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5" r:id="rId3"/>
    <p:sldId id="257" r:id="rId4"/>
    <p:sldId id="258" r:id="rId5"/>
    <p:sldId id="264" r:id="rId6"/>
    <p:sldId id="259" r:id="rId7"/>
    <p:sldId id="260" r:id="rId8"/>
    <p:sldId id="261" r:id="rId9"/>
    <p:sldId id="262" r:id="rId10"/>
    <p:sldId id="263"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za Saim" initials="HS" lastIdx="1" clrIdx="0">
    <p:extLst>
      <p:ext uri="{19B8F6BF-5375-455C-9EA6-DF929625EA0E}">
        <p15:presenceInfo xmlns:p15="http://schemas.microsoft.com/office/powerpoint/2012/main" userId="64fcfeb5df7f7ed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792527-A6AE-7943-8A00-7CBDA6914B8E}" v="3" dt="2026-07-05T21:59:54.2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2"/>
    <p:restoredTop sz="94637"/>
  </p:normalViewPr>
  <p:slideViewPr>
    <p:cSldViewPr snapToGrid="0" snapToObjects="1">
      <p:cViewPr varScale="1">
        <p:scale>
          <a:sx n="103" d="100"/>
          <a:sy n="103" d="100"/>
        </p:scale>
        <p:origin x="80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7-04T18:52:21.301" idx="1">
    <p:pos x="2437" y="266"/>
    <p:text>speaker notes missing</p:text>
    <p:extLst>
      <p:ext uri="{C676402C-5697-4E1C-873F-D02D1690AC5C}">
        <p15:threadingInfo xmlns:p15="http://schemas.microsoft.com/office/powerpoint/2012/main" timeZoneBias="-30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0508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[Your Name], and I am a Trainee Early Years Support Worker at a London Children's Centre. Today, I will be presenting a multi-agency early help plan designed for a 4-year-old boy named Isaac. My intervention strategies and analysis will be grounded in John Bowlby's Attachment Theory. Over the next 10 minutes, I will outline Isaac's developmental challenges, apply Bowlby's concepts to his early experiences, evaluate the roles of nature and nurture, and propose theory-informed, practical strategies to support him and his mother."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a four-year-old navigating significant early life transitions. He lives with a single mother battling post-natal depression and isolation, exacerbated by a recent move to London and two years of disrupted childcare. Within the centre, Isaac presents as anxious, withdrawn, and hesitant to engage socially or verbally. His distress upon separation, clinginess, and sleep disturbances strongly indicate deep-seated insecurities regarding his caregiving environment. To understand the psychological underpinnings of these behaviors, we must view Isaac's experiences through the lens of early attachment."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"John Bowlby's Attachment Theory is highly appropriate for Isaac's situation because it directly addresses the emotional bonds between children and their primary caregivers. Bowlby proposed that infants have an evolutionary, biological drive to seek proximity to a primary caregiver—a concept known as 'monotropy'. This primary bond provides a 'secure base' from which the child can explore the world. Importantly, this relationship shapes the child's 'Internal Working Model'—a cognitive blueprint dictating how they view themselves and others. If care is inconsistent or disrupted, as in the case of maternal deprivation, the child develops an insecure attachment, leading to anxiety, withdrawal, and developmental delays. This perfectly mirrors Isaac's current presentation."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this to Isaac, we can map his developmental delays directly to his attachment experiences. His mother's post-natal depression likely impaired her ability to be consistently emotionally attuned, compromising his 'secure base'. Compounding this, the family's relocation and his disrupted childcare have shattered any environmental stability. Isaac's distress upon separation and his 'clingy' behavior are typical of an insecure-anxious attachment—he is constantly monitoring his mother because he lacks the internal certainty that she will return. Because his mental energy is entirely consumed by anxiety and seeking proximity, his exploratory system is deactivated. This explains his lack of independent play, his delayed language, and his social withdrawal."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"Psychological development is heavily influenced by the interplay of nature and nurture. From a biological, or 'nature', perspective, Isaac may possess an inherently sensitive temperament. Furthermore, chronic stress from insecure attachment triggers the continual release of cortisol, which biologically impacts early brain development—specifically areas responsible for emotional regulation and language. On the 'nurture' side, environmental disruptions have been severe. Environmental factors such as maternal depression, lacking social support, and inconsistent childcare transitions have directly hindered his emotional stability. Our intervention must address these environmental deficits to biologically soothe his nervous system."</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support Isaac, we must implement strategies rooted in attachment theory. First, we will utilize the Early Years Key Person approach. By assigning a single, consistent practitioner to Isaac, we offer him a secondary secure base, reducing his anxiety so he can transition to play. For his mother, multi-agency collaboration is vital. We must refer her to perinatal mental health services and offer 'Circle of Security' parenting support at the centre to rebuild her confidence and model responsive caregiving. To support Isaac's language and social skills, the Key Person will engage him in gentle, play-based learning in a language-rich environment. Finally, to ease separation distress, we will implement emotional regulation strategies, such as using visual timetables and allowing him to keep a transitional object from home."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Bowlby's theory is highly valuable—particularly in justifying the Key Person system used across UK early years settings—it must be critically evaluated. A major strength is its holistic approach, recognizing that a child cannot learn if they are emotionally dysregulated. However, it has notable limitations. Bowlby's original concept of monotropy is heavily criticized for over-emphasizing the biological mother and inducing maternal guilt, particularly for mothers experiencing PND or needing to work. Furthermore, the theory is arguably deterministic, sometimes underestimating a child's resilience. Finally, when working in London's diverse communities, we must recognize that many cultures successfully raise children through multiple-caregiver networks or extended families, which challenges Bowlby's rigid, Western-centric focus on a single attachment figure."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the primary academic sources used to inform this presentation and the proposed early help plan, formatted in the UWTSD Harvard style. Thank you for your time, and I welcome any questions regarding Isaac's support plan or the application of Attachment Theory."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comments" Target="../comments/comment1.xml"/><Relationship Id="rId5" Type="http://schemas.openxmlformats.org/officeDocument/2006/relationships/image" Target="../media/image9.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A3A36"/>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754880" cy="4754880"/>
          </a:xfrm>
          <a:prstGeom prst="ellipse">
            <a:avLst/>
          </a:prstGeom>
          <a:solidFill>
            <a:srgbClr val="23302C"/>
          </a:solidFill>
          <a:ln/>
        </p:spPr>
        <p:txBody>
          <a:bodyPr/>
          <a:lstStyle/>
          <a:p>
            <a:endParaRPr lang="en-US"/>
          </a:p>
        </p:txBody>
      </p:sp>
      <p:sp>
        <p:nvSpPr>
          <p:cNvPr id="3" name="Shape 1"/>
          <p:cNvSpPr/>
          <p:nvPr/>
        </p:nvSpPr>
        <p:spPr>
          <a:xfrm>
            <a:off x="10424160" y="-731520"/>
            <a:ext cx="3291840" cy="3291840"/>
          </a:xfrm>
          <a:prstGeom prst="ellipse">
            <a:avLst/>
          </a:prstGeom>
          <a:solidFill>
            <a:srgbClr val="324640"/>
          </a:solidFill>
          <a:ln/>
        </p:spPr>
        <p:txBody>
          <a:bodyPr/>
          <a:lstStyle/>
          <a:p>
            <a:endParaRPr lang="en-US"/>
          </a:p>
        </p:txBody>
      </p:sp>
      <p:sp>
        <p:nvSpPr>
          <p:cNvPr id="4" name="Shape 2"/>
          <p:cNvSpPr/>
          <p:nvPr/>
        </p:nvSpPr>
        <p:spPr>
          <a:xfrm>
            <a:off x="822960" y="777240"/>
            <a:ext cx="777240" cy="777240"/>
          </a:xfrm>
          <a:prstGeom prst="ellipse">
            <a:avLst/>
          </a:prstGeom>
          <a:solidFill>
            <a:srgbClr val="69A297"/>
          </a:solidFill>
          <a:ln/>
        </p:spPr>
        <p:txBody>
          <a:bodyPr/>
          <a:lstStyle/>
          <a:p>
            <a:endParaRPr lang="en-US"/>
          </a:p>
        </p:txBody>
      </p:sp>
      <p:pic>
        <p:nvPicPr>
          <p:cNvPr id="5" name="Image 0" descr="preencoded.png"/>
          <p:cNvPicPr>
            <a:picLocks noChangeAspect="1"/>
          </p:cNvPicPr>
          <p:nvPr/>
        </p:nvPicPr>
        <p:blipFill>
          <a:blip r:embed="rId3"/>
          <a:stretch>
            <a:fillRect/>
          </a:stretch>
        </p:blipFill>
        <p:spPr>
          <a:xfrm>
            <a:off x="924001" y="878281"/>
            <a:ext cx="575158" cy="575158"/>
          </a:xfrm>
          <a:prstGeom prst="rect">
            <a:avLst/>
          </a:prstGeom>
        </p:spPr>
      </p:pic>
      <p:sp>
        <p:nvSpPr>
          <p:cNvPr id="6" name="Text 3"/>
          <p:cNvSpPr/>
          <p:nvPr/>
        </p:nvSpPr>
        <p:spPr>
          <a:xfrm>
            <a:off x="822960" y="1828800"/>
            <a:ext cx="8686800" cy="365760"/>
          </a:xfrm>
          <a:prstGeom prst="rect">
            <a:avLst/>
          </a:prstGeom>
          <a:noFill/>
          <a:ln/>
        </p:spPr>
        <p:txBody>
          <a:bodyPr wrap="square" lIns="0" tIns="0" rIns="0" bIns="0" rtlCol="0" anchor="ctr"/>
          <a:lstStyle/>
          <a:p>
            <a:pPr marL="0" indent="0">
              <a:buNone/>
            </a:pPr>
            <a:r>
              <a:rPr lang="en-US" sz="1300" b="1" kern="0" spc="200" dirty="0">
                <a:solidFill>
                  <a:srgbClr val="84B59F"/>
                </a:solidFill>
                <a:latin typeface="Times New Roman" panose="02020603050405020304" pitchFamily="18" charset="0"/>
                <a:ea typeface="Calibri" pitchFamily="34" charset="-122"/>
                <a:cs typeface="Times New Roman" panose="02020603050405020304" pitchFamily="18" charset="0"/>
              </a:rPr>
              <a:t>PSYCHOLOGY IN HEALTH AND SOCIAL CARE  ·  LCHS4010</a:t>
            </a:r>
            <a:endParaRPr lang="en-US" sz="1300" dirty="0">
              <a:latin typeface="Times New Roman" panose="02020603050405020304" pitchFamily="18" charset="0"/>
              <a:cs typeface="Times New Roman" panose="02020603050405020304" pitchFamily="18" charset="0"/>
            </a:endParaRPr>
          </a:p>
        </p:txBody>
      </p:sp>
      <p:sp>
        <p:nvSpPr>
          <p:cNvPr id="7" name="Text 4"/>
          <p:cNvSpPr/>
          <p:nvPr/>
        </p:nvSpPr>
        <p:spPr>
          <a:xfrm>
            <a:off x="777240" y="2240280"/>
            <a:ext cx="9875520" cy="1005840"/>
          </a:xfrm>
          <a:prstGeom prst="rect">
            <a:avLst/>
          </a:prstGeom>
          <a:noFill/>
          <a:ln/>
        </p:spPr>
        <p:txBody>
          <a:bodyPr wrap="square" lIns="0" tIns="0" rIns="0" bIns="0" rtlCol="0" anchor="ctr"/>
          <a:lstStyle/>
          <a:p>
            <a:pPr marL="0" indent="0">
              <a:buNone/>
            </a:pPr>
            <a:r>
              <a:rPr lang="en-US" sz="4400" b="1" dirty="0">
                <a:solidFill>
                  <a:srgbClr val="FFFFFF"/>
                </a:solidFill>
                <a:latin typeface="Times New Roman" panose="02020603050405020304" pitchFamily="18" charset="0"/>
                <a:ea typeface="Cambria" pitchFamily="34" charset="-122"/>
                <a:cs typeface="Times New Roman" panose="02020603050405020304" pitchFamily="18" charset="0"/>
              </a:rPr>
              <a:t>Fostering Secure Foundations</a:t>
            </a:r>
            <a:endParaRPr lang="en-US" sz="4400" dirty="0">
              <a:latin typeface="Times New Roman" panose="02020603050405020304" pitchFamily="18" charset="0"/>
              <a:cs typeface="Times New Roman" panose="02020603050405020304" pitchFamily="18" charset="0"/>
            </a:endParaRPr>
          </a:p>
        </p:txBody>
      </p:sp>
      <p:sp>
        <p:nvSpPr>
          <p:cNvPr id="8" name="Text 5"/>
          <p:cNvSpPr/>
          <p:nvPr/>
        </p:nvSpPr>
        <p:spPr>
          <a:xfrm>
            <a:off x="777240" y="3063240"/>
            <a:ext cx="9875520" cy="640080"/>
          </a:xfrm>
          <a:prstGeom prst="rect">
            <a:avLst/>
          </a:prstGeom>
          <a:noFill/>
          <a:ln/>
        </p:spPr>
        <p:txBody>
          <a:bodyPr wrap="square" lIns="0" tIns="0" rIns="0" bIns="0" rtlCol="0" anchor="ctr"/>
          <a:lstStyle/>
          <a:p>
            <a:pPr marL="0" indent="0">
              <a:buNone/>
            </a:pPr>
            <a:r>
              <a:rPr lang="en-US" sz="2600" i="1" dirty="0">
                <a:solidFill>
                  <a:srgbClr val="EAF1EE"/>
                </a:solidFill>
                <a:latin typeface="Times New Roman" panose="02020603050405020304" pitchFamily="18" charset="0"/>
                <a:ea typeface="Cambria" pitchFamily="34" charset="-122"/>
                <a:cs typeface="Times New Roman" panose="02020603050405020304" pitchFamily="18" charset="0"/>
              </a:rPr>
              <a:t>Applying Bowlby's Attachment Theory</a:t>
            </a:r>
            <a:endParaRPr lang="en-US" sz="2600" dirty="0">
              <a:latin typeface="Times New Roman" panose="02020603050405020304" pitchFamily="18" charset="0"/>
              <a:cs typeface="Times New Roman" panose="02020603050405020304" pitchFamily="18" charset="0"/>
            </a:endParaRPr>
          </a:p>
        </p:txBody>
      </p:sp>
      <p:sp>
        <p:nvSpPr>
          <p:cNvPr id="9" name="Shape 6"/>
          <p:cNvSpPr/>
          <p:nvPr/>
        </p:nvSpPr>
        <p:spPr>
          <a:xfrm>
            <a:off x="822960" y="3886200"/>
            <a:ext cx="0" cy="0"/>
          </a:xfrm>
          <a:prstGeom prst="rect">
            <a:avLst/>
          </a:prstGeom>
          <a:noFill/>
          <a:ln/>
        </p:spPr>
        <p:txBody>
          <a:bodyPr/>
          <a:lstStyle/>
          <a:p>
            <a:endParaRPr lang="en-US"/>
          </a:p>
        </p:txBody>
      </p:sp>
      <p:sp>
        <p:nvSpPr>
          <p:cNvPr id="10" name="Text 7"/>
          <p:cNvSpPr/>
          <p:nvPr/>
        </p:nvSpPr>
        <p:spPr>
          <a:xfrm>
            <a:off x="777240" y="3977640"/>
            <a:ext cx="9144000" cy="457200"/>
          </a:xfrm>
          <a:prstGeom prst="rect">
            <a:avLst/>
          </a:prstGeom>
          <a:noFill/>
          <a:ln/>
        </p:spPr>
        <p:txBody>
          <a:bodyPr wrap="square" lIns="0" tIns="0" rIns="0" bIns="0" rtlCol="0" anchor="ctr"/>
          <a:lstStyle/>
          <a:p>
            <a:pPr marL="0" indent="0">
              <a:buNone/>
            </a:pPr>
            <a:r>
              <a:rPr lang="en-US" sz="1800" b="1" dirty="0">
                <a:solidFill>
                  <a:srgbClr val="84B59F"/>
                </a:solidFill>
                <a:latin typeface="Times New Roman" panose="02020603050405020304" pitchFamily="18" charset="0"/>
                <a:ea typeface="Calibri" pitchFamily="34" charset="-122"/>
                <a:cs typeface="Times New Roman" panose="02020603050405020304" pitchFamily="18" charset="0"/>
              </a:rPr>
              <a:t>A Multi-Agency Early Help Plan for Isaac</a:t>
            </a:r>
            <a:endParaRPr lang="en-US" sz="1800" dirty="0">
              <a:latin typeface="Times New Roman" panose="02020603050405020304" pitchFamily="18" charset="0"/>
              <a:cs typeface="Times New Roman" panose="02020603050405020304" pitchFamily="18" charset="0"/>
            </a:endParaRPr>
          </a:p>
        </p:txBody>
      </p:sp>
      <p:sp>
        <p:nvSpPr>
          <p:cNvPr id="11" name="Shape 8"/>
          <p:cNvSpPr/>
          <p:nvPr/>
        </p:nvSpPr>
        <p:spPr>
          <a:xfrm>
            <a:off x="777240" y="5074920"/>
            <a:ext cx="10515600" cy="1051560"/>
          </a:xfrm>
          <a:prstGeom prst="rect">
            <a:avLst/>
          </a:prstGeom>
          <a:solidFill>
            <a:srgbClr val="23302C"/>
          </a:solidFill>
          <a:ln/>
          <a:effectLst>
            <a:outerShdw blurRad="88900" dist="38100" dir="2700000" algn="bl" rotWithShape="0">
              <a:srgbClr val="1A2624">
                <a:alpha val="14000"/>
              </a:srgbClr>
            </a:outerShdw>
          </a:effectLst>
        </p:spPr>
        <p:txBody>
          <a:bodyPr/>
          <a:lstStyle/>
          <a:p>
            <a:endParaRPr lang="en-US" dirty="0"/>
          </a:p>
        </p:txBody>
      </p:sp>
      <p:sp>
        <p:nvSpPr>
          <p:cNvPr id="12" name="Text 9"/>
          <p:cNvSpPr/>
          <p:nvPr/>
        </p:nvSpPr>
        <p:spPr>
          <a:xfrm>
            <a:off x="1051560" y="5230368"/>
            <a:ext cx="10058400" cy="777240"/>
          </a:xfrm>
          <a:prstGeom prst="rect">
            <a:avLst/>
          </a:prstGeom>
          <a:noFill/>
          <a:ln/>
        </p:spPr>
        <p:txBody>
          <a:bodyPr wrap="square" lIns="0" tIns="0" rIns="0" bIns="0" rtlCol="0" anchor="ctr"/>
          <a:lstStyle/>
          <a:p>
            <a:pPr marL="0" indent="0">
              <a:lnSpc>
                <a:spcPct val="130000"/>
              </a:lnSpc>
              <a:buNone/>
            </a:pPr>
            <a:r>
              <a:rPr lang="en-US" sz="1400" b="1" dirty="0">
                <a:solidFill>
                  <a:srgbClr val="84B59F"/>
                </a:solidFill>
                <a:latin typeface="Times New Roman" panose="02020603050405020304" pitchFamily="18" charset="0"/>
                <a:ea typeface="Calibri" pitchFamily="34" charset="-122"/>
                <a:cs typeface="Times New Roman" panose="02020603050405020304" pitchFamily="18" charset="0"/>
              </a:rPr>
              <a:t>Role: </a:t>
            </a:r>
            <a:r>
              <a:rPr lang="en-US" sz="1400" dirty="0">
                <a:solidFill>
                  <a:srgbClr val="EAF1EE"/>
                </a:solidFill>
                <a:latin typeface="Times New Roman" panose="02020603050405020304" pitchFamily="18" charset="0"/>
                <a:ea typeface="Calibri" pitchFamily="34" charset="-122"/>
                <a:cs typeface="Times New Roman" panose="02020603050405020304" pitchFamily="18" charset="0"/>
              </a:rPr>
              <a:t>Trainee Early Years Support Worker</a:t>
            </a:r>
            <a:endParaRPr lang="en-US" sz="1400" dirty="0">
              <a:latin typeface="Times New Roman" panose="02020603050405020304" pitchFamily="18" charset="0"/>
              <a:cs typeface="Times New Roman" panose="02020603050405020304" pitchFamily="18" charset="0"/>
            </a:endParaRPr>
          </a:p>
          <a:p>
            <a:pPr marL="0" indent="0">
              <a:lnSpc>
                <a:spcPct val="130000"/>
              </a:lnSpc>
              <a:buNone/>
            </a:pPr>
            <a:r>
              <a:rPr lang="en-US" sz="1400" b="1" dirty="0">
                <a:solidFill>
                  <a:srgbClr val="84B59F"/>
                </a:solidFill>
                <a:latin typeface="Times New Roman" panose="02020603050405020304" pitchFamily="18" charset="0"/>
                <a:ea typeface="Calibri" pitchFamily="34" charset="-122"/>
                <a:cs typeface="Times New Roman" panose="02020603050405020304" pitchFamily="18" charset="0"/>
              </a:rPr>
              <a:t>Student Name / ID: </a:t>
            </a:r>
            <a:r>
              <a:rPr lang="en-US" sz="1400" b="1" dirty="0">
                <a:solidFill>
                  <a:schemeClr val="bg1"/>
                </a:solidFill>
                <a:latin typeface="Times New Roman" panose="02020603050405020304" pitchFamily="18" charset="0"/>
                <a:ea typeface="Calibri" pitchFamily="34" charset="-122"/>
                <a:cs typeface="Times New Roman" panose="02020603050405020304" pitchFamily="18" charset="0"/>
              </a:rPr>
              <a:t>Felix Ojo /   2508025</a:t>
            </a:r>
          </a:p>
          <a:p>
            <a:pPr>
              <a:lnSpc>
                <a:spcPct val="130000"/>
              </a:lnSpc>
            </a:pPr>
            <a:r>
              <a:rPr lang="en-US" sz="1400" b="1" dirty="0">
                <a:solidFill>
                  <a:srgbClr val="84B59F"/>
                </a:solidFill>
                <a:latin typeface="Times New Roman" panose="02020603050405020304" pitchFamily="18" charset="0"/>
                <a:cs typeface="Times New Roman" panose="02020603050405020304" pitchFamily="18" charset="0"/>
              </a:rPr>
              <a:t>Lecturer’s Name:  </a:t>
            </a:r>
            <a:r>
              <a:rPr lang="en-US" sz="1400" b="1" dirty="0">
                <a:solidFill>
                  <a:schemeClr val="bg1"/>
                </a:solidFill>
                <a:latin typeface="Times New Roman" panose="02020603050405020304" pitchFamily="18" charset="0"/>
                <a:cs typeface="Times New Roman" panose="02020603050405020304" pitchFamily="18" charset="0"/>
              </a:rPr>
              <a:t>Lou Wells</a:t>
            </a:r>
            <a:endParaRPr lang="en-US" sz="1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0">
    <p:bg>
      <p:bgPr>
        <a:solidFill>
          <a:srgbClr val="EEF6F3"/>
        </a:solidFill>
        <a:effectLst/>
      </p:bgPr>
    </p:bg>
    <p:spTree>
      <p:nvGrpSpPr>
        <p:cNvPr id="1" name=""/>
        <p:cNvGrpSpPr/>
        <p:nvPr/>
      </p:nvGrpSpPr>
      <p:grpSpPr>
        <a:xfrm>
          <a:off x="0" y="0"/>
          <a:ext cx="0" cy="0"/>
          <a:chOff x="0" y="0"/>
          <a:chExt cx="0" cy="0"/>
        </a:xfrm>
      </p:grpSpPr>
      <p:sp>
        <p:nvSpPr>
          <p:cNvPr id="2" name="Title"/>
          <p:cNvSpPr/>
          <p:nvPr/>
        </p:nvSpPr>
        <p:spPr>
          <a:xfrm>
            <a:off x="632358" y="856091"/>
            <a:ext cx="9144000" cy="548640"/>
          </a:xfrm>
          <a:prstGeom prst="rect">
            <a:avLst/>
          </a:prstGeom>
          <a:noFill/>
          <a:ln/>
        </p:spPr>
        <p:txBody>
          <a:bodyPr wrap="square" lIns="0" tIns="0" rIns="0" bIns="0" rtlCol="0" anchor="ctr"/>
          <a:lstStyle/>
          <a:p>
            <a:pPr marL="0" indent="0">
              <a:buNone/>
            </a:pPr>
            <a:r>
              <a:rPr lang="en-US" sz="3000" b="1" dirty="0">
                <a:solidFill>
                  <a:srgbClr val="263430"/>
                </a:solidFill>
                <a:latin typeface="Times New Roman" panose="02020603050405020304" pitchFamily="18" charset="0"/>
                <a:ea typeface="Cambria" pitchFamily="34" charset="-122"/>
                <a:cs typeface="Times New Roman" panose="02020603050405020304" pitchFamily="18" charset="0"/>
              </a:rPr>
              <a:t>AI Usage Declaration</a:t>
            </a:r>
            <a:endParaRPr lang="en-US" sz="3000" dirty="0">
              <a:latin typeface="Times New Roman" panose="02020603050405020304" pitchFamily="18" charset="0"/>
              <a:cs typeface="Times New Roman" panose="02020603050405020304" pitchFamily="18" charset="0"/>
            </a:endParaRPr>
          </a:p>
        </p:txBody>
      </p:sp>
      <p:sp>
        <p:nvSpPr>
          <p:cNvPr id="3" name="Subtitle"/>
          <p:cNvSpPr/>
          <p:nvPr/>
        </p:nvSpPr>
        <p:spPr>
          <a:xfrm>
            <a:off x="632358" y="934941"/>
            <a:ext cx="9144000" cy="365760"/>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4" name="Card Left"/>
          <p:cNvSpPr/>
          <p:nvPr/>
        </p:nvSpPr>
        <p:spPr>
          <a:xfrm>
            <a:off x="640080" y="1508760"/>
            <a:ext cx="5275920" cy="4160520"/>
          </a:xfrm>
          <a:prstGeom prst="roundRect">
            <a:avLst>
              <a:gd name="adj" fmla="val 2116"/>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5" name="Left Icon Circle"/>
          <p:cNvSpPr/>
          <p:nvPr/>
        </p:nvSpPr>
        <p:spPr>
          <a:xfrm>
            <a:off x="932688" y="1801368"/>
            <a:ext cx="566928" cy="566928"/>
          </a:xfrm>
          <a:prstGeom prst="ellipse">
            <a:avLst/>
          </a:prstGeom>
          <a:solidFill>
            <a:srgbClr val="50808E"/>
          </a:solidFill>
          <a:ln/>
        </p:spPr>
        <p:txBody>
          <a:bodyPr wrap="square" lIns="0" tIns="0" rIns="0" bIns="0" anchor="ctr" anchorCtr="1"/>
          <a:lstStyle/>
          <a:p>
            <a:pPr algn="ctr">
              <a:buNone/>
            </a:pPr>
            <a:r>
              <a:rPr lang="en-US" sz="2000" b="1" dirty="0">
                <a:solidFill>
                  <a:srgbClr val="FFFFFF"/>
                </a:solidFill>
                <a:latin typeface="Times New Roman" panose="02020603050405020304" pitchFamily="18" charset="0"/>
                <a:cs typeface="Times New Roman" panose="02020603050405020304" pitchFamily="18" charset="0"/>
              </a:rPr>
              <a:t>✓</a:t>
            </a:r>
          </a:p>
        </p:txBody>
      </p:sp>
      <p:sp>
        <p:nvSpPr>
          <p:cNvPr id="6" name="Left Header"/>
          <p:cNvSpPr/>
          <p:nvPr/>
        </p:nvSpPr>
        <p:spPr>
          <a:xfrm>
            <a:off x="1645920" y="1819656"/>
            <a:ext cx="3997488" cy="530352"/>
          </a:xfrm>
          <a:prstGeom prst="rect">
            <a:avLst/>
          </a:prstGeom>
          <a:noFill/>
          <a:ln/>
        </p:spPr>
        <p:txBody>
          <a:bodyPr wrap="square" lIns="0" tIns="0" rIns="0" bIns="0" rtlCol="0" anchor="ctr"/>
          <a:lstStyle/>
          <a:p>
            <a:pPr marL="0" indent="0">
              <a:buNone/>
            </a:pPr>
            <a:r>
              <a:rPr lang="en-US" sz="1600" b="1" dirty="0">
                <a:solidFill>
                  <a:srgbClr val="263430"/>
                </a:solidFill>
                <a:latin typeface="Times New Roman" panose="02020603050405020304" pitchFamily="18" charset="0"/>
                <a:ea typeface="Cambria" pitchFamily="34" charset="-122"/>
                <a:cs typeface="Times New Roman" panose="02020603050405020304" pitchFamily="18" charset="0"/>
              </a:rPr>
              <a:t>Where AI Was Used</a:t>
            </a:r>
            <a:endParaRPr lang="en-US" sz="1600" dirty="0">
              <a:latin typeface="Times New Roman" panose="02020603050405020304" pitchFamily="18" charset="0"/>
              <a:cs typeface="Times New Roman" panose="02020603050405020304" pitchFamily="18" charset="0"/>
            </a:endParaRPr>
          </a:p>
        </p:txBody>
      </p:sp>
      <p:sp>
        <p:nvSpPr>
          <p:cNvPr id="7" name="Left Body"/>
          <p:cNvSpPr/>
          <p:nvPr/>
        </p:nvSpPr>
        <p:spPr>
          <a:xfrm>
            <a:off x="932688" y="2514600"/>
            <a:ext cx="4690536" cy="2926080"/>
          </a:xfrm>
          <a:prstGeom prst="rect">
            <a:avLst/>
          </a:prstGeom>
          <a:noFill/>
          <a:ln/>
        </p:spPr>
        <p:txBody>
          <a:bodyPr wrap="square" lIns="0" tIns="0" rIns="0" bIns="0" rtlCol="0" anchor="t"/>
          <a:lstStyle/>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Grammar and proofreading only. The final draft was checked for spelling, grammar and sentence clarity using an AI tool.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AI did not produce any content, analysis or ideas; there was no content.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 was not used to source research, referencing or source material.</a:t>
            </a:r>
          </a:p>
        </p:txBody>
      </p:sp>
      <p:sp>
        <p:nvSpPr>
          <p:cNvPr id="8" name="Card Right"/>
          <p:cNvSpPr/>
          <p:nvPr/>
        </p:nvSpPr>
        <p:spPr>
          <a:xfrm>
            <a:off x="6276000" y="1508760"/>
            <a:ext cx="5275920" cy="4160520"/>
          </a:xfrm>
          <a:prstGeom prst="roundRect">
            <a:avLst>
              <a:gd name="adj" fmla="val 2116"/>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9" name="Right Icon Circle"/>
          <p:cNvSpPr/>
          <p:nvPr/>
        </p:nvSpPr>
        <p:spPr>
          <a:xfrm>
            <a:off x="6568608" y="1801368"/>
            <a:ext cx="566928" cy="566928"/>
          </a:xfrm>
          <a:prstGeom prst="ellipse">
            <a:avLst/>
          </a:prstGeom>
          <a:solidFill>
            <a:srgbClr val="50808E"/>
          </a:solidFill>
          <a:ln/>
        </p:spPr>
        <p:txBody>
          <a:bodyPr wrap="square" lIns="0" tIns="0" rIns="0" bIns="0" anchor="ctr" anchorCtr="1"/>
          <a:lstStyle/>
          <a:p>
            <a:pPr algn="ctr">
              <a:buNone/>
            </a:pPr>
            <a:r>
              <a:rPr lang="en-US" sz="2000" b="1" dirty="0">
                <a:solidFill>
                  <a:srgbClr val="FFFFFF"/>
                </a:solidFill>
                <a:latin typeface="Times New Roman" panose="02020603050405020304" pitchFamily="18" charset="0"/>
                <a:cs typeface="Times New Roman" panose="02020603050405020304" pitchFamily="18" charset="0"/>
              </a:rPr>
              <a:t>✎</a:t>
            </a:r>
          </a:p>
        </p:txBody>
      </p:sp>
      <p:sp>
        <p:nvSpPr>
          <p:cNvPr id="10" name="Right Header"/>
          <p:cNvSpPr/>
          <p:nvPr/>
        </p:nvSpPr>
        <p:spPr>
          <a:xfrm>
            <a:off x="7281840" y="1819656"/>
            <a:ext cx="3997488" cy="530352"/>
          </a:xfrm>
          <a:prstGeom prst="rect">
            <a:avLst/>
          </a:prstGeom>
          <a:noFill/>
          <a:ln/>
        </p:spPr>
        <p:txBody>
          <a:bodyPr wrap="square" lIns="0" tIns="0" rIns="0" bIns="0" rtlCol="0" anchor="ctr"/>
          <a:lstStyle/>
          <a:p>
            <a:pPr marL="0" indent="0">
              <a:buNone/>
            </a:pPr>
            <a:r>
              <a:rPr lang="en-US" sz="1600" b="1" dirty="0">
                <a:solidFill>
                  <a:srgbClr val="263430"/>
                </a:solidFill>
                <a:latin typeface="Times New Roman" panose="02020603050405020304" pitchFamily="18" charset="0"/>
                <a:ea typeface="Cambria" pitchFamily="34" charset="-122"/>
                <a:cs typeface="Times New Roman" panose="02020603050405020304" pitchFamily="18" charset="0"/>
              </a:rPr>
              <a:t>Statement of Originality</a:t>
            </a:r>
            <a:endParaRPr lang="en-US" sz="1600" dirty="0">
              <a:latin typeface="Times New Roman" panose="02020603050405020304" pitchFamily="18" charset="0"/>
              <a:cs typeface="Times New Roman" panose="02020603050405020304" pitchFamily="18" charset="0"/>
            </a:endParaRPr>
          </a:p>
        </p:txBody>
      </p:sp>
      <p:sp>
        <p:nvSpPr>
          <p:cNvPr id="11" name="Right Body"/>
          <p:cNvSpPr/>
          <p:nvPr/>
        </p:nvSpPr>
        <p:spPr>
          <a:xfrm>
            <a:off x="6568608" y="2514600"/>
            <a:ext cx="4690536" cy="2400000"/>
          </a:xfrm>
          <a:prstGeom prst="rect">
            <a:avLst/>
          </a:prstGeom>
          <a:noFill/>
          <a:ln/>
        </p:spPr>
        <p:txBody>
          <a:bodyPr wrap="square" lIns="0" tIns="0" rIns="0" bIns="0" rtlCol="0" anchor="t"/>
          <a:lstStyle/>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The ideas, analysis and evaluation in this work are my own.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All sources are cited correctly and completely, and consistent with the academic integrity guidelines of the module. </a:t>
            </a:r>
            <a:br>
              <a:rPr lang="en-US" sz="1600" dirty="0"/>
            </a:br>
            <a:endParaRPr lang="en-US" sz="1600" dirty="0">
              <a:latin typeface="Times New Roman" panose="02020603050405020304" pitchFamily="18" charset="0"/>
              <a:cs typeface="Times New Roman" panose="02020603050405020304" pitchFamily="18" charset="0"/>
            </a:endParaRPr>
          </a:p>
        </p:txBody>
      </p:sp>
      <p:sp>
        <p:nvSpPr>
          <p:cNvPr id="12" name="Signature Line"/>
          <p:cNvSpPr/>
          <p:nvPr/>
        </p:nvSpPr>
        <p:spPr>
          <a:xfrm>
            <a:off x="6568608" y="5029200"/>
            <a:ext cx="4690536" cy="365760"/>
          </a:xfrm>
          <a:prstGeom prst="rect">
            <a:avLst/>
          </a:prstGeom>
          <a:noFill/>
          <a:ln/>
        </p:spPr>
        <p:txBody>
          <a:bodyPr wrap="square" lIns="0" tIns="0" rIns="0" bIns="0" rtlCol="0" anchor="ctr"/>
          <a:lstStyle/>
          <a:p>
            <a:pPr marL="0" indent="0">
              <a:buNone/>
            </a:pPr>
            <a:endParaRPr lang="en-US" sz="1400" b="1" i="1" dirty="0">
              <a:solidFill>
                <a:srgbClr val="5C6B66"/>
              </a:solidFill>
              <a:latin typeface="Times New Roman" panose="02020603050405020304" pitchFamily="18" charset="0"/>
              <a:cs typeface="Times New Roman" panose="02020603050405020304" pitchFamily="18" charset="0"/>
            </a:endParaRPr>
          </a:p>
        </p:txBody>
      </p:sp>
      <p:sp>
        <p:nvSpPr>
          <p:cNvPr id="13" name="Page Number"/>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2</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EEF6F3"/>
        </a:solidFill>
        <a:effectLst/>
      </p:bgPr>
    </p:bg>
    <p:spTree>
      <p:nvGrpSpPr>
        <p:cNvPr id="1" name=""/>
        <p:cNvGrpSpPr/>
        <p:nvPr/>
      </p:nvGrpSpPr>
      <p:grpSpPr>
        <a:xfrm>
          <a:off x="0" y="0"/>
          <a:ext cx="0" cy="0"/>
          <a:chOff x="0" y="0"/>
          <a:chExt cx="0" cy="0"/>
        </a:xfrm>
      </p:grpSpPr>
      <p:sp>
        <p:nvSpPr>
          <p:cNvPr id="2" name="Text 0"/>
          <p:cNvSpPr/>
          <p:nvPr/>
        </p:nvSpPr>
        <p:spPr>
          <a:xfrm>
            <a:off x="640080" y="384048"/>
            <a:ext cx="8229600" cy="548640"/>
          </a:xfrm>
          <a:prstGeom prst="rect">
            <a:avLst/>
          </a:prstGeom>
          <a:noFill/>
          <a:ln/>
        </p:spPr>
        <p:txBody>
          <a:bodyPr wrap="square" lIns="0" tIns="0" rIns="0" bIns="0" rtlCol="0" anchor="ctr"/>
          <a:lstStyle/>
          <a:p>
            <a:pPr marL="0" indent="0">
              <a:buNone/>
            </a:pPr>
            <a:r>
              <a:rPr lang="en-US" sz="3000" b="1" dirty="0">
                <a:solidFill>
                  <a:srgbClr val="263430"/>
                </a:solidFill>
                <a:latin typeface="Times New Roman" panose="02020603050405020304" pitchFamily="18" charset="0"/>
                <a:ea typeface="Cambria" pitchFamily="34" charset="-122"/>
                <a:cs typeface="Times New Roman" panose="02020603050405020304" pitchFamily="18" charset="0"/>
              </a:rPr>
              <a:t>Isaac's Profile &amp; Context</a:t>
            </a:r>
            <a:endParaRPr lang="en-US" sz="3000" dirty="0">
              <a:latin typeface="Times New Roman" panose="02020603050405020304" pitchFamily="18" charset="0"/>
              <a:cs typeface="Times New Roman" panose="02020603050405020304" pitchFamily="18" charset="0"/>
            </a:endParaRPr>
          </a:p>
        </p:txBody>
      </p:sp>
      <p:sp>
        <p:nvSpPr>
          <p:cNvPr id="3" name="Text 1"/>
          <p:cNvSpPr/>
          <p:nvPr/>
        </p:nvSpPr>
        <p:spPr>
          <a:xfrm>
            <a:off x="640080" y="896112"/>
            <a:ext cx="9144000" cy="365760"/>
          </a:xfrm>
          <a:prstGeom prst="rect">
            <a:avLst/>
          </a:prstGeom>
          <a:noFill/>
          <a:ln/>
        </p:spPr>
        <p:txBody>
          <a:bodyPr wrap="square" lIns="0" tIns="0" rIns="0" bIns="0" rtlCol="0" anchor="ctr"/>
          <a:lstStyle/>
          <a:p>
            <a:pPr marL="0" indent="0">
              <a:buNone/>
            </a:pPr>
            <a:r>
              <a:rPr lang="en-US" sz="1400" i="1" dirty="0">
                <a:solidFill>
                  <a:srgbClr val="5C6B66"/>
                </a:solidFill>
                <a:latin typeface="Times New Roman" panose="02020603050405020304" pitchFamily="18" charset="0"/>
                <a:ea typeface="Calibri" pitchFamily="34" charset="-122"/>
                <a:cs typeface="Times New Roman" panose="02020603050405020304" pitchFamily="18" charset="0"/>
              </a:rPr>
              <a:t>A four-year-old navigating significant early-life transitions</a:t>
            </a:r>
            <a:endParaRPr lang="en-US" sz="1400" dirty="0">
              <a:latin typeface="Times New Roman" panose="02020603050405020304" pitchFamily="18" charset="0"/>
              <a:cs typeface="Times New Roman" panose="02020603050405020304" pitchFamily="18" charset="0"/>
            </a:endParaRPr>
          </a:p>
        </p:txBody>
      </p:sp>
      <p:sp>
        <p:nvSpPr>
          <p:cNvPr id="4" name="Shape 2"/>
          <p:cNvSpPr/>
          <p:nvPr/>
        </p:nvSpPr>
        <p:spPr>
          <a:xfrm>
            <a:off x="640080" y="1508760"/>
            <a:ext cx="3456432" cy="4160520"/>
          </a:xfrm>
          <a:prstGeom prst="roundRect">
            <a:avLst>
              <a:gd name="adj" fmla="val 2116"/>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5" name="Shape 3"/>
          <p:cNvSpPr/>
          <p:nvPr/>
        </p:nvSpPr>
        <p:spPr>
          <a:xfrm>
            <a:off x="932688" y="1801368"/>
            <a:ext cx="566928" cy="566928"/>
          </a:xfrm>
          <a:prstGeom prst="ellipse">
            <a:avLst/>
          </a:prstGeom>
          <a:solidFill>
            <a:srgbClr val="50808E"/>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1006389" y="1875069"/>
            <a:ext cx="419527" cy="419527"/>
          </a:xfrm>
          <a:prstGeom prst="rect">
            <a:avLst/>
          </a:prstGeom>
        </p:spPr>
      </p:pic>
      <p:sp>
        <p:nvSpPr>
          <p:cNvPr id="7" name="Text 4"/>
          <p:cNvSpPr/>
          <p:nvPr/>
        </p:nvSpPr>
        <p:spPr>
          <a:xfrm>
            <a:off x="1645920" y="1819656"/>
            <a:ext cx="2267712" cy="530352"/>
          </a:xfrm>
          <a:prstGeom prst="rect">
            <a:avLst/>
          </a:prstGeom>
          <a:noFill/>
          <a:ln/>
        </p:spPr>
        <p:txBody>
          <a:bodyPr wrap="square" lIns="0" tIns="0" rIns="0" bIns="0" rtlCol="0" anchor="ctr"/>
          <a:lstStyle/>
          <a:p>
            <a:pPr marL="0" indent="0">
              <a:buNone/>
            </a:pPr>
            <a:r>
              <a:rPr lang="en-US" sz="1600" b="1" dirty="0">
                <a:solidFill>
                  <a:srgbClr val="263430"/>
                </a:solidFill>
                <a:latin typeface="Times New Roman" panose="02020603050405020304" pitchFamily="18" charset="0"/>
                <a:ea typeface="Cambria" pitchFamily="34" charset="-122"/>
                <a:cs typeface="Times New Roman" panose="02020603050405020304" pitchFamily="18" charset="0"/>
              </a:rPr>
              <a:t>Background</a:t>
            </a:r>
            <a:endParaRPr lang="en-US" sz="1600" dirty="0">
              <a:latin typeface="Times New Roman" panose="02020603050405020304" pitchFamily="18" charset="0"/>
              <a:cs typeface="Times New Roman" panose="02020603050405020304" pitchFamily="18" charset="0"/>
            </a:endParaRPr>
          </a:p>
        </p:txBody>
      </p:sp>
      <p:sp>
        <p:nvSpPr>
          <p:cNvPr id="8" name="Text 5"/>
          <p:cNvSpPr/>
          <p:nvPr/>
        </p:nvSpPr>
        <p:spPr>
          <a:xfrm>
            <a:off x="932688" y="2514600"/>
            <a:ext cx="3127248" cy="2926080"/>
          </a:xfrm>
          <a:prstGeom prst="rect">
            <a:avLst/>
          </a:prstGeom>
          <a:noFill/>
          <a:ln/>
        </p:spPr>
        <p:txBody>
          <a:bodyPr wrap="square" lIns="0" tIns="0" rIns="0" bIns="0" rtlCol="0" anchor="t"/>
          <a:lstStyle/>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Attends a London Children's Centre.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Lives with mother, a single parent with post-natal depression, low confidence, limited social support.</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Family have recently moved to London.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The disruptions to childcare arrangements in the last 2 years</a:t>
            </a:r>
          </a:p>
        </p:txBody>
      </p:sp>
      <p:sp>
        <p:nvSpPr>
          <p:cNvPr id="9" name="Shape 6"/>
          <p:cNvSpPr/>
          <p:nvPr/>
        </p:nvSpPr>
        <p:spPr>
          <a:xfrm>
            <a:off x="4352544" y="1508760"/>
            <a:ext cx="3456432" cy="4160520"/>
          </a:xfrm>
          <a:prstGeom prst="roundRect">
            <a:avLst>
              <a:gd name="adj" fmla="val 2116"/>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10" name="Shape 7"/>
          <p:cNvSpPr/>
          <p:nvPr/>
        </p:nvSpPr>
        <p:spPr>
          <a:xfrm>
            <a:off x="4645152" y="1801368"/>
            <a:ext cx="566928" cy="566928"/>
          </a:xfrm>
          <a:prstGeom prst="ellipse">
            <a:avLst/>
          </a:prstGeom>
          <a:solidFill>
            <a:srgbClr val="50808E"/>
          </a:solidFill>
          <a:ln/>
        </p:spPr>
        <p:txBody>
          <a:bodyPr/>
          <a:lstStyle/>
          <a:p>
            <a:endParaRPr lang="en-US"/>
          </a:p>
        </p:txBody>
      </p:sp>
      <p:pic>
        <p:nvPicPr>
          <p:cNvPr id="11" name="Image 1" descr="preencoded.png"/>
          <p:cNvPicPr>
            <a:picLocks noChangeAspect="1"/>
          </p:cNvPicPr>
          <p:nvPr/>
        </p:nvPicPr>
        <p:blipFill>
          <a:blip r:embed="rId4"/>
          <a:stretch>
            <a:fillRect/>
          </a:stretch>
        </p:blipFill>
        <p:spPr>
          <a:xfrm>
            <a:off x="4718853" y="1875069"/>
            <a:ext cx="419527" cy="419527"/>
          </a:xfrm>
          <a:prstGeom prst="rect">
            <a:avLst/>
          </a:prstGeom>
        </p:spPr>
      </p:pic>
      <p:sp>
        <p:nvSpPr>
          <p:cNvPr id="12" name="Text 8"/>
          <p:cNvSpPr/>
          <p:nvPr/>
        </p:nvSpPr>
        <p:spPr>
          <a:xfrm>
            <a:off x="5358384" y="1819656"/>
            <a:ext cx="2267712" cy="530352"/>
          </a:xfrm>
          <a:prstGeom prst="rect">
            <a:avLst/>
          </a:prstGeom>
          <a:noFill/>
          <a:ln/>
        </p:spPr>
        <p:txBody>
          <a:bodyPr wrap="square" lIns="0" tIns="0" rIns="0" bIns="0" rtlCol="0" anchor="ctr"/>
          <a:lstStyle/>
          <a:p>
            <a:pPr marL="0" indent="0">
              <a:buNone/>
            </a:pPr>
            <a:r>
              <a:rPr lang="en-US" sz="1600" b="1" dirty="0">
                <a:solidFill>
                  <a:srgbClr val="263430"/>
                </a:solidFill>
                <a:latin typeface="Times New Roman" panose="02020603050405020304" pitchFamily="18" charset="0"/>
                <a:ea typeface="Cambria" pitchFamily="34" charset="-122"/>
                <a:cs typeface="Times New Roman" panose="02020603050405020304" pitchFamily="18" charset="0"/>
              </a:rPr>
              <a:t>Key Observations</a:t>
            </a:r>
            <a:endParaRPr lang="en-US" sz="1600" dirty="0">
              <a:latin typeface="Times New Roman" panose="02020603050405020304" pitchFamily="18" charset="0"/>
              <a:cs typeface="Times New Roman" panose="02020603050405020304" pitchFamily="18" charset="0"/>
            </a:endParaRPr>
          </a:p>
        </p:txBody>
      </p:sp>
      <p:sp>
        <p:nvSpPr>
          <p:cNvPr id="13" name="Text 9"/>
          <p:cNvSpPr/>
          <p:nvPr/>
        </p:nvSpPr>
        <p:spPr>
          <a:xfrm>
            <a:off x="4645152" y="2514600"/>
            <a:ext cx="2871216" cy="2926080"/>
          </a:xfrm>
          <a:prstGeom prst="rect">
            <a:avLst/>
          </a:prstGeom>
          <a:noFill/>
          <a:ln/>
        </p:spPr>
        <p:txBody>
          <a:bodyPr wrap="square" lIns="0" tIns="0" rIns="0" bIns="0" rtlCol="0" anchor="t"/>
          <a:lstStyle/>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Distressed during separation from mother.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Quiet and withdrawn with regard to free play.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This is because the child is having a language development delay.</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Has difficulty with group activities, participation.</a:t>
            </a:r>
          </a:p>
        </p:txBody>
      </p:sp>
      <p:sp>
        <p:nvSpPr>
          <p:cNvPr id="14" name="Shape 10"/>
          <p:cNvSpPr/>
          <p:nvPr/>
        </p:nvSpPr>
        <p:spPr>
          <a:xfrm>
            <a:off x="8065008" y="1444752"/>
            <a:ext cx="3456432" cy="4160520"/>
          </a:xfrm>
          <a:prstGeom prst="roundRect">
            <a:avLst>
              <a:gd name="adj" fmla="val 2116"/>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15" name="Shape 11"/>
          <p:cNvSpPr/>
          <p:nvPr/>
        </p:nvSpPr>
        <p:spPr>
          <a:xfrm>
            <a:off x="8357616" y="1801368"/>
            <a:ext cx="566928" cy="566928"/>
          </a:xfrm>
          <a:prstGeom prst="ellipse">
            <a:avLst/>
          </a:prstGeom>
          <a:solidFill>
            <a:srgbClr val="50808E"/>
          </a:solidFill>
          <a:ln/>
        </p:spPr>
        <p:txBody>
          <a:bodyPr/>
          <a:lstStyle/>
          <a:p>
            <a:endParaRPr lang="en-US"/>
          </a:p>
        </p:txBody>
      </p:sp>
      <p:pic>
        <p:nvPicPr>
          <p:cNvPr id="16" name="Image 2" descr="preencoded.png"/>
          <p:cNvPicPr>
            <a:picLocks noChangeAspect="1"/>
          </p:cNvPicPr>
          <p:nvPr/>
        </p:nvPicPr>
        <p:blipFill>
          <a:blip r:embed="rId5"/>
          <a:stretch>
            <a:fillRect/>
          </a:stretch>
        </p:blipFill>
        <p:spPr>
          <a:xfrm>
            <a:off x="8431317" y="1875069"/>
            <a:ext cx="419527" cy="419527"/>
          </a:xfrm>
          <a:prstGeom prst="rect">
            <a:avLst/>
          </a:prstGeom>
        </p:spPr>
      </p:pic>
      <p:sp>
        <p:nvSpPr>
          <p:cNvPr id="17" name="Text 12"/>
          <p:cNvSpPr/>
          <p:nvPr/>
        </p:nvSpPr>
        <p:spPr>
          <a:xfrm>
            <a:off x="9070848" y="1819656"/>
            <a:ext cx="2267712" cy="530352"/>
          </a:xfrm>
          <a:prstGeom prst="rect">
            <a:avLst/>
          </a:prstGeom>
          <a:noFill/>
          <a:ln/>
        </p:spPr>
        <p:txBody>
          <a:bodyPr wrap="square" lIns="0" tIns="0" rIns="0" bIns="0" rtlCol="0" anchor="ctr"/>
          <a:lstStyle/>
          <a:p>
            <a:pPr marL="0" indent="0">
              <a:buNone/>
            </a:pPr>
            <a:r>
              <a:rPr lang="en-US" sz="1600" b="1" dirty="0">
                <a:solidFill>
                  <a:srgbClr val="263430"/>
                </a:solidFill>
                <a:latin typeface="Times New Roman" panose="02020603050405020304" pitchFamily="18" charset="0"/>
                <a:ea typeface="Cambria" pitchFamily="34" charset="-122"/>
                <a:cs typeface="Times New Roman" panose="02020603050405020304" pitchFamily="18" charset="0"/>
              </a:rPr>
              <a:t>Home Environment</a:t>
            </a:r>
            <a:endParaRPr lang="en-US" sz="1600" dirty="0">
              <a:latin typeface="Times New Roman" panose="02020603050405020304" pitchFamily="18" charset="0"/>
              <a:cs typeface="Times New Roman" panose="02020603050405020304" pitchFamily="18" charset="0"/>
            </a:endParaRPr>
          </a:p>
        </p:txBody>
      </p:sp>
      <p:sp>
        <p:nvSpPr>
          <p:cNvPr id="18" name="Text 13"/>
          <p:cNvSpPr/>
          <p:nvPr/>
        </p:nvSpPr>
        <p:spPr>
          <a:xfrm>
            <a:off x="8357616" y="2514600"/>
            <a:ext cx="2871216" cy="2926080"/>
          </a:xfrm>
          <a:prstGeom prst="rect">
            <a:avLst/>
          </a:prstGeom>
          <a:noFill/>
          <a:ln/>
        </p:spPr>
        <p:txBody>
          <a:bodyPr wrap="square" lIns="0" tIns="0" rIns="0" bIns="0" rtlCol="0" anchor="t"/>
          <a:lstStyle/>
          <a:p>
            <a:pPr marL="342900" indent="-342900">
              <a:spcAft>
                <a:spcPts val="1000"/>
              </a:spcAft>
              <a:buSzPct val="100000"/>
              <a:buChar char="●"/>
            </a:pPr>
            <a:r>
              <a:rPr lang="en-US" sz="1600" dirty="0" err="1">
                <a:latin typeface="Times New Roman" panose="02020603050405020304" pitchFamily="18" charset="0"/>
                <a:cs typeface="Times New Roman" panose="02020603050405020304" pitchFamily="18" charset="0"/>
              </a:rPr>
              <a:t>Dyssleep</a:t>
            </a:r>
            <a:r>
              <a:rPr lang="en-US" sz="1600" dirty="0">
                <a:latin typeface="Times New Roman" panose="02020603050405020304" pitchFamily="18" charset="0"/>
                <a:cs typeface="Times New Roman" panose="02020603050405020304" pitchFamily="18" charset="0"/>
              </a:rPr>
              <a:t> according to mother's report.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Described as "clingy" at home. </a:t>
            </a:r>
          </a:p>
          <a:p>
            <a:pPr marL="342900" indent="-342900">
              <a:spcAft>
                <a:spcPts val="1000"/>
              </a:spcAft>
              <a:buSzPct val="100000"/>
              <a:buChar char="●"/>
            </a:pPr>
            <a:r>
              <a:rPr lang="en-US" sz="1600" dirty="0">
                <a:latin typeface="Times New Roman" panose="02020603050405020304" pitchFamily="18" charset="0"/>
                <a:cs typeface="Times New Roman" panose="02020603050405020304" pitchFamily="18" charset="0"/>
              </a:rPr>
              <a:t>Rarely plays independently</a:t>
            </a:r>
          </a:p>
        </p:txBody>
      </p:sp>
      <p:sp>
        <p:nvSpPr>
          <p:cNvPr id="19" name="Text 14"/>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3</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EEF6F3"/>
        </a:solidFill>
        <a:effectLst/>
      </p:bgPr>
    </p:bg>
    <p:spTree>
      <p:nvGrpSpPr>
        <p:cNvPr id="1" name=""/>
        <p:cNvGrpSpPr/>
        <p:nvPr/>
      </p:nvGrpSpPr>
      <p:grpSpPr>
        <a:xfrm>
          <a:off x="0" y="0"/>
          <a:ext cx="0" cy="0"/>
          <a:chOff x="0" y="0"/>
          <a:chExt cx="0" cy="0"/>
        </a:xfrm>
      </p:grpSpPr>
      <p:sp>
        <p:nvSpPr>
          <p:cNvPr id="2" name="Text 0"/>
          <p:cNvSpPr/>
          <p:nvPr/>
        </p:nvSpPr>
        <p:spPr>
          <a:xfrm>
            <a:off x="640080" y="384048"/>
            <a:ext cx="8229600" cy="548640"/>
          </a:xfrm>
          <a:prstGeom prst="rect">
            <a:avLst/>
          </a:prstGeom>
          <a:noFill/>
          <a:ln/>
        </p:spPr>
        <p:txBody>
          <a:bodyPr wrap="square" lIns="0" tIns="0" rIns="0" bIns="0" rtlCol="0" anchor="ctr"/>
          <a:lstStyle/>
          <a:p>
            <a:pPr marL="0" indent="0">
              <a:buNone/>
            </a:pPr>
            <a:r>
              <a:rPr lang="en-US" sz="3000" b="1" dirty="0">
                <a:solidFill>
                  <a:srgbClr val="263430"/>
                </a:solidFill>
                <a:latin typeface="Times New Roman" panose="02020603050405020304" pitchFamily="18" charset="0"/>
                <a:ea typeface="Cambria" pitchFamily="34" charset="-122"/>
                <a:cs typeface="Times New Roman" panose="02020603050405020304" pitchFamily="18" charset="0"/>
              </a:rPr>
              <a:t>Bowlby's Attachment Theory</a:t>
            </a:r>
            <a:endParaRPr lang="en-US" sz="3000" dirty="0">
              <a:latin typeface="Times New Roman" panose="02020603050405020304" pitchFamily="18" charset="0"/>
              <a:cs typeface="Times New Roman" panose="02020603050405020304" pitchFamily="18" charset="0"/>
            </a:endParaRPr>
          </a:p>
        </p:txBody>
      </p:sp>
      <p:sp>
        <p:nvSpPr>
          <p:cNvPr id="3" name="Text 1"/>
          <p:cNvSpPr/>
          <p:nvPr/>
        </p:nvSpPr>
        <p:spPr>
          <a:xfrm>
            <a:off x="640080" y="896112"/>
            <a:ext cx="9144000" cy="365760"/>
          </a:xfrm>
          <a:prstGeom prst="rect">
            <a:avLst/>
          </a:prstGeom>
          <a:noFill/>
          <a:ln/>
        </p:spPr>
        <p:txBody>
          <a:bodyPr wrap="square" lIns="0" tIns="0" rIns="0" bIns="0" rtlCol="0" anchor="ctr"/>
          <a:lstStyle/>
          <a:p>
            <a:pPr marL="0" indent="0">
              <a:buNone/>
            </a:pPr>
            <a:r>
              <a:rPr lang="en-US" sz="1400" i="1" dirty="0">
                <a:solidFill>
                  <a:srgbClr val="5C6B66"/>
                </a:solidFill>
                <a:latin typeface="Times New Roman" panose="02020603050405020304" pitchFamily="18" charset="0"/>
                <a:ea typeface="Calibri" pitchFamily="34" charset="-122"/>
                <a:cs typeface="Times New Roman" panose="02020603050405020304" pitchFamily="18" charset="0"/>
              </a:rPr>
              <a:t>Key concepts underpinning this analysis</a:t>
            </a:r>
            <a:endParaRPr lang="en-US" sz="1400" dirty="0">
              <a:latin typeface="Times New Roman" panose="02020603050405020304" pitchFamily="18" charset="0"/>
              <a:cs typeface="Times New Roman" panose="02020603050405020304" pitchFamily="18" charset="0"/>
            </a:endParaRPr>
          </a:p>
        </p:txBody>
      </p:sp>
      <p:sp>
        <p:nvSpPr>
          <p:cNvPr id="4" name="Shape 2"/>
          <p:cNvSpPr/>
          <p:nvPr/>
        </p:nvSpPr>
        <p:spPr>
          <a:xfrm>
            <a:off x="640080" y="1508760"/>
            <a:ext cx="603504" cy="603504"/>
          </a:xfrm>
          <a:prstGeom prst="ellipse">
            <a:avLst/>
          </a:prstGeom>
          <a:solidFill>
            <a:srgbClr val="69A297"/>
          </a:solidFill>
          <a:ln/>
        </p:spPr>
        <p:txBody>
          <a:bodyPr/>
          <a:lstStyle/>
          <a:p>
            <a:endParaRPr lang="en-US"/>
          </a:p>
        </p:txBody>
      </p:sp>
      <p:pic>
        <p:nvPicPr>
          <p:cNvPr id="5" name="Image 0" descr="preencoded.png"/>
          <p:cNvPicPr>
            <a:picLocks noChangeAspect="1"/>
          </p:cNvPicPr>
          <p:nvPr/>
        </p:nvPicPr>
        <p:blipFill>
          <a:blip r:embed="rId3"/>
          <a:stretch>
            <a:fillRect/>
          </a:stretch>
        </p:blipFill>
        <p:spPr>
          <a:xfrm>
            <a:off x="718536" y="1587216"/>
            <a:ext cx="446593" cy="446593"/>
          </a:xfrm>
          <a:prstGeom prst="rect">
            <a:avLst/>
          </a:prstGeom>
        </p:spPr>
      </p:pic>
      <p:sp>
        <p:nvSpPr>
          <p:cNvPr id="6" name="Text 3"/>
          <p:cNvSpPr/>
          <p:nvPr/>
        </p:nvSpPr>
        <p:spPr>
          <a:xfrm>
            <a:off x="1463040" y="1472184"/>
            <a:ext cx="9875520" cy="365760"/>
          </a:xfrm>
          <a:prstGeom prst="rect">
            <a:avLst/>
          </a:prstGeom>
          <a:noFill/>
          <a:ln/>
        </p:spPr>
        <p:txBody>
          <a:bodyPr wrap="square" lIns="0" tIns="0" rIns="0" bIns="0" rtlCol="0" anchor="ctr"/>
          <a:lstStyle/>
          <a:p>
            <a:pPr marL="0" indent="0">
              <a:buNone/>
            </a:pPr>
            <a:r>
              <a:rPr lang="en-US" sz="1600" b="1" dirty="0">
                <a:solidFill>
                  <a:srgbClr val="50808E"/>
                </a:solidFill>
                <a:latin typeface="Times New Roman" panose="02020603050405020304" pitchFamily="18" charset="0"/>
                <a:ea typeface="Cambria" pitchFamily="34" charset="-122"/>
                <a:cs typeface="Times New Roman" panose="02020603050405020304" pitchFamily="18" charset="0"/>
              </a:rPr>
              <a:t>Core Premise</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1463040" y="1837944"/>
            <a:ext cx="9875520" cy="54864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Attachments are biologically programmed in children to survive (Bowlby, 1969).</a:t>
            </a:r>
          </a:p>
        </p:txBody>
      </p:sp>
      <p:sp>
        <p:nvSpPr>
          <p:cNvPr id="8" name="Shape 5"/>
          <p:cNvSpPr/>
          <p:nvPr/>
        </p:nvSpPr>
        <p:spPr>
          <a:xfrm>
            <a:off x="640080" y="2478024"/>
            <a:ext cx="603504" cy="603504"/>
          </a:xfrm>
          <a:prstGeom prst="ellipse">
            <a:avLst/>
          </a:prstGeom>
          <a:solidFill>
            <a:srgbClr val="69A297"/>
          </a:solidFill>
          <a:ln/>
        </p:spPr>
        <p:txBody>
          <a:bodyPr/>
          <a:lstStyle/>
          <a:p>
            <a:endParaRPr lang="en-US"/>
          </a:p>
        </p:txBody>
      </p:sp>
      <p:pic>
        <p:nvPicPr>
          <p:cNvPr id="9" name="Image 1" descr="preencoded.png"/>
          <p:cNvPicPr>
            <a:picLocks noChangeAspect="1"/>
          </p:cNvPicPr>
          <p:nvPr/>
        </p:nvPicPr>
        <p:blipFill>
          <a:blip r:embed="rId4"/>
          <a:stretch>
            <a:fillRect/>
          </a:stretch>
        </p:blipFill>
        <p:spPr>
          <a:xfrm>
            <a:off x="718536" y="2556480"/>
            <a:ext cx="446593" cy="446593"/>
          </a:xfrm>
          <a:prstGeom prst="rect">
            <a:avLst/>
          </a:prstGeom>
        </p:spPr>
      </p:pic>
      <p:sp>
        <p:nvSpPr>
          <p:cNvPr id="10" name="Text 6"/>
          <p:cNvSpPr/>
          <p:nvPr/>
        </p:nvSpPr>
        <p:spPr>
          <a:xfrm>
            <a:off x="1463040" y="2441448"/>
            <a:ext cx="9875520" cy="365760"/>
          </a:xfrm>
          <a:prstGeom prst="rect">
            <a:avLst/>
          </a:prstGeom>
          <a:noFill/>
          <a:ln/>
        </p:spPr>
        <p:txBody>
          <a:bodyPr wrap="square" lIns="0" tIns="0" rIns="0" bIns="0" rtlCol="0" anchor="ctr"/>
          <a:lstStyle/>
          <a:p>
            <a:pPr marL="0" indent="0">
              <a:buNone/>
            </a:pPr>
            <a:r>
              <a:rPr lang="en-US" sz="1600" b="1" dirty="0">
                <a:solidFill>
                  <a:srgbClr val="50808E"/>
                </a:solidFill>
                <a:latin typeface="Times New Roman" panose="02020603050405020304" pitchFamily="18" charset="0"/>
                <a:ea typeface="Cambria" pitchFamily="34" charset="-122"/>
                <a:cs typeface="Times New Roman" panose="02020603050405020304" pitchFamily="18" charset="0"/>
              </a:rPr>
              <a:t>Monotropy</a:t>
            </a:r>
            <a:endParaRPr lang="en-US" sz="1600" dirty="0">
              <a:latin typeface="Times New Roman" panose="02020603050405020304" pitchFamily="18" charset="0"/>
              <a:cs typeface="Times New Roman" panose="02020603050405020304" pitchFamily="18" charset="0"/>
            </a:endParaRPr>
          </a:p>
        </p:txBody>
      </p:sp>
      <p:sp>
        <p:nvSpPr>
          <p:cNvPr id="11" name="Text 7"/>
          <p:cNvSpPr/>
          <p:nvPr/>
        </p:nvSpPr>
        <p:spPr>
          <a:xfrm>
            <a:off x="1463040" y="2916936"/>
            <a:ext cx="6839204" cy="438912"/>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The need to be bonded to a single primary caregiver (usually the mother) who is a 'secure base'.</a:t>
            </a:r>
          </a:p>
        </p:txBody>
      </p:sp>
      <p:sp>
        <p:nvSpPr>
          <p:cNvPr id="12" name="Shape 8"/>
          <p:cNvSpPr/>
          <p:nvPr/>
        </p:nvSpPr>
        <p:spPr>
          <a:xfrm>
            <a:off x="640080" y="3447288"/>
            <a:ext cx="603504" cy="603504"/>
          </a:xfrm>
          <a:prstGeom prst="ellipse">
            <a:avLst/>
          </a:prstGeom>
          <a:solidFill>
            <a:srgbClr val="69A297"/>
          </a:solidFill>
          <a:ln/>
        </p:spPr>
        <p:txBody>
          <a:bodyPr/>
          <a:lstStyle/>
          <a:p>
            <a:endParaRPr lang="en-US"/>
          </a:p>
        </p:txBody>
      </p:sp>
      <p:pic>
        <p:nvPicPr>
          <p:cNvPr id="13" name="Image 2" descr="preencoded.png"/>
          <p:cNvPicPr>
            <a:picLocks noChangeAspect="1"/>
          </p:cNvPicPr>
          <p:nvPr/>
        </p:nvPicPr>
        <p:blipFill>
          <a:blip r:embed="rId5"/>
          <a:stretch>
            <a:fillRect/>
          </a:stretch>
        </p:blipFill>
        <p:spPr>
          <a:xfrm>
            <a:off x="718536" y="3525744"/>
            <a:ext cx="446593" cy="446593"/>
          </a:xfrm>
          <a:prstGeom prst="rect">
            <a:avLst/>
          </a:prstGeom>
        </p:spPr>
      </p:pic>
      <p:sp>
        <p:nvSpPr>
          <p:cNvPr id="14" name="Text 9"/>
          <p:cNvSpPr/>
          <p:nvPr/>
        </p:nvSpPr>
        <p:spPr>
          <a:xfrm>
            <a:off x="1463040" y="3410712"/>
            <a:ext cx="9875520" cy="365760"/>
          </a:xfrm>
          <a:prstGeom prst="rect">
            <a:avLst/>
          </a:prstGeom>
          <a:noFill/>
          <a:ln/>
        </p:spPr>
        <p:txBody>
          <a:bodyPr wrap="square" lIns="0" tIns="0" rIns="0" bIns="0" rtlCol="0" anchor="ctr"/>
          <a:lstStyle/>
          <a:p>
            <a:pPr marL="0" indent="0">
              <a:buNone/>
            </a:pPr>
            <a:r>
              <a:rPr lang="en-US" sz="1600" b="1" dirty="0">
                <a:solidFill>
                  <a:srgbClr val="50808E"/>
                </a:solidFill>
                <a:latin typeface="Times New Roman" panose="02020603050405020304" pitchFamily="18" charset="0"/>
                <a:ea typeface="Cambria" pitchFamily="34" charset="-122"/>
                <a:cs typeface="Times New Roman" panose="02020603050405020304" pitchFamily="18" charset="0"/>
              </a:rPr>
              <a:t>Internal Working Model (IWM)</a:t>
            </a:r>
            <a:endParaRPr lang="en-US" sz="1600" dirty="0">
              <a:latin typeface="Times New Roman" panose="02020603050405020304" pitchFamily="18" charset="0"/>
              <a:cs typeface="Times New Roman" panose="02020603050405020304" pitchFamily="18" charset="0"/>
            </a:endParaRPr>
          </a:p>
        </p:txBody>
      </p:sp>
      <p:sp>
        <p:nvSpPr>
          <p:cNvPr id="15" name="Text 10"/>
          <p:cNvSpPr/>
          <p:nvPr/>
        </p:nvSpPr>
        <p:spPr>
          <a:xfrm>
            <a:off x="1463040" y="3776472"/>
            <a:ext cx="9875520" cy="54864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A cognitive 'blueprint' for future relationships, emotional regulation and self-worth is established in early attachment experiences (La Rosa and Commodari, 2024).</a:t>
            </a:r>
          </a:p>
        </p:txBody>
      </p:sp>
      <p:sp>
        <p:nvSpPr>
          <p:cNvPr id="16" name="Shape 11"/>
          <p:cNvSpPr/>
          <p:nvPr/>
        </p:nvSpPr>
        <p:spPr>
          <a:xfrm>
            <a:off x="640080" y="4416552"/>
            <a:ext cx="603504" cy="603504"/>
          </a:xfrm>
          <a:prstGeom prst="ellipse">
            <a:avLst/>
          </a:prstGeom>
          <a:solidFill>
            <a:srgbClr val="69A297"/>
          </a:solidFill>
          <a:ln/>
        </p:spPr>
        <p:txBody>
          <a:bodyPr/>
          <a:lstStyle/>
          <a:p>
            <a:endParaRPr lang="en-US"/>
          </a:p>
        </p:txBody>
      </p:sp>
      <p:pic>
        <p:nvPicPr>
          <p:cNvPr id="17" name="Image 3" descr="preencoded.png"/>
          <p:cNvPicPr>
            <a:picLocks noChangeAspect="1"/>
          </p:cNvPicPr>
          <p:nvPr/>
        </p:nvPicPr>
        <p:blipFill>
          <a:blip r:embed="rId6"/>
          <a:stretch>
            <a:fillRect/>
          </a:stretch>
        </p:blipFill>
        <p:spPr>
          <a:xfrm>
            <a:off x="718536" y="4495008"/>
            <a:ext cx="446593" cy="446593"/>
          </a:xfrm>
          <a:prstGeom prst="rect">
            <a:avLst/>
          </a:prstGeom>
        </p:spPr>
      </p:pic>
      <p:sp>
        <p:nvSpPr>
          <p:cNvPr id="18" name="Text 12"/>
          <p:cNvSpPr/>
          <p:nvPr/>
        </p:nvSpPr>
        <p:spPr>
          <a:xfrm>
            <a:off x="1463040" y="4379976"/>
            <a:ext cx="9875520" cy="365760"/>
          </a:xfrm>
          <a:prstGeom prst="rect">
            <a:avLst/>
          </a:prstGeom>
          <a:noFill/>
          <a:ln/>
        </p:spPr>
        <p:txBody>
          <a:bodyPr wrap="square" lIns="0" tIns="0" rIns="0" bIns="0" rtlCol="0" anchor="ctr"/>
          <a:lstStyle/>
          <a:p>
            <a:pPr marL="0" indent="0">
              <a:buNone/>
            </a:pPr>
            <a:r>
              <a:rPr lang="en-US" sz="1600" b="1" dirty="0">
                <a:solidFill>
                  <a:srgbClr val="50808E"/>
                </a:solidFill>
                <a:latin typeface="Times New Roman" panose="02020603050405020304" pitchFamily="18" charset="0"/>
                <a:ea typeface="Cambria" pitchFamily="34" charset="-122"/>
                <a:cs typeface="Times New Roman" panose="02020603050405020304" pitchFamily="18" charset="0"/>
              </a:rPr>
              <a:t>Maternal Deprivation / Disruption</a:t>
            </a:r>
            <a:endParaRPr lang="en-US" sz="1600" dirty="0">
              <a:latin typeface="Times New Roman" panose="02020603050405020304" pitchFamily="18" charset="0"/>
              <a:cs typeface="Times New Roman" panose="02020603050405020304" pitchFamily="18" charset="0"/>
            </a:endParaRPr>
          </a:p>
        </p:txBody>
      </p:sp>
      <p:sp>
        <p:nvSpPr>
          <p:cNvPr id="19" name="Text 13"/>
          <p:cNvSpPr/>
          <p:nvPr/>
        </p:nvSpPr>
        <p:spPr>
          <a:xfrm>
            <a:off x="1463040" y="4745736"/>
            <a:ext cx="9875520" cy="54864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In early childhood (0-5 years), ongoing disruption of the attachment bond can lead to long-term cognitive, social and emotional challenges.</a:t>
            </a:r>
          </a:p>
        </p:txBody>
      </p:sp>
      <p:sp>
        <p:nvSpPr>
          <p:cNvPr id="20" name="Shape 14"/>
          <p:cNvSpPr/>
          <p:nvPr/>
        </p:nvSpPr>
        <p:spPr>
          <a:xfrm>
            <a:off x="640080" y="5431536"/>
            <a:ext cx="10881360" cy="713232"/>
          </a:xfrm>
          <a:prstGeom prst="roundRect">
            <a:avLst>
              <a:gd name="adj" fmla="val 8974"/>
            </a:avLst>
          </a:prstGeom>
          <a:solidFill>
            <a:srgbClr val="F4F8F6"/>
          </a:solidFill>
          <a:ln/>
        </p:spPr>
        <p:txBody>
          <a:bodyPr/>
          <a:lstStyle/>
          <a:p>
            <a:endParaRPr lang="en-US"/>
          </a:p>
        </p:txBody>
      </p:sp>
      <p:sp>
        <p:nvSpPr>
          <p:cNvPr id="21" name="Text 15"/>
          <p:cNvSpPr/>
          <p:nvPr/>
        </p:nvSpPr>
        <p:spPr>
          <a:xfrm>
            <a:off x="868680" y="5431536"/>
            <a:ext cx="10424160" cy="713232"/>
          </a:xfrm>
          <a:prstGeom prst="rect">
            <a:avLst/>
          </a:prstGeom>
          <a:noFill/>
          <a:ln/>
        </p:spPr>
        <p:txBody>
          <a:bodyPr wrap="square" lIns="0" tIns="0" rIns="0" bIns="0" rtlCol="0" anchor="ctr"/>
          <a:lstStyle/>
          <a:p>
            <a:r>
              <a:rPr lang="en-US" sz="1600" b="1" dirty="0">
                <a:solidFill>
                  <a:srgbClr val="50808E"/>
                </a:solidFill>
                <a:latin typeface="Times New Roman" panose="02020603050405020304" pitchFamily="18" charset="0"/>
                <a:ea typeface="Calibri" pitchFamily="34" charset="-122"/>
                <a:cs typeface="Times New Roman" panose="02020603050405020304" pitchFamily="18" charset="0"/>
              </a:rPr>
              <a:t>Relevance to early childhood: </a:t>
            </a:r>
            <a:r>
              <a:rPr lang="en-US" sz="1600" dirty="0">
                <a:latin typeface="Times New Roman" panose="02020603050405020304" pitchFamily="18" charset="0"/>
                <a:cs typeface="Times New Roman" panose="02020603050405020304" pitchFamily="18" charset="0"/>
              </a:rPr>
              <a:t>ages 0-5 are important for the formation of attachments, which is why this theory fits well with Isaac's situation.</a:t>
            </a:r>
          </a:p>
        </p:txBody>
      </p:sp>
      <p:sp>
        <p:nvSpPr>
          <p:cNvPr id="22" name="Text 16"/>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3</a:t>
            </a:r>
            <a:endParaRPr lang="en-US" sz="1000" dirty="0">
              <a:latin typeface="Times New Roman" panose="02020603050405020304" pitchFamily="18" charset="0"/>
              <a:cs typeface="Times New Roman" panose="02020603050405020304" pitchFamily="18" charset="0"/>
            </a:endParaRPr>
          </a:p>
        </p:txBody>
      </p:sp>
      <p:sp>
        <p:nvSpPr>
          <p:cNvPr id="23" name="TextBox 22"/>
          <p:cNvSpPr txBox="1"/>
          <p:nvPr/>
        </p:nvSpPr>
        <p:spPr>
          <a:xfrm>
            <a:off x="8536520" y="3462787"/>
            <a:ext cx="6042991" cy="261610"/>
          </a:xfrm>
          <a:prstGeom prst="rect">
            <a:avLst/>
          </a:prstGeom>
          <a:noFill/>
        </p:spPr>
        <p:txBody>
          <a:bodyPr wrap="square" rtlCol="0">
            <a:spAutoFit/>
          </a:bodyPr>
          <a:lstStyle/>
          <a:p>
            <a:r>
              <a:rPr lang="en-US" sz="1100" dirty="0">
                <a:latin typeface="Times New Roman" panose="02020603050405020304" pitchFamily="18" charset="0"/>
                <a:cs typeface="Times New Roman" panose="02020603050405020304" pitchFamily="18" charset="0"/>
              </a:rPr>
              <a:t>Source: https://www.simplypsychology.org/bowlby.html</a:t>
            </a:r>
          </a:p>
        </p:txBody>
      </p:sp>
      <p:pic>
        <p:nvPicPr>
          <p:cNvPr id="24" name="Picture 2" descr="John Bowlby's Attachment Theory">
            <a:extLst>
              <a:ext uri="{FF2B5EF4-FFF2-40B4-BE49-F238E27FC236}">
                <a16:creationId xmlns:a16="http://schemas.microsoft.com/office/drawing/2014/main" id="{64002DB5-6C9C-73B3-993B-2E9E2D4C660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02244" y="751721"/>
            <a:ext cx="3644045" cy="25143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2A3A36"/>
        </a:solidFill>
        <a:effectLst/>
      </p:bgPr>
    </p:bg>
    <p:spTree>
      <p:nvGrpSpPr>
        <p:cNvPr id="1" name=""/>
        <p:cNvGrpSpPr/>
        <p:nvPr/>
      </p:nvGrpSpPr>
      <p:grpSpPr>
        <a:xfrm>
          <a:off x="0" y="0"/>
          <a:ext cx="0" cy="0"/>
          <a:chOff x="0" y="0"/>
          <a:chExt cx="0" cy="0"/>
        </a:xfrm>
      </p:grpSpPr>
      <p:sp>
        <p:nvSpPr>
          <p:cNvPr id="2" name="Text 0"/>
          <p:cNvSpPr/>
          <p:nvPr/>
        </p:nvSpPr>
        <p:spPr>
          <a:xfrm>
            <a:off x="640080" y="384048"/>
            <a:ext cx="10058400" cy="548640"/>
          </a:xfrm>
          <a:prstGeom prst="rect">
            <a:avLst/>
          </a:prstGeom>
          <a:noFill/>
          <a:ln/>
        </p:spPr>
        <p:txBody>
          <a:bodyPr wrap="square" lIns="0" tIns="0" rIns="0" bIns="0" rtlCol="0" anchor="ctr"/>
          <a:lstStyle/>
          <a:p>
            <a:pPr marL="0" indent="0">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Understanding Attachment Styles</a:t>
            </a:r>
            <a:endParaRPr lang="en-US" sz="3000" dirty="0">
              <a:latin typeface="Times New Roman" panose="02020603050405020304" pitchFamily="18" charset="0"/>
              <a:cs typeface="Times New Roman" panose="02020603050405020304" pitchFamily="18" charset="0"/>
            </a:endParaRPr>
          </a:p>
        </p:txBody>
      </p:sp>
      <p:sp>
        <p:nvSpPr>
          <p:cNvPr id="3" name="Text 1"/>
          <p:cNvSpPr/>
          <p:nvPr/>
        </p:nvSpPr>
        <p:spPr>
          <a:xfrm>
            <a:off x="640080" y="896112"/>
            <a:ext cx="10058400" cy="365760"/>
          </a:xfrm>
          <a:prstGeom prst="rect">
            <a:avLst/>
          </a:prstGeom>
          <a:noFill/>
          <a:ln/>
        </p:spPr>
        <p:txBody>
          <a:bodyPr wrap="square" lIns="0" tIns="0" rIns="0" bIns="0" rtlCol="0" anchor="ctr"/>
          <a:lstStyle/>
          <a:p>
            <a:pPr marL="0" indent="0">
              <a:buNone/>
            </a:pPr>
            <a:r>
              <a:rPr lang="en-US" sz="1400" i="1" dirty="0">
                <a:solidFill>
                  <a:srgbClr val="84B59F"/>
                </a:solidFill>
                <a:latin typeface="Times New Roman" panose="02020603050405020304" pitchFamily="18" charset="0"/>
                <a:ea typeface="Calibri" pitchFamily="34" charset="-122"/>
                <a:cs typeface="Times New Roman" panose="02020603050405020304" pitchFamily="18" charset="0"/>
              </a:rPr>
              <a:t>The classifications of caregiver-child bonds that underpin Bowlby's framework</a:t>
            </a:r>
            <a:endParaRPr lang="en-US" sz="1400" dirty="0">
              <a:latin typeface="Times New Roman" panose="02020603050405020304" pitchFamily="18" charset="0"/>
              <a:cs typeface="Times New Roman" panose="02020603050405020304" pitchFamily="18" charset="0"/>
            </a:endParaRPr>
          </a:p>
        </p:txBody>
      </p:sp>
      <p:sp>
        <p:nvSpPr>
          <p:cNvPr id="4" name="Shape 2"/>
          <p:cNvSpPr/>
          <p:nvPr/>
        </p:nvSpPr>
        <p:spPr>
          <a:xfrm>
            <a:off x="640080" y="150876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5" name="Shape 3"/>
          <p:cNvSpPr/>
          <p:nvPr/>
        </p:nvSpPr>
        <p:spPr>
          <a:xfrm>
            <a:off x="914400" y="1783080"/>
            <a:ext cx="530352" cy="530352"/>
          </a:xfrm>
          <a:prstGeom prst="ellipse">
            <a:avLst/>
          </a:prstGeom>
          <a:solidFill>
            <a:srgbClr val="84B59F"/>
          </a:solidFill>
          <a:ln/>
        </p:spPr>
        <p:txBody>
          <a:bodyPr/>
          <a:lstStyle/>
          <a:p>
            <a:endParaRPr lang="en-US"/>
          </a:p>
        </p:txBody>
      </p:sp>
      <p:pic>
        <p:nvPicPr>
          <p:cNvPr id="6" name="Image 0" descr="preencoded.png"/>
          <p:cNvPicPr>
            <a:picLocks noChangeAspect="1"/>
          </p:cNvPicPr>
          <p:nvPr/>
        </p:nvPicPr>
        <p:blipFill>
          <a:blip r:embed="rId2"/>
          <a:stretch>
            <a:fillRect/>
          </a:stretch>
        </p:blipFill>
        <p:spPr>
          <a:xfrm>
            <a:off x="983346" y="1852026"/>
            <a:ext cx="392460" cy="392460"/>
          </a:xfrm>
          <a:prstGeom prst="rect">
            <a:avLst/>
          </a:prstGeom>
        </p:spPr>
      </p:pic>
      <p:sp>
        <p:nvSpPr>
          <p:cNvPr id="7" name="Text 4"/>
          <p:cNvSpPr/>
          <p:nvPr/>
        </p:nvSpPr>
        <p:spPr>
          <a:xfrm>
            <a:off x="1600200" y="176479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Secure Attachment</a:t>
            </a:r>
            <a:endParaRPr lang="en-US" sz="1500" dirty="0">
              <a:latin typeface="Times New Roman" panose="02020603050405020304" pitchFamily="18" charset="0"/>
              <a:cs typeface="Times New Roman" panose="02020603050405020304" pitchFamily="18" charset="0"/>
            </a:endParaRPr>
          </a:p>
        </p:txBody>
      </p:sp>
      <p:sp>
        <p:nvSpPr>
          <p:cNvPr id="8" name="Text 5"/>
          <p:cNvSpPr/>
          <p:nvPr/>
        </p:nvSpPr>
        <p:spPr>
          <a:xfrm>
            <a:off x="932688" y="240487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The child can freely explore and the caregiver provides a safe base for exploration, with easy comfort when he/she returns; consistent and sensitive caregiving (La Rosa and </a:t>
            </a:r>
            <a:r>
              <a:rPr lang="en-US" sz="1600" dirty="0" err="1">
                <a:solidFill>
                  <a:schemeClr val="bg1"/>
                </a:solidFill>
                <a:latin typeface="Times New Roman" panose="02020603050405020304" pitchFamily="18" charset="0"/>
                <a:cs typeface="Times New Roman" panose="02020603050405020304" pitchFamily="18" charset="0"/>
              </a:rPr>
              <a:t>Commodari</a:t>
            </a:r>
            <a:r>
              <a:rPr lang="en-US" sz="1600" dirty="0">
                <a:solidFill>
                  <a:schemeClr val="bg1"/>
                </a:solidFill>
                <a:latin typeface="Times New Roman" panose="02020603050405020304" pitchFamily="18" charset="0"/>
                <a:cs typeface="Times New Roman" panose="02020603050405020304" pitchFamily="18" charset="0"/>
              </a:rPr>
              <a:t>, 2024).</a:t>
            </a:r>
          </a:p>
        </p:txBody>
      </p:sp>
      <p:sp>
        <p:nvSpPr>
          <p:cNvPr id="9" name="Shape 6"/>
          <p:cNvSpPr/>
          <p:nvPr/>
        </p:nvSpPr>
        <p:spPr>
          <a:xfrm>
            <a:off x="6080760" y="150876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10" name="Shape 7"/>
          <p:cNvSpPr/>
          <p:nvPr/>
        </p:nvSpPr>
        <p:spPr>
          <a:xfrm>
            <a:off x="6355080" y="1783080"/>
            <a:ext cx="530352" cy="530352"/>
          </a:xfrm>
          <a:prstGeom prst="ellipse">
            <a:avLst/>
          </a:prstGeom>
          <a:solidFill>
            <a:srgbClr val="84B59F"/>
          </a:solidFill>
          <a:ln/>
        </p:spPr>
        <p:txBody>
          <a:bodyPr/>
          <a:lstStyle/>
          <a:p>
            <a:endParaRPr lang="en-US"/>
          </a:p>
        </p:txBody>
      </p:sp>
      <p:pic>
        <p:nvPicPr>
          <p:cNvPr id="11" name="Image 1" descr="preencoded.png"/>
          <p:cNvPicPr>
            <a:picLocks noChangeAspect="1"/>
          </p:cNvPicPr>
          <p:nvPr/>
        </p:nvPicPr>
        <p:blipFill>
          <a:blip r:embed="rId3"/>
          <a:stretch>
            <a:fillRect/>
          </a:stretch>
        </p:blipFill>
        <p:spPr>
          <a:xfrm>
            <a:off x="6424026" y="1852026"/>
            <a:ext cx="392460" cy="392460"/>
          </a:xfrm>
          <a:prstGeom prst="rect">
            <a:avLst/>
          </a:prstGeom>
        </p:spPr>
      </p:pic>
      <p:sp>
        <p:nvSpPr>
          <p:cNvPr id="12" name="Text 8"/>
          <p:cNvSpPr/>
          <p:nvPr/>
        </p:nvSpPr>
        <p:spPr>
          <a:xfrm>
            <a:off x="7040880" y="176479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Avoidant Attachment</a:t>
            </a:r>
            <a:endParaRPr lang="en-US" sz="1500" dirty="0">
              <a:latin typeface="Times New Roman" panose="02020603050405020304" pitchFamily="18" charset="0"/>
              <a:cs typeface="Times New Roman" panose="02020603050405020304" pitchFamily="18" charset="0"/>
            </a:endParaRPr>
          </a:p>
        </p:txBody>
      </p:sp>
      <p:sp>
        <p:nvSpPr>
          <p:cNvPr id="13" name="Text 9"/>
          <p:cNvSpPr/>
          <p:nvPr/>
        </p:nvSpPr>
        <p:spPr>
          <a:xfrm>
            <a:off x="6373368" y="240487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The child has little distress on separation and seems independent, as they have learned that seeking comfort is often unmet or met but refused by the caregiver (La Rosa and </a:t>
            </a:r>
            <a:r>
              <a:rPr lang="en-US" sz="1600" dirty="0" err="1">
                <a:solidFill>
                  <a:schemeClr val="bg1"/>
                </a:solidFill>
                <a:latin typeface="Times New Roman" panose="02020603050405020304" pitchFamily="18" charset="0"/>
                <a:cs typeface="Times New Roman" panose="02020603050405020304" pitchFamily="18" charset="0"/>
              </a:rPr>
              <a:t>Commodari</a:t>
            </a:r>
            <a:r>
              <a:rPr lang="en-US" sz="1600" dirty="0">
                <a:solidFill>
                  <a:schemeClr val="bg1"/>
                </a:solidFill>
                <a:latin typeface="Times New Roman" panose="02020603050405020304" pitchFamily="18" charset="0"/>
                <a:cs typeface="Times New Roman" panose="02020603050405020304" pitchFamily="18" charset="0"/>
              </a:rPr>
              <a:t>, 2024).</a:t>
            </a:r>
          </a:p>
        </p:txBody>
      </p:sp>
      <p:sp>
        <p:nvSpPr>
          <p:cNvPr id="14" name="Shape 10"/>
          <p:cNvSpPr/>
          <p:nvPr/>
        </p:nvSpPr>
        <p:spPr>
          <a:xfrm>
            <a:off x="640080" y="374904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15" name="Shape 11"/>
          <p:cNvSpPr/>
          <p:nvPr/>
        </p:nvSpPr>
        <p:spPr>
          <a:xfrm>
            <a:off x="914400" y="4023360"/>
            <a:ext cx="530352" cy="530352"/>
          </a:xfrm>
          <a:prstGeom prst="ellipse">
            <a:avLst/>
          </a:prstGeom>
          <a:solidFill>
            <a:srgbClr val="84B59F"/>
          </a:solidFill>
          <a:ln/>
        </p:spPr>
        <p:txBody>
          <a:bodyPr/>
          <a:lstStyle/>
          <a:p>
            <a:endParaRPr lang="en-US"/>
          </a:p>
        </p:txBody>
      </p:sp>
      <p:pic>
        <p:nvPicPr>
          <p:cNvPr id="16" name="Image 2" descr="preencoded.png"/>
          <p:cNvPicPr>
            <a:picLocks noChangeAspect="1"/>
          </p:cNvPicPr>
          <p:nvPr/>
        </p:nvPicPr>
        <p:blipFill>
          <a:blip r:embed="rId4"/>
          <a:stretch>
            <a:fillRect/>
          </a:stretch>
        </p:blipFill>
        <p:spPr>
          <a:xfrm>
            <a:off x="983346" y="4092306"/>
            <a:ext cx="392460" cy="392460"/>
          </a:xfrm>
          <a:prstGeom prst="rect">
            <a:avLst/>
          </a:prstGeom>
        </p:spPr>
      </p:pic>
      <p:sp>
        <p:nvSpPr>
          <p:cNvPr id="17" name="Text 12"/>
          <p:cNvSpPr/>
          <p:nvPr/>
        </p:nvSpPr>
        <p:spPr>
          <a:xfrm>
            <a:off x="1600200" y="400507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Resistant Attachment</a:t>
            </a:r>
            <a:endParaRPr lang="en-US" sz="1500" dirty="0">
              <a:latin typeface="Times New Roman" panose="02020603050405020304" pitchFamily="18" charset="0"/>
              <a:cs typeface="Times New Roman" panose="02020603050405020304" pitchFamily="18" charset="0"/>
            </a:endParaRPr>
          </a:p>
        </p:txBody>
      </p:sp>
      <p:sp>
        <p:nvSpPr>
          <p:cNvPr id="18" name="Text 13"/>
          <p:cNvSpPr/>
          <p:nvPr/>
        </p:nvSpPr>
        <p:spPr>
          <a:xfrm>
            <a:off x="932688" y="464515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Ambivalent attachment: the child is clingy, yet difficult to console, not only due to the fear of abandonment, but also because of the inconsistent level of care given (La Rosa and </a:t>
            </a:r>
            <a:r>
              <a:rPr lang="en-US" sz="1600" dirty="0" err="1">
                <a:solidFill>
                  <a:schemeClr val="bg1"/>
                </a:solidFill>
                <a:latin typeface="Times New Roman" panose="02020603050405020304" pitchFamily="18" charset="0"/>
                <a:cs typeface="Times New Roman" panose="02020603050405020304" pitchFamily="18" charset="0"/>
              </a:rPr>
              <a:t>Commodari</a:t>
            </a:r>
            <a:r>
              <a:rPr lang="en-US" sz="1600" dirty="0">
                <a:solidFill>
                  <a:schemeClr val="bg1"/>
                </a:solidFill>
                <a:latin typeface="Times New Roman" panose="02020603050405020304" pitchFamily="18" charset="0"/>
                <a:cs typeface="Times New Roman" panose="02020603050405020304" pitchFamily="18" charset="0"/>
              </a:rPr>
              <a:t>, 2024).</a:t>
            </a:r>
          </a:p>
        </p:txBody>
      </p:sp>
      <p:sp>
        <p:nvSpPr>
          <p:cNvPr id="19" name="Shape 14"/>
          <p:cNvSpPr/>
          <p:nvPr/>
        </p:nvSpPr>
        <p:spPr>
          <a:xfrm>
            <a:off x="6080760" y="374904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20" name="Shape 15"/>
          <p:cNvSpPr/>
          <p:nvPr/>
        </p:nvSpPr>
        <p:spPr>
          <a:xfrm>
            <a:off x="6355080" y="4023360"/>
            <a:ext cx="530352" cy="530352"/>
          </a:xfrm>
          <a:prstGeom prst="ellipse">
            <a:avLst/>
          </a:prstGeom>
          <a:solidFill>
            <a:srgbClr val="84B59F"/>
          </a:solidFill>
          <a:ln/>
        </p:spPr>
        <p:txBody>
          <a:bodyPr/>
          <a:lstStyle/>
          <a:p>
            <a:endParaRPr lang="en-US"/>
          </a:p>
        </p:txBody>
      </p:sp>
      <p:pic>
        <p:nvPicPr>
          <p:cNvPr id="21" name="Image 3" descr="preencoded.png"/>
          <p:cNvPicPr>
            <a:picLocks noChangeAspect="1"/>
          </p:cNvPicPr>
          <p:nvPr/>
        </p:nvPicPr>
        <p:blipFill>
          <a:blip r:embed="rId5"/>
          <a:stretch>
            <a:fillRect/>
          </a:stretch>
        </p:blipFill>
        <p:spPr>
          <a:xfrm>
            <a:off x="6424026" y="4092306"/>
            <a:ext cx="392460" cy="392460"/>
          </a:xfrm>
          <a:prstGeom prst="rect">
            <a:avLst/>
          </a:prstGeom>
        </p:spPr>
      </p:pic>
      <p:sp>
        <p:nvSpPr>
          <p:cNvPr id="22" name="Text 16"/>
          <p:cNvSpPr/>
          <p:nvPr/>
        </p:nvSpPr>
        <p:spPr>
          <a:xfrm>
            <a:off x="7040880" y="400507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Anxious Attachment</a:t>
            </a:r>
            <a:endParaRPr lang="en-US" sz="1500" dirty="0">
              <a:latin typeface="Times New Roman" panose="02020603050405020304" pitchFamily="18" charset="0"/>
              <a:cs typeface="Times New Roman" panose="02020603050405020304" pitchFamily="18" charset="0"/>
            </a:endParaRPr>
          </a:p>
        </p:txBody>
      </p:sp>
      <p:sp>
        <p:nvSpPr>
          <p:cNvPr id="23" name="Text 17"/>
          <p:cNvSpPr/>
          <p:nvPr/>
        </p:nvSpPr>
        <p:spPr>
          <a:xfrm>
            <a:off x="6373368" y="464515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This category is an umbrella for the above avoidant and resistant types of presentation, characterized by a negative internal working model and increased separation distress, seen in Isaac's presentation.</a:t>
            </a:r>
          </a:p>
        </p:txBody>
      </p:sp>
      <p:sp>
        <p:nvSpPr>
          <p:cNvPr id="24" name="Text 18"/>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5</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2A3A36"/>
        </a:solidFill>
        <a:effectLst/>
      </p:bgPr>
    </p:bg>
    <p:spTree>
      <p:nvGrpSpPr>
        <p:cNvPr id="1" name=""/>
        <p:cNvGrpSpPr/>
        <p:nvPr/>
      </p:nvGrpSpPr>
      <p:grpSpPr>
        <a:xfrm>
          <a:off x="0" y="0"/>
          <a:ext cx="0" cy="0"/>
          <a:chOff x="0" y="0"/>
          <a:chExt cx="0" cy="0"/>
        </a:xfrm>
      </p:grpSpPr>
      <p:sp>
        <p:nvSpPr>
          <p:cNvPr id="2" name="Text 0"/>
          <p:cNvSpPr/>
          <p:nvPr/>
        </p:nvSpPr>
        <p:spPr>
          <a:xfrm>
            <a:off x="640080" y="384048"/>
            <a:ext cx="10058400" cy="548640"/>
          </a:xfrm>
          <a:prstGeom prst="rect">
            <a:avLst/>
          </a:prstGeom>
          <a:noFill/>
          <a:ln/>
        </p:spPr>
        <p:txBody>
          <a:bodyPr wrap="square" lIns="0" tIns="0" rIns="0" bIns="0" rtlCol="0" anchor="ctr"/>
          <a:lstStyle/>
          <a:p>
            <a:pPr marL="0" indent="0">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Application to Isaac's Experiences</a:t>
            </a:r>
            <a:endParaRPr lang="en-US" sz="3000" dirty="0">
              <a:latin typeface="Times New Roman" panose="02020603050405020304" pitchFamily="18" charset="0"/>
              <a:cs typeface="Times New Roman" panose="02020603050405020304" pitchFamily="18" charset="0"/>
            </a:endParaRPr>
          </a:p>
        </p:txBody>
      </p:sp>
      <p:sp>
        <p:nvSpPr>
          <p:cNvPr id="3" name="Text 1"/>
          <p:cNvSpPr/>
          <p:nvPr/>
        </p:nvSpPr>
        <p:spPr>
          <a:xfrm>
            <a:off x="640080" y="896112"/>
            <a:ext cx="10058400" cy="365760"/>
          </a:xfrm>
          <a:prstGeom prst="rect">
            <a:avLst/>
          </a:prstGeom>
          <a:noFill/>
          <a:ln/>
        </p:spPr>
        <p:txBody>
          <a:bodyPr wrap="square" lIns="0" tIns="0" rIns="0" bIns="0" rtlCol="0" anchor="ctr"/>
          <a:lstStyle/>
          <a:p>
            <a:pPr marL="0" indent="0">
              <a:buNone/>
            </a:pPr>
            <a:r>
              <a:rPr lang="en-US" sz="1400" i="1" dirty="0">
                <a:solidFill>
                  <a:srgbClr val="84B59F"/>
                </a:solidFill>
                <a:latin typeface="Times New Roman" panose="02020603050405020304" pitchFamily="18" charset="0"/>
                <a:ea typeface="Calibri" pitchFamily="34" charset="-122"/>
                <a:cs typeface="Times New Roman" panose="02020603050405020304" pitchFamily="18" charset="0"/>
              </a:rPr>
              <a:t>Mapping developmental delays to attachment experiences</a:t>
            </a:r>
            <a:endParaRPr lang="en-US" sz="1400" dirty="0">
              <a:latin typeface="Times New Roman" panose="02020603050405020304" pitchFamily="18" charset="0"/>
              <a:cs typeface="Times New Roman" panose="02020603050405020304" pitchFamily="18" charset="0"/>
            </a:endParaRPr>
          </a:p>
        </p:txBody>
      </p:sp>
      <p:sp>
        <p:nvSpPr>
          <p:cNvPr id="4" name="Shape 2"/>
          <p:cNvSpPr/>
          <p:nvPr/>
        </p:nvSpPr>
        <p:spPr>
          <a:xfrm>
            <a:off x="640080" y="150876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5" name="Shape 3"/>
          <p:cNvSpPr/>
          <p:nvPr/>
        </p:nvSpPr>
        <p:spPr>
          <a:xfrm>
            <a:off x="914400" y="1783080"/>
            <a:ext cx="530352" cy="530352"/>
          </a:xfrm>
          <a:prstGeom prst="ellipse">
            <a:avLst/>
          </a:prstGeom>
          <a:solidFill>
            <a:srgbClr val="84B59F"/>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983346" y="1852026"/>
            <a:ext cx="392460" cy="392460"/>
          </a:xfrm>
          <a:prstGeom prst="rect">
            <a:avLst/>
          </a:prstGeom>
        </p:spPr>
      </p:pic>
      <p:sp>
        <p:nvSpPr>
          <p:cNvPr id="7" name="Text 4"/>
          <p:cNvSpPr/>
          <p:nvPr/>
        </p:nvSpPr>
        <p:spPr>
          <a:xfrm>
            <a:off x="1600200" y="176479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Disrupted Childcare &amp; Moving</a:t>
            </a:r>
            <a:endParaRPr lang="en-US" sz="1500" dirty="0">
              <a:latin typeface="Times New Roman" panose="02020603050405020304" pitchFamily="18" charset="0"/>
              <a:cs typeface="Times New Roman" panose="02020603050405020304" pitchFamily="18" charset="0"/>
            </a:endParaRPr>
          </a:p>
        </p:txBody>
      </p:sp>
      <p:sp>
        <p:nvSpPr>
          <p:cNvPr id="8" name="Text 5"/>
          <p:cNvSpPr/>
          <p:nvPr/>
        </p:nvSpPr>
        <p:spPr>
          <a:xfrm>
            <a:off x="932688" y="240487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Isaac's frequent changes of caregivers over a two year period did not allow him to develop secondary secure attachments, confirming Bowlby's concern about disruption (Bowlby, 1969).</a:t>
            </a:r>
          </a:p>
        </p:txBody>
      </p:sp>
      <p:sp>
        <p:nvSpPr>
          <p:cNvPr id="9" name="Shape 6"/>
          <p:cNvSpPr/>
          <p:nvPr/>
        </p:nvSpPr>
        <p:spPr>
          <a:xfrm>
            <a:off x="6080760" y="150876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10" name="Shape 7"/>
          <p:cNvSpPr/>
          <p:nvPr/>
        </p:nvSpPr>
        <p:spPr>
          <a:xfrm>
            <a:off x="6355080" y="1783080"/>
            <a:ext cx="530352" cy="530352"/>
          </a:xfrm>
          <a:prstGeom prst="ellipse">
            <a:avLst/>
          </a:prstGeom>
          <a:solidFill>
            <a:srgbClr val="84B59F"/>
          </a:solidFill>
          <a:ln/>
        </p:spPr>
        <p:txBody>
          <a:bodyPr/>
          <a:lstStyle/>
          <a:p>
            <a:endParaRPr lang="en-US"/>
          </a:p>
        </p:txBody>
      </p:sp>
      <p:pic>
        <p:nvPicPr>
          <p:cNvPr id="11" name="Image 1" descr="preencoded.png"/>
          <p:cNvPicPr>
            <a:picLocks noChangeAspect="1"/>
          </p:cNvPicPr>
          <p:nvPr/>
        </p:nvPicPr>
        <p:blipFill>
          <a:blip r:embed="rId4"/>
          <a:stretch>
            <a:fillRect/>
          </a:stretch>
        </p:blipFill>
        <p:spPr>
          <a:xfrm>
            <a:off x="6424026" y="1852026"/>
            <a:ext cx="392460" cy="392460"/>
          </a:xfrm>
          <a:prstGeom prst="rect">
            <a:avLst/>
          </a:prstGeom>
        </p:spPr>
      </p:pic>
      <p:sp>
        <p:nvSpPr>
          <p:cNvPr id="12" name="Text 8"/>
          <p:cNvSpPr/>
          <p:nvPr/>
        </p:nvSpPr>
        <p:spPr>
          <a:xfrm>
            <a:off x="7040880" y="176479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Maternal Mental Health (PND)</a:t>
            </a:r>
            <a:endParaRPr lang="en-US" sz="1500" dirty="0">
              <a:latin typeface="Times New Roman" panose="02020603050405020304" pitchFamily="18" charset="0"/>
              <a:cs typeface="Times New Roman" panose="02020603050405020304" pitchFamily="18" charset="0"/>
            </a:endParaRPr>
          </a:p>
        </p:txBody>
      </p:sp>
      <p:sp>
        <p:nvSpPr>
          <p:cNvPr id="13" name="Text 9"/>
          <p:cNvSpPr/>
          <p:nvPr/>
        </p:nvSpPr>
        <p:spPr>
          <a:xfrm>
            <a:off x="6373368" y="240487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His mother's post-natal depression was probably a barrier to her emotional availability and therefore to a consistent 'secure base' (Saharoy et al., 2023).</a:t>
            </a:r>
          </a:p>
        </p:txBody>
      </p:sp>
      <p:sp>
        <p:nvSpPr>
          <p:cNvPr id="14" name="Shape 10"/>
          <p:cNvSpPr/>
          <p:nvPr/>
        </p:nvSpPr>
        <p:spPr>
          <a:xfrm>
            <a:off x="640080" y="374904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15" name="Shape 11"/>
          <p:cNvSpPr/>
          <p:nvPr/>
        </p:nvSpPr>
        <p:spPr>
          <a:xfrm>
            <a:off x="914400" y="4023360"/>
            <a:ext cx="530352" cy="530352"/>
          </a:xfrm>
          <a:prstGeom prst="ellipse">
            <a:avLst/>
          </a:prstGeom>
          <a:solidFill>
            <a:srgbClr val="84B59F"/>
          </a:solidFill>
          <a:ln/>
        </p:spPr>
        <p:txBody>
          <a:bodyPr/>
          <a:lstStyle/>
          <a:p>
            <a:endParaRPr lang="en-US"/>
          </a:p>
        </p:txBody>
      </p:sp>
      <p:pic>
        <p:nvPicPr>
          <p:cNvPr id="16" name="Image 2" descr="preencoded.png"/>
          <p:cNvPicPr>
            <a:picLocks noChangeAspect="1"/>
          </p:cNvPicPr>
          <p:nvPr/>
        </p:nvPicPr>
        <p:blipFill>
          <a:blip r:embed="rId5"/>
          <a:stretch>
            <a:fillRect/>
          </a:stretch>
        </p:blipFill>
        <p:spPr>
          <a:xfrm>
            <a:off x="983346" y="4092306"/>
            <a:ext cx="392460" cy="392460"/>
          </a:xfrm>
          <a:prstGeom prst="rect">
            <a:avLst/>
          </a:prstGeom>
        </p:spPr>
      </p:pic>
      <p:sp>
        <p:nvSpPr>
          <p:cNvPr id="17" name="Text 12"/>
          <p:cNvSpPr/>
          <p:nvPr/>
        </p:nvSpPr>
        <p:spPr>
          <a:xfrm>
            <a:off x="1600200" y="400507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Emotional Responses &amp; Clinginess</a:t>
            </a:r>
            <a:endParaRPr lang="en-US" sz="1500" dirty="0">
              <a:latin typeface="Times New Roman" panose="02020603050405020304" pitchFamily="18" charset="0"/>
              <a:cs typeface="Times New Roman" panose="02020603050405020304" pitchFamily="18" charset="0"/>
            </a:endParaRPr>
          </a:p>
        </p:txBody>
      </p:sp>
      <p:sp>
        <p:nvSpPr>
          <p:cNvPr id="18" name="Text 13"/>
          <p:cNvSpPr/>
          <p:nvPr/>
        </p:nvSpPr>
        <p:spPr>
          <a:xfrm>
            <a:off x="932688" y="464515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Clinging and fear of abandonment are common characteristics of insecure-anxious attachment, such as separation anxiety and poor sleep (La Rosa and Commodari, 2024).</a:t>
            </a:r>
          </a:p>
        </p:txBody>
      </p:sp>
      <p:sp>
        <p:nvSpPr>
          <p:cNvPr id="19" name="Shape 14"/>
          <p:cNvSpPr/>
          <p:nvPr/>
        </p:nvSpPr>
        <p:spPr>
          <a:xfrm>
            <a:off x="6080760" y="3749040"/>
            <a:ext cx="5166360" cy="1965960"/>
          </a:xfrm>
          <a:prstGeom prst="roundRect">
            <a:avLst>
              <a:gd name="adj" fmla="val 3721"/>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20" name="Shape 15"/>
          <p:cNvSpPr/>
          <p:nvPr/>
        </p:nvSpPr>
        <p:spPr>
          <a:xfrm>
            <a:off x="6355080" y="4023360"/>
            <a:ext cx="530352" cy="530352"/>
          </a:xfrm>
          <a:prstGeom prst="ellipse">
            <a:avLst/>
          </a:prstGeom>
          <a:solidFill>
            <a:srgbClr val="84B59F"/>
          </a:solidFill>
          <a:ln/>
        </p:spPr>
        <p:txBody>
          <a:bodyPr/>
          <a:lstStyle/>
          <a:p>
            <a:endParaRPr lang="en-US"/>
          </a:p>
        </p:txBody>
      </p:sp>
      <p:pic>
        <p:nvPicPr>
          <p:cNvPr id="21" name="Image 3" descr="preencoded.png"/>
          <p:cNvPicPr>
            <a:picLocks noChangeAspect="1"/>
          </p:cNvPicPr>
          <p:nvPr/>
        </p:nvPicPr>
        <p:blipFill>
          <a:blip r:embed="rId6"/>
          <a:stretch>
            <a:fillRect/>
          </a:stretch>
        </p:blipFill>
        <p:spPr>
          <a:xfrm>
            <a:off x="6424026" y="4092306"/>
            <a:ext cx="392460" cy="392460"/>
          </a:xfrm>
          <a:prstGeom prst="rect">
            <a:avLst/>
          </a:prstGeom>
        </p:spPr>
      </p:pic>
      <p:sp>
        <p:nvSpPr>
          <p:cNvPr id="22" name="Text 16"/>
          <p:cNvSpPr/>
          <p:nvPr/>
        </p:nvSpPr>
        <p:spPr>
          <a:xfrm>
            <a:off x="7040880" y="4005072"/>
            <a:ext cx="3977640" cy="566928"/>
          </a:xfrm>
          <a:prstGeom prst="rect">
            <a:avLst/>
          </a:prstGeom>
          <a:noFill/>
          <a:ln/>
        </p:spPr>
        <p:txBody>
          <a:bodyPr wrap="square" lIns="0" tIns="0" rIns="0" bIns="0" rtlCol="0" anchor="ctr"/>
          <a:lstStyle/>
          <a:p>
            <a:pPr marL="0" indent="0">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Language &amp; Social Delays</a:t>
            </a:r>
            <a:endParaRPr lang="en-US" sz="1500" dirty="0">
              <a:latin typeface="Times New Roman" panose="02020603050405020304" pitchFamily="18" charset="0"/>
              <a:cs typeface="Times New Roman" panose="02020603050405020304" pitchFamily="18" charset="0"/>
            </a:endParaRPr>
          </a:p>
        </p:txBody>
      </p:sp>
      <p:sp>
        <p:nvSpPr>
          <p:cNvPr id="23" name="Text 17"/>
          <p:cNvSpPr/>
          <p:nvPr/>
        </p:nvSpPr>
        <p:spPr>
          <a:xfrm>
            <a:off x="6373368" y="4645152"/>
            <a:ext cx="4581144" cy="914400"/>
          </a:xfrm>
          <a:prstGeom prst="rect">
            <a:avLst/>
          </a:prstGeom>
          <a:noFill/>
          <a:ln/>
        </p:spPr>
        <p:txBody>
          <a:bodyPr wrap="square" lIns="0" tIns="0" rIns="0" bIns="0" rtlCol="0" anchor="t"/>
          <a:lstStyle/>
          <a:p>
            <a:r>
              <a:rPr lang="en-US" sz="1600" dirty="0">
                <a:solidFill>
                  <a:schemeClr val="bg1"/>
                </a:solidFill>
                <a:latin typeface="Times New Roman" panose="02020603050405020304" pitchFamily="18" charset="0"/>
                <a:cs typeface="Times New Roman" panose="02020603050405020304" pitchFamily="18" charset="0"/>
              </a:rPr>
              <a:t>The withdrawn </a:t>
            </a:r>
            <a:r>
              <a:rPr lang="en-US" sz="1600" dirty="0" err="1">
                <a:solidFill>
                  <a:schemeClr val="bg1"/>
                </a:solidFill>
                <a:latin typeface="Times New Roman" panose="02020603050405020304" pitchFamily="18" charset="0"/>
                <a:cs typeface="Times New Roman" panose="02020603050405020304" pitchFamily="18" charset="0"/>
              </a:rPr>
              <a:t>behaviour</a:t>
            </a:r>
            <a:r>
              <a:rPr lang="en-US" sz="1600" dirty="0">
                <a:solidFill>
                  <a:schemeClr val="bg1"/>
                </a:solidFill>
                <a:latin typeface="Times New Roman" panose="02020603050405020304" pitchFamily="18" charset="0"/>
                <a:cs typeface="Times New Roman" panose="02020603050405020304" pitchFamily="18" charset="0"/>
              </a:rPr>
              <a:t> and delayed language is a result of the negative IWM, which paralyses his exploratory drive (Godor, van der Horst and Van der Hallen, 2024).</a:t>
            </a:r>
          </a:p>
        </p:txBody>
      </p:sp>
      <p:sp>
        <p:nvSpPr>
          <p:cNvPr id="24" name="Text 18"/>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6</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EEF6F3"/>
        </a:solidFill>
        <a:effectLst/>
      </p:bgPr>
    </p:bg>
    <p:spTree>
      <p:nvGrpSpPr>
        <p:cNvPr id="1" name=""/>
        <p:cNvGrpSpPr/>
        <p:nvPr/>
      </p:nvGrpSpPr>
      <p:grpSpPr>
        <a:xfrm>
          <a:off x="0" y="0"/>
          <a:ext cx="0" cy="0"/>
          <a:chOff x="0" y="0"/>
          <a:chExt cx="0" cy="0"/>
        </a:xfrm>
      </p:grpSpPr>
      <p:sp>
        <p:nvSpPr>
          <p:cNvPr id="2" name="Text 0"/>
          <p:cNvSpPr/>
          <p:nvPr/>
        </p:nvSpPr>
        <p:spPr>
          <a:xfrm>
            <a:off x="640080" y="384048"/>
            <a:ext cx="9144000" cy="548640"/>
          </a:xfrm>
          <a:prstGeom prst="rect">
            <a:avLst/>
          </a:prstGeom>
          <a:noFill/>
          <a:ln/>
        </p:spPr>
        <p:txBody>
          <a:bodyPr wrap="square" lIns="0" tIns="0" rIns="0" bIns="0" rtlCol="0" anchor="ctr"/>
          <a:lstStyle/>
          <a:p>
            <a:pPr marL="0" indent="0">
              <a:buNone/>
            </a:pPr>
            <a:r>
              <a:rPr lang="en-US" sz="3000" b="1" dirty="0">
                <a:solidFill>
                  <a:srgbClr val="263430"/>
                </a:solidFill>
                <a:latin typeface="Times New Roman" panose="02020603050405020304" pitchFamily="18" charset="0"/>
                <a:ea typeface="Cambria" pitchFamily="34" charset="-122"/>
                <a:cs typeface="Times New Roman" panose="02020603050405020304" pitchFamily="18" charset="0"/>
              </a:rPr>
              <a:t>The Role of Nature and Nurture</a:t>
            </a:r>
            <a:endParaRPr lang="en-US" sz="3000" dirty="0">
              <a:latin typeface="Times New Roman" panose="02020603050405020304" pitchFamily="18" charset="0"/>
              <a:cs typeface="Times New Roman" panose="02020603050405020304" pitchFamily="18" charset="0"/>
            </a:endParaRPr>
          </a:p>
        </p:txBody>
      </p:sp>
      <p:sp>
        <p:nvSpPr>
          <p:cNvPr id="3" name="Text 1"/>
          <p:cNvSpPr/>
          <p:nvPr/>
        </p:nvSpPr>
        <p:spPr>
          <a:xfrm>
            <a:off x="640080" y="896112"/>
            <a:ext cx="9144000" cy="365760"/>
          </a:xfrm>
          <a:prstGeom prst="rect">
            <a:avLst/>
          </a:prstGeom>
          <a:noFill/>
          <a:ln/>
        </p:spPr>
        <p:txBody>
          <a:bodyPr wrap="square" lIns="0" tIns="0" rIns="0" bIns="0" rtlCol="0" anchor="ctr"/>
          <a:lstStyle/>
          <a:p>
            <a:pPr marL="0" indent="0">
              <a:buNone/>
            </a:pPr>
            <a:r>
              <a:rPr lang="en-US" sz="1400" i="1" dirty="0">
                <a:solidFill>
                  <a:srgbClr val="5C6B66"/>
                </a:solidFill>
                <a:latin typeface="Times New Roman" panose="02020603050405020304" pitchFamily="18" charset="0"/>
                <a:ea typeface="Calibri" pitchFamily="34" charset="-122"/>
                <a:cs typeface="Times New Roman" panose="02020603050405020304" pitchFamily="18" charset="0"/>
              </a:rPr>
              <a:t>Two interacting influences on Isaac's development</a:t>
            </a:r>
            <a:endParaRPr lang="en-US" sz="1400" dirty="0">
              <a:latin typeface="Times New Roman" panose="02020603050405020304" pitchFamily="18" charset="0"/>
              <a:cs typeface="Times New Roman" panose="02020603050405020304" pitchFamily="18" charset="0"/>
            </a:endParaRPr>
          </a:p>
        </p:txBody>
      </p:sp>
      <p:sp>
        <p:nvSpPr>
          <p:cNvPr id="4" name="Shape 2"/>
          <p:cNvSpPr/>
          <p:nvPr/>
        </p:nvSpPr>
        <p:spPr>
          <a:xfrm>
            <a:off x="640080" y="1554480"/>
            <a:ext cx="5257800" cy="4919472"/>
          </a:xfrm>
          <a:prstGeom prst="roundRect">
            <a:avLst>
              <a:gd name="adj" fmla="val 1905"/>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5" name="Shape 3"/>
          <p:cNvSpPr/>
          <p:nvPr/>
        </p:nvSpPr>
        <p:spPr>
          <a:xfrm>
            <a:off x="932688" y="1847088"/>
            <a:ext cx="566928" cy="566928"/>
          </a:xfrm>
          <a:prstGeom prst="ellipse">
            <a:avLst/>
          </a:prstGeom>
          <a:solidFill>
            <a:srgbClr val="50808E"/>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1006389" y="1920789"/>
            <a:ext cx="419527" cy="419527"/>
          </a:xfrm>
          <a:prstGeom prst="rect">
            <a:avLst/>
          </a:prstGeom>
        </p:spPr>
      </p:pic>
      <p:sp>
        <p:nvSpPr>
          <p:cNvPr id="7" name="Text 4"/>
          <p:cNvSpPr/>
          <p:nvPr/>
        </p:nvSpPr>
        <p:spPr>
          <a:xfrm>
            <a:off x="1645920" y="1865376"/>
            <a:ext cx="4069080" cy="530352"/>
          </a:xfrm>
          <a:prstGeom prst="rect">
            <a:avLst/>
          </a:prstGeom>
          <a:noFill/>
          <a:ln/>
        </p:spPr>
        <p:txBody>
          <a:bodyPr wrap="square" lIns="0" tIns="0" rIns="0" bIns="0" rtlCol="0" anchor="ctr"/>
          <a:lstStyle/>
          <a:p>
            <a:pPr marL="0" indent="0">
              <a:buNone/>
            </a:pPr>
            <a:r>
              <a:rPr lang="en-US" sz="1800" b="1" dirty="0">
                <a:solidFill>
                  <a:srgbClr val="263430"/>
                </a:solidFill>
                <a:latin typeface="Times New Roman" panose="02020603050405020304" pitchFamily="18" charset="0"/>
                <a:ea typeface="Cambria" pitchFamily="34" charset="-122"/>
                <a:cs typeface="Times New Roman" panose="02020603050405020304" pitchFamily="18" charset="0"/>
              </a:rPr>
              <a:t>Nature</a:t>
            </a:r>
            <a:endParaRPr lang="en-US" sz="1800" dirty="0">
              <a:latin typeface="Times New Roman" panose="02020603050405020304" pitchFamily="18" charset="0"/>
              <a:cs typeface="Times New Roman" panose="02020603050405020304" pitchFamily="18" charset="0"/>
            </a:endParaRPr>
          </a:p>
        </p:txBody>
      </p:sp>
      <p:sp>
        <p:nvSpPr>
          <p:cNvPr id="8" name="Text 5"/>
          <p:cNvSpPr/>
          <p:nvPr/>
        </p:nvSpPr>
        <p:spPr>
          <a:xfrm>
            <a:off x="932688" y="2514600"/>
            <a:ext cx="4672584" cy="2651760"/>
          </a:xfrm>
          <a:prstGeom prst="rect">
            <a:avLst/>
          </a:prstGeom>
          <a:noFill/>
          <a:ln/>
        </p:spPr>
        <p:txBody>
          <a:bodyPr wrap="square" lIns="0" tIns="0" rIns="0" bIns="0" rtlCol="0" anchor="t"/>
          <a:lstStyle/>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Isaac may have been sensitive and have been a temperament. </a:t>
            </a:r>
          </a:p>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Child sensitivity to caregiving quality is shaped by constitutional factors, which sometimes is referred to as differential susceptibility (</a:t>
            </a:r>
            <a:r>
              <a:rPr lang="en-US" sz="1600" dirty="0" err="1">
                <a:latin typeface="Times New Roman" panose="02020603050405020304" pitchFamily="18" charset="0"/>
                <a:cs typeface="Times New Roman" panose="02020603050405020304" pitchFamily="18" charset="0"/>
              </a:rPr>
              <a:t>Godor</a:t>
            </a:r>
            <a:r>
              <a:rPr lang="en-US" sz="1600" dirty="0">
                <a:latin typeface="Times New Roman" panose="02020603050405020304" pitchFamily="18" charset="0"/>
                <a:cs typeface="Times New Roman" panose="02020603050405020304" pitchFamily="18" charset="0"/>
              </a:rPr>
              <a:t>, van der Horst and Van der </a:t>
            </a:r>
            <a:r>
              <a:rPr lang="en-US" sz="1600" dirty="0" err="1">
                <a:latin typeface="Times New Roman" panose="02020603050405020304" pitchFamily="18" charset="0"/>
                <a:cs typeface="Times New Roman" panose="02020603050405020304" pitchFamily="18" charset="0"/>
              </a:rPr>
              <a:t>Hallen</a:t>
            </a:r>
            <a:r>
              <a:rPr lang="en-US" sz="1600" dirty="0">
                <a:latin typeface="Times New Roman" panose="02020603050405020304" pitchFamily="18" charset="0"/>
                <a:cs typeface="Times New Roman" panose="02020603050405020304" pitchFamily="18" charset="0"/>
              </a:rPr>
              <a:t>, 2024). </a:t>
            </a:r>
          </a:p>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Isaac has a more reactive temperament, which will reduce his tolerance for distress and therefore affect the expression of his attachment </a:t>
            </a:r>
            <a:r>
              <a:rPr lang="en-US" sz="1600" dirty="0" err="1">
                <a:latin typeface="Times New Roman" panose="02020603050405020304" pitchFamily="18" charset="0"/>
                <a:cs typeface="Times New Roman" panose="02020603050405020304" pitchFamily="18" charset="0"/>
              </a:rPr>
              <a:t>behaviours</a:t>
            </a:r>
            <a:r>
              <a:rPr lang="en-US" sz="1600" dirty="0">
                <a:latin typeface="Times New Roman" panose="02020603050405020304" pitchFamily="18" charset="0"/>
                <a:cs typeface="Times New Roman" panose="02020603050405020304" pitchFamily="18" charset="0"/>
              </a:rPr>
              <a:t>.</a:t>
            </a:r>
          </a:p>
        </p:txBody>
      </p:sp>
      <p:sp>
        <p:nvSpPr>
          <p:cNvPr id="9" name="Shape 6"/>
          <p:cNvSpPr/>
          <p:nvPr/>
        </p:nvSpPr>
        <p:spPr>
          <a:xfrm>
            <a:off x="6263639" y="1554480"/>
            <a:ext cx="5332013" cy="4919472"/>
          </a:xfrm>
          <a:prstGeom prst="roundRect">
            <a:avLst>
              <a:gd name="adj" fmla="val 1905"/>
            </a:avLst>
          </a:prstGeom>
          <a:solidFill>
            <a:srgbClr val="F4F8F6"/>
          </a:solidFill>
          <a:ln/>
          <a:effectLst>
            <a:outerShdw blurRad="88900" dist="38100" dir="2700000" algn="bl" rotWithShape="0">
              <a:srgbClr val="1A2624">
                <a:alpha val="14000"/>
              </a:srgbClr>
            </a:outerShdw>
          </a:effectLst>
        </p:spPr>
        <p:txBody>
          <a:bodyPr/>
          <a:lstStyle/>
          <a:p>
            <a:endParaRPr lang="en-US"/>
          </a:p>
        </p:txBody>
      </p:sp>
      <p:sp>
        <p:nvSpPr>
          <p:cNvPr id="10" name="Shape 7"/>
          <p:cNvSpPr/>
          <p:nvPr/>
        </p:nvSpPr>
        <p:spPr>
          <a:xfrm>
            <a:off x="6556248" y="1847088"/>
            <a:ext cx="566928" cy="566928"/>
          </a:xfrm>
          <a:prstGeom prst="ellipse">
            <a:avLst/>
          </a:prstGeom>
          <a:solidFill>
            <a:srgbClr val="69A297"/>
          </a:solidFill>
          <a:ln/>
        </p:spPr>
        <p:txBody>
          <a:bodyPr/>
          <a:lstStyle/>
          <a:p>
            <a:endParaRPr lang="en-US"/>
          </a:p>
        </p:txBody>
      </p:sp>
      <p:pic>
        <p:nvPicPr>
          <p:cNvPr id="11" name="Image 1" descr="preencoded.png"/>
          <p:cNvPicPr>
            <a:picLocks noChangeAspect="1"/>
          </p:cNvPicPr>
          <p:nvPr/>
        </p:nvPicPr>
        <p:blipFill>
          <a:blip r:embed="rId4"/>
          <a:stretch>
            <a:fillRect/>
          </a:stretch>
        </p:blipFill>
        <p:spPr>
          <a:xfrm>
            <a:off x="6629949" y="1920789"/>
            <a:ext cx="419527" cy="419527"/>
          </a:xfrm>
          <a:prstGeom prst="rect">
            <a:avLst/>
          </a:prstGeom>
        </p:spPr>
      </p:pic>
      <p:sp>
        <p:nvSpPr>
          <p:cNvPr id="12" name="Text 8"/>
          <p:cNvSpPr/>
          <p:nvPr/>
        </p:nvSpPr>
        <p:spPr>
          <a:xfrm>
            <a:off x="7269480" y="1865376"/>
            <a:ext cx="4069080" cy="530352"/>
          </a:xfrm>
          <a:prstGeom prst="rect">
            <a:avLst/>
          </a:prstGeom>
          <a:noFill/>
          <a:ln/>
        </p:spPr>
        <p:txBody>
          <a:bodyPr wrap="square" lIns="0" tIns="0" rIns="0" bIns="0" rtlCol="0" anchor="ctr"/>
          <a:lstStyle/>
          <a:p>
            <a:pPr marL="0" indent="0">
              <a:buNone/>
            </a:pPr>
            <a:r>
              <a:rPr lang="en-US" sz="1800" b="1" dirty="0">
                <a:solidFill>
                  <a:srgbClr val="263430"/>
                </a:solidFill>
                <a:latin typeface="Times New Roman" panose="02020603050405020304" pitchFamily="18" charset="0"/>
                <a:ea typeface="Cambria" pitchFamily="34" charset="-122"/>
                <a:cs typeface="Times New Roman" panose="02020603050405020304" pitchFamily="18" charset="0"/>
              </a:rPr>
              <a:t>Nurture</a:t>
            </a:r>
            <a:endParaRPr lang="en-US" sz="1800" dirty="0">
              <a:latin typeface="Times New Roman" panose="02020603050405020304" pitchFamily="18" charset="0"/>
              <a:cs typeface="Times New Roman" panose="02020603050405020304" pitchFamily="18" charset="0"/>
            </a:endParaRPr>
          </a:p>
        </p:txBody>
      </p:sp>
      <p:sp>
        <p:nvSpPr>
          <p:cNvPr id="13" name="Text 9"/>
          <p:cNvSpPr/>
          <p:nvPr/>
        </p:nvSpPr>
        <p:spPr>
          <a:xfrm>
            <a:off x="6556248" y="2514600"/>
            <a:ext cx="4919472" cy="3130826"/>
          </a:xfrm>
          <a:prstGeom prst="rect">
            <a:avLst/>
          </a:prstGeom>
          <a:noFill/>
          <a:ln/>
        </p:spPr>
        <p:txBody>
          <a:bodyPr wrap="square" lIns="0" tIns="0" rIns="0" bIns="0" rtlCol="0" anchor="t"/>
          <a:lstStyle/>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Limited, inconsistent caregiving is related to maternal post-natal depression (</a:t>
            </a:r>
            <a:r>
              <a:rPr lang="en-US" sz="1600" dirty="0" err="1">
                <a:latin typeface="Times New Roman" panose="02020603050405020304" pitchFamily="18" charset="0"/>
                <a:cs typeface="Times New Roman" panose="02020603050405020304" pitchFamily="18" charset="0"/>
              </a:rPr>
              <a:t>Saharoy</a:t>
            </a:r>
            <a:r>
              <a:rPr lang="en-US" sz="1600" dirty="0">
                <a:latin typeface="Times New Roman" panose="02020603050405020304" pitchFamily="18" charset="0"/>
                <a:cs typeface="Times New Roman" panose="02020603050405020304" pitchFamily="18" charset="0"/>
              </a:rPr>
              <a:t> et al., 2023). </a:t>
            </a:r>
          </a:p>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The constant fluctuations of care, which can lead to higher levels of cortisol, a hormone that shapes the wiring of the brain early in life, particularly in areas of the brain responsible for emotional and language development (</a:t>
            </a:r>
            <a:r>
              <a:rPr lang="en-US" sz="1600" dirty="0" err="1">
                <a:latin typeface="Times New Roman" panose="02020603050405020304" pitchFamily="18" charset="0"/>
                <a:cs typeface="Times New Roman" panose="02020603050405020304" pitchFamily="18" charset="0"/>
              </a:rPr>
              <a:t>Godor</a:t>
            </a:r>
            <a:r>
              <a:rPr lang="en-US" sz="1600" dirty="0">
                <a:latin typeface="Times New Roman" panose="02020603050405020304" pitchFamily="18" charset="0"/>
                <a:cs typeface="Times New Roman" panose="02020603050405020304" pitchFamily="18" charset="0"/>
              </a:rPr>
              <a:t>, van der Horst and Van der </a:t>
            </a:r>
            <a:r>
              <a:rPr lang="en-US" sz="1600" dirty="0" err="1">
                <a:latin typeface="Times New Roman" panose="02020603050405020304" pitchFamily="18" charset="0"/>
                <a:cs typeface="Times New Roman" panose="02020603050405020304" pitchFamily="18" charset="0"/>
              </a:rPr>
              <a:t>Hallen</a:t>
            </a:r>
            <a:r>
              <a:rPr lang="en-US" sz="1600" dirty="0">
                <a:latin typeface="Times New Roman" panose="02020603050405020304" pitchFamily="18" charset="0"/>
                <a:cs typeface="Times New Roman" panose="02020603050405020304" pitchFamily="18" charset="0"/>
              </a:rPr>
              <a:t>, 2024). </a:t>
            </a:r>
          </a:p>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This family has been more isolated as a result of limited social support. </a:t>
            </a:r>
          </a:p>
          <a:p>
            <a:pPr marL="342900" indent="-342900">
              <a:spcAft>
                <a:spcPts val="1400"/>
              </a:spcAft>
              <a:buSzPct val="100000"/>
              <a:buChar char="●"/>
            </a:pPr>
            <a:r>
              <a:rPr lang="en-US" sz="1600" dirty="0">
                <a:latin typeface="Times New Roman" panose="02020603050405020304" pitchFamily="18" charset="0"/>
                <a:cs typeface="Times New Roman" panose="02020603050405020304" pitchFamily="18" charset="0"/>
              </a:rPr>
              <a:t>Emotional instability has been specifically associated with the absence of a consistent child care setting.</a:t>
            </a:r>
          </a:p>
        </p:txBody>
      </p:sp>
      <p:sp>
        <p:nvSpPr>
          <p:cNvPr id="14" name="Text 10"/>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7</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bg>
      <p:bgPr>
        <a:solidFill>
          <a:srgbClr val="EEF6F3"/>
        </a:solidFill>
        <a:effectLst/>
      </p:bgPr>
    </p:bg>
    <p:spTree>
      <p:nvGrpSpPr>
        <p:cNvPr id="1" name=""/>
        <p:cNvGrpSpPr/>
        <p:nvPr/>
      </p:nvGrpSpPr>
      <p:grpSpPr>
        <a:xfrm>
          <a:off x="0" y="0"/>
          <a:ext cx="0" cy="0"/>
          <a:chOff x="0" y="0"/>
          <a:chExt cx="0" cy="0"/>
        </a:xfrm>
      </p:grpSpPr>
      <p:sp>
        <p:nvSpPr>
          <p:cNvPr id="2" name="Text 0"/>
          <p:cNvSpPr/>
          <p:nvPr/>
        </p:nvSpPr>
        <p:spPr>
          <a:xfrm>
            <a:off x="640080" y="384048"/>
            <a:ext cx="10058400" cy="548640"/>
          </a:xfrm>
          <a:prstGeom prst="rect">
            <a:avLst/>
          </a:prstGeom>
          <a:noFill/>
          <a:ln/>
        </p:spPr>
        <p:txBody>
          <a:bodyPr wrap="square" lIns="0" tIns="0" rIns="0" bIns="0" rtlCol="0" anchor="ctr"/>
          <a:lstStyle/>
          <a:p>
            <a:pPr marL="0" indent="0">
              <a:buNone/>
            </a:pPr>
            <a:r>
              <a:rPr lang="en-US" sz="3000" b="1" dirty="0">
                <a:solidFill>
                  <a:srgbClr val="263430"/>
                </a:solidFill>
                <a:latin typeface="Times New Roman" panose="02020603050405020304" pitchFamily="18" charset="0"/>
                <a:ea typeface="Cambria" pitchFamily="34" charset="-122"/>
                <a:cs typeface="Times New Roman" panose="02020603050405020304" pitchFamily="18" charset="0"/>
              </a:rPr>
              <a:t>Theory-Informed Practical Strategies</a:t>
            </a:r>
            <a:endParaRPr lang="en-US" sz="3000" dirty="0">
              <a:latin typeface="Times New Roman" panose="02020603050405020304" pitchFamily="18" charset="0"/>
              <a:cs typeface="Times New Roman" panose="02020603050405020304" pitchFamily="18" charset="0"/>
            </a:endParaRPr>
          </a:p>
        </p:txBody>
      </p:sp>
      <p:sp>
        <p:nvSpPr>
          <p:cNvPr id="3" name="Text 1"/>
          <p:cNvSpPr/>
          <p:nvPr/>
        </p:nvSpPr>
        <p:spPr>
          <a:xfrm>
            <a:off x="640080" y="896112"/>
            <a:ext cx="10058400" cy="365760"/>
          </a:xfrm>
          <a:prstGeom prst="rect">
            <a:avLst/>
          </a:prstGeom>
          <a:noFill/>
          <a:ln/>
        </p:spPr>
        <p:txBody>
          <a:bodyPr wrap="square" lIns="0" tIns="0" rIns="0" bIns="0" rtlCol="0" anchor="ctr"/>
          <a:lstStyle/>
          <a:p>
            <a:pPr marL="0" indent="0">
              <a:buNone/>
            </a:pPr>
            <a:r>
              <a:rPr lang="en-US" sz="1400" i="1" dirty="0">
                <a:solidFill>
                  <a:srgbClr val="5C6B66"/>
                </a:solidFill>
                <a:latin typeface="Times New Roman" panose="02020603050405020304" pitchFamily="18" charset="0"/>
                <a:ea typeface="Calibri" pitchFamily="34" charset="-122"/>
                <a:cs typeface="Times New Roman" panose="02020603050405020304" pitchFamily="18" charset="0"/>
              </a:rPr>
              <a:t>A multi-agency early help plan for Isaac and his mother</a:t>
            </a:r>
            <a:endParaRPr lang="en-US" sz="1400" dirty="0">
              <a:latin typeface="Times New Roman" panose="02020603050405020304" pitchFamily="18" charset="0"/>
              <a:cs typeface="Times New Roman" panose="02020603050405020304" pitchFamily="18" charset="0"/>
            </a:endParaRPr>
          </a:p>
        </p:txBody>
      </p:sp>
      <p:sp>
        <p:nvSpPr>
          <p:cNvPr id="4" name="Shape 2"/>
          <p:cNvSpPr/>
          <p:nvPr/>
        </p:nvSpPr>
        <p:spPr>
          <a:xfrm>
            <a:off x="640080" y="1536192"/>
            <a:ext cx="10881360" cy="914400"/>
          </a:xfrm>
          <a:prstGeom prst="roundRect">
            <a:avLst>
              <a:gd name="adj" fmla="val 7000"/>
            </a:avLst>
          </a:prstGeom>
          <a:solidFill>
            <a:srgbClr val="F4F8F6"/>
          </a:solidFill>
          <a:ln/>
        </p:spPr>
        <p:txBody>
          <a:bodyPr/>
          <a:lstStyle/>
          <a:p>
            <a:endParaRPr lang="en-US"/>
          </a:p>
        </p:txBody>
      </p:sp>
      <p:sp>
        <p:nvSpPr>
          <p:cNvPr id="5" name="Shape 3"/>
          <p:cNvSpPr/>
          <p:nvPr/>
        </p:nvSpPr>
        <p:spPr>
          <a:xfrm>
            <a:off x="841248" y="1682496"/>
            <a:ext cx="640080" cy="640080"/>
          </a:xfrm>
          <a:prstGeom prst="ellipse">
            <a:avLst/>
          </a:prstGeom>
          <a:solidFill>
            <a:srgbClr val="50808E"/>
          </a:solidFill>
          <a:ln/>
        </p:spPr>
        <p:txBody>
          <a:bodyPr/>
          <a:lstStyle/>
          <a:p>
            <a:endParaRPr lang="en-US"/>
          </a:p>
        </p:txBody>
      </p:sp>
      <p:pic>
        <p:nvPicPr>
          <p:cNvPr id="6" name="Image 0" descr="preencoded.png"/>
          <p:cNvPicPr>
            <a:picLocks noChangeAspect="1"/>
          </p:cNvPicPr>
          <p:nvPr/>
        </p:nvPicPr>
        <p:blipFill>
          <a:blip r:embed="rId3"/>
          <a:stretch>
            <a:fillRect/>
          </a:stretch>
        </p:blipFill>
        <p:spPr>
          <a:xfrm>
            <a:off x="924458" y="1765706"/>
            <a:ext cx="473659" cy="473659"/>
          </a:xfrm>
          <a:prstGeom prst="rect">
            <a:avLst/>
          </a:prstGeom>
        </p:spPr>
      </p:pic>
      <p:sp>
        <p:nvSpPr>
          <p:cNvPr id="7" name="Text 4"/>
          <p:cNvSpPr/>
          <p:nvPr/>
        </p:nvSpPr>
        <p:spPr>
          <a:xfrm>
            <a:off x="1737360" y="1609344"/>
            <a:ext cx="9509760" cy="365760"/>
          </a:xfrm>
          <a:prstGeom prst="rect">
            <a:avLst/>
          </a:prstGeom>
          <a:noFill/>
          <a:ln/>
        </p:spPr>
        <p:txBody>
          <a:bodyPr wrap="square" lIns="0" tIns="0" rIns="0" bIns="0" rtlCol="0" anchor="ctr"/>
          <a:lstStyle/>
          <a:p>
            <a:pPr marL="0" indent="0">
              <a:buNone/>
            </a:pPr>
            <a:r>
              <a:rPr lang="en-US" sz="1500" b="1" dirty="0">
                <a:solidFill>
                  <a:srgbClr val="50808E"/>
                </a:solidFill>
                <a:latin typeface="Times New Roman" panose="02020603050405020304" pitchFamily="18" charset="0"/>
                <a:ea typeface="Cambria" pitchFamily="34" charset="-122"/>
                <a:cs typeface="Times New Roman" panose="02020603050405020304" pitchFamily="18" charset="0"/>
              </a:rPr>
              <a:t>The Key Person Approach (Attachment-Based)</a:t>
            </a:r>
            <a:endParaRPr lang="en-US" sz="1500" dirty="0">
              <a:latin typeface="Times New Roman" panose="02020603050405020304" pitchFamily="18" charset="0"/>
              <a:cs typeface="Times New Roman" panose="02020603050405020304" pitchFamily="18" charset="0"/>
            </a:endParaRPr>
          </a:p>
        </p:txBody>
      </p:sp>
      <p:sp>
        <p:nvSpPr>
          <p:cNvPr id="8" name="Text 5"/>
          <p:cNvSpPr/>
          <p:nvPr/>
        </p:nvSpPr>
        <p:spPr>
          <a:xfrm>
            <a:off x="1737360" y="1947672"/>
            <a:ext cx="9509760" cy="50292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In the early years setting, designate a staff person to be another ‘secure base' for Isaac (Hohmann, 2024).</a:t>
            </a:r>
          </a:p>
        </p:txBody>
      </p:sp>
      <p:sp>
        <p:nvSpPr>
          <p:cNvPr id="9" name="Shape 6"/>
          <p:cNvSpPr/>
          <p:nvPr/>
        </p:nvSpPr>
        <p:spPr>
          <a:xfrm>
            <a:off x="640080" y="2615184"/>
            <a:ext cx="10881360" cy="914400"/>
          </a:xfrm>
          <a:prstGeom prst="roundRect">
            <a:avLst>
              <a:gd name="adj" fmla="val 7000"/>
            </a:avLst>
          </a:prstGeom>
          <a:solidFill>
            <a:srgbClr val="F4F8F6"/>
          </a:solidFill>
          <a:ln/>
        </p:spPr>
        <p:txBody>
          <a:bodyPr/>
          <a:lstStyle/>
          <a:p>
            <a:endParaRPr lang="en-US"/>
          </a:p>
        </p:txBody>
      </p:sp>
      <p:sp>
        <p:nvSpPr>
          <p:cNvPr id="10" name="Shape 7"/>
          <p:cNvSpPr/>
          <p:nvPr/>
        </p:nvSpPr>
        <p:spPr>
          <a:xfrm>
            <a:off x="841248" y="2761488"/>
            <a:ext cx="640080" cy="640080"/>
          </a:xfrm>
          <a:prstGeom prst="ellipse">
            <a:avLst/>
          </a:prstGeom>
          <a:solidFill>
            <a:srgbClr val="50808E"/>
          </a:solidFill>
          <a:ln/>
        </p:spPr>
        <p:txBody>
          <a:bodyPr/>
          <a:lstStyle/>
          <a:p>
            <a:endParaRPr lang="en-US"/>
          </a:p>
        </p:txBody>
      </p:sp>
      <p:pic>
        <p:nvPicPr>
          <p:cNvPr id="11" name="Image 1" descr="preencoded.png"/>
          <p:cNvPicPr>
            <a:picLocks noChangeAspect="1"/>
          </p:cNvPicPr>
          <p:nvPr/>
        </p:nvPicPr>
        <p:blipFill>
          <a:blip r:embed="rId4"/>
          <a:stretch>
            <a:fillRect/>
          </a:stretch>
        </p:blipFill>
        <p:spPr>
          <a:xfrm>
            <a:off x="924458" y="2844698"/>
            <a:ext cx="473659" cy="473659"/>
          </a:xfrm>
          <a:prstGeom prst="rect">
            <a:avLst/>
          </a:prstGeom>
        </p:spPr>
      </p:pic>
      <p:sp>
        <p:nvSpPr>
          <p:cNvPr id="12" name="Text 8"/>
          <p:cNvSpPr/>
          <p:nvPr/>
        </p:nvSpPr>
        <p:spPr>
          <a:xfrm>
            <a:off x="1737360" y="2688336"/>
            <a:ext cx="9509760" cy="365760"/>
          </a:xfrm>
          <a:prstGeom prst="rect">
            <a:avLst/>
          </a:prstGeom>
          <a:noFill/>
          <a:ln/>
        </p:spPr>
        <p:txBody>
          <a:bodyPr wrap="square" lIns="0" tIns="0" rIns="0" bIns="0" rtlCol="0" anchor="ctr"/>
          <a:lstStyle/>
          <a:p>
            <a:pPr marL="0" indent="0">
              <a:buNone/>
            </a:pPr>
            <a:r>
              <a:rPr lang="en-US" sz="1500" b="1" dirty="0">
                <a:solidFill>
                  <a:srgbClr val="50808E"/>
                </a:solidFill>
                <a:latin typeface="Times New Roman" panose="02020603050405020304" pitchFamily="18" charset="0"/>
                <a:ea typeface="Cambria" pitchFamily="34" charset="-122"/>
                <a:cs typeface="Times New Roman" panose="02020603050405020304" pitchFamily="18" charset="0"/>
              </a:rPr>
              <a:t>Parental Support &amp; Modelling</a:t>
            </a:r>
            <a:endParaRPr lang="en-US" sz="1500" dirty="0">
              <a:latin typeface="Times New Roman" panose="02020603050405020304" pitchFamily="18" charset="0"/>
              <a:cs typeface="Times New Roman" panose="02020603050405020304" pitchFamily="18" charset="0"/>
            </a:endParaRPr>
          </a:p>
        </p:txBody>
      </p:sp>
      <p:sp>
        <p:nvSpPr>
          <p:cNvPr id="13" name="Text 9"/>
          <p:cNvSpPr/>
          <p:nvPr/>
        </p:nvSpPr>
        <p:spPr>
          <a:xfrm>
            <a:off x="1737360" y="3026664"/>
            <a:ext cx="9509760" cy="50292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Ensure multi-agency collaboration to refer to adult mental health support; conduct 'Circle of Security' workshops to raise confidence; model responsive care (Rosan et al., 2025).</a:t>
            </a:r>
          </a:p>
        </p:txBody>
      </p:sp>
      <p:sp>
        <p:nvSpPr>
          <p:cNvPr id="14" name="Shape 10"/>
          <p:cNvSpPr/>
          <p:nvPr/>
        </p:nvSpPr>
        <p:spPr>
          <a:xfrm>
            <a:off x="640080" y="3694176"/>
            <a:ext cx="10881360" cy="914400"/>
          </a:xfrm>
          <a:prstGeom prst="roundRect">
            <a:avLst>
              <a:gd name="adj" fmla="val 7000"/>
            </a:avLst>
          </a:prstGeom>
          <a:solidFill>
            <a:srgbClr val="F4F8F6"/>
          </a:solidFill>
          <a:ln/>
        </p:spPr>
        <p:txBody>
          <a:bodyPr/>
          <a:lstStyle/>
          <a:p>
            <a:endParaRPr lang="en-US"/>
          </a:p>
        </p:txBody>
      </p:sp>
      <p:sp>
        <p:nvSpPr>
          <p:cNvPr id="15" name="Shape 11"/>
          <p:cNvSpPr/>
          <p:nvPr/>
        </p:nvSpPr>
        <p:spPr>
          <a:xfrm>
            <a:off x="841248" y="3840480"/>
            <a:ext cx="640080" cy="640080"/>
          </a:xfrm>
          <a:prstGeom prst="ellipse">
            <a:avLst/>
          </a:prstGeom>
          <a:solidFill>
            <a:srgbClr val="50808E"/>
          </a:solidFill>
          <a:ln/>
        </p:spPr>
        <p:txBody>
          <a:bodyPr/>
          <a:lstStyle/>
          <a:p>
            <a:endParaRPr lang="en-US"/>
          </a:p>
        </p:txBody>
      </p:sp>
      <p:pic>
        <p:nvPicPr>
          <p:cNvPr id="16" name="Image 2" descr="preencoded.png"/>
          <p:cNvPicPr>
            <a:picLocks noChangeAspect="1"/>
          </p:cNvPicPr>
          <p:nvPr/>
        </p:nvPicPr>
        <p:blipFill>
          <a:blip r:embed="rId5"/>
          <a:stretch>
            <a:fillRect/>
          </a:stretch>
        </p:blipFill>
        <p:spPr>
          <a:xfrm>
            <a:off x="924458" y="3923690"/>
            <a:ext cx="473659" cy="473659"/>
          </a:xfrm>
          <a:prstGeom prst="rect">
            <a:avLst/>
          </a:prstGeom>
        </p:spPr>
      </p:pic>
      <p:sp>
        <p:nvSpPr>
          <p:cNvPr id="17" name="Text 12"/>
          <p:cNvSpPr/>
          <p:nvPr/>
        </p:nvSpPr>
        <p:spPr>
          <a:xfrm>
            <a:off x="1737360" y="3767328"/>
            <a:ext cx="9509760" cy="365760"/>
          </a:xfrm>
          <a:prstGeom prst="rect">
            <a:avLst/>
          </a:prstGeom>
          <a:noFill/>
          <a:ln/>
        </p:spPr>
        <p:txBody>
          <a:bodyPr wrap="square" lIns="0" tIns="0" rIns="0" bIns="0" rtlCol="0" anchor="ctr"/>
          <a:lstStyle/>
          <a:p>
            <a:pPr marL="0" indent="0">
              <a:buNone/>
            </a:pPr>
            <a:r>
              <a:rPr lang="en-US" sz="1500" b="1" dirty="0">
                <a:solidFill>
                  <a:srgbClr val="50808E"/>
                </a:solidFill>
                <a:latin typeface="Times New Roman" panose="02020603050405020304" pitchFamily="18" charset="0"/>
                <a:ea typeface="Cambria" pitchFamily="34" charset="-122"/>
                <a:cs typeface="Times New Roman" panose="02020603050405020304" pitchFamily="18" charset="0"/>
              </a:rPr>
              <a:t>Language-Rich, Play-Based Learning</a:t>
            </a:r>
            <a:endParaRPr lang="en-US" sz="1500" dirty="0">
              <a:latin typeface="Times New Roman" panose="02020603050405020304" pitchFamily="18" charset="0"/>
              <a:cs typeface="Times New Roman" panose="02020603050405020304" pitchFamily="18" charset="0"/>
            </a:endParaRPr>
          </a:p>
        </p:txBody>
      </p:sp>
      <p:sp>
        <p:nvSpPr>
          <p:cNvPr id="18" name="Text 13"/>
          <p:cNvSpPr/>
          <p:nvPr/>
        </p:nvSpPr>
        <p:spPr>
          <a:xfrm>
            <a:off x="1737360" y="4105656"/>
            <a:ext cx="9509760" cy="50292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Build vocabulary and reduce performance anxiety through low pressure, child-led play-based learning with the Key Person.</a:t>
            </a:r>
          </a:p>
        </p:txBody>
      </p:sp>
      <p:sp>
        <p:nvSpPr>
          <p:cNvPr id="19" name="Shape 14"/>
          <p:cNvSpPr/>
          <p:nvPr/>
        </p:nvSpPr>
        <p:spPr>
          <a:xfrm>
            <a:off x="640080" y="4773168"/>
            <a:ext cx="10881360" cy="914400"/>
          </a:xfrm>
          <a:prstGeom prst="roundRect">
            <a:avLst>
              <a:gd name="adj" fmla="val 7000"/>
            </a:avLst>
          </a:prstGeom>
          <a:solidFill>
            <a:srgbClr val="F4F8F6"/>
          </a:solidFill>
          <a:ln/>
        </p:spPr>
        <p:txBody>
          <a:bodyPr/>
          <a:lstStyle/>
          <a:p>
            <a:endParaRPr lang="en-US"/>
          </a:p>
        </p:txBody>
      </p:sp>
      <p:sp>
        <p:nvSpPr>
          <p:cNvPr id="20" name="Shape 15"/>
          <p:cNvSpPr/>
          <p:nvPr/>
        </p:nvSpPr>
        <p:spPr>
          <a:xfrm>
            <a:off x="841248" y="4919472"/>
            <a:ext cx="640080" cy="640080"/>
          </a:xfrm>
          <a:prstGeom prst="ellipse">
            <a:avLst/>
          </a:prstGeom>
          <a:solidFill>
            <a:srgbClr val="50808E"/>
          </a:solidFill>
          <a:ln/>
        </p:spPr>
        <p:txBody>
          <a:bodyPr/>
          <a:lstStyle/>
          <a:p>
            <a:endParaRPr lang="en-US"/>
          </a:p>
        </p:txBody>
      </p:sp>
      <p:pic>
        <p:nvPicPr>
          <p:cNvPr id="21" name="Image 3" descr="preencoded.png"/>
          <p:cNvPicPr>
            <a:picLocks noChangeAspect="1"/>
          </p:cNvPicPr>
          <p:nvPr/>
        </p:nvPicPr>
        <p:blipFill>
          <a:blip r:embed="rId6"/>
          <a:stretch>
            <a:fillRect/>
          </a:stretch>
        </p:blipFill>
        <p:spPr>
          <a:xfrm>
            <a:off x="924458" y="5002682"/>
            <a:ext cx="473659" cy="473659"/>
          </a:xfrm>
          <a:prstGeom prst="rect">
            <a:avLst/>
          </a:prstGeom>
        </p:spPr>
      </p:pic>
      <p:sp>
        <p:nvSpPr>
          <p:cNvPr id="22" name="Text 16"/>
          <p:cNvSpPr/>
          <p:nvPr/>
        </p:nvSpPr>
        <p:spPr>
          <a:xfrm>
            <a:off x="1737360" y="4846320"/>
            <a:ext cx="9509760" cy="365760"/>
          </a:xfrm>
          <a:prstGeom prst="rect">
            <a:avLst/>
          </a:prstGeom>
          <a:noFill/>
          <a:ln/>
        </p:spPr>
        <p:txBody>
          <a:bodyPr wrap="square" lIns="0" tIns="0" rIns="0" bIns="0" rtlCol="0" anchor="ctr"/>
          <a:lstStyle/>
          <a:p>
            <a:pPr marL="0" indent="0">
              <a:buNone/>
            </a:pPr>
            <a:r>
              <a:rPr lang="en-US" sz="1500" b="1" dirty="0">
                <a:solidFill>
                  <a:srgbClr val="50808E"/>
                </a:solidFill>
                <a:latin typeface="Times New Roman" panose="02020603050405020304" pitchFamily="18" charset="0"/>
                <a:ea typeface="Cambria" pitchFamily="34" charset="-122"/>
                <a:cs typeface="Times New Roman" panose="02020603050405020304" pitchFamily="18" charset="0"/>
              </a:rPr>
              <a:t>Emotional Regulation Strategies</a:t>
            </a:r>
            <a:endParaRPr lang="en-US" sz="1500" dirty="0">
              <a:latin typeface="Times New Roman" panose="02020603050405020304" pitchFamily="18" charset="0"/>
              <a:cs typeface="Times New Roman" panose="02020603050405020304" pitchFamily="18" charset="0"/>
            </a:endParaRPr>
          </a:p>
        </p:txBody>
      </p:sp>
      <p:sp>
        <p:nvSpPr>
          <p:cNvPr id="23" name="Text 17"/>
          <p:cNvSpPr/>
          <p:nvPr/>
        </p:nvSpPr>
        <p:spPr>
          <a:xfrm>
            <a:off x="1737360" y="5184648"/>
            <a:ext cx="9509760" cy="502920"/>
          </a:xfrm>
          <a:prstGeom prst="rect">
            <a:avLst/>
          </a:prstGeom>
          <a:noFill/>
          <a:ln/>
        </p:spPr>
        <p:txBody>
          <a:bodyPr wrap="square" lIns="0" tIns="0" rIns="0" bIns="0" rtlCol="0" anchor="ctr"/>
          <a:lstStyle/>
          <a:p>
            <a:r>
              <a:rPr lang="en-US" sz="1600" dirty="0">
                <a:latin typeface="Times New Roman" panose="02020603050405020304" pitchFamily="18" charset="0"/>
                <a:cs typeface="Times New Roman" panose="02020603050405020304" pitchFamily="18" charset="0"/>
              </a:rPr>
              <a:t>Use visual timetables and transition items/props (e.g. a scarf from Mum) to help regulate emotions and reduce separation anxiety.</a:t>
            </a:r>
          </a:p>
        </p:txBody>
      </p:sp>
      <p:sp>
        <p:nvSpPr>
          <p:cNvPr id="24" name="Text 18"/>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8</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2A3A36"/>
        </a:solidFill>
        <a:effectLst/>
      </p:bgPr>
    </p:bg>
    <p:spTree>
      <p:nvGrpSpPr>
        <p:cNvPr id="1" name=""/>
        <p:cNvGrpSpPr/>
        <p:nvPr/>
      </p:nvGrpSpPr>
      <p:grpSpPr>
        <a:xfrm>
          <a:off x="0" y="0"/>
          <a:ext cx="0" cy="0"/>
          <a:chOff x="0" y="0"/>
          <a:chExt cx="0" cy="0"/>
        </a:xfrm>
      </p:grpSpPr>
      <p:sp>
        <p:nvSpPr>
          <p:cNvPr id="2" name="Text 0"/>
          <p:cNvSpPr/>
          <p:nvPr/>
        </p:nvSpPr>
        <p:spPr>
          <a:xfrm>
            <a:off x="640080" y="384048"/>
            <a:ext cx="10058400" cy="548640"/>
          </a:xfrm>
          <a:prstGeom prst="rect">
            <a:avLst/>
          </a:prstGeom>
          <a:noFill/>
          <a:ln/>
        </p:spPr>
        <p:txBody>
          <a:bodyPr wrap="square" lIns="0" tIns="0" rIns="0" bIns="0" rtlCol="0" anchor="ctr"/>
          <a:lstStyle/>
          <a:p>
            <a:pPr marL="0" indent="0">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Critical Evaluation of Bowlby's Theory</a:t>
            </a:r>
            <a:endParaRPr lang="en-US" sz="3000" dirty="0">
              <a:latin typeface="Times New Roman" panose="02020603050405020304" pitchFamily="18" charset="0"/>
              <a:cs typeface="Times New Roman" panose="02020603050405020304" pitchFamily="18" charset="0"/>
            </a:endParaRPr>
          </a:p>
        </p:txBody>
      </p:sp>
      <p:sp>
        <p:nvSpPr>
          <p:cNvPr id="3" name="Shape 1"/>
          <p:cNvSpPr/>
          <p:nvPr/>
        </p:nvSpPr>
        <p:spPr>
          <a:xfrm>
            <a:off x="640080" y="1143000"/>
            <a:ext cx="5257800" cy="2743200"/>
          </a:xfrm>
          <a:prstGeom prst="roundRect">
            <a:avLst>
              <a:gd name="adj" fmla="val 2667"/>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4" name="Shape 2"/>
          <p:cNvSpPr/>
          <p:nvPr/>
        </p:nvSpPr>
        <p:spPr>
          <a:xfrm>
            <a:off x="914400" y="1417320"/>
            <a:ext cx="512064" cy="512064"/>
          </a:xfrm>
          <a:prstGeom prst="ellipse">
            <a:avLst/>
          </a:prstGeom>
          <a:solidFill>
            <a:srgbClr val="84B59F"/>
          </a:solidFill>
          <a:ln/>
        </p:spPr>
        <p:txBody>
          <a:bodyPr/>
          <a:lstStyle/>
          <a:p>
            <a:endParaRPr lang="en-US"/>
          </a:p>
        </p:txBody>
      </p:sp>
      <p:pic>
        <p:nvPicPr>
          <p:cNvPr id="5" name="Image 0" descr="preencoded.png"/>
          <p:cNvPicPr>
            <a:picLocks noChangeAspect="1"/>
          </p:cNvPicPr>
          <p:nvPr/>
        </p:nvPicPr>
        <p:blipFill>
          <a:blip r:embed="rId3"/>
          <a:stretch>
            <a:fillRect/>
          </a:stretch>
        </p:blipFill>
        <p:spPr>
          <a:xfrm>
            <a:off x="980968" y="1483888"/>
            <a:ext cx="378927" cy="378927"/>
          </a:xfrm>
          <a:prstGeom prst="rect">
            <a:avLst/>
          </a:prstGeom>
        </p:spPr>
      </p:pic>
      <p:sp>
        <p:nvSpPr>
          <p:cNvPr id="6" name="Text 3"/>
          <p:cNvSpPr/>
          <p:nvPr/>
        </p:nvSpPr>
        <p:spPr>
          <a:xfrm>
            <a:off x="1554480" y="1399032"/>
            <a:ext cx="4114800" cy="548640"/>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Strengths in Early Years Practice</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932688" y="2057400"/>
            <a:ext cx="4672584" cy="1600200"/>
          </a:xfrm>
          <a:prstGeom prst="rect">
            <a:avLst/>
          </a:prstGeom>
          <a:noFill/>
          <a:ln/>
        </p:spPr>
        <p:txBody>
          <a:bodyPr wrap="square" lIns="0" tIns="0" rIns="0" bIns="0" rtlCol="0" anchor="t"/>
          <a:lstStyle/>
          <a:p>
            <a:pPr marL="342900" indent="-342900">
              <a:spcAft>
                <a:spcPts val="1000"/>
              </a:spcAft>
              <a:buSzPct val="100000"/>
              <a:buChar char="●"/>
            </a:pPr>
            <a:r>
              <a:rPr lang="en-US" sz="1600" dirty="0">
                <a:solidFill>
                  <a:schemeClr val="bg1"/>
                </a:solidFill>
                <a:latin typeface="Times New Roman" panose="02020603050405020304" pitchFamily="18" charset="0"/>
                <a:cs typeface="Times New Roman" panose="02020603050405020304" pitchFamily="18" charset="0"/>
              </a:rPr>
              <a:t>Is the basis for the current EYFS approach (e.g. Key Person system). </a:t>
            </a:r>
          </a:p>
          <a:p>
            <a:pPr marL="342900" indent="-342900">
              <a:spcAft>
                <a:spcPts val="1000"/>
              </a:spcAft>
              <a:buSzPct val="100000"/>
              <a:buChar char="●"/>
            </a:pPr>
            <a:r>
              <a:rPr lang="en-US" sz="1600" dirty="0">
                <a:solidFill>
                  <a:schemeClr val="bg1"/>
                </a:solidFill>
                <a:latin typeface="Times New Roman" panose="02020603050405020304" pitchFamily="18" charset="0"/>
                <a:cs typeface="Times New Roman" panose="02020603050405020304" pitchFamily="18" charset="0"/>
              </a:rPr>
              <a:t>Very effective in focusing on the child's emotional health as a foundation for cognitive learning.</a:t>
            </a:r>
          </a:p>
        </p:txBody>
      </p:sp>
      <p:sp>
        <p:nvSpPr>
          <p:cNvPr id="8" name="Shape 5"/>
          <p:cNvSpPr/>
          <p:nvPr/>
        </p:nvSpPr>
        <p:spPr>
          <a:xfrm>
            <a:off x="6263640" y="1143000"/>
            <a:ext cx="5257800" cy="2743200"/>
          </a:xfrm>
          <a:prstGeom prst="roundRect">
            <a:avLst>
              <a:gd name="adj" fmla="val 2667"/>
            </a:avLst>
          </a:prstGeom>
          <a:solidFill>
            <a:srgbClr val="23302C"/>
          </a:solidFill>
          <a:ln/>
          <a:effectLst>
            <a:outerShdw blurRad="88900" dist="38100" dir="2700000" algn="bl" rotWithShape="0">
              <a:srgbClr val="1A2624">
                <a:alpha val="14000"/>
              </a:srgbClr>
            </a:outerShdw>
          </a:effectLst>
        </p:spPr>
        <p:txBody>
          <a:bodyPr/>
          <a:lstStyle/>
          <a:p>
            <a:endParaRPr lang="en-US"/>
          </a:p>
        </p:txBody>
      </p:sp>
      <p:sp>
        <p:nvSpPr>
          <p:cNvPr id="9" name="Shape 6"/>
          <p:cNvSpPr/>
          <p:nvPr/>
        </p:nvSpPr>
        <p:spPr>
          <a:xfrm>
            <a:off x="6537960" y="1417320"/>
            <a:ext cx="512064" cy="512064"/>
          </a:xfrm>
          <a:prstGeom prst="ellipse">
            <a:avLst/>
          </a:prstGeom>
          <a:solidFill>
            <a:srgbClr val="84B59F"/>
          </a:solidFill>
          <a:ln/>
        </p:spPr>
        <p:txBody>
          <a:bodyPr/>
          <a:lstStyle/>
          <a:p>
            <a:endParaRPr lang="en-US"/>
          </a:p>
        </p:txBody>
      </p:sp>
      <p:pic>
        <p:nvPicPr>
          <p:cNvPr id="10" name="Image 1" descr="preencoded.png"/>
          <p:cNvPicPr>
            <a:picLocks noChangeAspect="1"/>
          </p:cNvPicPr>
          <p:nvPr/>
        </p:nvPicPr>
        <p:blipFill>
          <a:blip r:embed="rId4"/>
          <a:stretch>
            <a:fillRect/>
          </a:stretch>
        </p:blipFill>
        <p:spPr>
          <a:xfrm>
            <a:off x="6604528" y="1483888"/>
            <a:ext cx="378927" cy="378927"/>
          </a:xfrm>
          <a:prstGeom prst="rect">
            <a:avLst/>
          </a:prstGeom>
        </p:spPr>
      </p:pic>
      <p:sp>
        <p:nvSpPr>
          <p:cNvPr id="11" name="Text 7"/>
          <p:cNvSpPr/>
          <p:nvPr/>
        </p:nvSpPr>
        <p:spPr>
          <a:xfrm>
            <a:off x="7178040" y="1399032"/>
            <a:ext cx="4114800" cy="548640"/>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Limitations &amp; Criticisms</a:t>
            </a:r>
            <a:endParaRPr lang="en-US" sz="1600" dirty="0">
              <a:latin typeface="Times New Roman" panose="02020603050405020304" pitchFamily="18" charset="0"/>
              <a:cs typeface="Times New Roman" panose="02020603050405020304" pitchFamily="18" charset="0"/>
            </a:endParaRPr>
          </a:p>
        </p:txBody>
      </p:sp>
      <p:sp>
        <p:nvSpPr>
          <p:cNvPr id="12" name="Text 8"/>
          <p:cNvSpPr/>
          <p:nvPr/>
        </p:nvSpPr>
        <p:spPr>
          <a:xfrm>
            <a:off x="6556248" y="2057400"/>
            <a:ext cx="4672584" cy="1600200"/>
          </a:xfrm>
          <a:prstGeom prst="rect">
            <a:avLst/>
          </a:prstGeom>
          <a:noFill/>
          <a:ln/>
        </p:spPr>
        <p:txBody>
          <a:bodyPr wrap="square" lIns="0" tIns="0" rIns="0" bIns="0" rtlCol="0" anchor="t"/>
          <a:lstStyle/>
          <a:p>
            <a:pPr marL="342900" indent="-342900">
              <a:spcAft>
                <a:spcPts val="1000"/>
              </a:spcAft>
              <a:buSzPct val="100000"/>
              <a:buChar char="●"/>
            </a:pPr>
            <a:r>
              <a:rPr lang="en-US" sz="1600" dirty="0">
                <a:solidFill>
                  <a:schemeClr val="bg1"/>
                </a:solidFill>
                <a:latin typeface="Times New Roman" panose="02020603050405020304" pitchFamily="18" charset="0"/>
                <a:cs typeface="Times New Roman" panose="02020603050405020304" pitchFamily="18" charset="0"/>
              </a:rPr>
              <a:t>Mother-centric: </a:t>
            </a:r>
            <a:r>
              <a:rPr lang="en-US" sz="1600" dirty="0" err="1">
                <a:solidFill>
                  <a:schemeClr val="bg1"/>
                </a:solidFill>
                <a:latin typeface="Times New Roman" panose="02020603050405020304" pitchFamily="18" charset="0"/>
                <a:cs typeface="Times New Roman" panose="02020603050405020304" pitchFamily="18" charset="0"/>
              </a:rPr>
              <a:t>emphasises</a:t>
            </a:r>
            <a:r>
              <a:rPr lang="en-US" sz="1600" dirty="0">
                <a:solidFill>
                  <a:schemeClr val="bg1"/>
                </a:solidFill>
                <a:latin typeface="Times New Roman" panose="02020603050405020304" pitchFamily="18" charset="0"/>
                <a:cs typeface="Times New Roman" panose="02020603050405020304" pitchFamily="18" charset="0"/>
              </a:rPr>
              <a:t> the biological mother (monotropy), disregarding fathers, grandparents or several caregivers (Rutter, 1981). </a:t>
            </a:r>
          </a:p>
          <a:p>
            <a:pPr marL="342900" indent="-342900">
              <a:spcAft>
                <a:spcPts val="1000"/>
              </a:spcAft>
              <a:buSzPct val="100000"/>
              <a:buChar char="●"/>
            </a:pPr>
            <a:r>
              <a:rPr lang="en-US" sz="1600" dirty="0">
                <a:solidFill>
                  <a:schemeClr val="bg1"/>
                </a:solidFill>
                <a:latin typeface="Times New Roman" panose="02020603050405020304" pitchFamily="18" charset="0"/>
                <a:cs typeface="Times New Roman" panose="02020603050405020304" pitchFamily="18" charset="0"/>
              </a:rPr>
              <a:t>Neuroplasticity and resilience are underscored in the concept of determinism, which implies that early traumatic events impact the IWM in an irreversible way.</a:t>
            </a:r>
          </a:p>
        </p:txBody>
      </p:sp>
      <p:sp>
        <p:nvSpPr>
          <p:cNvPr id="13" name="Shape 9"/>
          <p:cNvSpPr/>
          <p:nvPr/>
        </p:nvSpPr>
        <p:spPr>
          <a:xfrm>
            <a:off x="640080" y="4160520"/>
            <a:ext cx="10881360" cy="1417320"/>
          </a:xfrm>
          <a:prstGeom prst="roundRect">
            <a:avLst>
              <a:gd name="adj" fmla="val 5161"/>
            </a:avLst>
          </a:prstGeom>
          <a:solidFill>
            <a:srgbClr val="32443F"/>
          </a:solidFill>
          <a:ln/>
        </p:spPr>
        <p:txBody>
          <a:bodyPr/>
          <a:lstStyle/>
          <a:p>
            <a:endParaRPr lang="en-US"/>
          </a:p>
        </p:txBody>
      </p:sp>
      <p:sp>
        <p:nvSpPr>
          <p:cNvPr id="14" name="Shape 10"/>
          <p:cNvSpPr/>
          <p:nvPr/>
        </p:nvSpPr>
        <p:spPr>
          <a:xfrm>
            <a:off x="914400" y="4416552"/>
            <a:ext cx="530352" cy="530352"/>
          </a:xfrm>
          <a:prstGeom prst="ellipse">
            <a:avLst/>
          </a:prstGeom>
          <a:solidFill>
            <a:srgbClr val="84B59F"/>
          </a:solidFill>
          <a:ln/>
        </p:spPr>
        <p:txBody>
          <a:bodyPr/>
          <a:lstStyle/>
          <a:p>
            <a:endParaRPr lang="en-US"/>
          </a:p>
        </p:txBody>
      </p:sp>
      <p:pic>
        <p:nvPicPr>
          <p:cNvPr id="15" name="Image 2" descr="preencoded.png"/>
          <p:cNvPicPr>
            <a:picLocks noChangeAspect="1"/>
          </p:cNvPicPr>
          <p:nvPr/>
        </p:nvPicPr>
        <p:blipFill>
          <a:blip r:embed="rId5"/>
          <a:stretch>
            <a:fillRect/>
          </a:stretch>
        </p:blipFill>
        <p:spPr>
          <a:xfrm>
            <a:off x="983346" y="4485498"/>
            <a:ext cx="392460" cy="392460"/>
          </a:xfrm>
          <a:prstGeom prst="rect">
            <a:avLst/>
          </a:prstGeom>
        </p:spPr>
      </p:pic>
      <p:sp>
        <p:nvSpPr>
          <p:cNvPr id="16" name="Text 11"/>
          <p:cNvSpPr/>
          <p:nvPr/>
        </p:nvSpPr>
        <p:spPr>
          <a:xfrm>
            <a:off x="1600200" y="4325112"/>
            <a:ext cx="9646920" cy="1097280"/>
          </a:xfrm>
          <a:prstGeom prst="rect">
            <a:avLst/>
          </a:prstGeom>
          <a:noFill/>
          <a:ln/>
        </p:spPr>
        <p:txBody>
          <a:bodyPr wrap="square" lIns="0" tIns="0" rIns="0" bIns="0" rtlCol="0" anchor="t"/>
          <a:lstStyle/>
          <a:p>
            <a:pPr marL="0" indent="0">
              <a:lnSpc>
                <a:spcPct val="115000"/>
              </a:lnSpc>
              <a:buNone/>
            </a:pPr>
            <a:r>
              <a:rPr lang="en-US" sz="1600" b="1" dirty="0">
                <a:solidFill>
                  <a:srgbClr val="84B59F"/>
                </a:solidFill>
                <a:latin typeface="Times New Roman" panose="02020603050405020304" pitchFamily="18" charset="0"/>
                <a:ea typeface="Calibri" pitchFamily="34" charset="-122"/>
                <a:cs typeface="Times New Roman" panose="02020603050405020304" pitchFamily="18" charset="0"/>
              </a:rPr>
              <a:t>Contextual Considerations (London):  </a:t>
            </a:r>
            <a:endParaRPr lang="en-US" sz="1600" dirty="0">
              <a:latin typeface="Times New Roman" panose="02020603050405020304" pitchFamily="18" charset="0"/>
              <a:cs typeface="Times New Roman" panose="02020603050405020304" pitchFamily="18" charset="0"/>
            </a:endParaRPr>
          </a:p>
          <a:p>
            <a:pPr>
              <a:lnSpc>
                <a:spcPct val="115000"/>
              </a:lnSpc>
            </a:pPr>
            <a:r>
              <a:rPr lang="en-US" sz="1600" dirty="0">
                <a:solidFill>
                  <a:schemeClr val="bg1"/>
                </a:solidFill>
                <a:latin typeface="Times New Roman" panose="02020603050405020304" pitchFamily="18" charset="0"/>
                <a:cs typeface="Times New Roman" panose="02020603050405020304" pitchFamily="18" charset="0"/>
              </a:rPr>
              <a:t>The ‘Western’ model of Bowlby has long been devaluing multiple-caregiver networks (extended families/community care), which are common across London's diverse communities (Waters et al., 2024).</a:t>
            </a:r>
          </a:p>
        </p:txBody>
      </p:sp>
      <p:sp>
        <p:nvSpPr>
          <p:cNvPr id="17" name="Text 12"/>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9</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2A3A36"/>
        </a:solidFill>
        <a:effectLst/>
      </p:bgPr>
    </p:bg>
    <p:spTree>
      <p:nvGrpSpPr>
        <p:cNvPr id="1" name=""/>
        <p:cNvGrpSpPr/>
        <p:nvPr/>
      </p:nvGrpSpPr>
      <p:grpSpPr>
        <a:xfrm>
          <a:off x="0" y="0"/>
          <a:ext cx="0" cy="0"/>
          <a:chOff x="0" y="0"/>
          <a:chExt cx="0" cy="0"/>
        </a:xfrm>
      </p:grpSpPr>
      <p:sp>
        <p:nvSpPr>
          <p:cNvPr id="2" name="Shape 0"/>
          <p:cNvSpPr/>
          <p:nvPr/>
        </p:nvSpPr>
        <p:spPr>
          <a:xfrm>
            <a:off x="640080" y="502920"/>
            <a:ext cx="640080" cy="640080"/>
          </a:xfrm>
          <a:prstGeom prst="ellipse">
            <a:avLst/>
          </a:prstGeom>
          <a:solidFill>
            <a:srgbClr val="69A297"/>
          </a:solidFill>
          <a:ln/>
        </p:spPr>
        <p:txBody>
          <a:bodyPr/>
          <a:lstStyle/>
          <a:p>
            <a:endParaRPr lang="en-US"/>
          </a:p>
        </p:txBody>
      </p:sp>
      <p:pic>
        <p:nvPicPr>
          <p:cNvPr id="3" name="Image 0" descr="preencoded.png"/>
          <p:cNvPicPr>
            <a:picLocks noChangeAspect="1"/>
          </p:cNvPicPr>
          <p:nvPr/>
        </p:nvPicPr>
        <p:blipFill>
          <a:blip r:embed="rId3"/>
          <a:stretch>
            <a:fillRect/>
          </a:stretch>
        </p:blipFill>
        <p:spPr>
          <a:xfrm>
            <a:off x="723290" y="586130"/>
            <a:ext cx="473659" cy="473659"/>
          </a:xfrm>
          <a:prstGeom prst="rect">
            <a:avLst/>
          </a:prstGeom>
        </p:spPr>
      </p:pic>
      <p:sp>
        <p:nvSpPr>
          <p:cNvPr id="4" name="Text 1"/>
          <p:cNvSpPr/>
          <p:nvPr/>
        </p:nvSpPr>
        <p:spPr>
          <a:xfrm>
            <a:off x="1463040" y="502920"/>
            <a:ext cx="8229600" cy="640080"/>
          </a:xfrm>
          <a:prstGeom prst="rect">
            <a:avLst/>
          </a:prstGeom>
          <a:noFill/>
          <a:ln/>
        </p:spPr>
        <p:txBody>
          <a:bodyPr wrap="square" lIns="0" tIns="0" rIns="0" bIns="0" rtlCol="0" anchor="ctr"/>
          <a:lstStyle/>
          <a:p>
            <a:pPr marL="0" indent="0">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Reference List</a:t>
            </a:r>
            <a:endParaRPr lang="en-US" sz="3000" dirty="0">
              <a:latin typeface="Times New Roman" panose="02020603050405020304" pitchFamily="18" charset="0"/>
              <a:cs typeface="Times New Roman" panose="02020603050405020304" pitchFamily="18" charset="0"/>
            </a:endParaRPr>
          </a:p>
        </p:txBody>
      </p:sp>
      <p:sp>
        <p:nvSpPr>
          <p:cNvPr id="5" name="Text 2"/>
          <p:cNvSpPr/>
          <p:nvPr/>
        </p:nvSpPr>
        <p:spPr>
          <a:xfrm>
            <a:off x="1463040" y="1051560"/>
            <a:ext cx="8229600" cy="320040"/>
          </a:xfrm>
          <a:prstGeom prst="rect">
            <a:avLst/>
          </a:prstGeom>
          <a:noFill/>
          <a:ln/>
        </p:spPr>
        <p:txBody>
          <a:bodyPr wrap="square" lIns="0" tIns="0" rIns="0" bIns="0" rtlCol="0" anchor="ctr"/>
          <a:lstStyle/>
          <a:p>
            <a:pPr marL="0" indent="0">
              <a:buNone/>
            </a:pPr>
            <a:r>
              <a:rPr lang="en-US" sz="1300" i="1" dirty="0">
                <a:solidFill>
                  <a:srgbClr val="84B59F"/>
                </a:solidFill>
                <a:latin typeface="Times New Roman" panose="02020603050405020304" pitchFamily="18" charset="0"/>
                <a:ea typeface="Calibri" pitchFamily="34" charset="-122"/>
                <a:cs typeface="Times New Roman" panose="02020603050405020304" pitchFamily="18" charset="0"/>
              </a:rPr>
              <a:t>Peer-reviewed sources published within the last six years</a:t>
            </a:r>
            <a:endParaRPr lang="en-US" sz="1300" dirty="0">
              <a:latin typeface="Times New Roman" panose="02020603050405020304" pitchFamily="18" charset="0"/>
              <a:cs typeface="Times New Roman" panose="02020603050405020304" pitchFamily="18" charset="0"/>
            </a:endParaRPr>
          </a:p>
        </p:txBody>
      </p:sp>
      <p:sp>
        <p:nvSpPr>
          <p:cNvPr id="6" name="Shape 3"/>
          <p:cNvSpPr/>
          <p:nvPr/>
        </p:nvSpPr>
        <p:spPr>
          <a:xfrm>
            <a:off x="254000" y="1422400"/>
            <a:ext cx="11772900" cy="5051552"/>
          </a:xfrm>
          <a:prstGeom prst="roundRect">
            <a:avLst>
              <a:gd name="adj" fmla="val 1633"/>
            </a:avLst>
          </a:prstGeom>
          <a:solidFill>
            <a:srgbClr val="23302C"/>
          </a:solidFill>
          <a:ln/>
        </p:spPr>
        <p:txBody>
          <a:bodyPr/>
          <a:lstStyle/>
          <a:p>
            <a:endParaRPr lang="en-US"/>
          </a:p>
        </p:txBody>
      </p:sp>
      <p:sp>
        <p:nvSpPr>
          <p:cNvPr id="7" name="Text 4"/>
          <p:cNvSpPr/>
          <p:nvPr/>
        </p:nvSpPr>
        <p:spPr>
          <a:xfrm>
            <a:off x="387984" y="1422400"/>
            <a:ext cx="11638916" cy="4114800"/>
          </a:xfrm>
          <a:prstGeom prst="rect">
            <a:avLst/>
          </a:prstGeom>
          <a:noFill/>
          <a:ln/>
        </p:spPr>
        <p:txBody>
          <a:bodyPr wrap="square" lIns="0" tIns="0" rIns="0" bIns="0" rtlCol="0" anchor="t"/>
          <a:lstStyle/>
          <a:p>
            <a:pPr marL="0" indent="0">
              <a:lnSpc>
                <a:spcPct val="108000"/>
              </a:lnSpc>
              <a:spcAft>
                <a:spcPts val="1100"/>
              </a:spcAft>
              <a:buNone/>
            </a:pPr>
            <a:r>
              <a:rPr lang="en-US" sz="1600" dirty="0">
                <a:solidFill>
                  <a:srgbClr val="EAF1EE"/>
                </a:solidFill>
                <a:latin typeface="Times New Roman" panose="02020603050405020304" pitchFamily="18" charset="0"/>
                <a:ea typeface="Century Schoolbook" pitchFamily="34" charset="-122"/>
                <a:cs typeface="Times New Roman" panose="02020603050405020304" pitchFamily="18" charset="0"/>
              </a:rPr>
              <a:t>Godor, B. P., van der Horst, F. C. P. and Van der Hallen, R. (2024) 'Unravelling the roots of emotional development: examining the relationships between attachment, resilience, and coping in young adolescents', Journal of Early Adolescence. https://doi.org/10.1177/02724316231181876</a:t>
            </a:r>
            <a:endParaRPr lang="en-US" sz="1600" dirty="0">
              <a:latin typeface="Times New Roman" panose="02020603050405020304" pitchFamily="18" charset="0"/>
              <a:cs typeface="Times New Roman" panose="02020603050405020304" pitchFamily="18" charset="0"/>
            </a:endParaRPr>
          </a:p>
          <a:p>
            <a:pPr marL="0" indent="0">
              <a:lnSpc>
                <a:spcPct val="108000"/>
              </a:lnSpc>
              <a:spcAft>
                <a:spcPts val="1100"/>
              </a:spcAft>
              <a:buNone/>
            </a:pPr>
            <a:r>
              <a:rPr lang="en-US" sz="1600" dirty="0">
                <a:solidFill>
                  <a:srgbClr val="EAF1EE"/>
                </a:solidFill>
                <a:latin typeface="Times New Roman" panose="02020603050405020304" pitchFamily="18" charset="0"/>
                <a:ea typeface="Century Schoolbook" pitchFamily="34" charset="-122"/>
                <a:cs typeface="Times New Roman" panose="02020603050405020304" pitchFamily="18" charset="0"/>
              </a:rPr>
              <a:t>Hohmann, U. (2024) "'Each child must be assigned a key person': context and interpretation of a statutory requirement in English Early Childhood Education and Care settings", Children &amp; Society. https://doi.org/10.1111/chso.12887</a:t>
            </a:r>
            <a:endParaRPr lang="en-US" sz="1600" dirty="0">
              <a:latin typeface="Times New Roman" panose="02020603050405020304" pitchFamily="18" charset="0"/>
              <a:cs typeface="Times New Roman" panose="02020603050405020304" pitchFamily="18" charset="0"/>
            </a:endParaRPr>
          </a:p>
          <a:p>
            <a:pPr marL="0" indent="0">
              <a:lnSpc>
                <a:spcPct val="108000"/>
              </a:lnSpc>
              <a:spcAft>
                <a:spcPts val="1100"/>
              </a:spcAft>
              <a:buNone/>
            </a:pPr>
            <a:r>
              <a:rPr lang="en-US" sz="1600" dirty="0">
                <a:solidFill>
                  <a:srgbClr val="EAF1EE"/>
                </a:solidFill>
                <a:latin typeface="Times New Roman" panose="02020603050405020304" pitchFamily="18" charset="0"/>
                <a:ea typeface="Century Schoolbook" pitchFamily="34" charset="-122"/>
                <a:cs typeface="Times New Roman" panose="02020603050405020304" pitchFamily="18" charset="0"/>
              </a:rPr>
              <a:t>La Rosa, V. L. and Commodari, E. (2024) 'Mother–child attachment relationship in pregnancy, postpartum, and early childhood: current status and new research perspectives', European Journal of Investigation in Health, Psychology and Education, 14(8), pp. 2241–2249. https://doi.org/10.3390/ejihpe14080148</a:t>
            </a:r>
            <a:endParaRPr lang="en-US" sz="1600" dirty="0">
              <a:latin typeface="Times New Roman" panose="02020603050405020304" pitchFamily="18" charset="0"/>
              <a:cs typeface="Times New Roman" panose="02020603050405020304" pitchFamily="18" charset="0"/>
            </a:endParaRPr>
          </a:p>
          <a:p>
            <a:pPr marL="0" indent="0">
              <a:lnSpc>
                <a:spcPct val="108000"/>
              </a:lnSpc>
              <a:spcAft>
                <a:spcPts val="1100"/>
              </a:spcAft>
              <a:buNone/>
            </a:pPr>
            <a:r>
              <a:rPr lang="en-US" sz="1600" dirty="0">
                <a:solidFill>
                  <a:srgbClr val="EAF1EE"/>
                </a:solidFill>
                <a:latin typeface="Times New Roman" panose="02020603050405020304" pitchFamily="18" charset="0"/>
                <a:ea typeface="Century Schoolbook" pitchFamily="34" charset="-122"/>
                <a:cs typeface="Times New Roman" panose="02020603050405020304" pitchFamily="18" charset="0"/>
              </a:rPr>
              <a:t>Rosan, C., Alyousefi-van Dijk, K., Cornelius, V., Waddingham, E., Darwin, Z., Babalis, D., Richards, L., Hopson, H., Pilling, S., Fearon, P., Deighton, J., Pizzo, E. and Fonagy, P. (2025) 'Clinical effectiveness of the Circle of Security-Parenting group intervention for birthing parents in perinatal mental health services in England (COSI): a pragmatic, multicentre, assessor-masked, randomised controlled trial', The Lancet Psychiatry, 12(11), pp. 817–829. https://doi.org/10.1016/S2215-0366(25)00263-9</a:t>
            </a:r>
            <a:endParaRPr lang="en-US" sz="1600" dirty="0">
              <a:latin typeface="Times New Roman" panose="02020603050405020304" pitchFamily="18" charset="0"/>
              <a:cs typeface="Times New Roman" panose="02020603050405020304" pitchFamily="18" charset="0"/>
            </a:endParaRPr>
          </a:p>
          <a:p>
            <a:pPr marL="0" indent="0">
              <a:lnSpc>
                <a:spcPct val="108000"/>
              </a:lnSpc>
              <a:spcAft>
                <a:spcPts val="1100"/>
              </a:spcAft>
              <a:buNone/>
            </a:pPr>
            <a:r>
              <a:rPr lang="en-US" sz="1600" dirty="0">
                <a:solidFill>
                  <a:srgbClr val="EAF1EE"/>
                </a:solidFill>
                <a:latin typeface="Times New Roman" panose="02020603050405020304" pitchFamily="18" charset="0"/>
                <a:ea typeface="Century Schoolbook" pitchFamily="34" charset="-122"/>
                <a:cs typeface="Times New Roman" panose="02020603050405020304" pitchFamily="18" charset="0"/>
              </a:rPr>
              <a:t>Saharoy, R., Potdukhe, A., Wanjari, M. and Taksande, A. B. (2023) 'Postpartum depression and maternal care: exploring the complex effects on mothers and infants', Cureus, 15(7), e41381. https://doi.org/10.7759/cureus.41381</a:t>
            </a:r>
            <a:endParaRPr lang="en-US" sz="1600" dirty="0">
              <a:latin typeface="Times New Roman" panose="02020603050405020304" pitchFamily="18" charset="0"/>
              <a:cs typeface="Times New Roman" panose="02020603050405020304" pitchFamily="18" charset="0"/>
            </a:endParaRPr>
          </a:p>
          <a:p>
            <a:pPr marL="0" indent="0">
              <a:lnSpc>
                <a:spcPct val="108000"/>
              </a:lnSpc>
              <a:spcAft>
                <a:spcPts val="1100"/>
              </a:spcAft>
              <a:buNone/>
            </a:pPr>
            <a:r>
              <a:rPr lang="en-US" sz="1600" dirty="0">
                <a:solidFill>
                  <a:srgbClr val="EAF1EE"/>
                </a:solidFill>
                <a:latin typeface="Times New Roman" panose="02020603050405020304" pitchFamily="18" charset="0"/>
                <a:ea typeface="Century Schoolbook" pitchFamily="34" charset="-122"/>
                <a:cs typeface="Times New Roman" panose="02020603050405020304" pitchFamily="18" charset="0"/>
              </a:rPr>
              <a:t>Waters, S. F., Richardson, M., Mills, S. R., Marris, A., Harris, F. and Parker, M. (2024) 'Beyond attachment theory: Indigenous perspectives on the child–caregiver bond from a northwest tribal community', Child Development, 95(6), pp. 1829–1844. https://doi.org/10.1111/cdev.14127</a:t>
            </a:r>
            <a:endParaRPr lang="en-US" sz="1600" dirty="0">
              <a:latin typeface="Times New Roman" panose="02020603050405020304" pitchFamily="18" charset="0"/>
              <a:cs typeface="Times New Roman" panose="02020603050405020304" pitchFamily="18" charset="0"/>
            </a:endParaRPr>
          </a:p>
        </p:txBody>
      </p:sp>
      <p:sp>
        <p:nvSpPr>
          <p:cNvPr id="8" name="Text 5"/>
          <p:cNvSpPr/>
          <p:nvPr/>
        </p:nvSpPr>
        <p:spPr>
          <a:xfrm>
            <a:off x="11475720" y="6473952"/>
            <a:ext cx="457200" cy="274320"/>
          </a:xfrm>
          <a:prstGeom prst="rect">
            <a:avLst/>
          </a:prstGeom>
          <a:noFill/>
          <a:ln/>
        </p:spPr>
        <p:txBody>
          <a:bodyPr wrap="square" lIns="0" tIns="0" rIns="0" bIns="0" rtlCol="0" anchor="ctr"/>
          <a:lstStyle/>
          <a:p>
            <a:pPr marL="0" indent="0" algn="r">
              <a:buNone/>
            </a:pPr>
            <a:r>
              <a:rPr lang="en-US" sz="1000" dirty="0">
                <a:solidFill>
                  <a:srgbClr val="5C6B66"/>
                </a:solidFill>
                <a:latin typeface="Times New Roman" panose="02020603050405020304" pitchFamily="18" charset="0"/>
                <a:ea typeface="Calibri" pitchFamily="34" charset="-122"/>
                <a:cs typeface="Times New Roman" panose="02020603050405020304" pitchFamily="18" charset="0"/>
              </a:rPr>
              <a:t>10</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2455</Words>
  <Application>Microsoft Office PowerPoint</Application>
  <PresentationFormat>Widescreen</PresentationFormat>
  <Paragraphs>128</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Fostering Secure Foundations: Applying Bowlby's Attachment Theory</dc:title>
  <dc:subject>PptxGenJS Presentation</dc:subject>
  <dc:creator>Trainee Early Years Support Worker</dc:creator>
  <cp:lastModifiedBy>Felix Olukunmi Ojo (2508025)</cp:lastModifiedBy>
  <cp:revision>10</cp:revision>
  <dcterms:created xsi:type="dcterms:W3CDTF">2026-06-29T18:10:19Z</dcterms:created>
  <dcterms:modified xsi:type="dcterms:W3CDTF">2026-07-05T22:02:08Z</dcterms:modified>
</cp:coreProperties>
</file>