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6"/>
  </p:notesMasterIdLst>
  <p:handoutMasterIdLst>
    <p:handoutMasterId r:id="rId27"/>
  </p:handoutMasterIdLst>
  <p:sldIdLst>
    <p:sldId id="940" r:id="rId3"/>
    <p:sldId id="939" r:id="rId4"/>
    <p:sldId id="922" r:id="rId5"/>
    <p:sldId id="932" r:id="rId6"/>
    <p:sldId id="938" r:id="rId7"/>
    <p:sldId id="925" r:id="rId8"/>
    <p:sldId id="934" r:id="rId9"/>
    <p:sldId id="931" r:id="rId10"/>
    <p:sldId id="935" r:id="rId11"/>
    <p:sldId id="942" r:id="rId12"/>
    <p:sldId id="944" r:id="rId13"/>
    <p:sldId id="945" r:id="rId14"/>
    <p:sldId id="946" r:id="rId15"/>
    <p:sldId id="947" r:id="rId16"/>
    <p:sldId id="926" r:id="rId17"/>
    <p:sldId id="923" r:id="rId18"/>
    <p:sldId id="928" r:id="rId19"/>
    <p:sldId id="929" r:id="rId20"/>
    <p:sldId id="924" r:id="rId21"/>
    <p:sldId id="927" r:id="rId22"/>
    <p:sldId id="930" r:id="rId23"/>
    <p:sldId id="948" r:id="rId24"/>
    <p:sldId id="885" r:id="rId2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4" autoAdjust="0"/>
    <p:restoredTop sz="89252" autoAdjust="0"/>
  </p:normalViewPr>
  <p:slideViewPr>
    <p:cSldViewPr snapToGrid="0">
      <p:cViewPr>
        <p:scale>
          <a:sx n="99" d="100"/>
          <a:sy n="99" d="100"/>
        </p:scale>
        <p:origin x="768" y="-114"/>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handoutMaster" Target="handoutMasters/handoutMaster1.xml"/><Relationship Id="rId30" Type="http://schemas.openxmlformats.org/officeDocument/2006/relationships/viewProps" Target="viewProps.xml"/></Relationships>
</file>

<file path=ppt/_rels/viewProps.xml.rels><?xml version="1.0" encoding="UTF-8" standalone="yes"?>
<Relationships xmlns="http://schemas.openxmlformats.org/package/2006/relationships"><Relationship Id="rId3" Type="http://schemas.openxmlformats.org/officeDocument/2006/relationships/slide" Target="slides/slide5.xml"/><Relationship Id="rId2" Type="http://schemas.openxmlformats.org/officeDocument/2006/relationships/slide" Target="slides/slide4.xml"/><Relationship Id="rId1" Type="http://schemas.openxmlformats.org/officeDocument/2006/relationships/slide" Target="slides/slide3.xml"/><Relationship Id="rId6" Type="http://schemas.openxmlformats.org/officeDocument/2006/relationships/slide" Target="slides/slide9.xml"/><Relationship Id="rId5" Type="http://schemas.openxmlformats.org/officeDocument/2006/relationships/slide" Target="slides/slide8.xml"/><Relationship Id="rId4"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Getting Online</a:t>
            </a:r>
            <a:r>
              <a:rPr lang="en-US" sz="1200" dirty="0"/>
              <a:t> </a:t>
            </a:r>
            <a:endParaRPr lang="en-CA" dirty="0"/>
          </a:p>
          <a:p>
            <a:pPr>
              <a:lnSpc>
                <a:spcPct val="80000"/>
              </a:lnSpc>
              <a:buFontTx/>
              <a:buNone/>
            </a:pPr>
            <a:r>
              <a:rPr lang="en-US" dirty="0">
                <a:latin typeface="Arial" charset="0"/>
              </a:rPr>
              <a:t>2.1.1 –</a:t>
            </a:r>
            <a:r>
              <a:rPr lang="en-US" baseline="0" dirty="0">
                <a:latin typeface="Arial" charset="0"/>
              </a:rPr>
              <a:t> Networks are Everywhere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Getting Online</a:t>
            </a:r>
            <a:r>
              <a:rPr lang="en-US" sz="1200" dirty="0"/>
              <a:t> </a:t>
            </a:r>
            <a:endParaRPr lang="en-CA" dirty="0"/>
          </a:p>
          <a:p>
            <a:pPr>
              <a:lnSpc>
                <a:spcPct val="80000"/>
              </a:lnSpc>
              <a:buFontTx/>
              <a:buNone/>
            </a:pPr>
            <a:r>
              <a:rPr lang="en-US" dirty="0">
                <a:latin typeface="Arial" charset="0"/>
              </a:rPr>
              <a:t>2.1.2 –</a:t>
            </a:r>
            <a:r>
              <a:rPr lang="en-US" baseline="0" dirty="0">
                <a:latin typeface="Arial" charset="0"/>
              </a:rPr>
              <a:t> Local Network Connections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Other Network Considerations</a:t>
            </a:r>
            <a:r>
              <a:rPr lang="en-US" sz="1200" dirty="0"/>
              <a:t> </a:t>
            </a:r>
            <a:endParaRPr lang="en-CA" dirty="0"/>
          </a:p>
          <a:p>
            <a:pPr>
              <a:lnSpc>
                <a:spcPct val="80000"/>
              </a:lnSpc>
              <a:buFontTx/>
              <a:buNone/>
            </a:pPr>
            <a:r>
              <a:rPr lang="en-US" dirty="0">
                <a:latin typeface="Arial" charset="0"/>
              </a:rPr>
              <a:t>2.2.1 –</a:t>
            </a:r>
            <a:r>
              <a:rPr lang="en-US" baseline="0" dirty="0">
                <a:latin typeface="Arial" charset="0"/>
              </a:rPr>
              <a:t> Keeping Track of it All</a:t>
            </a:r>
            <a:endParaRPr lang="en-US" dirty="0"/>
          </a:p>
          <a:p>
            <a:pPr>
              <a:lnSpc>
                <a:spcPct val="80000"/>
              </a:lnSpc>
              <a:buFontTx/>
              <a:buNone/>
            </a:pPr>
            <a:endParaRPr lang="en-US" dirty="0"/>
          </a:p>
        </p:txBody>
      </p:sp>
    </p:spTree>
    <p:extLst>
      <p:ext uri="{BB962C8B-B14F-4D97-AF65-F5344CB8AC3E}">
        <p14:creationId xmlns:p14="http://schemas.microsoft.com/office/powerpoint/2010/main" val="2588837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Other Network Considerations</a:t>
            </a:r>
            <a:r>
              <a:rPr lang="en-US" sz="1200" dirty="0"/>
              <a:t> </a:t>
            </a:r>
            <a:endParaRPr lang="en-CA" dirty="0"/>
          </a:p>
          <a:p>
            <a:pPr>
              <a:lnSpc>
                <a:spcPct val="80000"/>
              </a:lnSpc>
              <a:buFontTx/>
              <a:buNone/>
            </a:pPr>
            <a:r>
              <a:rPr lang="en-US" dirty="0">
                <a:latin typeface="Arial" charset="0"/>
              </a:rPr>
              <a:t>2.2.1 –</a:t>
            </a:r>
            <a:r>
              <a:rPr lang="en-US" baseline="0" dirty="0">
                <a:latin typeface="Arial" charset="0"/>
              </a:rPr>
              <a:t> Keeping Track of it All</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2: Networks in Our Daily Lives </a:t>
            </a:r>
            <a:endParaRPr lang="en-GB" b="0" dirty="0"/>
          </a:p>
        </p:txBody>
      </p:sp>
    </p:spTree>
    <p:extLst>
      <p:ext uri="{BB962C8B-B14F-4D97-AF65-F5344CB8AC3E}">
        <p14:creationId xmlns:p14="http://schemas.microsoft.com/office/powerpoint/2010/main" val="18652140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2.3.1 –</a:t>
            </a:r>
            <a:r>
              <a:rPr lang="en-US" baseline="0" dirty="0">
                <a:latin typeface="Arial" charset="0"/>
              </a:rPr>
              <a:t> Types of Network Media</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2.3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Cabling and Media </a:t>
            </a:r>
            <a:endParaRPr lang="en-CA" dirty="0"/>
          </a:p>
          <a:p>
            <a:pPr>
              <a:lnSpc>
                <a:spcPct val="80000"/>
              </a:lnSpc>
              <a:buFontTx/>
              <a:buNone/>
            </a:pPr>
            <a:r>
              <a:rPr lang="en-US" dirty="0">
                <a:latin typeface="Arial" charset="0"/>
              </a:rPr>
              <a:t>2.3.2 –</a:t>
            </a:r>
            <a:r>
              <a:rPr lang="en-US" baseline="0" dirty="0">
                <a:latin typeface="Arial" charset="0"/>
              </a:rPr>
              <a:t> Ethernet Cabling</a:t>
            </a:r>
            <a:endParaRPr lang="en-US" dirty="0"/>
          </a:p>
          <a:p>
            <a:pPr>
              <a:lnSpc>
                <a:spcPct val="80000"/>
              </a:lnSpc>
              <a:buFontTx/>
              <a:buNone/>
            </a:pPr>
            <a:endParaRPr lang="en-US" dirty="0"/>
          </a:p>
        </p:txBody>
      </p:sp>
    </p:spTree>
    <p:extLst>
      <p:ext uri="{BB962C8B-B14F-4D97-AF65-F5344CB8AC3E}">
        <p14:creationId xmlns:p14="http://schemas.microsoft.com/office/powerpoint/2010/main" val="37794793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10</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1: Ever Wonder How It Works? </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1.1.1 –</a:t>
            </a:r>
            <a:r>
              <a:rPr lang="en-US" baseline="0" dirty="0">
                <a:latin typeface="Arial" charset="0"/>
              </a:rPr>
              <a:t> What is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1.1.1 –</a:t>
            </a:r>
            <a:r>
              <a:rPr lang="en-US" baseline="0" dirty="0">
                <a:latin typeface="Arial" charset="0"/>
              </a:rPr>
              <a:t> What is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1.1.2 –</a:t>
            </a:r>
            <a:r>
              <a:rPr lang="en-US" baseline="0" dirty="0">
                <a:latin typeface="Arial" charset="0"/>
              </a:rPr>
              <a:t> Transmitting Data on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1.1.2 –</a:t>
            </a:r>
            <a:r>
              <a:rPr lang="en-US" baseline="0" dirty="0">
                <a:latin typeface="Arial" charset="0"/>
              </a:rPr>
              <a:t> Transmitting Data on the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Communicating in a Connected World </a:t>
            </a:r>
            <a:endParaRPr lang="en-CA" dirty="0"/>
          </a:p>
          <a:p>
            <a:pPr>
              <a:lnSpc>
                <a:spcPct val="80000"/>
              </a:lnSpc>
              <a:buFontTx/>
              <a:buNone/>
            </a:pPr>
            <a:r>
              <a:rPr lang="en-US" dirty="0">
                <a:latin typeface="Arial" charset="0"/>
              </a:rPr>
              <a:t>1.1.3 –</a:t>
            </a:r>
            <a:r>
              <a:rPr lang="en-US" baseline="0" dirty="0">
                <a:latin typeface="Arial" charset="0"/>
              </a:rPr>
              <a:t> It’s All About the Speed</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1: Ever Wonder How It Works?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Local Network</a:t>
            </a:r>
            <a:endParaRPr lang="en-CA" dirty="0"/>
          </a:p>
          <a:p>
            <a:pPr>
              <a:lnSpc>
                <a:spcPct val="80000"/>
              </a:lnSpc>
              <a:buFontTx/>
              <a:buNone/>
            </a:pPr>
            <a:r>
              <a:rPr lang="en-US" dirty="0">
                <a:latin typeface="Arial" charset="0"/>
              </a:rPr>
              <a:t>1.2.1 – </a:t>
            </a:r>
            <a:r>
              <a:rPr lang="en-US" baseline="0" dirty="0">
                <a:latin typeface="Arial" charset="0"/>
              </a:rPr>
              <a:t>Network Components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1.2</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Local Network</a:t>
            </a:r>
            <a:endParaRPr lang="en-CA" dirty="0"/>
          </a:p>
          <a:p>
            <a:pPr>
              <a:lnSpc>
                <a:spcPct val="80000"/>
              </a:lnSpc>
              <a:buFontTx/>
              <a:buNone/>
            </a:pPr>
            <a:r>
              <a:rPr lang="en-US" dirty="0">
                <a:latin typeface="Arial" charset="0"/>
              </a:rPr>
              <a:t>1.2.2 – </a:t>
            </a:r>
            <a:r>
              <a:rPr lang="en-US" baseline="0" dirty="0">
                <a:latin typeface="Arial" charset="0"/>
              </a:rPr>
              <a:t>Building Blocks of a Network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1: Ever Wonder How It Works?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Building a Simple Network </a:t>
            </a:r>
            <a:endParaRPr lang="en-CA" dirty="0"/>
          </a:p>
          <a:p>
            <a:pPr>
              <a:lnSpc>
                <a:spcPct val="80000"/>
              </a:lnSpc>
              <a:buFontTx/>
              <a:buNone/>
            </a:pPr>
            <a:r>
              <a:rPr lang="en-US" dirty="0">
                <a:latin typeface="Arial" charset="0"/>
              </a:rPr>
              <a:t>1.3.1 –</a:t>
            </a:r>
            <a:r>
              <a:rPr lang="en-US" baseline="0" dirty="0">
                <a:latin typeface="Arial" charset="0"/>
              </a:rPr>
              <a:t> Peer-to-Peer Networking</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t>
            </a:r>
            <a:r>
              <a:rPr lang="en-US" sz="1200" dirty="0"/>
              <a:t>Building a Simple Network </a:t>
            </a:r>
            <a:endParaRPr lang="en-CA" dirty="0"/>
          </a:p>
          <a:p>
            <a:pPr>
              <a:lnSpc>
                <a:spcPct val="80000"/>
              </a:lnSpc>
              <a:buFontTx/>
              <a:buNone/>
            </a:pPr>
            <a:r>
              <a:rPr lang="en-US" dirty="0">
                <a:latin typeface="Arial" charset="0"/>
              </a:rPr>
              <a:t>1.3.2 – </a:t>
            </a:r>
            <a:r>
              <a:rPr lang="en-US" baseline="0" dirty="0">
                <a:latin typeface="Arial" charset="0"/>
              </a:rPr>
              <a:t>Does It Work?</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23</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 up of a card&#10;&#10;Description automatically generated">
            <a:extLst>
              <a:ext uri="{FF2B5EF4-FFF2-40B4-BE49-F238E27FC236}">
                <a16:creationId xmlns:a16="http://schemas.microsoft.com/office/drawing/2014/main" id="{3FC6F4A7-8B25-7A44-8461-A6F5200C4973}"/>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7336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Graphical user interface, text&#10;&#10;Description automatically generated">
            <a:extLst>
              <a:ext uri="{FF2B5EF4-FFF2-40B4-BE49-F238E27FC236}">
                <a16:creationId xmlns:a16="http://schemas.microsoft.com/office/drawing/2014/main" id="{E2CCCE79-8CD1-3F45-B1ED-7C09B8A652ED}"/>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55538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Getting Online</a:t>
            </a:r>
            <a:br>
              <a:rPr lang="en-US" sz="2000" dirty="0"/>
            </a:br>
            <a:r>
              <a:rPr lang="en-US" dirty="0"/>
              <a:t>Networks are Everywhere</a:t>
            </a:r>
          </a:p>
        </p:txBody>
      </p:sp>
      <p:sp>
        <p:nvSpPr>
          <p:cNvPr id="3" name="Content Placeholder 2"/>
          <p:cNvSpPr>
            <a:spLocks noGrp="1"/>
          </p:cNvSpPr>
          <p:nvPr>
            <p:ph idx="1"/>
          </p:nvPr>
        </p:nvSpPr>
        <p:spPr>
          <a:xfrm>
            <a:off x="193868" y="1259382"/>
            <a:ext cx="8733677" cy="5131370"/>
          </a:xfrm>
        </p:spPr>
        <p:txBody>
          <a:bodyPr/>
          <a:lstStyle/>
          <a:p>
            <a:pPr>
              <a:lnSpc>
                <a:spcPct val="50000"/>
              </a:lnSpc>
              <a:spcBef>
                <a:spcPts val="600"/>
              </a:spcBef>
            </a:pPr>
            <a:endParaRPr lang="en-US" sz="1800" dirty="0"/>
          </a:p>
          <a:p>
            <a:pPr>
              <a:lnSpc>
                <a:spcPct val="50000"/>
              </a:lnSpc>
              <a:spcBef>
                <a:spcPts val="600"/>
              </a:spcBef>
            </a:pPr>
            <a:r>
              <a:rPr lang="en-US" sz="1800" dirty="0"/>
              <a:t>Mobile phones use radio waves to transmit voice signals to antennas mounted on </a:t>
            </a:r>
          </a:p>
          <a:p>
            <a:pPr marL="0" indent="0">
              <a:lnSpc>
                <a:spcPct val="50000"/>
              </a:lnSpc>
              <a:spcBef>
                <a:spcPts val="600"/>
              </a:spcBef>
              <a:buNone/>
            </a:pPr>
            <a:r>
              <a:rPr lang="en-US" sz="1800" dirty="0"/>
              <a:t>towers located in specific geographic areas. </a:t>
            </a:r>
          </a:p>
          <a:p>
            <a:pPr marL="0" indent="0">
              <a:lnSpc>
                <a:spcPct val="50000"/>
              </a:lnSpc>
              <a:spcBef>
                <a:spcPts val="600"/>
              </a:spcBef>
              <a:buNone/>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endParaRPr lang="en-US" sz="1800" dirty="0"/>
          </a:p>
          <a:p>
            <a:pPr>
              <a:lnSpc>
                <a:spcPct val="50000"/>
              </a:lnSpc>
              <a:spcBef>
                <a:spcPts val="600"/>
              </a:spcBef>
            </a:pPr>
            <a:r>
              <a:rPr lang="en-US" sz="1800" dirty="0"/>
              <a:t>The abbreviations 3G, 4G, and 4G-LTE are used to describe enhanced cell phone </a:t>
            </a:r>
          </a:p>
          <a:p>
            <a:pPr marL="0" indent="0">
              <a:lnSpc>
                <a:spcPct val="50000"/>
              </a:lnSpc>
              <a:spcBef>
                <a:spcPts val="600"/>
              </a:spcBef>
              <a:buNone/>
            </a:pPr>
            <a:r>
              <a:rPr lang="en-US" sz="1800" dirty="0"/>
              <a:t>networks that are optimized for the fast transmission of data. </a:t>
            </a:r>
          </a:p>
          <a:p>
            <a:pPr marL="0" indent="0">
              <a:lnSpc>
                <a:spcPct val="50000"/>
              </a:lnSpc>
              <a:spcBef>
                <a:spcPts val="600"/>
              </a:spcBef>
              <a:buNone/>
            </a:pPr>
            <a:endParaRPr lang="en-US" sz="1800" dirty="0"/>
          </a:p>
          <a:p>
            <a:pPr>
              <a:lnSpc>
                <a:spcPct val="50000"/>
              </a:lnSpc>
              <a:spcBef>
                <a:spcPts val="600"/>
              </a:spcBef>
            </a:pPr>
            <a:r>
              <a:rPr lang="en-US" sz="1800" dirty="0"/>
              <a:t>Other networks that are used by smart phones include GPS, Wi-Fi, Bluetooth, and </a:t>
            </a:r>
          </a:p>
          <a:p>
            <a:pPr marL="0" indent="0">
              <a:lnSpc>
                <a:spcPct val="50000"/>
              </a:lnSpc>
              <a:spcBef>
                <a:spcPts val="600"/>
              </a:spcBef>
              <a:buNone/>
            </a:pPr>
            <a:r>
              <a:rPr lang="en-US" sz="1800" dirty="0"/>
              <a:t>NFC.</a:t>
            </a:r>
          </a:p>
        </p:txBody>
      </p:sp>
      <p:pic>
        <p:nvPicPr>
          <p:cNvPr id="6" name="Picture 5"/>
          <p:cNvPicPr>
            <a:picLocks noChangeAspect="1"/>
          </p:cNvPicPr>
          <p:nvPr/>
        </p:nvPicPr>
        <p:blipFill>
          <a:blip r:embed="rId3"/>
          <a:stretch>
            <a:fillRect/>
          </a:stretch>
        </p:blipFill>
        <p:spPr>
          <a:xfrm>
            <a:off x="962025" y="1929284"/>
            <a:ext cx="7219950" cy="3074795"/>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Getting Online</a:t>
            </a:r>
            <a:br>
              <a:rPr lang="en-US" sz="2000" dirty="0"/>
            </a:br>
            <a:r>
              <a:rPr lang="en-US" dirty="0"/>
              <a:t>Local Network Connections</a:t>
            </a:r>
          </a:p>
        </p:txBody>
      </p:sp>
      <p:pic>
        <p:nvPicPr>
          <p:cNvPr id="3" name="Content Placeholder 2"/>
          <p:cNvPicPr>
            <a:picLocks noGrp="1" noChangeAspect="1"/>
          </p:cNvPicPr>
          <p:nvPr>
            <p:ph idx="1"/>
          </p:nvPr>
        </p:nvPicPr>
        <p:blipFill>
          <a:blip r:embed="rId3"/>
          <a:stretch>
            <a:fillRect/>
          </a:stretch>
        </p:blipFill>
        <p:spPr>
          <a:xfrm>
            <a:off x="5238723" y="3215655"/>
            <a:ext cx="3646916" cy="2532002"/>
          </a:xfrm>
          <a:prstGeom prst="rect">
            <a:avLst/>
          </a:prstGeom>
        </p:spPr>
      </p:pic>
      <p:sp>
        <p:nvSpPr>
          <p:cNvPr id="4" name="TextBox 3"/>
          <p:cNvSpPr txBox="1"/>
          <p:nvPr/>
        </p:nvSpPr>
        <p:spPr>
          <a:xfrm>
            <a:off x="0" y="1447288"/>
            <a:ext cx="9193542" cy="5410712"/>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Some examples of network components are personal computers, servers, networking</a:t>
            </a:r>
          </a:p>
          <a:p>
            <a:pPr algn="l"/>
            <a:r>
              <a:rPr lang="en-US" sz="1800" dirty="0"/>
              <a:t>devices, and cabling. These components can be grouped into four categories: hosts, </a:t>
            </a:r>
          </a:p>
          <a:p>
            <a:pPr algn="l"/>
            <a:r>
              <a:rPr lang="en-US" sz="1800" dirty="0"/>
              <a:t>shared peripherals, network devices, and network media.</a:t>
            </a:r>
          </a:p>
          <a:p>
            <a:pPr algn="l"/>
            <a:endParaRPr lang="en-US" sz="1800" dirty="0"/>
          </a:p>
          <a:p>
            <a:pPr marL="285750" indent="-285750" algn="l">
              <a:buClr>
                <a:schemeClr val="accent5">
                  <a:lumMod val="75000"/>
                </a:schemeClr>
              </a:buClr>
              <a:buFont typeface="Wingdings" panose="05000000000000000000" pitchFamily="2" charset="2"/>
              <a:buChar char="§"/>
            </a:pPr>
            <a:r>
              <a:rPr lang="en-US" sz="1800" dirty="0"/>
              <a:t>There are three parts to the IP configuration which must be correct for the device to </a:t>
            </a:r>
          </a:p>
          <a:p>
            <a:pPr algn="l"/>
            <a:r>
              <a:rPr lang="en-US" sz="1800" dirty="0"/>
              <a:t>send and receive information on the network:</a:t>
            </a:r>
          </a:p>
          <a:p>
            <a:pPr marL="742950" lvl="1" indent="-285750" algn="l">
              <a:buClr>
                <a:schemeClr val="accent5">
                  <a:lumMod val="75000"/>
                </a:schemeClr>
              </a:buClr>
              <a:buFont typeface="Arial" panose="020B0604020202020204" pitchFamily="34" charset="0"/>
              <a:buChar char="•"/>
            </a:pPr>
            <a:r>
              <a:rPr lang="en-US" sz="1800" b="1" dirty="0"/>
              <a:t>IP address</a:t>
            </a:r>
            <a:r>
              <a:rPr lang="en-US" sz="1800" dirty="0"/>
              <a:t> - identifies the host on the </a:t>
            </a:r>
          </a:p>
          <a:p>
            <a:pPr lvl="1" algn="l">
              <a:buClr>
                <a:schemeClr val="accent5">
                  <a:lumMod val="75000"/>
                </a:schemeClr>
              </a:buClr>
            </a:pPr>
            <a:r>
              <a:rPr lang="en-US" sz="1800" dirty="0"/>
              <a:t>network.</a:t>
            </a:r>
          </a:p>
          <a:p>
            <a:pPr marL="742950" lvl="1" indent="-285750" algn="l">
              <a:buClr>
                <a:schemeClr val="accent5">
                  <a:lumMod val="75000"/>
                </a:schemeClr>
              </a:buClr>
              <a:buFont typeface="Arial" panose="020B0604020202020204" pitchFamily="34" charset="0"/>
              <a:buChar char="•"/>
            </a:pPr>
            <a:r>
              <a:rPr lang="en-US" sz="1800" b="1" dirty="0"/>
              <a:t>Subnet mask </a:t>
            </a:r>
            <a:r>
              <a:rPr lang="en-US" sz="1800" dirty="0"/>
              <a:t>- identifies the </a:t>
            </a:r>
          </a:p>
          <a:p>
            <a:pPr lvl="1" algn="l">
              <a:buClr>
                <a:schemeClr val="accent5">
                  <a:lumMod val="75000"/>
                </a:schemeClr>
              </a:buClr>
            </a:pPr>
            <a:r>
              <a:rPr lang="en-US" sz="1800" dirty="0"/>
              <a:t>network on which the host is connected.</a:t>
            </a:r>
          </a:p>
          <a:p>
            <a:pPr marL="742950" lvl="1" indent="-285750" algn="l">
              <a:buClr>
                <a:schemeClr val="accent5">
                  <a:lumMod val="75000"/>
                </a:schemeClr>
              </a:buClr>
              <a:buFont typeface="Arial" panose="020B0604020202020204" pitchFamily="34" charset="0"/>
              <a:buChar char="•"/>
            </a:pPr>
            <a:r>
              <a:rPr lang="en-US" sz="1800" b="1" dirty="0"/>
              <a:t>Default gateway </a:t>
            </a:r>
            <a:r>
              <a:rPr lang="en-US" sz="1800" dirty="0"/>
              <a:t>- identifies the </a:t>
            </a:r>
          </a:p>
          <a:p>
            <a:pPr lvl="1" algn="l">
              <a:buClr>
                <a:schemeClr val="accent5">
                  <a:lumMod val="75000"/>
                </a:schemeClr>
              </a:buClr>
            </a:pPr>
            <a:r>
              <a:rPr lang="en-US" sz="1800" dirty="0"/>
              <a:t>networking device that the host uses to </a:t>
            </a:r>
          </a:p>
          <a:p>
            <a:pPr lvl="1" algn="l">
              <a:buClr>
                <a:schemeClr val="accent5">
                  <a:lumMod val="75000"/>
                </a:schemeClr>
              </a:buClr>
            </a:pPr>
            <a:r>
              <a:rPr lang="en-US" sz="1800" dirty="0"/>
              <a:t>access the Internet or another remote </a:t>
            </a:r>
          </a:p>
          <a:p>
            <a:pPr lvl="1" algn="l">
              <a:buClr>
                <a:schemeClr val="accent5">
                  <a:lumMod val="75000"/>
                </a:schemeClr>
              </a:buClr>
            </a:pPr>
            <a:r>
              <a:rPr lang="en-US" sz="1800" dirty="0"/>
              <a:t>network.</a:t>
            </a:r>
          </a:p>
          <a:p>
            <a:pPr lvl="1" algn="l">
              <a:buClr>
                <a:schemeClr val="accent5">
                  <a:lumMod val="75000"/>
                </a:schemeClr>
              </a:buClr>
            </a:pPr>
            <a:endParaRPr lang="en-US" sz="1800" dirty="0"/>
          </a:p>
          <a:p>
            <a:pPr marL="285750" indent="-285750" algn="l">
              <a:buClr>
                <a:schemeClr val="accent5">
                  <a:lumMod val="75000"/>
                </a:schemeClr>
              </a:buClr>
              <a:buFont typeface="Wingdings" panose="05000000000000000000" pitchFamily="2" charset="2"/>
              <a:buChar char="§"/>
            </a:pPr>
            <a:r>
              <a:rPr lang="en-US" sz="1800" dirty="0"/>
              <a:t>An IP address can be configured manually </a:t>
            </a:r>
          </a:p>
          <a:p>
            <a:pPr algn="l">
              <a:buClr>
                <a:schemeClr val="accent5">
                  <a:lumMod val="75000"/>
                </a:schemeClr>
              </a:buClr>
            </a:pPr>
            <a:r>
              <a:rPr lang="en-US" sz="1800" dirty="0"/>
              <a:t>or assigned automatically by another device.</a:t>
            </a:r>
          </a:p>
          <a:p>
            <a:pPr marL="285750" indent="-285750" algn="l">
              <a:buClr>
                <a:schemeClr val="accent5">
                  <a:lumMod val="75000"/>
                </a:schemeClr>
              </a:buClr>
              <a:buFont typeface="Wingdings" panose="05000000000000000000" pitchFamily="2" charset="2"/>
              <a:buChar char="§"/>
            </a:pPr>
            <a:endParaRPr lang="en-US" sz="1800" dirty="0"/>
          </a:p>
          <a:p>
            <a:pPr algn="l"/>
            <a:endParaRPr lang="en-US" sz="1800" dirty="0"/>
          </a:p>
          <a:p>
            <a:pPr algn="l"/>
            <a:endParaRPr lang="en-US" sz="1800" dirty="0"/>
          </a:p>
          <a:p>
            <a:pPr algn="l"/>
            <a:endParaRPr lang="en-US" dirty="0"/>
          </a:p>
        </p:txBody>
      </p:sp>
    </p:spTree>
    <p:extLst>
      <p:ext uri="{BB962C8B-B14F-4D97-AF65-F5344CB8AC3E}">
        <p14:creationId xmlns:p14="http://schemas.microsoft.com/office/powerpoint/2010/main" val="3261398576"/>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Other Network Considerations</a:t>
            </a:r>
            <a:br>
              <a:rPr lang="en-US" sz="2000" dirty="0"/>
            </a:br>
            <a:r>
              <a:rPr lang="en-US" dirty="0"/>
              <a:t>Keeping Track of it All</a:t>
            </a:r>
          </a:p>
        </p:txBody>
      </p:sp>
      <p:sp>
        <p:nvSpPr>
          <p:cNvPr id="2" name="Content Placeholder 1"/>
          <p:cNvSpPr>
            <a:spLocks noGrp="1"/>
          </p:cNvSpPr>
          <p:nvPr>
            <p:ph idx="1"/>
          </p:nvPr>
        </p:nvSpPr>
        <p:spPr>
          <a:xfrm>
            <a:off x="193868" y="1844098"/>
            <a:ext cx="3977054" cy="3856462"/>
          </a:xfrm>
        </p:spPr>
        <p:txBody>
          <a:bodyPr/>
          <a:lstStyle/>
          <a:p>
            <a:r>
              <a:rPr lang="en-US" sz="1800" dirty="0"/>
              <a:t>As a network grows in size and complexity, it is important that the network is well-planned, logically organized, and appropriately documented.</a:t>
            </a:r>
          </a:p>
          <a:p>
            <a:r>
              <a:rPr lang="en-US" sz="1800" dirty="0"/>
              <a:t>When networks are installed, a physical topology is created to record where each host is located and how it is connected to the network. The physical topology also shows where the wiring is installed and the locations of the networking devices that connect the hosts. </a:t>
            </a:r>
          </a:p>
        </p:txBody>
      </p:sp>
      <p:pic>
        <p:nvPicPr>
          <p:cNvPr id="3" name="Picture 2"/>
          <p:cNvPicPr>
            <a:picLocks noChangeAspect="1"/>
          </p:cNvPicPr>
          <p:nvPr/>
        </p:nvPicPr>
        <p:blipFill>
          <a:blip r:embed="rId3"/>
          <a:stretch>
            <a:fillRect/>
          </a:stretch>
        </p:blipFill>
        <p:spPr>
          <a:xfrm>
            <a:off x="4469426" y="1844098"/>
            <a:ext cx="4496599" cy="3758660"/>
          </a:xfrm>
          <a:prstGeom prst="rect">
            <a:avLst/>
          </a:prstGeom>
        </p:spPr>
      </p:pic>
    </p:spTree>
    <p:extLst>
      <p:ext uri="{BB962C8B-B14F-4D97-AF65-F5344CB8AC3E}">
        <p14:creationId xmlns:p14="http://schemas.microsoft.com/office/powerpoint/2010/main" val="2345956599"/>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Other Network Considerations</a:t>
            </a:r>
            <a:br>
              <a:rPr lang="en-US" sz="2000" dirty="0"/>
            </a:br>
            <a:r>
              <a:rPr lang="en-US" dirty="0"/>
              <a:t>Keeping Track of it All</a:t>
            </a:r>
          </a:p>
        </p:txBody>
      </p:sp>
      <p:sp>
        <p:nvSpPr>
          <p:cNvPr id="7" name="TextBox 6"/>
          <p:cNvSpPr txBox="1"/>
          <p:nvPr/>
        </p:nvSpPr>
        <p:spPr>
          <a:xfrm>
            <a:off x="193868" y="1513465"/>
            <a:ext cx="8657178" cy="1421928"/>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A logical topology illustrates the device names, IP addressing, configuration </a:t>
            </a:r>
          </a:p>
          <a:p>
            <a:pPr algn="l"/>
            <a:r>
              <a:rPr lang="en-US" sz="1800" dirty="0"/>
              <a:t>information, and network designations. These are logical pieces of information that </a:t>
            </a:r>
          </a:p>
          <a:p>
            <a:pPr algn="l"/>
            <a:r>
              <a:rPr lang="en-US" sz="1800" dirty="0"/>
              <a:t>may change more frequently than the physical topology of a network. </a:t>
            </a:r>
          </a:p>
          <a:p>
            <a:pPr marL="285750" indent="-285750" algn="l">
              <a:buClr>
                <a:schemeClr val="accent5">
                  <a:lumMod val="75000"/>
                </a:schemeClr>
              </a:buClr>
              <a:buFont typeface="Wingdings" panose="05000000000000000000" pitchFamily="2" charset="2"/>
              <a:buChar char="§"/>
            </a:pPr>
            <a:r>
              <a:rPr lang="en-US" sz="1800" dirty="0"/>
              <a:t>The icons in the image are used to create both physical and logical topologies.</a:t>
            </a:r>
          </a:p>
          <a:p>
            <a:endParaRPr lang="en-US" dirty="0"/>
          </a:p>
        </p:txBody>
      </p:sp>
      <p:pic>
        <p:nvPicPr>
          <p:cNvPr id="6" name="Picture 5"/>
          <p:cNvPicPr>
            <a:picLocks noChangeAspect="1"/>
          </p:cNvPicPr>
          <p:nvPr/>
        </p:nvPicPr>
        <p:blipFill>
          <a:blip r:embed="rId3"/>
          <a:stretch>
            <a:fillRect/>
          </a:stretch>
        </p:blipFill>
        <p:spPr>
          <a:xfrm>
            <a:off x="193868" y="2765041"/>
            <a:ext cx="3815382" cy="3515685"/>
          </a:xfrm>
          <a:prstGeom prst="rect">
            <a:avLst/>
          </a:prstGeom>
        </p:spPr>
      </p:pic>
      <p:pic>
        <p:nvPicPr>
          <p:cNvPr id="8" name="Picture 7"/>
          <p:cNvPicPr>
            <a:picLocks noChangeAspect="1"/>
          </p:cNvPicPr>
          <p:nvPr/>
        </p:nvPicPr>
        <p:blipFill>
          <a:blip r:embed="rId4"/>
          <a:stretch>
            <a:fillRect/>
          </a:stretch>
        </p:blipFill>
        <p:spPr>
          <a:xfrm>
            <a:off x="4147356" y="2824110"/>
            <a:ext cx="4701273" cy="3419668"/>
          </a:xfrm>
          <a:prstGeom prst="rect">
            <a:avLst/>
          </a:prstGeom>
        </p:spPr>
      </p:pic>
    </p:spTree>
    <p:extLst>
      <p:ext uri="{BB962C8B-B14F-4D97-AF65-F5344CB8AC3E}">
        <p14:creationId xmlns:p14="http://schemas.microsoft.com/office/powerpoint/2010/main" val="2552923377"/>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2.3 Cabling and Media </a:t>
            </a:r>
            <a:endParaRPr lang="en-US" sz="2400" dirty="0">
              <a:solidFill>
                <a:srgbClr val="00B0F0"/>
              </a:solidFill>
            </a:endParaRPr>
          </a:p>
        </p:txBody>
      </p:sp>
    </p:spTree>
    <p:extLst>
      <p:ext uri="{BB962C8B-B14F-4D97-AF65-F5344CB8AC3E}">
        <p14:creationId xmlns:p14="http://schemas.microsoft.com/office/powerpoint/2010/main" val="3436703767"/>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Types of Network Media</a:t>
            </a:r>
          </a:p>
        </p:txBody>
      </p:sp>
      <p:sp>
        <p:nvSpPr>
          <p:cNvPr id="2" name="Content Placeholder 1"/>
          <p:cNvSpPr>
            <a:spLocks noGrp="1"/>
          </p:cNvSpPr>
          <p:nvPr>
            <p:ph idx="1"/>
          </p:nvPr>
        </p:nvSpPr>
        <p:spPr>
          <a:xfrm>
            <a:off x="4737154" y="1911588"/>
            <a:ext cx="4228871" cy="1515101"/>
          </a:xfrm>
        </p:spPr>
        <p:txBody>
          <a:bodyPr/>
          <a:lstStyle/>
          <a:p>
            <a:r>
              <a:rPr lang="en-US" sz="1800" dirty="0"/>
              <a:t>Modern networks primarily use three types of media to interconnect devices and to provide the pathway over which data can be transmitted:</a:t>
            </a:r>
          </a:p>
          <a:p>
            <a:pPr lvl="1"/>
            <a:r>
              <a:rPr lang="en-US" sz="1400" dirty="0"/>
              <a:t>Copper wires within cables</a:t>
            </a:r>
          </a:p>
          <a:p>
            <a:pPr lvl="1"/>
            <a:r>
              <a:rPr lang="en-US" sz="1400" dirty="0"/>
              <a:t>Glass or plastic fibers (fiber-optic cable)</a:t>
            </a:r>
          </a:p>
          <a:p>
            <a:pPr lvl="1"/>
            <a:r>
              <a:rPr lang="en-US" sz="1400" dirty="0"/>
              <a:t>Wireless transmission </a:t>
            </a:r>
            <a:endParaRPr lang="en-US" sz="1200" dirty="0"/>
          </a:p>
        </p:txBody>
      </p:sp>
      <p:pic>
        <p:nvPicPr>
          <p:cNvPr id="3" name="Picture 2"/>
          <p:cNvPicPr>
            <a:picLocks noChangeAspect="1"/>
          </p:cNvPicPr>
          <p:nvPr/>
        </p:nvPicPr>
        <p:blipFill>
          <a:blip r:embed="rId3"/>
          <a:stretch>
            <a:fillRect/>
          </a:stretch>
        </p:blipFill>
        <p:spPr>
          <a:xfrm>
            <a:off x="290931" y="1375882"/>
            <a:ext cx="4188365" cy="2944761"/>
          </a:xfrm>
          <a:prstGeom prst="rect">
            <a:avLst/>
          </a:prstGeom>
        </p:spPr>
      </p:pic>
      <p:sp>
        <p:nvSpPr>
          <p:cNvPr id="4" name="TextBox 3"/>
          <p:cNvSpPr txBox="1"/>
          <p:nvPr/>
        </p:nvSpPr>
        <p:spPr>
          <a:xfrm>
            <a:off x="193868" y="4603910"/>
            <a:ext cx="9078319" cy="2031325"/>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b="1" dirty="0"/>
              <a:t>Twisted-Pair (TP) </a:t>
            </a:r>
            <a:r>
              <a:rPr lang="en-US" sz="1800" dirty="0"/>
              <a:t>is a type of copper cable. TP is the most common type of </a:t>
            </a:r>
          </a:p>
          <a:p>
            <a:pPr algn="l">
              <a:buClr>
                <a:schemeClr val="accent5">
                  <a:lumMod val="75000"/>
                </a:schemeClr>
              </a:buClr>
            </a:pPr>
            <a:r>
              <a:rPr lang="en-US" sz="1800" dirty="0"/>
              <a:t>network cabling.</a:t>
            </a:r>
          </a:p>
          <a:p>
            <a:pPr marL="285750" indent="-285750" algn="l">
              <a:buClr>
                <a:schemeClr val="accent5">
                  <a:lumMod val="75000"/>
                </a:schemeClr>
              </a:buClr>
              <a:buFont typeface="Wingdings" panose="05000000000000000000" pitchFamily="2" charset="2"/>
              <a:buChar char="§"/>
            </a:pPr>
            <a:r>
              <a:rPr lang="en-US" sz="1800" b="1" dirty="0"/>
              <a:t>Coaxial Cable </a:t>
            </a:r>
            <a:r>
              <a:rPr lang="en-US" sz="1800" dirty="0"/>
              <a:t>is usually made of copper or aluminum. It is used by cable </a:t>
            </a:r>
          </a:p>
          <a:p>
            <a:pPr algn="l">
              <a:buClr>
                <a:schemeClr val="accent5">
                  <a:lumMod val="75000"/>
                </a:schemeClr>
              </a:buClr>
            </a:pPr>
            <a:r>
              <a:rPr lang="en-US" sz="1800" dirty="0"/>
              <a:t>television companies to provide service, and for satellite communication systems.</a:t>
            </a:r>
          </a:p>
          <a:p>
            <a:pPr marL="285750" indent="-285750" algn="l">
              <a:buClr>
                <a:schemeClr val="accent5">
                  <a:lumMod val="75000"/>
                </a:schemeClr>
              </a:buClr>
              <a:buFont typeface="Wingdings" panose="05000000000000000000" pitchFamily="2" charset="2"/>
              <a:buChar char="§"/>
            </a:pPr>
            <a:r>
              <a:rPr lang="en-US" sz="1800" b="1" dirty="0"/>
              <a:t>Fiber-optic </a:t>
            </a:r>
            <a:r>
              <a:rPr lang="en-US" sz="1800" dirty="0"/>
              <a:t>cables are made of glass or plastic. They have a very high bandwidth, </a:t>
            </a:r>
          </a:p>
          <a:p>
            <a:pPr algn="l"/>
            <a:r>
              <a:rPr lang="en-US" sz="1800" dirty="0"/>
              <a:t>so they can carry vast amounts of data. Fiber-optic is used in backbone networks, </a:t>
            </a:r>
          </a:p>
          <a:p>
            <a:pPr algn="l"/>
            <a:r>
              <a:rPr lang="en-US" sz="1800" dirty="0"/>
              <a:t>large enterprise environments, and large data centers.</a:t>
            </a:r>
          </a:p>
          <a:p>
            <a:pPr algn="l"/>
            <a:endParaRPr lang="en-US" sz="1400" dirty="0"/>
          </a:p>
        </p:txBody>
      </p:sp>
    </p:spTree>
    <p:extLst>
      <p:ext uri="{BB962C8B-B14F-4D97-AF65-F5344CB8AC3E}">
        <p14:creationId xmlns:p14="http://schemas.microsoft.com/office/powerpoint/2010/main" val="923801768"/>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Cabling and Media</a:t>
            </a:r>
            <a:br>
              <a:rPr lang="en-US" sz="2000" dirty="0"/>
            </a:br>
            <a:r>
              <a:rPr lang="en-US" dirty="0"/>
              <a:t>Ethernet Cabling</a:t>
            </a:r>
          </a:p>
        </p:txBody>
      </p:sp>
      <p:sp>
        <p:nvSpPr>
          <p:cNvPr id="4" name="TextBox 3"/>
          <p:cNvSpPr txBox="1"/>
          <p:nvPr/>
        </p:nvSpPr>
        <p:spPr>
          <a:xfrm>
            <a:off x="105003" y="1371740"/>
            <a:ext cx="8949886" cy="2280624"/>
          </a:xfrm>
          <a:prstGeom prst="rect">
            <a:avLst/>
          </a:prstGeom>
          <a:noFill/>
        </p:spPr>
        <p:txBody>
          <a:bodyPr wrap="none" rtlCol="0">
            <a:spAutoFit/>
          </a:bodyPr>
          <a:lstStyle/>
          <a:p>
            <a:pPr marL="285750" indent="-285750" algn="l">
              <a:buClr>
                <a:schemeClr val="accent5">
                  <a:lumMod val="75000"/>
                </a:schemeClr>
              </a:buClr>
              <a:buFont typeface="Wingdings" panose="05000000000000000000" pitchFamily="2" charset="2"/>
              <a:buChar char="§"/>
            </a:pPr>
            <a:r>
              <a:rPr lang="en-US" sz="1800" dirty="0"/>
              <a:t>Data transmission over copper cable is sensitive to </a:t>
            </a:r>
            <a:r>
              <a:rPr lang="en-US" sz="1800" b="1" dirty="0"/>
              <a:t>electromagnetic interference </a:t>
            </a:r>
          </a:p>
          <a:p>
            <a:pPr algn="l"/>
            <a:r>
              <a:rPr lang="en-US" sz="1800" b="1" dirty="0"/>
              <a:t>(EMI)</a:t>
            </a:r>
            <a:r>
              <a:rPr lang="en-US" sz="1800" dirty="0"/>
              <a:t>, which can reduce the data throughput rate. Another source of interference, </a:t>
            </a:r>
          </a:p>
          <a:p>
            <a:pPr algn="l"/>
            <a:r>
              <a:rPr lang="en-US" sz="1800" dirty="0"/>
              <a:t>known as </a:t>
            </a:r>
            <a:r>
              <a:rPr lang="en-US" sz="1800" b="1" dirty="0"/>
              <a:t>crosstalk</a:t>
            </a:r>
            <a:r>
              <a:rPr lang="en-US" sz="1800" dirty="0"/>
              <a:t>, occurs when long lengths of cables are bundled together. The </a:t>
            </a:r>
          </a:p>
          <a:p>
            <a:pPr algn="l"/>
            <a:r>
              <a:rPr lang="en-US" sz="1800" dirty="0"/>
              <a:t>electrical impulses from one cable may cross over to an adjacent cable. </a:t>
            </a:r>
          </a:p>
          <a:p>
            <a:pPr algn="l"/>
            <a:endParaRPr lang="en-US" sz="1800" dirty="0"/>
          </a:p>
          <a:p>
            <a:pPr marL="285750" indent="-285750" algn="l">
              <a:buClr>
                <a:schemeClr val="accent5">
                  <a:lumMod val="75000"/>
                </a:schemeClr>
              </a:buClr>
              <a:buFont typeface="Wingdings" panose="05000000000000000000" pitchFamily="2" charset="2"/>
              <a:buChar char="§"/>
            </a:pPr>
            <a:r>
              <a:rPr lang="en-US" sz="1800" dirty="0"/>
              <a:t>There are two commonly installed types of twisted-pair cable: </a:t>
            </a:r>
            <a:r>
              <a:rPr lang="en-US" sz="1800" b="1" dirty="0"/>
              <a:t>Unshielded </a:t>
            </a:r>
          </a:p>
          <a:p>
            <a:pPr algn="l">
              <a:buClr>
                <a:schemeClr val="accent5">
                  <a:lumMod val="75000"/>
                </a:schemeClr>
              </a:buClr>
            </a:pPr>
            <a:r>
              <a:rPr lang="en-US" sz="1800" b="1" dirty="0"/>
              <a:t>twisted-pair (UTP)</a:t>
            </a:r>
            <a:r>
              <a:rPr lang="en-US" sz="1800" dirty="0"/>
              <a:t> and </a:t>
            </a:r>
            <a:r>
              <a:rPr lang="en-US" sz="1800" b="1" dirty="0"/>
              <a:t>Shielded twisted-pair (STP</a:t>
            </a:r>
            <a:r>
              <a:rPr lang="en-US" sz="1800" dirty="0"/>
              <a:t>).</a:t>
            </a:r>
          </a:p>
          <a:p>
            <a:pPr marL="285750" indent="-285750" algn="l">
              <a:buClr>
                <a:schemeClr val="accent5">
                  <a:lumMod val="75000"/>
                </a:schemeClr>
              </a:buClr>
              <a:buFont typeface="Wingdings" panose="05000000000000000000" pitchFamily="2" charset="2"/>
              <a:buChar char="§"/>
            </a:pPr>
            <a:endParaRPr lang="en-US" sz="1800" dirty="0"/>
          </a:p>
          <a:p>
            <a:pPr algn="l"/>
            <a:endParaRPr lang="en-US" sz="1400" dirty="0"/>
          </a:p>
        </p:txBody>
      </p:sp>
      <p:pic>
        <p:nvPicPr>
          <p:cNvPr id="6" name="Picture 5"/>
          <p:cNvPicPr>
            <a:picLocks noChangeAspect="1"/>
          </p:cNvPicPr>
          <p:nvPr/>
        </p:nvPicPr>
        <p:blipFill>
          <a:blip r:embed="rId3"/>
          <a:stretch>
            <a:fillRect/>
          </a:stretch>
        </p:blipFill>
        <p:spPr>
          <a:xfrm>
            <a:off x="1981804" y="3263917"/>
            <a:ext cx="5196284" cy="3183421"/>
          </a:xfrm>
          <a:prstGeom prst="rect">
            <a:avLst/>
          </a:prstGeom>
        </p:spPr>
      </p:pic>
    </p:spTree>
    <p:extLst>
      <p:ext uri="{BB962C8B-B14F-4D97-AF65-F5344CB8AC3E}">
        <p14:creationId xmlns:p14="http://schemas.microsoft.com/office/powerpoint/2010/main" val="296494708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1: Ever Wonder How It Works? </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What is the Network?</a:t>
            </a:r>
          </a:p>
        </p:txBody>
      </p:sp>
      <p:sp>
        <p:nvSpPr>
          <p:cNvPr id="2" name="Content Placeholder 1"/>
          <p:cNvSpPr>
            <a:spLocks noGrp="1"/>
          </p:cNvSpPr>
          <p:nvPr>
            <p:ph idx="1"/>
          </p:nvPr>
        </p:nvSpPr>
        <p:spPr>
          <a:xfrm>
            <a:off x="213110" y="1539502"/>
            <a:ext cx="3606800" cy="2168897"/>
          </a:xfrm>
        </p:spPr>
        <p:txBody>
          <a:bodyPr/>
          <a:lstStyle/>
          <a:p>
            <a:r>
              <a:rPr lang="en-US" dirty="0"/>
              <a:t>Are you Online?</a:t>
            </a:r>
          </a:p>
          <a:p>
            <a:pPr lvl="1"/>
            <a:r>
              <a:rPr lang="en-US" dirty="0"/>
              <a:t>For most of us, the Internet has become a large part of everyday life.</a:t>
            </a:r>
          </a:p>
          <a:p>
            <a:pPr lvl="1"/>
            <a:endParaRPr lang="en-US" dirty="0"/>
          </a:p>
        </p:txBody>
      </p:sp>
      <p:pic>
        <p:nvPicPr>
          <p:cNvPr id="409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819909" y="1288982"/>
            <a:ext cx="4991100" cy="31271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5901" y="4705282"/>
            <a:ext cx="8458200" cy="213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Who owns the Internet?</a:t>
            </a:r>
          </a:p>
          <a:p>
            <a:pPr lvl="1"/>
            <a:r>
              <a:rPr lang="en-US" kern="0" dirty="0"/>
              <a:t>No one owns the Internet.</a:t>
            </a:r>
          </a:p>
          <a:p>
            <a:pPr lvl="1"/>
            <a:r>
              <a:rPr lang="en-US" kern="0" dirty="0"/>
              <a:t>It is a worldwide collection of interconnected networks exchanging information using common standards over telephone wires, fiber-optic cables, wireless transmissions, and satellite links.</a:t>
            </a:r>
          </a:p>
        </p:txBody>
      </p:sp>
    </p:spTree>
    <p:extLst>
      <p:ext uri="{BB962C8B-B14F-4D97-AF65-F5344CB8AC3E}">
        <p14:creationId xmlns:p14="http://schemas.microsoft.com/office/powerpoint/2010/main" val="4260595548"/>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What is the Network?</a:t>
            </a:r>
          </a:p>
        </p:txBody>
      </p:sp>
      <p:sp>
        <p:nvSpPr>
          <p:cNvPr id="2" name="Content Placeholder 1"/>
          <p:cNvSpPr>
            <a:spLocks noGrp="1"/>
          </p:cNvSpPr>
          <p:nvPr>
            <p:ph idx="1"/>
          </p:nvPr>
        </p:nvSpPr>
        <p:spPr/>
        <p:txBody>
          <a:bodyPr/>
          <a:lstStyle/>
          <a:p>
            <a:r>
              <a:rPr lang="en-US" dirty="0"/>
              <a:t>Local Networks</a:t>
            </a:r>
          </a:p>
          <a:p>
            <a:pPr lvl="1"/>
            <a:r>
              <a:rPr lang="en-US" dirty="0"/>
              <a:t>Local networks come in all sizes from peer-to-peer (two interconnected device), to home networks, SOHO, and large organization networks.</a:t>
            </a:r>
          </a:p>
          <a:p>
            <a:endParaRPr lang="en-US" dirty="0"/>
          </a:p>
          <a:p>
            <a:r>
              <a:rPr lang="en-US" dirty="0"/>
              <a:t>Making Connections</a:t>
            </a:r>
          </a:p>
          <a:p>
            <a:pPr lvl="1"/>
            <a:r>
              <a:rPr lang="en-US" dirty="0"/>
              <a:t>All types of devices connect to local networks.</a:t>
            </a:r>
          </a:p>
        </p:txBody>
      </p:sp>
      <p:pic>
        <p:nvPicPr>
          <p:cNvPr id="5123"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7522" y="4535394"/>
            <a:ext cx="1656678" cy="182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2224641" y="4533452"/>
            <a:ext cx="1473797" cy="18180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4068879" y="4531508"/>
            <a:ext cx="1796527" cy="18072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6" name="Picture 6"/>
          <p:cNvPicPr>
            <a:picLocks noChangeAspect="1" noChangeArrowheads="1"/>
          </p:cNvPicPr>
          <p:nvPr/>
        </p:nvPicPr>
        <p:blipFill>
          <a:blip r:embed="rId6" cstate="email">
            <a:extLst>
              <a:ext uri="{28A0092B-C50C-407E-A947-70E740481C1C}">
                <a14:useLocalDpi xmlns:a14="http://schemas.microsoft.com/office/drawing/2010/main" val="0"/>
              </a:ext>
            </a:extLst>
          </a:blip>
          <a:srcRect/>
          <a:stretch>
            <a:fillRect/>
          </a:stretch>
        </p:blipFill>
        <p:spPr bwMode="auto">
          <a:xfrm>
            <a:off x="6235848" y="4525682"/>
            <a:ext cx="2603351" cy="17750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65755380"/>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Transmitting Data on the Network</a:t>
            </a:r>
          </a:p>
        </p:txBody>
      </p:sp>
      <p:sp>
        <p:nvSpPr>
          <p:cNvPr id="2" name="Content Placeholder 1"/>
          <p:cNvSpPr>
            <a:spLocks noGrp="1"/>
          </p:cNvSpPr>
          <p:nvPr>
            <p:ph idx="1"/>
          </p:nvPr>
        </p:nvSpPr>
        <p:spPr>
          <a:xfrm>
            <a:off x="213109" y="1539503"/>
            <a:ext cx="8733677" cy="2003798"/>
          </a:xfrm>
        </p:spPr>
        <p:txBody>
          <a:bodyPr/>
          <a:lstStyle/>
          <a:p>
            <a:r>
              <a:rPr lang="en-US" dirty="0"/>
              <a:t>What Exactly is Data?</a:t>
            </a:r>
          </a:p>
          <a:p>
            <a:pPr lvl="1"/>
            <a:r>
              <a:rPr lang="en-US" dirty="0"/>
              <a:t>Data is a value that represents something.</a:t>
            </a:r>
          </a:p>
          <a:p>
            <a:pPr lvl="1"/>
            <a:r>
              <a:rPr lang="en-US" dirty="0"/>
              <a:t>Networks to transmit their data in order to share with others or for long-term storage.</a:t>
            </a:r>
          </a:p>
        </p:txBody>
      </p:sp>
      <p:pic>
        <p:nvPicPr>
          <p:cNvPr id="3075"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422400" y="4175125"/>
            <a:ext cx="6299200" cy="2343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56755871"/>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Transmitting Data on the Network</a:t>
            </a:r>
          </a:p>
        </p:txBody>
      </p:sp>
      <p:sp>
        <p:nvSpPr>
          <p:cNvPr id="2" name="Content Placeholder 1"/>
          <p:cNvSpPr>
            <a:spLocks noGrp="1"/>
          </p:cNvSpPr>
          <p:nvPr>
            <p:ph idx="1"/>
          </p:nvPr>
        </p:nvSpPr>
        <p:spPr>
          <a:xfrm>
            <a:off x="213109" y="1539503"/>
            <a:ext cx="8733677" cy="2003798"/>
          </a:xfrm>
        </p:spPr>
        <p:txBody>
          <a:bodyPr/>
          <a:lstStyle/>
          <a:p>
            <a:r>
              <a:rPr lang="en-US" dirty="0"/>
              <a:t>The Mighty Bit</a:t>
            </a:r>
          </a:p>
          <a:p>
            <a:pPr lvl="1"/>
            <a:r>
              <a:rPr lang="en-US" dirty="0"/>
              <a:t>Computers use binary codes to represent and interpret letters, numbers and special characters with bits.</a:t>
            </a:r>
          </a:p>
          <a:p>
            <a:pPr lvl="1"/>
            <a:r>
              <a:rPr lang="en-US" dirty="0"/>
              <a:t>Each group of eight bits, such as the representations of letters and numbers, is known as a byte.</a:t>
            </a:r>
          </a:p>
        </p:txBody>
      </p:sp>
      <p:pic>
        <p:nvPicPr>
          <p:cNvPr id="307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114800" y="3597222"/>
            <a:ext cx="4621213" cy="2851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3109" y="3670301"/>
            <a:ext cx="3761991" cy="270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Getting Bits Moving</a:t>
            </a:r>
          </a:p>
          <a:p>
            <a:pPr lvl="1"/>
            <a:r>
              <a:rPr lang="en-US" kern="0" dirty="0"/>
              <a:t>Bits are transmitted as signals over copper wire (electrical pulses), fiber- optic cable (light pulses), and wireless (radio waves).</a:t>
            </a:r>
          </a:p>
        </p:txBody>
      </p:sp>
    </p:spTree>
    <p:extLst>
      <p:ext uri="{BB962C8B-B14F-4D97-AF65-F5344CB8AC3E}">
        <p14:creationId xmlns:p14="http://schemas.microsoft.com/office/powerpoint/2010/main" val="2463281342"/>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Communicating in a Connected World</a:t>
            </a:r>
            <a:br>
              <a:rPr lang="en-US" sz="2000" dirty="0"/>
            </a:br>
            <a:r>
              <a:rPr lang="en-US" dirty="0"/>
              <a:t>It’s All About the Speed</a:t>
            </a:r>
          </a:p>
        </p:txBody>
      </p:sp>
      <p:sp>
        <p:nvSpPr>
          <p:cNvPr id="2" name="Content Placeholder 1"/>
          <p:cNvSpPr>
            <a:spLocks noGrp="1"/>
          </p:cNvSpPr>
          <p:nvPr>
            <p:ph idx="1"/>
          </p:nvPr>
        </p:nvSpPr>
        <p:spPr/>
        <p:txBody>
          <a:bodyPr/>
          <a:lstStyle/>
          <a:p>
            <a:r>
              <a:rPr lang="en-US" dirty="0"/>
              <a:t>Measuring Bandwidth</a:t>
            </a:r>
          </a:p>
          <a:p>
            <a:pPr lvl="1"/>
            <a:r>
              <a:rPr lang="en-US" dirty="0"/>
              <a:t>Digital bandwidth is the amount of data that can flow from one place to another in a given amount of time measured in the number of bits that (theoretically) can be sent across the media in a second. </a:t>
            </a:r>
          </a:p>
          <a:p>
            <a:pPr lvl="1"/>
            <a:endParaRPr lang="en-US" dirty="0"/>
          </a:p>
          <a:p>
            <a:r>
              <a:rPr lang="en-US" dirty="0"/>
              <a:t>Measuring Throughput</a:t>
            </a:r>
          </a:p>
          <a:p>
            <a:pPr lvl="1"/>
            <a:r>
              <a:rPr lang="en-US" dirty="0"/>
              <a:t>Throughput is the actual measure of the transfer of bits across the media over a given period of time. </a:t>
            </a:r>
          </a:p>
          <a:p>
            <a:pPr lvl="1"/>
            <a:r>
              <a:rPr lang="en-US" dirty="0"/>
              <a:t>Many factors influence throughput including the amount of data being sent / received, the types of data being transmitted, and the accumulated latency created by the number of network devices encountered between source and destination.</a:t>
            </a:r>
          </a:p>
          <a:p>
            <a:pPr lvl="1"/>
            <a:endParaRPr lang="en-US" dirty="0"/>
          </a:p>
        </p:txBody>
      </p:sp>
    </p:spTree>
    <p:extLst>
      <p:ext uri="{BB962C8B-B14F-4D97-AF65-F5344CB8AC3E}">
        <p14:creationId xmlns:p14="http://schemas.microsoft.com/office/powerpoint/2010/main" val="1022118072"/>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1.2 </a:t>
            </a:r>
            <a:r>
              <a:rPr lang="en-CA" sz="2400" dirty="0"/>
              <a:t>Local Networks </a:t>
            </a:r>
            <a:endParaRPr lang="en-US" sz="2400" dirty="0">
              <a:solidFill>
                <a:srgbClr val="00B0F0"/>
              </a:solidFill>
            </a:endParaRP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Local Networks</a:t>
            </a:r>
            <a:br>
              <a:rPr lang="en-US" sz="2000" dirty="0"/>
            </a:br>
            <a:r>
              <a:rPr lang="en-US" dirty="0"/>
              <a:t>Network Components</a:t>
            </a:r>
          </a:p>
        </p:txBody>
      </p:sp>
      <p:sp>
        <p:nvSpPr>
          <p:cNvPr id="2" name="Content Placeholder 1"/>
          <p:cNvSpPr>
            <a:spLocks noGrp="1"/>
          </p:cNvSpPr>
          <p:nvPr>
            <p:ph idx="1"/>
          </p:nvPr>
        </p:nvSpPr>
        <p:spPr/>
        <p:txBody>
          <a:bodyPr/>
          <a:lstStyle/>
          <a:p>
            <a:r>
              <a:rPr lang="en-US" dirty="0"/>
              <a:t>Clients and Servers</a:t>
            </a:r>
          </a:p>
          <a:p>
            <a:pPr lvl="1"/>
            <a:r>
              <a:rPr lang="en-US" dirty="0"/>
              <a:t>Servers are hosts that have software installed that enable them to provide information, like email or web pages, to other hosts on the network. </a:t>
            </a:r>
          </a:p>
          <a:p>
            <a:pPr lvl="1"/>
            <a:r>
              <a:rPr lang="en-US" dirty="0"/>
              <a:t>Clients are computer hosts that have software installed that enable them to request and display the information obtained from the server. </a:t>
            </a:r>
          </a:p>
          <a:p>
            <a:endParaRPr lang="en-US" dirty="0"/>
          </a:p>
          <a:p>
            <a:r>
              <a:rPr lang="en-US" dirty="0"/>
              <a:t>Multiple Roles in the Network</a:t>
            </a:r>
          </a:p>
          <a:p>
            <a:pPr lvl="1"/>
            <a:r>
              <a:rPr lang="en-US" dirty="0"/>
              <a:t>Servers can provide multiple services in a network</a:t>
            </a:r>
          </a:p>
          <a:p>
            <a:endParaRPr lang="en-US" dirty="0"/>
          </a:p>
          <a:p>
            <a:endParaRPr lang="en-US" dirty="0"/>
          </a:p>
        </p:txBody>
      </p:sp>
    </p:spTree>
    <p:extLst>
      <p:ext uri="{BB962C8B-B14F-4D97-AF65-F5344CB8AC3E}">
        <p14:creationId xmlns:p14="http://schemas.microsoft.com/office/powerpoint/2010/main" val="410592602"/>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Local Networks</a:t>
            </a:r>
            <a:br>
              <a:rPr lang="en-US" sz="2000" dirty="0"/>
            </a:br>
            <a:r>
              <a:rPr lang="en-US" dirty="0"/>
              <a:t>Building Blocks of a Network</a:t>
            </a:r>
          </a:p>
        </p:txBody>
      </p:sp>
      <p:sp>
        <p:nvSpPr>
          <p:cNvPr id="2" name="Content Placeholder 1"/>
          <p:cNvSpPr>
            <a:spLocks noGrp="1"/>
          </p:cNvSpPr>
          <p:nvPr>
            <p:ph idx="1"/>
          </p:nvPr>
        </p:nvSpPr>
        <p:spPr/>
        <p:txBody>
          <a:bodyPr/>
          <a:lstStyle/>
          <a:p>
            <a:r>
              <a:rPr lang="en-US" dirty="0"/>
              <a:t>Network Infrastructure</a:t>
            </a:r>
          </a:p>
          <a:p>
            <a:pPr lvl="1"/>
            <a:r>
              <a:rPr lang="en-US" dirty="0"/>
              <a:t>This is the platform that supports the network containing </a:t>
            </a:r>
            <a:r>
              <a:rPr lang="en-US" b="1" dirty="0"/>
              <a:t>end devices</a:t>
            </a:r>
            <a:r>
              <a:rPr lang="en-US" dirty="0"/>
              <a:t>, </a:t>
            </a:r>
            <a:r>
              <a:rPr lang="en-US" b="1" dirty="0"/>
              <a:t>intermediate devices</a:t>
            </a:r>
            <a:r>
              <a:rPr lang="en-US" dirty="0"/>
              <a:t> (routers, switches, access points, …) interconnected using network media (wired and wireless).</a:t>
            </a:r>
          </a:p>
          <a:p>
            <a:endParaRPr lang="en-US" dirty="0"/>
          </a:p>
          <a:p>
            <a:r>
              <a:rPr lang="en-US" dirty="0"/>
              <a:t>End Devices</a:t>
            </a:r>
          </a:p>
          <a:p>
            <a:pPr lvl="1"/>
            <a:r>
              <a:rPr lang="en-US" dirty="0"/>
              <a:t>Includes computers, laptops, printers, tablets, smart devices, …</a:t>
            </a:r>
          </a:p>
          <a:p>
            <a:pPr lvl="1"/>
            <a:r>
              <a:rPr lang="en-US" dirty="0"/>
              <a:t>Form the interface between users and the underlying communication network. </a:t>
            </a:r>
          </a:p>
        </p:txBody>
      </p:sp>
    </p:spTree>
    <p:extLst>
      <p:ext uri="{BB962C8B-B14F-4D97-AF65-F5344CB8AC3E}">
        <p14:creationId xmlns:p14="http://schemas.microsoft.com/office/powerpoint/2010/main" val="489894939"/>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1.3 Building a Simple Network </a:t>
            </a:r>
          </a:p>
        </p:txBody>
      </p:sp>
    </p:spTree>
    <p:extLst>
      <p:ext uri="{BB962C8B-B14F-4D97-AF65-F5344CB8AC3E}">
        <p14:creationId xmlns:p14="http://schemas.microsoft.com/office/powerpoint/2010/main" val="3261175672"/>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Building a Simple Network </a:t>
            </a:r>
            <a:br>
              <a:rPr lang="en-US" sz="2000" dirty="0"/>
            </a:br>
            <a:r>
              <a:rPr lang="en-US" dirty="0"/>
              <a:t>Peer-to-Peer Networking</a:t>
            </a:r>
          </a:p>
        </p:txBody>
      </p:sp>
      <p:sp>
        <p:nvSpPr>
          <p:cNvPr id="2" name="Content Placeholder 1"/>
          <p:cNvSpPr>
            <a:spLocks noGrp="1"/>
          </p:cNvSpPr>
          <p:nvPr>
            <p:ph idx="1"/>
          </p:nvPr>
        </p:nvSpPr>
        <p:spPr/>
        <p:txBody>
          <a:bodyPr/>
          <a:lstStyle/>
          <a:p>
            <a:r>
              <a:rPr lang="en-US" dirty="0"/>
              <a:t>What does Peer-to-Peer mean?</a:t>
            </a:r>
          </a:p>
          <a:p>
            <a:pPr lvl="1"/>
            <a:r>
              <a:rPr lang="en-US" dirty="0"/>
              <a:t>Network in which a host can be a client and a server for other hosts.</a:t>
            </a: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41474" y="2527300"/>
            <a:ext cx="5261053" cy="4148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263253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Building a Simple Network </a:t>
            </a:r>
            <a:br>
              <a:rPr lang="en-US" sz="2000" dirty="0"/>
            </a:br>
            <a:r>
              <a:rPr lang="en-US" dirty="0"/>
              <a:t>Does It Work?</a:t>
            </a:r>
          </a:p>
        </p:txBody>
      </p:sp>
      <p:sp>
        <p:nvSpPr>
          <p:cNvPr id="2" name="Content Placeholder 1"/>
          <p:cNvSpPr>
            <a:spLocks noGrp="1"/>
          </p:cNvSpPr>
          <p:nvPr>
            <p:ph idx="1"/>
          </p:nvPr>
        </p:nvSpPr>
        <p:spPr>
          <a:xfrm>
            <a:off x="213110" y="1539502"/>
            <a:ext cx="8460990" cy="4926405"/>
          </a:xfrm>
        </p:spPr>
        <p:txBody>
          <a:bodyPr/>
          <a:lstStyle/>
          <a:p>
            <a:r>
              <a:rPr lang="en-US" dirty="0"/>
              <a:t>Using the Ping Command</a:t>
            </a:r>
          </a:p>
          <a:p>
            <a:pPr lvl="1"/>
            <a:r>
              <a:rPr lang="en-US" dirty="0"/>
              <a:t>Use the </a:t>
            </a:r>
            <a:r>
              <a:rPr lang="en-US" b="1" dirty="0"/>
              <a:t>ping </a:t>
            </a:r>
            <a:r>
              <a:rPr lang="en-US" dirty="0"/>
              <a:t>utility to test end-to-end IP connectivity between a source and destination IP address. </a:t>
            </a:r>
          </a:p>
        </p:txBody>
      </p:sp>
      <p:pic>
        <p:nvPicPr>
          <p:cNvPr id="205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4737099" y="3279403"/>
            <a:ext cx="3914775" cy="32374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1"/>
          <p:cNvSpPr txBox="1">
            <a:spLocks/>
          </p:cNvSpPr>
          <p:nvPr/>
        </p:nvSpPr>
        <p:spPr bwMode="auto">
          <a:xfrm>
            <a:off x="213110" y="3279403"/>
            <a:ext cx="4230495" cy="3083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Following the Path</a:t>
            </a:r>
          </a:p>
          <a:p>
            <a:pPr lvl="1"/>
            <a:r>
              <a:rPr lang="en-US" kern="0" dirty="0"/>
              <a:t>Use the </a:t>
            </a:r>
            <a:r>
              <a:rPr lang="en-US" b="1" kern="0" dirty="0"/>
              <a:t>traceroute </a:t>
            </a:r>
            <a:r>
              <a:rPr lang="en-US" kern="0" dirty="0"/>
              <a:t>utility to display each hop in the path to the destination.</a:t>
            </a:r>
          </a:p>
        </p:txBody>
      </p:sp>
    </p:spTree>
    <p:extLst>
      <p:ext uri="{BB962C8B-B14F-4D97-AF65-F5344CB8AC3E}">
        <p14:creationId xmlns:p14="http://schemas.microsoft.com/office/powerpoint/2010/main" val="303387415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raphical user interface, text, application&#10;&#10;Description automatically generated">
            <a:extLst>
              <a:ext uri="{FF2B5EF4-FFF2-40B4-BE49-F238E27FC236}">
                <a16:creationId xmlns:a16="http://schemas.microsoft.com/office/drawing/2014/main" id="{141242BF-CF50-7A49-988F-5DA939D725EE}"/>
              </a:ext>
            </a:extLst>
          </p:cNvPr>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8335621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2 week 1 part 2 UWTSD (3)" id="{7DF64DAA-2877-42FE-90C3-73F08EF53B1C}" vid="{49B4BD1F-628E-4D3E-8460-B139540B88DB}"/>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NetEss_Chapter2 week 1 part 2 UWTSD (3)" id="{7DF64DAA-2877-42FE-90C3-73F08EF53B1C}" vid="{352ACE0E-6AE9-4E91-AB08-5A4E1FA51C82}"/>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NetEss_Chapter2 week 1 part 2</Template>
  <TotalTime>0</TotalTime>
  <Words>1408</Words>
  <Application>Microsoft Office PowerPoint</Application>
  <PresentationFormat>On-screen Show (4:3)</PresentationFormat>
  <Paragraphs>191</Paragraphs>
  <Slides>23</Slides>
  <Notes>20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23</vt:i4>
      </vt:variant>
    </vt:vector>
  </HeadingPairs>
  <TitlesOfParts>
    <vt:vector size="28" baseType="lpstr">
      <vt:lpstr>Arial</vt:lpstr>
      <vt:lpstr>Courier New</vt:lpstr>
      <vt:lpstr>Wingdings</vt:lpstr>
      <vt:lpstr>PPT-TMPLT-WHT_C</vt:lpstr>
      <vt:lpstr>NetAcad-4F_PPT-WHT_060408</vt:lpstr>
      <vt:lpstr>PowerPoint Presentation</vt:lpstr>
      <vt:lpstr>PowerPoint Presentation</vt:lpstr>
      <vt:lpstr> Getting Online Networks are Everywhere</vt:lpstr>
      <vt:lpstr> Getting Online Local Network Connections</vt:lpstr>
      <vt:lpstr> Other Network Considerations Keeping Track of it All</vt:lpstr>
      <vt:lpstr> Other Network Considerations Keeping Track of it All</vt:lpstr>
      <vt:lpstr>2.3 Cabling and Media </vt:lpstr>
      <vt:lpstr> Cabling and Media Types of Network Media</vt:lpstr>
      <vt:lpstr> Cabling and Media Ethernet Cabling</vt:lpstr>
      <vt:lpstr>Chapter 1: Ever Wonder How It Works? </vt:lpstr>
      <vt:lpstr> Communicating in a Connected World What is the Network?</vt:lpstr>
      <vt:lpstr> Communicating in a Connected World What is the Network?</vt:lpstr>
      <vt:lpstr> Communicating in a Connected World Transmitting Data on the Network</vt:lpstr>
      <vt:lpstr> Communicating in a Connected World Transmitting Data on the Network</vt:lpstr>
      <vt:lpstr> Communicating in a Connected World It’s All About the Speed</vt:lpstr>
      <vt:lpstr>1.2 Local Networks </vt:lpstr>
      <vt:lpstr> Local Networks Network Components</vt:lpstr>
      <vt:lpstr> Local Networks Building Blocks of a Network</vt:lpstr>
      <vt:lpstr>1.3 Building a Simple Network </vt:lpstr>
      <vt:lpstr> Building a Simple Network  Peer-to-Peer Networking</vt:lpstr>
      <vt:lpstr> Building a Simple Network  Does It Work?</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 Jokhio</dc:creator>
  <cp:lastModifiedBy>Sana Jokhio</cp:lastModifiedBy>
  <cp:revision>1</cp:revision>
  <dcterms:created xsi:type="dcterms:W3CDTF">2023-12-22T15:41:51Z</dcterms:created>
  <dcterms:modified xsi:type="dcterms:W3CDTF">2023-12-22T16:10:28Z</dcterms:modified>
</cp:coreProperties>
</file>