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65" r:id="rId3"/>
    <p:sldId id="264" r:id="rId4"/>
    <p:sldId id="268" r:id="rId5"/>
    <p:sldId id="258" r:id="rId6"/>
    <p:sldId id="259" r:id="rId7"/>
    <p:sldId id="261" r:id="rId8"/>
    <p:sldId id="260" r:id="rId9"/>
    <p:sldId id="267" r:id="rId10"/>
    <p:sldId id="266" r:id="rId11"/>
    <p:sldId id="263"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15" autoAdjust="0"/>
    <p:restoredTop sz="94660"/>
  </p:normalViewPr>
  <p:slideViewPr>
    <p:cSldViewPr snapToGrid="0">
      <p:cViewPr varScale="1">
        <p:scale>
          <a:sx n="66" d="100"/>
          <a:sy n="66" d="100"/>
        </p:scale>
        <p:origin x="66"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782FDA5-EDFA-46A6-A440-A9C6079830AD}"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EED25A39-0409-480A-8EA3-BC92C07CE95C}">
      <dgm:prSet/>
      <dgm:spPr/>
      <dgm:t>
        <a:bodyPr/>
        <a:lstStyle/>
        <a:p>
          <a:r>
            <a:rPr lang="en-GB" b="0" i="0" dirty="0"/>
            <a:t>The theory of social constructionism was introduced in the 1966 book The Social Construction of Reality, by sociologists Peter L. Berger and Thomas Luckman.</a:t>
          </a:r>
          <a:endParaRPr lang="en-US" dirty="0"/>
        </a:p>
      </dgm:t>
    </dgm:pt>
    <dgm:pt modelId="{978776E3-F3D9-4670-AE2F-9A95CC8F9262}" type="parTrans" cxnId="{3CB383C7-3D5D-45BD-A254-55276093C781}">
      <dgm:prSet/>
      <dgm:spPr/>
      <dgm:t>
        <a:bodyPr/>
        <a:lstStyle/>
        <a:p>
          <a:endParaRPr lang="en-US"/>
        </a:p>
      </dgm:t>
    </dgm:pt>
    <dgm:pt modelId="{5BD81757-827E-4BB1-A170-BF488BEAECA4}" type="sibTrans" cxnId="{3CB383C7-3D5D-45BD-A254-55276093C781}">
      <dgm:prSet/>
      <dgm:spPr/>
      <dgm:t>
        <a:bodyPr/>
        <a:lstStyle/>
        <a:p>
          <a:endParaRPr lang="en-US"/>
        </a:p>
      </dgm:t>
    </dgm:pt>
    <dgm:pt modelId="{55D9BA97-EDC0-4194-9BFC-325ABDF9F997}">
      <dgm:prSet/>
      <dgm:spPr/>
      <dgm:t>
        <a:bodyPr/>
        <a:lstStyle/>
        <a:p>
          <a:r>
            <a:rPr lang="en-GB" b="0" i="0" dirty="0"/>
            <a:t>In the late 1960s, three separate intellectual movements came together to form the foundation of social constructionism.</a:t>
          </a:r>
          <a:endParaRPr lang="en-US" dirty="0"/>
        </a:p>
      </dgm:t>
    </dgm:pt>
    <dgm:pt modelId="{B10B1E7C-66D7-4222-8412-582FE5CAF563}" type="parTrans" cxnId="{CAC48181-976C-4B8E-81C1-5F988A96142D}">
      <dgm:prSet/>
      <dgm:spPr/>
      <dgm:t>
        <a:bodyPr/>
        <a:lstStyle/>
        <a:p>
          <a:endParaRPr lang="en-US"/>
        </a:p>
      </dgm:t>
    </dgm:pt>
    <dgm:pt modelId="{5F7474CE-7354-4959-80CE-60FB16118401}" type="sibTrans" cxnId="{CAC48181-976C-4B8E-81C1-5F988A96142D}">
      <dgm:prSet/>
      <dgm:spPr/>
      <dgm:t>
        <a:bodyPr/>
        <a:lstStyle/>
        <a:p>
          <a:endParaRPr lang="en-US"/>
        </a:p>
      </dgm:t>
    </dgm:pt>
    <dgm:pt modelId="{43A0A3F8-37EE-4601-9C66-86FD1F50A893}" type="pres">
      <dgm:prSet presAssocID="{7782FDA5-EDFA-46A6-A440-A9C6079830AD}" presName="hierChild1" presStyleCnt="0">
        <dgm:presLayoutVars>
          <dgm:chPref val="1"/>
          <dgm:dir/>
          <dgm:animOne val="branch"/>
          <dgm:animLvl val="lvl"/>
          <dgm:resizeHandles/>
        </dgm:presLayoutVars>
      </dgm:prSet>
      <dgm:spPr/>
    </dgm:pt>
    <dgm:pt modelId="{E9E946DB-7A88-4789-9BBA-489E64B74610}" type="pres">
      <dgm:prSet presAssocID="{EED25A39-0409-480A-8EA3-BC92C07CE95C}" presName="hierRoot1" presStyleCnt="0"/>
      <dgm:spPr/>
    </dgm:pt>
    <dgm:pt modelId="{59CF2B51-DFC9-46EA-B80C-A73E8275E94E}" type="pres">
      <dgm:prSet presAssocID="{EED25A39-0409-480A-8EA3-BC92C07CE95C}" presName="composite" presStyleCnt="0"/>
      <dgm:spPr/>
    </dgm:pt>
    <dgm:pt modelId="{7F8FB9DD-318B-4F31-AB81-43B57D58F6FD}" type="pres">
      <dgm:prSet presAssocID="{EED25A39-0409-480A-8EA3-BC92C07CE95C}" presName="background" presStyleLbl="node0" presStyleIdx="0" presStyleCnt="2"/>
      <dgm:spPr/>
    </dgm:pt>
    <dgm:pt modelId="{4F9EB1AE-5111-483F-A41B-192EF5C395DD}" type="pres">
      <dgm:prSet presAssocID="{EED25A39-0409-480A-8EA3-BC92C07CE95C}" presName="text" presStyleLbl="fgAcc0" presStyleIdx="0" presStyleCnt="2">
        <dgm:presLayoutVars>
          <dgm:chPref val="3"/>
        </dgm:presLayoutVars>
      </dgm:prSet>
      <dgm:spPr/>
    </dgm:pt>
    <dgm:pt modelId="{A77D8284-3DA6-4E34-AC30-33DF66364FA0}" type="pres">
      <dgm:prSet presAssocID="{EED25A39-0409-480A-8EA3-BC92C07CE95C}" presName="hierChild2" presStyleCnt="0"/>
      <dgm:spPr/>
    </dgm:pt>
    <dgm:pt modelId="{D7962969-CAA3-48F5-98E1-C33FA0F5E1B2}" type="pres">
      <dgm:prSet presAssocID="{55D9BA97-EDC0-4194-9BFC-325ABDF9F997}" presName="hierRoot1" presStyleCnt="0"/>
      <dgm:spPr/>
    </dgm:pt>
    <dgm:pt modelId="{06279449-EF48-4722-A280-2B33E94E3AC6}" type="pres">
      <dgm:prSet presAssocID="{55D9BA97-EDC0-4194-9BFC-325ABDF9F997}" presName="composite" presStyleCnt="0"/>
      <dgm:spPr/>
    </dgm:pt>
    <dgm:pt modelId="{BD31F7EE-061F-4E47-8A26-01F8ED0844AD}" type="pres">
      <dgm:prSet presAssocID="{55D9BA97-EDC0-4194-9BFC-325ABDF9F997}" presName="background" presStyleLbl="node0" presStyleIdx="1" presStyleCnt="2"/>
      <dgm:spPr/>
    </dgm:pt>
    <dgm:pt modelId="{76044297-13B1-4CFF-B168-01318D3EFDE3}" type="pres">
      <dgm:prSet presAssocID="{55D9BA97-EDC0-4194-9BFC-325ABDF9F997}" presName="text" presStyleLbl="fgAcc0" presStyleIdx="1" presStyleCnt="2" custLinFactNeighborX="-200" custLinFactNeighborY="-174">
        <dgm:presLayoutVars>
          <dgm:chPref val="3"/>
        </dgm:presLayoutVars>
      </dgm:prSet>
      <dgm:spPr/>
    </dgm:pt>
    <dgm:pt modelId="{F5241F03-FD54-4D29-9651-7E88C621F959}" type="pres">
      <dgm:prSet presAssocID="{55D9BA97-EDC0-4194-9BFC-325ABDF9F997}" presName="hierChild2" presStyleCnt="0"/>
      <dgm:spPr/>
    </dgm:pt>
  </dgm:ptLst>
  <dgm:cxnLst>
    <dgm:cxn modelId="{E25DD745-84EC-4106-947D-AA62D110EA29}" type="presOf" srcId="{7782FDA5-EDFA-46A6-A440-A9C6079830AD}" destId="{43A0A3F8-37EE-4601-9C66-86FD1F50A893}" srcOrd="0" destOrd="0" presId="urn:microsoft.com/office/officeart/2005/8/layout/hierarchy1"/>
    <dgm:cxn modelId="{CAC48181-976C-4B8E-81C1-5F988A96142D}" srcId="{7782FDA5-EDFA-46A6-A440-A9C6079830AD}" destId="{55D9BA97-EDC0-4194-9BFC-325ABDF9F997}" srcOrd="1" destOrd="0" parTransId="{B10B1E7C-66D7-4222-8412-582FE5CAF563}" sibTransId="{5F7474CE-7354-4959-80CE-60FB16118401}"/>
    <dgm:cxn modelId="{431770B8-EFCC-4F1A-A070-E27BDDEEB428}" type="presOf" srcId="{EED25A39-0409-480A-8EA3-BC92C07CE95C}" destId="{4F9EB1AE-5111-483F-A41B-192EF5C395DD}" srcOrd="0" destOrd="0" presId="urn:microsoft.com/office/officeart/2005/8/layout/hierarchy1"/>
    <dgm:cxn modelId="{3CB383C7-3D5D-45BD-A254-55276093C781}" srcId="{7782FDA5-EDFA-46A6-A440-A9C6079830AD}" destId="{EED25A39-0409-480A-8EA3-BC92C07CE95C}" srcOrd="0" destOrd="0" parTransId="{978776E3-F3D9-4670-AE2F-9A95CC8F9262}" sibTransId="{5BD81757-827E-4BB1-A170-BF488BEAECA4}"/>
    <dgm:cxn modelId="{628CF5E5-555F-4354-803D-5EED7F40DE6B}" type="presOf" srcId="{55D9BA97-EDC0-4194-9BFC-325ABDF9F997}" destId="{76044297-13B1-4CFF-B168-01318D3EFDE3}" srcOrd="0" destOrd="0" presId="urn:microsoft.com/office/officeart/2005/8/layout/hierarchy1"/>
    <dgm:cxn modelId="{8E607551-48ED-40CB-A71E-303761E52F62}" type="presParOf" srcId="{43A0A3F8-37EE-4601-9C66-86FD1F50A893}" destId="{E9E946DB-7A88-4789-9BBA-489E64B74610}" srcOrd="0" destOrd="0" presId="urn:microsoft.com/office/officeart/2005/8/layout/hierarchy1"/>
    <dgm:cxn modelId="{CF355880-6EFB-4F6A-BD84-191EBC80A615}" type="presParOf" srcId="{E9E946DB-7A88-4789-9BBA-489E64B74610}" destId="{59CF2B51-DFC9-46EA-B80C-A73E8275E94E}" srcOrd="0" destOrd="0" presId="urn:microsoft.com/office/officeart/2005/8/layout/hierarchy1"/>
    <dgm:cxn modelId="{387396A4-4BAA-451F-A6B2-D7B362AEDBEB}" type="presParOf" srcId="{59CF2B51-DFC9-46EA-B80C-A73E8275E94E}" destId="{7F8FB9DD-318B-4F31-AB81-43B57D58F6FD}" srcOrd="0" destOrd="0" presId="urn:microsoft.com/office/officeart/2005/8/layout/hierarchy1"/>
    <dgm:cxn modelId="{4E789361-F572-4421-BF66-FD396BC0C1D1}" type="presParOf" srcId="{59CF2B51-DFC9-46EA-B80C-A73E8275E94E}" destId="{4F9EB1AE-5111-483F-A41B-192EF5C395DD}" srcOrd="1" destOrd="0" presId="urn:microsoft.com/office/officeart/2005/8/layout/hierarchy1"/>
    <dgm:cxn modelId="{B3DEDF96-AF4E-4DE6-A2AB-29C97B506A5B}" type="presParOf" srcId="{E9E946DB-7A88-4789-9BBA-489E64B74610}" destId="{A77D8284-3DA6-4E34-AC30-33DF66364FA0}" srcOrd="1" destOrd="0" presId="urn:microsoft.com/office/officeart/2005/8/layout/hierarchy1"/>
    <dgm:cxn modelId="{812F59D4-683E-4E73-B089-CE2E23E4EF60}" type="presParOf" srcId="{43A0A3F8-37EE-4601-9C66-86FD1F50A893}" destId="{D7962969-CAA3-48F5-98E1-C33FA0F5E1B2}" srcOrd="1" destOrd="0" presId="urn:microsoft.com/office/officeart/2005/8/layout/hierarchy1"/>
    <dgm:cxn modelId="{CFD91832-0E80-432E-83B7-28D4693A9DC0}" type="presParOf" srcId="{D7962969-CAA3-48F5-98E1-C33FA0F5E1B2}" destId="{06279449-EF48-4722-A280-2B33E94E3AC6}" srcOrd="0" destOrd="0" presId="urn:microsoft.com/office/officeart/2005/8/layout/hierarchy1"/>
    <dgm:cxn modelId="{097917C2-2614-482E-A1FD-5CEA5596567D}" type="presParOf" srcId="{06279449-EF48-4722-A280-2B33E94E3AC6}" destId="{BD31F7EE-061F-4E47-8A26-01F8ED0844AD}" srcOrd="0" destOrd="0" presId="urn:microsoft.com/office/officeart/2005/8/layout/hierarchy1"/>
    <dgm:cxn modelId="{38AA5B06-A8E4-4169-A602-629AB414E938}" type="presParOf" srcId="{06279449-EF48-4722-A280-2B33E94E3AC6}" destId="{76044297-13B1-4CFF-B168-01318D3EFDE3}" srcOrd="1" destOrd="0" presId="urn:microsoft.com/office/officeart/2005/8/layout/hierarchy1"/>
    <dgm:cxn modelId="{C5E5BE95-B4E0-42B8-AE50-6C41C6310B04}" type="presParOf" srcId="{D7962969-CAA3-48F5-98E1-C33FA0F5E1B2}" destId="{F5241F03-FD54-4D29-9651-7E88C621F959}"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8FB9DD-318B-4F31-AB81-43B57D58F6FD}">
      <dsp:nvSpPr>
        <dsp:cNvPr id="0" name=""/>
        <dsp:cNvSpPr/>
      </dsp:nvSpPr>
      <dsp:spPr>
        <a:xfrm>
          <a:off x="1174" y="16146"/>
          <a:ext cx="4124157" cy="2618839"/>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F9EB1AE-5111-483F-A41B-192EF5C395DD}">
      <dsp:nvSpPr>
        <dsp:cNvPr id="0" name=""/>
        <dsp:cNvSpPr/>
      </dsp:nvSpPr>
      <dsp:spPr>
        <a:xfrm>
          <a:off x="459414" y="451474"/>
          <a:ext cx="4124157" cy="2618839"/>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b="0" i="0" kern="1200" dirty="0"/>
            <a:t>The theory of social constructionism was introduced in the 1966 book The Social Construction of Reality, by sociologists Peter L. Berger and Thomas Luckman.</a:t>
          </a:r>
          <a:endParaRPr lang="en-US" sz="2300" kern="1200" dirty="0"/>
        </a:p>
      </dsp:txBody>
      <dsp:txXfrm>
        <a:off x="536117" y="528177"/>
        <a:ext cx="3970751" cy="2465433"/>
      </dsp:txXfrm>
    </dsp:sp>
    <dsp:sp modelId="{BD31F7EE-061F-4E47-8A26-01F8ED0844AD}">
      <dsp:nvSpPr>
        <dsp:cNvPr id="0" name=""/>
        <dsp:cNvSpPr/>
      </dsp:nvSpPr>
      <dsp:spPr>
        <a:xfrm>
          <a:off x="5033563" y="11590"/>
          <a:ext cx="4124157" cy="2618839"/>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6044297-13B1-4CFF-B168-01318D3EFDE3}">
      <dsp:nvSpPr>
        <dsp:cNvPr id="0" name=""/>
        <dsp:cNvSpPr/>
      </dsp:nvSpPr>
      <dsp:spPr>
        <a:xfrm>
          <a:off x="5491802" y="446917"/>
          <a:ext cx="4124157" cy="2618839"/>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b="0" i="0" kern="1200" dirty="0"/>
            <a:t>In the late 1960s, three separate intellectual movements came together to form the foundation of social constructionism.</a:t>
          </a:r>
          <a:endParaRPr lang="en-US" sz="2300" kern="1200" dirty="0"/>
        </a:p>
      </dsp:txBody>
      <dsp:txXfrm>
        <a:off x="5568505" y="523620"/>
        <a:ext cx="3970751" cy="2465433"/>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2373"/>
            <a:ext cx="12192000" cy="6867027"/>
            <a:chOff x="0" y="-2373"/>
            <a:chExt cx="12192000" cy="6867027"/>
          </a:xfrm>
        </p:grpSpPr>
        <p:sp>
          <p:nvSpPr>
            <p:cNvPr id="8" name="Rectangle 7"/>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rot="5400000">
            <a:off x="10089390" y="1792223"/>
            <a:ext cx="990599" cy="304799"/>
          </a:xfrm>
        </p:spPr>
        <p:txBody>
          <a:bodyPr anchor="t"/>
          <a:lstStyle>
            <a:lvl1pPr algn="l">
              <a:defRPr b="0" i="0">
                <a:solidFill>
                  <a:schemeClr val="bg1"/>
                </a:solidFill>
              </a:defRPr>
            </a:lvl1pPr>
          </a:lstStyle>
          <a:p>
            <a:fld id="{1E700B27-DE4C-4B9E-BB11-B9027034A00F}" type="datetimeFigureOut">
              <a:rPr lang="en-US" dirty="0"/>
              <a:pPr/>
              <a:t>4/26/2019</a:t>
            </a:fld>
            <a:endParaRPr lang="en-US" dirty="0"/>
          </a:p>
        </p:txBody>
      </p:sp>
      <p:sp>
        <p:nvSpPr>
          <p:cNvPr id="5" name="Footer Placeholder 4"/>
          <p:cNvSpPr>
            <a:spLocks noGrp="1"/>
          </p:cNvSpPr>
          <p:nvPr>
            <p:ph type="ftr" sz="quarter" idx="11"/>
          </p:nvPr>
        </p:nvSpPr>
        <p:spPr>
          <a:xfrm rot="5400000">
            <a:off x="8959592" y="3226820"/>
            <a:ext cx="3859795" cy="304801"/>
          </a:xfrm>
        </p:spPr>
        <p:txBody>
          <a:bodyPr/>
          <a:lstStyle>
            <a:lvl1pPr>
              <a:defRPr b="0" i="0">
                <a:solidFill>
                  <a:schemeClr val="bg1"/>
                </a:solidFill>
              </a:defRPr>
            </a:lvl1pPr>
          </a:lstStyle>
          <a:p>
            <a:r>
              <a:rPr lang="en-US" dirty="0"/>
              <a:t>
              </a:t>
            </a:r>
          </a:p>
        </p:txBody>
      </p:sp>
      <p:sp>
        <p:nvSpPr>
          <p:cNvPr id="10" name="Rectangle 9"/>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10351008" y="292608"/>
            <a:ext cx="838199" cy="767687"/>
          </a:xfrm>
        </p:spPr>
        <p:txBody>
          <a:bodyPr/>
          <a:lstStyle>
            <a:lvl1pPr>
              <a:defRPr sz="2800" b="0" i="0">
                <a:latin typeface="+mj-lt"/>
              </a:defRPr>
            </a:lvl1p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5C51FCE-E4BB-4680-8E50-3C0E348D2609}" type="datetimeFigureOut">
              <a:rPr lang="en-US" dirty="0"/>
              <a:t>4/26/2019</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13" name="Group 12"/>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2677645"/>
            <a:ext cx="4351023"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8" y="2677644"/>
            <a:ext cx="3755379" cy="2283823"/>
          </a:xfrm>
        </p:spPr>
        <p:txBody>
          <a:bodyPr anchor="ctr"/>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AAA073D-A903-47F8-8D16-77642FB0DF1F}" type="datetimeFigureOut">
              <a:rPr lang="en-US" dirty="0"/>
              <a:t>4/26/2019</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5" name="Rectangle 14"/>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B91FA40-626B-4CA1-85D0-7A9016E395BA}" type="datetimeFigureOut">
              <a:rPr lang="en-US" dirty="0"/>
              <a:t>4/26/2019</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0" y="3179762"/>
            <a:ext cx="4825159"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3F425EA-B9DC-48A7-991E-9A82573B1B21}" type="datetimeFigureOut">
              <a:rPr lang="en-US" dirty="0"/>
              <a:t>4/26/2019</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6CB97F8-6CEB-469B-AFCC-889F2A2B1D5A}" type="datetimeFigureOut">
              <a:rPr lang="en-US" dirty="0"/>
              <a:t>4/26/2019</a:t>
            </a:fld>
            <a:endParaRPr lang="en-US" dirty="0"/>
          </a:p>
        </p:txBody>
      </p:sp>
      <p:sp>
        <p:nvSpPr>
          <p:cNvPr id="4" name="Footer Placeholder 3"/>
          <p:cNvSpPr>
            <a:spLocks noGrp="1"/>
          </p:cNvSpPr>
          <p:nvPr>
            <p:ph type="ftr" sz="quarter" idx="11"/>
          </p:nvPr>
        </p:nvSpPr>
        <p:spPr/>
        <p:txBody>
          <a:bodyPr/>
          <a:lstStyle/>
          <a:p>
            <a:r>
              <a:rPr lang="en-US" dirty="0"/>
              <a:t>
              </a:t>
            </a:r>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FA9179F-009E-4FA5-B091-7EBB82A185BD}" type="datetimeFigureOut">
              <a:rPr lang="en-US" dirty="0"/>
              <a:t>4/26/2019</a:t>
            </a:fld>
            <a:endParaRPr lang="en-US" dirty="0"/>
          </a:p>
        </p:txBody>
      </p:sp>
      <p:sp>
        <p:nvSpPr>
          <p:cNvPr id="3" name="Footer Placeholder 2"/>
          <p:cNvSpPr>
            <a:spLocks noGrp="1"/>
          </p:cNvSpPr>
          <p:nvPr>
            <p:ph type="ftr" sz="quarter" idx="11"/>
          </p:nvPr>
        </p:nvSpPr>
        <p:spPr/>
        <p:txBody>
          <a:bodyPr/>
          <a:lstStyle/>
          <a:p>
            <a:r>
              <a:rPr lang="en-US" dirty="0"/>
              <a:t>
              </a:t>
            </a:r>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14" name="Group 13"/>
          <p:cNvGrpSpPr/>
          <p:nvPr/>
        </p:nvGrpSpPr>
        <p:grpSpPr>
          <a:xfrm>
            <a:off x="0" y="-2373"/>
            <a:ext cx="12192000" cy="6867027"/>
            <a:chOff x="0" y="-2373"/>
            <a:chExt cx="12192000" cy="6867027"/>
          </a:xfrm>
        </p:grpSpPr>
        <p:sp>
          <p:nvSpPr>
            <p:cNvPr id="12" name="Rectangle 11"/>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Oval 15"/>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0"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295400"/>
            <a:ext cx="2793159"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5"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5" y="2895600"/>
            <a:ext cx="2793158" cy="3129279"/>
          </a:xfrm>
        </p:spPr>
        <p:txBody>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E665CEB-0076-4E37-B880-BCEA9784DE0A}" type="datetimeFigureOut">
              <a:rPr lang="en-US" dirty="0"/>
              <a:t>4/26/2019</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5" name="Rectangle 14"/>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20" name="Group 19"/>
          <p:cNvGrpSpPr/>
          <p:nvPr/>
        </p:nvGrpSpPr>
        <p:grpSpPr>
          <a:xfrm>
            <a:off x="0" y="-2373"/>
            <a:ext cx="12192000" cy="6867027"/>
            <a:chOff x="0" y="-2373"/>
            <a:chExt cx="12192000" cy="6867027"/>
          </a:xfrm>
        </p:grpSpPr>
        <p:sp>
          <p:nvSpPr>
            <p:cNvPr id="12" name="Rectangle 11"/>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0"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3907" y="1693332"/>
            <a:ext cx="3860260" cy="173566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bwMode="gray">
          <a:xfrm>
            <a:off x="1154955" y="3657600"/>
            <a:ext cx="3859212" cy="1371600"/>
          </a:xfrm>
        </p:spPr>
        <p:txBody>
          <a:bodyPr>
            <a:normAutofit/>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6149E5E-3896-4118-99A7-7B85668F1C5E}" type="datetimeFigureOut">
              <a:rPr lang="en-US" dirty="0"/>
              <a:t>4/26/2019</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19" name="Group 18"/>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4966674"/>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bwMode="gray">
          <a:xfrm>
            <a:off x="1154956" y="5536665"/>
            <a:ext cx="8825656" cy="493712"/>
          </a:xfrm>
        </p:spPr>
        <p:txBody>
          <a:bodyPr>
            <a:normAutofit/>
          </a:bodyPr>
          <a:lstStyle>
            <a:lvl1pPr marL="0" indent="0">
              <a:buNone/>
              <a:defRPr sz="12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40F4739-9812-4A9F-890D-2AD6BA5F6EE8}" type="datetimeFigureOut">
              <a:rPr lang="en-US" dirty="0"/>
              <a:t>4/26/2019</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12" name="Group 11"/>
          <p:cNvGrpSpPr/>
          <p:nvPr/>
        </p:nvGrpSpPr>
        <p:grpSpPr>
          <a:xfrm>
            <a:off x="0" y="-2373"/>
            <a:ext cx="12192000" cy="6867027"/>
            <a:chOff x="0" y="-2373"/>
            <a:chExt cx="12192000" cy="6867027"/>
          </a:xfrm>
        </p:grpSpPr>
        <p:sp>
          <p:nvSpPr>
            <p:cNvPr id="10" name="Rectangle 9"/>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063416"/>
            <a:ext cx="8825659" cy="1379755"/>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18845AC5-A3F8-44AA-BA8F-596CDCC976D3}" type="datetimeFigureOut">
              <a:rPr lang="en-US" dirty="0"/>
              <a:t>4/26/2019</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7" name="Group 6"/>
          <p:cNvGrpSpPr/>
          <p:nvPr/>
        </p:nvGrpSpPr>
        <p:grpSpPr>
          <a:xfrm>
            <a:off x="0" y="-2373"/>
            <a:ext cx="12192000" cy="6867027"/>
            <a:chOff x="0" y="-2373"/>
            <a:chExt cx="12192000" cy="6867027"/>
          </a:xfrm>
        </p:grpSpPr>
        <p:sp>
          <p:nvSpPr>
            <p:cNvPr id="15" name="Rectangle 14"/>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4"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6"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3" name="TextBox 12"/>
          <p:cNvSpPr txBox="1"/>
          <p:nvPr/>
        </p:nvSpPr>
        <p:spPr>
          <a:xfrm>
            <a:off x="9719438" y="2631815"/>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9" name="TextBox 8"/>
          <p:cNvSpPr txBox="1"/>
          <p:nvPr/>
        </p:nvSpPr>
        <p:spPr>
          <a:xfrm>
            <a:off x="898295" y="591093"/>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2" name="Title 1"/>
          <p:cNvSpPr>
            <a:spLocks noGrp="1"/>
          </p:cNvSpPr>
          <p:nvPr>
            <p:ph type="title"/>
          </p:nvPr>
        </p:nvSpPr>
        <p:spPr>
          <a:xfrm>
            <a:off x="1581878" y="980517"/>
            <a:ext cx="8453906" cy="2698249"/>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25772" cy="342174"/>
          </a:xfrm>
        </p:spPr>
        <p:txBody>
          <a:bodyPr anchor="t">
            <a:normAutofit/>
          </a:bodyPr>
          <a:lstStyle>
            <a:lvl1pPr marL="0" indent="0">
              <a:buNone/>
              <a:defRPr lang="en-US" sz="1400" b="0" i="0" kern="1200" cap="small" dirty="0">
                <a:solidFill>
                  <a:schemeClr val="accent1"/>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C873B183-A821-4095-A363-9EC968635539}" type="datetimeFigureOut">
              <a:rPr lang="en-US" dirty="0"/>
              <a:t>4/26/2019</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32" name="Rectangle 3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18" name="Group 17"/>
          <p:cNvGrpSpPr/>
          <p:nvPr/>
        </p:nvGrpSpPr>
        <p:grpSpPr>
          <a:xfrm>
            <a:off x="0" y="-2373"/>
            <a:ext cx="12192000" cy="6867027"/>
            <a:chOff x="0" y="-2373"/>
            <a:chExt cx="12192000" cy="6867027"/>
          </a:xfrm>
        </p:grpSpPr>
        <p:sp>
          <p:nvSpPr>
            <p:cNvPr id="10" name="Rectangle 9"/>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33068"/>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74D01B4-0AA5-45E6-B2E6-5FA4078AEBCF}" type="datetimeFigureOut">
              <a:rPr lang="en-US" dirty="0"/>
              <a:t>4/26/2019</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2" name="Rectangle 1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17299"/>
            <a:ext cx="312916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4" y="3193561"/>
            <a:ext cx="3129168" cy="283349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2"/>
            <a:ext cx="314538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93561"/>
            <a:ext cx="3145380" cy="283349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6700" y="2617299"/>
            <a:ext cx="3161029" cy="576261"/>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6700" y="3193561"/>
            <a:ext cx="3164719" cy="28334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22" name="Straight Connector 21"/>
          <p:cNvCxnSpPr/>
          <p:nvPr/>
        </p:nvCxnSpPr>
        <p:spPr>
          <a:xfrm>
            <a:off x="4403971" y="2569633"/>
            <a:ext cx="0" cy="3492499"/>
          </a:xfrm>
          <a:prstGeom prst="line">
            <a:avLst/>
          </a:prstGeom>
          <a:ln w="12700" cmpd="sng">
            <a:solidFill>
              <a:schemeClr val="accent1">
                <a:alpha val="41000"/>
              </a:schemeClr>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a:off x="7772401" y="2569633"/>
            <a:ext cx="0" cy="3492499"/>
          </a:xfrm>
          <a:prstGeom prst="line">
            <a:avLst/>
          </a:prstGeom>
          <a:ln w="12700" cmpd="sng">
            <a:solidFill>
              <a:schemeClr val="accent1">
                <a:alpha val="41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4147335C-0450-40D7-8612-B3203BED4F28}" type="datetimeFigureOut">
              <a:rPr lang="en-US" dirty="0"/>
              <a:t>4/26/2019</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2" y="4532845"/>
            <a:ext cx="30504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1334552"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3" y="5109107"/>
            <a:ext cx="3050437" cy="91794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72537" y="4532846"/>
            <a:ext cx="3046766" cy="651156"/>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4748463" y="2603500"/>
            <a:ext cx="2691241"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68865" y="5184002"/>
            <a:ext cx="3050438" cy="84305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3434" y="4532847"/>
            <a:ext cx="3050438" cy="651154"/>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3434" y="5184001"/>
            <a:ext cx="3050437" cy="843054"/>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388153" y="2603500"/>
            <a:ext cx="0" cy="3517594"/>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801905" y="2603500"/>
            <a:ext cx="0" cy="34925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D246A105-2A1C-4284-B4EA-07CF89B1A393}" type="datetimeFigureOut">
              <a:rPr lang="en-US" dirty="0"/>
              <a:t>4/26/2019</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3" y="973668"/>
            <a:ext cx="8825660"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0DBE609-F3F2-45E6-BD6A-E03A8C86C1AE}" type="datetimeFigureOut">
              <a:rPr lang="en-US" dirty="0"/>
              <a:t>4/26/2019</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19" name="Group 18"/>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Rectangle 7"/>
            <p:cNvSpPr/>
            <p:nvPr/>
          </p:nvSpPr>
          <p:spPr>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76756" y="1278468"/>
            <a:ext cx="1413933" cy="4748589"/>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8"/>
            <a:ext cx="6247546"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A24AD68-089C-4467-A8F3-EA2BBCA6B44E}" type="datetimeFigureOut">
              <a:rPr lang="en-US" dirty="0"/>
              <a:t>4/26/2019</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9" name="Group 8"/>
          <p:cNvGrpSpPr/>
          <p:nvPr/>
        </p:nvGrpSpPr>
        <p:grpSpPr>
          <a:xfrm>
            <a:off x="0" y="-2373"/>
            <a:ext cx="12192000" cy="6867027"/>
            <a:chOff x="0" y="-2373"/>
            <a:chExt cx="12192000" cy="6867027"/>
          </a:xfrm>
        </p:grpSpPr>
        <p:sp>
          <p:nvSpPr>
            <p:cNvPr id="26" name="Rectangle 25"/>
            <p:cNvSpPr/>
            <p:nvPr/>
          </p:nvSpPr>
          <p:spPr>
            <a:xfrm>
              <a:off x="0" y="0"/>
              <a:ext cx="12192000" cy="6858000"/>
            </a:xfrm>
            <a:prstGeom prst="rect">
              <a:avLst/>
            </a:prstGeom>
            <a:blipFill>
              <a:blip r:embed="rId19">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0"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2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3"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5" y="2603500"/>
            <a:ext cx="8761412"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0938" y="6394061"/>
            <a:ext cx="990599" cy="304799"/>
          </a:xfrm>
          <a:prstGeom prst="rect">
            <a:avLst/>
          </a:prstGeom>
        </p:spPr>
        <p:txBody>
          <a:bodyPr vert="horz" lIns="91440" tIns="45720" rIns="91440" bIns="45720" rtlCol="0" anchor="t"/>
          <a:lstStyle>
            <a:lvl1pPr algn="r">
              <a:defRPr sz="1000" b="1" i="0">
                <a:solidFill>
                  <a:schemeClr val="accent1"/>
                </a:solidFill>
              </a:defRPr>
            </a:lvl1pPr>
          </a:lstStyle>
          <a:p>
            <a:fld id="{7E0D914D-B099-4142-A885-11F276715148}" type="datetimeFigureOut">
              <a:rPr lang="en-US" dirty="0"/>
              <a:t>4/26/2019</a:t>
            </a:fld>
            <a:endParaRPr lang="en-US" dirty="0"/>
          </a:p>
        </p:txBody>
      </p:sp>
      <p:sp>
        <p:nvSpPr>
          <p:cNvPr id="5" name="Footer Placeholder 4"/>
          <p:cNvSpPr>
            <a:spLocks noGrp="1"/>
          </p:cNvSpPr>
          <p:nvPr>
            <p:ph type="ftr" sz="quarter" idx="3"/>
          </p:nvPr>
        </p:nvSpPr>
        <p:spPr>
          <a:xfrm>
            <a:off x="528358" y="6391838"/>
            <a:ext cx="3859795" cy="304801"/>
          </a:xfrm>
          <a:prstGeom prst="rect">
            <a:avLst/>
          </a:prstGeom>
        </p:spPr>
        <p:txBody>
          <a:bodyPr vert="horz" lIns="91440" tIns="45720" rIns="91440" bIns="45720" rtlCol="0" anchor="b"/>
          <a:lstStyle>
            <a:lvl1pPr algn="l">
              <a:defRPr sz="1000" b="1" i="0">
                <a:solidFill>
                  <a:schemeClr val="accent1"/>
                </a:solidFill>
                <a:latin typeface="+mn-lt"/>
              </a:defRPr>
            </a:lvl1pPr>
          </a:lstStyle>
          <a:p>
            <a:r>
              <a:rPr lang="en-US" dirty="0"/>
              <a:t>
              </a:t>
            </a:r>
          </a:p>
        </p:txBody>
      </p:sp>
      <p:sp>
        <p:nvSpPr>
          <p:cNvPr id="22" name="Rectangle 2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bg1"/>
                </a:solidFill>
                <a:latin typeface="+mn-lt"/>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1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5.sv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7.sv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11.svg"/></Relationships>
</file>

<file path=ppt/slides/_rels/slide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hyperlink" Target="https://www.thoughtco.com/social-constructionism-4586374" TargetMode="External"/><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402FE9-6ABB-4149-83D4-7B97BDEB7E62}"/>
              </a:ext>
            </a:extLst>
          </p:cNvPr>
          <p:cNvSpPr>
            <a:spLocks noGrp="1"/>
          </p:cNvSpPr>
          <p:nvPr>
            <p:ph type="ctrTitle"/>
          </p:nvPr>
        </p:nvSpPr>
        <p:spPr>
          <a:xfrm>
            <a:off x="2602523" y="2271053"/>
            <a:ext cx="9078876" cy="2315893"/>
          </a:xfrm>
        </p:spPr>
        <p:txBody>
          <a:bodyPr/>
          <a:lstStyle/>
          <a:p>
            <a:r>
              <a:rPr lang="en-GB" sz="7200" dirty="0">
                <a:latin typeface="Arial" panose="020B0604020202020204" pitchFamily="34" charset="0"/>
                <a:cs typeface="Arial" panose="020B0604020202020204" pitchFamily="34" charset="0"/>
              </a:rPr>
              <a:t>        Social</a:t>
            </a:r>
            <a:r>
              <a:rPr lang="en-GB" sz="8000" dirty="0">
                <a:latin typeface="Arial" panose="020B0604020202020204" pitchFamily="34" charset="0"/>
                <a:cs typeface="Arial" panose="020B0604020202020204" pitchFamily="34" charset="0"/>
              </a:rPr>
              <a:t> </a:t>
            </a:r>
            <a:r>
              <a:rPr lang="en-GB" sz="7200" dirty="0">
                <a:latin typeface="Arial" panose="020B0604020202020204" pitchFamily="34" charset="0"/>
                <a:cs typeface="Arial" panose="020B0604020202020204" pitchFamily="34" charset="0"/>
              </a:rPr>
              <a:t>Constructionism</a:t>
            </a:r>
            <a:r>
              <a:rPr lang="en-GB" sz="80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18664009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416687-698C-4126-9094-3E5A8207456E}"/>
              </a:ext>
            </a:extLst>
          </p:cNvPr>
          <p:cNvSpPr>
            <a:spLocks noGrp="1"/>
          </p:cNvSpPr>
          <p:nvPr>
            <p:ph type="ctrTitle"/>
          </p:nvPr>
        </p:nvSpPr>
        <p:spPr>
          <a:xfrm>
            <a:off x="5274825" y="1143000"/>
            <a:ext cx="6268246" cy="3134032"/>
          </a:xfrm>
        </p:spPr>
        <p:txBody>
          <a:bodyPr>
            <a:normAutofit/>
          </a:bodyPr>
          <a:lstStyle/>
          <a:p>
            <a:r>
              <a:rPr lang="en-GB" sz="6100">
                <a:latin typeface="Arial" panose="020B0604020202020204" pitchFamily="34" charset="0"/>
                <a:cs typeface="Arial" panose="020B0604020202020204" pitchFamily="34" charset="0"/>
              </a:rPr>
              <a:t>What is social constructionism?</a:t>
            </a:r>
          </a:p>
        </p:txBody>
      </p:sp>
      <p:pic>
        <p:nvPicPr>
          <p:cNvPr id="5" name="Graphic 4" descr="Help">
            <a:extLst>
              <a:ext uri="{FF2B5EF4-FFF2-40B4-BE49-F238E27FC236}">
                <a16:creationId xmlns:a16="http://schemas.microsoft.com/office/drawing/2014/main" id="{34EFD27E-1938-45B8-B0D5-2F052048B744}"/>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109764" y="1661911"/>
            <a:ext cx="3531062" cy="3531062"/>
          </a:xfrm>
          <a:prstGeom prst="roundRect">
            <a:avLst>
              <a:gd name="adj" fmla="val 1858"/>
            </a:avLst>
          </a:prstGeom>
          <a:effectLst>
            <a:outerShdw blurRad="50800" dist="50800" dir="5400000" algn="tl" rotWithShape="0">
              <a:srgbClr val="000000">
                <a:alpha val="43000"/>
              </a:srgbClr>
            </a:outerShdw>
          </a:effectLst>
        </p:spPr>
      </p:pic>
    </p:spTree>
    <p:extLst>
      <p:ext uri="{BB962C8B-B14F-4D97-AF65-F5344CB8AC3E}">
        <p14:creationId xmlns:p14="http://schemas.microsoft.com/office/powerpoint/2010/main" val="42302405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9" name="Group 9">
            <a:extLst>
              <a:ext uri="{FF2B5EF4-FFF2-40B4-BE49-F238E27FC236}">
                <a16:creationId xmlns:a16="http://schemas.microsoft.com/office/drawing/2014/main" id="{F212D2F1-3944-4942-A23E-17C20535F83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373"/>
            <a:ext cx="12192000" cy="6867027"/>
            <a:chOff x="0" y="-2373"/>
            <a:chExt cx="12192000" cy="6867027"/>
          </a:xfrm>
        </p:grpSpPr>
        <p:sp>
          <p:nvSpPr>
            <p:cNvPr id="11" name="Rectangle 10">
              <a:extLst>
                <a:ext uri="{FF2B5EF4-FFF2-40B4-BE49-F238E27FC236}">
                  <a16:creationId xmlns:a16="http://schemas.microsoft.com/office/drawing/2014/main" id="{C2BD51DF-3A5A-455D-A32B-B9EB43BB62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a:extLst>
                <a:ext uri="{FF2B5EF4-FFF2-40B4-BE49-F238E27FC236}">
                  <a16:creationId xmlns:a16="http://schemas.microsoft.com/office/drawing/2014/main" id="{1384515A-3472-4B9A-94E5-0C10F2E945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a:extLst>
                <a:ext uri="{FF2B5EF4-FFF2-40B4-BE49-F238E27FC236}">
                  <a16:creationId xmlns:a16="http://schemas.microsoft.com/office/drawing/2014/main" id="{B126D553-ECE7-4AA9-884B-0DD8B582B8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a:extLst>
                <a:ext uri="{FF2B5EF4-FFF2-40B4-BE49-F238E27FC236}">
                  <a16:creationId xmlns:a16="http://schemas.microsoft.com/office/drawing/2014/main" id="{2D213F7E-17AD-4118-939D-4918F688D9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a:extLst>
                <a:ext uri="{FF2B5EF4-FFF2-40B4-BE49-F238E27FC236}">
                  <a16:creationId xmlns:a16="http://schemas.microsoft.com/office/drawing/2014/main" id="{F344C32A-36E8-45AB-8FB2-25D57CCE2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a:extLst>
                <a:ext uri="{FF2B5EF4-FFF2-40B4-BE49-F238E27FC236}">
                  <a16:creationId xmlns:a16="http://schemas.microsoft.com/office/drawing/2014/main" id="{87226FBE-D2E1-4443-8DDC-B722AA6066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Freeform 5">
              <a:extLst>
                <a:ext uri="{FF2B5EF4-FFF2-40B4-BE49-F238E27FC236}">
                  <a16:creationId xmlns:a16="http://schemas.microsoft.com/office/drawing/2014/main" id="{F62E82E9-3C15-44FB-9474-66002AD62D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8" name="Freeform 5">
              <a:extLst>
                <a:ext uri="{FF2B5EF4-FFF2-40B4-BE49-F238E27FC236}">
                  <a16:creationId xmlns:a16="http://schemas.microsoft.com/office/drawing/2014/main" id="{26F9C1B5-D9B1-4257-93F2-70496F7542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9" name="Freeform 5">
              <a:extLst>
                <a:ext uri="{FF2B5EF4-FFF2-40B4-BE49-F238E27FC236}">
                  <a16:creationId xmlns:a16="http://schemas.microsoft.com/office/drawing/2014/main" id="{3F015A23-3992-42F6-B909-29DCE7628BF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40" name="Rectangle 20">
            <a:extLst>
              <a:ext uri="{FF2B5EF4-FFF2-40B4-BE49-F238E27FC236}">
                <a16:creationId xmlns:a16="http://schemas.microsoft.com/office/drawing/2014/main" id="{197C998A-4074-4935-9519-6467220849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50FE2D71-9858-421D-947F-C65AA1637A02}"/>
              </a:ext>
            </a:extLst>
          </p:cNvPr>
          <p:cNvSpPr>
            <a:spLocks noGrp="1"/>
          </p:cNvSpPr>
          <p:nvPr>
            <p:ph type="title"/>
          </p:nvPr>
        </p:nvSpPr>
        <p:spPr>
          <a:xfrm>
            <a:off x="1154953" y="973668"/>
            <a:ext cx="8761413" cy="706964"/>
          </a:xfrm>
        </p:spPr>
        <p:txBody>
          <a:bodyPr vert="horz" lIns="91440" tIns="45720" rIns="91440" bIns="45720" rtlCol="0" anchor="ctr">
            <a:normAutofit/>
          </a:bodyPr>
          <a:lstStyle/>
          <a:p>
            <a:r>
              <a:rPr lang="en-US" sz="3600">
                <a:solidFill>
                  <a:srgbClr val="EBEBEB"/>
                </a:solidFill>
              </a:rPr>
              <a:t>Origin of social constructionism</a:t>
            </a:r>
          </a:p>
        </p:txBody>
      </p:sp>
      <p:graphicFrame>
        <p:nvGraphicFramePr>
          <p:cNvPr id="41" name="Text Placeholder 2">
            <a:extLst>
              <a:ext uri="{FF2B5EF4-FFF2-40B4-BE49-F238E27FC236}">
                <a16:creationId xmlns:a16="http://schemas.microsoft.com/office/drawing/2014/main" id="{8582E044-EAFD-4F23-9596-D849712678C7}"/>
              </a:ext>
            </a:extLst>
          </p:cNvPr>
          <p:cNvGraphicFramePr/>
          <p:nvPr>
            <p:extLst>
              <p:ext uri="{D42A27DB-BD31-4B8C-83A1-F6EECF244321}">
                <p14:modId xmlns:p14="http://schemas.microsoft.com/office/powerpoint/2010/main" val="2391279605"/>
              </p:ext>
            </p:extLst>
          </p:nvPr>
        </p:nvGraphicFramePr>
        <p:xfrm>
          <a:off x="1286934" y="2925232"/>
          <a:ext cx="9625383" cy="308646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113549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6" name="Group 11">
            <a:extLst>
              <a:ext uri="{FF2B5EF4-FFF2-40B4-BE49-F238E27FC236}">
                <a16:creationId xmlns:a16="http://schemas.microsoft.com/office/drawing/2014/main" id="{1DD029FC-684F-483A-A8BD-1F092BFFB7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373"/>
            <a:ext cx="12192000" cy="6867027"/>
            <a:chOff x="0" y="-2373"/>
            <a:chExt cx="12192000" cy="6867027"/>
          </a:xfrm>
        </p:grpSpPr>
        <p:sp>
          <p:nvSpPr>
            <p:cNvPr id="13" name="Rectangle 12">
              <a:extLst>
                <a:ext uri="{FF2B5EF4-FFF2-40B4-BE49-F238E27FC236}">
                  <a16:creationId xmlns:a16="http://schemas.microsoft.com/office/drawing/2014/main" id="{EF3C96DD-C9B2-4B53-AEC5-8CB276D3C7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a:extLst>
                <a:ext uri="{FF2B5EF4-FFF2-40B4-BE49-F238E27FC236}">
                  <a16:creationId xmlns:a16="http://schemas.microsoft.com/office/drawing/2014/main" id="{662F19CA-71D7-45F5-9123-CA712C5281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a:extLst>
                <a:ext uri="{FF2B5EF4-FFF2-40B4-BE49-F238E27FC236}">
                  <a16:creationId xmlns:a16="http://schemas.microsoft.com/office/drawing/2014/main" id="{3886C2A0-05BA-4243-B351-00C64563A2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a:extLst>
                <a:ext uri="{FF2B5EF4-FFF2-40B4-BE49-F238E27FC236}">
                  <a16:creationId xmlns:a16="http://schemas.microsoft.com/office/drawing/2014/main" id="{CC87CEB4-8F81-455D-A076-159940550D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a:extLst>
                <a:ext uri="{FF2B5EF4-FFF2-40B4-BE49-F238E27FC236}">
                  <a16:creationId xmlns:a16="http://schemas.microsoft.com/office/drawing/2014/main" id="{BC9FC7F0-1AE4-4459-B8F2-219D7598B9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a:extLst>
                <a:ext uri="{FF2B5EF4-FFF2-40B4-BE49-F238E27FC236}">
                  <a16:creationId xmlns:a16="http://schemas.microsoft.com/office/drawing/2014/main" id="{DD48B9DA-44B2-4334-96CF-D089EFEC9A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Freeform 5">
              <a:extLst>
                <a:ext uri="{FF2B5EF4-FFF2-40B4-BE49-F238E27FC236}">
                  <a16:creationId xmlns:a16="http://schemas.microsoft.com/office/drawing/2014/main" id="{79089964-B99F-487E-840E-FD3D7E88CC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0" name="Freeform 5">
              <a:extLst>
                <a:ext uri="{FF2B5EF4-FFF2-40B4-BE49-F238E27FC236}">
                  <a16:creationId xmlns:a16="http://schemas.microsoft.com/office/drawing/2014/main" id="{EC4611E9-9EAD-44EF-967C-9F3F3066D0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21" name="Freeform 5">
              <a:extLst>
                <a:ext uri="{FF2B5EF4-FFF2-40B4-BE49-F238E27FC236}">
                  <a16:creationId xmlns:a16="http://schemas.microsoft.com/office/drawing/2014/main" id="{5916A076-E219-44E3-8EB5-1C04EFCD17D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47" name="Rectangle 22">
            <a:extLst>
              <a:ext uri="{FF2B5EF4-FFF2-40B4-BE49-F238E27FC236}">
                <a16:creationId xmlns:a16="http://schemas.microsoft.com/office/drawing/2014/main" id="{D764F0A0-D07C-4159-9427-D25058257D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pSp>
        <p:nvGrpSpPr>
          <p:cNvPr id="25" name="Group 24">
            <a:extLst>
              <a:ext uri="{FF2B5EF4-FFF2-40B4-BE49-F238E27FC236}">
                <a16:creationId xmlns:a16="http://schemas.microsoft.com/office/drawing/2014/main" id="{5E47C794-DD90-4D91-829F-2F92D74D4C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26" name="Rectangle 25">
              <a:extLst>
                <a:ext uri="{FF2B5EF4-FFF2-40B4-BE49-F238E27FC236}">
                  <a16:creationId xmlns:a16="http://schemas.microsoft.com/office/drawing/2014/main" id="{A9A91F91-27C6-4301-95BB-38D75819E4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Oval 26">
              <a:extLst>
                <a:ext uri="{FF2B5EF4-FFF2-40B4-BE49-F238E27FC236}">
                  <a16:creationId xmlns:a16="http://schemas.microsoft.com/office/drawing/2014/main" id="{A146DDC2-5A93-4B50-B8F4-B5311F9EC5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8" name="Oval 27">
              <a:extLst>
                <a:ext uri="{FF2B5EF4-FFF2-40B4-BE49-F238E27FC236}">
                  <a16:creationId xmlns:a16="http://schemas.microsoft.com/office/drawing/2014/main" id="{19AA3227-4C96-4188-B279-CBD4D28FA0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9" name="Rectangle 28">
              <a:extLst>
                <a:ext uri="{FF2B5EF4-FFF2-40B4-BE49-F238E27FC236}">
                  <a16:creationId xmlns:a16="http://schemas.microsoft.com/office/drawing/2014/main" id="{63943AC8-1C36-402E-9CF9-236EC89947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30" name="Freeform 5">
              <a:extLst>
                <a:ext uri="{FF2B5EF4-FFF2-40B4-BE49-F238E27FC236}">
                  <a16:creationId xmlns:a16="http://schemas.microsoft.com/office/drawing/2014/main" id="{107455A9-9423-4813-B4F5-5987FC507E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5523852" y="18006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31" name="Freeform 5">
              <a:extLst>
                <a:ext uri="{FF2B5EF4-FFF2-40B4-BE49-F238E27FC236}">
                  <a16:creationId xmlns:a16="http://schemas.microsoft.com/office/drawing/2014/main" id="{553DE0C0-A442-421A-BC88-7C91FBC0D8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4612744" y="27763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32" name="Freeform 5">
              <a:extLst>
                <a:ext uri="{FF2B5EF4-FFF2-40B4-BE49-F238E27FC236}">
                  <a16:creationId xmlns:a16="http://schemas.microsoft.com/office/drawing/2014/main" id="{0D557BDA-150C-4379-BDD2-E2131259005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a:extLst>
              <a:ext uri="{FF2B5EF4-FFF2-40B4-BE49-F238E27FC236}">
                <a16:creationId xmlns:a16="http://schemas.microsoft.com/office/drawing/2014/main" id="{77ADE6CF-23CA-4D4E-BDDB-A1DDC896CFCB}"/>
              </a:ext>
            </a:extLst>
          </p:cNvPr>
          <p:cNvSpPr>
            <a:spLocks noGrp="1"/>
          </p:cNvSpPr>
          <p:nvPr>
            <p:ph type="ctrTitle"/>
          </p:nvPr>
        </p:nvSpPr>
        <p:spPr>
          <a:xfrm>
            <a:off x="517151" y="571500"/>
            <a:ext cx="6561974" cy="1622322"/>
          </a:xfrm>
        </p:spPr>
        <p:txBody>
          <a:bodyPr vert="horz" lIns="91440" tIns="45720" rIns="91440" bIns="45720" rtlCol="0" anchor="ctr">
            <a:normAutofit/>
          </a:bodyPr>
          <a:lstStyle/>
          <a:p>
            <a:r>
              <a:rPr lang="en-US" sz="3600" dirty="0"/>
              <a:t>Social Construction of reality</a:t>
            </a:r>
          </a:p>
        </p:txBody>
      </p:sp>
      <p:sp>
        <p:nvSpPr>
          <p:cNvPr id="3" name="Subtitle 2">
            <a:extLst>
              <a:ext uri="{FF2B5EF4-FFF2-40B4-BE49-F238E27FC236}">
                <a16:creationId xmlns:a16="http://schemas.microsoft.com/office/drawing/2014/main" id="{F7DB94CD-4CC2-43C5-B3FF-AF0D057A8CDD}"/>
              </a:ext>
            </a:extLst>
          </p:cNvPr>
          <p:cNvSpPr>
            <a:spLocks noGrp="1"/>
          </p:cNvSpPr>
          <p:nvPr>
            <p:ph type="subTitle" idx="1"/>
          </p:nvPr>
        </p:nvSpPr>
        <p:spPr>
          <a:xfrm>
            <a:off x="639098" y="2418735"/>
            <a:ext cx="6456769" cy="3811740"/>
          </a:xfrm>
        </p:spPr>
        <p:txBody>
          <a:bodyPr vert="horz" lIns="91440" tIns="45720" rIns="91440" bIns="45720" rtlCol="0" anchor="ctr">
            <a:normAutofit/>
          </a:bodyPr>
          <a:lstStyle/>
          <a:p>
            <a:pPr>
              <a:buFont typeface="Wingdings 3" charset="2"/>
              <a:buChar char=""/>
            </a:pPr>
            <a:r>
              <a:rPr lang="en-US" dirty="0">
                <a:solidFill>
                  <a:schemeClr val="bg1"/>
                </a:solidFill>
              </a:rPr>
              <a:t>According to peter l Berger and Thomas Luckman society is constructed in three stages:</a:t>
            </a:r>
          </a:p>
          <a:p>
            <a:pPr marL="342900" indent="-342900">
              <a:buFont typeface="Wingdings 3" charset="2"/>
              <a:buChar char=""/>
            </a:pPr>
            <a:endParaRPr lang="en-US" dirty="0">
              <a:solidFill>
                <a:schemeClr val="bg1"/>
              </a:solidFill>
            </a:endParaRPr>
          </a:p>
          <a:p>
            <a:pPr marL="342900" indent="-342900">
              <a:buFont typeface="Wingdings 3" charset="2"/>
              <a:buChar char=""/>
            </a:pPr>
            <a:r>
              <a:rPr lang="en-US" dirty="0">
                <a:solidFill>
                  <a:schemeClr val="bg1"/>
                </a:solidFill>
              </a:rPr>
              <a:t>Externalization</a:t>
            </a:r>
          </a:p>
          <a:p>
            <a:pPr marL="342900" indent="-342900">
              <a:buFont typeface="Wingdings 3" charset="2"/>
              <a:buChar char=""/>
            </a:pPr>
            <a:endParaRPr lang="en-US" dirty="0">
              <a:solidFill>
                <a:schemeClr val="bg1"/>
              </a:solidFill>
            </a:endParaRPr>
          </a:p>
          <a:p>
            <a:pPr marL="342900" indent="-342900">
              <a:buFont typeface="Wingdings 3" charset="2"/>
              <a:buChar char=""/>
            </a:pPr>
            <a:r>
              <a:rPr lang="en-US" dirty="0">
                <a:solidFill>
                  <a:schemeClr val="bg1"/>
                </a:solidFill>
              </a:rPr>
              <a:t>Objectivation</a:t>
            </a:r>
          </a:p>
          <a:p>
            <a:pPr marL="342900" indent="-342900">
              <a:buFont typeface="Wingdings 3" charset="2"/>
              <a:buChar char=""/>
            </a:pPr>
            <a:endParaRPr lang="en-US" dirty="0">
              <a:solidFill>
                <a:schemeClr val="bg1"/>
              </a:solidFill>
            </a:endParaRPr>
          </a:p>
          <a:p>
            <a:pPr marL="342900" indent="-342900">
              <a:buFont typeface="Wingdings 3" charset="2"/>
              <a:buChar char=""/>
            </a:pPr>
            <a:r>
              <a:rPr lang="en-US" dirty="0">
                <a:solidFill>
                  <a:schemeClr val="bg1"/>
                </a:solidFill>
              </a:rPr>
              <a:t>Internalization</a:t>
            </a:r>
          </a:p>
          <a:p>
            <a:pPr>
              <a:buFont typeface="Wingdings 3" charset="2"/>
              <a:buChar char=""/>
            </a:pPr>
            <a:endParaRPr lang="en-US" dirty="0">
              <a:solidFill>
                <a:schemeClr val="bg1"/>
              </a:solidFill>
            </a:endParaRPr>
          </a:p>
        </p:txBody>
      </p:sp>
      <p:pic>
        <p:nvPicPr>
          <p:cNvPr id="7" name="Graphic 6" descr="World">
            <a:extLst>
              <a:ext uri="{FF2B5EF4-FFF2-40B4-BE49-F238E27FC236}">
                <a16:creationId xmlns:a16="http://schemas.microsoft.com/office/drawing/2014/main" id="{F4F7922E-3C9F-494F-A9C1-9811D823C7B0}"/>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526328" y="1429182"/>
            <a:ext cx="4017216" cy="4017216"/>
          </a:xfrm>
          <a:prstGeom prst="rect">
            <a:avLst/>
          </a:prstGeom>
        </p:spPr>
      </p:pic>
      <p:sp>
        <p:nvSpPr>
          <p:cNvPr id="34" name="Rectangle 33">
            <a:extLst>
              <a:ext uri="{FF2B5EF4-FFF2-40B4-BE49-F238E27FC236}">
                <a16:creationId xmlns:a16="http://schemas.microsoft.com/office/drawing/2014/main" id="{190D4F95-AC40-4C7F-8794-DF2B6F7500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9897833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298B78F7-6841-4168-8538-3E26070861D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1" name="Rectangle 10">
              <a:extLst>
                <a:ext uri="{FF2B5EF4-FFF2-40B4-BE49-F238E27FC236}">
                  <a16:creationId xmlns:a16="http://schemas.microsoft.com/office/drawing/2014/main" id="{764D568C-39BB-4394-A483-C7C185002D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a:extLst>
                <a:ext uri="{FF2B5EF4-FFF2-40B4-BE49-F238E27FC236}">
                  <a16:creationId xmlns:a16="http://schemas.microsoft.com/office/drawing/2014/main" id="{CB70B903-F367-48EC-B214-D1D26FC700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a:extLst>
                <a:ext uri="{FF2B5EF4-FFF2-40B4-BE49-F238E27FC236}">
                  <a16:creationId xmlns:a16="http://schemas.microsoft.com/office/drawing/2014/main" id="{45E5B732-80F6-496B-AC33-E0FD9395DB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CC709F18-F3FB-4D14-B50D-6159067EB6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5">
              <a:extLst>
                <a:ext uri="{FF2B5EF4-FFF2-40B4-BE49-F238E27FC236}">
                  <a16:creationId xmlns:a16="http://schemas.microsoft.com/office/drawing/2014/main" id="{16E4A747-3382-4841-BCBE-78D416DEEC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6" name="Freeform 5">
              <a:extLst>
                <a:ext uri="{FF2B5EF4-FFF2-40B4-BE49-F238E27FC236}">
                  <a16:creationId xmlns:a16="http://schemas.microsoft.com/office/drawing/2014/main" id="{049AC68C-6F74-4DEB-9CD1-3E1C4EB2CD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7" name="Freeform 5">
              <a:extLst>
                <a:ext uri="{FF2B5EF4-FFF2-40B4-BE49-F238E27FC236}">
                  <a16:creationId xmlns:a16="http://schemas.microsoft.com/office/drawing/2014/main" id="{3FB17BE8-AC72-4544-AFE9-F8C1C3EB65C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a:extLst>
              <a:ext uri="{FF2B5EF4-FFF2-40B4-BE49-F238E27FC236}">
                <a16:creationId xmlns:a16="http://schemas.microsoft.com/office/drawing/2014/main" id="{9A9C309E-85D1-4C33-BDA0-407AB7D84EDB}"/>
              </a:ext>
            </a:extLst>
          </p:cNvPr>
          <p:cNvSpPr>
            <a:spLocks noGrp="1"/>
          </p:cNvSpPr>
          <p:nvPr>
            <p:ph type="title"/>
          </p:nvPr>
        </p:nvSpPr>
        <p:spPr>
          <a:xfrm>
            <a:off x="639098" y="629265"/>
            <a:ext cx="5132438" cy="1622322"/>
          </a:xfrm>
        </p:spPr>
        <p:txBody>
          <a:bodyPr>
            <a:normAutofit/>
          </a:bodyPr>
          <a:lstStyle/>
          <a:p>
            <a:pPr>
              <a:lnSpc>
                <a:spcPct val="90000"/>
              </a:lnSpc>
            </a:pPr>
            <a:r>
              <a:rPr lang="en-GB" b="1" dirty="0"/>
              <a:t>Some Things that have been </a:t>
            </a:r>
            <a:r>
              <a:rPr lang="en-GB" b="1" dirty="0" err="1"/>
              <a:t>socialy</a:t>
            </a:r>
            <a:r>
              <a:rPr lang="en-GB" b="1" dirty="0"/>
              <a:t> constructed</a:t>
            </a:r>
          </a:p>
        </p:txBody>
      </p:sp>
      <p:sp>
        <p:nvSpPr>
          <p:cNvPr id="3" name="Content Placeholder 2">
            <a:extLst>
              <a:ext uri="{FF2B5EF4-FFF2-40B4-BE49-F238E27FC236}">
                <a16:creationId xmlns:a16="http://schemas.microsoft.com/office/drawing/2014/main" id="{60B7BD11-C12E-485B-B883-EA9EAAAE0BB4}"/>
              </a:ext>
            </a:extLst>
          </p:cNvPr>
          <p:cNvSpPr>
            <a:spLocks noGrp="1"/>
          </p:cNvSpPr>
          <p:nvPr>
            <p:ph idx="1"/>
          </p:nvPr>
        </p:nvSpPr>
        <p:spPr>
          <a:xfrm>
            <a:off x="639098" y="2418735"/>
            <a:ext cx="5132439" cy="3811742"/>
          </a:xfrm>
        </p:spPr>
        <p:txBody>
          <a:bodyPr anchor="ctr">
            <a:normAutofit/>
          </a:bodyPr>
          <a:lstStyle/>
          <a:p>
            <a:r>
              <a:rPr lang="en-GB" sz="3200" dirty="0">
                <a:solidFill>
                  <a:schemeClr val="bg1"/>
                </a:solidFill>
                <a:latin typeface="Arial" panose="020B0604020202020204" pitchFamily="34" charset="0"/>
                <a:cs typeface="Arial" panose="020B0604020202020204" pitchFamily="34" charset="0"/>
              </a:rPr>
              <a:t>Money</a:t>
            </a:r>
          </a:p>
          <a:p>
            <a:r>
              <a:rPr lang="en-GB" sz="3200" dirty="0">
                <a:solidFill>
                  <a:schemeClr val="bg1"/>
                </a:solidFill>
                <a:latin typeface="Arial" panose="020B0604020202020204" pitchFamily="34" charset="0"/>
                <a:cs typeface="Arial" panose="020B0604020202020204" pitchFamily="34" charset="0"/>
              </a:rPr>
              <a:t>Language</a:t>
            </a:r>
          </a:p>
          <a:p>
            <a:r>
              <a:rPr lang="en-GB" sz="3200" dirty="0">
                <a:solidFill>
                  <a:schemeClr val="bg1"/>
                </a:solidFill>
                <a:latin typeface="Arial" panose="020B0604020202020204" pitchFamily="34" charset="0"/>
                <a:cs typeface="Arial" panose="020B0604020202020204" pitchFamily="34" charset="0"/>
              </a:rPr>
              <a:t>Books</a:t>
            </a:r>
          </a:p>
          <a:p>
            <a:r>
              <a:rPr lang="en-GB" sz="3200" dirty="0">
                <a:solidFill>
                  <a:schemeClr val="bg1"/>
                </a:solidFill>
                <a:latin typeface="Arial" panose="020B0604020202020204" pitchFamily="34" charset="0"/>
                <a:cs typeface="Arial" panose="020B0604020202020204" pitchFamily="34" charset="0"/>
              </a:rPr>
              <a:t>Self concept</a:t>
            </a:r>
          </a:p>
        </p:txBody>
      </p:sp>
      <p:pic>
        <p:nvPicPr>
          <p:cNvPr id="5" name="Graphic 4" descr="Head with gears">
            <a:extLst>
              <a:ext uri="{FF2B5EF4-FFF2-40B4-BE49-F238E27FC236}">
                <a16:creationId xmlns:a16="http://schemas.microsoft.com/office/drawing/2014/main" id="{7FBC37F7-24A9-471E-9A7D-AC190BDC4F2F}"/>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814079" y="1007642"/>
            <a:ext cx="4842716" cy="4842716"/>
          </a:xfrm>
          <a:prstGeom prst="rect">
            <a:avLst/>
          </a:prstGeom>
        </p:spPr>
      </p:pic>
      <p:sp>
        <p:nvSpPr>
          <p:cNvPr id="19" name="Rectangle 18">
            <a:extLst>
              <a:ext uri="{FF2B5EF4-FFF2-40B4-BE49-F238E27FC236}">
                <a16:creationId xmlns:a16="http://schemas.microsoft.com/office/drawing/2014/main" id="{B5BA6DB3-F246-4306-AA4A-B2E8EF6D7B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4200088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5DA54C-CF90-4746-B517-854080283FDF}"/>
              </a:ext>
            </a:extLst>
          </p:cNvPr>
          <p:cNvSpPr>
            <a:spLocks noGrp="1"/>
          </p:cNvSpPr>
          <p:nvPr>
            <p:ph type="title"/>
          </p:nvPr>
        </p:nvSpPr>
        <p:spPr/>
        <p:txBody>
          <a:bodyPr/>
          <a:lstStyle/>
          <a:p>
            <a:r>
              <a:rPr lang="en-GB" dirty="0"/>
              <a:t>Types of Social Constructionism</a:t>
            </a:r>
          </a:p>
        </p:txBody>
      </p:sp>
      <p:sp>
        <p:nvSpPr>
          <p:cNvPr id="3" name="Text Placeholder 2">
            <a:extLst>
              <a:ext uri="{FF2B5EF4-FFF2-40B4-BE49-F238E27FC236}">
                <a16:creationId xmlns:a16="http://schemas.microsoft.com/office/drawing/2014/main" id="{712E3F56-D7D1-47C0-8102-6A25C2268908}"/>
              </a:ext>
            </a:extLst>
          </p:cNvPr>
          <p:cNvSpPr>
            <a:spLocks noGrp="1"/>
          </p:cNvSpPr>
          <p:nvPr>
            <p:ph type="body" idx="1"/>
          </p:nvPr>
        </p:nvSpPr>
        <p:spPr/>
        <p:txBody>
          <a:bodyPr/>
          <a:lstStyle/>
          <a:p>
            <a:r>
              <a:rPr lang="en-GB" b="1" dirty="0"/>
              <a:t>Weak social constructionism</a:t>
            </a:r>
          </a:p>
        </p:txBody>
      </p:sp>
      <p:sp>
        <p:nvSpPr>
          <p:cNvPr id="4" name="Content Placeholder 3">
            <a:extLst>
              <a:ext uri="{FF2B5EF4-FFF2-40B4-BE49-F238E27FC236}">
                <a16:creationId xmlns:a16="http://schemas.microsoft.com/office/drawing/2014/main" id="{5B701AD8-2510-41BB-BB07-011BFB914176}"/>
              </a:ext>
            </a:extLst>
          </p:cNvPr>
          <p:cNvSpPr>
            <a:spLocks noGrp="1"/>
          </p:cNvSpPr>
          <p:nvPr>
            <p:ph sz="half" idx="2"/>
          </p:nvPr>
        </p:nvSpPr>
        <p:spPr/>
        <p:txBody>
          <a:bodyPr>
            <a:normAutofit/>
          </a:bodyPr>
          <a:lstStyle/>
          <a:p>
            <a:r>
              <a:rPr lang="en-GB" sz="2000" dirty="0"/>
              <a:t>Social construct is dependant on brute facts</a:t>
            </a:r>
          </a:p>
          <a:p>
            <a:r>
              <a:rPr lang="en-GB" sz="2000" dirty="0"/>
              <a:t> Brute facts are facts that exist        without having been constructed these are the most basic facts.</a:t>
            </a:r>
            <a:endParaRPr lang="en-GB" sz="2000" u="sng" dirty="0"/>
          </a:p>
          <a:p>
            <a:r>
              <a:rPr lang="en-GB" sz="2000" dirty="0"/>
              <a:t>Institutional facts  these are the facts that have been defined by people.</a:t>
            </a:r>
          </a:p>
          <a:p>
            <a:endParaRPr lang="en-GB" sz="2000" dirty="0"/>
          </a:p>
        </p:txBody>
      </p:sp>
      <p:sp>
        <p:nvSpPr>
          <p:cNvPr id="5" name="Text Placeholder 4">
            <a:extLst>
              <a:ext uri="{FF2B5EF4-FFF2-40B4-BE49-F238E27FC236}">
                <a16:creationId xmlns:a16="http://schemas.microsoft.com/office/drawing/2014/main" id="{DEE13301-8FCD-4167-9174-8635F53BC218}"/>
              </a:ext>
            </a:extLst>
          </p:cNvPr>
          <p:cNvSpPr>
            <a:spLocks noGrp="1"/>
          </p:cNvSpPr>
          <p:nvPr>
            <p:ph type="body" sz="quarter" idx="3"/>
          </p:nvPr>
        </p:nvSpPr>
        <p:spPr/>
        <p:txBody>
          <a:bodyPr/>
          <a:lstStyle/>
          <a:p>
            <a:r>
              <a:rPr lang="en-GB" b="1" dirty="0"/>
              <a:t>Strong social constructionism</a:t>
            </a:r>
          </a:p>
        </p:txBody>
      </p:sp>
      <p:sp>
        <p:nvSpPr>
          <p:cNvPr id="6" name="Content Placeholder 5">
            <a:extLst>
              <a:ext uri="{FF2B5EF4-FFF2-40B4-BE49-F238E27FC236}">
                <a16:creationId xmlns:a16="http://schemas.microsoft.com/office/drawing/2014/main" id="{A6CFC4F4-4B55-4400-9B12-9E1D91B0954C}"/>
              </a:ext>
            </a:extLst>
          </p:cNvPr>
          <p:cNvSpPr>
            <a:spLocks noGrp="1"/>
          </p:cNvSpPr>
          <p:nvPr>
            <p:ph sz="quarter" idx="4"/>
          </p:nvPr>
        </p:nvSpPr>
        <p:spPr/>
        <p:txBody>
          <a:bodyPr>
            <a:normAutofit/>
          </a:bodyPr>
          <a:lstStyle/>
          <a:p>
            <a:r>
              <a:rPr lang="en-GB" sz="2000" dirty="0"/>
              <a:t>This is the idea that the whole of reality is dependant on social habits </a:t>
            </a:r>
          </a:p>
          <a:p>
            <a:r>
              <a:rPr lang="en-GB" sz="2000" dirty="0"/>
              <a:t>There are no brute facts</a:t>
            </a:r>
          </a:p>
          <a:p>
            <a:r>
              <a:rPr lang="en-GB" sz="2000" dirty="0"/>
              <a:t>There are no facts that just exist </a:t>
            </a:r>
          </a:p>
          <a:p>
            <a:r>
              <a:rPr lang="en-GB" sz="2000" dirty="0"/>
              <a:t>All knowledge Is a social construct</a:t>
            </a:r>
          </a:p>
        </p:txBody>
      </p:sp>
    </p:spTree>
    <p:extLst>
      <p:ext uri="{BB962C8B-B14F-4D97-AF65-F5344CB8AC3E}">
        <p14:creationId xmlns:p14="http://schemas.microsoft.com/office/powerpoint/2010/main" val="40661342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3DFA0C-4BF8-4E60-9E90-31F1BD5712F5}"/>
              </a:ext>
            </a:extLst>
          </p:cNvPr>
          <p:cNvSpPr>
            <a:spLocks noGrp="1"/>
          </p:cNvSpPr>
          <p:nvPr>
            <p:ph type="ctrTitle"/>
          </p:nvPr>
        </p:nvSpPr>
        <p:spPr>
          <a:xfrm>
            <a:off x="5274825" y="1143000"/>
            <a:ext cx="6268246" cy="2394679"/>
          </a:xfrm>
        </p:spPr>
        <p:txBody>
          <a:bodyPr>
            <a:normAutofit/>
          </a:bodyPr>
          <a:lstStyle/>
          <a:p>
            <a:r>
              <a:rPr lang="en-GB" sz="6600" dirty="0"/>
              <a:t>Criticism</a:t>
            </a:r>
          </a:p>
        </p:txBody>
      </p:sp>
      <p:sp>
        <p:nvSpPr>
          <p:cNvPr id="3" name="Subtitle 2">
            <a:extLst>
              <a:ext uri="{FF2B5EF4-FFF2-40B4-BE49-F238E27FC236}">
                <a16:creationId xmlns:a16="http://schemas.microsoft.com/office/drawing/2014/main" id="{068FF697-FE31-4EAF-B95A-2502A1649984}"/>
              </a:ext>
            </a:extLst>
          </p:cNvPr>
          <p:cNvSpPr>
            <a:spLocks noGrp="1"/>
          </p:cNvSpPr>
          <p:nvPr>
            <p:ph type="subTitle" idx="1"/>
          </p:nvPr>
        </p:nvSpPr>
        <p:spPr>
          <a:xfrm>
            <a:off x="5274825" y="3867462"/>
            <a:ext cx="6268246" cy="1874359"/>
          </a:xfrm>
        </p:spPr>
        <p:txBody>
          <a:bodyPr>
            <a:normAutofit lnSpcReduction="10000"/>
          </a:bodyPr>
          <a:lstStyle/>
          <a:p>
            <a:pPr marL="285750" indent="-285750">
              <a:buFont typeface="Arial" panose="020B0604020202020204" pitchFamily="34" charset="0"/>
              <a:buChar char="•"/>
            </a:pPr>
            <a:r>
              <a:rPr lang="en-GB" sz="2400" b="1" dirty="0"/>
              <a:t>Social constructionism is anti-realist</a:t>
            </a:r>
          </a:p>
          <a:p>
            <a:pPr marL="285750" indent="-285750">
              <a:buFont typeface="Arial" panose="020B0604020202020204" pitchFamily="34" charset="0"/>
              <a:buChar char="•"/>
            </a:pPr>
            <a:r>
              <a:rPr lang="en-GB" sz="2400" b="1" dirty="0"/>
              <a:t>Social constructionism is also criticized on grounds of relativism.</a:t>
            </a:r>
          </a:p>
        </p:txBody>
      </p:sp>
      <p:pic>
        <p:nvPicPr>
          <p:cNvPr id="7" name="Graphic 6" descr="Questions">
            <a:extLst>
              <a:ext uri="{FF2B5EF4-FFF2-40B4-BE49-F238E27FC236}">
                <a16:creationId xmlns:a16="http://schemas.microsoft.com/office/drawing/2014/main" id="{994787EE-B76F-4287-978B-6E64DD18187D}"/>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109764" y="1661911"/>
            <a:ext cx="3531062" cy="3531062"/>
          </a:xfrm>
          <a:prstGeom prst="roundRect">
            <a:avLst>
              <a:gd name="adj" fmla="val 1858"/>
            </a:avLst>
          </a:prstGeom>
          <a:effectLst>
            <a:outerShdw blurRad="50800" dist="50800" dir="5400000" algn="tl" rotWithShape="0">
              <a:srgbClr val="000000">
                <a:alpha val="43000"/>
              </a:srgbClr>
            </a:outerShdw>
          </a:effectLst>
        </p:spPr>
      </p:pic>
    </p:spTree>
    <p:extLst>
      <p:ext uri="{BB962C8B-B14F-4D97-AF65-F5344CB8AC3E}">
        <p14:creationId xmlns:p14="http://schemas.microsoft.com/office/powerpoint/2010/main" val="29085962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0FB04A-3A2E-41F0-AE7C-3C634DED44DF}"/>
              </a:ext>
            </a:extLst>
          </p:cNvPr>
          <p:cNvSpPr>
            <a:spLocks noGrp="1"/>
          </p:cNvSpPr>
          <p:nvPr>
            <p:ph type="title"/>
          </p:nvPr>
        </p:nvSpPr>
        <p:spPr>
          <a:xfrm>
            <a:off x="1154954" y="1063416"/>
            <a:ext cx="9086326" cy="1440633"/>
          </a:xfrm>
        </p:spPr>
        <p:txBody>
          <a:bodyPr/>
          <a:lstStyle/>
          <a:p>
            <a:r>
              <a:rPr lang="en-GB" dirty="0"/>
              <a:t>Key points of social constructionism</a:t>
            </a:r>
          </a:p>
        </p:txBody>
      </p:sp>
      <p:sp>
        <p:nvSpPr>
          <p:cNvPr id="3" name="Text Placeholder 2">
            <a:extLst>
              <a:ext uri="{FF2B5EF4-FFF2-40B4-BE49-F238E27FC236}">
                <a16:creationId xmlns:a16="http://schemas.microsoft.com/office/drawing/2014/main" id="{21C309F4-1EA7-41BD-A02A-3A9A9A9ADB32}"/>
              </a:ext>
            </a:extLst>
          </p:cNvPr>
          <p:cNvSpPr>
            <a:spLocks noGrp="1"/>
          </p:cNvSpPr>
          <p:nvPr>
            <p:ph type="body" sz="half" idx="2"/>
          </p:nvPr>
        </p:nvSpPr>
        <p:spPr>
          <a:xfrm>
            <a:off x="1154954" y="3981156"/>
            <a:ext cx="9438018" cy="2447779"/>
          </a:xfrm>
        </p:spPr>
        <p:txBody>
          <a:bodyPr>
            <a:normAutofit fontScale="85000" lnSpcReduction="20000"/>
          </a:bodyPr>
          <a:lstStyle/>
          <a:p>
            <a:pPr marL="285750" indent="-285750">
              <a:buFont typeface="Arial" panose="020B0604020202020204" pitchFamily="34" charset="0"/>
              <a:buChar char="•"/>
            </a:pPr>
            <a:r>
              <a:rPr lang="en-GB" sz="2600" dirty="0"/>
              <a:t>The theory of social constructionism states that meaning and knowledge are just socially created.</a:t>
            </a:r>
          </a:p>
          <a:p>
            <a:pPr marL="285750" indent="-285750">
              <a:buFont typeface="Arial" panose="020B0604020202020204" pitchFamily="34" charset="0"/>
              <a:buChar char="•"/>
            </a:pPr>
            <a:r>
              <a:rPr lang="en-GB" sz="2600" dirty="0"/>
              <a:t>Social constructionists believe that things that are generally viewed as natural or normal in society, such as understandings of gender, race, class, and disability, are socially constructed, and consequently aren’t an accurate reflection of reality.</a:t>
            </a:r>
          </a:p>
          <a:p>
            <a:endParaRPr lang="en-GB" dirty="0"/>
          </a:p>
          <a:p>
            <a:r>
              <a:rPr lang="en-GB" dirty="0"/>
              <a:t>                                                                                                     </a:t>
            </a:r>
          </a:p>
        </p:txBody>
      </p:sp>
    </p:spTree>
    <p:extLst>
      <p:ext uri="{BB962C8B-B14F-4D97-AF65-F5344CB8AC3E}">
        <p14:creationId xmlns:p14="http://schemas.microsoft.com/office/powerpoint/2010/main" val="26758404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2000"/>
                <a:hueMod val="108000"/>
                <a:satMod val="164000"/>
                <a:lumMod val="69000"/>
              </a:schemeClr>
              <a:schemeClr val="bg2">
                <a:tint val="96000"/>
                <a:hueMod val="90000"/>
                <a:satMod val="130000"/>
                <a:lumMod val="134000"/>
              </a:schemeClr>
            </a:duotone>
            <a:extLst/>
          </a:blip>
          <a:stretch/>
        </a:blipFill>
        <a:effectLst/>
      </p:bgPr>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D4EC3799-3F52-48CE-85CC-83AED368EB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useBgFill="1">
          <p:nvSpPr>
            <p:cNvPr id="8" name="Rectangle 7">
              <a:extLst>
                <a:ext uri="{FF2B5EF4-FFF2-40B4-BE49-F238E27FC236}">
                  <a16:creationId xmlns:a16="http://schemas.microsoft.com/office/drawing/2014/main" id="{F3FC2939-BF10-4CBC-904B-74A17D4B9C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3" name="Freeform 5">
              <a:extLst>
                <a:ext uri="{FF2B5EF4-FFF2-40B4-BE49-F238E27FC236}">
                  <a16:creationId xmlns:a16="http://schemas.microsoft.com/office/drawing/2014/main" id="{266B6D5D-11B6-40A6-9CEF-F0B0D104C5C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sp>
      </p:grpSp>
      <p:sp>
        <p:nvSpPr>
          <p:cNvPr id="2" name="Title 1">
            <a:extLst>
              <a:ext uri="{FF2B5EF4-FFF2-40B4-BE49-F238E27FC236}">
                <a16:creationId xmlns:a16="http://schemas.microsoft.com/office/drawing/2014/main" id="{F253286B-7D45-4CA7-9F41-1B246B066C89}"/>
              </a:ext>
            </a:extLst>
          </p:cNvPr>
          <p:cNvSpPr>
            <a:spLocks noGrp="1"/>
          </p:cNvSpPr>
          <p:nvPr>
            <p:ph type="ctrTitle"/>
          </p:nvPr>
        </p:nvSpPr>
        <p:spPr>
          <a:xfrm>
            <a:off x="4678420" y="1370143"/>
            <a:ext cx="6391270" cy="4157446"/>
          </a:xfrm>
        </p:spPr>
        <p:txBody>
          <a:bodyPr anchor="ctr">
            <a:normAutofit/>
          </a:bodyPr>
          <a:lstStyle/>
          <a:p>
            <a:r>
              <a:rPr lang="en-GB" sz="6600">
                <a:solidFill>
                  <a:schemeClr val="tx1"/>
                </a:solidFill>
              </a:rPr>
              <a:t>Conclusion</a:t>
            </a:r>
          </a:p>
        </p:txBody>
      </p:sp>
      <p:cxnSp>
        <p:nvCxnSpPr>
          <p:cNvPr id="11" name="Straight Connector 10">
            <a:extLst>
              <a:ext uri="{FF2B5EF4-FFF2-40B4-BE49-F238E27FC236}">
                <a16:creationId xmlns:a16="http://schemas.microsoft.com/office/drawing/2014/main" id="{789E20C7-BB50-4317-93C7-90C8ED80B2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56687" y="1930986"/>
            <a:ext cx="0" cy="3200400"/>
          </a:xfrm>
          <a:prstGeom prst="line">
            <a:avLst/>
          </a:prstGeom>
          <a:ln w="15875" cap="sq">
            <a:solidFill>
              <a:schemeClr val="tx1"/>
            </a:solidFill>
            <a:miter lim="800000"/>
          </a:ln>
        </p:spPr>
        <p:style>
          <a:lnRef idx="1">
            <a:schemeClr val="accent1"/>
          </a:lnRef>
          <a:fillRef idx="0">
            <a:schemeClr val="accent1"/>
          </a:fillRef>
          <a:effectRef idx="0">
            <a:schemeClr val="accent1"/>
          </a:effectRef>
          <a:fontRef idx="minor">
            <a:schemeClr val="tx1"/>
          </a:fontRef>
        </p:style>
      </p:cxnSp>
      <p:pic>
        <p:nvPicPr>
          <p:cNvPr id="5" name="Graphic 4" descr="Chevron arrows">
            <a:extLst>
              <a:ext uri="{FF2B5EF4-FFF2-40B4-BE49-F238E27FC236}">
                <a16:creationId xmlns:a16="http://schemas.microsoft.com/office/drawing/2014/main" id="{03876F21-0FD1-4797-802E-972F92B36225}"/>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263944" y="2370060"/>
            <a:ext cx="2117879" cy="2117879"/>
          </a:xfrm>
          <a:prstGeom prst="rect">
            <a:avLst/>
          </a:prstGeom>
        </p:spPr>
      </p:pic>
    </p:spTree>
    <p:extLst>
      <p:ext uri="{BB962C8B-B14F-4D97-AF65-F5344CB8AC3E}">
        <p14:creationId xmlns:p14="http://schemas.microsoft.com/office/powerpoint/2010/main" val="223012386"/>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24">
            <a:extLst>
              <a:ext uri="{FF2B5EF4-FFF2-40B4-BE49-F238E27FC236}">
                <a16:creationId xmlns:a16="http://schemas.microsoft.com/office/drawing/2014/main" id="{33474BD5-5CDD-4624-B265-461D5D2FAB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641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7" name="Group 26">
            <a:extLst>
              <a:ext uri="{FF2B5EF4-FFF2-40B4-BE49-F238E27FC236}">
                <a16:creationId xmlns:a16="http://schemas.microsoft.com/office/drawing/2014/main" id="{97541F74-7AB4-44F5-B299-DC46587E96D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373"/>
            <a:ext cx="12192000" cy="6867027"/>
            <a:chOff x="0" y="-2373"/>
            <a:chExt cx="12192000" cy="6867027"/>
          </a:xfrm>
        </p:grpSpPr>
        <p:sp>
          <p:nvSpPr>
            <p:cNvPr id="28" name="Rectangle 27">
              <a:extLst>
                <a:ext uri="{FF2B5EF4-FFF2-40B4-BE49-F238E27FC236}">
                  <a16:creationId xmlns:a16="http://schemas.microsoft.com/office/drawing/2014/main" id="{B7C5CDCA-4575-4FF4-A5EC-64DC449B20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39" name="Oval 28">
              <a:extLst>
                <a:ext uri="{FF2B5EF4-FFF2-40B4-BE49-F238E27FC236}">
                  <a16:creationId xmlns:a16="http://schemas.microsoft.com/office/drawing/2014/main" id="{0742D19B-10DE-4D94-98F8-1F12F9938F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0" name="Oval 29">
              <a:extLst>
                <a:ext uri="{FF2B5EF4-FFF2-40B4-BE49-F238E27FC236}">
                  <a16:creationId xmlns:a16="http://schemas.microsoft.com/office/drawing/2014/main" id="{9BC4F9F2-5068-498F-A8BD-B7B1053288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1" name="Oval 30">
              <a:extLst>
                <a:ext uri="{FF2B5EF4-FFF2-40B4-BE49-F238E27FC236}">
                  <a16:creationId xmlns:a16="http://schemas.microsoft.com/office/drawing/2014/main" id="{53E1DABB-ED82-4D7D-8F9D-4F5168E3E5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2" name="Oval 31">
              <a:extLst>
                <a:ext uri="{FF2B5EF4-FFF2-40B4-BE49-F238E27FC236}">
                  <a16:creationId xmlns:a16="http://schemas.microsoft.com/office/drawing/2014/main" id="{93468F7E-1797-41D7-AB73-3AD2C4C253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3" name="Oval 32">
              <a:extLst>
                <a:ext uri="{FF2B5EF4-FFF2-40B4-BE49-F238E27FC236}">
                  <a16:creationId xmlns:a16="http://schemas.microsoft.com/office/drawing/2014/main" id="{A20D4073-E031-435E-B8A6-63CEA7375E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4" name="Freeform 5">
              <a:extLst>
                <a:ext uri="{FF2B5EF4-FFF2-40B4-BE49-F238E27FC236}">
                  <a16:creationId xmlns:a16="http://schemas.microsoft.com/office/drawing/2014/main" id="{8304B15C-CB59-49EF-BEFA-F4B5CFF1FE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35" name="Freeform 5">
              <a:extLst>
                <a:ext uri="{FF2B5EF4-FFF2-40B4-BE49-F238E27FC236}">
                  <a16:creationId xmlns:a16="http://schemas.microsoft.com/office/drawing/2014/main" id="{6739E239-4B56-4CD1-B3C9-F44730C4B1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36" name="Freeform 5">
              <a:extLst>
                <a:ext uri="{FF2B5EF4-FFF2-40B4-BE49-F238E27FC236}">
                  <a16:creationId xmlns:a16="http://schemas.microsoft.com/office/drawing/2014/main" id="{B97F9A81-D694-4C86-AF0C-8D592AFE285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38" name="Rectangle 37">
            <a:extLst>
              <a:ext uri="{FF2B5EF4-FFF2-40B4-BE49-F238E27FC236}">
                <a16:creationId xmlns:a16="http://schemas.microsoft.com/office/drawing/2014/main" id="{9E382A3D-2F90-475C-8DF2-F666FEA342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F46FF498-68BF-4DC8-A3AD-AB2795CD930C}"/>
              </a:ext>
            </a:extLst>
          </p:cNvPr>
          <p:cNvSpPr>
            <a:spLocks noGrp="1"/>
          </p:cNvSpPr>
          <p:nvPr>
            <p:ph type="ctrTitle"/>
          </p:nvPr>
        </p:nvSpPr>
        <p:spPr>
          <a:xfrm>
            <a:off x="1683171" y="1143000"/>
            <a:ext cx="8825658" cy="3389217"/>
          </a:xfrm>
        </p:spPr>
        <p:txBody>
          <a:bodyPr anchor="ctr">
            <a:normAutofit/>
          </a:bodyPr>
          <a:lstStyle/>
          <a:p>
            <a:pPr algn="ctr"/>
            <a:r>
              <a:rPr lang="en-GB" sz="6600">
                <a:solidFill>
                  <a:srgbClr val="FFFFFF"/>
                </a:solidFill>
              </a:rPr>
              <a:t>Thank you for listening</a:t>
            </a:r>
          </a:p>
        </p:txBody>
      </p:sp>
    </p:spTree>
    <p:extLst>
      <p:ext uri="{BB962C8B-B14F-4D97-AF65-F5344CB8AC3E}">
        <p14:creationId xmlns:p14="http://schemas.microsoft.com/office/powerpoint/2010/main" val="21796388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2000"/>
                <a:hueMod val="108000"/>
                <a:satMod val="164000"/>
                <a:lumMod val="69000"/>
              </a:schemeClr>
              <a:schemeClr val="bg2">
                <a:tint val="96000"/>
                <a:hueMod val="90000"/>
                <a:satMod val="130000"/>
                <a:lumMod val="134000"/>
              </a:schemeClr>
            </a:duotone>
            <a:extLst/>
          </a:blip>
          <a:stretch/>
        </a:blip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C314C310-850D-4491-AA52-C75BEA68B6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D4EC3799-3F52-48CE-85CC-83AED368EB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26" name="Rectangle 25">
              <a:extLst>
                <a:ext uri="{FF2B5EF4-FFF2-40B4-BE49-F238E27FC236}">
                  <a16:creationId xmlns:a16="http://schemas.microsoft.com/office/drawing/2014/main" id="{F3FC2939-BF10-4CBC-904B-74A17D4B9C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sp>
        <p:sp>
          <p:nvSpPr>
            <p:cNvPr id="48" name="Freeform 5">
              <a:extLst>
                <a:ext uri="{FF2B5EF4-FFF2-40B4-BE49-F238E27FC236}">
                  <a16:creationId xmlns:a16="http://schemas.microsoft.com/office/drawing/2014/main" id="{266B6D5D-11B6-40A6-9CEF-F0B0D104C5C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sp>
      </p:grpSp>
      <p:sp>
        <p:nvSpPr>
          <p:cNvPr id="2" name="Title 1">
            <a:extLst>
              <a:ext uri="{FF2B5EF4-FFF2-40B4-BE49-F238E27FC236}">
                <a16:creationId xmlns:a16="http://schemas.microsoft.com/office/drawing/2014/main" id="{D1369275-46EF-4C92-A3CF-05A39FA64462}"/>
              </a:ext>
            </a:extLst>
          </p:cNvPr>
          <p:cNvSpPr>
            <a:spLocks noGrp="1"/>
          </p:cNvSpPr>
          <p:nvPr>
            <p:ph type="title"/>
          </p:nvPr>
        </p:nvSpPr>
        <p:spPr>
          <a:xfrm>
            <a:off x="836247" y="1085549"/>
            <a:ext cx="3430947" cy="4686903"/>
          </a:xfrm>
        </p:spPr>
        <p:txBody>
          <a:bodyPr anchor="ctr">
            <a:normAutofit/>
          </a:bodyPr>
          <a:lstStyle/>
          <a:p>
            <a:pPr algn="r"/>
            <a:r>
              <a:rPr lang="en-GB">
                <a:solidFill>
                  <a:schemeClr val="tx1"/>
                </a:solidFill>
              </a:rPr>
              <a:t>references</a:t>
            </a:r>
          </a:p>
        </p:txBody>
      </p:sp>
      <p:cxnSp>
        <p:nvCxnSpPr>
          <p:cNvPr id="49" name="Straight Connector 28">
            <a:extLst>
              <a:ext uri="{FF2B5EF4-FFF2-40B4-BE49-F238E27FC236}">
                <a16:creationId xmlns:a16="http://schemas.microsoft.com/office/drawing/2014/main" id="{789E20C7-BB50-4317-93C7-90C8ED80B2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930986"/>
            <a:ext cx="0" cy="3200400"/>
          </a:xfrm>
          <a:prstGeom prst="line">
            <a:avLst/>
          </a:prstGeom>
          <a:ln w="15875" cap="sq">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50" name="Content Placeholder 2">
            <a:extLst>
              <a:ext uri="{FF2B5EF4-FFF2-40B4-BE49-F238E27FC236}">
                <a16:creationId xmlns:a16="http://schemas.microsoft.com/office/drawing/2014/main" id="{9F30D66F-7BBA-4914-AE3E-D3C90ACDBBA7}"/>
              </a:ext>
            </a:extLst>
          </p:cNvPr>
          <p:cNvSpPr>
            <a:spLocks noGrp="1"/>
          </p:cNvSpPr>
          <p:nvPr>
            <p:ph idx="1"/>
          </p:nvPr>
        </p:nvSpPr>
        <p:spPr>
          <a:xfrm>
            <a:off x="5041399" y="1085549"/>
            <a:ext cx="5579707" cy="4686903"/>
          </a:xfrm>
        </p:spPr>
        <p:txBody>
          <a:bodyPr anchor="ctr">
            <a:normAutofit/>
          </a:bodyPr>
          <a:lstStyle/>
          <a:p>
            <a:pPr marL="0" indent="0">
              <a:buNone/>
            </a:pPr>
            <a:endParaRPr lang="en-GB" i="1">
              <a:solidFill>
                <a:schemeClr val="tx1"/>
              </a:solidFill>
            </a:endParaRPr>
          </a:p>
          <a:p>
            <a:r>
              <a:rPr lang="en-GB" i="1" u="sng">
                <a:solidFill>
                  <a:schemeClr val="tx1"/>
                </a:solidFill>
                <a:hlinkClick r:id="rId3">
                  <a:extLst>
                    <a:ext uri="{A12FA001-AC4F-418D-AE19-62706E023703}">
                      <ahyp:hlinkClr xmlns:ahyp="http://schemas.microsoft.com/office/drawing/2018/hyperlinkcolor" val="tx"/>
                    </a:ext>
                  </a:extLst>
                </a:hlinkClick>
              </a:rPr>
              <a:t>https://www.thoughtco.com/social-constructionism-4586374</a:t>
            </a:r>
            <a:endParaRPr lang="en-GB" i="1" u="sng">
              <a:solidFill>
                <a:schemeClr val="tx1"/>
              </a:solidFill>
            </a:endParaRPr>
          </a:p>
          <a:p>
            <a:endParaRPr lang="en-GB" i="1" u="sng">
              <a:solidFill>
                <a:schemeClr val="tx1"/>
              </a:solidFill>
            </a:endParaRPr>
          </a:p>
          <a:p>
            <a:r>
              <a:rPr lang="en-GB" i="1" u="sng">
                <a:solidFill>
                  <a:schemeClr val="tx1"/>
                </a:solidFill>
              </a:rPr>
              <a:t>http://perflensburg.se/Berger%20social-construction-of-reality.pdf</a:t>
            </a:r>
          </a:p>
          <a:p>
            <a:endParaRPr lang="en-GB" i="1" u="sng">
              <a:solidFill>
                <a:schemeClr val="tx1"/>
              </a:solidFill>
            </a:endParaRPr>
          </a:p>
        </p:txBody>
      </p:sp>
      <p:sp>
        <p:nvSpPr>
          <p:cNvPr id="51" name="Footer Placeholder 4">
            <a:extLst>
              <a:ext uri="{FF2B5EF4-FFF2-40B4-BE49-F238E27FC236}">
                <a16:creationId xmlns:a16="http://schemas.microsoft.com/office/drawing/2014/main" id="{0308D749-5984-4BB8-A788-A85D24304A0A}"/>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561110" y="6391838"/>
            <a:ext cx="3859795" cy="304801"/>
          </a:xfrm>
          <a:prstGeom prst="rect">
            <a:avLst/>
          </a:prstGeom>
        </p:spPr>
        <p:txBody>
          <a:bodyPr vert="horz" lIns="91440" tIns="45720" rIns="91440" bIns="45720" rtlCol="0" anchor="ctr"/>
          <a:lstStyle>
            <a:defPPr>
              <a:defRPr lang="en-US"/>
            </a:defPPr>
            <a:lvl1pPr marL="0" algn="l" defTabSz="457200" rtl="0" eaLnBrk="1" latinLnBrk="0" hangingPunct="1">
              <a:defRPr sz="1000" b="0" i="0" kern="1200">
                <a:solidFill>
                  <a:schemeClr val="bg1">
                    <a:alpha val="60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b="1" dirty="0">
              <a:solidFill>
                <a:srgbClr val="B31166"/>
              </a:solidFill>
            </a:endParaRPr>
          </a:p>
        </p:txBody>
      </p:sp>
      <p:sp>
        <p:nvSpPr>
          <p:cNvPr id="52" name="Date Placeholder 3">
            <a:extLst>
              <a:ext uri="{FF2B5EF4-FFF2-40B4-BE49-F238E27FC236}">
                <a16:creationId xmlns:a16="http://schemas.microsoft.com/office/drawing/2014/main" id="{95B8172D-A4C8-41B4-8991-78BBEC4039D5}"/>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7718854" y="6391839"/>
            <a:ext cx="2997637" cy="304798"/>
          </a:xfrm>
          <a:prstGeom prst="rect">
            <a:avLst/>
          </a:prstGeom>
        </p:spPr>
        <p:txBody>
          <a:bodyPr vert="horz" lIns="91440" tIns="45720" rIns="91440" bIns="45720" rtlCol="0" anchor="t"/>
          <a:lstStyle>
            <a:defPPr>
              <a:defRPr lang="en-US"/>
            </a:defPPr>
            <a:lvl1pPr marL="0" algn="l" defTabSz="457200" rtl="0" eaLnBrk="1" latinLnBrk="0" hangingPunct="1">
              <a:defRPr sz="1000" b="0" i="0" kern="1200">
                <a:solidFill>
                  <a:schemeClr val="bg1">
                    <a:alpha val="60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r"/>
            <a:endParaRPr lang="en-US" b="1" dirty="0">
              <a:solidFill>
                <a:srgbClr val="B31166"/>
              </a:solidFill>
            </a:endParaRPr>
          </a:p>
        </p:txBody>
      </p:sp>
    </p:spTree>
    <p:extLst>
      <p:ext uri="{BB962C8B-B14F-4D97-AF65-F5344CB8AC3E}">
        <p14:creationId xmlns:p14="http://schemas.microsoft.com/office/powerpoint/2010/main" val="30182782"/>
      </p:ext>
    </p:extLst>
  </p:cSld>
  <p:clrMapOvr>
    <a:overrideClrMapping bg1="dk1" tx1="lt1" bg2="dk2" tx2="lt2" accent1="accent1" accent2="accent2" accent3="accent3" accent4="accent4" accent5="accent5" accent6="accent6" hlink="hlink" folHlink="folHlink"/>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A3AB87EF-B655-4FFF-8D05-F333AD7F2789}"/>
    </a:ext>
  </a:extLst>
</a:theme>
</file>

<file path=docProps/app.xml><?xml version="1.0" encoding="utf-8"?>
<Properties xmlns="http://schemas.openxmlformats.org/officeDocument/2006/extended-properties" xmlns:vt="http://schemas.openxmlformats.org/officeDocument/2006/docPropsVTypes">
  <TotalTime>0</TotalTime>
  <Words>266</Words>
  <Application>Microsoft Office PowerPoint</Application>
  <PresentationFormat>Widescreen</PresentationFormat>
  <Paragraphs>43</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Century Gothic</vt:lpstr>
      <vt:lpstr>Wingdings 3</vt:lpstr>
      <vt:lpstr>Ion Boardroom</vt:lpstr>
      <vt:lpstr>        Social Constructionism </vt:lpstr>
      <vt:lpstr>What is social constructionism?</vt:lpstr>
      <vt:lpstr>Origin of social constructionism</vt:lpstr>
      <vt:lpstr>Social Construction of reality</vt:lpstr>
      <vt:lpstr>Some Things that have been socialy constructed</vt:lpstr>
      <vt:lpstr>Types of Social Constructionism</vt:lpstr>
      <vt:lpstr>Criticism</vt:lpstr>
      <vt:lpstr>Key points of social constructionism</vt:lpstr>
      <vt:lpstr>Conclusion</vt:lpstr>
      <vt:lpstr>Thank you for listening</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Social Constructionism </dc:title>
  <dc:creator>jodie bassett</dc:creator>
  <cp:lastModifiedBy>jodie bassett</cp:lastModifiedBy>
  <cp:revision>1</cp:revision>
  <dcterms:created xsi:type="dcterms:W3CDTF">2019-04-29T16:57:00Z</dcterms:created>
  <dcterms:modified xsi:type="dcterms:W3CDTF">2019-04-29T16:58:29Z</dcterms:modified>
</cp:coreProperties>
</file>