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 id="2147483679" r:id="rId2"/>
    <p:sldMasterId id="2147483680" r:id="rId3"/>
  </p:sldMasterIdLst>
  <p:notesMasterIdLst>
    <p:notesMasterId r:id="rId43"/>
  </p:notesMasterIdLst>
  <p:sldIdLst>
    <p:sldId id="256" r:id="rId4"/>
    <p:sldId id="257" r:id="rId5"/>
    <p:sldId id="258" r:id="rId6"/>
    <p:sldId id="261" r:id="rId7"/>
    <p:sldId id="280" r:id="rId8"/>
    <p:sldId id="277" r:id="rId9"/>
    <p:sldId id="466" r:id="rId10"/>
    <p:sldId id="468" r:id="rId11"/>
    <p:sldId id="491" r:id="rId12"/>
    <p:sldId id="492" r:id="rId13"/>
    <p:sldId id="266" r:id="rId14"/>
    <p:sldId id="467" r:id="rId15"/>
    <p:sldId id="470" r:id="rId16"/>
    <p:sldId id="471" r:id="rId17"/>
    <p:sldId id="477" r:id="rId18"/>
    <p:sldId id="478" r:id="rId19"/>
    <p:sldId id="461" r:id="rId20"/>
    <p:sldId id="480" r:id="rId21"/>
    <p:sldId id="481" r:id="rId22"/>
    <p:sldId id="482" r:id="rId23"/>
    <p:sldId id="483" r:id="rId24"/>
    <p:sldId id="484" r:id="rId25"/>
    <p:sldId id="485" r:id="rId26"/>
    <p:sldId id="486" r:id="rId27"/>
    <p:sldId id="487" r:id="rId28"/>
    <p:sldId id="493" r:id="rId29"/>
    <p:sldId id="268" r:id="rId30"/>
    <p:sldId id="479" r:id="rId31"/>
    <p:sldId id="488" r:id="rId32"/>
    <p:sldId id="495" r:id="rId33"/>
    <p:sldId id="494" r:id="rId34"/>
    <p:sldId id="442" r:id="rId35"/>
    <p:sldId id="428" r:id="rId36"/>
    <p:sldId id="411" r:id="rId37"/>
    <p:sldId id="414" r:id="rId38"/>
    <p:sldId id="453" r:id="rId39"/>
    <p:sldId id="275" r:id="rId40"/>
    <p:sldId id="454" r:id="rId41"/>
    <p:sldId id="267" r:id="rId42"/>
  </p:sldIdLst>
  <p:sldSz cx="12192000" cy="6858000"/>
  <p:notesSz cx="6858000" cy="9144000"/>
  <p:embeddedFontLst>
    <p:embeddedFont>
      <p:font typeface="ＭＳ Ｐゴシック" panose="020B0600070205080204" pitchFamily="34" charset="-128"/>
      <p:regular r:id="rId44"/>
    </p:embeddedFont>
    <p:embeddedFont>
      <p:font typeface="Open Sans" panose="020B0606030504020204" pitchFamily="34"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900"/>
    <p:restoredTop sz="94673"/>
  </p:normalViewPr>
  <p:slideViewPr>
    <p:cSldViewPr snapToGrid="0">
      <p:cViewPr varScale="1">
        <p:scale>
          <a:sx n="98" d="100"/>
          <a:sy n="98" d="100"/>
        </p:scale>
        <p:origin x="232"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font" Target="fonts/font4.fntdata"/><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font" Target="fonts/font2.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font" Target="fonts/font1.fntdata"/><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font" Target="fonts/font5.fntdata"/><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font" Target="fonts/font3.fntdata"/><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051F02-7A21-8B46-8DB7-ECF27E7B6AC3}"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DBE6CE7C-3DA5-234E-84EB-3A2B0F50661C}">
      <dgm:prSet phldrT="[Text]" custT="1"/>
      <dgm:spPr>
        <a:solidFill>
          <a:schemeClr val="accent6"/>
        </a:solidFill>
      </dgm:spPr>
      <dgm:t>
        <a:bodyPr/>
        <a:lstStyle/>
        <a:p>
          <a:r>
            <a:rPr lang="en-GB" sz="2000" dirty="0"/>
            <a:t>Knowledge/literature gap</a:t>
          </a:r>
        </a:p>
      </dgm:t>
    </dgm:pt>
    <dgm:pt modelId="{92C2E5A9-BA2D-6448-8955-C4CED195831F}" type="parTrans" cxnId="{117DCBE1-1C98-FE41-8E0C-4F84A3A03254}">
      <dgm:prSet/>
      <dgm:spPr/>
      <dgm:t>
        <a:bodyPr/>
        <a:lstStyle/>
        <a:p>
          <a:endParaRPr lang="en-GB"/>
        </a:p>
      </dgm:t>
    </dgm:pt>
    <dgm:pt modelId="{571F6AA3-FCA5-DC43-BDB1-06433053F16C}" type="sibTrans" cxnId="{117DCBE1-1C98-FE41-8E0C-4F84A3A03254}">
      <dgm:prSet/>
      <dgm:spPr>
        <a:ln w="19050"/>
      </dgm:spPr>
      <dgm:t>
        <a:bodyPr/>
        <a:lstStyle/>
        <a:p>
          <a:endParaRPr lang="en-GB"/>
        </a:p>
      </dgm:t>
    </dgm:pt>
    <dgm:pt modelId="{9F4BF452-A984-A647-B05F-2FAC629715DD}">
      <dgm:prSet phldrT="[Text]" custT="1"/>
      <dgm:spPr/>
      <dgm:t>
        <a:bodyPr/>
        <a:lstStyle/>
        <a:p>
          <a:r>
            <a:rPr lang="en-GB" sz="2000" dirty="0"/>
            <a:t>Theoretical gap</a:t>
          </a:r>
        </a:p>
      </dgm:t>
    </dgm:pt>
    <dgm:pt modelId="{2F512548-B6A5-F74C-9C5E-3558D1B96CB4}" type="parTrans" cxnId="{5DE3317A-78E3-3E4A-BAD8-146601B7251E}">
      <dgm:prSet/>
      <dgm:spPr/>
      <dgm:t>
        <a:bodyPr/>
        <a:lstStyle/>
        <a:p>
          <a:endParaRPr lang="en-GB"/>
        </a:p>
      </dgm:t>
    </dgm:pt>
    <dgm:pt modelId="{45EAE01D-D971-7844-9DA7-3860CE72BE74}" type="sibTrans" cxnId="{5DE3317A-78E3-3E4A-BAD8-146601B7251E}">
      <dgm:prSet/>
      <dgm:spPr>
        <a:ln w="19050"/>
      </dgm:spPr>
      <dgm:t>
        <a:bodyPr/>
        <a:lstStyle/>
        <a:p>
          <a:endParaRPr lang="en-GB"/>
        </a:p>
      </dgm:t>
    </dgm:pt>
    <dgm:pt modelId="{2BFEC7FA-864D-E64D-8B4A-F921665837A4}">
      <dgm:prSet phldrT="[Text]" custT="1"/>
      <dgm:spPr>
        <a:solidFill>
          <a:schemeClr val="tx2">
            <a:lumMod val="50000"/>
          </a:schemeClr>
        </a:solidFill>
      </dgm:spPr>
      <dgm:t>
        <a:bodyPr/>
        <a:lstStyle/>
        <a:p>
          <a:r>
            <a:rPr lang="en-GB" sz="2000" dirty="0"/>
            <a:t>Methodological gap</a:t>
          </a:r>
        </a:p>
      </dgm:t>
    </dgm:pt>
    <dgm:pt modelId="{119CD3C1-0AF8-694B-940E-C0FCA4310912}" type="parTrans" cxnId="{5CD9F479-1EDA-B343-BC9E-D08662329E99}">
      <dgm:prSet/>
      <dgm:spPr/>
      <dgm:t>
        <a:bodyPr/>
        <a:lstStyle/>
        <a:p>
          <a:endParaRPr lang="en-GB"/>
        </a:p>
      </dgm:t>
    </dgm:pt>
    <dgm:pt modelId="{BEA16AE4-67D4-B84C-9D10-957DE5514A65}" type="sibTrans" cxnId="{5CD9F479-1EDA-B343-BC9E-D08662329E99}">
      <dgm:prSet/>
      <dgm:spPr>
        <a:ln w="19050"/>
      </dgm:spPr>
      <dgm:t>
        <a:bodyPr/>
        <a:lstStyle/>
        <a:p>
          <a:endParaRPr lang="en-GB"/>
        </a:p>
      </dgm:t>
    </dgm:pt>
    <dgm:pt modelId="{EA8F95FB-DF3A-EC46-834F-0B5A616425C8}">
      <dgm:prSet phldrT="[Text]" custT="1"/>
      <dgm:spPr>
        <a:solidFill>
          <a:schemeClr val="accent4">
            <a:lumMod val="60000"/>
            <a:lumOff val="40000"/>
          </a:schemeClr>
        </a:solidFill>
      </dgm:spPr>
      <dgm:t>
        <a:bodyPr/>
        <a:lstStyle/>
        <a:p>
          <a:r>
            <a:rPr lang="en-GB" sz="2000" dirty="0"/>
            <a:t>Data/evidence gap</a:t>
          </a:r>
        </a:p>
      </dgm:t>
    </dgm:pt>
    <dgm:pt modelId="{32ACBA94-052A-7C43-B5AB-00BD37CA7DF6}" type="parTrans" cxnId="{CC118897-817A-0841-91DE-0F61729D0714}">
      <dgm:prSet/>
      <dgm:spPr/>
      <dgm:t>
        <a:bodyPr/>
        <a:lstStyle/>
        <a:p>
          <a:endParaRPr lang="en-GB"/>
        </a:p>
      </dgm:t>
    </dgm:pt>
    <dgm:pt modelId="{C6706BAE-8D87-284C-AC81-325DFC6AA1F4}" type="sibTrans" cxnId="{CC118897-817A-0841-91DE-0F61729D0714}">
      <dgm:prSet/>
      <dgm:spPr>
        <a:ln w="19050"/>
      </dgm:spPr>
      <dgm:t>
        <a:bodyPr/>
        <a:lstStyle/>
        <a:p>
          <a:endParaRPr lang="en-GB"/>
        </a:p>
      </dgm:t>
    </dgm:pt>
    <dgm:pt modelId="{6B4A45F2-9C6C-1144-A183-A08FCB116D83}">
      <dgm:prSet phldrT="[Text]" custT="1"/>
      <dgm:spPr>
        <a:solidFill>
          <a:schemeClr val="bg1">
            <a:lumMod val="50000"/>
          </a:schemeClr>
        </a:solidFill>
      </dgm:spPr>
      <dgm:t>
        <a:bodyPr/>
        <a:lstStyle/>
        <a:p>
          <a:r>
            <a:rPr lang="en-GB" sz="2000" dirty="0"/>
            <a:t>Empirical gap</a:t>
          </a:r>
        </a:p>
      </dgm:t>
    </dgm:pt>
    <dgm:pt modelId="{9EC35627-19FF-EF4A-A288-A4546B937929}" type="parTrans" cxnId="{05E601CA-0F06-B44F-A156-4FA914A44995}">
      <dgm:prSet/>
      <dgm:spPr/>
      <dgm:t>
        <a:bodyPr/>
        <a:lstStyle/>
        <a:p>
          <a:endParaRPr lang="en-GB"/>
        </a:p>
      </dgm:t>
    </dgm:pt>
    <dgm:pt modelId="{A8A11D93-F570-254C-BFC9-073B6F5D358E}" type="sibTrans" cxnId="{05E601CA-0F06-B44F-A156-4FA914A44995}">
      <dgm:prSet/>
      <dgm:spPr>
        <a:pattFill prst="pct5">
          <a:fgClr>
            <a:schemeClr val="accent1">
              <a:hueOff val="0"/>
              <a:satOff val="0"/>
              <a:lumOff val="0"/>
            </a:schemeClr>
          </a:fgClr>
          <a:bgClr>
            <a:schemeClr val="bg1"/>
          </a:bgClr>
        </a:pattFill>
        <a:ln w="22225"/>
      </dgm:spPr>
      <dgm:t>
        <a:bodyPr/>
        <a:lstStyle/>
        <a:p>
          <a:endParaRPr lang="en-GB"/>
        </a:p>
      </dgm:t>
    </dgm:pt>
    <dgm:pt modelId="{6BDF4715-19AC-F549-B0DC-6D24EFBD2C51}" type="pres">
      <dgm:prSet presAssocID="{83051F02-7A21-8B46-8DB7-ECF27E7B6AC3}" presName="cycle" presStyleCnt="0">
        <dgm:presLayoutVars>
          <dgm:dir/>
          <dgm:resizeHandles val="exact"/>
        </dgm:presLayoutVars>
      </dgm:prSet>
      <dgm:spPr/>
    </dgm:pt>
    <dgm:pt modelId="{B34C78DA-B6FA-E041-AA24-8FE6D112A2CA}" type="pres">
      <dgm:prSet presAssocID="{DBE6CE7C-3DA5-234E-84EB-3A2B0F50661C}" presName="node" presStyleLbl="node1" presStyleIdx="0" presStyleCnt="5" custScaleX="110983" custScaleY="114891">
        <dgm:presLayoutVars>
          <dgm:bulletEnabled val="1"/>
        </dgm:presLayoutVars>
      </dgm:prSet>
      <dgm:spPr/>
    </dgm:pt>
    <dgm:pt modelId="{C300ED02-9E2B-F946-8D71-A91FADC33695}" type="pres">
      <dgm:prSet presAssocID="{DBE6CE7C-3DA5-234E-84EB-3A2B0F50661C}" presName="spNode" presStyleCnt="0"/>
      <dgm:spPr/>
    </dgm:pt>
    <dgm:pt modelId="{554E554F-CCB2-6246-9763-6FDEC4D9088C}" type="pres">
      <dgm:prSet presAssocID="{571F6AA3-FCA5-DC43-BDB1-06433053F16C}" presName="sibTrans" presStyleLbl="sibTrans1D1" presStyleIdx="0" presStyleCnt="5"/>
      <dgm:spPr/>
    </dgm:pt>
    <dgm:pt modelId="{2FD217F8-AF98-0441-BF7F-EEA333ED47D7}" type="pres">
      <dgm:prSet presAssocID="{9F4BF452-A984-A647-B05F-2FAC629715DD}" presName="node" presStyleLbl="node1" presStyleIdx="1" presStyleCnt="5" custScaleX="115844">
        <dgm:presLayoutVars>
          <dgm:bulletEnabled val="1"/>
        </dgm:presLayoutVars>
      </dgm:prSet>
      <dgm:spPr/>
    </dgm:pt>
    <dgm:pt modelId="{1D8987BC-4BA5-7C46-AC01-D08FB5896479}" type="pres">
      <dgm:prSet presAssocID="{9F4BF452-A984-A647-B05F-2FAC629715DD}" presName="spNode" presStyleCnt="0"/>
      <dgm:spPr/>
    </dgm:pt>
    <dgm:pt modelId="{175E89DF-C3B4-DD4A-8CE3-68D93B2D558E}" type="pres">
      <dgm:prSet presAssocID="{45EAE01D-D971-7844-9DA7-3860CE72BE74}" presName="sibTrans" presStyleLbl="sibTrans1D1" presStyleIdx="1" presStyleCnt="5"/>
      <dgm:spPr/>
    </dgm:pt>
    <dgm:pt modelId="{26B30EC9-C741-AE47-B8EF-2DDC7CB4A609}" type="pres">
      <dgm:prSet presAssocID="{2BFEC7FA-864D-E64D-8B4A-F921665837A4}" presName="node" presStyleLbl="node1" presStyleIdx="2" presStyleCnt="5" custScaleX="153577">
        <dgm:presLayoutVars>
          <dgm:bulletEnabled val="1"/>
        </dgm:presLayoutVars>
      </dgm:prSet>
      <dgm:spPr/>
    </dgm:pt>
    <dgm:pt modelId="{74C69E81-BE88-B347-9907-5B9BF5EFE49B}" type="pres">
      <dgm:prSet presAssocID="{2BFEC7FA-864D-E64D-8B4A-F921665837A4}" presName="spNode" presStyleCnt="0"/>
      <dgm:spPr/>
    </dgm:pt>
    <dgm:pt modelId="{8A7FC2A6-1389-264B-9883-A6411F0B001A}" type="pres">
      <dgm:prSet presAssocID="{BEA16AE4-67D4-B84C-9D10-957DE5514A65}" presName="sibTrans" presStyleLbl="sibTrans1D1" presStyleIdx="2" presStyleCnt="5"/>
      <dgm:spPr/>
    </dgm:pt>
    <dgm:pt modelId="{66264E45-0627-4942-BD7C-7A09398E6066}" type="pres">
      <dgm:prSet presAssocID="{EA8F95FB-DF3A-EC46-834F-0B5A616425C8}" presName="node" presStyleLbl="node1" presStyleIdx="3" presStyleCnt="5" custScaleX="138337">
        <dgm:presLayoutVars>
          <dgm:bulletEnabled val="1"/>
        </dgm:presLayoutVars>
      </dgm:prSet>
      <dgm:spPr/>
    </dgm:pt>
    <dgm:pt modelId="{F3838321-325A-8E4E-94C9-BD90C628D17A}" type="pres">
      <dgm:prSet presAssocID="{EA8F95FB-DF3A-EC46-834F-0B5A616425C8}" presName="spNode" presStyleCnt="0"/>
      <dgm:spPr/>
    </dgm:pt>
    <dgm:pt modelId="{720408AE-EB74-4448-85AC-266176234843}" type="pres">
      <dgm:prSet presAssocID="{C6706BAE-8D87-284C-AC81-325DFC6AA1F4}" presName="sibTrans" presStyleLbl="sibTrans1D1" presStyleIdx="3" presStyleCnt="5"/>
      <dgm:spPr/>
    </dgm:pt>
    <dgm:pt modelId="{BCF9082C-8A8B-0843-87B8-D11878192611}" type="pres">
      <dgm:prSet presAssocID="{6B4A45F2-9C6C-1144-A183-A08FCB116D83}" presName="node" presStyleLbl="node1" presStyleIdx="4" presStyleCnt="5">
        <dgm:presLayoutVars>
          <dgm:bulletEnabled val="1"/>
        </dgm:presLayoutVars>
      </dgm:prSet>
      <dgm:spPr/>
    </dgm:pt>
    <dgm:pt modelId="{F9D9424D-E11E-764B-8020-93E4B3DA29DC}" type="pres">
      <dgm:prSet presAssocID="{6B4A45F2-9C6C-1144-A183-A08FCB116D83}" presName="spNode" presStyleCnt="0"/>
      <dgm:spPr/>
    </dgm:pt>
    <dgm:pt modelId="{562D5419-28E4-8744-B14E-8765DFD22C07}" type="pres">
      <dgm:prSet presAssocID="{A8A11D93-F570-254C-BFC9-073B6F5D358E}" presName="sibTrans" presStyleLbl="sibTrans1D1" presStyleIdx="4" presStyleCnt="5"/>
      <dgm:spPr/>
    </dgm:pt>
  </dgm:ptLst>
  <dgm:cxnLst>
    <dgm:cxn modelId="{85B01C01-A5D9-C54A-B914-67C3D1A75F07}" type="presOf" srcId="{45EAE01D-D971-7844-9DA7-3860CE72BE74}" destId="{175E89DF-C3B4-DD4A-8CE3-68D93B2D558E}" srcOrd="0" destOrd="0" presId="urn:microsoft.com/office/officeart/2005/8/layout/cycle6"/>
    <dgm:cxn modelId="{744F5D48-BFDD-3B43-8ED6-AB0A798AFC50}" type="presOf" srcId="{DBE6CE7C-3DA5-234E-84EB-3A2B0F50661C}" destId="{B34C78DA-B6FA-E041-AA24-8FE6D112A2CA}" srcOrd="0" destOrd="0" presId="urn:microsoft.com/office/officeart/2005/8/layout/cycle6"/>
    <dgm:cxn modelId="{235D885B-62B7-284B-940E-375E58A9FCDD}" type="presOf" srcId="{A8A11D93-F570-254C-BFC9-073B6F5D358E}" destId="{562D5419-28E4-8744-B14E-8765DFD22C07}" srcOrd="0" destOrd="0" presId="urn:microsoft.com/office/officeart/2005/8/layout/cycle6"/>
    <dgm:cxn modelId="{5CD9F479-1EDA-B343-BC9E-D08662329E99}" srcId="{83051F02-7A21-8B46-8DB7-ECF27E7B6AC3}" destId="{2BFEC7FA-864D-E64D-8B4A-F921665837A4}" srcOrd="2" destOrd="0" parTransId="{119CD3C1-0AF8-694B-940E-C0FCA4310912}" sibTransId="{BEA16AE4-67D4-B84C-9D10-957DE5514A65}"/>
    <dgm:cxn modelId="{5DE3317A-78E3-3E4A-BAD8-146601B7251E}" srcId="{83051F02-7A21-8B46-8DB7-ECF27E7B6AC3}" destId="{9F4BF452-A984-A647-B05F-2FAC629715DD}" srcOrd="1" destOrd="0" parTransId="{2F512548-B6A5-F74C-9C5E-3558D1B96CB4}" sibTransId="{45EAE01D-D971-7844-9DA7-3860CE72BE74}"/>
    <dgm:cxn modelId="{FBE7238F-BE13-AC45-AE58-568B97FB6131}" type="presOf" srcId="{2BFEC7FA-864D-E64D-8B4A-F921665837A4}" destId="{26B30EC9-C741-AE47-B8EF-2DDC7CB4A609}" srcOrd="0" destOrd="0" presId="urn:microsoft.com/office/officeart/2005/8/layout/cycle6"/>
    <dgm:cxn modelId="{1146DF96-C042-8447-B889-929841F79B0E}" type="presOf" srcId="{9F4BF452-A984-A647-B05F-2FAC629715DD}" destId="{2FD217F8-AF98-0441-BF7F-EEA333ED47D7}" srcOrd="0" destOrd="0" presId="urn:microsoft.com/office/officeart/2005/8/layout/cycle6"/>
    <dgm:cxn modelId="{CC118897-817A-0841-91DE-0F61729D0714}" srcId="{83051F02-7A21-8B46-8DB7-ECF27E7B6AC3}" destId="{EA8F95FB-DF3A-EC46-834F-0B5A616425C8}" srcOrd="3" destOrd="0" parTransId="{32ACBA94-052A-7C43-B5AB-00BD37CA7DF6}" sibTransId="{C6706BAE-8D87-284C-AC81-325DFC6AA1F4}"/>
    <dgm:cxn modelId="{6D3CC19D-D6A7-C54D-9844-6E372CD410F9}" type="presOf" srcId="{EA8F95FB-DF3A-EC46-834F-0B5A616425C8}" destId="{66264E45-0627-4942-BD7C-7A09398E6066}" srcOrd="0" destOrd="0" presId="urn:microsoft.com/office/officeart/2005/8/layout/cycle6"/>
    <dgm:cxn modelId="{D9A1BAB9-EF98-B442-BC46-03E71414C294}" type="presOf" srcId="{6B4A45F2-9C6C-1144-A183-A08FCB116D83}" destId="{BCF9082C-8A8B-0843-87B8-D11878192611}" srcOrd="0" destOrd="0" presId="urn:microsoft.com/office/officeart/2005/8/layout/cycle6"/>
    <dgm:cxn modelId="{05E601CA-0F06-B44F-A156-4FA914A44995}" srcId="{83051F02-7A21-8B46-8DB7-ECF27E7B6AC3}" destId="{6B4A45F2-9C6C-1144-A183-A08FCB116D83}" srcOrd="4" destOrd="0" parTransId="{9EC35627-19FF-EF4A-A288-A4546B937929}" sibTransId="{A8A11D93-F570-254C-BFC9-073B6F5D358E}"/>
    <dgm:cxn modelId="{09BF54CD-5367-FA47-9BFB-CF0ED511D1D0}" type="presOf" srcId="{83051F02-7A21-8B46-8DB7-ECF27E7B6AC3}" destId="{6BDF4715-19AC-F549-B0DC-6D24EFBD2C51}" srcOrd="0" destOrd="0" presId="urn:microsoft.com/office/officeart/2005/8/layout/cycle6"/>
    <dgm:cxn modelId="{E2FBFBDB-25F3-BB44-99B4-07F2899AC79C}" type="presOf" srcId="{BEA16AE4-67D4-B84C-9D10-957DE5514A65}" destId="{8A7FC2A6-1389-264B-9883-A6411F0B001A}" srcOrd="0" destOrd="0" presId="urn:microsoft.com/office/officeart/2005/8/layout/cycle6"/>
    <dgm:cxn modelId="{117DCBE1-1C98-FE41-8E0C-4F84A3A03254}" srcId="{83051F02-7A21-8B46-8DB7-ECF27E7B6AC3}" destId="{DBE6CE7C-3DA5-234E-84EB-3A2B0F50661C}" srcOrd="0" destOrd="0" parTransId="{92C2E5A9-BA2D-6448-8955-C4CED195831F}" sibTransId="{571F6AA3-FCA5-DC43-BDB1-06433053F16C}"/>
    <dgm:cxn modelId="{EB1F9EEC-D08B-9E4E-B65B-338D9975B6E5}" type="presOf" srcId="{571F6AA3-FCA5-DC43-BDB1-06433053F16C}" destId="{554E554F-CCB2-6246-9763-6FDEC4D9088C}" srcOrd="0" destOrd="0" presId="urn:microsoft.com/office/officeart/2005/8/layout/cycle6"/>
    <dgm:cxn modelId="{EACCE0F7-56BE-A24C-8B45-216D7E8AB0A0}" type="presOf" srcId="{C6706BAE-8D87-284C-AC81-325DFC6AA1F4}" destId="{720408AE-EB74-4448-85AC-266176234843}" srcOrd="0" destOrd="0" presId="urn:microsoft.com/office/officeart/2005/8/layout/cycle6"/>
    <dgm:cxn modelId="{34A0959A-BDCD-BB4F-966D-C4CC582A6D24}" type="presParOf" srcId="{6BDF4715-19AC-F549-B0DC-6D24EFBD2C51}" destId="{B34C78DA-B6FA-E041-AA24-8FE6D112A2CA}" srcOrd="0" destOrd="0" presId="urn:microsoft.com/office/officeart/2005/8/layout/cycle6"/>
    <dgm:cxn modelId="{82595EE6-FBFB-A24D-AF35-015A95BD077F}" type="presParOf" srcId="{6BDF4715-19AC-F549-B0DC-6D24EFBD2C51}" destId="{C300ED02-9E2B-F946-8D71-A91FADC33695}" srcOrd="1" destOrd="0" presId="urn:microsoft.com/office/officeart/2005/8/layout/cycle6"/>
    <dgm:cxn modelId="{9E226A2D-0CF5-D549-AA57-32CB1FD7DCD2}" type="presParOf" srcId="{6BDF4715-19AC-F549-B0DC-6D24EFBD2C51}" destId="{554E554F-CCB2-6246-9763-6FDEC4D9088C}" srcOrd="2" destOrd="0" presId="urn:microsoft.com/office/officeart/2005/8/layout/cycle6"/>
    <dgm:cxn modelId="{E13A533E-4F86-B14E-9F87-26714D4BD1E3}" type="presParOf" srcId="{6BDF4715-19AC-F549-B0DC-6D24EFBD2C51}" destId="{2FD217F8-AF98-0441-BF7F-EEA333ED47D7}" srcOrd="3" destOrd="0" presId="urn:microsoft.com/office/officeart/2005/8/layout/cycle6"/>
    <dgm:cxn modelId="{3C0FEA57-9589-774A-A0CE-9B4D9B4390BD}" type="presParOf" srcId="{6BDF4715-19AC-F549-B0DC-6D24EFBD2C51}" destId="{1D8987BC-4BA5-7C46-AC01-D08FB5896479}" srcOrd="4" destOrd="0" presId="urn:microsoft.com/office/officeart/2005/8/layout/cycle6"/>
    <dgm:cxn modelId="{CD340A0B-4F07-5646-A648-7D5CB6E79328}" type="presParOf" srcId="{6BDF4715-19AC-F549-B0DC-6D24EFBD2C51}" destId="{175E89DF-C3B4-DD4A-8CE3-68D93B2D558E}" srcOrd="5" destOrd="0" presId="urn:microsoft.com/office/officeart/2005/8/layout/cycle6"/>
    <dgm:cxn modelId="{8629F5E5-9297-2141-B35E-000528DB68F9}" type="presParOf" srcId="{6BDF4715-19AC-F549-B0DC-6D24EFBD2C51}" destId="{26B30EC9-C741-AE47-B8EF-2DDC7CB4A609}" srcOrd="6" destOrd="0" presId="urn:microsoft.com/office/officeart/2005/8/layout/cycle6"/>
    <dgm:cxn modelId="{B047BE58-84DB-1647-8998-B6356F3A1D25}" type="presParOf" srcId="{6BDF4715-19AC-F549-B0DC-6D24EFBD2C51}" destId="{74C69E81-BE88-B347-9907-5B9BF5EFE49B}" srcOrd="7" destOrd="0" presId="urn:microsoft.com/office/officeart/2005/8/layout/cycle6"/>
    <dgm:cxn modelId="{339D2656-3963-DE4D-B564-161BD0E076BD}" type="presParOf" srcId="{6BDF4715-19AC-F549-B0DC-6D24EFBD2C51}" destId="{8A7FC2A6-1389-264B-9883-A6411F0B001A}" srcOrd="8" destOrd="0" presId="urn:microsoft.com/office/officeart/2005/8/layout/cycle6"/>
    <dgm:cxn modelId="{46B38E42-875D-CB46-A759-43459EED82A0}" type="presParOf" srcId="{6BDF4715-19AC-F549-B0DC-6D24EFBD2C51}" destId="{66264E45-0627-4942-BD7C-7A09398E6066}" srcOrd="9" destOrd="0" presId="urn:microsoft.com/office/officeart/2005/8/layout/cycle6"/>
    <dgm:cxn modelId="{884C3FDE-3FF9-374D-87D6-A09BBB59E2CE}" type="presParOf" srcId="{6BDF4715-19AC-F549-B0DC-6D24EFBD2C51}" destId="{F3838321-325A-8E4E-94C9-BD90C628D17A}" srcOrd="10" destOrd="0" presId="urn:microsoft.com/office/officeart/2005/8/layout/cycle6"/>
    <dgm:cxn modelId="{EC993576-8B47-154A-87CD-5A5A3A753B83}" type="presParOf" srcId="{6BDF4715-19AC-F549-B0DC-6D24EFBD2C51}" destId="{720408AE-EB74-4448-85AC-266176234843}" srcOrd="11" destOrd="0" presId="urn:microsoft.com/office/officeart/2005/8/layout/cycle6"/>
    <dgm:cxn modelId="{2D02FE2F-DBFE-6F4B-B1C4-11337266AA33}" type="presParOf" srcId="{6BDF4715-19AC-F549-B0DC-6D24EFBD2C51}" destId="{BCF9082C-8A8B-0843-87B8-D11878192611}" srcOrd="12" destOrd="0" presId="urn:microsoft.com/office/officeart/2005/8/layout/cycle6"/>
    <dgm:cxn modelId="{3F20B362-089B-D24B-80A2-F3BF655C80F5}" type="presParOf" srcId="{6BDF4715-19AC-F549-B0DC-6D24EFBD2C51}" destId="{F9D9424D-E11E-764B-8020-93E4B3DA29DC}" srcOrd="13" destOrd="0" presId="urn:microsoft.com/office/officeart/2005/8/layout/cycle6"/>
    <dgm:cxn modelId="{C7443284-F845-534D-B7C7-35752B5668DF}" type="presParOf" srcId="{6BDF4715-19AC-F549-B0DC-6D24EFBD2C51}" destId="{562D5419-28E4-8744-B14E-8765DFD22C07}" srcOrd="14" destOrd="0" presId="urn:microsoft.com/office/officeart/2005/8/layout/cycle6"/>
  </dgm:cxnLst>
  <dgm:bg/>
  <dgm:whole>
    <a:ln w="19050">
      <a:solidFill>
        <a:scrgbClr r="0" g="0" b="0">
          <a:shade val="95000"/>
          <a:satMod val="105000"/>
        </a:scrgbClr>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C78DA-B6FA-E041-AA24-8FE6D112A2CA}">
      <dsp:nvSpPr>
        <dsp:cNvPr id="0" name=""/>
        <dsp:cNvSpPr/>
      </dsp:nvSpPr>
      <dsp:spPr>
        <a:xfrm>
          <a:off x="3247605" y="-33190"/>
          <a:ext cx="1524004" cy="1025484"/>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Knowledge/literature gap</a:t>
          </a:r>
        </a:p>
      </dsp:txBody>
      <dsp:txXfrm>
        <a:off x="3297665" y="16870"/>
        <a:ext cx="1423884" cy="925364"/>
      </dsp:txXfrm>
    </dsp:sp>
    <dsp:sp modelId="{554E554F-CCB2-6246-9763-6FDEC4D9088C}">
      <dsp:nvSpPr>
        <dsp:cNvPr id="0" name=""/>
        <dsp:cNvSpPr/>
      </dsp:nvSpPr>
      <dsp:spPr>
        <a:xfrm>
          <a:off x="2226947" y="479552"/>
          <a:ext cx="3565321" cy="3565321"/>
        </a:xfrm>
        <a:custGeom>
          <a:avLst/>
          <a:gdLst/>
          <a:ahLst/>
          <a:cxnLst/>
          <a:rect l="0" t="0" r="0" b="0"/>
          <a:pathLst>
            <a:path>
              <a:moveTo>
                <a:pt x="2553179" y="175122"/>
              </a:moveTo>
              <a:arcTo wR="1782660" hR="1782660" stAng="17736549" swAng="1804546"/>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FD217F8-AF98-0441-BF7F-EEA333ED47D7}">
      <dsp:nvSpPr>
        <dsp:cNvPr id="0" name=""/>
        <dsp:cNvSpPr/>
      </dsp:nvSpPr>
      <dsp:spPr>
        <a:xfrm>
          <a:off x="4909641" y="1265054"/>
          <a:ext cx="1590755" cy="8925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Theoretical gap</a:t>
          </a:r>
        </a:p>
      </dsp:txBody>
      <dsp:txXfrm>
        <a:off x="4953213" y="1308626"/>
        <a:ext cx="1503611" cy="805427"/>
      </dsp:txXfrm>
    </dsp:sp>
    <dsp:sp modelId="{175E89DF-C3B4-DD4A-8CE3-68D93B2D558E}">
      <dsp:nvSpPr>
        <dsp:cNvPr id="0" name=""/>
        <dsp:cNvSpPr/>
      </dsp:nvSpPr>
      <dsp:spPr>
        <a:xfrm>
          <a:off x="2226947" y="479552"/>
          <a:ext cx="3565321" cy="3565321"/>
        </a:xfrm>
        <a:custGeom>
          <a:avLst/>
          <a:gdLst/>
          <a:ahLst/>
          <a:cxnLst/>
          <a:rect l="0" t="0" r="0" b="0"/>
          <a:pathLst>
            <a:path>
              <a:moveTo>
                <a:pt x="3562883" y="1689466"/>
              </a:moveTo>
              <a:arcTo wR="1782660" hR="1782660" stAng="21420198"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6B30EC9-C741-AE47-B8EF-2DDC7CB4A609}">
      <dsp:nvSpPr>
        <dsp:cNvPr id="0" name=""/>
        <dsp:cNvSpPr/>
      </dsp:nvSpPr>
      <dsp:spPr>
        <a:xfrm>
          <a:off x="4002979" y="3258129"/>
          <a:ext cx="2108900" cy="892571"/>
        </a:xfrm>
        <a:prstGeom prst="roundRect">
          <a:avLst/>
        </a:prstGeom>
        <a:solidFill>
          <a:schemeClr val="tx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Methodological gap</a:t>
          </a:r>
        </a:p>
      </dsp:txBody>
      <dsp:txXfrm>
        <a:off x="4046551" y="3301701"/>
        <a:ext cx="2021756" cy="805427"/>
      </dsp:txXfrm>
    </dsp:sp>
    <dsp:sp modelId="{8A7FC2A6-1389-264B-9883-A6411F0B001A}">
      <dsp:nvSpPr>
        <dsp:cNvPr id="0" name=""/>
        <dsp:cNvSpPr/>
      </dsp:nvSpPr>
      <dsp:spPr>
        <a:xfrm>
          <a:off x="2226947" y="479552"/>
          <a:ext cx="3565321" cy="3565321"/>
        </a:xfrm>
        <a:custGeom>
          <a:avLst/>
          <a:gdLst/>
          <a:ahLst/>
          <a:cxnLst/>
          <a:rect l="0" t="0" r="0" b="0"/>
          <a:pathLst>
            <a:path>
              <a:moveTo>
                <a:pt x="1775118" y="3565305"/>
              </a:moveTo>
              <a:arcTo wR="1782660" hR="1782660" stAng="5414545" swAng="172790"/>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66264E45-0627-4942-BD7C-7A09398E6066}">
      <dsp:nvSpPr>
        <dsp:cNvPr id="0" name=""/>
        <dsp:cNvSpPr/>
      </dsp:nvSpPr>
      <dsp:spPr>
        <a:xfrm>
          <a:off x="2011973" y="3258129"/>
          <a:ext cx="1899626" cy="892571"/>
        </a:xfrm>
        <a:prstGeom prst="roundRect">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Data/evidence gap</a:t>
          </a:r>
        </a:p>
      </dsp:txBody>
      <dsp:txXfrm>
        <a:off x="2055545" y="3301701"/>
        <a:ext cx="1812482" cy="805427"/>
      </dsp:txXfrm>
    </dsp:sp>
    <dsp:sp modelId="{720408AE-EB74-4448-85AC-266176234843}">
      <dsp:nvSpPr>
        <dsp:cNvPr id="0" name=""/>
        <dsp:cNvSpPr/>
      </dsp:nvSpPr>
      <dsp:spPr>
        <a:xfrm>
          <a:off x="2226947" y="479552"/>
          <a:ext cx="3565321" cy="3565321"/>
        </a:xfrm>
        <a:custGeom>
          <a:avLst/>
          <a:gdLst/>
          <a:ahLst/>
          <a:cxnLst/>
          <a:rect l="0" t="0" r="0" b="0"/>
          <a:pathLst>
            <a:path>
              <a:moveTo>
                <a:pt x="297794" y="2769094"/>
              </a:moveTo>
              <a:arcTo wR="1782660" hR="1782660" stAng="8784175"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BCF9082C-8A8B-0843-87B8-D11878192611}">
      <dsp:nvSpPr>
        <dsp:cNvPr id="0" name=""/>
        <dsp:cNvSpPr/>
      </dsp:nvSpPr>
      <dsp:spPr>
        <a:xfrm>
          <a:off x="1627603" y="1265054"/>
          <a:ext cx="1373187" cy="892571"/>
        </a:xfrm>
        <a:prstGeom prst="roundRect">
          <a:avLst/>
        </a:prstGeom>
        <a:solidFill>
          <a:schemeClr val="bg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Empirical gap</a:t>
          </a:r>
        </a:p>
      </dsp:txBody>
      <dsp:txXfrm>
        <a:off x="1671175" y="1308626"/>
        <a:ext cx="1286043" cy="805427"/>
      </dsp:txXfrm>
    </dsp:sp>
    <dsp:sp modelId="{562D5419-28E4-8744-B14E-8765DFD22C07}">
      <dsp:nvSpPr>
        <dsp:cNvPr id="0" name=""/>
        <dsp:cNvSpPr/>
      </dsp:nvSpPr>
      <dsp:spPr>
        <a:xfrm>
          <a:off x="2226947" y="479552"/>
          <a:ext cx="3565321" cy="3565321"/>
        </a:xfrm>
        <a:custGeom>
          <a:avLst/>
          <a:gdLst/>
          <a:ahLst/>
          <a:cxnLst/>
          <a:rect l="0" t="0" r="0" b="0"/>
          <a:pathLst>
            <a:path>
              <a:moveTo>
                <a:pt x="310272" y="777697"/>
              </a:moveTo>
              <a:arcTo wR="1782660" hR="1782660" stAng="12858905" swAng="1804546"/>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5" name="Google Shape;195;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3" name="Google Shape;22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4E8EACB5-AD43-CA1B-279B-730BAA944FEE}"/>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66E0698D-41A4-2EC5-852C-301F8A89542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B8B1A1E-F20C-8E3E-0553-3F950C4594B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779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9C966F17-A721-5D6F-DA0A-6FFCA3425FA5}"/>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816DF1B0-9870-3252-67AD-031A0D29602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2F7B70B1-5661-F79F-99BD-2911A72BAC3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7342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473397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88683D15-B2E8-02E0-D6DC-F4072567D569}"/>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C22C5E41-84EA-000F-3FF5-5309766C492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140EFE4-09F7-3B8A-9369-A3BD03496B4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82079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A79E877B-36AB-E55B-350C-8DD75F31E71A}"/>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8633BCCA-B82D-279F-3B41-3CB17B1A7AA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0372873-5815-4029-7FBC-C2B95D5D528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51330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246011E2-41E9-6562-4AC2-B628D7E5BA41}"/>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E25424DE-33FD-AF63-98F6-E3BD368E5AC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93C0B519-2303-2680-15A1-6E747D0EC4F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05661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60C4F9DF-1239-5EFD-D91D-E1C482DCDEE6}"/>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10809670-42CA-ED76-D45D-F58F2F36D17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7FD54AF-717F-C022-87CC-89915D1258B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01467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79907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930838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3445940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852123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2773103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7817654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6035549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684654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9878216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870024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6590166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27219113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1307002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a:extLst>
            <a:ext uri="{FF2B5EF4-FFF2-40B4-BE49-F238E27FC236}">
              <a16:creationId xmlns:a16="http://schemas.microsoft.com/office/drawing/2014/main" id="{DCAE253E-D045-FA8A-0B68-E8F0D77F0180}"/>
            </a:ext>
          </a:extLst>
        </p:cNvPr>
        <p:cNvGrpSpPr/>
        <p:nvPr/>
      </p:nvGrpSpPr>
      <p:grpSpPr>
        <a:xfrm>
          <a:off x="0" y="0"/>
          <a:ext cx="0" cy="0"/>
          <a:chOff x="0" y="0"/>
          <a:chExt cx="0" cy="0"/>
        </a:xfrm>
      </p:grpSpPr>
      <p:sp>
        <p:nvSpPr>
          <p:cNvPr id="264" name="Google Shape;264;p13:notes">
            <a:extLst>
              <a:ext uri="{FF2B5EF4-FFF2-40B4-BE49-F238E27FC236}">
                <a16:creationId xmlns:a16="http://schemas.microsoft.com/office/drawing/2014/main" id="{D5DE627F-882C-9DDC-89EB-E90FACF90EF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5" name="Google Shape;265;p13:notes">
            <a:extLst>
              <a:ext uri="{FF2B5EF4-FFF2-40B4-BE49-F238E27FC236}">
                <a16:creationId xmlns:a16="http://schemas.microsoft.com/office/drawing/2014/main" id="{90E2C333-A1CA-48CA-817B-778746BD9544}"/>
              </a:ext>
            </a:extLst>
          </p:cNvPr>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3:notes">
            <a:extLst>
              <a:ext uri="{FF2B5EF4-FFF2-40B4-BE49-F238E27FC236}">
                <a16:creationId xmlns:a16="http://schemas.microsoft.com/office/drawing/2014/main" id="{6DF28162-37E7-271F-1DF4-F2C9648D3A9A}"/>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26</a:t>
            </a:fld>
            <a:endParaRPr sz="1200" b="0" i="0" u="none" strike="noStrike" cap="none">
              <a:solidFill>
                <a:srgbClr val="000000"/>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29256708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5" name="Google Shape;26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27</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5486854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22AA326-042D-4CDE-AABA-13DADAA76B42}"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19967060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CED95-6FC7-B397-2C20-A7D0E5A3A1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B6C7C5-4B5C-5FBA-8C75-9BCC218DE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5072CC-07A4-1119-271F-B9DB1EE9E83C}"/>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61D32349-A3CF-432E-57A8-745379A19A11}"/>
              </a:ext>
            </a:extLst>
          </p:cNvPr>
          <p:cNvSpPr>
            <a:spLocks noGrp="1"/>
          </p:cNvSpPr>
          <p:nvPr>
            <p:ph type="sldNum" sz="quarter" idx="10"/>
          </p:nvPr>
        </p:nvSpPr>
        <p:spPr/>
        <p:txBody>
          <a:bodyPr/>
          <a:lstStyle/>
          <a:p>
            <a:fld id="{922AA326-042D-4CDE-AABA-13DADAA76B42}"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28436917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E0CDF-5883-86C6-3998-D0AF32E636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AB786B-8044-8729-976B-28E45612FC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66ADB5-C2EB-0891-AA80-8ED29A804A8C}"/>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3B0F8C38-978E-C627-B04A-E471CE7BBE31}"/>
              </a:ext>
            </a:extLst>
          </p:cNvPr>
          <p:cNvSpPr>
            <a:spLocks noGrp="1"/>
          </p:cNvSpPr>
          <p:nvPr>
            <p:ph type="sldNum" sz="quarter" idx="10"/>
          </p:nvPr>
        </p:nvSpPr>
        <p:spPr/>
        <p:txBody>
          <a:bodyPr/>
          <a:lstStyle/>
          <a:p>
            <a:fld id="{922AA326-042D-4CDE-AABA-13DADAA76B42}"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20371018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3546978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524209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22AA326-042D-4CDE-AABA-13DADAA76B42}"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44411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F1F4EFED-0B50-4662-A31D-D6BFC7BF27F9}" type="slidenum">
              <a:rPr kumimoji="0" lang="en-GB"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endParaRPr lang="en-GB" dirty="0">
              <a:cs typeface="Times New Roman" pitchFamily="18" charset="0"/>
            </a:endParaRPr>
          </a:p>
        </p:txBody>
      </p:sp>
    </p:spTree>
    <p:extLst>
      <p:ext uri="{BB962C8B-B14F-4D97-AF65-F5344CB8AC3E}">
        <p14:creationId xmlns:p14="http://schemas.microsoft.com/office/powerpoint/2010/main" val="4181844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2AA326-042D-4CDE-AABA-13DADAA76B42}" type="slidenum">
              <a:rPr lang="en-GB" smtClean="0"/>
              <a:pPr/>
              <a:t>36</a:t>
            </a:fld>
            <a:endParaRPr lang="en-GB"/>
          </a:p>
        </p:txBody>
      </p:sp>
    </p:spTree>
    <p:extLst>
      <p:ext uri="{BB962C8B-B14F-4D97-AF65-F5344CB8AC3E}">
        <p14:creationId xmlns:p14="http://schemas.microsoft.com/office/powerpoint/2010/main" val="8841013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05127C07-73AC-D0AC-D637-A3FF413AA377}"/>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0F988609-E62A-A1F9-8D4C-1B2AA6D456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3DA3467-FF95-D804-87CB-5CCF9D6725E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4495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2AA326-042D-4CDE-AABA-13DADAA76B42}" type="slidenum">
              <a:rPr lang="en-GB" smtClean="0"/>
              <a:pPr/>
              <a:t>38</a:t>
            </a:fld>
            <a:endParaRPr lang="en-GB"/>
          </a:p>
        </p:txBody>
      </p:sp>
    </p:spTree>
    <p:extLst>
      <p:ext uri="{BB962C8B-B14F-4D97-AF65-F5344CB8AC3E}">
        <p14:creationId xmlns:p14="http://schemas.microsoft.com/office/powerpoint/2010/main" val="10953170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9" name="Google Shape;25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obj">
  <p:cSld name="OBJECT">
    <p:bg>
      <p:bgPr>
        <a:solidFill>
          <a:schemeClr val="lt1"/>
        </a:solidFill>
        <a:effectLst/>
      </p:bgPr>
    </p:bg>
    <p:spTree>
      <p:nvGrpSpPr>
        <p:cNvPr id="1" name="Shape 16"/>
        <p:cNvGrpSpPr/>
        <p:nvPr/>
      </p:nvGrpSpPr>
      <p:grpSpPr>
        <a:xfrm>
          <a:off x="0" y="0"/>
          <a:ext cx="0" cy="0"/>
          <a:chOff x="0" y="0"/>
          <a:chExt cx="0" cy="0"/>
        </a:xfrm>
      </p:grpSpPr>
      <p:pic>
        <p:nvPicPr>
          <p:cNvPr id="17" name="Google Shape;17;p2"/>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18" name="Google Shape;18;p2"/>
          <p:cNvSpPr txBox="1">
            <a:spLocks noGrp="1"/>
          </p:cNvSpPr>
          <p:nvPr>
            <p:ph type="ctrTitle"/>
          </p:nvPr>
        </p:nvSpPr>
        <p:spPr>
          <a:xfrm>
            <a:off x="614673" y="1455303"/>
            <a:ext cx="4971415" cy="118427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400" b="0" i="0">
                <a:solidFill>
                  <a:schemeClr val="lt1"/>
                </a:solidFill>
                <a:latin typeface="Calibri"/>
                <a:ea typeface="Calibri"/>
                <a:cs typeface="Calibri"/>
                <a:sym typeface="Calibri"/>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Only">
  <p:cSld name="Title Only">
    <p:bg>
      <p:bgPr>
        <a:solidFill>
          <a:schemeClr val="lt1"/>
        </a:solidFill>
        <a:effectLst/>
      </p:bgPr>
    </p:bg>
    <p:spTree>
      <p:nvGrpSpPr>
        <p:cNvPr id="1" name="Shape 23"/>
        <p:cNvGrpSpPr/>
        <p:nvPr/>
      </p:nvGrpSpPr>
      <p:grpSpPr>
        <a:xfrm>
          <a:off x="0" y="0"/>
          <a:ext cx="0" cy="0"/>
          <a:chOff x="0" y="0"/>
          <a:chExt cx="0" cy="0"/>
        </a:xfrm>
      </p:grpSpPr>
      <p:pic>
        <p:nvPicPr>
          <p:cNvPr id="24" name="Google Shape;24;p3"/>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25" name="Google Shape;25;p3"/>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p:cSld name="Title and Content">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4"/>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sz="2400" b="0" i="0">
                <a:solidFill>
                  <a:schemeClr val="lt1"/>
                </a:solidFill>
                <a:latin typeface="Calibri"/>
                <a:ea typeface="Calibri"/>
                <a:cs typeface="Calibri"/>
                <a:sym typeface="Calibri"/>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2" name="Google Shape;32;p4"/>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4"/>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5"/>
        <p:cNvGrpSpPr/>
        <p:nvPr/>
      </p:nvGrpSpPr>
      <p:grpSpPr>
        <a:xfrm>
          <a:off x="0" y="0"/>
          <a:ext cx="0" cy="0"/>
          <a:chOff x="0" y="0"/>
          <a:chExt cx="0" cy="0"/>
        </a:xfrm>
      </p:grpSpPr>
      <p:sp>
        <p:nvSpPr>
          <p:cNvPr id="36" name="Google Shape;36;p5"/>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
          <p:cNvSpPr txBox="1">
            <a:spLocks noGrp="1"/>
          </p:cNvSpPr>
          <p:nvPr>
            <p:ph type="body" idx="1"/>
          </p:nvPr>
        </p:nvSpPr>
        <p:spPr>
          <a:xfrm>
            <a:off x="60960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8" name="Google Shape;38;p5"/>
          <p:cNvSpPr txBox="1">
            <a:spLocks noGrp="1"/>
          </p:cNvSpPr>
          <p:nvPr>
            <p:ph type="body" idx="2"/>
          </p:nvPr>
        </p:nvSpPr>
        <p:spPr>
          <a:xfrm>
            <a:off x="6278880" y="1577340"/>
            <a:ext cx="5303520" cy="4526280"/>
          </a:xfrm>
          <a:prstGeom prst="rect">
            <a:avLst/>
          </a:prstGeom>
          <a:noFill/>
          <a:ln>
            <a:noFill/>
          </a:ln>
        </p:spPr>
        <p:txBody>
          <a:bodyPr spcFirstLastPara="1" wrap="square" lIns="0" tIns="0" rIns="0" bIns="0" anchor="t" anchorCtr="0">
            <a:spAutoFit/>
          </a:bodyPr>
          <a:lstStyle>
            <a:lvl1pPr marL="457200" lvl="0" indent="-228600" algn="l">
              <a:spcBef>
                <a:spcPts val="0"/>
              </a:spcBef>
              <a:spcAft>
                <a:spcPts val="0"/>
              </a:spcAft>
              <a:buSzPts val="1400"/>
              <a:buNone/>
              <a:defRPr/>
            </a:lvl1pPr>
            <a:lvl2pPr marL="914400" lvl="1" indent="-228600" algn="l">
              <a:spcBef>
                <a:spcPts val="0"/>
              </a:spcBef>
              <a:spcAft>
                <a:spcPts val="0"/>
              </a:spcAft>
              <a:buSzPts val="1400"/>
              <a:buNone/>
              <a:defRPr/>
            </a:lvl2pPr>
            <a:lvl3pPr marL="1371600" lvl="2" indent="-228600" algn="l">
              <a:spcBef>
                <a:spcPts val="0"/>
              </a:spcBef>
              <a:spcAft>
                <a:spcPts val="0"/>
              </a:spcAft>
              <a:buSzPts val="1400"/>
              <a:buNone/>
              <a:defRPr/>
            </a:lvl3pPr>
            <a:lvl4pPr marL="1828800" lvl="3" indent="-228600" algn="l">
              <a:spcBef>
                <a:spcPts val="0"/>
              </a:spcBef>
              <a:spcAft>
                <a:spcPts val="0"/>
              </a:spcAft>
              <a:buSzPts val="1400"/>
              <a:buNone/>
              <a:defRPr/>
            </a:lvl4pPr>
            <a:lvl5pPr marL="2286000" lvl="4" indent="-228600" algn="l">
              <a:spcBef>
                <a:spcPts val="0"/>
              </a:spcBef>
              <a:spcAft>
                <a:spcPts val="0"/>
              </a:spcAft>
              <a:buSzPts val="1400"/>
              <a:buNone/>
              <a:defRPr/>
            </a:lvl5pPr>
            <a:lvl6pPr marL="2743200" lvl="5" indent="-228600" algn="l">
              <a:spcBef>
                <a:spcPts val="0"/>
              </a:spcBef>
              <a:spcAft>
                <a:spcPts val="0"/>
              </a:spcAft>
              <a:buSzPts val="1400"/>
              <a:buNone/>
              <a:defRPr/>
            </a:lvl6pPr>
            <a:lvl7pPr marL="3200400" lvl="6" indent="-228600" algn="l">
              <a:spcBef>
                <a:spcPts val="0"/>
              </a:spcBef>
              <a:spcAft>
                <a:spcPts val="0"/>
              </a:spcAft>
              <a:buSzPts val="1400"/>
              <a:buNone/>
              <a:defRPr/>
            </a:lvl7pPr>
            <a:lvl8pPr marL="3657600" lvl="7" indent="-228600" algn="l">
              <a:spcBef>
                <a:spcPts val="0"/>
              </a:spcBef>
              <a:spcAft>
                <a:spcPts val="0"/>
              </a:spcAft>
              <a:buSzPts val="1400"/>
              <a:buNone/>
              <a:defRPr/>
            </a:lvl8pPr>
            <a:lvl9pPr marL="4114800" lvl="8" indent="-228600" algn="l">
              <a:spcBef>
                <a:spcPts val="0"/>
              </a:spcBef>
              <a:spcAft>
                <a:spcPts val="0"/>
              </a:spcAft>
              <a:buSzPts val="1400"/>
              <a:buNone/>
              <a:defRPr/>
            </a:lvl9pPr>
          </a:lstStyle>
          <a:p>
            <a:endParaRPr/>
          </a:p>
        </p:txBody>
      </p:sp>
      <p:sp>
        <p:nvSpPr>
          <p:cNvPr id="39" name="Google Shape;39;p5"/>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Blank">
  <p:cSld name="Blank">
    <p:bg>
      <p:bgPr>
        <a:solidFill>
          <a:schemeClr val="lt1"/>
        </a:solidFill>
        <a:effectLst/>
      </p:bgPr>
    </p:bg>
    <p:spTree>
      <p:nvGrpSpPr>
        <p:cNvPr id="1" name="Shape 42"/>
        <p:cNvGrpSpPr/>
        <p:nvPr/>
      </p:nvGrpSpPr>
      <p:grpSpPr>
        <a:xfrm>
          <a:off x="0" y="0"/>
          <a:ext cx="0" cy="0"/>
          <a:chOff x="0" y="0"/>
          <a:chExt cx="0" cy="0"/>
        </a:xfrm>
      </p:grpSpPr>
      <p:pic>
        <p:nvPicPr>
          <p:cNvPr id="43" name="Google Shape;43;p6"/>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44" name="Google Shape;44;p6"/>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6"/>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6"/>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800" b="0" i="0" u="none" strike="noStrike" cap="none">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47"/>
        <p:cNvGrpSpPr/>
        <p:nvPr/>
      </p:nvGrpSpPr>
      <p:grpSpPr>
        <a:xfrm>
          <a:off x="0" y="0"/>
          <a:ext cx="0" cy="0"/>
          <a:chOff x="0" y="0"/>
          <a:chExt cx="0" cy="0"/>
        </a:xfrm>
      </p:grpSpPr>
      <p:sp>
        <p:nvSpPr>
          <p:cNvPr id="48" name="Google Shape;48;p7"/>
          <p:cNvSpPr txBox="1">
            <a:spLocks noGrp="1"/>
          </p:cNvSpPr>
          <p:nvPr>
            <p:ph type="title"/>
          </p:nvPr>
        </p:nvSpPr>
        <p:spPr>
          <a:xfrm>
            <a:off x="512381" y="1516009"/>
            <a:ext cx="10744199" cy="384721"/>
          </a:xfrm>
          <a:prstGeom prst="rect">
            <a:avLst/>
          </a:prstGeom>
          <a:noFill/>
          <a:ln>
            <a:noFill/>
          </a:ln>
        </p:spPr>
        <p:txBody>
          <a:bodyPr spcFirstLastPara="1" wrap="square" lIns="0" tIns="0" rIns="0" bIns="0" anchor="t" anchorCtr="0">
            <a:spAutoFit/>
          </a:bodyPr>
          <a:lstStyle>
            <a:lvl1pPr lvl="0" algn="l">
              <a:spcBef>
                <a:spcPts val="0"/>
              </a:spcBef>
              <a:spcAft>
                <a:spcPts val="0"/>
              </a:spcAft>
              <a:buSzPts val="1400"/>
              <a:buNone/>
              <a:defRPr sz="250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9"/>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58" name="Google Shape;58;p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0" name="Google Shape;60;p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61"/>
        <p:cNvGrpSpPr/>
        <p:nvPr/>
      </p:nvGrpSpPr>
      <p:grpSpPr>
        <a:xfrm>
          <a:off x="0" y="0"/>
          <a:ext cx="0" cy="0"/>
          <a:chOff x="0" y="0"/>
          <a:chExt cx="0" cy="0"/>
        </a:xfrm>
      </p:grpSpPr>
      <p:sp>
        <p:nvSpPr>
          <p:cNvPr id="62" name="Google Shape;62;p10"/>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64" name="Google Shape;64;p10"/>
          <p:cNvSpPr txBox="1">
            <a:spLocks noGrp="1"/>
          </p:cNvSpPr>
          <p:nvPr>
            <p:ph type="dt" idx="10"/>
          </p:nvPr>
        </p:nvSpPr>
        <p:spPr>
          <a:xfrm>
            <a:off x="527382"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5519936" y="6381329"/>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66" name="Google Shape;66;p1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1"/>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70" name="Google Shape;70;p1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2"/>
        <p:cNvGrpSpPr/>
        <p:nvPr/>
      </p:nvGrpSpPr>
      <p:grpSpPr>
        <a:xfrm>
          <a:off x="0" y="0"/>
          <a:ext cx="0" cy="0"/>
          <a:chOff x="0" y="0"/>
          <a:chExt cx="0" cy="0"/>
        </a:xfrm>
      </p:grpSpPr>
      <p:sp>
        <p:nvSpPr>
          <p:cNvPr id="73" name="Google Shape;73;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2"/>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5" name="Google Shape;75;p12"/>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76" name="Google Shape;76;p1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8"/>
        <p:cNvGrpSpPr/>
        <p:nvPr/>
      </p:nvGrpSpPr>
      <p:grpSpPr>
        <a:xfrm>
          <a:off x="0" y="0"/>
          <a:ext cx="0" cy="0"/>
          <a:chOff x="0" y="0"/>
          <a:chExt cx="0" cy="0"/>
        </a:xfrm>
      </p:grpSpPr>
      <p:sp>
        <p:nvSpPr>
          <p:cNvPr id="79" name="Google Shape;79;p13"/>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3"/>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1" name="Google Shape;81;p13"/>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2" name="Google Shape;82;p13"/>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83" name="Google Shape;83;p13"/>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84" name="Google Shape;84;p1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6"/>
        <p:cNvGrpSpPr/>
        <p:nvPr/>
      </p:nvGrpSpPr>
      <p:grpSpPr>
        <a:xfrm>
          <a:off x="0" y="0"/>
          <a:ext cx="0" cy="0"/>
          <a:chOff x="0" y="0"/>
          <a:chExt cx="0" cy="0"/>
        </a:xfrm>
      </p:grpSpPr>
      <p:sp>
        <p:nvSpPr>
          <p:cNvPr id="87" name="Google Shape;87;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4"/>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4"/>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0"/>
        <p:cNvGrpSpPr/>
        <p:nvPr/>
      </p:nvGrpSpPr>
      <p:grpSpPr>
        <a:xfrm>
          <a:off x="0" y="0"/>
          <a:ext cx="0" cy="0"/>
          <a:chOff x="0" y="0"/>
          <a:chExt cx="0" cy="0"/>
        </a:xfrm>
      </p:grpSpPr>
      <p:sp>
        <p:nvSpPr>
          <p:cNvPr id="91" name="Google Shape;91;p1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3"/>
        <p:cNvGrpSpPr/>
        <p:nvPr/>
      </p:nvGrpSpPr>
      <p:grpSpPr>
        <a:xfrm>
          <a:off x="0" y="0"/>
          <a:ext cx="0" cy="0"/>
          <a:chOff x="0" y="0"/>
          <a:chExt cx="0" cy="0"/>
        </a:xfrm>
      </p:grpSpPr>
      <p:sp>
        <p:nvSpPr>
          <p:cNvPr id="94" name="Google Shape;94;p16"/>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16"/>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96" name="Google Shape;96;p16"/>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97" name="Google Shape;97;p1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9"/>
        <p:cNvGrpSpPr/>
        <p:nvPr/>
      </p:nvGrpSpPr>
      <p:grpSpPr>
        <a:xfrm>
          <a:off x="0" y="0"/>
          <a:ext cx="0" cy="0"/>
          <a:chOff x="0" y="0"/>
          <a:chExt cx="0" cy="0"/>
        </a:xfrm>
      </p:grpSpPr>
      <p:sp>
        <p:nvSpPr>
          <p:cNvPr id="100" name="Google Shape;100;p17"/>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1" name="Google Shape;101;p17"/>
          <p:cNvSpPr>
            <a:spLocks noGrp="1"/>
          </p:cNvSpPr>
          <p:nvPr>
            <p:ph type="pic" idx="2"/>
          </p:nvPr>
        </p:nvSpPr>
        <p:spPr>
          <a:xfrm>
            <a:off x="2389717" y="612776"/>
            <a:ext cx="7315200" cy="3824337"/>
          </a:xfrm>
          <a:prstGeom prst="rect">
            <a:avLst/>
          </a:prstGeom>
          <a:noFill/>
          <a:ln>
            <a:noFill/>
          </a:ln>
        </p:spPr>
      </p:sp>
      <p:sp>
        <p:nvSpPr>
          <p:cNvPr id="102" name="Google Shape;102;p17"/>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03" name="Google Shape;103;p1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05"/>
        <p:cNvGrpSpPr/>
        <p:nvPr/>
      </p:nvGrpSpPr>
      <p:grpSpPr>
        <a:xfrm>
          <a:off x="0" y="0"/>
          <a:ext cx="0" cy="0"/>
          <a:chOff x="0" y="0"/>
          <a:chExt cx="0" cy="0"/>
        </a:xfrm>
      </p:grpSpPr>
      <p:sp>
        <p:nvSpPr>
          <p:cNvPr id="106" name="Google Shape;106;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7" name="Google Shape;107;p18"/>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08" name="Google Shape;108;p1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1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19"/>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13" name="Google Shape;113;p1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transition>
    <p:fade thruBlk="1"/>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15"/>
        <p:cNvGrpSpPr/>
        <p:nvPr/>
      </p:nvGrpSpPr>
      <p:grpSpPr>
        <a:xfrm>
          <a:off x="0" y="0"/>
          <a:ext cx="0" cy="0"/>
          <a:chOff x="0" y="0"/>
          <a:chExt cx="0" cy="0"/>
        </a:xfrm>
      </p:grpSpPr>
      <p:sp>
        <p:nvSpPr>
          <p:cNvPr id="116" name="Google Shape;116;p20"/>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55600" algn="l">
              <a:spcBef>
                <a:spcPts val="400"/>
              </a:spcBef>
              <a:spcAft>
                <a:spcPts val="0"/>
              </a:spcAft>
              <a:buClr>
                <a:schemeClr val="dk1"/>
              </a:buClr>
              <a:buSzPts val="2000"/>
              <a:buChar char="»"/>
              <a:defRPr/>
            </a:lvl5pPr>
            <a:lvl6pPr marL="2743200" lvl="5" indent="-355600" algn="l">
              <a:spcBef>
                <a:spcPts val="400"/>
              </a:spcBef>
              <a:spcAft>
                <a:spcPts val="0"/>
              </a:spcAft>
              <a:buClr>
                <a:schemeClr val="dk1"/>
              </a:buClr>
              <a:buSzPts val="2000"/>
              <a:buChar char="•"/>
              <a:defRPr/>
            </a:lvl6pPr>
            <a:lvl7pPr marL="3200400" lvl="6" indent="-355600" algn="l">
              <a:spcBef>
                <a:spcPts val="400"/>
              </a:spcBef>
              <a:spcAft>
                <a:spcPts val="0"/>
              </a:spcAft>
              <a:buClr>
                <a:schemeClr val="dk1"/>
              </a:buClr>
              <a:buSzPts val="2000"/>
              <a:buChar char="•"/>
              <a:defRPr/>
            </a:lvl7pPr>
            <a:lvl8pPr marL="3657600" lvl="7" indent="-355600" algn="l">
              <a:spcBef>
                <a:spcPts val="400"/>
              </a:spcBef>
              <a:spcAft>
                <a:spcPts val="0"/>
              </a:spcAft>
              <a:buClr>
                <a:schemeClr val="dk1"/>
              </a:buClr>
              <a:buSzPts val="2000"/>
              <a:buChar char="•"/>
              <a:defRPr/>
            </a:lvl8pPr>
            <a:lvl9pPr marL="4114800" lvl="8" indent="-355600" algn="l">
              <a:spcBef>
                <a:spcPts val="400"/>
              </a:spcBef>
              <a:spcAft>
                <a:spcPts val="0"/>
              </a:spcAft>
              <a:buClr>
                <a:schemeClr val="dk1"/>
              </a:buClr>
              <a:buSzPts val="2000"/>
              <a:buFont typeface="Arial"/>
              <a:buChar char="•"/>
              <a:defRPr/>
            </a:lvl9pPr>
          </a:lstStyle>
          <a:p>
            <a:endParaRPr/>
          </a:p>
        </p:txBody>
      </p:sp>
      <p:sp>
        <p:nvSpPr>
          <p:cNvPr id="117" name="Google Shape;117;p2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20"/>
          <p:cNvSpPr txBox="1">
            <a:spLocks noGrp="1"/>
          </p:cNvSpPr>
          <p:nvPr>
            <p:ph type="ftr" idx="11"/>
          </p:nvPr>
        </p:nvSpPr>
        <p:spPr>
          <a:xfrm>
            <a:off x="878887" y="6356351"/>
            <a:ext cx="37973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19" name="Google Shape;119;p20"/>
          <p:cNvSpPr txBox="1">
            <a:spLocks noGrp="1"/>
          </p:cNvSpPr>
          <p:nvPr>
            <p:ph type="sldNum" idx="12"/>
          </p:nvPr>
        </p:nvSpPr>
        <p:spPr>
          <a:xfrm>
            <a:off x="11442701" y="1"/>
            <a:ext cx="7493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1" i="0" u="none" strike="noStrike" cap="none">
                <a:solidFill>
                  <a:schemeClr val="dk2"/>
                </a:solidFill>
                <a:latin typeface="Open Sans"/>
                <a:ea typeface="Open Sans"/>
                <a:cs typeface="Open Sans"/>
                <a:sym typeface="Open Sans"/>
              </a:defRPr>
            </a:lvl1pPr>
            <a:lvl2pPr marL="0" lvl="1" indent="0" algn="r">
              <a:spcBef>
                <a:spcPts val="0"/>
              </a:spcBef>
              <a:buNone/>
              <a:defRPr sz="1200" b="1" i="0" u="none" strike="noStrike" cap="none">
                <a:solidFill>
                  <a:schemeClr val="dk2"/>
                </a:solidFill>
                <a:latin typeface="Open Sans"/>
                <a:ea typeface="Open Sans"/>
                <a:cs typeface="Open Sans"/>
                <a:sym typeface="Open Sans"/>
              </a:defRPr>
            </a:lvl2pPr>
            <a:lvl3pPr marL="0" lvl="2" indent="0" algn="r">
              <a:spcBef>
                <a:spcPts val="0"/>
              </a:spcBef>
              <a:buNone/>
              <a:defRPr sz="1200" b="1" i="0" u="none" strike="noStrike" cap="none">
                <a:solidFill>
                  <a:schemeClr val="dk2"/>
                </a:solidFill>
                <a:latin typeface="Open Sans"/>
                <a:ea typeface="Open Sans"/>
                <a:cs typeface="Open Sans"/>
                <a:sym typeface="Open Sans"/>
              </a:defRPr>
            </a:lvl3pPr>
            <a:lvl4pPr marL="0" lvl="3" indent="0" algn="r">
              <a:spcBef>
                <a:spcPts val="0"/>
              </a:spcBef>
              <a:buNone/>
              <a:defRPr sz="1200" b="1" i="0" u="none" strike="noStrike" cap="none">
                <a:solidFill>
                  <a:schemeClr val="dk2"/>
                </a:solidFill>
                <a:latin typeface="Open Sans"/>
                <a:ea typeface="Open Sans"/>
                <a:cs typeface="Open Sans"/>
                <a:sym typeface="Open Sans"/>
              </a:defRPr>
            </a:lvl4pPr>
            <a:lvl5pPr marL="0" lvl="4" indent="0" algn="r">
              <a:spcBef>
                <a:spcPts val="0"/>
              </a:spcBef>
              <a:buNone/>
              <a:defRPr sz="1200" b="1" i="0" u="none" strike="noStrike" cap="none">
                <a:solidFill>
                  <a:schemeClr val="dk2"/>
                </a:solidFill>
                <a:latin typeface="Open Sans"/>
                <a:ea typeface="Open Sans"/>
                <a:cs typeface="Open Sans"/>
                <a:sym typeface="Open Sans"/>
              </a:defRPr>
            </a:lvl5pPr>
            <a:lvl6pPr marL="0" lvl="5" indent="0" algn="r">
              <a:spcBef>
                <a:spcPts val="0"/>
              </a:spcBef>
              <a:buNone/>
              <a:defRPr sz="1200" b="1" i="0" u="none" strike="noStrike" cap="none">
                <a:solidFill>
                  <a:schemeClr val="dk2"/>
                </a:solidFill>
                <a:latin typeface="Open Sans"/>
                <a:ea typeface="Open Sans"/>
                <a:cs typeface="Open Sans"/>
                <a:sym typeface="Open Sans"/>
              </a:defRPr>
            </a:lvl6pPr>
            <a:lvl7pPr marL="0" lvl="6" indent="0" algn="r">
              <a:spcBef>
                <a:spcPts val="0"/>
              </a:spcBef>
              <a:buNone/>
              <a:defRPr sz="1200" b="1" i="0" u="none" strike="noStrike" cap="none">
                <a:solidFill>
                  <a:schemeClr val="dk2"/>
                </a:solidFill>
                <a:latin typeface="Open Sans"/>
                <a:ea typeface="Open Sans"/>
                <a:cs typeface="Open Sans"/>
                <a:sym typeface="Open Sans"/>
              </a:defRPr>
            </a:lvl7pPr>
            <a:lvl8pPr marL="0" lvl="7" indent="0" algn="r">
              <a:spcBef>
                <a:spcPts val="0"/>
              </a:spcBef>
              <a:buNone/>
              <a:defRPr sz="1200" b="1" i="0" u="none" strike="noStrike" cap="none">
                <a:solidFill>
                  <a:schemeClr val="dk2"/>
                </a:solidFill>
                <a:latin typeface="Open Sans"/>
                <a:ea typeface="Open Sans"/>
                <a:cs typeface="Open Sans"/>
                <a:sym typeface="Open Sans"/>
              </a:defRPr>
            </a:lvl8pPr>
            <a:lvl9pPr marL="0" lvl="8" indent="0" algn="r">
              <a:spcBef>
                <a:spcPts val="0"/>
              </a:spcBef>
              <a:buNone/>
              <a:defRPr sz="1200" b="1" i="0" u="none" strike="noStrike" cap="none">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
        <p:nvSpPr>
          <p:cNvPr id="120" name="Google Shape;120;p20"/>
          <p:cNvSpPr txBox="1"/>
          <p:nvPr/>
        </p:nvSpPr>
        <p:spPr>
          <a:xfrm>
            <a:off x="623392" y="152400"/>
            <a:ext cx="10972800" cy="1600200"/>
          </a:xfrm>
          <a:prstGeom prst="rect">
            <a:avLst/>
          </a:prstGeom>
          <a:noFill/>
          <a:ln>
            <a:noFill/>
          </a:ln>
        </p:spPr>
        <p:txBody>
          <a:bodyPr spcFirstLastPara="1" wrap="square" lIns="91425" tIns="45700" rIns="91425" bIns="45700" anchor="t" anchorCtr="0">
            <a:noAutofit/>
          </a:bodyPr>
          <a:lstStyle/>
          <a:p>
            <a:pPr marL="0" marR="0" lvl="0" indent="0" algn="ctr" rtl="0">
              <a:lnSpc>
                <a:spcPct val="161111"/>
              </a:lnSpc>
              <a:spcBef>
                <a:spcPts val="0"/>
              </a:spcBef>
              <a:spcAft>
                <a:spcPts val="0"/>
              </a:spcAft>
              <a:buClr>
                <a:schemeClr val="dk2"/>
              </a:buClr>
              <a:buSzPts val="3600"/>
              <a:buFont typeface="Open Sans"/>
              <a:buNone/>
            </a:pPr>
            <a:endParaRPr sz="3600" b="1" i="0" u="none" strike="noStrike" cap="none">
              <a:solidFill>
                <a:schemeClr val="dk2"/>
              </a:solidFill>
              <a:latin typeface="Open Sans"/>
              <a:ea typeface="Open Sans"/>
              <a:cs typeface="Open Sans"/>
              <a:sym typeface="Open Sans"/>
            </a:endParaRPr>
          </a:p>
        </p:txBody>
      </p:sp>
    </p:spTree>
  </p:cSld>
  <p:clrMapOvr>
    <a:masterClrMapping/>
  </p:clrMapOvr>
  <p:transition>
    <p:fade thruBlk="1"/>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6"/>
        <p:cNvGrpSpPr/>
        <p:nvPr/>
      </p:nvGrpSpPr>
      <p:grpSpPr>
        <a:xfrm>
          <a:off x="0" y="0"/>
          <a:ext cx="0" cy="0"/>
          <a:chOff x="0" y="0"/>
          <a:chExt cx="0" cy="0"/>
        </a:xfrm>
      </p:grpSpPr>
      <p:sp>
        <p:nvSpPr>
          <p:cNvPr id="127" name="Google Shape;127;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8" name="Google Shape;128;p22"/>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29" name="Google Shape;129;p2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2"/>
          <p:cNvSpPr txBox="1">
            <a:spLocks noGrp="1"/>
          </p:cNvSpPr>
          <p:nvPr>
            <p:ph type="ftr" idx="11"/>
          </p:nvPr>
        </p:nvSpPr>
        <p:spPr>
          <a:xfrm>
            <a:off x="4175787" y="646178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1" name="Google Shape;131;p2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1_Title Slide">
  <p:cSld name="1_Title Slide">
    <p:bg>
      <p:bgPr>
        <a:solidFill>
          <a:schemeClr val="lt1"/>
        </a:solidFill>
        <a:effectLst/>
      </p:bgPr>
    </p:bg>
    <p:spTree>
      <p:nvGrpSpPr>
        <p:cNvPr id="1" name="Shape 132"/>
        <p:cNvGrpSpPr/>
        <p:nvPr/>
      </p:nvGrpSpPr>
      <p:grpSpPr>
        <a:xfrm>
          <a:off x="0" y="0"/>
          <a:ext cx="0" cy="0"/>
          <a:chOff x="0" y="0"/>
          <a:chExt cx="0" cy="0"/>
        </a:xfrm>
      </p:grpSpPr>
      <p:pic>
        <p:nvPicPr>
          <p:cNvPr id="133" name="Google Shape;133;p23"/>
          <p:cNvPicPr preferRelativeResize="0"/>
          <p:nvPr/>
        </p:nvPicPr>
        <p:blipFill rotWithShape="1">
          <a:blip r:embed="rId2">
            <a:alphaModFix/>
          </a:blip>
          <a:srcRect/>
          <a:stretch/>
        </p:blipFill>
        <p:spPr>
          <a:xfrm>
            <a:off x="0" y="0"/>
            <a:ext cx="12191999" cy="6857999"/>
          </a:xfrm>
          <a:prstGeom prst="rect">
            <a:avLst/>
          </a:prstGeom>
          <a:noFill/>
          <a:ln>
            <a:noFill/>
          </a:ln>
        </p:spPr>
      </p:pic>
      <p:sp>
        <p:nvSpPr>
          <p:cNvPr id="134" name="Google Shape;134;p23"/>
          <p:cNvSpPr txBox="1">
            <a:spLocks noGrp="1"/>
          </p:cNvSpPr>
          <p:nvPr>
            <p:ph type="ctrTitle"/>
          </p:nvPr>
        </p:nvSpPr>
        <p:spPr>
          <a:xfrm>
            <a:off x="614673" y="1455303"/>
            <a:ext cx="4971415" cy="1184275"/>
          </a:xfrm>
          <a:prstGeom prst="rect">
            <a:avLst/>
          </a:prstGeom>
          <a:noFill/>
          <a:ln>
            <a:noFill/>
          </a:ln>
        </p:spPr>
        <p:txBody>
          <a:bodyPr spcFirstLastPara="1" wrap="square" lIns="0" tIns="0" rIns="0" bIns="0" anchor="ctr" anchorCtr="0">
            <a:spAutoFit/>
          </a:bodyPr>
          <a:lstStyle>
            <a:lvl1pPr lvl="0" algn="ctr">
              <a:spcBef>
                <a:spcPts val="0"/>
              </a:spcBef>
              <a:spcAft>
                <a:spcPts val="0"/>
              </a:spcAft>
              <a:buClr>
                <a:schemeClr val="lt1"/>
              </a:buClr>
              <a:buSzPts val="3600"/>
              <a:buFont typeface="Arial"/>
              <a:buNone/>
              <a:defRPr sz="3600" b="0" i="0">
                <a:solidFill>
                  <a:schemeClr val="lt1"/>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 name="Google Shape;135;p23"/>
          <p:cNvSpPr txBox="1">
            <a:spLocks noGrp="1"/>
          </p:cNvSpPr>
          <p:nvPr>
            <p:ph type="subTitle" idx="1"/>
          </p:nvPr>
        </p:nvSpPr>
        <p:spPr>
          <a:xfrm>
            <a:off x="1828800" y="3840480"/>
            <a:ext cx="8534400" cy="1714500"/>
          </a:xfrm>
          <a:prstGeom prst="rect">
            <a:avLst/>
          </a:prstGeom>
          <a:noFill/>
          <a:ln>
            <a:noFill/>
          </a:ln>
        </p:spPr>
        <p:txBody>
          <a:bodyPr spcFirstLastPara="1" wrap="square" lIns="0" tIns="0" rIns="0" bIns="0" anchor="t" anchorCtr="0">
            <a:spAutoFit/>
          </a:bodyPr>
          <a:lstStyle>
            <a:lvl1pPr lvl="0" algn="l">
              <a:spcBef>
                <a:spcPts val="480"/>
              </a:spcBef>
              <a:spcAft>
                <a:spcPts val="0"/>
              </a:spcAft>
              <a:buClr>
                <a:schemeClr val="lt1"/>
              </a:buClr>
              <a:buSzPts val="2400"/>
              <a:buChar char="•"/>
              <a:defRPr sz="2400" b="0" i="0">
                <a:solidFill>
                  <a:schemeClr val="lt1"/>
                </a:solidFill>
                <a:latin typeface="Calibri"/>
                <a:ea typeface="Calibri"/>
                <a:cs typeface="Calibri"/>
                <a:sym typeface="Calibri"/>
              </a:defRPr>
            </a:lvl1pPr>
            <a:lvl2pPr lvl="1" algn="l">
              <a:spcBef>
                <a:spcPts val="360"/>
              </a:spcBef>
              <a:spcAft>
                <a:spcPts val="0"/>
              </a:spcAft>
              <a:buClr>
                <a:schemeClr val="dk1"/>
              </a:buClr>
              <a:buSzPts val="1800"/>
              <a:buChar char="–"/>
              <a:defRPr/>
            </a:lvl2pPr>
            <a:lvl3pPr lvl="2" algn="l">
              <a:spcBef>
                <a:spcPts val="360"/>
              </a:spcBef>
              <a:spcAft>
                <a:spcPts val="0"/>
              </a:spcAft>
              <a:buClr>
                <a:schemeClr val="dk1"/>
              </a:buClr>
              <a:buSzPts val="1800"/>
              <a:buChar char="•"/>
              <a:defRPr/>
            </a:lvl3pPr>
            <a:lvl4pPr lvl="3" algn="l">
              <a:spcBef>
                <a:spcPts val="360"/>
              </a:spcBef>
              <a:spcAft>
                <a:spcPts val="0"/>
              </a:spcAft>
              <a:buClr>
                <a:schemeClr val="dk1"/>
              </a:buClr>
              <a:buSzPts val="1800"/>
              <a:buChar char="–"/>
              <a:defRPr/>
            </a:lvl4pPr>
            <a:lvl5pPr lvl="4" algn="l">
              <a:spcBef>
                <a:spcPts val="360"/>
              </a:spcBef>
              <a:spcAft>
                <a:spcPts val="0"/>
              </a:spcAft>
              <a:buClr>
                <a:schemeClr val="dk1"/>
              </a:buClr>
              <a:buSzPts val="1800"/>
              <a:buChar char="»"/>
              <a:defRPr/>
            </a:lvl5pPr>
            <a:lvl6pPr lvl="5" algn="l">
              <a:spcBef>
                <a:spcPts val="360"/>
              </a:spcBef>
              <a:spcAft>
                <a:spcPts val="0"/>
              </a:spcAft>
              <a:buClr>
                <a:schemeClr val="dk1"/>
              </a:buClr>
              <a:buSzPts val="1800"/>
              <a:buChar char="•"/>
              <a:defRPr/>
            </a:lvl6pPr>
            <a:lvl7pPr lvl="6" algn="l">
              <a:spcBef>
                <a:spcPts val="360"/>
              </a:spcBef>
              <a:spcAft>
                <a:spcPts val="0"/>
              </a:spcAft>
              <a:buClr>
                <a:schemeClr val="dk1"/>
              </a:buClr>
              <a:buSzPts val="1800"/>
              <a:buChar char="•"/>
              <a:defRPr/>
            </a:lvl7pPr>
            <a:lvl8pPr lvl="7" algn="l">
              <a:spcBef>
                <a:spcPts val="360"/>
              </a:spcBef>
              <a:spcAft>
                <a:spcPts val="0"/>
              </a:spcAft>
              <a:buClr>
                <a:schemeClr val="dk1"/>
              </a:buClr>
              <a:buSzPts val="1800"/>
              <a:buChar char="•"/>
              <a:defRPr/>
            </a:lvl8pPr>
            <a:lvl9pPr lvl="8" algn="l">
              <a:spcBef>
                <a:spcPts val="360"/>
              </a:spcBef>
              <a:spcAft>
                <a:spcPts val="0"/>
              </a:spcAft>
              <a:buClr>
                <a:schemeClr val="dk1"/>
              </a:buClr>
              <a:buSzPts val="1800"/>
              <a:buChar char="•"/>
              <a:defRPr/>
            </a:lvl9pPr>
          </a:lstStyle>
          <a:p>
            <a:endParaRPr/>
          </a:p>
        </p:txBody>
      </p:sp>
      <p:sp>
        <p:nvSpPr>
          <p:cNvPr id="136" name="Google Shape;136;p23"/>
          <p:cNvSpPr txBox="1">
            <a:spLocks noGrp="1"/>
          </p:cNvSpPr>
          <p:nvPr>
            <p:ph type="ftr" idx="11"/>
          </p:nvPr>
        </p:nvSpPr>
        <p:spPr>
          <a:xfrm>
            <a:off x="0" y="0"/>
            <a:ext cx="3000000" cy="3000000"/>
          </a:xfrm>
          <a:prstGeom prst="rect">
            <a:avLst/>
          </a:prstGeom>
          <a:noFill/>
          <a:ln>
            <a:noFill/>
          </a:ln>
        </p:spPr>
        <p:txBody>
          <a:bodyPr spcFirstLastPara="1" wrap="square" lIns="0" tIns="0" rIns="0" bIns="0" anchor="t" anchorCtr="0">
            <a:noAutofit/>
          </a:bodyPr>
          <a:lstStyle>
            <a:lvl1pPr marR="0" lvl="0" algn="ctr" rtl="0">
              <a:spcBef>
                <a:spcPts val="0"/>
              </a:spcBef>
              <a:spcAft>
                <a:spcPts val="0"/>
              </a:spcAft>
              <a:buSzPts val="1400"/>
              <a:buNone/>
              <a:defRPr sz="180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37" name="Google Shape;137;p23"/>
          <p:cNvSpPr txBox="1">
            <a:spLocks noGrp="1"/>
          </p:cNvSpPr>
          <p:nvPr>
            <p:ph type="dt" idx="10"/>
          </p:nvPr>
        </p:nvSpPr>
        <p:spPr>
          <a:xfrm>
            <a:off x="335360" y="6525344"/>
            <a:ext cx="1294837" cy="218522"/>
          </a:xfrm>
          <a:prstGeom prst="rect">
            <a:avLst/>
          </a:prstGeom>
          <a:noFill/>
          <a:ln>
            <a:noFill/>
          </a:ln>
        </p:spPr>
        <p:txBody>
          <a:bodyPr spcFirstLastPara="1" wrap="square" lIns="0" tIns="0" rIns="0" bIns="0" anchor="ctr" anchorCtr="0">
            <a:no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23"/>
          <p:cNvSpPr txBox="1">
            <a:spLocks noGrp="1"/>
          </p:cNvSpPr>
          <p:nvPr>
            <p:ph type="sldNum" idx="12"/>
          </p:nvPr>
        </p:nvSpPr>
        <p:spPr>
          <a:xfrm>
            <a:off x="10608501" y="6380973"/>
            <a:ext cx="973899" cy="340503"/>
          </a:xfrm>
          <a:prstGeom prst="rect">
            <a:avLst/>
          </a:prstGeom>
          <a:noFill/>
          <a:ln>
            <a:noFill/>
          </a:ln>
        </p:spPr>
        <p:txBody>
          <a:bodyPr spcFirstLastPara="1" wrap="square" lIns="0" tIns="0" rIns="0" bIns="0" anchor="ctr"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pPr marL="0" lvl="0" indent="0" algn="r" rtl="0">
              <a:spcBef>
                <a:spcPts val="0"/>
              </a:spcBef>
              <a:spcAft>
                <a:spcPts val="0"/>
              </a:spcAft>
              <a:buNone/>
            </a:pPr>
            <a:fld id="{00000000-1234-1234-1234-123412341234}" type="slidenum">
              <a:rPr lang="en-GB"/>
              <a:t>‹#›</a:t>
            </a:fld>
            <a:endParaRPr sz="1200" b="0" i="0" u="none" strike="noStrike" cap="none">
              <a:latin typeface="Open Sans"/>
              <a:ea typeface="Open Sans"/>
              <a:cs typeface="Open Sans"/>
              <a:sym typeface="Open San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5"/>
        <p:cNvGrpSpPr/>
        <p:nvPr/>
      </p:nvGrpSpPr>
      <p:grpSpPr>
        <a:xfrm>
          <a:off x="0" y="0"/>
          <a:ext cx="0" cy="0"/>
          <a:chOff x="0" y="0"/>
          <a:chExt cx="0" cy="0"/>
        </a:xfrm>
      </p:grpSpPr>
      <p:sp>
        <p:nvSpPr>
          <p:cNvPr id="146" name="Google Shape;146;p25"/>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Open Sans"/>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7" name="Google Shape;147;p25"/>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148" name="Google Shape;148;p25"/>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 name="Google Shape;149;p25"/>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50"/>
        <p:cNvGrpSpPr/>
        <p:nvPr/>
      </p:nvGrpSpPr>
      <p:grpSpPr>
        <a:xfrm>
          <a:off x="0" y="0"/>
          <a:ext cx="0" cy="0"/>
          <a:chOff x="0" y="0"/>
          <a:chExt cx="0" cy="0"/>
        </a:xfrm>
      </p:grpSpPr>
      <p:sp>
        <p:nvSpPr>
          <p:cNvPr id="151" name="Google Shape;151;p2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 name="Google Shape;152;p26"/>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53" name="Google Shape;153;p26"/>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154" name="Google Shape;154;p26"/>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6"/>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56"/>
        <p:cNvGrpSpPr/>
        <p:nvPr/>
      </p:nvGrpSpPr>
      <p:grpSpPr>
        <a:xfrm>
          <a:off x="0" y="0"/>
          <a:ext cx="0" cy="0"/>
          <a:chOff x="0" y="0"/>
          <a:chExt cx="0" cy="0"/>
        </a:xfrm>
      </p:grpSpPr>
      <p:sp>
        <p:nvSpPr>
          <p:cNvPr id="157" name="Google Shape;157;p2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Open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8" name="Google Shape;158;p27"/>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59" name="Google Shape;159;p27"/>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60" name="Google Shape;160;p27"/>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161" name="Google Shape;161;p27"/>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162" name="Google Shape;162;p27"/>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3" name="Google Shape;163;p27"/>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4"/>
        <p:cNvGrpSpPr/>
        <p:nvPr/>
      </p:nvGrpSpPr>
      <p:grpSpPr>
        <a:xfrm>
          <a:off x="0" y="0"/>
          <a:ext cx="0" cy="0"/>
          <a:chOff x="0" y="0"/>
          <a:chExt cx="0" cy="0"/>
        </a:xfrm>
      </p:grpSpPr>
      <p:sp>
        <p:nvSpPr>
          <p:cNvPr id="165" name="Google Shape;165;p2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 name="Google Shape;166;p2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7" name="Google Shape;167;p2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68"/>
        <p:cNvGrpSpPr/>
        <p:nvPr/>
      </p:nvGrpSpPr>
      <p:grpSpPr>
        <a:xfrm>
          <a:off x="0" y="0"/>
          <a:ext cx="0" cy="0"/>
          <a:chOff x="0" y="0"/>
          <a:chExt cx="0" cy="0"/>
        </a:xfrm>
      </p:grpSpPr>
      <p:sp>
        <p:nvSpPr>
          <p:cNvPr id="169" name="Google Shape;169;p29"/>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0" name="Google Shape;170;p29"/>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71"/>
        <p:cNvGrpSpPr/>
        <p:nvPr/>
      </p:nvGrpSpPr>
      <p:grpSpPr>
        <a:xfrm>
          <a:off x="0" y="0"/>
          <a:ext cx="0" cy="0"/>
          <a:chOff x="0" y="0"/>
          <a:chExt cx="0" cy="0"/>
        </a:xfrm>
      </p:grpSpPr>
      <p:sp>
        <p:nvSpPr>
          <p:cNvPr id="172" name="Google Shape;172;p30"/>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3" name="Google Shape;173;p30"/>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174" name="Google Shape;174;p30"/>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75" name="Google Shape;175;p30"/>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6" name="Google Shape;176;p30"/>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77"/>
        <p:cNvGrpSpPr/>
        <p:nvPr/>
      </p:nvGrpSpPr>
      <p:grpSpPr>
        <a:xfrm>
          <a:off x="0" y="0"/>
          <a:ext cx="0" cy="0"/>
          <a:chOff x="0" y="0"/>
          <a:chExt cx="0" cy="0"/>
        </a:xfrm>
      </p:grpSpPr>
      <p:sp>
        <p:nvSpPr>
          <p:cNvPr id="178" name="Google Shape;178;p31"/>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Open Sans"/>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 name="Google Shape;179;p31"/>
          <p:cNvSpPr>
            <a:spLocks noGrp="1"/>
          </p:cNvSpPr>
          <p:nvPr>
            <p:ph type="pic" idx="2"/>
          </p:nvPr>
        </p:nvSpPr>
        <p:spPr>
          <a:xfrm>
            <a:off x="2389717" y="612776"/>
            <a:ext cx="7315200" cy="3824337"/>
          </a:xfrm>
          <a:prstGeom prst="rect">
            <a:avLst/>
          </a:prstGeom>
          <a:noFill/>
          <a:ln>
            <a:noFill/>
          </a:ln>
        </p:spPr>
      </p:sp>
      <p:sp>
        <p:nvSpPr>
          <p:cNvPr id="180" name="Google Shape;180;p31"/>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181" name="Google Shape;181;p3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2" name="Google Shape;182;p3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83"/>
        <p:cNvGrpSpPr/>
        <p:nvPr/>
      </p:nvGrpSpPr>
      <p:grpSpPr>
        <a:xfrm>
          <a:off x="0" y="0"/>
          <a:ext cx="0" cy="0"/>
          <a:chOff x="0" y="0"/>
          <a:chExt cx="0" cy="0"/>
        </a:xfrm>
      </p:grpSpPr>
      <p:sp>
        <p:nvSpPr>
          <p:cNvPr id="184" name="Google Shape;184;p3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 name="Google Shape;185;p32"/>
          <p:cNvSpPr txBox="1">
            <a:spLocks noGrp="1"/>
          </p:cNvSpPr>
          <p:nvPr>
            <p:ph type="body" idx="1"/>
          </p:nvPr>
        </p:nvSpPr>
        <p:spPr>
          <a:xfrm rot="5400000">
            <a:off x="4137484" y="-1927683"/>
            <a:ext cx="3917032" cy="10972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86" name="Google Shape;186;p32"/>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7" name="Google Shape;187;p32"/>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0" name="Google Shape;190;p33"/>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191" name="Google Shape;191;p33"/>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2" name="Google Shape;192;p33"/>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image" Target="../media/image5.png"/><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image" Target="../media/image4.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7.jp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3.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pic>
        <p:nvPicPr>
          <p:cNvPr id="10" name="Google Shape;10;p1"/>
          <p:cNvPicPr preferRelativeResize="0"/>
          <p:nvPr/>
        </p:nvPicPr>
        <p:blipFill rotWithShape="1">
          <a:blip r:embed="rId8">
            <a:alphaModFix/>
          </a:blip>
          <a:srcRect/>
          <a:stretch/>
        </p:blipFill>
        <p:spPr>
          <a:xfrm>
            <a:off x="0" y="0"/>
            <a:ext cx="12191999" cy="6857999"/>
          </a:xfrm>
          <a:prstGeom prst="rect">
            <a:avLst/>
          </a:prstGeom>
          <a:noFill/>
          <a:ln>
            <a:noFill/>
          </a:ln>
        </p:spPr>
      </p:pic>
      <p:sp>
        <p:nvSpPr>
          <p:cNvPr id="11" name="Google Shape;11;p1"/>
          <p:cNvSpPr txBox="1">
            <a:spLocks noGrp="1"/>
          </p:cNvSpPr>
          <p:nvPr>
            <p:ph type="title"/>
          </p:nvPr>
        </p:nvSpPr>
        <p:spPr>
          <a:xfrm>
            <a:off x="531200" y="239078"/>
            <a:ext cx="9759893" cy="1188085"/>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3600" b="0" i="0" u="none" strike="noStrike" cap="none">
                <a:solidFill>
                  <a:schemeClr val="lt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
          <p:cNvSpPr txBox="1">
            <a:spLocks noGrp="1"/>
          </p:cNvSpPr>
          <p:nvPr>
            <p:ph type="body" idx="1"/>
          </p:nvPr>
        </p:nvSpPr>
        <p:spPr>
          <a:xfrm>
            <a:off x="1987025" y="1496451"/>
            <a:ext cx="7883525" cy="3908425"/>
          </a:xfrm>
          <a:prstGeom prst="rect">
            <a:avLst/>
          </a:prstGeom>
          <a:noFill/>
          <a:ln>
            <a:noFill/>
          </a:ln>
        </p:spPr>
        <p:txBody>
          <a:bodyPr spcFirstLastPara="1" wrap="square" lIns="0" tIns="0" rIns="0" bIns="0" anchor="t" anchorCtr="0">
            <a:spAutoFit/>
          </a:bodyPr>
          <a:lstStyle>
            <a:lvl1pPr marL="457200" marR="0" lvl="0" indent="-228600" algn="l" rtl="0">
              <a:spcBef>
                <a:spcPts val="0"/>
              </a:spcBef>
              <a:spcAft>
                <a:spcPts val="0"/>
              </a:spcAft>
              <a:buSzPts val="1400"/>
              <a:buNone/>
              <a:defRPr sz="2400" b="0" i="0" u="none" strike="noStrike" cap="none">
                <a:solidFill>
                  <a:schemeClr val="lt1"/>
                </a:solidFill>
                <a:latin typeface="Calibri"/>
                <a:ea typeface="Calibri"/>
                <a:cs typeface="Calibri"/>
                <a:sym typeface="Calibri"/>
              </a:defRPr>
            </a:lvl1pPr>
            <a:lvl2pPr marL="914400" marR="0" lvl="1" indent="-228600" algn="l" rtl="0">
              <a:spcBef>
                <a:spcPts val="0"/>
              </a:spcBef>
              <a:spcAft>
                <a:spcPts val="0"/>
              </a:spcAft>
              <a:buSzPts val="1400"/>
              <a:buNone/>
              <a:defRPr sz="1800" b="0" i="0" u="none" strike="noStrike" cap="none">
                <a:latin typeface="Calibri"/>
                <a:ea typeface="Calibri"/>
                <a:cs typeface="Calibri"/>
                <a:sym typeface="Calibri"/>
              </a:defRPr>
            </a:lvl2pPr>
            <a:lvl3pPr marL="1371600" marR="0" lvl="2" indent="-228600" algn="l" rtl="0">
              <a:spcBef>
                <a:spcPts val="0"/>
              </a:spcBef>
              <a:spcAft>
                <a:spcPts val="0"/>
              </a:spcAft>
              <a:buSzPts val="1400"/>
              <a:buNone/>
              <a:defRPr sz="1800" b="0" i="0" u="none" strike="noStrike" cap="none">
                <a:latin typeface="Calibri"/>
                <a:ea typeface="Calibri"/>
                <a:cs typeface="Calibri"/>
                <a:sym typeface="Calibri"/>
              </a:defRPr>
            </a:lvl3pPr>
            <a:lvl4pPr marL="1828800" marR="0" lvl="3" indent="-228600" algn="l" rtl="0">
              <a:spcBef>
                <a:spcPts val="0"/>
              </a:spcBef>
              <a:spcAft>
                <a:spcPts val="0"/>
              </a:spcAft>
              <a:buSzPts val="1400"/>
              <a:buNone/>
              <a:defRPr sz="1800" b="0" i="0" u="none" strike="noStrike" cap="none">
                <a:latin typeface="Calibri"/>
                <a:ea typeface="Calibri"/>
                <a:cs typeface="Calibri"/>
                <a:sym typeface="Calibri"/>
              </a:defRPr>
            </a:lvl4pPr>
            <a:lvl5pPr marL="2286000" marR="0" lvl="4" indent="-228600" algn="l" rtl="0">
              <a:spcBef>
                <a:spcPts val="0"/>
              </a:spcBef>
              <a:spcAft>
                <a:spcPts val="0"/>
              </a:spcAft>
              <a:buSzPts val="1400"/>
              <a:buNone/>
              <a:defRPr sz="1800" b="0" i="0" u="none" strike="noStrike" cap="none">
                <a:latin typeface="Calibri"/>
                <a:ea typeface="Calibri"/>
                <a:cs typeface="Calibri"/>
                <a:sym typeface="Calibri"/>
              </a:defRPr>
            </a:lvl5pPr>
            <a:lvl6pPr marL="2743200" marR="0" lvl="5" indent="-228600" algn="l" rtl="0">
              <a:spcBef>
                <a:spcPts val="0"/>
              </a:spcBef>
              <a:spcAft>
                <a:spcPts val="0"/>
              </a:spcAft>
              <a:buSzPts val="1400"/>
              <a:buNone/>
              <a:defRPr sz="1800" b="0" i="0" u="none" strike="noStrike" cap="none">
                <a:latin typeface="Calibri"/>
                <a:ea typeface="Calibri"/>
                <a:cs typeface="Calibri"/>
                <a:sym typeface="Calibri"/>
              </a:defRPr>
            </a:lvl6pPr>
            <a:lvl7pPr marL="3200400" marR="0" lvl="6" indent="-228600" algn="l" rtl="0">
              <a:spcBef>
                <a:spcPts val="0"/>
              </a:spcBef>
              <a:spcAft>
                <a:spcPts val="0"/>
              </a:spcAft>
              <a:buSzPts val="1400"/>
              <a:buNone/>
              <a:defRPr sz="1800" b="0" i="0" u="none" strike="noStrike" cap="none">
                <a:latin typeface="Calibri"/>
                <a:ea typeface="Calibri"/>
                <a:cs typeface="Calibri"/>
                <a:sym typeface="Calibri"/>
              </a:defRPr>
            </a:lvl7pPr>
            <a:lvl8pPr marL="3657600" marR="0" lvl="7" indent="-228600" algn="l" rtl="0">
              <a:spcBef>
                <a:spcPts val="0"/>
              </a:spcBef>
              <a:spcAft>
                <a:spcPts val="0"/>
              </a:spcAft>
              <a:buSzPts val="1400"/>
              <a:buNone/>
              <a:defRPr sz="1800" b="0" i="0" u="none" strike="noStrike" cap="none">
                <a:latin typeface="Calibri"/>
                <a:ea typeface="Calibri"/>
                <a:cs typeface="Calibri"/>
                <a:sym typeface="Calibri"/>
              </a:defRPr>
            </a:lvl8pPr>
            <a:lvl9pPr marL="4114800" marR="0" lvl="8" indent="-228600" algn="l" rtl="0">
              <a:spcBef>
                <a:spcPts val="0"/>
              </a:spcBef>
              <a:spcAft>
                <a:spcPts val="0"/>
              </a:spcAft>
              <a:buSzPts val="1400"/>
              <a:buNone/>
              <a:defRPr sz="1800" b="0" i="0" u="none" strike="noStrike" cap="none">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spAutoFit/>
          </a:bodyPr>
          <a:lstStyle>
            <a:lvl1pPr marR="0" lvl="0" algn="ctr"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spAutoFit/>
          </a:bodyPr>
          <a:lstStyle>
            <a:lvl1pPr marR="0" lvl="0" algn="l"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
          <p:cNvSpPr txBox="1">
            <a:spLocks noGrp="1"/>
          </p:cNvSpPr>
          <p:nvPr>
            <p:ph type="sldNum" idx="12"/>
          </p:nvPr>
        </p:nvSpPr>
        <p:spPr>
          <a:xfrm>
            <a:off x="8778240" y="6377940"/>
            <a:ext cx="2804160" cy="342900"/>
          </a:xfrm>
          <a:prstGeom prst="rect">
            <a:avLst/>
          </a:prstGeom>
          <a:noFill/>
          <a:ln>
            <a:noFill/>
          </a:ln>
        </p:spPr>
        <p:txBody>
          <a:bodyPr spcFirstLastPara="1" wrap="square" lIns="0" tIns="0" rIns="0" bIns="0" anchor="t" anchorCtr="0">
            <a:spAutoFit/>
          </a:bodyPr>
          <a:lstStyle>
            <a:lvl1pPr marL="0" marR="0" lvl="0" indent="0" algn="r" rtl="0">
              <a:spcBef>
                <a:spcPts val="0"/>
              </a:spcBef>
              <a:buNone/>
              <a:defRPr sz="1800" b="0" i="0" u="none" strike="noStrike" cap="none">
                <a:solidFill>
                  <a:srgbClr val="888888"/>
                </a:solidFill>
                <a:latin typeface="Calibri"/>
                <a:ea typeface="Calibri"/>
                <a:cs typeface="Calibri"/>
                <a:sym typeface="Calibri"/>
              </a:defRPr>
            </a:lvl1pPr>
            <a:lvl2pPr marL="0" marR="0" lvl="1" indent="0" algn="r" rtl="0">
              <a:spcBef>
                <a:spcPts val="0"/>
              </a:spcBef>
              <a:buNone/>
              <a:defRPr sz="1800" b="0" i="0" u="none" strike="noStrike" cap="none">
                <a:solidFill>
                  <a:srgbClr val="888888"/>
                </a:solidFill>
                <a:latin typeface="Calibri"/>
                <a:ea typeface="Calibri"/>
                <a:cs typeface="Calibri"/>
                <a:sym typeface="Calibri"/>
              </a:defRPr>
            </a:lvl2pPr>
            <a:lvl3pPr marL="0" marR="0" lvl="2" indent="0" algn="r" rtl="0">
              <a:spcBef>
                <a:spcPts val="0"/>
              </a:spcBef>
              <a:buNone/>
              <a:defRPr sz="1800" b="0" i="0" u="none" strike="noStrike" cap="none">
                <a:solidFill>
                  <a:srgbClr val="888888"/>
                </a:solidFill>
                <a:latin typeface="Calibri"/>
                <a:ea typeface="Calibri"/>
                <a:cs typeface="Calibri"/>
                <a:sym typeface="Calibri"/>
              </a:defRPr>
            </a:lvl3pPr>
            <a:lvl4pPr marL="0" marR="0" lvl="3" indent="0" algn="r" rtl="0">
              <a:spcBef>
                <a:spcPts val="0"/>
              </a:spcBef>
              <a:buNone/>
              <a:defRPr sz="1800" b="0" i="0" u="none" strike="noStrike" cap="none">
                <a:solidFill>
                  <a:srgbClr val="888888"/>
                </a:solidFill>
                <a:latin typeface="Calibri"/>
                <a:ea typeface="Calibri"/>
                <a:cs typeface="Calibri"/>
                <a:sym typeface="Calibri"/>
              </a:defRPr>
            </a:lvl4pPr>
            <a:lvl5pPr marL="0" marR="0" lvl="4" indent="0" algn="r" rtl="0">
              <a:spcBef>
                <a:spcPts val="0"/>
              </a:spcBef>
              <a:buNone/>
              <a:defRPr sz="1800" b="0" i="0" u="none" strike="noStrike" cap="none">
                <a:solidFill>
                  <a:srgbClr val="888888"/>
                </a:solidFill>
                <a:latin typeface="Calibri"/>
                <a:ea typeface="Calibri"/>
                <a:cs typeface="Calibri"/>
                <a:sym typeface="Calibri"/>
              </a:defRPr>
            </a:lvl5pPr>
            <a:lvl6pPr marL="0" marR="0" lvl="5" indent="0" algn="r" rtl="0">
              <a:spcBef>
                <a:spcPts val="0"/>
              </a:spcBef>
              <a:buNone/>
              <a:defRPr sz="1800" b="0" i="0" u="none" strike="noStrike" cap="none">
                <a:solidFill>
                  <a:srgbClr val="888888"/>
                </a:solidFill>
                <a:latin typeface="Calibri"/>
                <a:ea typeface="Calibri"/>
                <a:cs typeface="Calibri"/>
                <a:sym typeface="Calibri"/>
              </a:defRPr>
            </a:lvl6pPr>
            <a:lvl7pPr marL="0" marR="0" lvl="6" indent="0" algn="r" rtl="0">
              <a:spcBef>
                <a:spcPts val="0"/>
              </a:spcBef>
              <a:buNone/>
              <a:defRPr sz="1800" b="0" i="0" u="none" strike="noStrike" cap="none">
                <a:solidFill>
                  <a:srgbClr val="888888"/>
                </a:solidFill>
                <a:latin typeface="Calibri"/>
                <a:ea typeface="Calibri"/>
                <a:cs typeface="Calibri"/>
                <a:sym typeface="Calibri"/>
              </a:defRPr>
            </a:lvl7pPr>
            <a:lvl8pPr marL="0" marR="0" lvl="7" indent="0" algn="r" rtl="0">
              <a:spcBef>
                <a:spcPts val="0"/>
              </a:spcBef>
              <a:buNone/>
              <a:defRPr sz="1800" b="0" i="0" u="none" strike="noStrike" cap="none">
                <a:solidFill>
                  <a:srgbClr val="888888"/>
                </a:solidFill>
                <a:latin typeface="Calibri"/>
                <a:ea typeface="Calibri"/>
                <a:cs typeface="Calibri"/>
                <a:sym typeface="Calibri"/>
              </a:defRPr>
            </a:lvl8pPr>
            <a:lvl9pPr marL="0" marR="0" lvl="8" indent="0" algn="r" rtl="0">
              <a:spcBef>
                <a:spcPts val="0"/>
              </a:spcBef>
              <a:buNone/>
              <a:defRPr sz="18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51" name="Google Shape;51;p8"/>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52" name="Google Shape;52;p8"/>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53" name="Google Shape;53;p8"/>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pic>
        <p:nvPicPr>
          <p:cNvPr id="54" name="Google Shape;54;p8"/>
          <p:cNvPicPr preferRelativeResize="0"/>
          <p:nvPr/>
        </p:nvPicPr>
        <p:blipFill rotWithShape="1">
          <a:blip r:embed="rId15">
            <a:alphaModFix/>
          </a:blip>
          <a:srcRect/>
          <a:stretch/>
        </p:blipFill>
        <p:spPr>
          <a:xfrm>
            <a:off x="11184661" y="5913368"/>
            <a:ext cx="864000" cy="828000"/>
          </a:xfrm>
          <a:prstGeom prst="rect">
            <a:avLst/>
          </a:prstGeom>
          <a:noFill/>
          <a:ln>
            <a:noFill/>
          </a:ln>
          <a:effectLst>
            <a:outerShdw blurRad="292100" dist="139700" dir="2700000" algn="tl" rotWithShape="0">
              <a:srgbClr val="333333">
                <a:alpha val="64705"/>
              </a:srgbClr>
            </a:outerShdw>
          </a:effectLst>
        </p:spPr>
      </p:pic>
    </p:spTree>
  </p:cSld>
  <p:clrMap bg1="lt1" tx1="dk1" bg2="dk2" tx2="lt2" accent1="accent1" accent2="accent2" accent3="accent3" accent4="accent4" accent5="accent5" accent6="accent6" hlink="hlink" folHlink="fol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 id="2147483665"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121"/>
        <p:cNvGrpSpPr/>
        <p:nvPr/>
      </p:nvGrpSpPr>
      <p:grpSpPr>
        <a:xfrm>
          <a:off x="0" y="0"/>
          <a:ext cx="0" cy="0"/>
          <a:chOff x="0" y="0"/>
          <a:chExt cx="0" cy="0"/>
        </a:xfrm>
      </p:grpSpPr>
      <p:sp>
        <p:nvSpPr>
          <p:cNvPr id="122" name="Google Shape;122;p21"/>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Open Sans"/>
              <a:buNone/>
              <a:defRPr sz="4400" b="0" i="0" u="none" strike="noStrike" cap="none">
                <a:solidFill>
                  <a:schemeClr val="dk1"/>
                </a:solidFill>
                <a:latin typeface="Open Sans"/>
                <a:ea typeface="Open Sans"/>
                <a:cs typeface="Open Sans"/>
                <a:sym typeface="Open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3" name="Google Shape;123;p21"/>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4" name="Google Shape;124;p21"/>
          <p:cNvSpPr txBox="1">
            <a:spLocks noGrp="1"/>
          </p:cNvSpPr>
          <p:nvPr>
            <p:ph type="dt" idx="10"/>
          </p:nvPr>
        </p:nvSpPr>
        <p:spPr>
          <a:xfrm>
            <a:off x="335360" y="6525344"/>
            <a:ext cx="1294837" cy="218522"/>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2pPr>
            <a:lvl3pPr marR="0" lvl="2"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3pPr>
            <a:lvl4pPr marR="0" lvl="3"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4pPr>
            <a:lvl5pPr marR="0" lvl="4"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5pPr>
            <a:lvl6pPr marR="0" lvl="5"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6pPr>
            <a:lvl7pPr marR="0" lvl="6"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7pPr>
            <a:lvl8pPr marR="0" lvl="7"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8pPr>
            <a:lvl9pPr marR="0" lvl="8"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9pPr>
          </a:lstStyle>
          <a:p>
            <a:endParaRPr/>
          </a:p>
        </p:txBody>
      </p:sp>
      <p:sp>
        <p:nvSpPr>
          <p:cNvPr id="125" name="Google Shape;125;p21"/>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Open Sans"/>
                <a:ea typeface="Open Sans"/>
                <a:cs typeface="Open Sans"/>
                <a:sym typeface="Open Sans"/>
              </a:defRPr>
            </a:lvl1pPr>
            <a:lvl2pPr marL="0" marR="0" lvl="1" indent="0" algn="r" rtl="0">
              <a:spcBef>
                <a:spcPts val="0"/>
              </a:spcBef>
              <a:buNone/>
              <a:defRPr sz="1200" b="0" i="0" u="none" strike="noStrike" cap="none">
                <a:solidFill>
                  <a:srgbClr val="888888"/>
                </a:solidFill>
                <a:latin typeface="Open Sans"/>
                <a:ea typeface="Open Sans"/>
                <a:cs typeface="Open Sans"/>
                <a:sym typeface="Open Sans"/>
              </a:defRPr>
            </a:lvl2pPr>
            <a:lvl3pPr marL="0" marR="0" lvl="2" indent="0" algn="r" rtl="0">
              <a:spcBef>
                <a:spcPts val="0"/>
              </a:spcBef>
              <a:buNone/>
              <a:defRPr sz="1200" b="0" i="0" u="none" strike="noStrike" cap="none">
                <a:solidFill>
                  <a:srgbClr val="888888"/>
                </a:solidFill>
                <a:latin typeface="Open Sans"/>
                <a:ea typeface="Open Sans"/>
                <a:cs typeface="Open Sans"/>
                <a:sym typeface="Open Sans"/>
              </a:defRPr>
            </a:lvl3pPr>
            <a:lvl4pPr marL="0" marR="0" lvl="3" indent="0" algn="r" rtl="0">
              <a:spcBef>
                <a:spcPts val="0"/>
              </a:spcBef>
              <a:buNone/>
              <a:defRPr sz="1200" b="0" i="0" u="none" strike="noStrike" cap="none">
                <a:solidFill>
                  <a:srgbClr val="888888"/>
                </a:solidFill>
                <a:latin typeface="Open Sans"/>
                <a:ea typeface="Open Sans"/>
                <a:cs typeface="Open Sans"/>
                <a:sym typeface="Open Sans"/>
              </a:defRPr>
            </a:lvl4pPr>
            <a:lvl5pPr marL="0" marR="0" lvl="4" indent="0" algn="r" rtl="0">
              <a:spcBef>
                <a:spcPts val="0"/>
              </a:spcBef>
              <a:buNone/>
              <a:defRPr sz="1200" b="0" i="0" u="none" strike="noStrike" cap="none">
                <a:solidFill>
                  <a:srgbClr val="888888"/>
                </a:solidFill>
                <a:latin typeface="Open Sans"/>
                <a:ea typeface="Open Sans"/>
                <a:cs typeface="Open Sans"/>
                <a:sym typeface="Open Sans"/>
              </a:defRPr>
            </a:lvl5pPr>
            <a:lvl6pPr marL="0" marR="0" lvl="5" indent="0" algn="r" rtl="0">
              <a:spcBef>
                <a:spcPts val="0"/>
              </a:spcBef>
              <a:buNone/>
              <a:defRPr sz="1200" b="0" i="0" u="none" strike="noStrike" cap="none">
                <a:solidFill>
                  <a:srgbClr val="888888"/>
                </a:solidFill>
                <a:latin typeface="Open Sans"/>
                <a:ea typeface="Open Sans"/>
                <a:cs typeface="Open Sans"/>
                <a:sym typeface="Open Sans"/>
              </a:defRPr>
            </a:lvl6pPr>
            <a:lvl7pPr marL="0" marR="0" lvl="6" indent="0" algn="r" rtl="0">
              <a:spcBef>
                <a:spcPts val="0"/>
              </a:spcBef>
              <a:buNone/>
              <a:defRPr sz="1200" b="0" i="0" u="none" strike="noStrike" cap="none">
                <a:solidFill>
                  <a:srgbClr val="888888"/>
                </a:solidFill>
                <a:latin typeface="Open Sans"/>
                <a:ea typeface="Open Sans"/>
                <a:cs typeface="Open Sans"/>
                <a:sym typeface="Open Sans"/>
              </a:defRPr>
            </a:lvl7pPr>
            <a:lvl8pPr marL="0" marR="0" lvl="7" indent="0" algn="r" rtl="0">
              <a:spcBef>
                <a:spcPts val="0"/>
              </a:spcBef>
              <a:buNone/>
              <a:defRPr sz="1200" b="0" i="0" u="none" strike="noStrike" cap="none">
                <a:solidFill>
                  <a:srgbClr val="888888"/>
                </a:solidFill>
                <a:latin typeface="Open Sans"/>
                <a:ea typeface="Open Sans"/>
                <a:cs typeface="Open Sans"/>
                <a:sym typeface="Open Sans"/>
              </a:defRPr>
            </a:lvl8pPr>
            <a:lvl9pPr marL="0" marR="0" lvl="8" indent="0" algn="r" rtl="0">
              <a:spcBef>
                <a:spcPts val="0"/>
              </a:spcBef>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6" r:id="rId1"/>
    <p:sldLayoutId id="2147483667"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hyperlink" Target="https://eur01.safelinks.protection.outlook.com/?url=https%3A%2F%2Fmoodle.uwtsd.ac.uk%2Fmod%2Fscorm%2Fplayer.php%3Fa%3D7713%26currentorg%3Darticulate_rise%26scoid%3D16959%26sesskey%3DoX2GOodlen%26display%3Dpopup%26mode%3Dnormal&amp;data=05%7C02%7Cm.ibrahim%40uwtsd.ac.uk%7C27a2e79dbc4c471f3dbd08dd97977877%7C4e0f11f9046e45059cb8db2152311e21%7C0%7C0%7C638833399067556545%7CUnknown%7CTWFpbGZsb3d8eyJFbXB0eU1hcGkiOnRydWUsIlYiOiIwLjAuMDAwMCIsIlAiOiJXaW4zMiIsIkFOIjoiTWFpbCIsIldUIjoyfQ%3D%3D%7C0%7C%7C%7C&amp;sdata=Las5KGVU9glq0xu%2FYss24tzYnJX8H3mLW%2FEBoX4kwVg%3D&amp;reserved=0" TargetMode="External"/><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34"/>
          <p:cNvSpPr txBox="1">
            <a:spLocks noGrp="1"/>
          </p:cNvSpPr>
          <p:nvPr>
            <p:ph type="ctrTitle"/>
          </p:nvPr>
        </p:nvSpPr>
        <p:spPr>
          <a:xfrm>
            <a:off x="-1" y="1496291"/>
            <a:ext cx="5997039" cy="3447098"/>
          </a:xfrm>
          <a:prstGeom prst="rect">
            <a:avLst/>
          </a:prstGeom>
          <a:noFill/>
          <a:ln>
            <a:noFill/>
          </a:ln>
        </p:spPr>
        <p:txBody>
          <a:bodyPr spcFirstLastPara="1" wrap="square" lIns="0" tIns="0" rIns="0" bIns="0" anchor="t" anchorCtr="0">
            <a:spAutoFit/>
          </a:bodyPr>
          <a:lstStyle/>
          <a:p>
            <a:pPr marL="0" lvl="0" indent="0" algn="ctr" rtl="0">
              <a:spcBef>
                <a:spcPts val="0"/>
              </a:spcBef>
              <a:spcAft>
                <a:spcPts val="0"/>
              </a:spcAft>
              <a:buNone/>
            </a:pPr>
            <a:r>
              <a:rPr lang="en-GB" sz="3200" b="1" dirty="0">
                <a:solidFill>
                  <a:srgbClr val="FFFF00"/>
                </a:solidFill>
                <a:latin typeface="Open Sans"/>
                <a:ea typeface="Open Sans"/>
                <a:cs typeface="Open Sans"/>
                <a:sym typeface="Open Sans"/>
              </a:rPr>
              <a:t>Dissertation Module  (</a:t>
            </a:r>
            <a:r>
              <a:rPr lang="en-GB" sz="3200" dirty="0">
                <a:solidFill>
                  <a:srgbClr val="FFFF00"/>
                </a:solidFill>
                <a:latin typeface="Open Sans"/>
                <a:ea typeface="Open Sans"/>
                <a:cs typeface="Open Sans"/>
                <a:sym typeface="Open Sans"/>
              </a:rPr>
              <a:t>LCMB7035</a:t>
            </a:r>
            <a:r>
              <a:rPr lang="en-GB" sz="3200" b="1" dirty="0">
                <a:solidFill>
                  <a:srgbClr val="FFFF00"/>
                </a:solidFill>
                <a:latin typeface="Open Sans"/>
                <a:ea typeface="Open Sans"/>
                <a:cs typeface="Open Sans"/>
                <a:sym typeface="Open Sans"/>
              </a:rPr>
              <a:t>) Workshop 2</a:t>
            </a:r>
            <a:br>
              <a:rPr lang="en-GB" sz="3200" b="1" dirty="0">
                <a:solidFill>
                  <a:srgbClr val="FFFF00"/>
                </a:solidFill>
                <a:latin typeface="Open Sans"/>
                <a:ea typeface="Open Sans"/>
                <a:cs typeface="Open Sans"/>
                <a:sym typeface="Open Sans"/>
              </a:rPr>
            </a:br>
            <a:br>
              <a:rPr lang="en-GB" sz="3200" b="1" dirty="0">
                <a:solidFill>
                  <a:srgbClr val="FFFF00"/>
                </a:solidFill>
                <a:latin typeface="Open Sans"/>
                <a:ea typeface="Open Sans"/>
                <a:cs typeface="Open Sans"/>
                <a:sym typeface="Open Sans"/>
              </a:rPr>
            </a:br>
            <a:r>
              <a:rPr lang="en-GB" sz="3200" b="1" dirty="0">
                <a:solidFill>
                  <a:srgbClr val="FFFF00"/>
                </a:solidFill>
                <a:latin typeface="Open Sans"/>
                <a:ea typeface="Open Sans"/>
                <a:cs typeface="Open Sans"/>
                <a:sym typeface="Open Sans"/>
              </a:rPr>
              <a:t>Literature Search/Review, Theory and Development of Hypotheses</a:t>
            </a:r>
            <a:br>
              <a:rPr lang="en-GB" sz="3200" b="1" dirty="0">
                <a:solidFill>
                  <a:srgbClr val="FFFF00"/>
                </a:solidFill>
                <a:latin typeface="Open Sans"/>
                <a:ea typeface="Open Sans"/>
                <a:cs typeface="Open Sans"/>
                <a:sym typeface="Open Sans"/>
              </a:rPr>
            </a:br>
            <a:endParaRPr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5"/>
          <p:cNvSpPr txBox="1">
            <a:spLocks noGrp="1"/>
          </p:cNvSpPr>
          <p:nvPr>
            <p:ph type="title"/>
          </p:nvPr>
        </p:nvSpPr>
        <p:spPr>
          <a:xfrm>
            <a:off x="274321" y="1134968"/>
            <a:ext cx="5821679" cy="4401205"/>
          </a:xfrm>
          <a:prstGeom prst="rect">
            <a:avLst/>
          </a:prstGeom>
          <a:noFill/>
          <a:ln>
            <a:noFill/>
          </a:ln>
        </p:spPr>
        <p:txBody>
          <a:bodyPr spcFirstLastPara="1" wrap="square" lIns="0" tIns="0" rIns="0" bIns="0" anchor="t" anchorCtr="0">
            <a:spAutoFit/>
          </a:bodyPr>
          <a:lstStyle/>
          <a:p>
            <a:r>
              <a:rPr lang="en-GB" sz="2600" dirty="0"/>
              <a:t>Learning Objectives</a:t>
            </a:r>
            <a:br>
              <a:rPr lang="en-GB" sz="2600" dirty="0"/>
            </a:br>
            <a:r>
              <a:rPr lang="en-GB" sz="2600" dirty="0"/>
              <a:t>At the end of the session, you should be able to:</a:t>
            </a:r>
            <a:br>
              <a:rPr lang="en-GB" sz="2600" dirty="0"/>
            </a:br>
            <a:r>
              <a:rPr lang="en-GB" sz="2600" dirty="0"/>
              <a:t>1. Understand the concept of literature review</a:t>
            </a:r>
            <a:br>
              <a:rPr lang="en-GB" sz="2600" dirty="0"/>
            </a:br>
            <a:r>
              <a:rPr lang="en-GB" sz="2600" dirty="0"/>
              <a:t>2. Carry out a preliminary literature search 🔍 </a:t>
            </a:r>
            <a:br>
              <a:rPr lang="en-GB" sz="2600" dirty="0"/>
            </a:br>
            <a:r>
              <a:rPr lang="en-GB" sz="2600" dirty="0"/>
              <a:t>3. Undertake a narrative literature review to establish research gaps</a:t>
            </a:r>
            <a:br>
              <a:rPr lang="en-GB" sz="2600" dirty="0"/>
            </a:br>
            <a:r>
              <a:rPr lang="en-GB" sz="2600" dirty="0"/>
              <a:t>4. Understand the conceptual and theoretical framework</a:t>
            </a:r>
            <a:endParaRPr sz="2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fade">
                                      <p:cBhvr>
                                        <p:cTn id="7" dur="2000"/>
                                        <p:tgtEl>
                                          <p:spTgt spid="2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36"/>
          <p:cNvSpPr txBox="1"/>
          <p:nvPr/>
        </p:nvSpPr>
        <p:spPr>
          <a:xfrm>
            <a:off x="868680" y="517104"/>
            <a:ext cx="10104120" cy="64629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US" sz="3600" b="1" i="0" u="none" strike="noStrike" cap="none" dirty="0">
                <a:solidFill>
                  <a:srgbClr val="000000"/>
                </a:solidFill>
                <a:highlight>
                  <a:srgbClr val="FFFF00"/>
                </a:highlight>
                <a:latin typeface="Open Sans"/>
                <a:ea typeface="Open Sans"/>
                <a:cs typeface="Open Sans"/>
                <a:sym typeface="Open Sans"/>
              </a:rPr>
              <a:t>Recap……(Past Two Weeks)</a:t>
            </a:r>
            <a:endParaRPr sz="3600" b="1" i="0" u="none" strike="noStrike" cap="none" dirty="0">
              <a:solidFill>
                <a:srgbClr val="000000"/>
              </a:solidFill>
              <a:highlight>
                <a:srgbClr val="FFFF00"/>
              </a:highlight>
              <a:latin typeface="Open Sans"/>
              <a:ea typeface="Open Sans"/>
              <a:cs typeface="Open Sans"/>
              <a:sym typeface="Open Sans"/>
            </a:endParaRPr>
          </a:p>
        </p:txBody>
      </p:sp>
      <p:sp>
        <p:nvSpPr>
          <p:cNvPr id="208" name="Google Shape;208;p36"/>
          <p:cNvSpPr txBox="1">
            <a:spLocks noGrp="1"/>
          </p:cNvSpPr>
          <p:nvPr>
            <p:ph type="body" idx="1"/>
          </p:nvPr>
        </p:nvSpPr>
        <p:spPr>
          <a:xfrm>
            <a:off x="306596" y="1280160"/>
            <a:ext cx="11578808" cy="4060326"/>
          </a:xfrm>
          <a:prstGeom prst="rect">
            <a:avLst/>
          </a:prstGeom>
          <a:noFill/>
          <a:ln>
            <a:noFill/>
          </a:ln>
        </p:spPr>
        <p:txBody>
          <a:bodyPr spcFirstLastPara="1" wrap="square" lIns="91425" tIns="45700" rIns="91425" bIns="45700" anchor="t" anchorCtr="0">
            <a:normAutofit/>
          </a:bodyPr>
          <a:lstStyle/>
          <a:p>
            <a:pPr marL="0" lvl="0" indent="0" algn="l" rtl="0">
              <a:spcBef>
                <a:spcPts val="640"/>
              </a:spcBef>
              <a:spcAft>
                <a:spcPts val="0"/>
              </a:spcAft>
              <a:buClr>
                <a:srgbClr val="0070C0"/>
              </a:buClr>
              <a:buSzPts val="3200"/>
              <a:buNone/>
            </a:pPr>
            <a:r>
              <a:rPr lang="en-US" dirty="0"/>
              <a:t>Recap…..</a:t>
            </a: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208">
                                            <p:txEl>
                                              <p:pRg st="0" end="0"/>
                                            </p:txEl>
                                          </p:spTgt>
                                        </p:tgtEl>
                                        <p:attrNameLst>
                                          <p:attrName>style.visibility</p:attrName>
                                        </p:attrNameLst>
                                      </p:cBhvr>
                                      <p:to>
                                        <p:strVal val="visible"/>
                                      </p:to>
                                    </p:set>
                                    <p:anim calcmode="lin" valueType="num">
                                      <p:cBhvr additive="base">
                                        <p:cTn id="11"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9"/>
          <p:cNvSpPr txBox="1">
            <a:spLocks noGrp="1"/>
          </p:cNvSpPr>
          <p:nvPr>
            <p:ph type="ctrTitle"/>
          </p:nvPr>
        </p:nvSpPr>
        <p:spPr>
          <a:xfrm>
            <a:off x="175096" y="2875001"/>
            <a:ext cx="5920904" cy="1107996"/>
          </a:xfrm>
          <a:prstGeom prst="rect">
            <a:avLst/>
          </a:prstGeom>
          <a:noFill/>
          <a:ln>
            <a:noFill/>
          </a:ln>
        </p:spPr>
        <p:txBody>
          <a:bodyPr spcFirstLastPara="1" wrap="square" lIns="0" tIns="0" rIns="0" bIns="0" anchor="ctr" anchorCtr="0">
            <a:spAutoFit/>
          </a:bodyPr>
          <a:lstStyle/>
          <a:p>
            <a:pPr marL="0" lvl="0" indent="0" algn="ctr" rtl="0">
              <a:spcBef>
                <a:spcPts val="0"/>
              </a:spcBef>
              <a:spcAft>
                <a:spcPts val="0"/>
              </a:spcAft>
              <a:buClr>
                <a:srgbClr val="FFFF00"/>
              </a:buClr>
              <a:buSzPts val="3600"/>
              <a:buFont typeface="Open Sans"/>
              <a:buNone/>
            </a:pPr>
            <a:r>
              <a:rPr lang="en-GB" b="1" dirty="0">
                <a:solidFill>
                  <a:srgbClr val="FFFF00"/>
                </a:solidFill>
                <a:latin typeface="Open Sans"/>
                <a:ea typeface="Open Sans"/>
                <a:cs typeface="Open Sans"/>
                <a:sym typeface="Open Sans"/>
              </a:rPr>
              <a:t>Literature Search</a:t>
            </a:r>
            <a:br>
              <a:rPr lang="en-GB" b="1" dirty="0">
                <a:solidFill>
                  <a:srgbClr val="FFFF00"/>
                </a:solidFill>
                <a:latin typeface="Open Sans"/>
                <a:ea typeface="Open Sans"/>
                <a:cs typeface="Open Sans"/>
                <a:sym typeface="Open Sans"/>
              </a:rPr>
            </a:b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1000" b="-1000"/>
          </a:stretch>
        </a:blipFill>
        <a:effectLst/>
      </p:bgPr>
    </p:bg>
    <p:spTree>
      <p:nvGrpSpPr>
        <p:cNvPr id="1" name="Shape 248">
          <a:extLst>
            <a:ext uri="{FF2B5EF4-FFF2-40B4-BE49-F238E27FC236}">
              <a16:creationId xmlns:a16="http://schemas.microsoft.com/office/drawing/2014/main" id="{F784FDD3-E7FF-DDB8-F8FC-ED06B4E64B4A}"/>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84FA583F-6B7B-0875-E470-99F5A975B315}"/>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highlight>
                  <a:srgbClr val="FFFF00"/>
                </a:highlight>
              </a:rPr>
              <a:t>Research Gaps</a:t>
            </a:r>
            <a:endParaRPr dirty="0"/>
          </a:p>
        </p:txBody>
      </p:sp>
      <p:sp>
        <p:nvSpPr>
          <p:cNvPr id="250" name="Google Shape;250;p43">
            <a:extLst>
              <a:ext uri="{FF2B5EF4-FFF2-40B4-BE49-F238E27FC236}">
                <a16:creationId xmlns:a16="http://schemas.microsoft.com/office/drawing/2014/main" id="{A6957201-6CEB-F381-32DA-2C389D0CAE2A}"/>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3200"/>
              <a:buNone/>
            </a:pPr>
            <a:endParaRPr dirty="0">
              <a:solidFill>
                <a:srgbClr val="191919"/>
              </a:solidFill>
              <a:latin typeface="Open Sans"/>
              <a:ea typeface="Open Sans"/>
              <a:cs typeface="Open Sans"/>
              <a:sym typeface="Open Sans"/>
            </a:endParaRPr>
          </a:p>
          <a:p>
            <a:pPr marL="0" lvl="0" indent="0" algn="ctr" rtl="0">
              <a:spcBef>
                <a:spcPts val="640"/>
              </a:spcBef>
              <a:spcAft>
                <a:spcPts val="0"/>
              </a:spcAft>
              <a:buClr>
                <a:schemeClr val="dk1"/>
              </a:buClr>
              <a:buSzPts val="3200"/>
              <a:buNone/>
            </a:pPr>
            <a:endParaRPr dirty="0">
              <a:solidFill>
                <a:srgbClr val="191919"/>
              </a:solidFill>
              <a:latin typeface="Open Sans"/>
              <a:ea typeface="Open Sans"/>
              <a:cs typeface="Open Sans"/>
              <a:sym typeface="Open Sans"/>
            </a:endParaRPr>
          </a:p>
        </p:txBody>
      </p:sp>
      <p:graphicFrame>
        <p:nvGraphicFramePr>
          <p:cNvPr id="5" name="Diagram 4">
            <a:extLst>
              <a:ext uri="{FF2B5EF4-FFF2-40B4-BE49-F238E27FC236}">
                <a16:creationId xmlns:a16="http://schemas.microsoft.com/office/drawing/2014/main" id="{1AE02089-4BC8-D84A-C63D-C7A4980F72EB}"/>
              </a:ext>
            </a:extLst>
          </p:cNvPr>
          <p:cNvGraphicFramePr/>
          <p:nvPr>
            <p:extLst>
              <p:ext uri="{D42A27DB-BD31-4B8C-83A1-F6EECF244321}">
                <p14:modId xmlns:p14="http://schemas.microsoft.com/office/powerpoint/2010/main" val="699345368"/>
              </p:ext>
            </p:extLst>
          </p:nvPr>
        </p:nvGraphicFramePr>
        <p:xfrm>
          <a:off x="2032000" y="1340767"/>
          <a:ext cx="8128000" cy="41764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Oval Callout 5">
            <a:extLst>
              <a:ext uri="{FF2B5EF4-FFF2-40B4-BE49-F238E27FC236}">
                <a16:creationId xmlns:a16="http://schemas.microsoft.com/office/drawing/2014/main" id="{3073A4A5-FADF-703E-2FCB-7E36BF9A0B4A}"/>
              </a:ext>
            </a:extLst>
          </p:cNvPr>
          <p:cNvSpPr/>
          <p:nvPr/>
        </p:nvSpPr>
        <p:spPr>
          <a:xfrm>
            <a:off x="7939602" y="409301"/>
            <a:ext cx="3514725" cy="186293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RG are questions or problems that have not been previously addressed by existing research</a:t>
            </a:r>
          </a:p>
        </p:txBody>
      </p:sp>
      <p:sp>
        <p:nvSpPr>
          <p:cNvPr id="2" name="TextBox 1">
            <a:extLst>
              <a:ext uri="{FF2B5EF4-FFF2-40B4-BE49-F238E27FC236}">
                <a16:creationId xmlns:a16="http://schemas.microsoft.com/office/drawing/2014/main" id="{2823456C-6BE5-D29F-34E0-C924510FFEB8}"/>
              </a:ext>
            </a:extLst>
          </p:cNvPr>
          <p:cNvSpPr txBox="1"/>
          <p:nvPr/>
        </p:nvSpPr>
        <p:spPr>
          <a:xfrm>
            <a:off x="2199504" y="1600201"/>
            <a:ext cx="2199502" cy="954107"/>
          </a:xfrm>
          <a:prstGeom prst="rect">
            <a:avLst/>
          </a:prstGeom>
          <a:noFill/>
        </p:spPr>
        <p:txBody>
          <a:bodyPr wrap="square" rtlCol="0">
            <a:spAutoFit/>
          </a:bodyPr>
          <a:lstStyle/>
          <a:p>
            <a:r>
              <a:rPr lang="en-GB" dirty="0"/>
              <a:t>Recall our brief discussion of research gaps from the previous topic?</a:t>
            </a:r>
          </a:p>
        </p:txBody>
      </p:sp>
      <p:sp>
        <p:nvSpPr>
          <p:cNvPr id="3" name="TextBox 2">
            <a:extLst>
              <a:ext uri="{FF2B5EF4-FFF2-40B4-BE49-F238E27FC236}">
                <a16:creationId xmlns:a16="http://schemas.microsoft.com/office/drawing/2014/main" id="{8F1CE995-CDC8-A771-A441-1FA98A33D1D7}"/>
              </a:ext>
            </a:extLst>
          </p:cNvPr>
          <p:cNvSpPr txBox="1"/>
          <p:nvPr/>
        </p:nvSpPr>
        <p:spPr>
          <a:xfrm>
            <a:off x="2032000" y="5517233"/>
            <a:ext cx="8128000" cy="523220"/>
          </a:xfrm>
          <a:prstGeom prst="rect">
            <a:avLst/>
          </a:prstGeom>
          <a:solidFill>
            <a:schemeClr val="bg1">
              <a:lumMod val="75000"/>
            </a:schemeClr>
          </a:solidFill>
        </p:spPr>
        <p:txBody>
          <a:bodyPr wrap="square" rtlCol="0">
            <a:spAutoFit/>
          </a:bodyPr>
          <a:lstStyle/>
          <a:p>
            <a:pPr algn="ctr"/>
            <a:r>
              <a:rPr lang="en-GB" dirty="0"/>
              <a:t>Literature review is undertaken to establish the gaps in the previous studies, which your research aims to address</a:t>
            </a:r>
          </a:p>
        </p:txBody>
      </p:sp>
    </p:spTree>
    <p:extLst>
      <p:ext uri="{BB962C8B-B14F-4D97-AF65-F5344CB8AC3E}">
        <p14:creationId xmlns:p14="http://schemas.microsoft.com/office/powerpoint/2010/main" val="303313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A8EFF6E9-CCF3-F1DF-D8DB-F69976DE2EDC}"/>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F6790671-9CAB-7397-8625-CC6E5ECF7027}"/>
              </a:ext>
            </a:extLst>
          </p:cNvPr>
          <p:cNvSpPr txBox="1">
            <a:spLocks noGrp="1"/>
          </p:cNvSpPr>
          <p:nvPr>
            <p:ph type="title"/>
          </p:nvPr>
        </p:nvSpPr>
        <p:spPr>
          <a:xfrm>
            <a:off x="609600" y="274638"/>
            <a:ext cx="10972800" cy="1143000"/>
          </a:xfrm>
        </p:spPr>
        <p:txBody>
          <a:bodyPr spcFirstLastPara="1" wrap="square" lIns="91425" tIns="45700" rIns="91425" bIns="45700" anchor="ctr" anchorCtr="0">
            <a:normAutofit/>
          </a:bodyPr>
          <a:lstStyle/>
          <a:p>
            <a:pPr marL="0" lvl="0" indent="0" rtl="0">
              <a:spcBef>
                <a:spcPts val="0"/>
              </a:spcBef>
              <a:spcAft>
                <a:spcPts val="0"/>
              </a:spcAft>
              <a:buClr>
                <a:schemeClr val="dk1"/>
              </a:buClr>
              <a:buSzPts val="3600"/>
              <a:buFont typeface="Open Sans"/>
              <a:buNone/>
            </a:pPr>
            <a:r>
              <a:rPr lang="en-GB" b="1" dirty="0">
                <a:highlight>
                  <a:srgbClr val="FFFF00"/>
                </a:highlight>
              </a:rPr>
              <a:t>Literature – Practical Approach</a:t>
            </a:r>
            <a:endParaRPr lang="en-GB" dirty="0"/>
          </a:p>
        </p:txBody>
      </p:sp>
      <p:pic>
        <p:nvPicPr>
          <p:cNvPr id="1026" name="Picture 2" descr="Large Room Set Up For A Banquet Round Tables Stock Photo - Download Image  Now - Event, Banquet Hall, Convention Center - iStock">
            <a:extLst>
              <a:ext uri="{FF2B5EF4-FFF2-40B4-BE49-F238E27FC236}">
                <a16:creationId xmlns:a16="http://schemas.microsoft.com/office/drawing/2014/main" id="{91684452-DF5F-3936-BE11-B9F7FA2CD5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53" r="11832" b="2"/>
          <a:stretch/>
        </p:blipFill>
        <p:spPr bwMode="auto">
          <a:xfrm>
            <a:off x="609600" y="1608138"/>
            <a:ext cx="5295900" cy="4101546"/>
          </a:xfrm>
          <a:prstGeom prst="rect">
            <a:avLst/>
          </a:prstGeom>
          <a:solidFill>
            <a:srgbClr val="FFFFFF"/>
          </a:solidFill>
          <a:ln>
            <a:noFill/>
          </a:ln>
        </p:spPr>
      </p:pic>
      <p:sp>
        <p:nvSpPr>
          <p:cNvPr id="250" name="Google Shape;250;p43">
            <a:extLst>
              <a:ext uri="{FF2B5EF4-FFF2-40B4-BE49-F238E27FC236}">
                <a16:creationId xmlns:a16="http://schemas.microsoft.com/office/drawing/2014/main" id="{D6D63F1C-4C1E-D95F-E53B-0F371B5C1258}"/>
              </a:ext>
            </a:extLst>
          </p:cNvPr>
          <p:cNvSpPr txBox="1">
            <a:spLocks noGrp="1"/>
          </p:cNvSpPr>
          <p:nvPr>
            <p:ph type="body" idx="4294967295"/>
          </p:nvPr>
        </p:nvSpPr>
        <p:spPr>
          <a:xfrm>
            <a:off x="6286500" y="1608138"/>
            <a:ext cx="5295900" cy="4352544"/>
          </a:xfrm>
        </p:spPr>
        <p:txBody>
          <a:bodyPr spcFirstLastPara="1" lIns="91425" tIns="45700" rIns="91425" bIns="45700" anchor="t" anchorCtr="0">
            <a:normAutofit/>
          </a:bodyPr>
          <a:lstStyle/>
          <a:p>
            <a:pPr marL="0" lvl="0" indent="0" algn="ctr">
              <a:spcBef>
                <a:spcPts val="0"/>
              </a:spcBef>
              <a:spcAft>
                <a:spcPts val="600"/>
              </a:spcAft>
              <a:buClr>
                <a:srgbClr val="000000"/>
              </a:buClr>
              <a:buSzPts val="3200"/>
              <a:buFont typeface="Arial"/>
              <a:buNone/>
            </a:pPr>
            <a:endParaRPr lang="en-US" b="0" i="0" u="none" strike="noStrike" cap="none"/>
          </a:p>
          <a:p>
            <a:pPr marL="0" lvl="0" indent="0" algn="ctr">
              <a:spcBef>
                <a:spcPts val="0"/>
              </a:spcBef>
              <a:spcAft>
                <a:spcPts val="600"/>
              </a:spcAft>
              <a:buClr>
                <a:srgbClr val="000000"/>
              </a:buClr>
              <a:buSzPts val="3200"/>
              <a:buFont typeface="Arial"/>
              <a:buNone/>
            </a:pPr>
            <a:endParaRPr lang="en-US" b="0" i="0" u="none" strike="noStrike" cap="none"/>
          </a:p>
        </p:txBody>
      </p:sp>
      <p:sp>
        <p:nvSpPr>
          <p:cNvPr id="4" name="TextBox 3">
            <a:extLst>
              <a:ext uri="{FF2B5EF4-FFF2-40B4-BE49-F238E27FC236}">
                <a16:creationId xmlns:a16="http://schemas.microsoft.com/office/drawing/2014/main" id="{9A650C37-D55B-CA9E-14FA-9158BAD07605}"/>
              </a:ext>
            </a:extLst>
          </p:cNvPr>
          <p:cNvSpPr txBox="1"/>
          <p:nvPr/>
        </p:nvSpPr>
        <p:spPr>
          <a:xfrm>
            <a:off x="6286500" y="1608138"/>
            <a:ext cx="5409314" cy="3699474"/>
          </a:xfrm>
          <a:prstGeom prst="rect">
            <a:avLst/>
          </a:prstGeom>
          <a:noFill/>
        </p:spPr>
        <p:txBody>
          <a:bodyPr wrap="square">
            <a:spAutoFit/>
          </a:bodyPr>
          <a:lstStyle/>
          <a:p>
            <a:pPr fontAlgn="base">
              <a:spcBef>
                <a:spcPct val="20000"/>
              </a:spcBef>
              <a:spcAft>
                <a:spcPct val="0"/>
              </a:spcAft>
              <a:buClrTx/>
              <a:defRPr/>
            </a:pPr>
            <a:r>
              <a:rPr lang="en-GB" sz="2800" dirty="0">
                <a:solidFill>
                  <a:srgbClr val="0070C0"/>
                </a:solidFill>
                <a:ea typeface="ＭＳ Ｐゴシック"/>
                <a:cs typeface="+mn-cs"/>
              </a:rPr>
              <a:t> Joining a conversation…….</a:t>
            </a:r>
          </a:p>
          <a:p>
            <a:pPr marL="0" marR="0" lvl="0" indent="0" algn="l" defTabSz="914400" rtl="0" eaLnBrk="1" fontAlgn="base" latinLnBrk="0" hangingPunct="1">
              <a:lnSpc>
                <a:spcPct val="100000"/>
              </a:lnSpc>
              <a:spcBef>
                <a:spcPct val="20000"/>
              </a:spcBef>
              <a:spcAft>
                <a:spcPct val="0"/>
              </a:spcAft>
              <a:buClrTx/>
              <a:buSzTx/>
              <a:buFontTx/>
              <a:buNone/>
              <a:tabLst/>
              <a:defRPr/>
            </a:pPr>
            <a:endParaRPr lang="en-GB" sz="2800" dirty="0">
              <a:solidFill>
                <a:srgbClr val="FF0000"/>
              </a:solidFill>
              <a:ea typeface="ＭＳ Ｐゴシック"/>
              <a:cs typeface="+mn-cs"/>
            </a:endParaRPr>
          </a:p>
          <a:p>
            <a:pPr marL="342900" marR="0" lvl="0" indent="-342900" algn="l" defTabSz="914400" rtl="0" eaLnBrk="1" fontAlgn="base" latinLnBrk="0" hangingPunct="1">
              <a:lnSpc>
                <a:spcPct val="100000"/>
              </a:lnSpc>
              <a:spcBef>
                <a:spcPct val="20000"/>
              </a:spcBef>
              <a:spcAft>
                <a:spcPct val="0"/>
              </a:spcAft>
              <a:buClrTx/>
              <a:buSzTx/>
              <a:buFont typeface="Wingdings" pitchFamily="2" charset="2"/>
              <a:buChar char="q"/>
              <a:tabLst/>
              <a:defRPr/>
            </a:pPr>
            <a:r>
              <a:rPr kumimoji="0" lang="en-GB" sz="2400" b="0" i="0" u="none" strike="noStrike" kern="0" cap="none" spc="0" normalizeH="0" baseline="0" noProof="0" dirty="0">
                <a:ln>
                  <a:noFill/>
                </a:ln>
                <a:solidFill>
                  <a:srgbClr val="0070C0"/>
                </a:solidFill>
                <a:effectLst/>
                <a:uLnTx/>
                <a:uFillTx/>
                <a:latin typeface="Arial"/>
                <a:ea typeface="ＭＳ Ｐゴシック"/>
                <a:cs typeface="+mn-cs"/>
              </a:rPr>
              <a:t>Who to talk to?</a:t>
            </a:r>
          </a:p>
          <a:p>
            <a:pPr marL="342900" marR="0" lvl="0" indent="-342900" algn="l" defTabSz="914400" rtl="0" eaLnBrk="1" fontAlgn="base" latinLnBrk="0" hangingPunct="1">
              <a:lnSpc>
                <a:spcPct val="100000"/>
              </a:lnSpc>
              <a:spcBef>
                <a:spcPct val="20000"/>
              </a:spcBef>
              <a:spcAft>
                <a:spcPct val="0"/>
              </a:spcAft>
              <a:buClrTx/>
              <a:buSzTx/>
              <a:buFont typeface="Wingdings" pitchFamily="2" charset="2"/>
              <a:buChar char="q"/>
              <a:tabLst/>
              <a:defRPr/>
            </a:pPr>
            <a:r>
              <a:rPr kumimoji="0" lang="en-GB" sz="2400" b="0" i="0" u="none" strike="noStrike" kern="0" cap="none" spc="0" normalizeH="0" baseline="0" noProof="0" dirty="0">
                <a:ln>
                  <a:noFill/>
                </a:ln>
                <a:solidFill>
                  <a:srgbClr val="0070C0"/>
                </a:solidFill>
                <a:effectLst/>
                <a:uLnTx/>
                <a:uFillTx/>
                <a:latin typeface="Arial"/>
                <a:ea typeface="ＭＳ Ｐゴシック"/>
                <a:cs typeface="+mn-cs"/>
              </a:rPr>
              <a:t>What is being Discussed?</a:t>
            </a:r>
          </a:p>
          <a:p>
            <a:pPr marL="342900" marR="0" lvl="0" indent="-342900" algn="l" defTabSz="914400" rtl="0" eaLnBrk="1" fontAlgn="base" latinLnBrk="0" hangingPunct="1">
              <a:lnSpc>
                <a:spcPct val="100000"/>
              </a:lnSpc>
              <a:spcBef>
                <a:spcPct val="20000"/>
              </a:spcBef>
              <a:spcAft>
                <a:spcPct val="0"/>
              </a:spcAft>
              <a:buClrTx/>
              <a:buSzTx/>
              <a:buFont typeface="Wingdings" pitchFamily="2" charset="2"/>
              <a:buChar char="q"/>
              <a:tabLst/>
              <a:defRPr/>
            </a:pPr>
            <a:r>
              <a:rPr kumimoji="0" lang="en-GB" sz="2400" b="0" i="0" u="none" strike="noStrike" kern="0" cap="none" spc="0" normalizeH="0" baseline="0" noProof="0" dirty="0">
                <a:ln>
                  <a:noFill/>
                </a:ln>
                <a:solidFill>
                  <a:srgbClr val="0070C0"/>
                </a:solidFill>
                <a:effectLst/>
                <a:uLnTx/>
                <a:uFillTx/>
                <a:latin typeface="Arial"/>
                <a:ea typeface="ＭＳ Ｐゴシック"/>
                <a:cs typeface="+mn-cs"/>
              </a:rPr>
              <a:t>What is interesting? </a:t>
            </a:r>
          </a:p>
          <a:p>
            <a:pPr marL="342900" marR="0" lvl="0" indent="-342900" algn="l" defTabSz="914400" rtl="0" eaLnBrk="1" fontAlgn="base" latinLnBrk="0" hangingPunct="1">
              <a:lnSpc>
                <a:spcPct val="100000"/>
              </a:lnSpc>
              <a:spcBef>
                <a:spcPct val="20000"/>
              </a:spcBef>
              <a:spcAft>
                <a:spcPct val="0"/>
              </a:spcAft>
              <a:buClrTx/>
              <a:buSzTx/>
              <a:buFont typeface="Wingdings" pitchFamily="2" charset="2"/>
              <a:buChar char="q"/>
              <a:tabLst/>
              <a:defRPr/>
            </a:pPr>
            <a:r>
              <a:rPr kumimoji="0" lang="en-GB" sz="2400" b="0" i="0" u="none" strike="noStrike" kern="0" cap="none" spc="0" normalizeH="0" baseline="0" noProof="0" dirty="0">
                <a:ln>
                  <a:noFill/>
                </a:ln>
                <a:solidFill>
                  <a:srgbClr val="0070C0"/>
                </a:solidFill>
                <a:effectLst/>
                <a:uLnTx/>
                <a:uFillTx/>
                <a:latin typeface="Arial"/>
                <a:ea typeface="ＭＳ Ｐゴシック"/>
                <a:cs typeface="+mn-cs"/>
              </a:rPr>
              <a:t>Why is it interesting?</a:t>
            </a:r>
            <a:endParaRPr kumimoji="0" lang="en-GB" sz="2000" b="0" i="0" u="none" strike="noStrike" kern="0" cap="none" spc="0" normalizeH="0" baseline="0" noProof="0" dirty="0">
              <a:ln>
                <a:noFill/>
              </a:ln>
              <a:solidFill>
                <a:srgbClr val="0070C0"/>
              </a:solidFill>
              <a:effectLst/>
              <a:uLnTx/>
              <a:uFillTx/>
              <a:latin typeface="Arial"/>
              <a:ea typeface="ＭＳ Ｐゴシック"/>
              <a:cs typeface="+mn-cs"/>
            </a:endParaRPr>
          </a:p>
          <a:p>
            <a:pPr marL="342900" marR="0" lvl="0" indent="-342900" algn="l" defTabSz="914400" rtl="0" eaLnBrk="1" fontAlgn="base" latinLnBrk="0" hangingPunct="1">
              <a:lnSpc>
                <a:spcPct val="100000"/>
              </a:lnSpc>
              <a:spcBef>
                <a:spcPct val="20000"/>
              </a:spcBef>
              <a:spcAft>
                <a:spcPct val="0"/>
              </a:spcAft>
              <a:buClrTx/>
              <a:buSzTx/>
              <a:buFont typeface="Wingdings" pitchFamily="2" charset="2"/>
              <a:buChar char="q"/>
              <a:tabLst/>
              <a:defRPr/>
            </a:pPr>
            <a:r>
              <a:rPr kumimoji="0" lang="en-GB" sz="2400" b="0" i="0" u="none" strike="noStrike" kern="0" cap="none" spc="0" normalizeH="0" baseline="0" noProof="0" dirty="0">
                <a:ln>
                  <a:noFill/>
                </a:ln>
                <a:solidFill>
                  <a:srgbClr val="0070C0"/>
                </a:solidFill>
                <a:effectLst/>
                <a:uLnTx/>
                <a:uFillTx/>
                <a:latin typeface="Arial"/>
                <a:ea typeface="ＭＳ Ｐゴシック"/>
                <a:cs typeface="+mn-cs"/>
              </a:rPr>
              <a:t>What can I add to the conversation?</a:t>
            </a:r>
          </a:p>
          <a:p>
            <a:pPr fontAlgn="base">
              <a:spcBef>
                <a:spcPct val="20000"/>
              </a:spcBef>
              <a:spcAft>
                <a:spcPct val="0"/>
              </a:spcAft>
              <a:buClrTx/>
              <a:defRPr/>
            </a:pPr>
            <a:endParaRPr lang="en-GB" sz="2400" dirty="0">
              <a:solidFill>
                <a:srgbClr val="FF0000"/>
              </a:solidFill>
              <a:ea typeface="ＭＳ Ｐゴシック"/>
              <a:cs typeface="+mn-cs"/>
            </a:endParaRPr>
          </a:p>
        </p:txBody>
      </p:sp>
    </p:spTree>
    <p:extLst>
      <p:ext uri="{BB962C8B-B14F-4D97-AF65-F5344CB8AC3E}">
        <p14:creationId xmlns:p14="http://schemas.microsoft.com/office/powerpoint/2010/main" val="377331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803176"/>
          </a:xfrm>
        </p:spPr>
        <p:txBody>
          <a:bodyPr/>
          <a:lstStyle/>
          <a:p>
            <a:pPr algn="ctr"/>
            <a:r>
              <a:rPr lang="en-GB" sz="3200" b="1" dirty="0"/>
              <a:t>Literature Review</a:t>
            </a:r>
          </a:p>
        </p:txBody>
      </p:sp>
      <p:sp>
        <p:nvSpPr>
          <p:cNvPr id="11" name="Content Placeholder 10"/>
          <p:cNvSpPr>
            <a:spLocks noGrp="1"/>
          </p:cNvSpPr>
          <p:nvPr>
            <p:ph idx="1"/>
          </p:nvPr>
        </p:nvSpPr>
        <p:spPr>
          <a:xfrm>
            <a:off x="1031358" y="1412776"/>
            <a:ext cx="10175357" cy="4467200"/>
          </a:xfrm>
        </p:spPr>
        <p:txBody>
          <a:bodyPr>
            <a:noAutofit/>
          </a:bodyPr>
          <a:lstStyle/>
          <a:p>
            <a:pPr>
              <a:buFont typeface="Wingdings" pitchFamily="2" charset="2"/>
              <a:buChar char="q"/>
            </a:pPr>
            <a:r>
              <a:rPr lang="en-GB" sz="1800" dirty="0">
                <a:latin typeface="Arial" panose="020B0604020202020204" pitchFamily="34" charset="0"/>
                <a:cs typeface="Arial" panose="020B0604020202020204" pitchFamily="34" charset="0"/>
              </a:rPr>
              <a:t>A comprehensive overview of prior studies relating to a specific topic of interest to establish what is known and unknown about the subject, to establish a rationale for a new research or investigation (Denney &amp; Tewksbury, 2013)</a:t>
            </a:r>
          </a:p>
          <a:p>
            <a:pPr>
              <a:buFont typeface="Wingdings" pitchFamily="2" charset="2"/>
              <a:buChar char="q"/>
            </a:pPr>
            <a:r>
              <a:rPr lang="en-GB" sz="1800" dirty="0">
                <a:latin typeface="Arial" panose="020B0604020202020204" pitchFamily="34" charset="0"/>
                <a:cs typeface="Arial" panose="020B0604020202020204" pitchFamily="34" charset="0"/>
              </a:rPr>
              <a:t>A critical recap of existing studies involving summarising, evaluating, and connecting to your topic, intended to identify gaps, trends, and debates in the field (McGregor, 2017; Karunarathna et al., 2024). </a:t>
            </a:r>
          </a:p>
          <a:p>
            <a:pPr>
              <a:buFont typeface="Wingdings" pitchFamily="2" charset="2"/>
              <a:buChar char="q"/>
            </a:pPr>
            <a:r>
              <a:rPr lang="en-GB" sz="1800" dirty="0">
                <a:latin typeface="Arial" panose="020B0604020202020204" pitchFamily="34" charset="0"/>
                <a:cs typeface="Arial" panose="020B0604020202020204" pitchFamily="34" charset="0"/>
              </a:rPr>
              <a:t>Summarised by Creswell (1994), Literature accomplishes the following:</a:t>
            </a:r>
          </a:p>
          <a:p>
            <a:pPr lvl="2">
              <a:buFont typeface="Wingdings" pitchFamily="2" charset="2"/>
              <a:buChar char="Ø"/>
            </a:pPr>
            <a:r>
              <a:rPr lang="en-GB" sz="1800" dirty="0">
                <a:latin typeface="Arial" panose="020B0604020202020204" pitchFamily="34" charset="0"/>
                <a:cs typeface="Arial" panose="020B0604020202020204" pitchFamily="34" charset="0"/>
              </a:rPr>
              <a:t>Conveys results narrated from the previous studies that relate to the current study being undertaken</a:t>
            </a:r>
          </a:p>
          <a:p>
            <a:pPr lvl="2">
              <a:buFont typeface="Wingdings" pitchFamily="2" charset="2"/>
              <a:buChar char="Ø"/>
            </a:pPr>
            <a:r>
              <a:rPr lang="en-GB" sz="1800" dirty="0">
                <a:latin typeface="Arial" panose="020B0604020202020204" pitchFamily="34" charset="0"/>
                <a:cs typeface="Arial" panose="020B0604020202020204" pitchFamily="34" charset="0"/>
              </a:rPr>
              <a:t>Provides relative context from the previous studies about an ongoing dialogue on the topic, filling in gaps and extending prior studies</a:t>
            </a:r>
          </a:p>
          <a:p>
            <a:pPr lvl="2">
              <a:buFont typeface="Wingdings" pitchFamily="2" charset="2"/>
              <a:buChar char="Ø"/>
            </a:pPr>
            <a:r>
              <a:rPr lang="en-GB" sz="1800" dirty="0">
                <a:latin typeface="Arial" panose="020B0604020202020204" pitchFamily="34" charset="0"/>
                <a:cs typeface="Arial" panose="020B0604020202020204" pitchFamily="34" charset="0"/>
              </a:rPr>
              <a:t>Provides a framework for establishing the relevance of the current study being undertaken</a:t>
            </a:r>
          </a:p>
        </p:txBody>
      </p:sp>
    </p:spTree>
    <p:extLst>
      <p:ext uri="{BB962C8B-B14F-4D97-AF65-F5344CB8AC3E}">
        <p14:creationId xmlns:p14="http://schemas.microsoft.com/office/powerpoint/2010/main" val="1753241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F8D1B9E1-0CF8-23AC-8ECB-D493A0FBCDA9}"/>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EC1A2B7D-5588-923D-2F91-E7BFA7843CCD}"/>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t>Literature Review</a:t>
            </a:r>
          </a:p>
        </p:txBody>
      </p:sp>
      <p:sp>
        <p:nvSpPr>
          <p:cNvPr id="256" name="Google Shape;256;p44">
            <a:extLst>
              <a:ext uri="{FF2B5EF4-FFF2-40B4-BE49-F238E27FC236}">
                <a16:creationId xmlns:a16="http://schemas.microsoft.com/office/drawing/2014/main" id="{E1E7A206-0C72-965B-9407-83CA084BA575}"/>
              </a:ext>
            </a:extLst>
          </p:cNvPr>
          <p:cNvSpPr txBox="1">
            <a:spLocks noGrp="1"/>
          </p:cNvSpPr>
          <p:nvPr>
            <p:ph type="body" idx="1"/>
          </p:nvPr>
        </p:nvSpPr>
        <p:spPr>
          <a:xfrm>
            <a:off x="414528" y="1239582"/>
            <a:ext cx="11777472" cy="4709699"/>
          </a:xfrm>
          <a:prstGeom prst="rect">
            <a:avLst/>
          </a:prstGeom>
          <a:noFill/>
          <a:ln>
            <a:noFill/>
          </a:ln>
        </p:spPr>
        <p:txBody>
          <a:bodyPr spcFirstLastPara="1" wrap="square" lIns="91425" tIns="45700" rIns="91425" bIns="45700" anchor="t" anchorCtr="0">
            <a:noAutofit/>
          </a:bodyPr>
          <a:lstStyle/>
          <a:p>
            <a:pPr>
              <a:buClr>
                <a:srgbClr val="0070C0"/>
              </a:buClr>
              <a:buFont typeface="Wingdings" pitchFamily="2" charset="2"/>
              <a:buChar char="v"/>
            </a:pPr>
            <a:r>
              <a:rPr lang="en-GB" sz="1800" dirty="0"/>
              <a:t>A well-crafted literature review considers all of the main themes and sub-themes discovered from the previous study that relate to the topic being investigated </a:t>
            </a:r>
            <a:r>
              <a:rPr lang="en-GB" sz="1800" dirty="0">
                <a:latin typeface="Arial" panose="020B0604020202020204" pitchFamily="34" charset="0"/>
                <a:cs typeface="Arial" panose="020B0604020202020204" pitchFamily="34" charset="0"/>
              </a:rPr>
              <a:t>(Denney &amp; Tewksbury, 2013)</a:t>
            </a:r>
          </a:p>
          <a:p>
            <a:pPr lvl="1">
              <a:buClr>
                <a:srgbClr val="0070C0"/>
              </a:buClr>
              <a:buFont typeface="Wingdings" pitchFamily="2" charset="2"/>
              <a:buChar char="Ø"/>
            </a:pPr>
            <a:r>
              <a:rPr lang="en-GB" sz="1800" dirty="0"/>
              <a:t>Therefore</a:t>
            </a:r>
            <a:r>
              <a:rPr lang="en-GB" sz="1400" dirty="0"/>
              <a:t>, </a:t>
            </a:r>
            <a:r>
              <a:rPr lang="en-GB" sz="1800" dirty="0"/>
              <a:t>an overview of the chosen literature, </a:t>
            </a:r>
          </a:p>
          <a:p>
            <a:pPr lvl="2">
              <a:buClr>
                <a:srgbClr val="0070C0"/>
              </a:buClr>
              <a:buFont typeface="Wingdings" pitchFamily="2" charset="2"/>
              <a:buChar char="ü"/>
            </a:pPr>
            <a:r>
              <a:rPr lang="en-GB" sz="1800" dirty="0"/>
              <a:t>identifies the main themes (positions)</a:t>
            </a:r>
          </a:p>
          <a:p>
            <a:pPr lvl="2">
              <a:buClr>
                <a:srgbClr val="0070C0"/>
              </a:buClr>
              <a:buFont typeface="Wingdings" pitchFamily="2" charset="2"/>
              <a:buChar char="ü"/>
            </a:pPr>
            <a:r>
              <a:rPr lang="en-GB" sz="1800" dirty="0"/>
              <a:t>Provides some overviews of the theme characteristics</a:t>
            </a:r>
          </a:p>
          <a:p>
            <a:pPr lvl="2">
              <a:buClr>
                <a:srgbClr val="0070C0"/>
              </a:buClr>
              <a:buFont typeface="Wingdings" pitchFamily="2" charset="2"/>
              <a:buChar char="ü"/>
            </a:pPr>
            <a:r>
              <a:rPr lang="en-GB" sz="1800" dirty="0"/>
              <a:t>Discovers and establishes links between the sources</a:t>
            </a:r>
          </a:p>
          <a:p>
            <a:pPr lvl="2">
              <a:buClr>
                <a:srgbClr val="0070C0"/>
              </a:buClr>
              <a:buFont typeface="Wingdings" pitchFamily="2" charset="2"/>
              <a:buChar char="ü"/>
            </a:pPr>
            <a:r>
              <a:rPr lang="en-GB" sz="1800" dirty="0"/>
              <a:t>compares and contrasts the sources</a:t>
            </a:r>
          </a:p>
          <a:p>
            <a:pPr lvl="2">
              <a:buClr>
                <a:srgbClr val="0070C0"/>
              </a:buClr>
              <a:buFont typeface="Wingdings" pitchFamily="2" charset="2"/>
              <a:buChar char="ü"/>
            </a:pPr>
            <a:r>
              <a:rPr lang="en-GB" sz="1800" dirty="0"/>
              <a:t>evaluates the strengths and weaknesses of the themes/sources</a:t>
            </a:r>
          </a:p>
          <a:p>
            <a:pPr lvl="2">
              <a:buClr>
                <a:srgbClr val="0070C0"/>
              </a:buClr>
              <a:buFont typeface="Wingdings" pitchFamily="2" charset="2"/>
              <a:buChar char="ü"/>
            </a:pPr>
            <a:r>
              <a:rPr lang="en-GB" sz="1800" dirty="0"/>
              <a:t>identifies theories, concepts, and frameworks related to the intended study</a:t>
            </a:r>
          </a:p>
          <a:p>
            <a:pPr lvl="0" algn="l" rtl="0">
              <a:spcBef>
                <a:spcPts val="360"/>
              </a:spcBef>
              <a:spcAft>
                <a:spcPts val="0"/>
              </a:spcAft>
              <a:buClr>
                <a:srgbClr val="0070C0"/>
              </a:buClr>
              <a:buSzPts val="1800"/>
              <a:buFont typeface="Wingdings" pitchFamily="2" charset="2"/>
              <a:buChar char="v"/>
            </a:pPr>
            <a:r>
              <a:rPr lang="en-GB" sz="1800" dirty="0"/>
              <a:t>Literature review provides an understanding of what is already known to avoid duplication of existing work</a:t>
            </a:r>
          </a:p>
          <a:p>
            <a:pPr>
              <a:buClr>
                <a:srgbClr val="0070C0"/>
              </a:buClr>
              <a:buFont typeface="Wingdings" pitchFamily="2" charset="2"/>
              <a:buChar char="v"/>
            </a:pPr>
            <a:r>
              <a:rPr lang="en-GB" sz="1800" dirty="0"/>
              <a:t>It can then be used to justify the need a new research</a:t>
            </a:r>
          </a:p>
          <a:p>
            <a:pPr>
              <a:buClr>
                <a:srgbClr val="0070C0"/>
              </a:buClr>
              <a:buFont typeface="Wingdings" pitchFamily="2" charset="2"/>
              <a:buChar char="v"/>
            </a:pPr>
            <a:r>
              <a:rPr lang="en-GB" sz="1800" dirty="0"/>
              <a:t>It establishes a theoretical or conceptual framework.</a:t>
            </a:r>
          </a:p>
          <a:p>
            <a:pPr marL="11430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581129"/>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BF6DD11-F58C-F3FA-BD56-6D42EA102FB1}"/>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4A43C3DD-1E70-46BC-B303-6B499A330F9C}"/>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t> Purpose of a Literature Review</a:t>
            </a:r>
          </a:p>
        </p:txBody>
      </p:sp>
      <p:sp>
        <p:nvSpPr>
          <p:cNvPr id="256" name="Google Shape;256;p44">
            <a:extLst>
              <a:ext uri="{FF2B5EF4-FFF2-40B4-BE49-F238E27FC236}">
                <a16:creationId xmlns:a16="http://schemas.microsoft.com/office/drawing/2014/main" id="{A8C41894-9361-6D42-3D25-04629CB9B2C3}"/>
              </a:ext>
            </a:extLst>
          </p:cNvPr>
          <p:cNvSpPr txBox="1">
            <a:spLocks noGrp="1"/>
          </p:cNvSpPr>
          <p:nvPr>
            <p:ph type="body" idx="1"/>
          </p:nvPr>
        </p:nvSpPr>
        <p:spPr>
          <a:xfrm>
            <a:off x="414528" y="1129939"/>
            <a:ext cx="11777472" cy="4709699"/>
          </a:xfrm>
          <a:prstGeom prst="rect">
            <a:avLst/>
          </a:prstGeom>
          <a:noFill/>
          <a:ln>
            <a:noFill/>
          </a:ln>
        </p:spPr>
        <p:txBody>
          <a:bodyPr spcFirstLastPara="1" wrap="square" lIns="91425" tIns="45700" rIns="91425" bIns="45700" anchor="t" anchorCtr="0">
            <a:normAutofit fontScale="70000" lnSpcReduction="20000"/>
          </a:bodyPr>
          <a:lstStyle/>
          <a:p>
            <a:pPr lvl="0" algn="l" rtl="0">
              <a:spcBef>
                <a:spcPts val="360"/>
              </a:spcBef>
              <a:spcAft>
                <a:spcPts val="0"/>
              </a:spcAft>
              <a:buClr>
                <a:srgbClr val="0070C0"/>
              </a:buClr>
              <a:buSzPts val="1800"/>
              <a:buFont typeface="Wingdings" pitchFamily="2" charset="2"/>
              <a:buChar char="Ø"/>
            </a:pPr>
            <a:r>
              <a:rPr lang="en-GB" sz="3600" dirty="0"/>
              <a:t>Understand and establish what is already known and unknown (gaps) to avoid duplication of existing work</a:t>
            </a:r>
          </a:p>
          <a:p>
            <a:pPr lvl="0">
              <a:buClr>
                <a:srgbClr val="0070C0"/>
              </a:buClr>
              <a:buFont typeface="Wingdings" pitchFamily="2" charset="2"/>
              <a:buChar char="Ø"/>
            </a:pPr>
            <a:r>
              <a:rPr lang="en-GB" sz="3600" dirty="0"/>
              <a:t>Contextualising the intended study by situating it within the existing body of knowledge.</a:t>
            </a:r>
          </a:p>
          <a:p>
            <a:pPr>
              <a:buClr>
                <a:srgbClr val="0070C0"/>
              </a:buClr>
              <a:buFont typeface="Wingdings" pitchFamily="2" charset="2"/>
              <a:buChar char="Ø"/>
            </a:pPr>
            <a:r>
              <a:rPr lang="en-GB" sz="3600" dirty="0"/>
              <a:t>Used in justifying a need for the new investigation/research</a:t>
            </a:r>
          </a:p>
          <a:p>
            <a:pPr>
              <a:buClr>
                <a:srgbClr val="0070C0"/>
              </a:buClr>
              <a:buFont typeface="Wingdings" pitchFamily="2" charset="2"/>
              <a:buChar char="Ø"/>
            </a:pPr>
            <a:r>
              <a:rPr lang="en-GB" sz="3600" dirty="0"/>
              <a:t>Used in supporting argumentation based on quality of evidence and authority that can be systematically targeted to support your claims or assumptions while demonstrating a solid foundation of scholarship upon which your study is built.</a:t>
            </a:r>
          </a:p>
          <a:p>
            <a:pPr>
              <a:buClr>
                <a:srgbClr val="0070C0"/>
              </a:buClr>
              <a:buFont typeface="Wingdings" pitchFamily="2" charset="2"/>
              <a:buChar char="Ø"/>
            </a:pPr>
            <a:r>
              <a:rPr lang="en-GB" sz="3600" dirty="0"/>
              <a:t>Establish a theoretical or conceptual framework</a:t>
            </a:r>
          </a:p>
          <a:p>
            <a:pPr>
              <a:buClr>
                <a:srgbClr val="0070C0"/>
              </a:buClr>
              <a:buFont typeface="Wingdings" pitchFamily="2" charset="2"/>
              <a:buChar char="Ø"/>
            </a:pPr>
            <a:r>
              <a:rPr lang="en-GB" sz="3600" dirty="0"/>
              <a:t>Used in refining research questions or hypotheses by providing a framework to narrow questions and provide new perspectives, methods, or theories to apply</a:t>
            </a:r>
          </a:p>
          <a:p>
            <a:pPr>
              <a:buClr>
                <a:srgbClr val="0070C0"/>
              </a:buClr>
              <a:buFont typeface="Wingdings" pitchFamily="2" charset="2"/>
              <a:buChar char="Ø"/>
            </a:pPr>
            <a:endParaRPr lang="en-GB" sz="3600" dirty="0"/>
          </a:p>
          <a:p>
            <a:pPr marL="342900" lvl="0" indent="-228600" algn="l" rtl="0">
              <a:spcBef>
                <a:spcPts val="360"/>
              </a:spcBef>
              <a:spcAft>
                <a:spcPts val="0"/>
              </a:spcAft>
              <a:buClr>
                <a:srgbClr val="0070C0"/>
              </a:buClr>
              <a:buSzPts val="1800"/>
              <a:buFont typeface="Noto Sans Symbols"/>
              <a:buNone/>
            </a:pPr>
            <a:endParaRPr sz="3600" dirty="0"/>
          </a:p>
        </p:txBody>
      </p:sp>
    </p:spTree>
    <p:extLst>
      <p:ext uri="{BB962C8B-B14F-4D97-AF65-F5344CB8AC3E}">
        <p14:creationId xmlns:p14="http://schemas.microsoft.com/office/powerpoint/2010/main" val="3818173855"/>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E781FD76-FB69-0687-5777-1C5809DE76C7}"/>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18C21BD5-183C-D7A3-69C7-D3BF23973D83}"/>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t> Purpose of a Literature Review</a:t>
            </a:r>
          </a:p>
        </p:txBody>
      </p:sp>
      <p:sp>
        <p:nvSpPr>
          <p:cNvPr id="256" name="Google Shape;256;p44">
            <a:extLst>
              <a:ext uri="{FF2B5EF4-FFF2-40B4-BE49-F238E27FC236}">
                <a16:creationId xmlns:a16="http://schemas.microsoft.com/office/drawing/2014/main" id="{1BA43079-074F-E724-FFFB-34C2D8360E69}"/>
              </a:ext>
            </a:extLst>
          </p:cNvPr>
          <p:cNvSpPr txBox="1">
            <a:spLocks noGrp="1"/>
          </p:cNvSpPr>
          <p:nvPr>
            <p:ph type="body" idx="1"/>
          </p:nvPr>
        </p:nvSpPr>
        <p:spPr>
          <a:xfrm>
            <a:off x="414528" y="1239582"/>
            <a:ext cx="11777472" cy="4709699"/>
          </a:xfrm>
          <a:prstGeom prst="rect">
            <a:avLst/>
          </a:prstGeom>
          <a:noFill/>
          <a:ln>
            <a:noFill/>
          </a:ln>
        </p:spPr>
        <p:txBody>
          <a:bodyPr spcFirstLastPara="1" wrap="square" lIns="91425" tIns="45700" rIns="91425" bIns="45700" anchor="t" anchorCtr="0">
            <a:normAutofit/>
          </a:bodyPr>
          <a:lstStyle/>
          <a:p>
            <a:pPr marL="457200" marR="0" lvl="0" indent="-342900" algn="l" defTabSz="914400" rtl="0" eaLnBrk="1" fontAlgn="auto" latinLnBrk="0" hangingPunct="1">
              <a:lnSpc>
                <a:spcPct val="100000"/>
              </a:lnSpc>
              <a:spcBef>
                <a:spcPts val="360"/>
              </a:spcBef>
              <a:spcAft>
                <a:spcPts val="0"/>
              </a:spcAft>
              <a:buClr>
                <a:srgbClr val="0070C0"/>
              </a:buClr>
              <a:buSzPts val="1800"/>
              <a:buFont typeface="Wingdings" pitchFamily="2" charset="2"/>
              <a:buChar char="Ø"/>
              <a:tabLst/>
              <a:defRPr/>
            </a:pPr>
            <a:r>
              <a:rPr lang="en-GB" sz="2500" dirty="0"/>
              <a:t>Used in informing methodology of the intended by identifying commonly used methods in the field to guide appropriate selection(s) of suitable methods for your own research based on what has or hasn't worked in the past.</a:t>
            </a:r>
          </a:p>
        </p:txBody>
      </p:sp>
    </p:spTree>
    <p:extLst>
      <p:ext uri="{BB962C8B-B14F-4D97-AF65-F5344CB8AC3E}">
        <p14:creationId xmlns:p14="http://schemas.microsoft.com/office/powerpoint/2010/main" val="1307667580"/>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44"/>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t> Sources for Literature Review</a:t>
            </a:r>
          </a:p>
        </p:txBody>
      </p:sp>
      <p:sp>
        <p:nvSpPr>
          <p:cNvPr id="256" name="Google Shape;256;p44"/>
          <p:cNvSpPr txBox="1">
            <a:spLocks noGrp="1"/>
          </p:cNvSpPr>
          <p:nvPr>
            <p:ph type="body" idx="1"/>
          </p:nvPr>
        </p:nvSpPr>
        <p:spPr>
          <a:xfrm>
            <a:off x="414528" y="1239583"/>
            <a:ext cx="11777472" cy="4444526"/>
          </a:xfrm>
          <a:prstGeom prst="rect">
            <a:avLst/>
          </a:prstGeom>
          <a:noFill/>
          <a:ln>
            <a:noFill/>
          </a:ln>
        </p:spPr>
        <p:txBody>
          <a:bodyPr spcFirstLastPara="1" wrap="square" lIns="91425" tIns="45700" rIns="91425" bIns="45700" anchor="t" anchorCtr="0">
            <a:noAutofit/>
          </a:bodyPr>
          <a:lstStyle/>
          <a:p>
            <a:pPr lvl="1"/>
            <a:r>
              <a:rPr lang="en-GB" dirty="0"/>
              <a:t>A literature review is a review of</a:t>
            </a:r>
            <a:endParaRPr lang="en-GB" sz="1400" dirty="0"/>
          </a:p>
          <a:p>
            <a:pPr lvl="1"/>
            <a:r>
              <a:rPr lang="en-GB" b="1" dirty="0"/>
              <a:t>peer-reviewed articles</a:t>
            </a:r>
          </a:p>
          <a:p>
            <a:pPr lvl="0"/>
            <a:r>
              <a:rPr lang="en-GB" b="1" dirty="0"/>
              <a:t>Published in</a:t>
            </a:r>
          </a:p>
          <a:p>
            <a:pPr lvl="1"/>
            <a:r>
              <a:rPr lang="en-GB" dirty="0"/>
              <a:t>Reputable academic journals (e.g. </a:t>
            </a:r>
            <a:r>
              <a:rPr lang="en-GB" i="1" dirty="0"/>
              <a:t>Journal of Marketing</a:t>
            </a:r>
            <a:r>
              <a:rPr lang="en-GB" dirty="0"/>
              <a:t>) or</a:t>
            </a:r>
            <a:endParaRPr lang="en-GB" sz="1200" dirty="0"/>
          </a:p>
          <a:p>
            <a:pPr lvl="0"/>
            <a:r>
              <a:rPr lang="en-GB" b="1" dirty="0"/>
              <a:t>Unpublished papers</a:t>
            </a:r>
          </a:p>
          <a:p>
            <a:pPr lvl="1"/>
            <a:r>
              <a:rPr lang="en-GB" dirty="0"/>
              <a:t>available in repositories such as previous theses, dissertations, working papers etc</a:t>
            </a:r>
            <a:endParaRPr lang="en-GB" sz="1600" dirty="0"/>
          </a:p>
          <a:p>
            <a:pPr lvl="1"/>
            <a:endParaRPr lang="en-GB" sz="1600" b="1" dirty="0"/>
          </a:p>
          <a:p>
            <a:pPr lvl="1"/>
            <a:endParaRPr lang="en-GB" sz="1600" b="1" dirty="0"/>
          </a:p>
          <a:p>
            <a:pPr lvl="1">
              <a:buFont typeface="Courier New" panose="02070309020205020404" pitchFamily="49" charset="0"/>
              <a:buChar char="o"/>
            </a:pPr>
            <a:r>
              <a:rPr lang="en-GB" b="1" dirty="0"/>
              <a:t>No newspapers, magazines, internet sources, etc……</a:t>
            </a:r>
            <a:endParaRPr lang="en-GB" sz="1700" i="1"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xmlns:ahyp="http://schemas.microsoft.com/office/drawing/2018/hyperlinkcolor">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235428D3-4799-C8E2-7C18-8E3C16374DD7}"/>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CAE4F5E0-BC5C-D356-3132-A17C0D228C3A}"/>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342900" lvl="0" indent="-228600">
              <a:spcBef>
                <a:spcPts val="360"/>
              </a:spcBef>
              <a:buClr>
                <a:srgbClr val="0070C0"/>
              </a:buClr>
            </a:pPr>
            <a:r>
              <a:rPr lang="en-GB" sz="3200" b="1" dirty="0"/>
              <a:t>The Literature Review Funnel</a:t>
            </a:r>
          </a:p>
        </p:txBody>
      </p:sp>
      <p:sp>
        <p:nvSpPr>
          <p:cNvPr id="256" name="Google Shape;256;p44">
            <a:extLst>
              <a:ext uri="{FF2B5EF4-FFF2-40B4-BE49-F238E27FC236}">
                <a16:creationId xmlns:a16="http://schemas.microsoft.com/office/drawing/2014/main" id="{7A94E167-B0E1-98A1-D77C-508837058E64}"/>
              </a:ext>
            </a:extLst>
          </p:cNvPr>
          <p:cNvSpPr txBox="1">
            <a:spLocks noGrp="1"/>
          </p:cNvSpPr>
          <p:nvPr>
            <p:ph type="body" idx="1"/>
          </p:nvPr>
        </p:nvSpPr>
        <p:spPr>
          <a:xfrm>
            <a:off x="414528" y="1129940"/>
            <a:ext cx="11777472" cy="4819342"/>
          </a:xfrm>
          <a:prstGeom prst="rect">
            <a:avLst/>
          </a:prstGeom>
          <a:noFill/>
          <a:ln>
            <a:noFill/>
          </a:ln>
        </p:spPr>
        <p:txBody>
          <a:bodyPr spcFirstLastPara="1" wrap="square" lIns="91425" tIns="45700" rIns="91425" bIns="45700" anchor="t" anchorCtr="0">
            <a:noAutofit/>
          </a:bodyPr>
          <a:lstStyle/>
          <a:p>
            <a:pPr marL="342900" lvl="0" indent="-228600" algn="l" rtl="0">
              <a:spcBef>
                <a:spcPts val="360"/>
              </a:spcBef>
              <a:spcAft>
                <a:spcPts val="0"/>
              </a:spcAft>
              <a:buClr>
                <a:srgbClr val="0070C0"/>
              </a:buClr>
              <a:buSzPts val="1800"/>
              <a:buFont typeface="Noto Sans Symbols"/>
              <a:buNone/>
            </a:pPr>
            <a:endParaRPr sz="3600" dirty="0"/>
          </a:p>
        </p:txBody>
      </p:sp>
      <p:pic>
        <p:nvPicPr>
          <p:cNvPr id="2" name="Content Placeholder 19">
            <a:extLst>
              <a:ext uri="{FF2B5EF4-FFF2-40B4-BE49-F238E27FC236}">
                <a16:creationId xmlns:a16="http://schemas.microsoft.com/office/drawing/2014/main" id="{96451271-9936-6CCC-40F6-AF66A83E27D6}"/>
              </a:ext>
            </a:extLst>
          </p:cNvPr>
          <p:cNvPicPr>
            <a:picLocks noGrp="1" noChangeAspect="1"/>
          </p:cNvPicPr>
          <p:nvPr>
            <p:ph idx="1"/>
          </p:nvPr>
        </p:nvPicPr>
        <p:blipFill>
          <a:blip r:embed="rId3"/>
          <a:stretch>
            <a:fillRect/>
          </a:stretch>
        </p:blipFill>
        <p:spPr>
          <a:xfrm>
            <a:off x="685800" y="1129940"/>
            <a:ext cx="9113108" cy="4526912"/>
          </a:xfrm>
          <a:prstGeom prst="rect">
            <a:avLst/>
          </a:prstGeom>
        </p:spPr>
      </p:pic>
      <p:sp>
        <p:nvSpPr>
          <p:cNvPr id="3" name="TextBox 2">
            <a:extLst>
              <a:ext uri="{FF2B5EF4-FFF2-40B4-BE49-F238E27FC236}">
                <a16:creationId xmlns:a16="http://schemas.microsoft.com/office/drawing/2014/main" id="{8C310338-7001-D1A4-6E98-FF721EEC9D2C}"/>
              </a:ext>
            </a:extLst>
          </p:cNvPr>
          <p:cNvSpPr txBox="1"/>
          <p:nvPr/>
        </p:nvSpPr>
        <p:spPr>
          <a:xfrm>
            <a:off x="9287435" y="1035383"/>
            <a:ext cx="1864659" cy="584775"/>
          </a:xfrm>
          <a:prstGeom prst="rect">
            <a:avLst/>
          </a:prstGeom>
          <a:noFill/>
        </p:spPr>
        <p:txBody>
          <a:bodyPr wrap="square" rtlCol="0">
            <a:spAutoFit/>
          </a:bodyPr>
          <a:lstStyle/>
          <a:p>
            <a:r>
              <a:rPr lang="en-GB" sz="1600" dirty="0"/>
              <a:t>Is this area worth researching?</a:t>
            </a:r>
          </a:p>
        </p:txBody>
      </p:sp>
      <p:sp>
        <p:nvSpPr>
          <p:cNvPr id="4" name="TextBox 3">
            <a:extLst>
              <a:ext uri="{FF2B5EF4-FFF2-40B4-BE49-F238E27FC236}">
                <a16:creationId xmlns:a16="http://schemas.microsoft.com/office/drawing/2014/main" id="{20BF6F9E-B9A1-D3F8-4E27-FAF78B7F431D}"/>
              </a:ext>
            </a:extLst>
          </p:cNvPr>
          <p:cNvSpPr txBox="1"/>
          <p:nvPr/>
        </p:nvSpPr>
        <p:spPr>
          <a:xfrm>
            <a:off x="9287435" y="4814955"/>
            <a:ext cx="1864659" cy="738664"/>
          </a:xfrm>
          <a:prstGeom prst="rect">
            <a:avLst/>
          </a:prstGeom>
          <a:noFill/>
        </p:spPr>
        <p:txBody>
          <a:bodyPr wrap="square" rtlCol="0">
            <a:spAutoFit/>
          </a:bodyPr>
          <a:lstStyle/>
          <a:p>
            <a:r>
              <a:rPr lang="en-GB" dirty="0"/>
              <a:t>Missing knowledge that is worth investigating</a:t>
            </a:r>
          </a:p>
        </p:txBody>
      </p:sp>
    </p:spTree>
    <p:extLst>
      <p:ext uri="{BB962C8B-B14F-4D97-AF65-F5344CB8AC3E}">
        <p14:creationId xmlns:p14="http://schemas.microsoft.com/office/powerpoint/2010/main" val="750222390"/>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360412"/>
            <a:ext cx="7772400" cy="803176"/>
          </a:xfrm>
        </p:spPr>
        <p:txBody>
          <a:bodyPr/>
          <a:lstStyle/>
          <a:p>
            <a:pPr algn="ctr"/>
            <a:r>
              <a:rPr lang="en-GB" dirty="0">
                <a:highlight>
                  <a:srgbClr val="FFFF00"/>
                </a:highlight>
              </a:rPr>
              <a:t>Searching the literature</a:t>
            </a:r>
            <a:endParaRPr lang="en-GB" sz="3200" dirty="0">
              <a:highlight>
                <a:srgbClr val="FFFF00"/>
              </a:highlight>
            </a:endParaRPr>
          </a:p>
        </p:txBody>
      </p:sp>
      <p:sp>
        <p:nvSpPr>
          <p:cNvPr id="11" name="Content Placeholder 10"/>
          <p:cNvSpPr>
            <a:spLocks noGrp="1"/>
          </p:cNvSpPr>
          <p:nvPr>
            <p:ph idx="1"/>
          </p:nvPr>
        </p:nvSpPr>
        <p:spPr>
          <a:xfrm>
            <a:off x="1188720" y="1163588"/>
            <a:ext cx="9692640" cy="4683224"/>
          </a:xfrm>
        </p:spPr>
        <p:txBody>
          <a:bodyPr>
            <a:normAutofit fontScale="92500" lnSpcReduction="20000"/>
          </a:bodyPr>
          <a:lstStyle/>
          <a:p>
            <a:r>
              <a:rPr lang="en-GB" u="heavy" dirty="0"/>
              <a:t>Establish a (</a:t>
            </a:r>
            <a:r>
              <a:rPr lang="en-GB" b="1" u="heavy" dirty="0"/>
              <a:t>systematic</a:t>
            </a:r>
            <a:r>
              <a:rPr lang="en-GB" u="heavy" dirty="0"/>
              <a:t>) search profile:</a:t>
            </a:r>
            <a:endParaRPr lang="en-GB" sz="1100" dirty="0"/>
          </a:p>
          <a:p>
            <a:pPr lvl="0"/>
            <a:r>
              <a:rPr lang="en-GB" dirty="0"/>
              <a:t>Keywords</a:t>
            </a:r>
            <a:endParaRPr lang="en-GB" sz="1200" dirty="0"/>
          </a:p>
          <a:p>
            <a:pPr lvl="0"/>
            <a:r>
              <a:rPr lang="en-GB" dirty="0"/>
              <a:t>Identify and define key terms and concepts</a:t>
            </a:r>
            <a:endParaRPr lang="en-GB" sz="1200" dirty="0"/>
          </a:p>
          <a:p>
            <a:pPr lvl="0"/>
            <a:r>
              <a:rPr lang="en-GB" dirty="0"/>
              <a:t>Parameters</a:t>
            </a:r>
          </a:p>
          <a:p>
            <a:pPr lvl="1"/>
            <a:r>
              <a:rPr lang="en-GB" dirty="0"/>
              <a:t>Time frame (e.g. 2000-2005)</a:t>
            </a:r>
            <a:endParaRPr lang="en-GB" sz="1400" dirty="0"/>
          </a:p>
          <a:p>
            <a:pPr lvl="1"/>
            <a:r>
              <a:rPr lang="en-GB" dirty="0"/>
              <a:t>Language</a:t>
            </a:r>
            <a:endParaRPr lang="en-GB" sz="1400" dirty="0"/>
          </a:p>
          <a:p>
            <a:pPr lvl="1"/>
            <a:r>
              <a:rPr lang="en-GB" dirty="0"/>
              <a:t>Subject (e.g. Accounting)</a:t>
            </a:r>
            <a:endParaRPr lang="en-GB" sz="1400" dirty="0"/>
          </a:p>
          <a:p>
            <a:pPr lvl="1"/>
            <a:r>
              <a:rPr lang="en-GB" dirty="0"/>
              <a:t>Sector/Industry	(e.g. Banking, …)</a:t>
            </a:r>
            <a:endParaRPr lang="en-GB" sz="1400" dirty="0"/>
          </a:p>
          <a:p>
            <a:pPr lvl="1"/>
            <a:r>
              <a:rPr lang="en-GB" dirty="0"/>
              <a:t>Firm type (e.g. SME, family-owned, multinational)</a:t>
            </a:r>
            <a:endParaRPr lang="en-GB" sz="1400" dirty="0"/>
          </a:p>
          <a:p>
            <a:pPr lvl="1"/>
            <a:r>
              <a:rPr lang="en-GB" dirty="0"/>
              <a:t>Geographical focus (e.g. UK, France,	…)</a:t>
            </a:r>
            <a:endParaRPr lang="en-GB" sz="1400" dirty="0"/>
          </a:p>
          <a:p>
            <a:pPr lvl="1"/>
            <a:r>
              <a:rPr lang="en-GB" dirty="0"/>
              <a:t>Literature format (Journals and books)</a:t>
            </a:r>
            <a:endParaRPr lang="en-GB" sz="1400" dirty="0"/>
          </a:p>
          <a:p>
            <a:endParaRPr lang="en-GB" dirty="0"/>
          </a:p>
        </p:txBody>
      </p:sp>
    </p:spTree>
    <p:extLst>
      <p:ext uri="{BB962C8B-B14F-4D97-AF65-F5344CB8AC3E}">
        <p14:creationId xmlns:p14="http://schemas.microsoft.com/office/powerpoint/2010/main" val="483309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731168"/>
          </a:xfrm>
        </p:spPr>
        <p:txBody>
          <a:bodyPr>
            <a:normAutofit fontScale="90000"/>
          </a:bodyPr>
          <a:lstStyle/>
          <a:p>
            <a:pPr algn="ctr"/>
            <a:r>
              <a:rPr lang="en-GB" dirty="0">
                <a:highlight>
                  <a:srgbClr val="FFFF00"/>
                </a:highlight>
              </a:rPr>
              <a:t>The LR process</a:t>
            </a:r>
            <a:endParaRPr lang="en-GB" sz="3200" dirty="0">
              <a:highlight>
                <a:srgbClr val="FFFF00"/>
              </a:highlight>
            </a:endParaRPr>
          </a:p>
        </p:txBody>
      </p:sp>
      <p:sp>
        <p:nvSpPr>
          <p:cNvPr id="11" name="Content Placeholder 10"/>
          <p:cNvSpPr>
            <a:spLocks noGrp="1"/>
          </p:cNvSpPr>
          <p:nvPr>
            <p:ph idx="1"/>
          </p:nvPr>
        </p:nvSpPr>
        <p:spPr>
          <a:xfrm>
            <a:off x="1005840" y="1340768"/>
            <a:ext cx="10035540" cy="4259932"/>
          </a:xfrm>
        </p:spPr>
        <p:txBody>
          <a:bodyPr>
            <a:normAutofit fontScale="85000" lnSpcReduction="20000"/>
          </a:bodyPr>
          <a:lstStyle/>
          <a:p>
            <a:pPr marL="0" indent="0">
              <a:buNone/>
            </a:pPr>
            <a:r>
              <a:rPr lang="en-GB" b="1" dirty="0"/>
              <a:t>Search for appropriate articles, works and reports</a:t>
            </a:r>
          </a:p>
          <a:p>
            <a:pPr marL="400050" lvl="1" indent="0">
              <a:buNone/>
            </a:pPr>
            <a:r>
              <a:rPr lang="en-GB" u="heavy" dirty="0">
                <a:solidFill>
                  <a:srgbClr val="FF0000"/>
                </a:solidFill>
              </a:rPr>
              <a:t>Academic/Review articles</a:t>
            </a:r>
            <a:r>
              <a:rPr lang="en-GB" dirty="0">
                <a:solidFill>
                  <a:srgbClr val="FF0000"/>
                </a:solidFill>
              </a:rPr>
              <a:t>, </a:t>
            </a:r>
            <a:r>
              <a:rPr lang="en-GB" dirty="0"/>
              <a:t>Governmental/Industry reports</a:t>
            </a:r>
            <a:endParaRPr lang="en-GB" sz="1200" dirty="0"/>
          </a:p>
          <a:p>
            <a:pPr marL="0" indent="0">
              <a:buNone/>
            </a:pPr>
            <a:r>
              <a:rPr lang="en-GB" b="1" dirty="0"/>
              <a:t>Read it carefully</a:t>
            </a:r>
          </a:p>
          <a:p>
            <a:pPr lvl="2"/>
            <a:r>
              <a:rPr lang="en-GB" dirty="0"/>
              <a:t>make notes and structure them</a:t>
            </a:r>
            <a:endParaRPr lang="en-GB" sz="1200" dirty="0"/>
          </a:p>
          <a:p>
            <a:pPr lvl="2"/>
            <a:r>
              <a:rPr lang="en-GB" dirty="0"/>
              <a:t>organise concepts and links</a:t>
            </a:r>
            <a:endParaRPr lang="en-GB" sz="1200" dirty="0"/>
          </a:p>
          <a:p>
            <a:pPr marL="0" indent="0">
              <a:buNone/>
            </a:pPr>
            <a:r>
              <a:rPr lang="en-GB" b="1" dirty="0"/>
              <a:t>Identify important features and categorise</a:t>
            </a:r>
          </a:p>
          <a:p>
            <a:pPr lvl="2"/>
            <a:r>
              <a:rPr lang="en-GB" dirty="0"/>
              <a:t>Arguments</a:t>
            </a:r>
            <a:endParaRPr lang="en-GB" sz="1200" dirty="0"/>
          </a:p>
          <a:p>
            <a:pPr lvl="2"/>
            <a:r>
              <a:rPr lang="en-GB" dirty="0"/>
              <a:t>Evidence</a:t>
            </a:r>
            <a:endParaRPr lang="en-GB" sz="1200" dirty="0"/>
          </a:p>
          <a:p>
            <a:pPr lvl="2"/>
            <a:r>
              <a:rPr lang="en-GB" dirty="0"/>
              <a:t>Evidence collection</a:t>
            </a:r>
            <a:endParaRPr lang="en-GB" sz="1200" dirty="0"/>
          </a:p>
          <a:p>
            <a:pPr marL="0" indent="0">
              <a:buNone/>
            </a:pPr>
            <a:r>
              <a:rPr lang="en-GB" b="1" dirty="0"/>
              <a:t>Evaluate arguments, evaluate evidence, check logic</a:t>
            </a:r>
          </a:p>
          <a:p>
            <a:pPr>
              <a:buFont typeface="Wingdings" panose="05000000000000000000" pitchFamily="2" charset="2"/>
              <a:buChar char="Ø"/>
            </a:pPr>
            <a:r>
              <a:rPr lang="en-GB" u="heavy" dirty="0">
                <a:solidFill>
                  <a:srgbClr val="FF0000"/>
                </a:solidFill>
              </a:rPr>
              <a:t>Identify gaps: angles, issues, themes that are</a:t>
            </a:r>
            <a:r>
              <a:rPr lang="en-GB" dirty="0">
                <a:solidFill>
                  <a:srgbClr val="FF0000"/>
                </a:solidFill>
              </a:rPr>
              <a:t> </a:t>
            </a:r>
            <a:r>
              <a:rPr lang="en-GB" u="heavy" dirty="0">
                <a:solidFill>
                  <a:srgbClr val="FF0000"/>
                </a:solidFill>
              </a:rPr>
              <a:t>not or poorly covered in existing literature</a:t>
            </a:r>
            <a:endParaRPr lang="en-GB" sz="1050" dirty="0">
              <a:solidFill>
                <a:srgbClr val="FF0000"/>
              </a:solidFill>
            </a:endParaRPr>
          </a:p>
          <a:p>
            <a:endParaRPr lang="en-GB" dirty="0"/>
          </a:p>
        </p:txBody>
      </p:sp>
    </p:spTree>
    <p:extLst>
      <p:ext uri="{BB962C8B-B14F-4D97-AF65-F5344CB8AC3E}">
        <p14:creationId xmlns:p14="http://schemas.microsoft.com/office/powerpoint/2010/main" val="2693502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731168"/>
          </a:xfrm>
        </p:spPr>
        <p:txBody>
          <a:bodyPr>
            <a:normAutofit fontScale="90000"/>
          </a:bodyPr>
          <a:lstStyle/>
          <a:p>
            <a:pPr algn="ctr"/>
            <a:r>
              <a:rPr lang="en-GB" dirty="0"/>
              <a:t>The LR process (cont’d)</a:t>
            </a:r>
            <a:endParaRPr lang="en-GB" sz="3200" dirty="0"/>
          </a:p>
        </p:txBody>
      </p:sp>
      <p:sp>
        <p:nvSpPr>
          <p:cNvPr id="11" name="Content Placeholder 10"/>
          <p:cNvSpPr>
            <a:spLocks noGrp="1"/>
          </p:cNvSpPr>
          <p:nvPr>
            <p:ph idx="1"/>
          </p:nvPr>
        </p:nvSpPr>
        <p:spPr>
          <a:xfrm>
            <a:off x="731520" y="1340768"/>
            <a:ext cx="10378440" cy="4282792"/>
          </a:xfrm>
        </p:spPr>
        <p:txBody>
          <a:bodyPr>
            <a:normAutofit fontScale="85000" lnSpcReduction="10000"/>
          </a:bodyPr>
          <a:lstStyle/>
          <a:p>
            <a:endParaRPr lang="en-GB" dirty="0"/>
          </a:p>
          <a:p>
            <a:r>
              <a:rPr lang="en-GB" b="1" dirty="0"/>
              <a:t>A literature review: </a:t>
            </a:r>
            <a:endParaRPr lang="en-GB" dirty="0"/>
          </a:p>
          <a:p>
            <a:r>
              <a:rPr lang="en-GB" dirty="0"/>
              <a:t>Synthesises text </a:t>
            </a:r>
          </a:p>
          <a:p>
            <a:r>
              <a:rPr lang="en-GB" dirty="0"/>
              <a:t>Assesses themes </a:t>
            </a:r>
          </a:p>
          <a:p>
            <a:r>
              <a:rPr lang="en-GB" dirty="0"/>
              <a:t>Is not descriptive and listing sources </a:t>
            </a:r>
          </a:p>
          <a:p>
            <a:endParaRPr lang="en-GB" dirty="0"/>
          </a:p>
          <a:p>
            <a:r>
              <a:rPr lang="en-GB" b="1" dirty="0"/>
              <a:t>Demonstrate that you have: </a:t>
            </a:r>
            <a:endParaRPr lang="en-GB" dirty="0"/>
          </a:p>
          <a:p>
            <a:r>
              <a:rPr lang="en-GB" dirty="0"/>
              <a:t>engaged with the literature at more than a superficial level </a:t>
            </a:r>
          </a:p>
          <a:p>
            <a:r>
              <a:rPr lang="en-GB" dirty="0"/>
              <a:t>Understood the literature; not just presented and described </a:t>
            </a:r>
          </a:p>
          <a:p>
            <a:endParaRPr lang="en-GB" dirty="0"/>
          </a:p>
        </p:txBody>
      </p:sp>
    </p:spTree>
    <p:extLst>
      <p:ext uri="{BB962C8B-B14F-4D97-AF65-F5344CB8AC3E}">
        <p14:creationId xmlns:p14="http://schemas.microsoft.com/office/powerpoint/2010/main" val="1154213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659160"/>
          </a:xfrm>
        </p:spPr>
        <p:txBody>
          <a:bodyPr>
            <a:normAutofit fontScale="90000"/>
          </a:bodyPr>
          <a:lstStyle/>
          <a:p>
            <a:pPr algn="ctr"/>
            <a:r>
              <a:rPr lang="en-GB" dirty="0"/>
              <a:t>Structure of the LR </a:t>
            </a:r>
            <a:endParaRPr lang="en-GB" sz="3200" dirty="0"/>
          </a:p>
        </p:txBody>
      </p:sp>
      <p:sp>
        <p:nvSpPr>
          <p:cNvPr id="11" name="Content Placeholder 10"/>
          <p:cNvSpPr>
            <a:spLocks noGrp="1"/>
          </p:cNvSpPr>
          <p:nvPr>
            <p:ph idx="1"/>
          </p:nvPr>
        </p:nvSpPr>
        <p:spPr>
          <a:xfrm>
            <a:off x="1303020" y="1340768"/>
            <a:ext cx="9441180" cy="4282792"/>
          </a:xfrm>
        </p:spPr>
        <p:txBody>
          <a:bodyPr>
            <a:normAutofit fontScale="77500" lnSpcReduction="20000"/>
          </a:bodyPr>
          <a:lstStyle/>
          <a:p>
            <a:r>
              <a:rPr lang="en-GB" dirty="0"/>
              <a:t>Start at the general level, then narrow down to literature that informs your specific research questions/objectives </a:t>
            </a:r>
          </a:p>
          <a:p>
            <a:r>
              <a:rPr lang="en-GB" dirty="0"/>
              <a:t>Provide a brief overview of key ideas (introduction) </a:t>
            </a:r>
          </a:p>
          <a:p>
            <a:r>
              <a:rPr lang="en-GB" dirty="0"/>
              <a:t>Summarise, compare and contrast the work of key writers </a:t>
            </a:r>
          </a:p>
          <a:p>
            <a:r>
              <a:rPr lang="en-GB" dirty="0"/>
              <a:t>Narrow down to highlight the work most relevant to your research </a:t>
            </a:r>
          </a:p>
          <a:p>
            <a:r>
              <a:rPr lang="en-GB" dirty="0"/>
              <a:t>Provide a detailed account of the findings of this work </a:t>
            </a:r>
            <a:r>
              <a:rPr lang="en-GB" i="1" dirty="0"/>
              <a:t>(i.e. a critique) </a:t>
            </a:r>
            <a:endParaRPr lang="en-GB" dirty="0"/>
          </a:p>
          <a:p>
            <a:r>
              <a:rPr lang="en-GB" dirty="0"/>
              <a:t>Highlight those issues where your research may provide fresh insights </a:t>
            </a:r>
          </a:p>
          <a:p>
            <a:r>
              <a:rPr lang="en-GB" dirty="0"/>
              <a:t>Lead the reader into subsequent sections/chapters of your project </a:t>
            </a:r>
          </a:p>
          <a:p>
            <a:endParaRPr lang="en-GB" dirty="0"/>
          </a:p>
        </p:txBody>
      </p:sp>
    </p:spTree>
    <p:extLst>
      <p:ext uri="{BB962C8B-B14F-4D97-AF65-F5344CB8AC3E}">
        <p14:creationId xmlns:p14="http://schemas.microsoft.com/office/powerpoint/2010/main" val="2433464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t>Evaluation process </a:t>
            </a:r>
            <a:endParaRPr lang="en-GB" sz="3200" dirty="0"/>
          </a:p>
        </p:txBody>
      </p:sp>
      <p:sp>
        <p:nvSpPr>
          <p:cNvPr id="11" name="Content Placeholder 10"/>
          <p:cNvSpPr>
            <a:spLocks noGrp="1"/>
          </p:cNvSpPr>
          <p:nvPr>
            <p:ph idx="1"/>
          </p:nvPr>
        </p:nvSpPr>
        <p:spPr>
          <a:xfrm>
            <a:off x="1165860" y="1412776"/>
            <a:ext cx="9624060" cy="4683224"/>
          </a:xfrm>
        </p:spPr>
        <p:txBody>
          <a:bodyPr>
            <a:normAutofit fontScale="92500"/>
          </a:bodyPr>
          <a:lstStyle/>
          <a:p>
            <a:pPr marL="0" indent="0">
              <a:buNone/>
            </a:pPr>
            <a:r>
              <a:rPr lang="en-GB" dirty="0"/>
              <a:t>When reading, organise and evaluate: </a:t>
            </a:r>
          </a:p>
          <a:p>
            <a:r>
              <a:rPr lang="en-GB" dirty="0"/>
              <a:t>Definitions (consistent?) </a:t>
            </a:r>
          </a:p>
          <a:p>
            <a:r>
              <a:rPr lang="en-GB" dirty="0"/>
              <a:t>Identify key features (what is important and why?) </a:t>
            </a:r>
          </a:p>
          <a:p>
            <a:r>
              <a:rPr lang="en-GB" dirty="0"/>
              <a:t>Evaluate key arguments (what is being said? Is it logical? What is the evidence? how does this compare to other contributions? how do these ideas relate?) </a:t>
            </a:r>
          </a:p>
          <a:p>
            <a:r>
              <a:rPr lang="en-GB" dirty="0"/>
              <a:t>Organise and group points/themes </a:t>
            </a:r>
          </a:p>
          <a:p>
            <a:r>
              <a:rPr lang="en-GB" dirty="0"/>
              <a:t>Note useful quotations! </a:t>
            </a:r>
          </a:p>
          <a:p>
            <a:endParaRPr lang="en-GB" dirty="0"/>
          </a:p>
          <a:p>
            <a:pPr marL="0" indent="0">
              <a:buNone/>
            </a:pPr>
            <a:endParaRPr lang="en-GB" dirty="0"/>
          </a:p>
        </p:txBody>
      </p:sp>
    </p:spTree>
    <p:extLst>
      <p:ext uri="{BB962C8B-B14F-4D97-AF65-F5344CB8AC3E}">
        <p14:creationId xmlns:p14="http://schemas.microsoft.com/office/powerpoint/2010/main" val="810525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br>
              <a:rPr lang="en-GB" sz="1100" dirty="0">
                <a:solidFill>
                  <a:srgbClr val="000000"/>
                </a:solidFill>
                <a:latin typeface="Arial" panose="020B0604020202020204" pitchFamily="34" charset="0"/>
              </a:rPr>
            </a:br>
            <a:r>
              <a:rPr lang="en-GB" dirty="0">
                <a:solidFill>
                  <a:srgbClr val="D2523B"/>
                </a:solidFill>
                <a:latin typeface="Arial" panose="020B0604020202020204" pitchFamily="34" charset="0"/>
              </a:rPr>
              <a:t>Things to look for (I)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85000" lnSpcReduction="20000"/>
          </a:bodyPr>
          <a:lstStyle/>
          <a:p>
            <a:r>
              <a:rPr lang="en-GB" dirty="0"/>
              <a:t>What’s the purpose of the study, and how does it differ from other material(s) you are reading? </a:t>
            </a:r>
          </a:p>
          <a:p>
            <a:r>
              <a:rPr lang="en-GB" dirty="0"/>
              <a:t>How was the research conducted and is that different to the other literature you are reviewing? </a:t>
            </a:r>
          </a:p>
          <a:p>
            <a:r>
              <a:rPr lang="en-GB" dirty="0"/>
              <a:t>What are the findings of the paper – do they confirm or contradict other literature in the field? </a:t>
            </a:r>
          </a:p>
          <a:p>
            <a:r>
              <a:rPr lang="en-GB" dirty="0"/>
              <a:t>What are the limitations and weaknesses of the study? </a:t>
            </a:r>
          </a:p>
          <a:p>
            <a:r>
              <a:rPr lang="en-GB" dirty="0"/>
              <a:t>Has the author overlooked anything? </a:t>
            </a:r>
          </a:p>
          <a:p>
            <a:endParaRPr lang="en-GB" dirty="0"/>
          </a:p>
          <a:p>
            <a:pPr marL="0" indent="0">
              <a:buNone/>
            </a:pPr>
            <a:endParaRPr lang="en-GB" dirty="0"/>
          </a:p>
        </p:txBody>
      </p:sp>
    </p:spTree>
    <p:extLst>
      <p:ext uri="{BB962C8B-B14F-4D97-AF65-F5344CB8AC3E}">
        <p14:creationId xmlns:p14="http://schemas.microsoft.com/office/powerpoint/2010/main" val="4231474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br>
              <a:rPr lang="en-GB" sz="1100" dirty="0">
                <a:solidFill>
                  <a:srgbClr val="000000"/>
                </a:solidFill>
                <a:latin typeface="Arial" panose="020B0604020202020204" pitchFamily="34" charset="0"/>
              </a:rPr>
            </a:br>
            <a:r>
              <a:rPr lang="en-GB" dirty="0">
                <a:solidFill>
                  <a:srgbClr val="D2523B"/>
                </a:solidFill>
                <a:latin typeface="Arial" panose="020B0604020202020204" pitchFamily="34" charset="0"/>
              </a:rPr>
              <a:t>Things to look for (II)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85000" lnSpcReduction="10000"/>
          </a:bodyPr>
          <a:lstStyle/>
          <a:p>
            <a:r>
              <a:rPr lang="en-GB" dirty="0"/>
              <a:t>Are the results clearly presented? </a:t>
            </a:r>
          </a:p>
          <a:p>
            <a:r>
              <a:rPr lang="en-GB" dirty="0"/>
              <a:t>Is the analysis appropriate? </a:t>
            </a:r>
          </a:p>
          <a:p>
            <a:r>
              <a:rPr lang="en-GB" dirty="0"/>
              <a:t>Does it link back to what was discussed in the literature review? </a:t>
            </a:r>
          </a:p>
          <a:p>
            <a:r>
              <a:rPr lang="en-GB" dirty="0"/>
              <a:t>Is there a logical link between the literature, research questions, methods, findings, analysis and conclusions? </a:t>
            </a:r>
          </a:p>
          <a:p>
            <a:r>
              <a:rPr lang="en-GB" dirty="0"/>
              <a:t>Is there a better way to do the investigation? </a:t>
            </a:r>
          </a:p>
          <a:p>
            <a:r>
              <a:rPr lang="en-GB" dirty="0"/>
              <a:t>Is it convincing? </a:t>
            </a:r>
          </a:p>
          <a:p>
            <a:r>
              <a:rPr lang="en-GB" dirty="0"/>
              <a:t>So what? – does it add to our understanding? </a:t>
            </a:r>
          </a:p>
          <a:p>
            <a:endParaRPr lang="en-GB" dirty="0"/>
          </a:p>
          <a:p>
            <a:pPr marL="0" indent="0">
              <a:buNone/>
            </a:pPr>
            <a:endParaRPr lang="en-GB" dirty="0"/>
          </a:p>
        </p:txBody>
      </p:sp>
    </p:spTree>
    <p:extLst>
      <p:ext uri="{BB962C8B-B14F-4D97-AF65-F5344CB8AC3E}">
        <p14:creationId xmlns:p14="http://schemas.microsoft.com/office/powerpoint/2010/main" val="3028998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Summarising an article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85000" lnSpcReduction="20000"/>
          </a:bodyPr>
          <a:lstStyle/>
          <a:p>
            <a:r>
              <a:rPr lang="en-GB" dirty="0"/>
              <a:t>It’s the arguments that matter: </a:t>
            </a:r>
          </a:p>
          <a:p>
            <a:r>
              <a:rPr lang="en-GB" dirty="0"/>
              <a:t>Determine the central claims or purpose of the text </a:t>
            </a:r>
          </a:p>
          <a:p>
            <a:pPr marL="0" indent="0">
              <a:buNone/>
            </a:pPr>
            <a:r>
              <a:rPr lang="en-GB" dirty="0"/>
              <a:t>         </a:t>
            </a:r>
            <a:endParaRPr lang="en-GB" sz="1400" dirty="0">
              <a:solidFill>
                <a:srgbClr val="000000"/>
              </a:solidFill>
              <a:latin typeface="Wingdings" panose="05000000000000000000" pitchFamily="2" charset="2"/>
            </a:endParaRPr>
          </a:p>
          <a:p>
            <a:pPr lvl="1"/>
            <a:r>
              <a:rPr lang="en-GB" dirty="0">
                <a:solidFill>
                  <a:srgbClr val="292934"/>
                </a:solidFill>
                <a:latin typeface="Wingdings" panose="05000000000000000000" pitchFamily="2" charset="2"/>
              </a:rPr>
              <a:t> </a:t>
            </a:r>
            <a:r>
              <a:rPr lang="en-GB" dirty="0"/>
              <a:t>What is this text trying to tell me? </a:t>
            </a:r>
          </a:p>
          <a:p>
            <a:r>
              <a:rPr lang="en-GB" dirty="0"/>
              <a:t>What are the important points or conclusion </a:t>
            </a:r>
          </a:p>
          <a:p>
            <a:r>
              <a:rPr lang="en-GB" dirty="0"/>
              <a:t>Identify key arguments that support them </a:t>
            </a:r>
          </a:p>
          <a:p>
            <a:r>
              <a:rPr lang="en-GB" dirty="0"/>
              <a:t>Identify key pieces of evidence that support them </a:t>
            </a:r>
          </a:p>
          <a:p>
            <a:pPr marL="800100" lvl="2" indent="0">
              <a:buNone/>
            </a:pPr>
            <a:r>
              <a:rPr lang="en-GB" dirty="0"/>
              <a:t>-Supporting evidence is crucial to the quality of an argument </a:t>
            </a:r>
          </a:p>
          <a:p>
            <a:pPr marL="800100" lvl="2" indent="0">
              <a:buNone/>
            </a:pPr>
            <a:r>
              <a:rPr lang="en-GB" dirty="0"/>
              <a:t>-What evidence (the supporting facts, examples, etc) is being provided? </a:t>
            </a:r>
          </a:p>
        </p:txBody>
      </p:sp>
    </p:spTree>
    <p:extLst>
      <p:ext uri="{BB962C8B-B14F-4D97-AF65-F5344CB8AC3E}">
        <p14:creationId xmlns:p14="http://schemas.microsoft.com/office/powerpoint/2010/main" val="2489708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The do’s of reviewing literature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92500" lnSpcReduction="20000"/>
          </a:bodyPr>
          <a:lstStyle/>
          <a:p>
            <a:r>
              <a:rPr lang="en-GB" dirty="0"/>
              <a:t>Identify and discuss key studies </a:t>
            </a:r>
          </a:p>
          <a:p>
            <a:r>
              <a:rPr lang="en-GB" dirty="0"/>
              <a:t>Include as much up-to -date material as possible </a:t>
            </a:r>
          </a:p>
          <a:p>
            <a:r>
              <a:rPr lang="en-GB" dirty="0"/>
              <a:t>Get the details right </a:t>
            </a:r>
          </a:p>
          <a:p>
            <a:r>
              <a:rPr lang="en-GB" dirty="0"/>
              <a:t>Critically evaluate the material, show your analyses </a:t>
            </a:r>
          </a:p>
          <a:p>
            <a:r>
              <a:rPr lang="en-GB" dirty="0"/>
              <a:t>Use extracts, illustrations and examples to justify your arguments </a:t>
            </a:r>
          </a:p>
          <a:p>
            <a:r>
              <a:rPr lang="en-GB" dirty="0"/>
              <a:t>Be analytical, critical and evaluative in your review </a:t>
            </a:r>
          </a:p>
          <a:p>
            <a:r>
              <a:rPr lang="en-GB" dirty="0"/>
              <a:t>Evaluate the sources </a:t>
            </a:r>
          </a:p>
        </p:txBody>
      </p:sp>
    </p:spTree>
    <p:extLst>
      <p:ext uri="{BB962C8B-B14F-4D97-AF65-F5344CB8AC3E}">
        <p14:creationId xmlns:p14="http://schemas.microsoft.com/office/powerpoint/2010/main" val="42280931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The don’ts of literature reviewing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77500" lnSpcReduction="20000"/>
          </a:bodyPr>
          <a:lstStyle/>
          <a:p>
            <a:r>
              <a:rPr lang="en-GB" dirty="0"/>
              <a:t>Omit classic works or discuss core ideas without reference </a:t>
            </a:r>
          </a:p>
          <a:p>
            <a:r>
              <a:rPr lang="en-GB" dirty="0"/>
              <a:t>Discuss outdated or only old material </a:t>
            </a:r>
          </a:p>
          <a:p>
            <a:r>
              <a:rPr lang="en-GB" dirty="0"/>
              <a:t>Use concepts to impress or without definition </a:t>
            </a:r>
          </a:p>
          <a:p>
            <a:r>
              <a:rPr lang="en-GB" dirty="0"/>
              <a:t>Produce a list of items, even if annotated; a list is not a review </a:t>
            </a:r>
          </a:p>
          <a:p>
            <a:r>
              <a:rPr lang="en-GB" dirty="0"/>
              <a:t>Accept anything at face value or believe everything that is written </a:t>
            </a:r>
          </a:p>
          <a:p>
            <a:r>
              <a:rPr lang="en-GB" dirty="0"/>
              <a:t>Only produce a description of the content of what you have read </a:t>
            </a:r>
          </a:p>
          <a:p>
            <a:r>
              <a:rPr lang="en-GB" dirty="0"/>
              <a:t>Only present work that fits your case </a:t>
            </a:r>
          </a:p>
          <a:p>
            <a:r>
              <a:rPr lang="en-GB" dirty="0"/>
              <a:t>Use overused, or pretentious language </a:t>
            </a:r>
          </a:p>
        </p:txBody>
      </p:sp>
    </p:spTree>
    <p:extLst>
      <p:ext uri="{BB962C8B-B14F-4D97-AF65-F5344CB8AC3E}">
        <p14:creationId xmlns:p14="http://schemas.microsoft.com/office/powerpoint/2010/main" val="3152650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Being critical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85000" lnSpcReduction="20000"/>
          </a:bodyPr>
          <a:lstStyle/>
          <a:p>
            <a:pPr marL="0" indent="0">
              <a:buNone/>
            </a:pPr>
            <a:r>
              <a:rPr lang="en-GB" u="sng" dirty="0"/>
              <a:t>Evaluating evidence </a:t>
            </a:r>
          </a:p>
          <a:p>
            <a:pPr lvl="1"/>
            <a:r>
              <a:rPr lang="en-GB" dirty="0"/>
              <a:t>Weight of authority (or source) </a:t>
            </a:r>
          </a:p>
          <a:p>
            <a:pPr lvl="1"/>
            <a:r>
              <a:rPr lang="en-GB" dirty="0"/>
              <a:t>Research evidence </a:t>
            </a:r>
          </a:p>
          <a:p>
            <a:pPr lvl="2"/>
            <a:r>
              <a:rPr lang="en-GB" dirty="0"/>
              <a:t>Good methods </a:t>
            </a:r>
          </a:p>
          <a:p>
            <a:pPr lvl="2"/>
            <a:r>
              <a:rPr lang="en-GB" dirty="0"/>
              <a:t>Conscientiously done </a:t>
            </a:r>
          </a:p>
          <a:p>
            <a:pPr lvl="2"/>
            <a:r>
              <a:rPr lang="en-GB" dirty="0"/>
              <a:t>Traceable/replicable </a:t>
            </a:r>
          </a:p>
          <a:p>
            <a:pPr lvl="2"/>
            <a:r>
              <a:rPr lang="en-GB" dirty="0"/>
              <a:t>Is the piece just deduction from common sense </a:t>
            </a:r>
          </a:p>
          <a:p>
            <a:endParaRPr lang="en-GB" dirty="0"/>
          </a:p>
          <a:p>
            <a:pPr marL="0" indent="0">
              <a:buNone/>
            </a:pPr>
            <a:r>
              <a:rPr lang="en-GB" b="1" u="sng" dirty="0"/>
              <a:t>Challenging </a:t>
            </a:r>
          </a:p>
          <a:p>
            <a:pPr lvl="2"/>
            <a:r>
              <a:rPr lang="en-GB" dirty="0"/>
              <a:t>Assumptions/premises (reasonable?) </a:t>
            </a:r>
          </a:p>
          <a:p>
            <a:pPr lvl="2"/>
            <a:r>
              <a:rPr lang="en-GB" dirty="0"/>
              <a:t>Internal (in-)consistency </a:t>
            </a:r>
          </a:p>
          <a:p>
            <a:pPr lvl="2"/>
            <a:r>
              <a:rPr lang="en-GB" dirty="0"/>
              <a:t>Weak or inappropriate research methods </a:t>
            </a:r>
          </a:p>
          <a:p>
            <a:pPr lvl="2"/>
            <a:r>
              <a:rPr lang="en-GB" dirty="0"/>
              <a:t>Conclusion: do they follow logically? </a:t>
            </a:r>
          </a:p>
        </p:txBody>
      </p:sp>
    </p:spTree>
    <p:extLst>
      <p:ext uri="{BB962C8B-B14F-4D97-AF65-F5344CB8AC3E}">
        <p14:creationId xmlns:p14="http://schemas.microsoft.com/office/powerpoint/2010/main" val="2792010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Tips on Critical Reading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92500"/>
          </a:bodyPr>
          <a:lstStyle/>
          <a:p>
            <a:r>
              <a:rPr lang="en-GB" dirty="0"/>
              <a:t>Initially skim the abstract and decide if article is relevant and merits reading </a:t>
            </a:r>
          </a:p>
          <a:p>
            <a:r>
              <a:rPr lang="en-GB" dirty="0"/>
              <a:t>Read the entire article through quickly </a:t>
            </a:r>
          </a:p>
          <a:p>
            <a:r>
              <a:rPr lang="en-GB" dirty="0"/>
              <a:t>Read it again and highlight (via notes): </a:t>
            </a:r>
          </a:p>
          <a:p>
            <a:pPr lvl="1"/>
            <a:r>
              <a:rPr lang="en-GB" dirty="0"/>
              <a:t>Focus and contribution </a:t>
            </a:r>
          </a:p>
          <a:p>
            <a:pPr lvl="1"/>
            <a:r>
              <a:rPr lang="en-GB" dirty="0"/>
              <a:t>Key issues </a:t>
            </a:r>
          </a:p>
          <a:p>
            <a:pPr lvl="1"/>
            <a:r>
              <a:rPr lang="en-GB" dirty="0"/>
              <a:t>Strengths &amp; weaknesses e.g. lack of evidence, flawed logic, inconsistent arguments etc. </a:t>
            </a:r>
          </a:p>
        </p:txBody>
      </p:sp>
    </p:spTree>
    <p:extLst>
      <p:ext uri="{BB962C8B-B14F-4D97-AF65-F5344CB8AC3E}">
        <p14:creationId xmlns:p14="http://schemas.microsoft.com/office/powerpoint/2010/main" val="2444265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15144"/>
          </a:xfrm>
        </p:spPr>
        <p:txBody>
          <a:bodyPr>
            <a:normAutofit fontScale="90000"/>
          </a:bodyPr>
          <a:lstStyle/>
          <a:p>
            <a:pPr algn="ctr"/>
            <a:r>
              <a:rPr lang="en-GB" dirty="0">
                <a:solidFill>
                  <a:srgbClr val="D2523B"/>
                </a:solidFill>
                <a:latin typeface="Arial" panose="020B0604020202020204" pitchFamily="34" charset="0"/>
              </a:rPr>
              <a:t>Judging the quality of an article </a:t>
            </a:r>
            <a:endParaRPr lang="en-GB" sz="3200" dirty="0"/>
          </a:p>
        </p:txBody>
      </p:sp>
      <p:sp>
        <p:nvSpPr>
          <p:cNvPr id="11" name="Content Placeholder 10"/>
          <p:cNvSpPr>
            <a:spLocks noGrp="1"/>
          </p:cNvSpPr>
          <p:nvPr>
            <p:ph idx="1"/>
          </p:nvPr>
        </p:nvSpPr>
        <p:spPr>
          <a:xfrm>
            <a:off x="2209800" y="1412776"/>
            <a:ext cx="7772400" cy="4683224"/>
          </a:xfrm>
        </p:spPr>
        <p:txBody>
          <a:bodyPr>
            <a:normAutofit fontScale="55000" lnSpcReduction="20000"/>
          </a:bodyPr>
          <a:lstStyle/>
          <a:p>
            <a:pPr>
              <a:buFont typeface="Wingdings" panose="05000000000000000000" pitchFamily="2" charset="2"/>
              <a:buChar char="q"/>
            </a:pPr>
            <a:r>
              <a:rPr lang="en-GB" dirty="0"/>
              <a:t>Provenance </a:t>
            </a:r>
          </a:p>
          <a:p>
            <a:pPr lvl="1"/>
            <a:r>
              <a:rPr lang="en-GB" dirty="0"/>
              <a:t>Peer reviewed; Ranking (Association of Business Schools (ABS) ranking) </a:t>
            </a:r>
          </a:p>
          <a:p>
            <a:pPr>
              <a:buFont typeface="Wingdings" panose="05000000000000000000" pitchFamily="2" charset="2"/>
              <a:buChar char="q"/>
            </a:pPr>
            <a:r>
              <a:rPr lang="en-GB" dirty="0"/>
              <a:t>References</a:t>
            </a:r>
          </a:p>
          <a:p>
            <a:pPr lvl="1"/>
            <a:r>
              <a:rPr lang="en-GB" dirty="0"/>
              <a:t>How many, how recent, what quality</a:t>
            </a:r>
          </a:p>
          <a:p>
            <a:pPr lvl="1"/>
            <a:r>
              <a:rPr lang="en-GB" dirty="0"/>
              <a:t>The weight of the authorities (sources) used </a:t>
            </a:r>
          </a:p>
          <a:p>
            <a:pPr>
              <a:buFont typeface="Wingdings" panose="05000000000000000000" pitchFamily="2" charset="2"/>
              <a:buChar char="q"/>
            </a:pPr>
            <a:r>
              <a:rPr lang="en-GB" dirty="0"/>
              <a:t>Precision of writing</a:t>
            </a:r>
          </a:p>
          <a:p>
            <a:pPr lvl="1"/>
            <a:r>
              <a:rPr lang="en-GB" dirty="0"/>
              <a:t>Is there a line of argument or is it just a random heap of materials </a:t>
            </a:r>
          </a:p>
          <a:p>
            <a:pPr>
              <a:buFont typeface="Wingdings" panose="05000000000000000000" pitchFamily="2" charset="2"/>
              <a:buChar char="q"/>
            </a:pPr>
            <a:r>
              <a:rPr lang="en-GB" dirty="0"/>
              <a:t>Level of description and analysis</a:t>
            </a:r>
          </a:p>
          <a:p>
            <a:pPr lvl="1"/>
            <a:r>
              <a:rPr lang="en-GB" dirty="0"/>
              <a:t>Does it contain both?</a:t>
            </a:r>
          </a:p>
          <a:p>
            <a:pPr lvl="1"/>
            <a:r>
              <a:rPr lang="en-GB" dirty="0"/>
              <a:t>Does it get below the surface, is it over-simplistic </a:t>
            </a:r>
          </a:p>
          <a:p>
            <a:pPr>
              <a:buFont typeface="Wingdings" panose="05000000000000000000" pitchFamily="2" charset="2"/>
              <a:buChar char="q"/>
            </a:pPr>
            <a:r>
              <a:rPr lang="en-GB" dirty="0"/>
              <a:t>Research evidence</a:t>
            </a:r>
          </a:p>
          <a:p>
            <a:pPr lvl="1"/>
            <a:r>
              <a:rPr lang="en-GB" dirty="0"/>
              <a:t>Is there any, or is it just anecdotes, how good were the research methods </a:t>
            </a:r>
          </a:p>
          <a:p>
            <a:pPr>
              <a:buFont typeface="Wingdings" panose="05000000000000000000" pitchFamily="2" charset="2"/>
              <a:buChar char="q"/>
            </a:pPr>
            <a:r>
              <a:rPr lang="en-GB" dirty="0"/>
              <a:t>Does it make too many unjustified assumptions </a:t>
            </a:r>
          </a:p>
          <a:p>
            <a:pPr>
              <a:buFont typeface="Wingdings" panose="05000000000000000000" pitchFamily="2" charset="2"/>
              <a:buChar char="q"/>
            </a:pPr>
            <a:r>
              <a:rPr lang="en-GB" dirty="0"/>
              <a:t>Impact of the article: cited? </a:t>
            </a:r>
          </a:p>
        </p:txBody>
      </p:sp>
    </p:spTree>
    <p:extLst>
      <p:ext uri="{BB962C8B-B14F-4D97-AF65-F5344CB8AC3E}">
        <p14:creationId xmlns:p14="http://schemas.microsoft.com/office/powerpoint/2010/main" val="19063595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67">
          <a:extLst>
            <a:ext uri="{FF2B5EF4-FFF2-40B4-BE49-F238E27FC236}">
              <a16:creationId xmlns:a16="http://schemas.microsoft.com/office/drawing/2014/main" id="{D7B0670F-08A1-442B-BDD4-5FC1FEC9F4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4A0F49-FE60-0331-1EDB-5AEFF7AE48F8}"/>
              </a:ext>
            </a:extLst>
          </p:cNvPr>
          <p:cNvSpPr>
            <a:spLocks noGrp="1"/>
          </p:cNvSpPr>
          <p:nvPr>
            <p:ph type="title"/>
          </p:nvPr>
        </p:nvSpPr>
        <p:spPr/>
        <p:txBody>
          <a:bodyPr/>
          <a:lstStyle/>
          <a:p>
            <a:r>
              <a:rPr lang="en-GB" b="1" dirty="0"/>
              <a:t>Steps in Literature Review</a:t>
            </a:r>
          </a:p>
        </p:txBody>
      </p:sp>
      <p:sp>
        <p:nvSpPr>
          <p:cNvPr id="268" name="Google Shape;268;p46">
            <a:extLst>
              <a:ext uri="{FF2B5EF4-FFF2-40B4-BE49-F238E27FC236}">
                <a16:creationId xmlns:a16="http://schemas.microsoft.com/office/drawing/2014/main" id="{E5B605DB-BDFD-6657-EFD4-160EF9B9B671}"/>
              </a:ext>
            </a:extLst>
          </p:cNvPr>
          <p:cNvSpPr txBox="1">
            <a:spLocks noGrp="1"/>
          </p:cNvSpPr>
          <p:nvPr>
            <p:ph type="body" idx="1"/>
          </p:nvPr>
        </p:nvSpPr>
        <p:spPr>
          <a:xfrm>
            <a:off x="609600" y="1285104"/>
            <a:ext cx="10972800" cy="4232130"/>
          </a:xfrm>
          <a:prstGeom prst="rect">
            <a:avLst/>
          </a:prstGeom>
          <a:noFill/>
          <a:ln>
            <a:noFill/>
          </a:ln>
        </p:spPr>
        <p:txBody>
          <a:bodyPr spcFirstLastPara="1" wrap="square" lIns="91425" tIns="45700" rIns="91425" bIns="45700" anchor="t" anchorCtr="0">
            <a:normAutofit/>
          </a:bodyPr>
          <a:lstStyle/>
          <a:p>
            <a:pPr marL="0" lvl="0" indent="0">
              <a:spcBef>
                <a:spcPts val="0"/>
              </a:spcBef>
              <a:buSzPts val="3200"/>
              <a:buNone/>
            </a:pPr>
            <a:r>
              <a:rPr lang="en-GB" sz="1800" dirty="0"/>
              <a:t>1. Define a clear research question by articulating the aim to investigate. </a:t>
            </a:r>
          </a:p>
          <a:p>
            <a:pPr marL="0" lvl="0" indent="0" rtl="0">
              <a:spcBef>
                <a:spcPts val="0"/>
              </a:spcBef>
              <a:spcAft>
                <a:spcPts val="0"/>
              </a:spcAft>
              <a:buClr>
                <a:schemeClr val="dk1"/>
              </a:buClr>
              <a:buSzPts val="3200"/>
              <a:buNone/>
            </a:pPr>
            <a:endParaRPr lang="en-GB" sz="1800" dirty="0"/>
          </a:p>
          <a:p>
            <a:pPr marL="0" indent="0">
              <a:spcBef>
                <a:spcPts val="0"/>
              </a:spcBef>
              <a:buSzPts val="3200"/>
              <a:buNone/>
            </a:pPr>
            <a:r>
              <a:rPr lang="en-GB" sz="1800" dirty="0"/>
              <a:t>2. Carry out literature search (using relevant and reputable academic databases e.g., Scopus, Web of Science, Google Scholar, to capture peer-reviewed articles, conference papers, with Boolean operators to refine searches) based on the objectives, key concepts, scope, and boundaries. Note that evaluation of the peer-reviewed sources for credibility, relevance, and recency is crucial for this part.</a:t>
            </a:r>
          </a:p>
          <a:p>
            <a:pPr marL="0" lvl="0" indent="0" rtl="0">
              <a:spcBef>
                <a:spcPts val="0"/>
              </a:spcBef>
              <a:spcAft>
                <a:spcPts val="0"/>
              </a:spcAft>
              <a:buClr>
                <a:schemeClr val="dk1"/>
              </a:buClr>
              <a:buSzPts val="3200"/>
              <a:buNone/>
            </a:pPr>
            <a:endParaRPr lang="en-GB" sz="1800" dirty="0"/>
          </a:p>
          <a:p>
            <a:pPr marL="0" lvl="0" indent="0">
              <a:spcBef>
                <a:spcPts val="0"/>
              </a:spcBef>
              <a:buSzPts val="3200"/>
              <a:buNone/>
            </a:pPr>
            <a:r>
              <a:rPr lang="en-GB" sz="1800" dirty="0"/>
              <a:t>3. Organise your literature to align with your objectives and categorise studies based on themes, methods, or theories, preferably, with the use of reference management tools (such as Mendeley, Zotero etc).</a:t>
            </a:r>
          </a:p>
          <a:p>
            <a:pPr marL="0" lvl="0" indent="0" rtl="0">
              <a:spcBef>
                <a:spcPts val="0"/>
              </a:spcBef>
              <a:spcAft>
                <a:spcPts val="0"/>
              </a:spcAft>
              <a:buClr>
                <a:schemeClr val="dk1"/>
              </a:buClr>
              <a:buSzPts val="3200"/>
              <a:buNone/>
            </a:pPr>
            <a:endParaRPr lang="en-GB" sz="1800" dirty="0"/>
          </a:p>
          <a:p>
            <a:pPr marL="0" lvl="0" indent="0">
              <a:spcBef>
                <a:spcPts val="0"/>
              </a:spcBef>
              <a:buSzPts val="3200"/>
              <a:buNone/>
            </a:pPr>
            <a:r>
              <a:rPr lang="en-GB" sz="1800" dirty="0"/>
              <a:t>4. Analyse and synthesise the information you have gathered from the sources by comparing findings, theories, and methodologies to establish trends, contradictions and potential gaps in the literature.</a:t>
            </a:r>
          </a:p>
        </p:txBody>
      </p:sp>
    </p:spTree>
    <p:extLst>
      <p:ext uri="{BB962C8B-B14F-4D97-AF65-F5344CB8AC3E}">
        <p14:creationId xmlns:p14="http://schemas.microsoft.com/office/powerpoint/2010/main" val="41167165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4" name="Title 3">
            <a:extLst>
              <a:ext uri="{FF2B5EF4-FFF2-40B4-BE49-F238E27FC236}">
                <a16:creationId xmlns:a16="http://schemas.microsoft.com/office/drawing/2014/main" id="{DFF719A8-9AA5-6649-2A20-B0C5229D59D9}"/>
              </a:ext>
            </a:extLst>
          </p:cNvPr>
          <p:cNvSpPr>
            <a:spLocks noGrp="1"/>
          </p:cNvSpPr>
          <p:nvPr>
            <p:ph type="title"/>
          </p:nvPr>
        </p:nvSpPr>
        <p:spPr/>
        <p:txBody>
          <a:bodyPr/>
          <a:lstStyle/>
          <a:p>
            <a:r>
              <a:rPr lang="en-GB" b="1" dirty="0"/>
              <a:t>Steps in Literature Review</a:t>
            </a:r>
          </a:p>
        </p:txBody>
      </p:sp>
      <p:sp>
        <p:nvSpPr>
          <p:cNvPr id="5" name="Text Placeholder 4">
            <a:extLst>
              <a:ext uri="{FF2B5EF4-FFF2-40B4-BE49-F238E27FC236}">
                <a16:creationId xmlns:a16="http://schemas.microsoft.com/office/drawing/2014/main" id="{F5958D40-735C-92DE-2B80-2DF43A3619BB}"/>
              </a:ext>
            </a:extLst>
          </p:cNvPr>
          <p:cNvSpPr>
            <a:spLocks noGrp="1"/>
          </p:cNvSpPr>
          <p:nvPr>
            <p:ph type="body" idx="1"/>
          </p:nvPr>
        </p:nvSpPr>
        <p:spPr>
          <a:xfrm>
            <a:off x="609600" y="1285103"/>
            <a:ext cx="10972800" cy="4232130"/>
          </a:xfrm>
        </p:spPr>
        <p:txBody>
          <a:bodyPr>
            <a:noAutofit/>
          </a:bodyPr>
          <a:lstStyle/>
          <a:p>
            <a:pPr marL="0" lvl="0" indent="0">
              <a:spcBef>
                <a:spcPts val="0"/>
              </a:spcBef>
              <a:buSzPts val="3200"/>
              <a:buNone/>
            </a:pPr>
            <a:r>
              <a:rPr lang="en-GB" sz="2000" dirty="0"/>
              <a:t>5. Provide a clear structure for the review, preferably by starting with a brief overview of what the section/chapter covers, main themes, and a conclusion to highlight gaps established based on the review carried out</a:t>
            </a:r>
          </a:p>
          <a:p>
            <a:pPr marL="0" lvl="0" indent="0" rtl="0">
              <a:spcBef>
                <a:spcPts val="0"/>
              </a:spcBef>
              <a:spcAft>
                <a:spcPts val="0"/>
              </a:spcAft>
              <a:buClr>
                <a:schemeClr val="dk1"/>
              </a:buClr>
              <a:buSzPts val="3200"/>
              <a:buNone/>
            </a:pPr>
            <a:endParaRPr lang="en-GB" sz="2000" dirty="0"/>
          </a:p>
          <a:p>
            <a:pPr marL="0" lvl="0" indent="0">
              <a:spcBef>
                <a:spcPts val="0"/>
              </a:spcBef>
              <a:buSzPts val="3200"/>
              <a:buNone/>
            </a:pPr>
            <a:r>
              <a:rPr lang="en-GB" sz="2000" dirty="0"/>
              <a:t>6. Write up your literature review by ensuring a clear and logical flow while undertaking a critical evaluation of the sources (with use of evidence to support arguments), and not only providing a summary of studies</a:t>
            </a:r>
          </a:p>
          <a:p>
            <a:pPr marL="0" lvl="0" indent="0" rtl="0">
              <a:spcBef>
                <a:spcPts val="0"/>
              </a:spcBef>
              <a:spcAft>
                <a:spcPts val="0"/>
              </a:spcAft>
              <a:buClr>
                <a:schemeClr val="dk1"/>
              </a:buClr>
              <a:buSzPts val="3200"/>
              <a:buNone/>
            </a:pPr>
            <a:endParaRPr lang="en-GB" sz="2000" dirty="0"/>
          </a:p>
          <a:p>
            <a:pPr marL="0" lvl="0" indent="0">
              <a:spcBef>
                <a:spcPts val="0"/>
              </a:spcBef>
              <a:buSzPts val="3200"/>
              <a:buNone/>
            </a:pPr>
            <a:r>
              <a:rPr lang="en-GB" sz="2000" dirty="0"/>
              <a:t>7. Cite appropriate sources consistent with Harvard citation style (see details on cite them right) to acknowledge others’ work and avoid plagiarism</a:t>
            </a:r>
          </a:p>
          <a:p>
            <a:pPr marL="0" lvl="0" indent="0" rtl="0">
              <a:spcBef>
                <a:spcPts val="0"/>
              </a:spcBef>
              <a:spcAft>
                <a:spcPts val="0"/>
              </a:spcAft>
              <a:buClr>
                <a:schemeClr val="dk1"/>
              </a:buClr>
              <a:buSzPts val="3200"/>
              <a:buNone/>
            </a:pPr>
            <a:endParaRPr lang="en-GB" sz="2000" dirty="0"/>
          </a:p>
          <a:p>
            <a:pPr marL="0" lvl="0" indent="0">
              <a:spcBef>
                <a:spcPts val="0"/>
              </a:spcBef>
              <a:buSzPts val="3200"/>
              <a:buNone/>
            </a:pPr>
            <a:r>
              <a:rPr lang="en-GB" sz="2000" dirty="0"/>
              <a:t>8. Re-read, revise and proofread your work to ensure clarity, coherence, and accuracy in addition to the feedback from both peers and mentors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09600" y="274638"/>
            <a:ext cx="10972800" cy="849827"/>
          </a:xfrm>
        </p:spPr>
        <p:txBody>
          <a:bodyPr/>
          <a:lstStyle/>
          <a:p>
            <a:pPr algn="ctr"/>
            <a:r>
              <a:rPr lang="en-US" altLang="en-US" sz="3200" b="1" dirty="0">
                <a:ea typeface="ＭＳ Ｐゴシック" panose="020B0600070205080204" pitchFamily="34" charset="-128"/>
              </a:rPr>
              <a:t>Activity for Literature Review</a:t>
            </a:r>
            <a:endParaRPr lang="en-GB" sz="3200" b="1" dirty="0"/>
          </a:p>
        </p:txBody>
      </p:sp>
      <p:sp>
        <p:nvSpPr>
          <p:cNvPr id="11" name="Content Placeholder 10"/>
          <p:cNvSpPr>
            <a:spLocks noGrp="1"/>
          </p:cNvSpPr>
          <p:nvPr>
            <p:ph idx="1"/>
          </p:nvPr>
        </p:nvSpPr>
        <p:spPr>
          <a:xfrm>
            <a:off x="852615" y="1124465"/>
            <a:ext cx="10169611" cy="4971535"/>
          </a:xfrm>
        </p:spPr>
        <p:txBody>
          <a:bodyPr>
            <a:noAutofit/>
          </a:bodyPr>
          <a:lstStyle/>
          <a:p>
            <a:r>
              <a:rPr lang="en-US" altLang="en-US" sz="2000" dirty="0">
                <a:ea typeface="ＭＳ Ｐゴシック" panose="020B0600070205080204" pitchFamily="34" charset="-128"/>
              </a:rPr>
              <a:t>Search backwards in time – guided by the timeframe of your research/research question</a:t>
            </a:r>
          </a:p>
          <a:p>
            <a:r>
              <a:rPr lang="en-US" altLang="en-US" sz="2000" dirty="0">
                <a:ea typeface="ＭＳ Ｐゴシック" panose="020B0600070205080204" pitchFamily="34" charset="-128"/>
              </a:rPr>
              <a:t>Look for the golden nugget (most relevant paper to your topic area)</a:t>
            </a:r>
          </a:p>
          <a:p>
            <a:r>
              <a:rPr lang="en-US" altLang="en-US" sz="2000" dirty="0">
                <a:ea typeface="ＭＳ Ｐゴシック" panose="020B0600070205080204" pitchFamily="34" charset="-128"/>
              </a:rPr>
              <a:t>Move from keyword searches to identifying the best types of sources, especially journals</a:t>
            </a:r>
          </a:p>
          <a:p>
            <a:r>
              <a:rPr lang="en-GB" altLang="en-US" sz="2000" dirty="0">
                <a:ea typeface="ＭＳ Ｐゴシック" panose="020B0600070205080204" pitchFamily="34" charset="-128"/>
              </a:rPr>
              <a:t>Include an introduction - this sets the scene and identifies key definitions</a:t>
            </a:r>
            <a:endParaRPr lang="en-US" altLang="en-US" sz="2000" dirty="0">
              <a:ea typeface="ＭＳ Ｐゴシック" panose="020B0600070205080204" pitchFamily="34" charset="-128"/>
            </a:endParaRPr>
          </a:p>
          <a:p>
            <a:r>
              <a:rPr lang="en-GB" altLang="en-US" sz="2000" dirty="0">
                <a:ea typeface="ＭＳ Ｐゴシック" panose="020B0600070205080204" pitchFamily="34" charset="-128"/>
              </a:rPr>
              <a:t>Context - the basis for topic selection must be justified: why does this topic need to be researched?</a:t>
            </a:r>
            <a:endParaRPr lang="en-US" altLang="en-US" sz="2000" dirty="0">
              <a:ea typeface="ＭＳ Ｐゴシック" panose="020B0600070205080204" pitchFamily="34" charset="-128"/>
            </a:endParaRPr>
          </a:p>
          <a:p>
            <a:r>
              <a:rPr lang="en-US" altLang="en-US" sz="2000" dirty="0">
                <a:ea typeface="ＭＳ Ｐゴシック" panose="020B0600070205080204" pitchFamily="34" charset="-128"/>
              </a:rPr>
              <a:t>Organise the structure following the objectives of your project</a:t>
            </a:r>
            <a:endParaRPr lang="en-GB" sz="2000" dirty="0"/>
          </a:p>
          <a:p>
            <a:r>
              <a:rPr lang="en-GB" sz="2000" dirty="0"/>
              <a:t>Criticality - the prime concern of this review should be a critical evaluation of the academic literature, with a particular focus on the research methods employed </a:t>
            </a:r>
            <a:endParaRPr lang="en-US" altLang="en-US" sz="2000" dirty="0">
              <a:ea typeface="ＭＳ Ｐゴシック" panose="020B0600070205080204" pitchFamily="34" charset="-128"/>
            </a:endParaRPr>
          </a:p>
          <a:p>
            <a:r>
              <a:rPr lang="en-US" altLang="en-US" sz="2000" dirty="0">
                <a:ea typeface="ＭＳ Ｐゴシック" panose="020B0600070205080204" pitchFamily="34" charset="-128"/>
              </a:rPr>
              <a:t>Use of software packages, Mendeley Zotero </a:t>
            </a:r>
            <a:r>
              <a:rPr lang="en-US" altLang="en-US" sz="2000" dirty="0" err="1">
                <a:ea typeface="ＭＳ Ｐゴシック" panose="020B0600070205080204" pitchFamily="34" charset="-128"/>
              </a:rPr>
              <a:t>etc</a:t>
            </a:r>
            <a:r>
              <a:rPr lang="en-US" altLang="en-US" sz="2000" dirty="0">
                <a:ea typeface="ＭＳ Ｐゴシック" panose="020B0600070205080204" pitchFamily="34" charset="-128"/>
              </a:rPr>
              <a:t> to </a:t>
            </a:r>
            <a:r>
              <a:rPr lang="en-US" altLang="en-US" sz="2000" dirty="0" err="1">
                <a:ea typeface="ＭＳ Ｐゴシック" panose="020B0600070205080204" pitchFamily="34" charset="-128"/>
              </a:rPr>
              <a:t>organise</a:t>
            </a:r>
            <a:r>
              <a:rPr lang="en-US" altLang="en-US" sz="2000" dirty="0">
                <a:ea typeface="ＭＳ Ｐゴシック" panose="020B0600070205080204" pitchFamily="34" charset="-128"/>
              </a:rPr>
              <a:t> references</a:t>
            </a:r>
          </a:p>
        </p:txBody>
      </p:sp>
    </p:spTree>
    <p:extLst>
      <p:ext uri="{BB962C8B-B14F-4D97-AF65-F5344CB8AC3E}">
        <p14:creationId xmlns:p14="http://schemas.microsoft.com/office/powerpoint/2010/main" val="28841277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587152"/>
          </a:xfrm>
        </p:spPr>
        <p:txBody>
          <a:bodyPr/>
          <a:lstStyle/>
          <a:p>
            <a:pPr algn="ctr"/>
            <a:r>
              <a:rPr lang="en-US" altLang="en-US" sz="3200" dirty="0">
                <a:solidFill>
                  <a:srgbClr val="C00000"/>
                </a:solidFill>
                <a:ea typeface="ＭＳ Ｐゴシック" panose="020B0600070205080204" pitchFamily="34" charset="-128"/>
              </a:rPr>
              <a:t>Make sure you include</a:t>
            </a:r>
            <a:endParaRPr lang="en-GB" sz="3200" dirty="0">
              <a:solidFill>
                <a:srgbClr val="C00000"/>
              </a:solidFill>
            </a:endParaRPr>
          </a:p>
        </p:txBody>
      </p:sp>
      <p:sp>
        <p:nvSpPr>
          <p:cNvPr id="11" name="Content Placeholder 10"/>
          <p:cNvSpPr>
            <a:spLocks noGrp="1"/>
          </p:cNvSpPr>
          <p:nvPr>
            <p:ph idx="1"/>
          </p:nvPr>
        </p:nvSpPr>
        <p:spPr>
          <a:xfrm>
            <a:off x="2209800" y="1340768"/>
            <a:ext cx="7772400" cy="4755232"/>
          </a:xfrm>
        </p:spPr>
        <p:txBody>
          <a:bodyPr>
            <a:normAutofit lnSpcReduction="10000"/>
          </a:bodyPr>
          <a:lstStyle/>
          <a:p>
            <a:r>
              <a:rPr lang="en-GB" dirty="0"/>
              <a:t>References: </a:t>
            </a:r>
          </a:p>
          <a:p>
            <a:pPr lvl="1"/>
            <a:r>
              <a:rPr lang="en-GB" dirty="0"/>
              <a:t>Full list of references used; Harvard style </a:t>
            </a:r>
          </a:p>
          <a:p>
            <a:pPr lvl="1"/>
            <a:r>
              <a:rPr lang="en-GB" dirty="0"/>
              <a:t>See library website for guidance </a:t>
            </a:r>
          </a:p>
          <a:p>
            <a:endParaRPr lang="en-GB" dirty="0"/>
          </a:p>
          <a:p>
            <a:r>
              <a:rPr lang="en-GB" dirty="0"/>
              <a:t>Rationale: </a:t>
            </a:r>
          </a:p>
          <a:p>
            <a:pPr lvl="1"/>
            <a:r>
              <a:rPr lang="en-GB" dirty="0"/>
              <a:t>Show your respect to others’ work </a:t>
            </a:r>
          </a:p>
          <a:p>
            <a:pPr lvl="1"/>
            <a:r>
              <a:rPr lang="en-GB" dirty="0"/>
              <a:t>Define the boundaries and novelty of your work </a:t>
            </a:r>
          </a:p>
          <a:p>
            <a:pPr lvl="1"/>
            <a:r>
              <a:rPr lang="en-GB" dirty="0"/>
              <a:t>Strengthen your argument </a:t>
            </a:r>
          </a:p>
        </p:txBody>
      </p:sp>
    </p:spTree>
    <p:extLst>
      <p:ext uri="{BB962C8B-B14F-4D97-AF65-F5344CB8AC3E}">
        <p14:creationId xmlns:p14="http://schemas.microsoft.com/office/powerpoint/2010/main" val="15746008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19021-5C76-0063-D471-DCCB9DD11B4F}"/>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74316EFF-BE79-74CF-12B9-B0C82A0E2DE1}"/>
              </a:ext>
            </a:extLst>
          </p:cNvPr>
          <p:cNvSpPr>
            <a:spLocks noGrp="1"/>
          </p:cNvSpPr>
          <p:nvPr>
            <p:ph type="title"/>
          </p:nvPr>
        </p:nvSpPr>
        <p:spPr>
          <a:xfrm>
            <a:off x="2209800" y="609600"/>
            <a:ext cx="7772400" cy="587152"/>
          </a:xfrm>
        </p:spPr>
        <p:txBody>
          <a:bodyPr>
            <a:normAutofit fontScale="90000"/>
          </a:bodyPr>
          <a:lstStyle/>
          <a:p>
            <a:pPr algn="ctr"/>
            <a:r>
              <a:rPr lang="en-US" altLang="en-US" sz="3200" dirty="0">
                <a:solidFill>
                  <a:srgbClr val="C00000"/>
                </a:solidFill>
                <a:ea typeface="ＭＳ Ｐゴシック" panose="020B0600070205080204" pitchFamily="34" charset="-128"/>
              </a:rPr>
              <a:t>Let’s Review a Literature Section of Paper 1 (Available on Moodle)</a:t>
            </a:r>
            <a:endParaRPr lang="en-GB" sz="3200" dirty="0">
              <a:solidFill>
                <a:srgbClr val="C00000"/>
              </a:solidFill>
            </a:endParaRPr>
          </a:p>
        </p:txBody>
      </p:sp>
      <p:sp>
        <p:nvSpPr>
          <p:cNvPr id="11" name="Content Placeholder 10">
            <a:extLst>
              <a:ext uri="{FF2B5EF4-FFF2-40B4-BE49-F238E27FC236}">
                <a16:creationId xmlns:a16="http://schemas.microsoft.com/office/drawing/2014/main" id="{DBC9E621-8AA8-C59C-8C39-CB083C2E26A6}"/>
              </a:ext>
            </a:extLst>
          </p:cNvPr>
          <p:cNvSpPr>
            <a:spLocks noGrp="1"/>
          </p:cNvSpPr>
          <p:nvPr>
            <p:ph idx="1"/>
          </p:nvPr>
        </p:nvSpPr>
        <p:spPr>
          <a:xfrm>
            <a:off x="1084217" y="1340768"/>
            <a:ext cx="9705703" cy="4041129"/>
          </a:xfrm>
        </p:spPr>
        <p:txBody>
          <a:bodyPr>
            <a:normAutofit/>
          </a:bodyPr>
          <a:lstStyle/>
          <a:p>
            <a:r>
              <a:rPr lang="en-GB" dirty="0"/>
              <a:t>Take 10-15 minutes in group of 4-6 and discuss:</a:t>
            </a:r>
          </a:p>
          <a:p>
            <a:endParaRPr lang="en-GB" dirty="0"/>
          </a:p>
          <a:p>
            <a:r>
              <a:rPr lang="en-GB" dirty="0"/>
              <a:t>A) Whether the literature review section is informed by the research objectives/questions.</a:t>
            </a:r>
          </a:p>
          <a:p>
            <a:r>
              <a:rPr lang="en-GB" dirty="0"/>
              <a:t>B) Why do you think the literature review is critical.</a:t>
            </a:r>
          </a:p>
        </p:txBody>
      </p:sp>
    </p:spTree>
    <p:extLst>
      <p:ext uri="{BB962C8B-B14F-4D97-AF65-F5344CB8AC3E}">
        <p14:creationId xmlns:p14="http://schemas.microsoft.com/office/powerpoint/2010/main" val="27587921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90E187-F498-A4F9-4BBE-D3FA9B9AEEEF}"/>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8C2CC9AF-6475-C58D-B10D-6205B534F356}"/>
              </a:ext>
            </a:extLst>
          </p:cNvPr>
          <p:cNvSpPr>
            <a:spLocks noGrp="1"/>
          </p:cNvSpPr>
          <p:nvPr>
            <p:ph type="title"/>
          </p:nvPr>
        </p:nvSpPr>
        <p:spPr>
          <a:xfrm>
            <a:off x="2209800" y="609600"/>
            <a:ext cx="7772400" cy="587152"/>
          </a:xfrm>
        </p:spPr>
        <p:txBody>
          <a:bodyPr/>
          <a:lstStyle/>
          <a:p>
            <a:pPr algn="ctr"/>
            <a:r>
              <a:rPr lang="en-US" altLang="en-US" sz="3200" dirty="0">
                <a:solidFill>
                  <a:srgbClr val="C00000"/>
                </a:solidFill>
                <a:ea typeface="ＭＳ Ｐゴシック" panose="020B0600070205080204" pitchFamily="34" charset="-128"/>
              </a:rPr>
              <a:t>Activity</a:t>
            </a:r>
            <a:endParaRPr lang="en-GB" sz="3200" dirty="0">
              <a:solidFill>
                <a:srgbClr val="C00000"/>
              </a:solidFill>
            </a:endParaRPr>
          </a:p>
        </p:txBody>
      </p:sp>
      <p:sp>
        <p:nvSpPr>
          <p:cNvPr id="11" name="Content Placeholder 10">
            <a:extLst>
              <a:ext uri="{FF2B5EF4-FFF2-40B4-BE49-F238E27FC236}">
                <a16:creationId xmlns:a16="http://schemas.microsoft.com/office/drawing/2014/main" id="{123B9541-5BD4-030C-3D19-F3504CA45BBB}"/>
              </a:ext>
            </a:extLst>
          </p:cNvPr>
          <p:cNvSpPr>
            <a:spLocks noGrp="1"/>
          </p:cNvSpPr>
          <p:nvPr>
            <p:ph idx="1"/>
          </p:nvPr>
        </p:nvSpPr>
        <p:spPr>
          <a:xfrm>
            <a:off x="729049" y="1340768"/>
            <a:ext cx="10639167" cy="4269200"/>
          </a:xfrm>
        </p:spPr>
        <p:txBody>
          <a:bodyPr>
            <a:normAutofit/>
          </a:bodyPr>
          <a:lstStyle/>
          <a:p>
            <a:pPr marL="114300" indent="0">
              <a:buNone/>
            </a:pPr>
            <a:r>
              <a:rPr lang="en-GB" dirty="0"/>
              <a:t>Complete the following activity through Moodle link</a:t>
            </a:r>
          </a:p>
          <a:p>
            <a:pPr marL="114300" indent="0">
              <a:buNone/>
            </a:pPr>
            <a:endParaRPr lang="en-GB" dirty="0"/>
          </a:p>
          <a:p>
            <a:pPr marL="114300" indent="0">
              <a:buNone/>
            </a:pPr>
            <a:r>
              <a:rPr lang="en-GB" u="sng" dirty="0">
                <a:hlinkClick r:id="rId3" tooltip="Original URL:&#10;https://moodle.uwtsd.ac.uk/mod/scorm/player.php?a=7713&amp;currentorg=articulate_rise&amp;scoid=16959&amp;sesskey=oX2GOodlen&amp;display=popup&amp;mode=normal&#10;&#10;Click to follow link."/>
              </a:rPr>
              <a:t>moodle.uwtsd.ac.uk/mod/scorm/player.php?a=7713&amp;currentorg=articulate_rise&amp;scoid=16959&amp;sesskey=oX2GOodlen&amp;display=popup&amp;mode</a:t>
            </a:r>
            <a:r>
              <a:rPr lang="en-GB" u="sng">
                <a:hlinkClick r:id="rId3" tooltip="Original URL:&#10;https://moodle.uwtsd.ac.uk/mod/scorm/player.php?a=7713&amp;currentorg=articulate_rise&amp;scoid=16959&amp;sesskey=oX2GOodlen&amp;display=popup&amp;mode=normal&#10;&#10;Click to follow link."/>
              </a:rPr>
              <a:t>=normal</a:t>
            </a:r>
            <a:endParaRPr lang="en-GB" dirty="0"/>
          </a:p>
        </p:txBody>
      </p:sp>
    </p:spTree>
    <p:extLst>
      <p:ext uri="{BB962C8B-B14F-4D97-AF65-F5344CB8AC3E}">
        <p14:creationId xmlns:p14="http://schemas.microsoft.com/office/powerpoint/2010/main" val="20539590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200" b="1" dirty="0">
                <a:solidFill>
                  <a:srgbClr val="000000"/>
                </a:solidFill>
              </a:rPr>
              <a:t>Concept</a:t>
            </a:r>
            <a:endParaRPr lang="en-GB" dirty="0"/>
          </a:p>
        </p:txBody>
      </p:sp>
      <p:sp>
        <p:nvSpPr>
          <p:cNvPr id="3" name="Content Placeholder 2"/>
          <p:cNvSpPr>
            <a:spLocks noGrp="1"/>
          </p:cNvSpPr>
          <p:nvPr>
            <p:ph idx="1"/>
          </p:nvPr>
        </p:nvSpPr>
        <p:spPr/>
        <p:txBody>
          <a:bodyPr>
            <a:normAutofit/>
          </a:bodyPr>
          <a:lstStyle/>
          <a:p>
            <a:pPr>
              <a:lnSpc>
                <a:spcPct val="90000"/>
              </a:lnSpc>
            </a:pPr>
            <a:r>
              <a:rPr lang="en-GB" altLang="en-US" sz="2400" dirty="0">
                <a:ea typeface="ＭＳ Ｐゴシック" panose="020B0600070205080204" pitchFamily="34" charset="-128"/>
              </a:rPr>
              <a:t>Concepts are ideas we use to impose meaning on our world </a:t>
            </a:r>
          </a:p>
          <a:p>
            <a:pPr>
              <a:lnSpc>
                <a:spcPct val="90000"/>
              </a:lnSpc>
            </a:pPr>
            <a:r>
              <a:rPr lang="en-GB" altLang="en-US" sz="2400" dirty="0">
                <a:ea typeface="ＭＳ Ｐゴシック" panose="020B0600070205080204" pitchFamily="34" charset="-128"/>
              </a:rPr>
              <a:t>We often join concepts together to form new concepts</a:t>
            </a:r>
          </a:p>
          <a:p>
            <a:pPr lvl="1">
              <a:lnSpc>
                <a:spcPct val="90000"/>
              </a:lnSpc>
            </a:pPr>
            <a:r>
              <a:rPr lang="en-GB" altLang="en-US" sz="2400" dirty="0">
                <a:ea typeface="ＭＳ Ｐゴシック" panose="020B0600070205080204" pitchFamily="34" charset="-128"/>
              </a:rPr>
              <a:t>social justice </a:t>
            </a:r>
          </a:p>
          <a:p>
            <a:pPr lvl="1">
              <a:lnSpc>
                <a:spcPct val="90000"/>
              </a:lnSpc>
            </a:pPr>
            <a:r>
              <a:rPr lang="en-GB" altLang="en-US" sz="2400" dirty="0">
                <a:ea typeface="ＭＳ Ｐゴシック" panose="020B0600070205080204" pitchFamily="34" charset="-128"/>
              </a:rPr>
              <a:t>global warming</a:t>
            </a:r>
          </a:p>
          <a:p>
            <a:pPr lvl="1">
              <a:lnSpc>
                <a:spcPct val="90000"/>
              </a:lnSpc>
            </a:pPr>
            <a:r>
              <a:rPr lang="en-GB" altLang="en-US" sz="2400" dirty="0">
                <a:ea typeface="ＭＳ Ｐゴシック" panose="020B0600070205080204" pitchFamily="34" charset="-128"/>
              </a:rPr>
              <a:t>single parent </a:t>
            </a:r>
          </a:p>
          <a:p>
            <a:pPr lvl="1">
              <a:lnSpc>
                <a:spcPct val="90000"/>
              </a:lnSpc>
            </a:pPr>
            <a:r>
              <a:rPr lang="en-GB" altLang="en-US" sz="2400" dirty="0">
                <a:ea typeface="ＭＳ Ｐゴシック" panose="020B0600070205080204" pitchFamily="34" charset="-128"/>
              </a:rPr>
              <a:t>emancipatory research</a:t>
            </a:r>
          </a:p>
          <a:p>
            <a:pPr>
              <a:lnSpc>
                <a:spcPct val="90000"/>
              </a:lnSpc>
              <a:buNone/>
            </a:pPr>
            <a:r>
              <a:rPr lang="en-GB" altLang="en-US" sz="2400" dirty="0">
                <a:ea typeface="ＭＳ Ｐゴシック" panose="020B0600070205080204" pitchFamily="34" charset="-128"/>
              </a:rPr>
              <a:t>Concepts are combined to form a </a:t>
            </a:r>
            <a:r>
              <a:rPr lang="en-GB" altLang="en-US" sz="2400" b="1" dirty="0">
                <a:ea typeface="ＭＳ Ｐゴシック" panose="020B0600070205080204" pitchFamily="34" charset="-128"/>
              </a:rPr>
              <a:t>conceptual framework </a:t>
            </a:r>
          </a:p>
        </p:txBody>
      </p:sp>
    </p:spTree>
    <p:extLst>
      <p:ext uri="{BB962C8B-B14F-4D97-AF65-F5344CB8AC3E}">
        <p14:creationId xmlns:p14="http://schemas.microsoft.com/office/powerpoint/2010/main" val="253821177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2209800" y="609600"/>
            <a:ext cx="7772400" cy="803176"/>
          </a:xfrm>
        </p:spPr>
        <p:txBody>
          <a:bodyPr/>
          <a:lstStyle/>
          <a:p>
            <a:pPr algn="ctr"/>
            <a:r>
              <a:rPr lang="en-GB" altLang="en-US" sz="3200" b="1" dirty="0">
                <a:solidFill>
                  <a:srgbClr val="000000"/>
                </a:solidFill>
              </a:rPr>
              <a:t>Conceptual framework</a:t>
            </a:r>
            <a:endParaRPr lang="en-GB" sz="3200" dirty="0"/>
          </a:p>
        </p:txBody>
      </p:sp>
      <p:sp>
        <p:nvSpPr>
          <p:cNvPr id="11" name="Content Placeholder 10"/>
          <p:cNvSpPr>
            <a:spLocks noGrp="1"/>
          </p:cNvSpPr>
          <p:nvPr>
            <p:ph idx="1"/>
          </p:nvPr>
        </p:nvSpPr>
        <p:spPr>
          <a:xfrm>
            <a:off x="2135560" y="1556792"/>
            <a:ext cx="7846640" cy="4539208"/>
          </a:xfrm>
        </p:spPr>
        <p:txBody>
          <a:bodyPr>
            <a:normAutofit fontScale="70000" lnSpcReduction="20000"/>
          </a:bodyPr>
          <a:lstStyle/>
          <a:p>
            <a:pPr>
              <a:lnSpc>
                <a:spcPct val="110000"/>
              </a:lnSpc>
              <a:buFont typeface="Arial" panose="020B0604020202020204" pitchFamily="34" charset="0"/>
              <a:buChar char="•"/>
            </a:pPr>
            <a:r>
              <a:rPr lang="en-GB" altLang="en-US" sz="3000" dirty="0">
                <a:ea typeface="ＭＳ Ｐゴシック" panose="020B0600070205080204" pitchFamily="34" charset="-128"/>
              </a:rPr>
              <a:t>A framework of concepts - to represent, make sense of, or discuss a particular phenomenon – it is utilitarian</a:t>
            </a:r>
          </a:p>
          <a:p>
            <a:pPr>
              <a:lnSpc>
                <a:spcPct val="110000"/>
              </a:lnSpc>
              <a:buFont typeface="Arial" panose="020B0604020202020204" pitchFamily="34" charset="0"/>
              <a:buChar char="•"/>
            </a:pPr>
            <a:r>
              <a:rPr lang="en-GB" altLang="en-US" sz="3000" dirty="0">
                <a:ea typeface="ＭＳ Ｐゴシック" panose="020B0600070205080204" pitchFamily="34" charset="-128"/>
              </a:rPr>
              <a:t>Usually represented as diagrams, for example to:</a:t>
            </a:r>
          </a:p>
          <a:p>
            <a:pPr>
              <a:lnSpc>
                <a:spcPct val="110000"/>
              </a:lnSpc>
              <a:buNone/>
            </a:pPr>
            <a:endParaRPr lang="en-GB" altLang="en-US" sz="3000" dirty="0">
              <a:ea typeface="ＭＳ Ｐゴシック" panose="020B0600070205080204" pitchFamily="34" charset="-128"/>
            </a:endParaRPr>
          </a:p>
          <a:p>
            <a:pPr lvl="1">
              <a:lnSpc>
                <a:spcPct val="110000"/>
              </a:lnSpc>
              <a:buFont typeface="Wingdings" panose="05000000000000000000" pitchFamily="2" charset="2"/>
              <a:buChar char="Ø"/>
            </a:pPr>
            <a:r>
              <a:rPr lang="en-GB" altLang="en-US" sz="3000" dirty="0">
                <a:ea typeface="ＭＳ Ｐゴシック" panose="020B0600070205080204" pitchFamily="34" charset="-128"/>
              </a:rPr>
              <a:t>show relationships of the departments within a business - organogram</a:t>
            </a:r>
          </a:p>
          <a:p>
            <a:pPr lvl="1">
              <a:lnSpc>
                <a:spcPct val="110000"/>
              </a:lnSpc>
              <a:buFont typeface="Wingdings" panose="05000000000000000000" pitchFamily="2" charset="2"/>
              <a:buChar char="Ø"/>
            </a:pPr>
            <a:r>
              <a:rPr lang="en-GB" altLang="en-US" sz="3000" dirty="0">
                <a:ea typeface="ＭＳ Ｐゴシック" panose="020B0600070205080204" pitchFamily="34" charset="-128"/>
              </a:rPr>
              <a:t>display the sequence of events and activities in a process - flowchart</a:t>
            </a:r>
          </a:p>
          <a:p>
            <a:pPr lvl="1">
              <a:lnSpc>
                <a:spcPct val="110000"/>
              </a:lnSpc>
              <a:buFont typeface="Wingdings" panose="05000000000000000000" pitchFamily="2" charset="2"/>
              <a:buChar char="Ø"/>
            </a:pPr>
            <a:r>
              <a:rPr lang="en-GB" altLang="en-US" sz="3000" dirty="0">
                <a:ea typeface="ＭＳ Ｐゴシック" panose="020B0600070205080204" pitchFamily="34" charset="-128"/>
              </a:rPr>
              <a:t>show the important influences within a competitive environment – Porter’s 5 forces</a:t>
            </a:r>
          </a:p>
          <a:p>
            <a:pPr lvl="1">
              <a:lnSpc>
                <a:spcPct val="110000"/>
              </a:lnSpc>
              <a:buFont typeface="Wingdings" panose="05000000000000000000" pitchFamily="2" charset="2"/>
              <a:buChar char="Ø"/>
            </a:pPr>
            <a:r>
              <a:rPr lang="en-GB" altLang="en-US" sz="3000" dirty="0">
                <a:ea typeface="ＭＳ Ｐゴシック" panose="020B0600070205080204" pitchFamily="34" charset="-128"/>
              </a:rPr>
              <a:t>Maslow’s hierarchy of needs</a:t>
            </a:r>
          </a:p>
          <a:p>
            <a:pPr lvl="1">
              <a:lnSpc>
                <a:spcPct val="110000"/>
              </a:lnSpc>
              <a:buFont typeface="Wingdings" panose="05000000000000000000" pitchFamily="2" charset="2"/>
              <a:buChar char="Ø"/>
            </a:pPr>
            <a:r>
              <a:rPr lang="en-GB" altLang="en-US" sz="3000" dirty="0">
                <a:ea typeface="ＭＳ Ｐゴシック" panose="020B0600070205080204" pitchFamily="34" charset="-128"/>
              </a:rPr>
              <a:t>Kolb’s learning cycle</a:t>
            </a:r>
            <a:endParaRPr lang="en-GB" sz="3000" dirty="0"/>
          </a:p>
          <a:p>
            <a:endParaRPr lang="en-GB" dirty="0"/>
          </a:p>
        </p:txBody>
      </p:sp>
    </p:spTree>
    <p:extLst>
      <p:ext uri="{BB962C8B-B14F-4D97-AF65-F5344CB8AC3E}">
        <p14:creationId xmlns:p14="http://schemas.microsoft.com/office/powerpoint/2010/main" val="1554865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09600"/>
            <a:ext cx="7772400" cy="731168"/>
          </a:xfrm>
        </p:spPr>
        <p:txBody>
          <a:bodyPr/>
          <a:lstStyle/>
          <a:p>
            <a:pPr algn="ctr"/>
            <a:r>
              <a:rPr lang="en-GB" altLang="en-US" sz="2800" b="1" dirty="0">
                <a:solidFill>
                  <a:srgbClr val="000000"/>
                </a:solidFill>
                <a:ea typeface="ＭＳ Ｐゴシック"/>
              </a:rPr>
              <a:t>Theory</a:t>
            </a:r>
            <a:endParaRPr lang="en-GB" dirty="0"/>
          </a:p>
        </p:txBody>
      </p:sp>
      <p:sp>
        <p:nvSpPr>
          <p:cNvPr id="5" name="Content Placeholder 4">
            <a:extLst>
              <a:ext uri="{FF2B5EF4-FFF2-40B4-BE49-F238E27FC236}">
                <a16:creationId xmlns:a16="http://schemas.microsoft.com/office/drawing/2014/main" id="{5089E230-E760-48E7-9330-B526EB6CC5EA}"/>
              </a:ext>
            </a:extLst>
          </p:cNvPr>
          <p:cNvSpPr>
            <a:spLocks noGrp="1"/>
          </p:cNvSpPr>
          <p:nvPr>
            <p:ph idx="1"/>
          </p:nvPr>
        </p:nvSpPr>
        <p:spPr>
          <a:xfrm>
            <a:off x="937260" y="1340768"/>
            <a:ext cx="10149840" cy="4442812"/>
          </a:xfrm>
        </p:spPr>
        <p:txBody>
          <a:bodyPr>
            <a:normAutofit fontScale="92500" lnSpcReduction="10000"/>
          </a:bodyPr>
          <a:lstStyle/>
          <a:p>
            <a:pPr algn="just">
              <a:defRPr/>
            </a:pPr>
            <a:r>
              <a:rPr lang="en-GB" sz="2400" dirty="0"/>
              <a:t>– a set of interrelated variables, definitions and propositions that specifies relationship among the variables (Collis and Hussey, 2009).</a:t>
            </a:r>
          </a:p>
          <a:p>
            <a:pPr algn="just">
              <a:defRPr/>
            </a:pPr>
            <a:endParaRPr lang="en-GB" sz="2400" dirty="0"/>
          </a:p>
          <a:p>
            <a:pPr algn="just">
              <a:defRPr/>
            </a:pPr>
            <a:r>
              <a:rPr lang="en-GB" sz="2400" dirty="0"/>
              <a:t>– a network of hypotheses or an all-embracing notion that underpins one or more hypotheses…it is used to justify diverse observations (Smith, 2011).</a:t>
            </a:r>
          </a:p>
          <a:p>
            <a:pPr algn="just">
              <a:defRPr/>
            </a:pPr>
            <a:endParaRPr lang="en-GB" sz="2400" dirty="0"/>
          </a:p>
          <a:p>
            <a:pPr algn="just">
              <a:defRPr/>
            </a:pPr>
            <a:r>
              <a:rPr lang="en-GB" sz="2400" dirty="0"/>
              <a:t>– a heuristic device for organising what we know, or think we know, at a particular time about some more or less explicitly posed question or issue. (</a:t>
            </a:r>
            <a:r>
              <a:rPr lang="en-GB" sz="2400" dirty="0" err="1"/>
              <a:t>Inkeles</a:t>
            </a:r>
            <a:r>
              <a:rPr lang="en-GB" sz="2400" dirty="0"/>
              <a:t>, 1964).</a:t>
            </a:r>
          </a:p>
          <a:p>
            <a:pPr marL="0" indent="0" algn="just">
              <a:buNone/>
              <a:defRPr/>
            </a:pPr>
            <a:endParaRPr lang="en-GB" sz="2400" dirty="0"/>
          </a:p>
          <a:p>
            <a:pPr algn="just">
              <a:defRPr/>
            </a:pPr>
            <a:r>
              <a:rPr lang="en-GB" sz="2400" dirty="0"/>
              <a:t>– </a:t>
            </a:r>
            <a:r>
              <a:rPr lang="en-GB" altLang="en-US" sz="2400" dirty="0">
                <a:ea typeface="ＭＳ Ｐゴシック" panose="020B0600070205080204" pitchFamily="34" charset="-128"/>
              </a:rPr>
              <a:t>it simply expresses the </a:t>
            </a:r>
            <a:r>
              <a:rPr lang="en-GB" altLang="en-US" sz="2400" i="1" u="sng" dirty="0">
                <a:ea typeface="ＭＳ Ｐゴシック" panose="020B0600070205080204" pitchFamily="34" charset="-128"/>
              </a:rPr>
              <a:t>cause and effect </a:t>
            </a:r>
            <a:r>
              <a:rPr lang="en-GB" altLang="en-US" sz="2400" dirty="0">
                <a:ea typeface="ＭＳ Ｐゴシック" panose="020B0600070205080204" pitchFamily="34" charset="-128"/>
              </a:rPr>
              <a:t>relationships between two or more variables</a:t>
            </a:r>
          </a:p>
          <a:p>
            <a:pPr algn="just">
              <a:defRPr/>
            </a:pPr>
            <a:endParaRPr lang="en-GB" dirty="0"/>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altLang="en-US" sz="2400" b="1" dirty="0"/>
              <a:t>Developing the research hypotheses</a:t>
            </a:r>
            <a:endParaRPr lang="en-GB" dirty="0"/>
          </a:p>
        </p:txBody>
      </p:sp>
      <p:sp>
        <p:nvSpPr>
          <p:cNvPr id="4" name="Content Placeholder 3"/>
          <p:cNvSpPr>
            <a:spLocks noGrp="1"/>
          </p:cNvSpPr>
          <p:nvPr>
            <p:ph idx="1"/>
          </p:nvPr>
        </p:nvSpPr>
        <p:spPr/>
        <p:txBody>
          <a:bodyPr>
            <a:normAutofit fontScale="55000" lnSpcReduction="20000"/>
          </a:bodyPr>
          <a:lstStyle/>
          <a:p>
            <a:pPr>
              <a:defRPr/>
            </a:pPr>
            <a:r>
              <a:rPr lang="en-GB" dirty="0"/>
              <a:t>Hypothesis is a </a:t>
            </a:r>
            <a:r>
              <a:rPr lang="en-GB" b="1" dirty="0"/>
              <a:t>testable</a:t>
            </a:r>
            <a:r>
              <a:rPr lang="en-GB" dirty="0"/>
              <a:t> proposition for association or causality against empirical evidence to answer research question(s). </a:t>
            </a:r>
          </a:p>
          <a:p>
            <a:pPr marL="0" indent="0">
              <a:buNone/>
              <a:defRPr/>
            </a:pPr>
            <a:endParaRPr lang="en-GB" dirty="0"/>
          </a:p>
          <a:p>
            <a:pPr>
              <a:defRPr/>
            </a:pPr>
            <a:r>
              <a:rPr lang="en-GB" dirty="0"/>
              <a:t>Must be </a:t>
            </a:r>
            <a:r>
              <a:rPr lang="en-GB" b="1" dirty="0"/>
              <a:t>measurable </a:t>
            </a:r>
            <a:r>
              <a:rPr lang="en-GB" dirty="0"/>
              <a:t>in some way, even where not directly observable.</a:t>
            </a:r>
          </a:p>
          <a:p>
            <a:pPr marL="0" indent="0">
              <a:buNone/>
              <a:defRPr/>
            </a:pPr>
            <a:endParaRPr lang="en-GB" dirty="0"/>
          </a:p>
          <a:p>
            <a:pPr>
              <a:defRPr/>
            </a:pPr>
            <a:r>
              <a:rPr lang="en-GB" dirty="0"/>
              <a:t>Stated in a </a:t>
            </a:r>
            <a:r>
              <a:rPr lang="en-GB" b="1" dirty="0"/>
              <a:t>null</a:t>
            </a:r>
            <a:r>
              <a:rPr lang="en-GB" dirty="0"/>
              <a:t> (H</a:t>
            </a:r>
            <a:r>
              <a:rPr lang="en-GB" baseline="-25000" dirty="0"/>
              <a:t>0</a:t>
            </a:r>
            <a:r>
              <a:rPr lang="en-GB" dirty="0"/>
              <a:t>) or </a:t>
            </a:r>
            <a:r>
              <a:rPr lang="en-GB" b="1" dirty="0"/>
              <a:t>alternative</a:t>
            </a:r>
            <a:r>
              <a:rPr lang="en-GB" dirty="0"/>
              <a:t> (H</a:t>
            </a:r>
            <a:r>
              <a:rPr lang="en-GB" baseline="-25000" dirty="0"/>
              <a:t>1</a:t>
            </a:r>
            <a:r>
              <a:rPr lang="en-GB" dirty="0"/>
              <a:t>) forms depending on reviewer’s / supervisor’s view.</a:t>
            </a:r>
          </a:p>
          <a:p>
            <a:pPr marL="0" indent="0">
              <a:buNone/>
              <a:defRPr/>
            </a:pPr>
            <a:endParaRPr lang="en-GB" dirty="0"/>
          </a:p>
          <a:p>
            <a:pPr>
              <a:defRPr/>
            </a:pPr>
            <a:r>
              <a:rPr lang="en-GB" dirty="0"/>
              <a:t>Observed premises are those established ideas/relationships/questions/hypothetical statements made by the researcher based on experiences/ review of literature or observation of the social phenomenon.</a:t>
            </a:r>
          </a:p>
          <a:p>
            <a:pPr marL="0" indent="0">
              <a:buNone/>
              <a:defRPr/>
            </a:pPr>
            <a:endParaRPr lang="en-GB" dirty="0"/>
          </a:p>
          <a:p>
            <a:pPr>
              <a:defRPr/>
            </a:pPr>
            <a:r>
              <a:rPr lang="en-GB" dirty="0"/>
              <a:t>Beware of tendency for type 1 error (i.e. rejection of a true null hypothesis) or type 2 error (i.e. acceptance of a false null hypothesis).</a:t>
            </a:r>
          </a:p>
        </p:txBody>
      </p:sp>
      <p:sp>
        <p:nvSpPr>
          <p:cNvPr id="6" name="Slide Number Placeholder 5"/>
          <p:cNvSpPr>
            <a:spLocks noGrp="1"/>
          </p:cNvSpPr>
          <p:nvPr>
            <p:ph type="sldNum" sz="quarter" idx="12"/>
          </p:nvPr>
        </p:nvSpPr>
        <p:spPr/>
        <p:txBody>
          <a:bodyPr/>
          <a:lstStyle/>
          <a:p>
            <a:pPr fontAlgn="base">
              <a:spcBef>
                <a:spcPct val="0"/>
              </a:spcBef>
              <a:spcAft>
                <a:spcPct val="0"/>
              </a:spcAft>
              <a:buClrTx/>
              <a:defRPr/>
            </a:pPr>
            <a:fld id="{BD7C5B96-753B-47F4-862F-749C39A2AE62}" type="slidenum">
              <a:rPr lang="en-GB" sz="1400" kern="1200">
                <a:solidFill>
                  <a:srgbClr val="0033CC"/>
                </a:solidFill>
                <a:latin typeface="Arial" charset="0"/>
                <a:ea typeface="+mn-ea"/>
                <a:cs typeface="+mn-cs"/>
              </a:rPr>
              <a:pPr fontAlgn="base">
                <a:spcBef>
                  <a:spcPct val="0"/>
                </a:spcBef>
                <a:spcAft>
                  <a:spcPct val="0"/>
                </a:spcAft>
                <a:buClrTx/>
                <a:defRPr/>
              </a:pPr>
              <a:t>35</a:t>
            </a:fld>
            <a:endParaRPr lang="en-GB" sz="1400" kern="1200">
              <a:solidFill>
                <a:srgbClr val="0033CC"/>
              </a:solidFill>
              <a:latin typeface="Arial" charset="0"/>
              <a:ea typeface="+mn-ea"/>
              <a:cs typeface="+mn-cs"/>
            </a:endParaRPr>
          </a:p>
        </p:txBody>
      </p:sp>
      <p:sp>
        <p:nvSpPr>
          <p:cNvPr id="2057" name="Text Box 9"/>
          <p:cNvSpPr txBox="1">
            <a:spLocks noChangeArrowheads="1"/>
          </p:cNvSpPr>
          <p:nvPr/>
        </p:nvSpPr>
        <p:spPr bwMode="auto">
          <a:xfrm>
            <a:off x="4572000" y="533400"/>
            <a:ext cx="2209800" cy="457200"/>
          </a:xfrm>
          <a:prstGeom prst="rect">
            <a:avLst/>
          </a:prstGeom>
          <a:noFill/>
          <a:ln w="9525">
            <a:noFill/>
            <a:miter lim="800000"/>
            <a:headEnd/>
            <a:tailEnd/>
          </a:ln>
          <a:effectLst/>
        </p:spPr>
        <p:txBody>
          <a:bodyPr>
            <a:spAutoFit/>
          </a:bodyPr>
          <a:lstStyle/>
          <a:p>
            <a:pPr eaLnBrk="0" fontAlgn="base" hangingPunct="0">
              <a:spcBef>
                <a:spcPct val="50000"/>
              </a:spcBef>
              <a:spcAft>
                <a:spcPct val="0"/>
              </a:spcAft>
              <a:buClrTx/>
              <a:defRPr/>
            </a:pPr>
            <a:endParaRPr lang="en-US" sz="2400" kern="1200">
              <a:solidFill>
                <a:srgbClr val="0033CC"/>
              </a:solidFill>
              <a:latin typeface="Arial" charset="0"/>
              <a:ea typeface="+mn-ea"/>
              <a:cs typeface="+mn-cs"/>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 of key points</a:t>
            </a:r>
          </a:p>
        </p:txBody>
      </p:sp>
      <p:sp>
        <p:nvSpPr>
          <p:cNvPr id="3" name="Content Placeholder 2"/>
          <p:cNvSpPr>
            <a:spLocks noGrp="1"/>
          </p:cNvSpPr>
          <p:nvPr>
            <p:ph idx="1"/>
          </p:nvPr>
        </p:nvSpPr>
        <p:spPr/>
        <p:txBody>
          <a:bodyPr>
            <a:normAutofit/>
          </a:bodyPr>
          <a:lstStyle/>
          <a:p>
            <a:pPr>
              <a:defRPr/>
            </a:pPr>
            <a:r>
              <a:rPr lang="en-GB" dirty="0"/>
              <a:t>Literature review helps with identification and justification of a gap</a:t>
            </a:r>
          </a:p>
          <a:p>
            <a:pPr>
              <a:defRPr/>
            </a:pPr>
            <a:r>
              <a:rPr lang="en-GB" dirty="0"/>
              <a:t>Your review must be critical and systematic</a:t>
            </a:r>
          </a:p>
          <a:p>
            <a:pPr>
              <a:defRPr/>
            </a:pPr>
            <a:r>
              <a:rPr lang="en-GB" dirty="0"/>
              <a:t>Relevant theoretical/conceptual framework needs to be constructed from the lit rev</a:t>
            </a:r>
          </a:p>
          <a:p>
            <a:pPr>
              <a:defRPr/>
            </a:pPr>
            <a:r>
              <a:rPr lang="en-GB" dirty="0"/>
              <a:t>Bear in mind, literature must be linked to your subsequent chapters</a:t>
            </a:r>
          </a:p>
        </p:txBody>
      </p:sp>
    </p:spTree>
    <p:extLst>
      <p:ext uri="{BB962C8B-B14F-4D97-AF65-F5344CB8AC3E}">
        <p14:creationId xmlns:p14="http://schemas.microsoft.com/office/powerpoint/2010/main" val="17765534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183D66C-F7E3-984B-0D16-429B004FE883}"/>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368DA8F2-A160-1570-3F4B-26DEAC201BEE}"/>
              </a:ext>
            </a:extLst>
          </p:cNvPr>
          <p:cNvSpPr txBox="1">
            <a:spLocks noGrp="1"/>
          </p:cNvSpPr>
          <p:nvPr>
            <p:ph type="title"/>
          </p:nvPr>
        </p:nvSpPr>
        <p:spPr>
          <a:xfrm>
            <a:off x="1828800" y="337850"/>
            <a:ext cx="8534400" cy="79208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Clr>
                <a:schemeClr val="dk1"/>
              </a:buClr>
              <a:buSzPts val="3200"/>
              <a:buFont typeface="Open Sans"/>
              <a:buNone/>
            </a:pPr>
            <a:r>
              <a:rPr lang="en-GB" sz="3200" b="1" dirty="0">
                <a:highlight>
                  <a:srgbClr val="FFFF00"/>
                </a:highlight>
              </a:rPr>
              <a:t>References</a:t>
            </a:r>
            <a:endParaRPr sz="3200" b="1" dirty="0">
              <a:highlight>
                <a:srgbClr val="FFFF00"/>
              </a:highlight>
            </a:endParaRPr>
          </a:p>
        </p:txBody>
      </p:sp>
      <p:sp>
        <p:nvSpPr>
          <p:cNvPr id="256" name="Google Shape;256;p44">
            <a:extLst>
              <a:ext uri="{FF2B5EF4-FFF2-40B4-BE49-F238E27FC236}">
                <a16:creationId xmlns:a16="http://schemas.microsoft.com/office/drawing/2014/main" id="{F30D3504-9947-785E-784B-FB54DDE3B580}"/>
              </a:ext>
            </a:extLst>
          </p:cNvPr>
          <p:cNvSpPr txBox="1">
            <a:spLocks noGrp="1"/>
          </p:cNvSpPr>
          <p:nvPr>
            <p:ph type="body" idx="1"/>
          </p:nvPr>
        </p:nvSpPr>
        <p:spPr>
          <a:xfrm>
            <a:off x="414528" y="1239582"/>
            <a:ext cx="11777472" cy="4709699"/>
          </a:xfrm>
          <a:prstGeom prst="rect">
            <a:avLst/>
          </a:prstGeom>
          <a:noFill/>
          <a:ln>
            <a:noFill/>
          </a:ln>
        </p:spPr>
        <p:txBody>
          <a:bodyPr spcFirstLastPara="1" wrap="square" lIns="91425" tIns="45700" rIns="91425" bIns="45700" anchor="t" anchorCtr="0">
            <a:noAutofit/>
          </a:bodyPr>
          <a:lstStyle/>
          <a:p>
            <a:pPr marL="342900" lvl="0" indent="-139700">
              <a:spcBef>
                <a:spcPts val="0"/>
              </a:spcBef>
              <a:buClr>
                <a:srgbClr val="0070C0"/>
              </a:buClr>
              <a:buSzPts val="3200"/>
              <a:buNone/>
            </a:pPr>
            <a:r>
              <a:rPr lang="en-GB" dirty="0"/>
              <a:t>McGregor, S. L. (2017). </a:t>
            </a:r>
            <a:r>
              <a:rPr lang="en-GB" i="1" dirty="0"/>
              <a:t>Understanding and evaluating research: A critical guide</a:t>
            </a:r>
            <a:r>
              <a:rPr lang="en-GB" dirty="0"/>
              <a:t>. Sage Publications.</a:t>
            </a:r>
          </a:p>
          <a:p>
            <a:pPr marL="342900" lvl="0" indent="-139700">
              <a:spcBef>
                <a:spcPts val="0"/>
              </a:spcBef>
              <a:buClr>
                <a:srgbClr val="0070C0"/>
              </a:buClr>
              <a:buSzPts val="3200"/>
              <a:buNone/>
            </a:pPr>
            <a:r>
              <a:rPr lang="en-GB" dirty="0"/>
              <a:t>Karunarathna, I., De Alvis, K., </a:t>
            </a:r>
            <a:r>
              <a:rPr lang="en-GB" dirty="0" err="1"/>
              <a:t>Gunasena</a:t>
            </a:r>
            <a:r>
              <a:rPr lang="en-GB" dirty="0"/>
              <a:t>, P., &amp; Jayawardana, A. (2024). Bridging research gaps: How to write a focused and critical literature review.</a:t>
            </a:r>
          </a:p>
          <a:p>
            <a:pPr marL="342900" lvl="0" indent="-139700">
              <a:spcBef>
                <a:spcPts val="0"/>
              </a:spcBef>
              <a:buClr>
                <a:srgbClr val="0070C0"/>
              </a:buClr>
              <a:buSzPts val="3200"/>
              <a:buNone/>
            </a:pPr>
            <a:r>
              <a:rPr lang="en-GB" dirty="0"/>
              <a:t>Rizan, C., Elsey, C., Lemon, T., Grant, A., </a:t>
            </a:r>
            <a:r>
              <a:rPr lang="en-GB" dirty="0" err="1"/>
              <a:t>Monrouxe</a:t>
            </a:r>
            <a:r>
              <a:rPr lang="en-GB" dirty="0"/>
              <a:t>, L. V. (2014). Feedback in action within bedside teaching encounters: a video </a:t>
            </a:r>
            <a:r>
              <a:rPr lang="en-GB" dirty="0" err="1"/>
              <a:t>ethonographic</a:t>
            </a:r>
            <a:r>
              <a:rPr lang="en-GB" dirty="0"/>
              <a:t> study . Medical Education 48 ( 9 ): 902 – 920 . </a:t>
            </a:r>
            <a:endParaRPr dirty="0"/>
          </a:p>
          <a:p>
            <a:pPr marL="342900" lvl="0" indent="-228600" algn="l" rtl="0">
              <a:spcBef>
                <a:spcPts val="360"/>
              </a:spcBef>
              <a:spcAft>
                <a:spcPts val="0"/>
              </a:spcAft>
              <a:buClr>
                <a:srgbClr val="0070C0"/>
              </a:buClr>
              <a:buSzPts val="1800"/>
              <a:buFont typeface="Noto Sans Symbols"/>
              <a:buNone/>
            </a:pPr>
            <a:endParaRPr sz="1800" dirty="0"/>
          </a:p>
        </p:txBody>
      </p:sp>
    </p:spTree>
    <p:extLst>
      <p:ext uri="{BB962C8B-B14F-4D97-AF65-F5344CB8AC3E}">
        <p14:creationId xmlns:p14="http://schemas.microsoft.com/office/powerpoint/2010/main" val="3491636125"/>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References/further reading</a:t>
            </a:r>
            <a:endParaRPr lang="en-GB" dirty="0"/>
          </a:p>
        </p:txBody>
      </p:sp>
      <p:sp>
        <p:nvSpPr>
          <p:cNvPr id="3" name="Content Placeholder 2"/>
          <p:cNvSpPr>
            <a:spLocks noGrp="1"/>
          </p:cNvSpPr>
          <p:nvPr>
            <p:ph idx="1"/>
          </p:nvPr>
        </p:nvSpPr>
        <p:spPr>
          <a:xfrm>
            <a:off x="877330" y="1089819"/>
            <a:ext cx="9934832" cy="4678362"/>
          </a:xfrm>
        </p:spPr>
        <p:txBody>
          <a:bodyPr>
            <a:normAutofit/>
          </a:bodyPr>
          <a:lstStyle/>
          <a:p>
            <a:pPr>
              <a:defRPr/>
            </a:pPr>
            <a:r>
              <a:rPr lang="en-GB" sz="2300" dirty="0"/>
              <a:t>Bryman, A. and Bell, E., (2011) </a:t>
            </a:r>
            <a:r>
              <a:rPr lang="en-GB" sz="2300" i="1" dirty="0"/>
              <a:t>Business Research Methods, 3rd </a:t>
            </a:r>
            <a:r>
              <a:rPr lang="en-GB" sz="2300" dirty="0"/>
              <a:t>edition, Oxford: Oxford University Press. </a:t>
            </a:r>
          </a:p>
          <a:p>
            <a:pPr>
              <a:defRPr/>
            </a:pPr>
            <a:r>
              <a:rPr lang="en-GB" sz="2300" dirty="0"/>
              <a:t>Bryman. A (2012) </a:t>
            </a:r>
            <a:r>
              <a:rPr lang="en-GB" sz="2300" i="1" dirty="0"/>
              <a:t>Social Research Methods</a:t>
            </a:r>
            <a:r>
              <a:rPr lang="en-GB" sz="2300" dirty="0"/>
              <a:t>, 4th edition, Oxford: Oxford: University Press </a:t>
            </a:r>
          </a:p>
          <a:p>
            <a:pPr>
              <a:defRPr/>
            </a:pPr>
            <a:r>
              <a:rPr lang="en-GB" sz="2300" dirty="0"/>
              <a:t>Hart, C. (1999) </a:t>
            </a:r>
            <a:r>
              <a:rPr lang="en-GB" sz="2300" i="1" dirty="0"/>
              <a:t>Doing a Literature </a:t>
            </a:r>
            <a:r>
              <a:rPr lang="en-GB" sz="2300" dirty="0"/>
              <a:t>Review: </a:t>
            </a:r>
            <a:r>
              <a:rPr lang="en-GB" sz="2300" i="1" dirty="0"/>
              <a:t>Releasing the Social Science Research Imagination</a:t>
            </a:r>
            <a:r>
              <a:rPr lang="en-GB" sz="2300" dirty="0"/>
              <a:t>, London: Sage. </a:t>
            </a:r>
          </a:p>
          <a:p>
            <a:pPr>
              <a:defRPr/>
            </a:pPr>
            <a:r>
              <a:rPr lang="en-GB" sz="2300" dirty="0"/>
              <a:t>Hart, C. (2005) </a:t>
            </a:r>
            <a:r>
              <a:rPr lang="en-GB" sz="2300" i="1" dirty="0"/>
              <a:t>Doing your Masters Dissertation. London: Sage. </a:t>
            </a:r>
            <a:endParaRPr lang="en-GB" sz="2300" dirty="0"/>
          </a:p>
          <a:p>
            <a:pPr>
              <a:defRPr/>
            </a:pPr>
            <a:r>
              <a:rPr lang="en-GB" sz="2300" dirty="0"/>
              <a:t>Potter, S., (ed.) (2006) </a:t>
            </a:r>
            <a:r>
              <a:rPr lang="en-GB" sz="2300" i="1" dirty="0"/>
              <a:t>Doing Postgraduate Research, </a:t>
            </a:r>
            <a:r>
              <a:rPr lang="en-GB" sz="2300" dirty="0"/>
              <a:t>2nd edition, London: Sage </a:t>
            </a:r>
          </a:p>
          <a:p>
            <a:pPr>
              <a:defRPr/>
            </a:pPr>
            <a:r>
              <a:rPr lang="en-GB" sz="2300" dirty="0"/>
              <a:t>Saunders, M., Lewis, P. and Thornhill, A. (2012) </a:t>
            </a:r>
            <a:r>
              <a:rPr lang="en-GB" sz="2300" i="1" dirty="0"/>
              <a:t>Research Methods for Business Students</a:t>
            </a:r>
            <a:r>
              <a:rPr lang="en-GB" sz="2300" dirty="0"/>
              <a:t>, 5th edition, London: FT/Prentice Hall. </a:t>
            </a:r>
          </a:p>
        </p:txBody>
      </p:sp>
    </p:spTree>
    <p:extLst>
      <p:ext uri="{BB962C8B-B14F-4D97-AF65-F5344CB8AC3E}">
        <p14:creationId xmlns:p14="http://schemas.microsoft.com/office/powerpoint/2010/main" val="31077043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pic>
        <p:nvPicPr>
          <p:cNvPr id="261" name="Google Shape;261;p45"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62" name="Google Shape;262;p45"/>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a:highlight>
                  <a:srgbClr val="FFFF00"/>
                </a:highlight>
              </a:rPr>
              <a:t>QUESTIONS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26304</TotalTime>
  <Words>2838</Words>
  <Application>Microsoft Macintosh PowerPoint</Application>
  <PresentationFormat>Widescreen</PresentationFormat>
  <Paragraphs>311</Paragraphs>
  <Slides>39</Slides>
  <Notes>39</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39</vt:i4>
      </vt:variant>
    </vt:vector>
  </HeadingPairs>
  <TitlesOfParts>
    <vt:vector size="50" baseType="lpstr">
      <vt:lpstr>Open Sans</vt:lpstr>
      <vt:lpstr>Arial</vt:lpstr>
      <vt:lpstr>Times New Roman</vt:lpstr>
      <vt:lpstr>Calibri</vt:lpstr>
      <vt:lpstr>Wingdings</vt:lpstr>
      <vt:lpstr>Noto Sans Symbols</vt:lpstr>
      <vt:lpstr>Courier New</vt:lpstr>
      <vt:lpstr>ＭＳ Ｐゴシック</vt:lpstr>
      <vt:lpstr>1_Office Theme</vt:lpstr>
      <vt:lpstr>1_20140311PresentationUWTSDTemplate</vt:lpstr>
      <vt:lpstr>20140311PresentationUWTSDTemplate</vt:lpstr>
      <vt:lpstr>Dissertation Module  (LCMB7035) Workshop 2  Literature Search/Review, Theory and Development of Hypotheses </vt:lpstr>
      <vt:lpstr>Learning Objectives At the end of the session, you should be able to: 1. Understand the concept of literature review 2. Carry out a preliminary literature search 🔍  3. Undertake a narrative literature review to establish research gaps 4. Understand the conceptual and theoretical framework</vt:lpstr>
      <vt:lpstr>PowerPoint Presentation</vt:lpstr>
      <vt:lpstr>Literature Search </vt:lpstr>
      <vt:lpstr>Research Gaps</vt:lpstr>
      <vt:lpstr>Literature – Practical Approach</vt:lpstr>
      <vt:lpstr>Literature Review</vt:lpstr>
      <vt:lpstr>Literature Review</vt:lpstr>
      <vt:lpstr> Purpose of a Literature Review</vt:lpstr>
      <vt:lpstr> Purpose of a Literature Review</vt:lpstr>
      <vt:lpstr> Sources for Literature Review</vt:lpstr>
      <vt:lpstr>The Literature Review Funnel</vt:lpstr>
      <vt:lpstr>Searching the literature</vt:lpstr>
      <vt:lpstr>The LR process</vt:lpstr>
      <vt:lpstr>The LR process (cont’d)</vt:lpstr>
      <vt:lpstr>Structure of the LR </vt:lpstr>
      <vt:lpstr>Evaluation process </vt:lpstr>
      <vt:lpstr> Things to look for (I) </vt:lpstr>
      <vt:lpstr> Things to look for (II) </vt:lpstr>
      <vt:lpstr>Summarising an article </vt:lpstr>
      <vt:lpstr>The do’s of reviewing literature </vt:lpstr>
      <vt:lpstr>The don’ts of literature reviewing </vt:lpstr>
      <vt:lpstr>Being critical </vt:lpstr>
      <vt:lpstr>Tips on Critical Reading </vt:lpstr>
      <vt:lpstr>Judging the quality of an article </vt:lpstr>
      <vt:lpstr>Steps in Literature Review</vt:lpstr>
      <vt:lpstr>Steps in Literature Review</vt:lpstr>
      <vt:lpstr>Activity for Literature Review</vt:lpstr>
      <vt:lpstr>Make sure you include</vt:lpstr>
      <vt:lpstr>Let’s Review a Literature Section of Paper 1 (Available on Moodle)</vt:lpstr>
      <vt:lpstr>Activity</vt:lpstr>
      <vt:lpstr>Concept</vt:lpstr>
      <vt:lpstr>Conceptual framework</vt:lpstr>
      <vt:lpstr>Theory</vt:lpstr>
      <vt:lpstr>Developing the research hypotheses</vt:lpstr>
      <vt:lpstr>Summary of key points</vt:lpstr>
      <vt:lpstr>References</vt:lpstr>
      <vt:lpstr>References/further reading</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Masud Ibrahim</cp:lastModifiedBy>
  <cp:revision>11</cp:revision>
  <dcterms:modified xsi:type="dcterms:W3CDTF">2026-05-26T06:59:14Z</dcterms:modified>
</cp:coreProperties>
</file>