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272" r:id="rId2"/>
    <p:sldId id="273" r:id="rId3"/>
    <p:sldId id="274" r:id="rId4"/>
    <p:sldId id="275" r:id="rId5"/>
    <p:sldId id="278" r:id="rId6"/>
    <p:sldId id="279" r:id="rId7"/>
    <p:sldId id="276" r:id="rId8"/>
    <p:sldId id="277" r:id="rId9"/>
    <p:sldId id="281" r:id="rId10"/>
    <p:sldId id="280" r:id="rId11"/>
    <p:sldId id="282" r:id="rId1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830"/>
  </p:normalViewPr>
  <p:slideViewPr>
    <p:cSldViewPr snapToGrid="0">
      <p:cViewPr varScale="1">
        <p:scale>
          <a:sx n="94" d="100"/>
          <a:sy n="94" d="100"/>
        </p:scale>
        <p:origin x="114" y="36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09/11/2025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09/11/2025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Problem solving &amp; Decision making </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normAutofit lnSpcReduction="10000"/>
          </a:bodyPr>
          <a:lstStyle>
            <a:defPPr>
              <a:defRPr lang="en-GB"/>
            </a:defPPr>
          </a:lstStyle>
          <a:p>
            <a:pPr rtl="0"/>
            <a:r>
              <a:rPr lang="en-GB" dirty="0"/>
              <a:t>Module code: LCLM 4004</a:t>
            </a:r>
          </a:p>
          <a:p>
            <a:pPr rtl="0"/>
            <a:r>
              <a:rPr lang="en-GB" dirty="0"/>
              <a:t>Student Name: Sebastian Fernando Varga </a:t>
            </a:r>
          </a:p>
          <a:p>
            <a:pPr rtl="0"/>
            <a:r>
              <a:rPr lang="en-GB" dirty="0"/>
              <a:t>Student ID: 2436795</a:t>
            </a:r>
          </a:p>
          <a:p>
            <a:pPr rtl="0"/>
            <a:r>
              <a:rPr lang="en-GB" dirty="0"/>
              <a:t>Lecturer : Richard </a:t>
            </a:r>
            <a:r>
              <a:rPr lang="en-GB" dirty="0" err="1"/>
              <a:t>Ashaye</a:t>
            </a:r>
            <a:endParaRPr lang="en-GB" dirty="0"/>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AA3F5-A11C-95C4-6272-0A0A10AD037C}"/>
              </a:ext>
            </a:extLst>
          </p:cNvPr>
          <p:cNvSpPr>
            <a:spLocks noGrp="1"/>
          </p:cNvSpPr>
          <p:nvPr>
            <p:ph type="title"/>
          </p:nvPr>
        </p:nvSpPr>
        <p:spPr>
          <a:xfrm>
            <a:off x="115104" y="103632"/>
            <a:ext cx="7675584" cy="6622288"/>
          </a:xfrm>
        </p:spPr>
        <p:txBody>
          <a:bodyPr/>
          <a:lstStyle/>
          <a:p>
            <a:r>
              <a:rPr lang="en-GB" dirty="0"/>
              <a:t>OVERVIEW</a:t>
            </a:r>
            <a:br>
              <a:rPr lang="en-GB" dirty="0"/>
            </a:br>
            <a:r>
              <a:rPr lang="en-GB" sz="2000" dirty="0"/>
              <a:t>.Introduction</a:t>
            </a:r>
            <a:br>
              <a:rPr lang="en-GB" sz="2000" dirty="0"/>
            </a:br>
            <a:br>
              <a:rPr lang="en-GB" sz="2000" dirty="0"/>
            </a:br>
            <a:r>
              <a:rPr lang="en-GB" sz="2000" dirty="0"/>
              <a:t>.company background</a:t>
            </a:r>
            <a:br>
              <a:rPr lang="en-GB" sz="2000" dirty="0"/>
            </a:br>
            <a:br>
              <a:rPr lang="en-GB" sz="2000" dirty="0"/>
            </a:br>
            <a:r>
              <a:rPr lang="en-GB" sz="2000" dirty="0"/>
              <a:t>.problem :Nature and scope</a:t>
            </a:r>
            <a:br>
              <a:rPr lang="en-GB" sz="2000" dirty="0"/>
            </a:br>
            <a:br>
              <a:rPr lang="en-GB" sz="2000" dirty="0"/>
            </a:br>
            <a:r>
              <a:rPr lang="en-GB" sz="2000" dirty="0"/>
              <a:t>.PESTLE ANALYSIS: Green Haven Florist</a:t>
            </a:r>
            <a:br>
              <a:rPr lang="en-GB" sz="2000" dirty="0"/>
            </a:br>
            <a:br>
              <a:rPr lang="en-GB" sz="2000" dirty="0"/>
            </a:br>
            <a:r>
              <a:rPr lang="en-GB" sz="2000" dirty="0"/>
              <a:t>5W2H METHOD</a:t>
            </a:r>
            <a:br>
              <a:rPr lang="en-GB" sz="2000" dirty="0"/>
            </a:br>
            <a:br>
              <a:rPr lang="en-GB" sz="2000" dirty="0"/>
            </a:br>
            <a:r>
              <a:rPr lang="en-GB" sz="2000" dirty="0"/>
              <a:t>.Cause and effect analysis : Fishbone diagram </a:t>
            </a:r>
            <a:br>
              <a:rPr lang="en-GB" sz="2000" dirty="0"/>
            </a:br>
            <a:br>
              <a:rPr lang="en-GB" sz="2000" dirty="0"/>
            </a:br>
            <a:r>
              <a:rPr lang="en-GB" sz="2000" dirty="0"/>
              <a:t>.Conclusion</a:t>
            </a:r>
            <a:br>
              <a:rPr lang="en-GB" sz="2000" dirty="0"/>
            </a:br>
            <a:br>
              <a:rPr lang="en-GB" sz="2000" dirty="0"/>
            </a:br>
            <a:r>
              <a:rPr lang="en-GB" sz="2000" dirty="0"/>
              <a:t>. References</a:t>
            </a:r>
            <a:br>
              <a:rPr lang="en-GB" sz="4000" dirty="0"/>
            </a:br>
            <a:endParaRPr lang="en-GB" dirty="0"/>
          </a:p>
        </p:txBody>
      </p:sp>
    </p:spTree>
    <p:extLst>
      <p:ext uri="{BB962C8B-B14F-4D97-AF65-F5344CB8AC3E}">
        <p14:creationId xmlns:p14="http://schemas.microsoft.com/office/powerpoint/2010/main" val="2073487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1AB94-BBA8-EF26-6C4A-107A2A92E194}"/>
              </a:ext>
            </a:extLst>
          </p:cNvPr>
          <p:cNvSpPr>
            <a:spLocks noGrp="1"/>
          </p:cNvSpPr>
          <p:nvPr>
            <p:ph type="title"/>
          </p:nvPr>
        </p:nvSpPr>
        <p:spPr>
          <a:xfrm>
            <a:off x="0" y="0"/>
            <a:ext cx="12192000" cy="6858000"/>
          </a:xfrm>
        </p:spPr>
        <p:txBody>
          <a:bodyPr/>
          <a:lstStyle/>
          <a:p>
            <a:pPr algn="l"/>
            <a:r>
              <a:rPr lang="en-GB" dirty="0"/>
              <a:t>Introduction</a:t>
            </a:r>
            <a:br>
              <a:rPr lang="en-GB" dirty="0"/>
            </a:br>
            <a:r>
              <a:rPr lang="en-GB" sz="2800" dirty="0"/>
              <a:t>. </a:t>
            </a:r>
            <a:r>
              <a:rPr lang="en-GB" sz="2800" dirty="0">
                <a:solidFill>
                  <a:schemeClr val="tx1"/>
                </a:solidFill>
              </a:rPr>
              <a:t>I'm going to be talking about the cause and effect and how I use tools such as pestle and 5w2h to identify and help the business (Green Haven Florist).</a:t>
            </a:r>
            <a:br>
              <a:rPr lang="en-GB" sz="2800" dirty="0">
                <a:solidFill>
                  <a:schemeClr val="tx1"/>
                </a:solidFill>
              </a:rPr>
            </a:br>
            <a:r>
              <a:rPr lang="en-GB" sz="2800" dirty="0">
                <a:solidFill>
                  <a:schemeClr val="tx1"/>
                </a:solidFill>
              </a:rPr>
              <a:t>Green Haven Florist “has seen a 30% decline in store sales in the last 12 months”.</a:t>
            </a:r>
            <a:br>
              <a:rPr lang="en-GB" dirty="0">
                <a:solidFill>
                  <a:schemeClr val="tx1"/>
                </a:solidFill>
              </a:rPr>
            </a:br>
            <a:br>
              <a:rPr lang="en-GB" dirty="0"/>
            </a:br>
            <a:br>
              <a:rPr lang="en-GB" dirty="0"/>
            </a:br>
            <a:br>
              <a:rPr lang="en-GB" dirty="0"/>
            </a:br>
            <a:br>
              <a:rPr lang="en-GB" dirty="0"/>
            </a:br>
            <a:endParaRPr lang="en-GB" dirty="0"/>
          </a:p>
        </p:txBody>
      </p:sp>
    </p:spTree>
    <p:extLst>
      <p:ext uri="{BB962C8B-B14F-4D97-AF65-F5344CB8AC3E}">
        <p14:creationId xmlns:p14="http://schemas.microsoft.com/office/powerpoint/2010/main" val="2308844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42A03-4AB1-DA28-3167-0FC208358DD7}"/>
              </a:ext>
            </a:extLst>
          </p:cNvPr>
          <p:cNvSpPr>
            <a:spLocks noGrp="1"/>
          </p:cNvSpPr>
          <p:nvPr>
            <p:ph type="title"/>
          </p:nvPr>
        </p:nvSpPr>
        <p:spPr>
          <a:xfrm>
            <a:off x="0" y="375920"/>
            <a:ext cx="12192000" cy="6482079"/>
          </a:xfrm>
        </p:spPr>
        <p:txBody>
          <a:bodyPr/>
          <a:lstStyle/>
          <a:p>
            <a:pPr algn="l"/>
            <a:r>
              <a:rPr lang="en-GB" sz="4000" dirty="0">
                <a:solidFill>
                  <a:schemeClr val="tx1"/>
                </a:solidFill>
              </a:rPr>
              <a:t>COMPANY Background</a:t>
            </a:r>
            <a:br>
              <a:rPr lang="en-GB" sz="1600" dirty="0"/>
            </a:br>
            <a:br>
              <a:rPr lang="en-GB" sz="1600" dirty="0"/>
            </a:br>
            <a:r>
              <a:rPr lang="en-GB" sz="2800" dirty="0">
                <a:solidFill>
                  <a:schemeClr val="tx1"/>
                </a:solidFill>
              </a:rPr>
              <a:t>Green Haven Florist : Located in United kingdom Norwich.</a:t>
            </a:r>
            <a:br>
              <a:rPr lang="en-GB" sz="2800" dirty="0">
                <a:solidFill>
                  <a:schemeClr val="tx1"/>
                </a:solidFill>
              </a:rPr>
            </a:br>
            <a:r>
              <a:rPr lang="en-GB" sz="2800" dirty="0">
                <a:solidFill>
                  <a:schemeClr val="tx1"/>
                </a:solidFill>
              </a:rPr>
              <a:t>Green Haven Florist : founded in 2016  By  LIAM and Priya Patel.</a:t>
            </a:r>
            <a:br>
              <a:rPr lang="en-GB" sz="2800" dirty="0">
                <a:solidFill>
                  <a:schemeClr val="tx1"/>
                </a:solidFill>
              </a:rPr>
            </a:br>
            <a:r>
              <a:rPr lang="en-GB" sz="2800" dirty="0">
                <a:solidFill>
                  <a:schemeClr val="tx1"/>
                </a:solidFill>
              </a:rPr>
              <a:t>Green Haven Florist:  Reputation: Floral arrangements ,eco - friendly packaging  and strong community ties.</a:t>
            </a:r>
            <a:br>
              <a:rPr lang="en-GB" sz="2800" dirty="0">
                <a:solidFill>
                  <a:schemeClr val="tx1"/>
                </a:solidFill>
              </a:rPr>
            </a:br>
            <a:r>
              <a:rPr lang="en-GB" sz="2800" dirty="0">
                <a:solidFill>
                  <a:schemeClr val="tx1"/>
                </a:solidFill>
              </a:rPr>
              <a:t>Green Haven florist : Small shop in Norwich which is forced to switch to online services compared to what they are known for  face-to-face services. (impacts  their  business)</a:t>
            </a:r>
            <a:br>
              <a:rPr lang="en-GB" sz="2800" dirty="0">
                <a:solidFill>
                  <a:schemeClr val="tx1"/>
                </a:solidFill>
              </a:rPr>
            </a:br>
            <a:r>
              <a:rPr lang="en-GB" sz="2800" dirty="0">
                <a:solidFill>
                  <a:schemeClr val="tx1"/>
                </a:solidFill>
              </a:rPr>
              <a:t>Green Havens Florist : Known for their wide range of customers from walk in clients  to corporate clients and weddings</a:t>
            </a:r>
            <a:br>
              <a:rPr lang="en-GB" sz="2400" dirty="0">
                <a:solidFill>
                  <a:schemeClr val="tx1"/>
                </a:solidFill>
              </a:rPr>
            </a:br>
            <a:br>
              <a:rPr lang="en-GB" sz="2400" dirty="0">
                <a:solidFill>
                  <a:schemeClr val="tx1"/>
                </a:solidFill>
              </a:rPr>
            </a:br>
            <a:br>
              <a:rPr lang="en-GB" dirty="0">
                <a:solidFill>
                  <a:schemeClr val="tx1"/>
                </a:solidFill>
              </a:rPr>
            </a:br>
            <a:br>
              <a:rPr lang="en-GB" dirty="0">
                <a:solidFill>
                  <a:schemeClr val="tx1"/>
                </a:solidFill>
              </a:rPr>
            </a:br>
            <a:endParaRPr lang="en-GB" dirty="0">
              <a:solidFill>
                <a:schemeClr val="tx1"/>
              </a:solidFill>
            </a:endParaRPr>
          </a:p>
        </p:txBody>
      </p:sp>
    </p:spTree>
    <p:extLst>
      <p:ext uri="{BB962C8B-B14F-4D97-AF65-F5344CB8AC3E}">
        <p14:creationId xmlns:p14="http://schemas.microsoft.com/office/powerpoint/2010/main" val="1124619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4A383-6E0D-A162-F35C-B831E10F5FA2}"/>
              </a:ext>
            </a:extLst>
          </p:cNvPr>
          <p:cNvSpPr>
            <a:spLocks noGrp="1"/>
          </p:cNvSpPr>
          <p:nvPr>
            <p:ph type="title"/>
          </p:nvPr>
        </p:nvSpPr>
        <p:spPr>
          <a:xfrm>
            <a:off x="0" y="91440"/>
            <a:ext cx="12100560" cy="6766560"/>
          </a:xfrm>
        </p:spPr>
        <p:txBody>
          <a:bodyPr/>
          <a:lstStyle/>
          <a:p>
            <a:r>
              <a:rPr lang="en-GB" dirty="0"/>
              <a:t>Nature and scope</a:t>
            </a:r>
            <a:br>
              <a:rPr lang="en-GB" dirty="0"/>
            </a:br>
            <a:br>
              <a:rPr lang="en-GB" dirty="0"/>
            </a:br>
            <a:br>
              <a:rPr lang="en-GB" dirty="0"/>
            </a:br>
            <a:br>
              <a:rPr lang="en-GB" dirty="0"/>
            </a:br>
            <a:br>
              <a:rPr lang="en-GB" dirty="0"/>
            </a:br>
            <a:br>
              <a:rPr lang="en-GB" dirty="0"/>
            </a:br>
            <a:br>
              <a:rPr lang="en-GB" dirty="0"/>
            </a:br>
            <a:endParaRPr lang="en-GB" dirty="0"/>
          </a:p>
        </p:txBody>
      </p:sp>
      <p:sp>
        <p:nvSpPr>
          <p:cNvPr id="3" name="TextBox 2">
            <a:extLst>
              <a:ext uri="{FF2B5EF4-FFF2-40B4-BE49-F238E27FC236}">
                <a16:creationId xmlns:a16="http://schemas.microsoft.com/office/drawing/2014/main" id="{A9981D1B-21D6-2897-41D6-B7219C2CE3AC}"/>
              </a:ext>
            </a:extLst>
          </p:cNvPr>
          <p:cNvSpPr txBox="1"/>
          <p:nvPr/>
        </p:nvSpPr>
        <p:spPr>
          <a:xfrm>
            <a:off x="0" y="782320"/>
            <a:ext cx="12192000" cy="7663636"/>
          </a:xfrm>
          <a:prstGeom prst="rect">
            <a:avLst/>
          </a:prstGeom>
          <a:noFill/>
        </p:spPr>
        <p:txBody>
          <a:bodyPr wrap="square" rtlCol="0">
            <a:spAutoFit/>
          </a:bodyPr>
          <a:lstStyle/>
          <a:p>
            <a:pPr marL="342900" indent="-342900">
              <a:buAutoNum type="arabicPeriod"/>
            </a:pPr>
            <a:r>
              <a:rPr lang="en-GB" sz="2400" dirty="0"/>
              <a:t>In the last 12 months Green Haven Florist has 30% decline in store sales , because customers are moving and adapting to shopping online and therefore the loss of foot traffic is what makes the business decrease.</a:t>
            </a:r>
          </a:p>
          <a:p>
            <a:pPr marL="342900" indent="-342900">
              <a:buAutoNum type="arabicPeriod"/>
            </a:pPr>
            <a:endParaRPr lang="en-GB" sz="2400" dirty="0"/>
          </a:p>
          <a:p>
            <a:pPr marL="342900" indent="-342900">
              <a:buAutoNum type="arabicPeriod"/>
            </a:pPr>
            <a:r>
              <a:rPr lang="en-GB" sz="2400" dirty="0"/>
              <a:t>They have competitors who have online services to provide for customers.</a:t>
            </a:r>
          </a:p>
          <a:p>
            <a:pPr marL="342900" indent="-342900">
              <a:buAutoNum type="arabicPeriod"/>
            </a:pPr>
            <a:endParaRPr lang="en-GB" sz="2400" dirty="0"/>
          </a:p>
          <a:p>
            <a:pPr marL="342900" indent="-342900">
              <a:buAutoNum type="arabicPeriod"/>
            </a:pPr>
            <a:r>
              <a:rPr lang="en-GB" sz="2400" dirty="0"/>
              <a:t>The price of product makes a big difference to there business because of inflation and supply chain is expensive to maintain for example flowers, wrapping paper, ribbons and much more.</a:t>
            </a:r>
          </a:p>
          <a:p>
            <a:pPr marL="342900" indent="-342900">
              <a:buAutoNum type="arabicPeriod"/>
            </a:pPr>
            <a:endParaRPr lang="en-GB" sz="2400" dirty="0"/>
          </a:p>
          <a:p>
            <a:pPr marL="342900" indent="-342900">
              <a:buAutoNum type="arabicPeriod"/>
            </a:pPr>
            <a:r>
              <a:rPr lang="en-GB" sz="2400" dirty="0"/>
              <a:t>Customer feedback has revealed strong mixed sentiments, customers says the shops website is outdated and hard to navigate.</a:t>
            </a:r>
          </a:p>
          <a:p>
            <a:pPr marL="342900" indent="-342900">
              <a:buAutoNum type="arabicPeriod"/>
            </a:pPr>
            <a:endParaRPr lang="en-GB" sz="2400" dirty="0"/>
          </a:p>
          <a:p>
            <a:pPr marL="342900" indent="-342900">
              <a:buAutoNum type="arabicPeriod"/>
            </a:pPr>
            <a:r>
              <a:rPr lang="en-GB" sz="2400" dirty="0"/>
              <a:t>To complicate matters, two new competitors have entered the local market: one is a trendy boutique florist with a strong Instagram presence, and the other is a national chain offering aggressive pricing and wide delivery coverage. These developments have intensified the pressure on Green Haven to modernise and differentiate itself</a:t>
            </a:r>
            <a:r>
              <a:rPr lang="en-GB" dirty="0"/>
              <a:t>.</a:t>
            </a:r>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4268262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D7525-A018-5863-1976-031EFC987802}"/>
              </a:ext>
            </a:extLst>
          </p:cNvPr>
          <p:cNvSpPr>
            <a:spLocks noGrp="1"/>
          </p:cNvSpPr>
          <p:nvPr>
            <p:ph type="title"/>
          </p:nvPr>
        </p:nvSpPr>
        <p:spPr>
          <a:xfrm>
            <a:off x="0" y="0"/>
            <a:ext cx="12192000" cy="6858000"/>
          </a:xfrm>
        </p:spPr>
        <p:txBody>
          <a:bodyPr/>
          <a:lstStyle/>
          <a:p>
            <a:r>
              <a:rPr lang="en-GB" dirty="0"/>
              <a:t>PESTLE</a:t>
            </a:r>
            <a:br>
              <a:rPr lang="en-GB" dirty="0"/>
            </a:br>
            <a:br>
              <a:rPr lang="en-GB" dirty="0"/>
            </a:br>
            <a:br>
              <a:rPr lang="en-GB" dirty="0"/>
            </a:br>
            <a:br>
              <a:rPr lang="en-GB" dirty="0"/>
            </a:br>
            <a:br>
              <a:rPr lang="en-GB" dirty="0"/>
            </a:br>
            <a:br>
              <a:rPr lang="en-GB" dirty="0"/>
            </a:br>
            <a:br>
              <a:rPr lang="en-GB" dirty="0"/>
            </a:br>
            <a:endParaRPr lang="en-GB" dirty="0"/>
          </a:p>
        </p:txBody>
      </p:sp>
      <p:sp>
        <p:nvSpPr>
          <p:cNvPr id="4" name="Rectangle 3">
            <a:extLst>
              <a:ext uri="{FF2B5EF4-FFF2-40B4-BE49-F238E27FC236}">
                <a16:creationId xmlns:a16="http://schemas.microsoft.com/office/drawing/2014/main" id="{6466BB99-445C-B2DA-08B5-4057063060ED}"/>
              </a:ext>
            </a:extLst>
          </p:cNvPr>
          <p:cNvSpPr/>
          <p:nvPr/>
        </p:nvSpPr>
        <p:spPr>
          <a:xfrm>
            <a:off x="0" y="1087120"/>
            <a:ext cx="3677920" cy="1574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1.Trade policies</a:t>
            </a:r>
          </a:p>
          <a:p>
            <a:pPr algn="ctr"/>
            <a:r>
              <a:rPr lang="en-GB" dirty="0">
                <a:solidFill>
                  <a:schemeClr val="tx1"/>
                </a:solidFill>
              </a:rPr>
              <a:t>2.Brexit</a:t>
            </a:r>
          </a:p>
          <a:p>
            <a:pPr algn="ctr"/>
            <a:r>
              <a:rPr lang="en-GB" dirty="0">
                <a:solidFill>
                  <a:schemeClr val="tx1"/>
                </a:solidFill>
              </a:rPr>
              <a:t>These two effect the florist shop because of financial difficulties and hard for supply chain.</a:t>
            </a:r>
          </a:p>
        </p:txBody>
      </p:sp>
      <p:pic>
        <p:nvPicPr>
          <p:cNvPr id="5" name="Picture 4">
            <a:extLst>
              <a:ext uri="{FF2B5EF4-FFF2-40B4-BE49-F238E27FC236}">
                <a16:creationId xmlns:a16="http://schemas.microsoft.com/office/drawing/2014/main" id="{B02A9295-BCA7-5046-7917-55F8A77D2D95}"/>
              </a:ext>
            </a:extLst>
          </p:cNvPr>
          <p:cNvPicPr>
            <a:picLocks noChangeAspect="1"/>
          </p:cNvPicPr>
          <p:nvPr/>
        </p:nvPicPr>
        <p:blipFill>
          <a:blip r:embed="rId2"/>
          <a:stretch>
            <a:fillRect/>
          </a:stretch>
        </p:blipFill>
        <p:spPr>
          <a:xfrm>
            <a:off x="4246560" y="1087120"/>
            <a:ext cx="3688400" cy="1585097"/>
          </a:xfrm>
          <a:prstGeom prst="rect">
            <a:avLst/>
          </a:prstGeom>
        </p:spPr>
      </p:pic>
      <p:pic>
        <p:nvPicPr>
          <p:cNvPr id="6" name="Picture 5">
            <a:extLst>
              <a:ext uri="{FF2B5EF4-FFF2-40B4-BE49-F238E27FC236}">
                <a16:creationId xmlns:a16="http://schemas.microsoft.com/office/drawing/2014/main" id="{8975CBC2-10E3-E0C9-A28D-9FA109728C65}"/>
              </a:ext>
            </a:extLst>
          </p:cNvPr>
          <p:cNvPicPr>
            <a:picLocks noChangeAspect="1"/>
          </p:cNvPicPr>
          <p:nvPr/>
        </p:nvPicPr>
        <p:blipFill>
          <a:blip r:embed="rId3"/>
          <a:stretch>
            <a:fillRect/>
          </a:stretch>
        </p:blipFill>
        <p:spPr>
          <a:xfrm>
            <a:off x="8402000" y="1087120"/>
            <a:ext cx="3688400" cy="1696720"/>
          </a:xfrm>
          <a:prstGeom prst="rect">
            <a:avLst/>
          </a:prstGeom>
        </p:spPr>
      </p:pic>
      <p:pic>
        <p:nvPicPr>
          <p:cNvPr id="7" name="Picture 6">
            <a:extLst>
              <a:ext uri="{FF2B5EF4-FFF2-40B4-BE49-F238E27FC236}">
                <a16:creationId xmlns:a16="http://schemas.microsoft.com/office/drawing/2014/main" id="{9AB1C3F3-47E1-D782-6C38-226E979F73AE}"/>
              </a:ext>
            </a:extLst>
          </p:cNvPr>
          <p:cNvPicPr>
            <a:picLocks noChangeAspect="1"/>
          </p:cNvPicPr>
          <p:nvPr/>
        </p:nvPicPr>
        <p:blipFill>
          <a:blip r:embed="rId3"/>
          <a:stretch>
            <a:fillRect/>
          </a:stretch>
        </p:blipFill>
        <p:spPr>
          <a:xfrm>
            <a:off x="0" y="4597331"/>
            <a:ext cx="3688400" cy="1585097"/>
          </a:xfrm>
          <a:prstGeom prst="rect">
            <a:avLst/>
          </a:prstGeom>
        </p:spPr>
      </p:pic>
      <p:pic>
        <p:nvPicPr>
          <p:cNvPr id="8" name="Picture 7">
            <a:extLst>
              <a:ext uri="{FF2B5EF4-FFF2-40B4-BE49-F238E27FC236}">
                <a16:creationId xmlns:a16="http://schemas.microsoft.com/office/drawing/2014/main" id="{0BEAB5D9-8008-7D57-DD79-2C374B62B6B0}"/>
              </a:ext>
            </a:extLst>
          </p:cNvPr>
          <p:cNvPicPr>
            <a:picLocks noChangeAspect="1"/>
          </p:cNvPicPr>
          <p:nvPr/>
        </p:nvPicPr>
        <p:blipFill>
          <a:blip r:embed="rId3"/>
          <a:stretch>
            <a:fillRect/>
          </a:stretch>
        </p:blipFill>
        <p:spPr>
          <a:xfrm>
            <a:off x="4246560" y="4597331"/>
            <a:ext cx="3688400" cy="1585097"/>
          </a:xfrm>
          <a:prstGeom prst="rect">
            <a:avLst/>
          </a:prstGeom>
        </p:spPr>
      </p:pic>
      <p:pic>
        <p:nvPicPr>
          <p:cNvPr id="9" name="Picture 8">
            <a:extLst>
              <a:ext uri="{FF2B5EF4-FFF2-40B4-BE49-F238E27FC236}">
                <a16:creationId xmlns:a16="http://schemas.microsoft.com/office/drawing/2014/main" id="{1FDB9D24-4488-19B3-0FA0-46DEF4A4FA0B}"/>
              </a:ext>
            </a:extLst>
          </p:cNvPr>
          <p:cNvPicPr>
            <a:picLocks noChangeAspect="1"/>
          </p:cNvPicPr>
          <p:nvPr/>
        </p:nvPicPr>
        <p:blipFill>
          <a:blip r:embed="rId3"/>
          <a:stretch>
            <a:fillRect/>
          </a:stretch>
        </p:blipFill>
        <p:spPr>
          <a:xfrm>
            <a:off x="8493120" y="4597330"/>
            <a:ext cx="3688400" cy="1585097"/>
          </a:xfrm>
          <a:prstGeom prst="rect">
            <a:avLst/>
          </a:prstGeom>
        </p:spPr>
      </p:pic>
      <p:sp>
        <p:nvSpPr>
          <p:cNvPr id="11" name="TextBox 10">
            <a:extLst>
              <a:ext uri="{FF2B5EF4-FFF2-40B4-BE49-F238E27FC236}">
                <a16:creationId xmlns:a16="http://schemas.microsoft.com/office/drawing/2014/main" id="{57CEB6B9-6A8F-E1CC-164F-EF82FE4EE3E4}"/>
              </a:ext>
            </a:extLst>
          </p:cNvPr>
          <p:cNvSpPr txBox="1"/>
          <p:nvPr/>
        </p:nvSpPr>
        <p:spPr>
          <a:xfrm>
            <a:off x="4378480" y="965200"/>
            <a:ext cx="3790000" cy="1818640"/>
          </a:xfrm>
          <a:prstGeom prst="rect">
            <a:avLst/>
          </a:prstGeom>
          <a:noFill/>
        </p:spPr>
        <p:txBody>
          <a:bodyPr wrap="square" rtlCol="0">
            <a:spAutoFit/>
          </a:bodyPr>
          <a:lstStyle/>
          <a:p>
            <a:pPr marL="342900" indent="-342900">
              <a:buAutoNum type="arabicPeriod"/>
            </a:pPr>
            <a:r>
              <a:rPr lang="en-GB" dirty="0"/>
              <a:t>Inflation rate </a:t>
            </a:r>
          </a:p>
          <a:p>
            <a:pPr marL="342900" indent="-342900">
              <a:buAutoNum type="arabicPeriod"/>
            </a:pPr>
            <a:r>
              <a:rPr lang="en-GB" dirty="0"/>
              <a:t>Unemployment</a:t>
            </a:r>
          </a:p>
          <a:p>
            <a:r>
              <a:rPr lang="en-GB" dirty="0"/>
              <a:t>These two factors affect the business because people wont buy because of inflation and staff wont be paid because of lack of funds from business</a:t>
            </a:r>
          </a:p>
        </p:txBody>
      </p:sp>
      <p:sp>
        <p:nvSpPr>
          <p:cNvPr id="12" name="TextBox 11">
            <a:extLst>
              <a:ext uri="{FF2B5EF4-FFF2-40B4-BE49-F238E27FC236}">
                <a16:creationId xmlns:a16="http://schemas.microsoft.com/office/drawing/2014/main" id="{264231A6-7AF6-5C7F-4A7F-F5D19A7632E7}"/>
              </a:ext>
            </a:extLst>
          </p:cNvPr>
          <p:cNvSpPr txBox="1"/>
          <p:nvPr/>
        </p:nvSpPr>
        <p:spPr>
          <a:xfrm>
            <a:off x="8402000" y="1087120"/>
            <a:ext cx="3688400" cy="1754326"/>
          </a:xfrm>
          <a:prstGeom prst="rect">
            <a:avLst/>
          </a:prstGeom>
          <a:noFill/>
        </p:spPr>
        <p:txBody>
          <a:bodyPr wrap="square" rtlCol="0">
            <a:spAutoFit/>
          </a:bodyPr>
          <a:lstStyle/>
          <a:p>
            <a:pPr marL="342900" indent="-342900">
              <a:buAutoNum type="arabicPeriod"/>
            </a:pPr>
            <a:r>
              <a:rPr lang="en-GB" dirty="0"/>
              <a:t>Target demographics</a:t>
            </a:r>
          </a:p>
          <a:p>
            <a:pPr marL="342900" indent="-342900">
              <a:buAutoNum type="arabicPeriod"/>
            </a:pPr>
            <a:r>
              <a:rPr lang="en-GB" dirty="0"/>
              <a:t>Population age </a:t>
            </a:r>
          </a:p>
          <a:p>
            <a:r>
              <a:rPr lang="en-GB" dirty="0"/>
              <a:t>Can affect the business for example target audience ( age and culture impacts  who and how much your business will gain.</a:t>
            </a:r>
          </a:p>
        </p:txBody>
      </p:sp>
      <p:sp>
        <p:nvSpPr>
          <p:cNvPr id="13" name="TextBox 12">
            <a:extLst>
              <a:ext uri="{FF2B5EF4-FFF2-40B4-BE49-F238E27FC236}">
                <a16:creationId xmlns:a16="http://schemas.microsoft.com/office/drawing/2014/main" id="{D99D708E-F933-D48A-36A4-4630A658C517}"/>
              </a:ext>
            </a:extLst>
          </p:cNvPr>
          <p:cNvSpPr txBox="1"/>
          <p:nvPr/>
        </p:nvSpPr>
        <p:spPr>
          <a:xfrm>
            <a:off x="10480" y="4607628"/>
            <a:ext cx="3667440" cy="1477328"/>
          </a:xfrm>
          <a:prstGeom prst="rect">
            <a:avLst/>
          </a:prstGeom>
          <a:noFill/>
        </p:spPr>
        <p:txBody>
          <a:bodyPr wrap="square" rtlCol="0">
            <a:spAutoFit/>
          </a:bodyPr>
          <a:lstStyle/>
          <a:p>
            <a:pPr marL="342900" indent="-342900">
              <a:buAutoNum type="arabicPeriod"/>
            </a:pPr>
            <a:r>
              <a:rPr lang="en-GB" dirty="0"/>
              <a:t>Technological change </a:t>
            </a:r>
          </a:p>
          <a:p>
            <a:pPr marL="342900" indent="-342900">
              <a:buAutoNum type="arabicPeriod"/>
            </a:pPr>
            <a:r>
              <a:rPr lang="en-GB" dirty="0"/>
              <a:t>Internet availability /speed</a:t>
            </a:r>
          </a:p>
          <a:p>
            <a:r>
              <a:rPr lang="en-GB" dirty="0"/>
              <a:t> not having these will give your business bad feedback and you will lose customers and lose profit.</a:t>
            </a:r>
          </a:p>
        </p:txBody>
      </p:sp>
      <p:sp>
        <p:nvSpPr>
          <p:cNvPr id="14" name="TextBox 13">
            <a:extLst>
              <a:ext uri="{FF2B5EF4-FFF2-40B4-BE49-F238E27FC236}">
                <a16:creationId xmlns:a16="http://schemas.microsoft.com/office/drawing/2014/main" id="{C27A5578-55C6-B2EC-AAE8-A329E8B7685A}"/>
              </a:ext>
            </a:extLst>
          </p:cNvPr>
          <p:cNvSpPr txBox="1"/>
          <p:nvPr/>
        </p:nvSpPr>
        <p:spPr>
          <a:xfrm>
            <a:off x="4246560" y="4607628"/>
            <a:ext cx="3688400" cy="1477328"/>
          </a:xfrm>
          <a:prstGeom prst="rect">
            <a:avLst/>
          </a:prstGeom>
          <a:noFill/>
        </p:spPr>
        <p:txBody>
          <a:bodyPr wrap="square" rtlCol="0">
            <a:spAutoFit/>
          </a:bodyPr>
          <a:lstStyle/>
          <a:p>
            <a:pPr marL="342900" indent="-342900">
              <a:buAutoNum type="arabicPeriod"/>
            </a:pPr>
            <a:r>
              <a:rPr lang="en-GB" dirty="0"/>
              <a:t>Copyright protection</a:t>
            </a:r>
          </a:p>
          <a:p>
            <a:pPr marL="342900" indent="-342900">
              <a:buAutoNum type="arabicPeriod"/>
            </a:pPr>
            <a:r>
              <a:rPr lang="en-GB" dirty="0"/>
              <a:t>Discrimination laws </a:t>
            </a:r>
          </a:p>
          <a:p>
            <a:r>
              <a:rPr lang="en-GB" dirty="0"/>
              <a:t>Not having these will affect your business and could lose or give an upper hand for competitors.</a:t>
            </a:r>
          </a:p>
        </p:txBody>
      </p:sp>
      <p:sp>
        <p:nvSpPr>
          <p:cNvPr id="15" name="TextBox 14">
            <a:extLst>
              <a:ext uri="{FF2B5EF4-FFF2-40B4-BE49-F238E27FC236}">
                <a16:creationId xmlns:a16="http://schemas.microsoft.com/office/drawing/2014/main" id="{17EC0670-E539-8208-B3C3-1F235041779F}"/>
              </a:ext>
            </a:extLst>
          </p:cNvPr>
          <p:cNvSpPr txBox="1"/>
          <p:nvPr/>
        </p:nvSpPr>
        <p:spPr>
          <a:xfrm>
            <a:off x="8503602" y="4654936"/>
            <a:ext cx="3586798" cy="1200329"/>
          </a:xfrm>
          <a:prstGeom prst="rect">
            <a:avLst/>
          </a:prstGeom>
          <a:noFill/>
        </p:spPr>
        <p:txBody>
          <a:bodyPr wrap="square" rtlCol="0">
            <a:spAutoFit/>
          </a:bodyPr>
          <a:lstStyle/>
          <a:p>
            <a:r>
              <a:rPr lang="en-GB" dirty="0"/>
              <a:t>1.Climate change</a:t>
            </a:r>
          </a:p>
          <a:p>
            <a:r>
              <a:rPr lang="en-GB" dirty="0"/>
              <a:t>2. Weather </a:t>
            </a:r>
          </a:p>
          <a:p>
            <a:r>
              <a:rPr lang="en-GB" dirty="0"/>
              <a:t>May affect supply chain disruptions and changes in demand </a:t>
            </a:r>
          </a:p>
        </p:txBody>
      </p:sp>
    </p:spTree>
    <p:extLst>
      <p:ext uri="{BB962C8B-B14F-4D97-AF65-F5344CB8AC3E}">
        <p14:creationId xmlns:p14="http://schemas.microsoft.com/office/powerpoint/2010/main" val="2163360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18030-F008-4BE5-1387-5D922597C81C}"/>
              </a:ext>
            </a:extLst>
          </p:cNvPr>
          <p:cNvSpPr>
            <a:spLocks noGrp="1"/>
          </p:cNvSpPr>
          <p:nvPr>
            <p:ph type="title"/>
          </p:nvPr>
        </p:nvSpPr>
        <p:spPr>
          <a:xfrm>
            <a:off x="704384" y="1016000"/>
            <a:ext cx="11487616" cy="5841999"/>
          </a:xfrm>
        </p:spPr>
        <p:txBody>
          <a:bodyPr/>
          <a:lstStyle/>
          <a:p>
            <a:pPr algn="l"/>
            <a:r>
              <a:rPr lang="en-GB" dirty="0"/>
              <a:t>Method</a:t>
            </a:r>
            <a:br>
              <a:rPr lang="en-GB" dirty="0"/>
            </a:br>
            <a:r>
              <a:rPr lang="en-GB" sz="2400" dirty="0">
                <a:solidFill>
                  <a:srgbClr val="FF0000"/>
                </a:solidFill>
              </a:rPr>
              <a:t>5W2H</a:t>
            </a:r>
            <a:br>
              <a:rPr lang="en-GB" sz="2400" dirty="0">
                <a:solidFill>
                  <a:srgbClr val="FF0000"/>
                </a:solidFill>
              </a:rPr>
            </a:br>
            <a:r>
              <a:rPr lang="en-GB" sz="2400" dirty="0">
                <a:solidFill>
                  <a:schemeClr val="tx1"/>
                </a:solidFill>
              </a:rPr>
              <a:t>Who: LIAM AND PRIYA PATEL , Customers, Staffs, Competitors, Supply chain, investors, landlord</a:t>
            </a:r>
            <a:br>
              <a:rPr lang="en-GB" sz="2400" dirty="0"/>
            </a:br>
            <a:r>
              <a:rPr lang="en-GB" sz="2400" dirty="0">
                <a:solidFill>
                  <a:schemeClr val="tx1"/>
                </a:solidFill>
              </a:rPr>
              <a:t>What: Decline in sales and footfall ,Retail environment changing, Supply chain Disruptions and inflation</a:t>
            </a:r>
            <a:br>
              <a:rPr lang="en-GB" sz="2400" dirty="0"/>
            </a:br>
            <a:r>
              <a:rPr lang="en-GB" sz="2400" dirty="0">
                <a:solidFill>
                  <a:schemeClr val="tx1"/>
                </a:solidFill>
              </a:rPr>
              <a:t>Where: Norwich, United Kingdom</a:t>
            </a:r>
            <a:br>
              <a:rPr lang="en-GB" sz="2400" dirty="0"/>
            </a:br>
            <a:r>
              <a:rPr lang="en-GB" sz="2400" dirty="0">
                <a:solidFill>
                  <a:schemeClr val="tx1"/>
                </a:solidFill>
              </a:rPr>
              <a:t>Why: Low emphasis on footfall and less on online services and product. Product cost is hard to maintain because of inflation. Customers have mixed feelings and opinions on moving to online. </a:t>
            </a:r>
            <a:br>
              <a:rPr lang="en-GB" sz="2400" dirty="0"/>
            </a:br>
            <a:r>
              <a:rPr lang="en-GB" sz="2400" dirty="0">
                <a:solidFill>
                  <a:schemeClr val="tx1"/>
                </a:solidFill>
              </a:rPr>
              <a:t>When: In the last 12 Months </a:t>
            </a:r>
            <a:br>
              <a:rPr lang="en-GB" sz="2400" dirty="0"/>
            </a:br>
            <a:br>
              <a:rPr lang="en-GB" sz="2400" dirty="0"/>
            </a:br>
            <a:r>
              <a:rPr lang="en-GB" sz="2400" dirty="0">
                <a:solidFill>
                  <a:schemeClr val="tx1"/>
                </a:solidFill>
              </a:rPr>
              <a:t>How : High prices imported materials ( supply chain) and competitors with more advanced and better </a:t>
            </a:r>
            <a:r>
              <a:rPr lang="en-GB" sz="2400" dirty="0" err="1">
                <a:solidFill>
                  <a:schemeClr val="tx1"/>
                </a:solidFill>
              </a:rPr>
              <a:t>servives</a:t>
            </a:r>
            <a:r>
              <a:rPr lang="en-GB" sz="2400" dirty="0">
                <a:solidFill>
                  <a:schemeClr val="tx1"/>
                </a:solidFill>
              </a:rPr>
              <a:t> that meat customers preferences and online product sale.</a:t>
            </a:r>
            <a:br>
              <a:rPr lang="en-GB" sz="2400" dirty="0"/>
            </a:br>
            <a:r>
              <a:rPr lang="en-GB" sz="2400" dirty="0">
                <a:solidFill>
                  <a:schemeClr val="tx1"/>
                </a:solidFill>
              </a:rPr>
              <a:t>How much: 30% decline in sales. </a:t>
            </a:r>
            <a:br>
              <a:rPr lang="en-GB" sz="2400" dirty="0"/>
            </a:br>
            <a:endParaRPr lang="en-GB" sz="2400" dirty="0"/>
          </a:p>
        </p:txBody>
      </p:sp>
    </p:spTree>
    <p:extLst>
      <p:ext uri="{BB962C8B-B14F-4D97-AF65-F5344CB8AC3E}">
        <p14:creationId xmlns:p14="http://schemas.microsoft.com/office/powerpoint/2010/main" val="2085597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6BDAAB-82D5-6655-9115-425867B3FB91}"/>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DF866313-A49E-B712-CD54-8CAC778A2BB9}"/>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156F050F-E6E9-A409-7EEB-B7B2D8FE58C5}"/>
              </a:ext>
            </a:extLst>
          </p:cNvPr>
          <p:cNvSpPr>
            <a:spLocks noGrp="1"/>
          </p:cNvSpPr>
          <p:nvPr>
            <p:ph type="sldNum" sz="quarter" idx="12"/>
          </p:nvPr>
        </p:nvSpPr>
        <p:spPr/>
        <p:txBody>
          <a:bodyPr/>
          <a:lstStyle/>
          <a:p>
            <a:pPr rtl="0"/>
            <a:fld id="{58FB4751-880F-D840-AAA9-3A15815CC996}" type="slidenum">
              <a:rPr lang="en-GB" smtClean="0"/>
              <a:t>8</a:t>
            </a:fld>
            <a:endParaRPr lang="en-GB" dirty="0"/>
          </a:p>
        </p:txBody>
      </p:sp>
      <p:sp>
        <p:nvSpPr>
          <p:cNvPr id="5" name="Title 4">
            <a:extLst>
              <a:ext uri="{FF2B5EF4-FFF2-40B4-BE49-F238E27FC236}">
                <a16:creationId xmlns:a16="http://schemas.microsoft.com/office/drawing/2014/main" id="{8E31726A-2D43-FB45-38BD-B22877EADBD9}"/>
              </a:ext>
            </a:extLst>
          </p:cNvPr>
          <p:cNvSpPr>
            <a:spLocks noGrp="1"/>
          </p:cNvSpPr>
          <p:nvPr>
            <p:ph type="title"/>
          </p:nvPr>
        </p:nvSpPr>
        <p:spPr>
          <a:xfrm>
            <a:off x="1145031" y="0"/>
            <a:ext cx="9144000" cy="676656"/>
          </a:xfrm>
        </p:spPr>
        <p:txBody>
          <a:bodyPr/>
          <a:lstStyle/>
          <a:p>
            <a:pPr algn="ctr"/>
            <a:r>
              <a:rPr lang="en-GB" dirty="0"/>
              <a:t>Fishbone Diagram</a:t>
            </a:r>
          </a:p>
        </p:txBody>
      </p:sp>
      <p:cxnSp>
        <p:nvCxnSpPr>
          <p:cNvPr id="8" name="Straight Connector 7">
            <a:extLst>
              <a:ext uri="{FF2B5EF4-FFF2-40B4-BE49-F238E27FC236}">
                <a16:creationId xmlns:a16="http://schemas.microsoft.com/office/drawing/2014/main" id="{DC4D0554-AEF0-0BFD-2BE0-AC07CCACE242}"/>
              </a:ext>
            </a:extLst>
          </p:cNvPr>
          <p:cNvCxnSpPr>
            <a:cxnSpLocks/>
          </p:cNvCxnSpPr>
          <p:nvPr/>
        </p:nvCxnSpPr>
        <p:spPr>
          <a:xfrm flipH="1">
            <a:off x="2255520" y="2882900"/>
            <a:ext cx="7091171" cy="0"/>
          </a:xfrm>
          <a:prstGeom prst="line">
            <a:avLst/>
          </a:prstGeom>
          <a:ln>
            <a:solidFill>
              <a:schemeClr val="tx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516CFAF-8545-7A5D-7309-D8AD5B8429C5}"/>
              </a:ext>
            </a:extLst>
          </p:cNvPr>
          <p:cNvCxnSpPr/>
          <p:nvPr/>
        </p:nvCxnSpPr>
        <p:spPr>
          <a:xfrm flipH="1" flipV="1">
            <a:off x="6096000" y="1371600"/>
            <a:ext cx="2529840" cy="1511300"/>
          </a:xfrm>
          <a:prstGeom prst="line">
            <a:avLst/>
          </a:prstGeom>
          <a:ln>
            <a:solidFill>
              <a:schemeClr val="tx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440976-0D73-CABF-9B9B-8B2613BF1A4C}"/>
              </a:ext>
            </a:extLst>
          </p:cNvPr>
          <p:cNvCxnSpPr/>
          <p:nvPr/>
        </p:nvCxnSpPr>
        <p:spPr>
          <a:xfrm flipH="1">
            <a:off x="5902960" y="2882900"/>
            <a:ext cx="2021840" cy="1699260"/>
          </a:xfrm>
          <a:prstGeom prst="line">
            <a:avLst/>
          </a:prstGeom>
          <a:ln>
            <a:solidFill>
              <a:schemeClr val="tx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EC882D3-193A-0948-CF75-2F033FEECEEE}"/>
              </a:ext>
            </a:extLst>
          </p:cNvPr>
          <p:cNvCxnSpPr/>
          <p:nvPr/>
        </p:nvCxnSpPr>
        <p:spPr>
          <a:xfrm flipH="1" flipV="1">
            <a:off x="3698240" y="1574800"/>
            <a:ext cx="2204720" cy="1308100"/>
          </a:xfrm>
          <a:prstGeom prst="line">
            <a:avLst/>
          </a:prstGeom>
          <a:ln>
            <a:solidFill>
              <a:schemeClr val="tx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AA99794-5A13-90D6-5317-1D81F4452127}"/>
              </a:ext>
            </a:extLst>
          </p:cNvPr>
          <p:cNvCxnSpPr/>
          <p:nvPr/>
        </p:nvCxnSpPr>
        <p:spPr>
          <a:xfrm flipH="1">
            <a:off x="2845309" y="2882900"/>
            <a:ext cx="1919731" cy="1628140"/>
          </a:xfrm>
          <a:prstGeom prst="line">
            <a:avLst/>
          </a:prstGeom>
          <a:ln>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E0F92E01-96AE-5DC4-E5F8-CCBDC698071A}"/>
              </a:ext>
            </a:extLst>
          </p:cNvPr>
          <p:cNvSpPr/>
          <p:nvPr/>
        </p:nvSpPr>
        <p:spPr>
          <a:xfrm>
            <a:off x="9346691" y="1938020"/>
            <a:ext cx="2529840" cy="18897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CB492CA-62BB-1B6F-9064-71EEF1C73A83}"/>
              </a:ext>
            </a:extLst>
          </p:cNvPr>
          <p:cNvSpPr txBox="1"/>
          <p:nvPr/>
        </p:nvSpPr>
        <p:spPr>
          <a:xfrm>
            <a:off x="9346691" y="2442170"/>
            <a:ext cx="2529840" cy="923330"/>
          </a:xfrm>
          <a:prstGeom prst="rect">
            <a:avLst/>
          </a:prstGeom>
          <a:noFill/>
        </p:spPr>
        <p:txBody>
          <a:bodyPr wrap="square" rtlCol="0">
            <a:spAutoFit/>
          </a:bodyPr>
          <a:lstStyle/>
          <a:p>
            <a:r>
              <a:rPr lang="en-GB" dirty="0"/>
              <a:t>30% decline in sales and footfall</a:t>
            </a:r>
          </a:p>
          <a:p>
            <a:endParaRPr lang="en-GB" dirty="0"/>
          </a:p>
        </p:txBody>
      </p:sp>
      <p:sp>
        <p:nvSpPr>
          <p:cNvPr id="11" name="Rectangle 10">
            <a:extLst>
              <a:ext uri="{FF2B5EF4-FFF2-40B4-BE49-F238E27FC236}">
                <a16:creationId xmlns:a16="http://schemas.microsoft.com/office/drawing/2014/main" id="{1748F242-EC1C-D526-676A-4DC5930421E8}"/>
              </a:ext>
            </a:extLst>
          </p:cNvPr>
          <p:cNvSpPr/>
          <p:nvPr/>
        </p:nvSpPr>
        <p:spPr>
          <a:xfrm>
            <a:off x="6294120" y="544069"/>
            <a:ext cx="3048000" cy="8981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AE3FECEC-7CB6-5062-2B8D-099EDC7798D2}"/>
              </a:ext>
            </a:extLst>
          </p:cNvPr>
          <p:cNvSpPr txBox="1"/>
          <p:nvPr/>
        </p:nvSpPr>
        <p:spPr>
          <a:xfrm>
            <a:off x="6294120" y="507531"/>
            <a:ext cx="3048000" cy="923330"/>
          </a:xfrm>
          <a:prstGeom prst="rect">
            <a:avLst/>
          </a:prstGeom>
          <a:noFill/>
        </p:spPr>
        <p:txBody>
          <a:bodyPr wrap="square" rtlCol="0">
            <a:spAutoFit/>
          </a:bodyPr>
          <a:lstStyle/>
          <a:p>
            <a:r>
              <a:rPr lang="en-GB" dirty="0"/>
              <a:t>Services</a:t>
            </a:r>
          </a:p>
          <a:p>
            <a:pPr marL="342900" indent="-342900">
              <a:buAutoNum type="arabicPeriod"/>
            </a:pPr>
            <a:r>
              <a:rPr lang="en-GB" dirty="0"/>
              <a:t>Improve shops website </a:t>
            </a:r>
          </a:p>
          <a:p>
            <a:pPr marL="342900" indent="-342900">
              <a:buAutoNum type="arabicPeriod"/>
            </a:pPr>
            <a:r>
              <a:rPr lang="en-GB" dirty="0"/>
              <a:t>Increase and adapt delivery</a:t>
            </a:r>
          </a:p>
        </p:txBody>
      </p:sp>
      <p:sp>
        <p:nvSpPr>
          <p:cNvPr id="17" name="Rectangle 16">
            <a:extLst>
              <a:ext uri="{FF2B5EF4-FFF2-40B4-BE49-F238E27FC236}">
                <a16:creationId xmlns:a16="http://schemas.microsoft.com/office/drawing/2014/main" id="{926A2875-C9CE-0355-E69E-CFA8DE169323}"/>
              </a:ext>
            </a:extLst>
          </p:cNvPr>
          <p:cNvSpPr/>
          <p:nvPr/>
        </p:nvSpPr>
        <p:spPr>
          <a:xfrm>
            <a:off x="5262880" y="4582160"/>
            <a:ext cx="3108960" cy="12090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21A1E68B-0928-F0EC-0CF3-E135013B5C08}"/>
              </a:ext>
            </a:extLst>
          </p:cNvPr>
          <p:cNvSpPr txBox="1"/>
          <p:nvPr/>
        </p:nvSpPr>
        <p:spPr>
          <a:xfrm>
            <a:off x="5262880" y="4582159"/>
            <a:ext cx="3108960" cy="923330"/>
          </a:xfrm>
          <a:prstGeom prst="rect">
            <a:avLst/>
          </a:prstGeom>
          <a:noFill/>
        </p:spPr>
        <p:txBody>
          <a:bodyPr wrap="square" rtlCol="0">
            <a:spAutoFit/>
          </a:bodyPr>
          <a:lstStyle/>
          <a:p>
            <a:r>
              <a:rPr lang="en-GB" dirty="0"/>
              <a:t>Location</a:t>
            </a:r>
          </a:p>
          <a:p>
            <a:pPr marL="342900" indent="-342900">
              <a:buAutoNum type="arabicPeriod"/>
            </a:pPr>
            <a:r>
              <a:rPr lang="en-GB" dirty="0"/>
              <a:t>Unattractive store layout</a:t>
            </a:r>
          </a:p>
          <a:p>
            <a:r>
              <a:rPr lang="en-GB" dirty="0"/>
              <a:t>2.  Inconvenient location  </a:t>
            </a:r>
          </a:p>
        </p:txBody>
      </p:sp>
      <p:sp>
        <p:nvSpPr>
          <p:cNvPr id="19" name="Rectangle 18">
            <a:extLst>
              <a:ext uri="{FF2B5EF4-FFF2-40B4-BE49-F238E27FC236}">
                <a16:creationId xmlns:a16="http://schemas.microsoft.com/office/drawing/2014/main" id="{7DE951B8-9E3E-2F57-5122-F19B0779C5B2}"/>
              </a:ext>
            </a:extLst>
          </p:cNvPr>
          <p:cNvSpPr/>
          <p:nvPr/>
        </p:nvSpPr>
        <p:spPr>
          <a:xfrm>
            <a:off x="1595120" y="4511040"/>
            <a:ext cx="2784856" cy="12801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3C80E03-49B9-7F6C-31E1-12A2FE368E46}"/>
              </a:ext>
            </a:extLst>
          </p:cNvPr>
          <p:cNvSpPr txBox="1"/>
          <p:nvPr/>
        </p:nvSpPr>
        <p:spPr>
          <a:xfrm>
            <a:off x="1595120" y="4582157"/>
            <a:ext cx="2784856" cy="1200329"/>
          </a:xfrm>
          <a:prstGeom prst="rect">
            <a:avLst/>
          </a:prstGeom>
          <a:noFill/>
        </p:spPr>
        <p:txBody>
          <a:bodyPr wrap="square" rtlCol="0">
            <a:spAutoFit/>
          </a:bodyPr>
          <a:lstStyle/>
          <a:p>
            <a:r>
              <a:rPr lang="en-GB" dirty="0"/>
              <a:t>Promotion</a:t>
            </a:r>
          </a:p>
          <a:p>
            <a:pPr marL="342900" indent="-342900">
              <a:buAutoNum type="arabicPeriod"/>
            </a:pPr>
            <a:r>
              <a:rPr lang="en-GB" dirty="0"/>
              <a:t>Weak social media presence.</a:t>
            </a:r>
          </a:p>
          <a:p>
            <a:pPr marL="342900" indent="-342900">
              <a:buAutoNum type="arabicPeriod"/>
            </a:pPr>
            <a:r>
              <a:rPr lang="en-GB" dirty="0"/>
              <a:t>Ineffective advertising </a:t>
            </a:r>
          </a:p>
        </p:txBody>
      </p:sp>
      <p:sp>
        <p:nvSpPr>
          <p:cNvPr id="22" name="Rectangle 21">
            <a:extLst>
              <a:ext uri="{FF2B5EF4-FFF2-40B4-BE49-F238E27FC236}">
                <a16:creationId xmlns:a16="http://schemas.microsoft.com/office/drawing/2014/main" id="{739373B2-8D76-0F61-18D5-CEA9635E5706}"/>
              </a:ext>
            </a:extLst>
          </p:cNvPr>
          <p:cNvSpPr/>
          <p:nvPr/>
        </p:nvSpPr>
        <p:spPr>
          <a:xfrm>
            <a:off x="2052320" y="544069"/>
            <a:ext cx="2865120" cy="9596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5D90E1CB-0E14-6FFA-67C4-AEB40F2716B9}"/>
              </a:ext>
            </a:extLst>
          </p:cNvPr>
          <p:cNvSpPr txBox="1"/>
          <p:nvPr/>
        </p:nvSpPr>
        <p:spPr>
          <a:xfrm>
            <a:off x="2052320" y="465107"/>
            <a:ext cx="2865120" cy="1138773"/>
          </a:xfrm>
          <a:prstGeom prst="rect">
            <a:avLst/>
          </a:prstGeom>
          <a:noFill/>
        </p:spPr>
        <p:txBody>
          <a:bodyPr wrap="square" rtlCol="0">
            <a:spAutoFit/>
          </a:bodyPr>
          <a:lstStyle/>
          <a:p>
            <a:r>
              <a:rPr lang="en-GB" dirty="0"/>
              <a:t>Price </a:t>
            </a:r>
          </a:p>
          <a:p>
            <a:pPr marL="342900" indent="-342900">
              <a:buAutoNum type="arabicPeriod"/>
            </a:pPr>
            <a:r>
              <a:rPr lang="en-GB" dirty="0"/>
              <a:t>Lack of discounts.</a:t>
            </a:r>
          </a:p>
          <a:p>
            <a:pPr marL="342900" indent="-342900">
              <a:buAutoNum type="arabicPeriod"/>
            </a:pPr>
            <a:r>
              <a:rPr lang="en-GB" sz="1600" dirty="0"/>
              <a:t>Price to high compared others</a:t>
            </a:r>
          </a:p>
        </p:txBody>
      </p:sp>
    </p:spTree>
    <p:extLst>
      <p:ext uri="{BB962C8B-B14F-4D97-AF65-F5344CB8AC3E}">
        <p14:creationId xmlns:p14="http://schemas.microsoft.com/office/powerpoint/2010/main" val="4237264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02E33B-0DCE-ABA1-6226-F94E72CB63C0}"/>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ECD88464-FB76-05EA-ABCA-8CF655FED722}"/>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EBB0391E-CFE4-ED5A-7DF6-161FB07D427E}"/>
              </a:ext>
            </a:extLst>
          </p:cNvPr>
          <p:cNvSpPr>
            <a:spLocks noGrp="1"/>
          </p:cNvSpPr>
          <p:nvPr>
            <p:ph type="sldNum" sz="quarter" idx="12"/>
          </p:nvPr>
        </p:nvSpPr>
        <p:spPr/>
        <p:txBody>
          <a:bodyPr/>
          <a:lstStyle/>
          <a:p>
            <a:pPr rtl="0"/>
            <a:fld id="{58FB4751-880F-D840-AAA9-3A15815CC996}" type="slidenum">
              <a:rPr lang="en-GB" smtClean="0"/>
              <a:t>9</a:t>
            </a:fld>
            <a:endParaRPr lang="en-GB" dirty="0"/>
          </a:p>
        </p:txBody>
      </p:sp>
      <p:sp>
        <p:nvSpPr>
          <p:cNvPr id="5" name="Title 4">
            <a:extLst>
              <a:ext uri="{FF2B5EF4-FFF2-40B4-BE49-F238E27FC236}">
                <a16:creationId xmlns:a16="http://schemas.microsoft.com/office/drawing/2014/main" id="{49AAF4E6-FC91-F952-54A1-789F502A398B}"/>
              </a:ext>
            </a:extLst>
          </p:cNvPr>
          <p:cNvSpPr>
            <a:spLocks noGrp="1"/>
          </p:cNvSpPr>
          <p:nvPr>
            <p:ph type="title"/>
          </p:nvPr>
        </p:nvSpPr>
        <p:spPr/>
        <p:txBody>
          <a:bodyPr/>
          <a:lstStyle/>
          <a:p>
            <a:pPr algn="ctr"/>
            <a:r>
              <a:rPr lang="en-GB" dirty="0"/>
              <a:t>CONCLUSION </a:t>
            </a:r>
          </a:p>
        </p:txBody>
      </p:sp>
      <p:sp>
        <p:nvSpPr>
          <p:cNvPr id="6" name="TextBox 5">
            <a:extLst>
              <a:ext uri="{FF2B5EF4-FFF2-40B4-BE49-F238E27FC236}">
                <a16:creationId xmlns:a16="http://schemas.microsoft.com/office/drawing/2014/main" id="{8E8FDA3E-FFA9-A91D-05C9-D5DDAC866508}"/>
              </a:ext>
            </a:extLst>
          </p:cNvPr>
          <p:cNvSpPr txBox="1"/>
          <p:nvPr/>
        </p:nvSpPr>
        <p:spPr>
          <a:xfrm>
            <a:off x="0" y="1380744"/>
            <a:ext cx="12192000" cy="4832092"/>
          </a:xfrm>
          <a:prstGeom prst="rect">
            <a:avLst/>
          </a:prstGeom>
          <a:noFill/>
        </p:spPr>
        <p:txBody>
          <a:bodyPr wrap="square" rtlCol="0">
            <a:spAutoFit/>
          </a:bodyPr>
          <a:lstStyle/>
          <a:p>
            <a:r>
              <a:rPr lang="en-GB" sz="2800" dirty="0"/>
              <a:t>Green Haven Florist has experienced a 30% decline in in-store sales over the last 12 months, mainly due to growing online competition, inflation, and changing customer habits. The PESTLE analysis highlighted key external pressures such as economic instability, social shifts toward digital shopping, and technological changes. The 5W2H and Fishbone analyses identified internal factors including high prices, weak online presence, and limited promotional activities. To overcome these challenges, Green Haven Florist should modernise its approach by improving its website and delivery options, strengthening its social media marketing, and reviewing its pricing strategy to remain competitive. By adapting to market trends and focusing on customer needs, the business can restore growth, increase customer satisfaction, and ensure long-term sustainability.</a:t>
            </a:r>
          </a:p>
        </p:txBody>
      </p:sp>
    </p:spTree>
    <p:extLst>
      <p:ext uri="{BB962C8B-B14F-4D97-AF65-F5344CB8AC3E}">
        <p14:creationId xmlns:p14="http://schemas.microsoft.com/office/powerpoint/2010/main" val="3336762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C53BF5-6738-C875-827E-DD1A7BFF0644}"/>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3F654165-29FD-51BA-FD61-C22EC9ACD598}"/>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CCD6F4D3-7842-62B6-2C6D-7E5BFE14EF75}"/>
              </a:ext>
            </a:extLst>
          </p:cNvPr>
          <p:cNvSpPr>
            <a:spLocks noGrp="1"/>
          </p:cNvSpPr>
          <p:nvPr>
            <p:ph type="sldNum" sz="quarter" idx="12"/>
          </p:nvPr>
        </p:nvSpPr>
        <p:spPr/>
        <p:txBody>
          <a:bodyPr/>
          <a:lstStyle/>
          <a:p>
            <a:pPr rtl="0"/>
            <a:fld id="{58FB4751-880F-D840-AAA9-3A15815CC996}" type="slidenum">
              <a:rPr lang="en-GB" smtClean="0"/>
              <a:t>10</a:t>
            </a:fld>
            <a:endParaRPr lang="en-GB" dirty="0"/>
          </a:p>
        </p:txBody>
      </p:sp>
      <p:sp>
        <p:nvSpPr>
          <p:cNvPr id="5" name="Title 4">
            <a:extLst>
              <a:ext uri="{FF2B5EF4-FFF2-40B4-BE49-F238E27FC236}">
                <a16:creationId xmlns:a16="http://schemas.microsoft.com/office/drawing/2014/main" id="{DBB5C054-49B3-4D06-5CD0-FEF3811C0040}"/>
              </a:ext>
            </a:extLst>
          </p:cNvPr>
          <p:cNvSpPr>
            <a:spLocks noGrp="1"/>
          </p:cNvSpPr>
          <p:nvPr>
            <p:ph type="title"/>
          </p:nvPr>
        </p:nvSpPr>
        <p:spPr/>
        <p:txBody>
          <a:bodyPr/>
          <a:lstStyle/>
          <a:p>
            <a:pPr algn="ctr"/>
            <a:r>
              <a:rPr lang="en-GB" dirty="0"/>
              <a:t>REFRENCES </a:t>
            </a:r>
          </a:p>
        </p:txBody>
      </p:sp>
      <p:sp>
        <p:nvSpPr>
          <p:cNvPr id="7" name="TextBox 6">
            <a:extLst>
              <a:ext uri="{FF2B5EF4-FFF2-40B4-BE49-F238E27FC236}">
                <a16:creationId xmlns:a16="http://schemas.microsoft.com/office/drawing/2014/main" id="{B9356FB8-5AC1-4013-66FF-8CCBD0B28236}"/>
              </a:ext>
            </a:extLst>
          </p:cNvPr>
          <p:cNvSpPr txBox="1"/>
          <p:nvPr/>
        </p:nvSpPr>
        <p:spPr>
          <a:xfrm>
            <a:off x="412549" y="1380744"/>
            <a:ext cx="6116052" cy="2308324"/>
          </a:xfrm>
          <a:prstGeom prst="rect">
            <a:avLst/>
          </a:prstGeom>
          <a:noFill/>
        </p:spPr>
        <p:txBody>
          <a:bodyPr wrap="square">
            <a:spAutoFit/>
          </a:bodyPr>
          <a:lstStyle/>
          <a:p>
            <a:r>
              <a:rPr lang="en-US" dirty="0"/>
              <a:t>CIPD. (2023). PESTLE analysis: Identifying external factors that influence business performance. Chartered Institute of Personnel and Development. Retrieved from https://</a:t>
            </a:r>
            <a:r>
              <a:rPr lang="en-US" dirty="0" err="1"/>
              <a:t>www.cipd.co.ukMindTools</a:t>
            </a:r>
            <a:r>
              <a:rPr lang="en-US" dirty="0"/>
              <a:t>. (2024). The 5W2H Method: Improving problem-solving and business analysis. Retrieved from https://</a:t>
            </a:r>
            <a:r>
              <a:rPr lang="en-US" dirty="0" err="1"/>
              <a:t>www.mindtools.comOffice</a:t>
            </a:r>
            <a:r>
              <a:rPr lang="en-US" dirty="0"/>
              <a:t> for National Statistics (ONS). (2024). Retail sales in Great Britain: 2023–2024 trends. Retrieved from https://www.ons.gov.uk</a:t>
            </a:r>
          </a:p>
        </p:txBody>
      </p:sp>
      <p:sp>
        <p:nvSpPr>
          <p:cNvPr id="11" name="TextBox 10">
            <a:extLst>
              <a:ext uri="{FF2B5EF4-FFF2-40B4-BE49-F238E27FC236}">
                <a16:creationId xmlns:a16="http://schemas.microsoft.com/office/drawing/2014/main" id="{DDC152A9-CF30-437F-5B1C-D3FBFCD8B427}"/>
              </a:ext>
            </a:extLst>
          </p:cNvPr>
          <p:cNvSpPr txBox="1"/>
          <p:nvPr/>
        </p:nvSpPr>
        <p:spPr>
          <a:xfrm>
            <a:off x="412549" y="3694819"/>
            <a:ext cx="6116052" cy="923330"/>
          </a:xfrm>
          <a:prstGeom prst="rect">
            <a:avLst/>
          </a:prstGeom>
          <a:noFill/>
        </p:spPr>
        <p:txBody>
          <a:bodyPr wrap="square">
            <a:spAutoFit/>
          </a:bodyPr>
          <a:lstStyle/>
          <a:p>
            <a:r>
              <a:rPr lang="en-US" dirty="0"/>
              <a:t>British Florist Association. (2024). The state of the UK florist industry and adapting to digital change. Retrieved from https://www.britishfloristassociation.org</a:t>
            </a:r>
          </a:p>
        </p:txBody>
      </p:sp>
    </p:spTree>
    <p:extLst>
      <p:ext uri="{BB962C8B-B14F-4D97-AF65-F5344CB8AC3E}">
        <p14:creationId xmlns:p14="http://schemas.microsoft.com/office/powerpoint/2010/main" val="1014304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AF8F6D-68E2-6E71-0C87-B42046B4F5E9}"/>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4B217F85-168A-4A73-410F-3F2A134129C8}"/>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C4D06C1D-A8A1-698C-2AB5-30D39298F281}"/>
              </a:ext>
            </a:extLst>
          </p:cNvPr>
          <p:cNvSpPr>
            <a:spLocks noGrp="1"/>
          </p:cNvSpPr>
          <p:nvPr>
            <p:ph type="sldNum" sz="quarter" idx="12"/>
          </p:nvPr>
        </p:nvSpPr>
        <p:spPr/>
        <p:txBody>
          <a:bodyPr/>
          <a:lstStyle/>
          <a:p>
            <a:pPr rtl="0"/>
            <a:fld id="{58FB4751-880F-D840-AAA9-3A15815CC996}" type="slidenum">
              <a:rPr lang="en-GB" smtClean="0"/>
              <a:t>11</a:t>
            </a:fld>
            <a:endParaRPr lang="en-GB" dirty="0"/>
          </a:p>
        </p:txBody>
      </p:sp>
      <p:sp>
        <p:nvSpPr>
          <p:cNvPr id="5" name="Title 4">
            <a:extLst>
              <a:ext uri="{FF2B5EF4-FFF2-40B4-BE49-F238E27FC236}">
                <a16:creationId xmlns:a16="http://schemas.microsoft.com/office/drawing/2014/main" id="{5B97D70F-C18A-D08F-F1EC-75CEB916150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146306299"/>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{3EE4FC77-2499-42A8-B8B0-D1C41FABBAE1}TF1ed9553b-00c4-4092-846a-c8f7f2908f3be0eeb089_win32-2e31fd388d0f</Template>
  <TotalTime>249</TotalTime>
  <Words>879</Words>
  <Application>Microsoft Office PowerPoint</Application>
  <PresentationFormat>Widescreen</PresentationFormat>
  <Paragraphs>69</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Problem solving &amp; Decision making </vt:lpstr>
      <vt:lpstr>OVERVIEW .Introduction  .company background  .problem :Nature and scope  .PESTLE ANALYSIS: Green Haven Florist  5W2H METHOD  .Cause and effect analysis : Fishbone diagram   .Conclusion  . References </vt:lpstr>
      <vt:lpstr>Introduction . I'm going to be talking about the cause and effect and how I use tools such as pestle and 5w2h to identify and help the business (Green Haven Florist). Green Haven Florist “has seen a 30% decline in store sales in the last 12 months”.     </vt:lpstr>
      <vt:lpstr>COMPANY Background  Green Haven Florist : Located in United kingdom Norwich. Green Haven Florist : founded in 2016  By  LIAM and Priya Patel. Green Haven Florist:  Reputation: Floral arrangements ,eco - friendly packaging  and strong community ties. Green Haven florist : Small shop in Norwich which is forced to switch to online services compared to what they are known for  face-to-face services. (impacts  their  business) Green Havens Florist : Known for their wide range of customers from walk in clients  to corporate clients and weddings    </vt:lpstr>
      <vt:lpstr>Nature and scope       </vt:lpstr>
      <vt:lpstr>PESTLE       </vt:lpstr>
      <vt:lpstr>Method 5W2H Who: LIAM AND PRIYA PATEL , Customers, Staffs, Competitors, Supply chain, investors, landlord What: Decline in sales and footfall ,Retail environment changing, Supply chain Disruptions and inflation Where: Norwich, United Kingdom Why: Low emphasis on footfall and less on online services and product. Product cost is hard to maintain because of inflation. Customers have mixed feelings and opinions on moving to online.  When: In the last 12 Months   How : High prices imported materials ( supply chain) and competitors with more advanced and better servives that meat customers preferences and online product sale. How much: 30% decline in sales.  </vt:lpstr>
      <vt:lpstr>Fishbone Diagram</vt:lpstr>
      <vt:lpstr>CONCLUSION </vt:lpstr>
      <vt:lpstr>REFRENCES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 </dc:title>
  <dc:creator>Sebastian-Fernando Varga (2436795)</dc:creator>
  <cp:lastModifiedBy>Sebastian-Fernando Varga (2436795)</cp:lastModifiedBy>
  <cp:revision>5</cp:revision>
  <dcterms:created xsi:type="dcterms:W3CDTF">2025-11-08T23:09:14Z</dcterms:created>
  <dcterms:modified xsi:type="dcterms:W3CDTF">2025-11-09T20:43:18Z</dcterms:modified>
</cp:coreProperties>
</file>