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62" r:id="rId3"/>
    <p:sldId id="257" r:id="rId4"/>
    <p:sldId id="279" r:id="rId5"/>
    <p:sldId id="280" r:id="rId6"/>
    <p:sldId id="281" r:id="rId7"/>
    <p:sldId id="258" r:id="rId8"/>
    <p:sldId id="259" r:id="rId9"/>
    <p:sldId id="260" r:id="rId10"/>
    <p:sldId id="261" r:id="rId11"/>
    <p:sldId id="263" r:id="rId12"/>
    <p:sldId id="277" r:id="rId13"/>
    <p:sldId id="264" r:id="rId14"/>
    <p:sldId id="265" r:id="rId15"/>
    <p:sldId id="275" r:id="rId16"/>
    <p:sldId id="266" r:id="rId17"/>
    <p:sldId id="267" r:id="rId18"/>
    <p:sldId id="268" r:id="rId19"/>
    <p:sldId id="276" r:id="rId20"/>
    <p:sldId id="282" r:id="rId21"/>
    <p:sldId id="269" r:id="rId22"/>
    <p:sldId id="271" r:id="rId23"/>
    <p:sldId id="273" r:id="rId24"/>
    <p:sldId id="274" r:id="rId25"/>
    <p:sldId id="278" r:id="rId26"/>
    <p:sldId id="272" r:id="rId27"/>
    <p:sldId id="283" r:id="rId28"/>
    <p:sldId id="27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342" y="9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E83A1E-42D4-4E3B-885C-B67FD16E6B14}" type="datetimeFigureOut">
              <a:rPr lang="en-GB" smtClean="0"/>
              <a:t>24/10/2019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E28D65-A0B2-4B79-A795-12DA131A4145}" type="slidenum">
              <a:rPr lang="en-GB" smtClean="0"/>
              <a:t>‹#›</a:t>
            </a:fld>
            <a:endParaRPr lang="en-GB"/>
          </a:p>
        </p:txBody>
      </p:sp>
    </p:spTree>
    <p:extLst>
      <p:ext uri="{BB962C8B-B14F-4D97-AF65-F5344CB8AC3E}">
        <p14:creationId xmlns:p14="http://schemas.microsoft.com/office/powerpoint/2010/main" val="1135168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579A33B-62CD-4E84-B593-081CD43B5E75}" type="datetime1">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4099748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4B3F37-36B6-47D4-BA83-72EC360146D2}" type="datetime1">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2087859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895DC-0828-4475-80E8-39211A07A3D1}" type="datetime1">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1053696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9BF31D7-515A-47AD-A269-8EB61B569C76}" type="datetime1">
              <a:rPr lang="en-GB" smtClean="0"/>
              <a:t>24/10/2019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764461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3B78418-0FBE-4AAC-B198-A4551E27DE24}" type="datetime1">
              <a:rPr lang="en-GB" smtClean="0"/>
              <a:t>24/10/2019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2075665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329EE86-2422-4CC3-8DCD-DAAE059D8277}" type="datetime1">
              <a:rPr lang="en-GB" smtClean="0"/>
              <a:t>24/10/2019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2273607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3EBFCD-6151-49D2-A034-9FEEB46CEF84}" type="datetime1">
              <a:rPr lang="en-GB" smtClean="0"/>
              <a:t>24/10/2019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3637943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D26A7E-25B2-45A9-8F32-6A042DB73649}" type="datetime1">
              <a:rPr lang="en-GB" smtClean="0"/>
              <a:t>24/10/2019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3535540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4EF802-EF19-4994-85EC-435EAD2ACD0D}" type="datetime1">
              <a:rPr lang="en-GB" smtClean="0"/>
              <a:t>24/10/2019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3332278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5ECAC8-9FF6-4474-8379-536809684804}" type="datetime1">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1895526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BAD94D-3D69-4002-BEA1-D0A081541AF1}" type="datetime1">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42DC8-893D-42A1-88D3-29FA7302C215}" type="slidenum">
              <a:rPr lang="en-GB" smtClean="0"/>
              <a:t>‹#›</a:t>
            </a:fld>
            <a:endParaRPr lang="en-GB"/>
          </a:p>
        </p:txBody>
      </p:sp>
    </p:spTree>
    <p:extLst>
      <p:ext uri="{BB962C8B-B14F-4D97-AF65-F5344CB8AC3E}">
        <p14:creationId xmlns:p14="http://schemas.microsoft.com/office/powerpoint/2010/main" val="1679225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81929A-75E4-4D8F-9CCB-6C339EAE48FF}" type="datetime1">
              <a:rPr lang="en-GB" smtClean="0"/>
              <a:t>24/10/2019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642DC8-893D-42A1-88D3-29FA7302C215}" type="slidenum">
              <a:rPr lang="en-GB" smtClean="0"/>
              <a:t>‹#›</a:t>
            </a:fld>
            <a:endParaRPr lang="en-GB"/>
          </a:p>
        </p:txBody>
      </p:sp>
    </p:spTree>
    <p:extLst>
      <p:ext uri="{BB962C8B-B14F-4D97-AF65-F5344CB8AC3E}">
        <p14:creationId xmlns:p14="http://schemas.microsoft.com/office/powerpoint/2010/main" val="42709370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legislation.gov.uk/anaw/2014/4/contents"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beta.gov.wales/cabinet-members-and-ministers"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beta.gov.wales/civil-service"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gov.wales/docs/dhss/publications/151218part9en.pdf" TargetMode="External"/><Relationship Id="rId2" Type="http://schemas.openxmlformats.org/officeDocument/2006/relationships/hyperlink" Target="http://www.legislation.gov.uk/wsi/2015/1989/contents/made" TargetMode="External"/><Relationship Id="rId1" Type="http://schemas.openxmlformats.org/officeDocument/2006/relationships/slideLayout" Target="../slideLayouts/slideLayout2.xml"/><Relationship Id="rId4" Type="http://schemas.openxmlformats.org/officeDocument/2006/relationships/hyperlink" Target="http://law.gov.wales/publicservices/social-care/Local-authority-responsibilities/partnership-arrangements/?skip=1&amp;lang=en#/publicservices/social-care/Local-authority-responsibilities/partnership-arrangements/?tab=overview&amp;lang=en"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legislation.gov.uk/wsi/2015/1989/contents/made"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www.legislation.gov.uk/wsi/2015/1989/regulation/10/made#f00002"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westernbay.org.uk/regional-partnership-board-minutes/"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westernbay.org.uk/?s=IFSS"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21867" y="482600"/>
            <a:ext cx="6145184" cy="2946400"/>
          </a:xfrm>
        </p:spPr>
        <p:txBody>
          <a:bodyPr>
            <a:noAutofit/>
          </a:bodyPr>
          <a:lstStyle/>
          <a:p>
            <a:r>
              <a:rPr lang="en-GB" sz="6600" dirty="0"/>
              <a:t>Social Services and Well-being (Wales) Act 2014</a:t>
            </a:r>
          </a:p>
        </p:txBody>
      </p:sp>
      <p:sp>
        <p:nvSpPr>
          <p:cNvPr id="3" name="Subtitle 2"/>
          <p:cNvSpPr>
            <a:spLocks noGrp="1"/>
          </p:cNvSpPr>
          <p:nvPr>
            <p:ph type="subTitle" idx="1"/>
          </p:nvPr>
        </p:nvSpPr>
        <p:spPr>
          <a:xfrm>
            <a:off x="6261579" y="4255860"/>
            <a:ext cx="5092221" cy="1273629"/>
          </a:xfrm>
        </p:spPr>
        <p:txBody>
          <a:bodyPr>
            <a:noAutofit/>
          </a:bodyPr>
          <a:lstStyle/>
          <a:p>
            <a:r>
              <a:rPr lang="en-GB" sz="4400" dirty="0"/>
              <a:t>Partnership and collaboration in law</a:t>
            </a:r>
          </a:p>
        </p:txBody>
      </p:sp>
      <p:pic>
        <p:nvPicPr>
          <p:cNvPr id="4" name="Picture 3">
            <a:hlinkClick r:id="rId2"/>
            <a:extLst>
              <a:ext uri="{FF2B5EF4-FFF2-40B4-BE49-F238E27FC236}">
                <a16:creationId xmlns:a16="http://schemas.microsoft.com/office/drawing/2014/main" id="{BABA2F83-8955-483B-934B-9D0912675A1E}"/>
              </a:ext>
            </a:extLst>
          </p:cNvPr>
          <p:cNvPicPr>
            <a:picLocks noChangeAspect="1"/>
          </p:cNvPicPr>
          <p:nvPr/>
        </p:nvPicPr>
        <p:blipFill>
          <a:blip r:embed="rId3"/>
          <a:stretch>
            <a:fillRect/>
          </a:stretch>
        </p:blipFill>
        <p:spPr>
          <a:xfrm>
            <a:off x="424949" y="0"/>
            <a:ext cx="5092221" cy="6858000"/>
          </a:xfrm>
          <a:prstGeom prst="rect">
            <a:avLst/>
          </a:prstGeom>
          <a:ln w="25400">
            <a:solidFill>
              <a:schemeClr val="tx1"/>
            </a:solidFill>
          </a:ln>
        </p:spPr>
      </p:pic>
      <p:sp>
        <p:nvSpPr>
          <p:cNvPr id="5" name="Slide Number Placeholder 4"/>
          <p:cNvSpPr>
            <a:spLocks noGrp="1"/>
          </p:cNvSpPr>
          <p:nvPr>
            <p:ph type="sldNum" sz="quarter" idx="12"/>
          </p:nvPr>
        </p:nvSpPr>
        <p:spPr/>
        <p:txBody>
          <a:bodyPr/>
          <a:lstStyle/>
          <a:p>
            <a:fld id="{4A642DC8-893D-42A1-88D3-29FA7302C215}" type="slidenum">
              <a:rPr lang="en-GB" smtClean="0"/>
              <a:t>1</a:t>
            </a:fld>
            <a:endParaRPr lang="en-GB"/>
          </a:p>
        </p:txBody>
      </p:sp>
    </p:spTree>
    <p:extLst>
      <p:ext uri="{BB962C8B-B14F-4D97-AF65-F5344CB8AC3E}">
        <p14:creationId xmlns:p14="http://schemas.microsoft.com/office/powerpoint/2010/main" val="2248648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pPr marL="514350" indent="-514350">
              <a:buFont typeface="+mj-lt"/>
              <a:buAutoNum type="arabicPeriod"/>
            </a:pPr>
            <a:r>
              <a:rPr lang="en-GB" dirty="0"/>
              <a:t>To clarify the nature of partnership under the Social Services and Well-being (Wales) Act 2014</a:t>
            </a:r>
          </a:p>
          <a:p>
            <a:pPr marL="514350" indent="-514350">
              <a:buFont typeface="+mj-lt"/>
              <a:buAutoNum type="arabicPeriod"/>
            </a:pPr>
            <a:r>
              <a:rPr lang="en-GB" dirty="0"/>
              <a:t>To consider how local public services are required to work together</a:t>
            </a:r>
          </a:p>
          <a:p>
            <a:pPr marL="514350" indent="-514350">
              <a:buFont typeface="+mj-lt"/>
              <a:buAutoNum type="arabicPeriod"/>
            </a:pPr>
            <a:r>
              <a:rPr lang="en-GB" dirty="0"/>
              <a:t>To explore the Partnership Arrangements (Wales) Regulations</a:t>
            </a:r>
          </a:p>
          <a:p>
            <a:pPr marL="514350" indent="-514350">
              <a:buFont typeface="+mj-lt"/>
              <a:buAutoNum type="arabicPeriod"/>
            </a:pPr>
            <a:r>
              <a:rPr lang="en-GB" dirty="0"/>
              <a:t>To explore the statutory guidance to Part 9 of the Social Services and Well-being (Wales) Act 2014  </a:t>
            </a:r>
          </a:p>
          <a:p>
            <a:pPr marL="0" indent="0">
              <a:buNone/>
            </a:pPr>
            <a:r>
              <a:rPr lang="en-GB" dirty="0"/>
              <a:t>	- Integrated Family Support Services and teams (IFSS &amp; IFST)</a:t>
            </a:r>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4A642DC8-893D-42A1-88D3-29FA7302C215}" type="slidenum">
              <a:rPr lang="en-GB" smtClean="0"/>
              <a:t>2</a:t>
            </a:fld>
            <a:endParaRPr lang="en-GB"/>
          </a:p>
        </p:txBody>
      </p:sp>
    </p:spTree>
    <p:extLst>
      <p:ext uri="{BB962C8B-B14F-4D97-AF65-F5344CB8AC3E}">
        <p14:creationId xmlns:p14="http://schemas.microsoft.com/office/powerpoint/2010/main" val="981154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75856"/>
            <a:ext cx="5350164" cy="5929744"/>
          </a:xfrm>
        </p:spPr>
        <p:txBody>
          <a:bodyPr>
            <a:noAutofit/>
          </a:bodyPr>
          <a:lstStyle/>
          <a:p>
            <a:r>
              <a:rPr lang="en-GB" sz="3200" dirty="0"/>
              <a:t>The Welsh Ministers have the power to make regulations which specify partnership arrangements to be made between local authorities or between local authorities and Local Health Boards</a:t>
            </a:r>
          </a:p>
          <a:p>
            <a:r>
              <a:rPr lang="en-GB" sz="3200" dirty="0"/>
              <a:t>The partnership arrangements are for carrying out specified social services functions or LHB or NHS Trust functions.</a:t>
            </a:r>
          </a:p>
        </p:txBody>
      </p:sp>
      <p:sp>
        <p:nvSpPr>
          <p:cNvPr id="2" name="Slide Number Placeholder 1"/>
          <p:cNvSpPr>
            <a:spLocks noGrp="1"/>
          </p:cNvSpPr>
          <p:nvPr>
            <p:ph type="sldNum" sz="quarter" idx="12"/>
          </p:nvPr>
        </p:nvSpPr>
        <p:spPr/>
        <p:txBody>
          <a:bodyPr/>
          <a:lstStyle/>
          <a:p>
            <a:fld id="{4A642DC8-893D-42A1-88D3-29FA7302C215}" type="slidenum">
              <a:rPr lang="en-GB" smtClean="0"/>
              <a:t>3</a:t>
            </a:fld>
            <a:endParaRPr lang="en-GB"/>
          </a:p>
        </p:txBody>
      </p:sp>
      <p:pic>
        <p:nvPicPr>
          <p:cNvPr id="4" name="Picture 3"/>
          <p:cNvPicPr>
            <a:picLocks noChangeAspect="1"/>
          </p:cNvPicPr>
          <p:nvPr/>
        </p:nvPicPr>
        <p:blipFill>
          <a:blip r:embed="rId2"/>
          <a:stretch>
            <a:fillRect/>
          </a:stretch>
        </p:blipFill>
        <p:spPr>
          <a:xfrm>
            <a:off x="7660821" y="1760765"/>
            <a:ext cx="2857500" cy="2857500"/>
          </a:xfrm>
          <a:prstGeom prst="rect">
            <a:avLst/>
          </a:prstGeom>
        </p:spPr>
      </p:pic>
    </p:spTree>
    <p:extLst>
      <p:ext uri="{BB962C8B-B14F-4D97-AF65-F5344CB8AC3E}">
        <p14:creationId xmlns:p14="http://schemas.microsoft.com/office/powerpoint/2010/main" val="50357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A642DC8-893D-42A1-88D3-29FA7302C215}" type="slidenum">
              <a:rPr lang="en-GB" smtClean="0"/>
              <a:t>4</a:t>
            </a:fld>
            <a:endParaRPr lang="en-GB"/>
          </a:p>
        </p:txBody>
      </p:sp>
      <p:pic>
        <p:nvPicPr>
          <p:cNvPr id="3" name="Picture 2">
            <a:hlinkClick r:id="rId2"/>
          </p:cNvPr>
          <p:cNvPicPr>
            <a:picLocks noChangeAspect="1"/>
          </p:cNvPicPr>
          <p:nvPr/>
        </p:nvPicPr>
        <p:blipFill>
          <a:blip r:embed="rId3"/>
          <a:stretch>
            <a:fillRect/>
          </a:stretch>
        </p:blipFill>
        <p:spPr>
          <a:xfrm>
            <a:off x="4900714" y="120650"/>
            <a:ext cx="7006216" cy="6600825"/>
          </a:xfrm>
          <a:prstGeom prst="rect">
            <a:avLst/>
          </a:prstGeom>
        </p:spPr>
      </p:pic>
      <p:sp>
        <p:nvSpPr>
          <p:cNvPr id="5" name="TextBox 4"/>
          <p:cNvSpPr txBox="1"/>
          <p:nvPr/>
        </p:nvSpPr>
        <p:spPr>
          <a:xfrm>
            <a:off x="468085" y="914400"/>
            <a:ext cx="4354285" cy="5078313"/>
          </a:xfrm>
          <a:prstGeom prst="rect">
            <a:avLst/>
          </a:prstGeom>
          <a:noFill/>
        </p:spPr>
        <p:txBody>
          <a:bodyPr wrap="square" rtlCol="0">
            <a:spAutoFit/>
          </a:bodyPr>
          <a:lstStyle/>
          <a:p>
            <a:r>
              <a:rPr lang="en-GB" sz="5400" dirty="0"/>
              <a:t>Welsh Ministers under new First Minister Mark </a:t>
            </a:r>
            <a:r>
              <a:rPr lang="en-GB" sz="5400" dirty="0" err="1"/>
              <a:t>Drakeford</a:t>
            </a:r>
            <a:endParaRPr lang="en-GB" sz="5400" dirty="0"/>
          </a:p>
        </p:txBody>
      </p:sp>
    </p:spTree>
    <p:extLst>
      <p:ext uri="{BB962C8B-B14F-4D97-AF65-F5344CB8AC3E}">
        <p14:creationId xmlns:p14="http://schemas.microsoft.com/office/powerpoint/2010/main" val="774649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4A642DC8-893D-42A1-88D3-29FA7302C215}" type="slidenum">
              <a:rPr lang="en-GB" smtClean="0"/>
              <a:t>5</a:t>
            </a:fld>
            <a:endParaRPr lang="en-GB"/>
          </a:p>
        </p:txBody>
      </p:sp>
      <p:pic>
        <p:nvPicPr>
          <p:cNvPr id="4" name="Picture 3">
            <a:hlinkClick r:id="rId2"/>
          </p:cNvPr>
          <p:cNvPicPr>
            <a:picLocks noChangeAspect="1"/>
          </p:cNvPicPr>
          <p:nvPr/>
        </p:nvPicPr>
        <p:blipFill>
          <a:blip r:embed="rId3"/>
          <a:stretch>
            <a:fillRect/>
          </a:stretch>
        </p:blipFill>
        <p:spPr>
          <a:xfrm>
            <a:off x="555171" y="-15677"/>
            <a:ext cx="10798629" cy="6713397"/>
          </a:xfrm>
          <a:prstGeom prst="rect">
            <a:avLst/>
          </a:prstGeom>
        </p:spPr>
      </p:pic>
    </p:spTree>
    <p:extLst>
      <p:ext uri="{BB962C8B-B14F-4D97-AF65-F5344CB8AC3E}">
        <p14:creationId xmlns:p14="http://schemas.microsoft.com/office/powerpoint/2010/main" val="1036712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9955" y="463381"/>
            <a:ext cx="11811000" cy="581025"/>
          </a:xfrm>
          <a:prstGeom prst="rect">
            <a:avLst/>
          </a:prstGeom>
        </p:spPr>
      </p:pic>
      <p:pic>
        <p:nvPicPr>
          <p:cNvPr id="3" name="Picture 2"/>
          <p:cNvPicPr>
            <a:picLocks noChangeAspect="1"/>
          </p:cNvPicPr>
          <p:nvPr/>
        </p:nvPicPr>
        <p:blipFill>
          <a:blip r:embed="rId3"/>
          <a:stretch>
            <a:fillRect/>
          </a:stretch>
        </p:blipFill>
        <p:spPr>
          <a:xfrm>
            <a:off x="419505" y="1190828"/>
            <a:ext cx="11391900" cy="838200"/>
          </a:xfrm>
          <a:prstGeom prst="rect">
            <a:avLst/>
          </a:prstGeom>
        </p:spPr>
      </p:pic>
      <p:pic>
        <p:nvPicPr>
          <p:cNvPr id="4" name="Picture 3"/>
          <p:cNvPicPr>
            <a:picLocks noChangeAspect="1"/>
          </p:cNvPicPr>
          <p:nvPr/>
        </p:nvPicPr>
        <p:blipFill>
          <a:blip r:embed="rId4"/>
          <a:stretch>
            <a:fillRect/>
          </a:stretch>
        </p:blipFill>
        <p:spPr>
          <a:xfrm>
            <a:off x="612842" y="2417154"/>
            <a:ext cx="11198562" cy="1148204"/>
          </a:xfrm>
          <a:prstGeom prst="rect">
            <a:avLst/>
          </a:prstGeom>
        </p:spPr>
      </p:pic>
      <p:pic>
        <p:nvPicPr>
          <p:cNvPr id="5" name="Picture 4"/>
          <p:cNvPicPr>
            <a:picLocks noChangeAspect="1"/>
          </p:cNvPicPr>
          <p:nvPr/>
        </p:nvPicPr>
        <p:blipFill>
          <a:blip r:embed="rId5"/>
          <a:stretch>
            <a:fillRect/>
          </a:stretch>
        </p:blipFill>
        <p:spPr>
          <a:xfrm>
            <a:off x="578795" y="3778817"/>
            <a:ext cx="11266657" cy="1187532"/>
          </a:xfrm>
          <a:prstGeom prst="rect">
            <a:avLst/>
          </a:prstGeom>
        </p:spPr>
      </p:pic>
      <p:sp>
        <p:nvSpPr>
          <p:cNvPr id="6" name="Slide Number Placeholder 5"/>
          <p:cNvSpPr>
            <a:spLocks noGrp="1"/>
          </p:cNvSpPr>
          <p:nvPr>
            <p:ph type="sldNum" sz="quarter" idx="12"/>
          </p:nvPr>
        </p:nvSpPr>
        <p:spPr/>
        <p:txBody>
          <a:bodyPr/>
          <a:lstStyle/>
          <a:p>
            <a:fld id="{4A642DC8-893D-42A1-88D3-29FA7302C215}" type="slidenum">
              <a:rPr lang="en-GB" smtClean="0"/>
              <a:t>6</a:t>
            </a:fld>
            <a:endParaRPr lang="en-GB"/>
          </a:p>
        </p:txBody>
      </p:sp>
    </p:spTree>
    <p:extLst>
      <p:ext uri="{BB962C8B-B14F-4D97-AF65-F5344CB8AC3E}">
        <p14:creationId xmlns:p14="http://schemas.microsoft.com/office/powerpoint/2010/main" val="1358124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57406"/>
            <a:ext cx="5519057" cy="4727575"/>
          </a:xfrm>
        </p:spPr>
        <p:txBody>
          <a:bodyPr>
            <a:noAutofit/>
          </a:bodyPr>
          <a:lstStyle/>
          <a:p>
            <a:r>
              <a:rPr lang="en-GB" sz="3200" dirty="0"/>
              <a:t>A local authority and a LHB may pay towards the establishment and operation of partnership arrangements by making payments directly or in to a 'pooled fund'. </a:t>
            </a:r>
          </a:p>
          <a:p>
            <a:r>
              <a:rPr lang="en-GB" sz="3200" dirty="0"/>
              <a:t>They may also provide staff, goods, services, accommodation and other resources for the partnership or in connection with it.</a:t>
            </a:r>
          </a:p>
        </p:txBody>
      </p:sp>
      <p:pic>
        <p:nvPicPr>
          <p:cNvPr id="2" name="Picture 1">
            <a:extLst>
              <a:ext uri="{FF2B5EF4-FFF2-40B4-BE49-F238E27FC236}">
                <a16:creationId xmlns:a16="http://schemas.microsoft.com/office/drawing/2014/main" id="{E7559294-6346-449D-949B-46F614CADE5F}"/>
              </a:ext>
            </a:extLst>
          </p:cNvPr>
          <p:cNvPicPr>
            <a:picLocks noChangeAspect="1"/>
          </p:cNvPicPr>
          <p:nvPr/>
        </p:nvPicPr>
        <p:blipFill>
          <a:blip r:embed="rId2"/>
          <a:stretch>
            <a:fillRect/>
          </a:stretch>
        </p:blipFill>
        <p:spPr>
          <a:xfrm>
            <a:off x="6227401" y="1387819"/>
            <a:ext cx="5809089" cy="4082361"/>
          </a:xfrm>
          <a:prstGeom prst="rect">
            <a:avLst/>
          </a:prstGeom>
        </p:spPr>
      </p:pic>
      <p:sp>
        <p:nvSpPr>
          <p:cNvPr id="4" name="Slide Number Placeholder 3"/>
          <p:cNvSpPr>
            <a:spLocks noGrp="1"/>
          </p:cNvSpPr>
          <p:nvPr>
            <p:ph type="sldNum" sz="quarter" idx="12"/>
          </p:nvPr>
        </p:nvSpPr>
        <p:spPr/>
        <p:txBody>
          <a:bodyPr/>
          <a:lstStyle/>
          <a:p>
            <a:fld id="{4A642DC8-893D-42A1-88D3-29FA7302C215}" type="slidenum">
              <a:rPr lang="en-GB" smtClean="0"/>
              <a:t>7</a:t>
            </a:fld>
            <a:endParaRPr lang="en-GB"/>
          </a:p>
        </p:txBody>
      </p:sp>
    </p:spTree>
    <p:extLst>
      <p:ext uri="{BB962C8B-B14F-4D97-AF65-F5344CB8AC3E}">
        <p14:creationId xmlns:p14="http://schemas.microsoft.com/office/powerpoint/2010/main" val="28656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38933"/>
            <a:ext cx="7609794" cy="5424921"/>
          </a:xfrm>
        </p:spPr>
        <p:txBody>
          <a:bodyPr>
            <a:noAutofit/>
          </a:bodyPr>
          <a:lstStyle/>
          <a:p>
            <a:r>
              <a:rPr lang="en-GB" sz="3200" dirty="0"/>
              <a:t>Regulations made under Part 9 require the establishment of regional partnership boards and specify the partnership arrangements which must be carried out under the direction of the regional partnership boards.  </a:t>
            </a:r>
          </a:p>
          <a:p>
            <a:r>
              <a:rPr lang="en-GB" sz="3200" dirty="0"/>
              <a:t>These include partnership arrangements for the delivery of the Integrated Family Support Service (IFSS) which was previously provided under Part 3 of the Children and Families (Wales) Measure 2010. </a:t>
            </a:r>
          </a:p>
        </p:txBody>
      </p:sp>
      <p:pic>
        <p:nvPicPr>
          <p:cNvPr id="4" name="Picture 3"/>
          <p:cNvPicPr>
            <a:picLocks noChangeAspect="1"/>
          </p:cNvPicPr>
          <p:nvPr/>
        </p:nvPicPr>
        <p:blipFill>
          <a:blip r:embed="rId2"/>
          <a:stretch>
            <a:fillRect/>
          </a:stretch>
        </p:blipFill>
        <p:spPr>
          <a:xfrm>
            <a:off x="8447994" y="1695807"/>
            <a:ext cx="3494070" cy="3021899"/>
          </a:xfrm>
          <a:prstGeom prst="rect">
            <a:avLst/>
          </a:prstGeom>
        </p:spPr>
      </p:pic>
      <p:sp>
        <p:nvSpPr>
          <p:cNvPr id="2" name="Slide Number Placeholder 1"/>
          <p:cNvSpPr>
            <a:spLocks noGrp="1"/>
          </p:cNvSpPr>
          <p:nvPr>
            <p:ph type="sldNum" sz="quarter" idx="12"/>
          </p:nvPr>
        </p:nvSpPr>
        <p:spPr/>
        <p:txBody>
          <a:bodyPr/>
          <a:lstStyle/>
          <a:p>
            <a:fld id="{4A642DC8-893D-42A1-88D3-29FA7302C215}" type="slidenum">
              <a:rPr lang="en-GB" smtClean="0"/>
              <a:t>8</a:t>
            </a:fld>
            <a:endParaRPr lang="en-GB"/>
          </a:p>
        </p:txBody>
      </p:sp>
    </p:spTree>
    <p:extLst>
      <p:ext uri="{BB962C8B-B14F-4D97-AF65-F5344CB8AC3E}">
        <p14:creationId xmlns:p14="http://schemas.microsoft.com/office/powerpoint/2010/main" val="137153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97187"/>
            <a:ext cx="6700158" cy="5895687"/>
          </a:xfrm>
        </p:spPr>
        <p:txBody>
          <a:bodyPr>
            <a:normAutofit lnSpcReduction="10000"/>
          </a:bodyPr>
          <a:lstStyle/>
          <a:p>
            <a:r>
              <a:rPr lang="en-GB" sz="3200" dirty="0"/>
              <a:t>The Regulations set out the membership of the regional partnership boards and their objectives and require an annual report to be submitted to the Welsh Ministers.</a:t>
            </a:r>
          </a:p>
          <a:p>
            <a:r>
              <a:rPr lang="en-GB" sz="3200" dirty="0"/>
              <a:t>The Regulations also require the establishment of pooled funds in relation to the partnership arrangements for the IFSS.  Pooled funds are required to be established for the commissioning of care home accommodation by April 2018.</a:t>
            </a:r>
          </a:p>
          <a:p>
            <a:endParaRPr lang="en-GB" dirty="0"/>
          </a:p>
        </p:txBody>
      </p:sp>
      <p:pic>
        <p:nvPicPr>
          <p:cNvPr id="4" name="Picture 3"/>
          <p:cNvPicPr>
            <a:picLocks noChangeAspect="1"/>
          </p:cNvPicPr>
          <p:nvPr/>
        </p:nvPicPr>
        <p:blipFill>
          <a:blip r:embed="rId2"/>
          <a:stretch>
            <a:fillRect/>
          </a:stretch>
        </p:blipFill>
        <p:spPr>
          <a:xfrm>
            <a:off x="7538358" y="1521626"/>
            <a:ext cx="4449426" cy="3283246"/>
          </a:xfrm>
          <a:prstGeom prst="rect">
            <a:avLst/>
          </a:prstGeom>
        </p:spPr>
      </p:pic>
      <p:sp>
        <p:nvSpPr>
          <p:cNvPr id="2" name="Slide Number Placeholder 1"/>
          <p:cNvSpPr>
            <a:spLocks noGrp="1"/>
          </p:cNvSpPr>
          <p:nvPr>
            <p:ph type="sldNum" sz="quarter" idx="12"/>
          </p:nvPr>
        </p:nvSpPr>
        <p:spPr/>
        <p:txBody>
          <a:bodyPr/>
          <a:lstStyle/>
          <a:p>
            <a:fld id="{4A642DC8-893D-42A1-88D3-29FA7302C215}" type="slidenum">
              <a:rPr lang="en-GB" smtClean="0"/>
              <a:t>9</a:t>
            </a:fld>
            <a:endParaRPr lang="en-GB"/>
          </a:p>
        </p:txBody>
      </p:sp>
    </p:spTree>
    <p:extLst>
      <p:ext uri="{BB962C8B-B14F-4D97-AF65-F5344CB8AC3E}">
        <p14:creationId xmlns:p14="http://schemas.microsoft.com/office/powerpoint/2010/main" val="3823217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4776" y="1170432"/>
            <a:ext cx="10710672" cy="5097971"/>
          </a:xfrm>
        </p:spPr>
        <p:txBody>
          <a:bodyPr>
            <a:normAutofit/>
          </a:bodyPr>
          <a:lstStyle/>
          <a:p>
            <a:pPr>
              <a:lnSpc>
                <a:spcPts val="1680"/>
              </a:lnSpc>
              <a:spcAft>
                <a:spcPts val="1125"/>
              </a:spcAft>
            </a:pPr>
            <a:r>
              <a:rPr lang="en-GB" sz="32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See the</a:t>
            </a:r>
          </a:p>
          <a:p>
            <a:pPr marL="0" indent="0">
              <a:lnSpc>
                <a:spcPts val="1680"/>
              </a:lnSpc>
              <a:spcAft>
                <a:spcPts val="1125"/>
              </a:spcAft>
              <a:buNone/>
            </a:pPr>
            <a:r>
              <a:rPr lang="en-GB" sz="3200" u="none" strike="noStrike" dirty="0">
                <a:solidFill>
                  <a:srgbClr val="0880B8"/>
                </a:solidFill>
                <a:effectLst/>
                <a:latin typeface="Arial" panose="020B0604020202020204" pitchFamily="34" charset="0"/>
                <a:ea typeface="Times New Roman" panose="02020603050405020304" pitchFamily="18" charset="0"/>
                <a:cs typeface="Times New Roman" panose="02020603050405020304" pitchFamily="18" charset="0"/>
                <a:hlinkClick r:id="rId2"/>
              </a:rPr>
              <a:t>Partnership Arrangements (Wales) Regulations 2015</a:t>
            </a:r>
            <a:r>
              <a:rPr lang="en-GB" sz="32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a:t>
            </a:r>
          </a:p>
          <a:p>
            <a:pPr>
              <a:lnSpc>
                <a:spcPts val="1680"/>
              </a:lnSpc>
              <a:spcAft>
                <a:spcPts val="1125"/>
              </a:spcAft>
            </a:pPr>
            <a:endParaRPr lang="en-GB" sz="3200" dirty="0">
              <a:solidFill>
                <a:srgbClr val="333333"/>
              </a:solidFill>
              <a:latin typeface="Arial" panose="020B0604020202020204" pitchFamily="34" charset="0"/>
              <a:ea typeface="Calibri" panose="020F0502020204030204" pitchFamily="34" charset="0"/>
              <a:cs typeface="Times New Roman" panose="02020603050405020304" pitchFamily="18" charset="0"/>
            </a:endParaRPr>
          </a:p>
          <a:p>
            <a:pPr>
              <a:lnSpc>
                <a:spcPts val="1680"/>
              </a:lnSpc>
              <a:spcAft>
                <a:spcPts val="1125"/>
              </a:spcAft>
            </a:pPr>
            <a:r>
              <a:rPr lang="en-GB" sz="3200" u="none" strike="noStrike" dirty="0">
                <a:solidFill>
                  <a:srgbClr val="0880B8"/>
                </a:solidFill>
                <a:effectLst/>
                <a:latin typeface="Arial" panose="020B0604020202020204" pitchFamily="34" charset="0"/>
                <a:ea typeface="Times New Roman" panose="02020603050405020304" pitchFamily="18" charset="0"/>
                <a:cs typeface="Times New Roman" panose="02020603050405020304" pitchFamily="18" charset="0"/>
                <a:hlinkClick r:id="rId3"/>
              </a:rPr>
              <a:t>Statutory guidance</a:t>
            </a:r>
            <a:r>
              <a:rPr lang="en-GB" sz="32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a:t>
            </a:r>
          </a:p>
          <a:p>
            <a:pPr marL="0" indent="0">
              <a:lnSpc>
                <a:spcPts val="1680"/>
              </a:lnSpc>
              <a:spcAft>
                <a:spcPts val="1125"/>
              </a:spcAft>
              <a:buNone/>
            </a:pPr>
            <a:r>
              <a:rPr lang="en-GB" sz="32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has been issued by the Welsh Ministers in relation to </a:t>
            </a:r>
          </a:p>
          <a:p>
            <a:pPr marL="0" indent="0">
              <a:lnSpc>
                <a:spcPts val="1680"/>
              </a:lnSpc>
              <a:spcAft>
                <a:spcPts val="1125"/>
              </a:spcAft>
              <a:buNone/>
            </a:pPr>
            <a:r>
              <a:rPr lang="en-GB" sz="32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the partnership arrangements under section 166 to 168.</a:t>
            </a:r>
          </a:p>
          <a:p>
            <a:pPr marL="0" indent="0">
              <a:lnSpc>
                <a:spcPts val="1680"/>
              </a:lnSpc>
              <a:spcAft>
                <a:spcPts val="1125"/>
              </a:spcAft>
              <a:buNone/>
            </a:pPr>
            <a:endParaRPr lang="en-GB" sz="2400" dirty="0">
              <a:solidFill>
                <a:srgbClr val="333333"/>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http://law.gov.wales/publicservices/social-care/Local-authority-responsibilities/partnership-arrangements/?skip=1&amp;lang=en#/publicservices/social-care/Local-authority-responsibilities/partnership-arrangements/?tab=overview&amp;lang=en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680"/>
              </a:lnSpc>
              <a:spcAft>
                <a:spcPts val="1125"/>
              </a:spcAft>
              <a:buNone/>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680"/>
              </a:lnSpc>
              <a:spcAft>
                <a:spcPts val="1125"/>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2" name="Slide Number Placeholder 1"/>
          <p:cNvSpPr>
            <a:spLocks noGrp="1"/>
          </p:cNvSpPr>
          <p:nvPr>
            <p:ph type="sldNum" sz="quarter" idx="12"/>
          </p:nvPr>
        </p:nvSpPr>
        <p:spPr/>
        <p:txBody>
          <a:bodyPr/>
          <a:lstStyle/>
          <a:p>
            <a:fld id="{4A642DC8-893D-42A1-88D3-29FA7302C215}" type="slidenum">
              <a:rPr lang="en-GB" smtClean="0"/>
              <a:t>10</a:t>
            </a:fld>
            <a:endParaRPr lang="en-GB"/>
          </a:p>
        </p:txBody>
      </p:sp>
    </p:spTree>
    <p:extLst>
      <p:ext uri="{BB962C8B-B14F-4D97-AF65-F5344CB8AC3E}">
        <p14:creationId xmlns:p14="http://schemas.microsoft.com/office/powerpoint/2010/main" val="3192798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lose up of a newspaper&#10;&#10;Description generated with high confidence">
            <a:extLst>
              <a:ext uri="{FF2B5EF4-FFF2-40B4-BE49-F238E27FC236}">
                <a16:creationId xmlns:a16="http://schemas.microsoft.com/office/drawing/2014/main" id="{C97F5466-ACCB-422D-A14D-7C42CE0CFBE3}"/>
              </a:ext>
            </a:extLst>
          </p:cNvPr>
          <p:cNvPicPr>
            <a:picLocks noChangeAspect="1"/>
          </p:cNvPicPr>
          <p:nvPr/>
        </p:nvPicPr>
        <p:blipFill>
          <a:blip r:embed="rId2"/>
          <a:stretch>
            <a:fillRect/>
          </a:stretch>
        </p:blipFill>
        <p:spPr>
          <a:xfrm>
            <a:off x="3200400" y="0"/>
            <a:ext cx="5440680" cy="6696223"/>
          </a:xfrm>
          <a:prstGeom prst="rect">
            <a:avLst/>
          </a:prstGeom>
        </p:spPr>
      </p:pic>
      <p:sp>
        <p:nvSpPr>
          <p:cNvPr id="3" name="Slide Number Placeholder 2"/>
          <p:cNvSpPr>
            <a:spLocks noGrp="1"/>
          </p:cNvSpPr>
          <p:nvPr>
            <p:ph type="sldNum" sz="quarter" idx="12"/>
          </p:nvPr>
        </p:nvSpPr>
        <p:spPr/>
        <p:txBody>
          <a:bodyPr/>
          <a:lstStyle/>
          <a:p>
            <a:fld id="{4A642DC8-893D-42A1-88D3-29FA7302C215}" type="slidenum">
              <a:rPr lang="en-GB" smtClean="0"/>
              <a:t>11</a:t>
            </a:fld>
            <a:endParaRPr lang="en-GB"/>
          </a:p>
        </p:txBody>
      </p:sp>
    </p:spTree>
    <p:extLst>
      <p:ext uri="{BB962C8B-B14F-4D97-AF65-F5344CB8AC3E}">
        <p14:creationId xmlns:p14="http://schemas.microsoft.com/office/powerpoint/2010/main" val="4230219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social media post&#10;&#10;Description generated with very high confidence">
            <a:hlinkClick r:id="rId2"/>
          </p:cNvPr>
          <p:cNvPicPr>
            <a:picLocks noChangeAspect="1"/>
          </p:cNvPicPr>
          <p:nvPr/>
        </p:nvPicPr>
        <p:blipFill>
          <a:blip r:embed="rId3"/>
          <a:stretch>
            <a:fillRect/>
          </a:stretch>
        </p:blipFill>
        <p:spPr>
          <a:xfrm>
            <a:off x="1938528" y="91521"/>
            <a:ext cx="8007671" cy="6766479"/>
          </a:xfrm>
          <a:prstGeom prst="rect">
            <a:avLst/>
          </a:prstGeom>
        </p:spPr>
      </p:pic>
      <p:sp>
        <p:nvSpPr>
          <p:cNvPr id="3" name="Slide Number Placeholder 2"/>
          <p:cNvSpPr>
            <a:spLocks noGrp="1"/>
          </p:cNvSpPr>
          <p:nvPr>
            <p:ph type="sldNum" sz="quarter" idx="12"/>
          </p:nvPr>
        </p:nvSpPr>
        <p:spPr/>
        <p:txBody>
          <a:bodyPr/>
          <a:lstStyle/>
          <a:p>
            <a:fld id="{4A642DC8-893D-42A1-88D3-29FA7302C215}" type="slidenum">
              <a:rPr lang="en-GB" smtClean="0"/>
              <a:t>12</a:t>
            </a:fld>
            <a:endParaRPr lang="en-GB"/>
          </a:p>
        </p:txBody>
      </p:sp>
    </p:spTree>
    <p:extLst>
      <p:ext uri="{BB962C8B-B14F-4D97-AF65-F5344CB8AC3E}">
        <p14:creationId xmlns:p14="http://schemas.microsoft.com/office/powerpoint/2010/main" val="2304621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8857" y="206829"/>
            <a:ext cx="11963400" cy="6678751"/>
          </a:xfrm>
          <a:prstGeom prst="rect">
            <a:avLst/>
          </a:prstGeom>
        </p:spPr>
        <p:txBody>
          <a:bodyPr wrap="square">
            <a:spAutoFit/>
          </a:bodyPr>
          <a:lstStyle/>
          <a:p>
            <a:r>
              <a:rPr lang="en-GB" sz="3200" b="1" dirty="0">
                <a:solidFill>
                  <a:srgbClr val="000000"/>
                </a:solidFill>
                <a:effectLst/>
              </a:rPr>
              <a:t>Objectives of regional partnership boards</a:t>
            </a:r>
          </a:p>
          <a:p>
            <a:r>
              <a:rPr lang="en-GB" sz="3200" dirty="0">
                <a:solidFill>
                  <a:srgbClr val="000000"/>
                </a:solidFill>
                <a:effectLst/>
              </a:rPr>
              <a:t>10.  The objectives of a regional partnership board are— </a:t>
            </a:r>
          </a:p>
          <a:p>
            <a:endParaRPr lang="en-GB" sz="2800" dirty="0">
              <a:solidFill>
                <a:srgbClr val="000000"/>
              </a:solidFill>
              <a:effectLst/>
            </a:endParaRPr>
          </a:p>
          <a:p>
            <a:r>
              <a:rPr lang="en-GB" sz="2800" dirty="0">
                <a:solidFill>
                  <a:srgbClr val="000000"/>
                </a:solidFill>
                <a:effectLst/>
              </a:rPr>
              <a:t>(a)to ensure that the partnership bodies work effectively together to—</a:t>
            </a:r>
          </a:p>
          <a:p>
            <a:r>
              <a:rPr lang="en-GB" sz="2800" dirty="0">
                <a:solidFill>
                  <a:srgbClr val="000000"/>
                </a:solidFill>
                <a:effectLst/>
              </a:rPr>
              <a:t>(</a:t>
            </a:r>
            <a:r>
              <a:rPr lang="en-GB" sz="2800" dirty="0" err="1">
                <a:solidFill>
                  <a:srgbClr val="000000"/>
                </a:solidFill>
                <a:effectLst/>
              </a:rPr>
              <a:t>i</a:t>
            </a:r>
            <a:r>
              <a:rPr lang="en-GB" sz="2800" dirty="0">
                <a:solidFill>
                  <a:srgbClr val="000000"/>
                </a:solidFill>
                <a:effectLst/>
              </a:rPr>
              <a:t>)respond to the population assessment carried out in accordance with section 14 of the Act, and</a:t>
            </a:r>
          </a:p>
          <a:p>
            <a:r>
              <a:rPr lang="en-GB" sz="2800" dirty="0">
                <a:solidFill>
                  <a:srgbClr val="000000"/>
                </a:solidFill>
                <a:effectLst/>
              </a:rPr>
              <a:t>(ii)implement the plans for each of the local authority areas covered by the board which local authorities and local health boards are each required to prepare and publish under section 14A of the Act(</a:t>
            </a:r>
            <a:r>
              <a:rPr lang="en-GB" sz="2800" dirty="0">
                <a:solidFill>
                  <a:srgbClr val="000000"/>
                </a:solidFill>
                <a:effectLst/>
                <a:hlinkClick r:id="rId2" tooltip="Go to footnote 1"/>
              </a:rPr>
              <a:t>1</a:t>
            </a:r>
            <a:r>
              <a:rPr lang="en-GB" sz="2800" dirty="0">
                <a:solidFill>
                  <a:srgbClr val="000000"/>
                </a:solidFill>
                <a:effectLst/>
              </a:rPr>
              <a:t>);</a:t>
            </a:r>
          </a:p>
          <a:p>
            <a:endParaRPr lang="en-GB" sz="2800" dirty="0">
              <a:solidFill>
                <a:srgbClr val="000000"/>
              </a:solidFill>
              <a:effectLst/>
            </a:endParaRPr>
          </a:p>
          <a:p>
            <a:r>
              <a:rPr lang="en-GB" sz="2800" dirty="0">
                <a:solidFill>
                  <a:srgbClr val="000000"/>
                </a:solidFill>
                <a:effectLst/>
              </a:rPr>
              <a:t>(b)to ensure that the partnership bodies provide sufficient resources for the partnership arrangements, in accordance with their powers under section 167 of the Act;</a:t>
            </a:r>
          </a:p>
          <a:p>
            <a:endParaRPr lang="en-GB" sz="2800" dirty="0">
              <a:solidFill>
                <a:srgbClr val="000000"/>
              </a:solidFill>
              <a:effectLst/>
            </a:endParaRPr>
          </a:p>
          <a:p>
            <a:r>
              <a:rPr lang="en-GB" sz="2800" dirty="0">
                <a:solidFill>
                  <a:srgbClr val="000000"/>
                </a:solidFill>
                <a:effectLst/>
              </a:rPr>
              <a:t>(c)to promote the establishment of pooled funds where appropriate.</a:t>
            </a:r>
          </a:p>
        </p:txBody>
      </p:sp>
      <p:sp>
        <p:nvSpPr>
          <p:cNvPr id="5" name="Rectangle 4"/>
          <p:cNvSpPr/>
          <p:nvPr/>
        </p:nvSpPr>
        <p:spPr>
          <a:xfrm>
            <a:off x="206829" y="1524000"/>
            <a:ext cx="11811000" cy="2748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85057" y="4330733"/>
            <a:ext cx="11811000" cy="15366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85057" y="6060670"/>
            <a:ext cx="11811000" cy="7662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p:cNvSpPr>
            <a:spLocks noGrp="1"/>
          </p:cNvSpPr>
          <p:nvPr>
            <p:ph type="sldNum" sz="quarter" idx="12"/>
          </p:nvPr>
        </p:nvSpPr>
        <p:spPr/>
        <p:txBody>
          <a:bodyPr/>
          <a:lstStyle/>
          <a:p>
            <a:fld id="{4A642DC8-893D-42A1-88D3-29FA7302C215}" type="slidenum">
              <a:rPr lang="en-GB" smtClean="0"/>
              <a:t>13</a:t>
            </a:fld>
            <a:endParaRPr lang="en-GB"/>
          </a:p>
        </p:txBody>
      </p:sp>
    </p:spTree>
    <p:extLst>
      <p:ext uri="{BB962C8B-B14F-4D97-AF65-F5344CB8AC3E}">
        <p14:creationId xmlns:p14="http://schemas.microsoft.com/office/powerpoint/2010/main" val="3240429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7"/>
                                        </p:tgtEl>
                                      </p:cBhvr>
                                    </p:animEffect>
                                    <p:set>
                                      <p:cBhvr>
                                        <p:cTn id="17"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2207" y="232681"/>
            <a:ext cx="4667250" cy="6538771"/>
          </a:xfrm>
          <a:prstGeom prst="rect">
            <a:avLst/>
          </a:prstGeom>
        </p:spPr>
      </p:pic>
      <p:sp>
        <p:nvSpPr>
          <p:cNvPr id="4" name="Rectangle 3"/>
          <p:cNvSpPr/>
          <p:nvPr/>
        </p:nvSpPr>
        <p:spPr>
          <a:xfrm>
            <a:off x="5323115" y="639193"/>
            <a:ext cx="6868885" cy="6001643"/>
          </a:xfrm>
          <a:prstGeom prst="rect">
            <a:avLst/>
          </a:prstGeom>
        </p:spPr>
        <p:txBody>
          <a:bodyPr wrap="square">
            <a:spAutoFit/>
          </a:bodyPr>
          <a:lstStyle/>
          <a:p>
            <a:r>
              <a:rPr lang="en-GB" sz="3200" dirty="0"/>
              <a:t>Part 9 of the Social Services and Well-being (Wales) Act 2014 (“the Act”) requires local authorities to make arrangements </a:t>
            </a:r>
            <a:r>
              <a:rPr lang="en-GB" sz="3200" u="sng" dirty="0"/>
              <a:t>to promote co-operation </a:t>
            </a:r>
            <a:r>
              <a:rPr lang="en-GB" sz="3200" dirty="0"/>
              <a:t>with their relevant partners and others, in relation to adults with needs for care and support, carers and children. </a:t>
            </a:r>
          </a:p>
          <a:p>
            <a:r>
              <a:rPr lang="en-GB" sz="3200" dirty="0"/>
              <a:t>It </a:t>
            </a:r>
            <a:r>
              <a:rPr lang="en-GB" sz="3200" u="sng" dirty="0"/>
              <a:t>places a duty </a:t>
            </a:r>
            <a:r>
              <a:rPr lang="en-GB" sz="3200" dirty="0"/>
              <a:t>on relevant partners to co-operate with, and provide information to, the local authorities for the purpose of their social services functions. </a:t>
            </a:r>
          </a:p>
        </p:txBody>
      </p:sp>
      <p:sp>
        <p:nvSpPr>
          <p:cNvPr id="2" name="Slide Number Placeholder 1"/>
          <p:cNvSpPr>
            <a:spLocks noGrp="1"/>
          </p:cNvSpPr>
          <p:nvPr>
            <p:ph type="sldNum" sz="quarter" idx="12"/>
          </p:nvPr>
        </p:nvSpPr>
        <p:spPr/>
        <p:txBody>
          <a:bodyPr/>
          <a:lstStyle/>
          <a:p>
            <a:fld id="{4A642DC8-893D-42A1-88D3-29FA7302C215}" type="slidenum">
              <a:rPr lang="en-GB" smtClean="0"/>
              <a:t>14</a:t>
            </a:fld>
            <a:endParaRPr lang="en-GB"/>
          </a:p>
        </p:txBody>
      </p:sp>
    </p:spTree>
    <p:extLst>
      <p:ext uri="{BB962C8B-B14F-4D97-AF65-F5344CB8AC3E}">
        <p14:creationId xmlns:p14="http://schemas.microsoft.com/office/powerpoint/2010/main" val="366444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2207" y="232681"/>
            <a:ext cx="4667250" cy="6538771"/>
          </a:xfrm>
          <a:prstGeom prst="rect">
            <a:avLst/>
          </a:prstGeom>
        </p:spPr>
      </p:pic>
      <p:sp>
        <p:nvSpPr>
          <p:cNvPr id="4" name="Rectangle 3"/>
          <p:cNvSpPr/>
          <p:nvPr/>
        </p:nvSpPr>
        <p:spPr>
          <a:xfrm>
            <a:off x="5225460" y="181957"/>
            <a:ext cx="6868885" cy="649408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Part 9 of the Act also </a:t>
            </a:r>
            <a:r>
              <a:rPr kumimoji="0" lang="en-GB" sz="3200" b="0" i="0" u="sng" strike="noStrike" kern="1200" cap="none" spc="0" normalizeH="0" baseline="0" noProof="0" dirty="0">
                <a:ln>
                  <a:noFill/>
                </a:ln>
                <a:solidFill>
                  <a:prstClr val="black"/>
                </a:solidFill>
                <a:effectLst/>
                <a:uLnTx/>
                <a:uFillTx/>
                <a:latin typeface="Calibri" panose="020F0502020204030204"/>
                <a:ea typeface="+mn-ea"/>
                <a:cs typeface="+mn-cs"/>
              </a:rPr>
              <a:t>provides for partnership arrangements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between local authorities and Local Health Boards for the discharge of their functions.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It also </a:t>
            </a:r>
            <a:r>
              <a:rPr kumimoji="0" lang="en-GB" sz="3200" b="0" i="0" u="sng" strike="noStrike" kern="1200" cap="none" spc="0" normalizeH="0" baseline="0" noProof="0" dirty="0">
                <a:ln>
                  <a:noFill/>
                </a:ln>
                <a:solidFill>
                  <a:prstClr val="black"/>
                </a:solidFill>
                <a:effectLst/>
                <a:uLnTx/>
                <a:uFillTx/>
                <a:latin typeface="Calibri" panose="020F0502020204030204"/>
                <a:ea typeface="+mn-ea"/>
                <a:cs typeface="+mn-cs"/>
              </a:rPr>
              <a:t>provides Welsh Ministers with regulation making powers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in relation to formal partnership arrangements, resources for partnership arrangements (including pooled funds) and partnership boards. Part 9 is intended to be read in the context of the Act as a whole. </a:t>
            </a:r>
          </a:p>
        </p:txBody>
      </p:sp>
      <p:sp>
        <p:nvSpPr>
          <p:cNvPr id="2" name="Slide Number Placeholder 1"/>
          <p:cNvSpPr>
            <a:spLocks noGrp="1"/>
          </p:cNvSpPr>
          <p:nvPr>
            <p:ph type="sldNum" sz="quarter" idx="12"/>
          </p:nvPr>
        </p:nvSpPr>
        <p:spPr/>
        <p:txBody>
          <a:bodyPr/>
          <a:lstStyle/>
          <a:p>
            <a:fld id="{4A642DC8-893D-42A1-88D3-29FA7302C215}" type="slidenum">
              <a:rPr lang="en-GB" smtClean="0"/>
              <a:t>15</a:t>
            </a:fld>
            <a:endParaRPr lang="en-GB"/>
          </a:p>
        </p:txBody>
      </p:sp>
    </p:spTree>
    <p:extLst>
      <p:ext uri="{BB962C8B-B14F-4D97-AF65-F5344CB8AC3E}">
        <p14:creationId xmlns:p14="http://schemas.microsoft.com/office/powerpoint/2010/main" val="340623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75373" y="159614"/>
            <a:ext cx="4667250" cy="6538771"/>
          </a:xfrm>
          <a:prstGeom prst="rect">
            <a:avLst/>
          </a:prstGeom>
        </p:spPr>
      </p:pic>
      <p:sp>
        <p:nvSpPr>
          <p:cNvPr id="2" name="Rectangle 1"/>
          <p:cNvSpPr/>
          <p:nvPr/>
        </p:nvSpPr>
        <p:spPr>
          <a:xfrm>
            <a:off x="5404281" y="524511"/>
            <a:ext cx="6512102" cy="6001643"/>
          </a:xfrm>
          <a:prstGeom prst="rect">
            <a:avLst/>
          </a:prstGeom>
          <a:solidFill>
            <a:srgbClr val="FFFF00"/>
          </a:solidFill>
          <a:ln w="25400">
            <a:solidFill>
              <a:schemeClr val="accent1"/>
            </a:solidFill>
          </a:ln>
        </p:spPr>
        <p:txBody>
          <a:bodyPr wrap="square">
            <a:spAutoFit/>
          </a:bodyPr>
          <a:lstStyle/>
          <a:p>
            <a:r>
              <a:rPr lang="en-GB" sz="3200" dirty="0"/>
              <a:t>The key aims of co-ordination, partnership and integration are:</a:t>
            </a:r>
          </a:p>
          <a:p>
            <a:endParaRPr lang="en-GB" sz="3200" dirty="0"/>
          </a:p>
          <a:p>
            <a:pPr marL="285750" indent="-285750">
              <a:buFont typeface="Arial" panose="020B0604020202020204" pitchFamily="34" charset="0"/>
              <a:buChar char="•"/>
            </a:pPr>
            <a:r>
              <a:rPr lang="en-GB" sz="3200" dirty="0"/>
              <a:t>To improve care and support, ensuring people have more say and control. </a:t>
            </a:r>
          </a:p>
          <a:p>
            <a:pPr marL="285750" indent="-285750">
              <a:buFont typeface="Arial" panose="020B0604020202020204" pitchFamily="34" charset="0"/>
              <a:buChar char="•"/>
            </a:pPr>
            <a:r>
              <a:rPr lang="en-GB" sz="3200" dirty="0"/>
              <a:t>To improve outcomes and health and wellbeing. </a:t>
            </a:r>
          </a:p>
          <a:p>
            <a:pPr marL="285750" indent="-285750">
              <a:buFont typeface="Arial" panose="020B0604020202020204" pitchFamily="34" charset="0"/>
              <a:buChar char="•"/>
            </a:pPr>
            <a:r>
              <a:rPr lang="en-GB" sz="3200" dirty="0"/>
              <a:t>Provide co-ordinated, person centred care and support. </a:t>
            </a:r>
          </a:p>
          <a:p>
            <a:pPr marL="285750" indent="-285750">
              <a:buFont typeface="Arial" panose="020B0604020202020204" pitchFamily="34" charset="0"/>
              <a:buChar char="•"/>
            </a:pPr>
            <a:r>
              <a:rPr lang="en-GB" sz="3200" dirty="0"/>
              <a:t>Make more effective use of resources, skills and expertise.</a:t>
            </a:r>
          </a:p>
        </p:txBody>
      </p:sp>
      <p:sp>
        <p:nvSpPr>
          <p:cNvPr id="4" name="Slide Number Placeholder 3"/>
          <p:cNvSpPr>
            <a:spLocks noGrp="1"/>
          </p:cNvSpPr>
          <p:nvPr>
            <p:ph type="sldNum" sz="quarter" idx="12"/>
          </p:nvPr>
        </p:nvSpPr>
        <p:spPr/>
        <p:txBody>
          <a:bodyPr/>
          <a:lstStyle/>
          <a:p>
            <a:fld id="{4A642DC8-893D-42A1-88D3-29FA7302C215}" type="slidenum">
              <a:rPr lang="en-GB" smtClean="0"/>
              <a:t>16</a:t>
            </a:fld>
            <a:endParaRPr lang="en-GB"/>
          </a:p>
        </p:txBody>
      </p:sp>
    </p:spTree>
    <p:extLst>
      <p:ext uri="{BB962C8B-B14F-4D97-AF65-F5344CB8AC3E}">
        <p14:creationId xmlns:p14="http://schemas.microsoft.com/office/powerpoint/2010/main" val="3167764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3" end="3"/>
                                            </p:txEl>
                                          </p:spTgt>
                                        </p:tgtEl>
                                        <p:attrNameLst>
                                          <p:attrName>style.visibility</p:attrName>
                                        </p:attrNameLst>
                                      </p:cBhvr>
                                      <p:to>
                                        <p:strVal val="visible"/>
                                      </p:to>
                                    </p:set>
                                    <p:animEffect transition="in" filter="fade">
                                      <p:cBhvr>
                                        <p:cTn id="14" dur="1000"/>
                                        <p:tgtEl>
                                          <p:spTgt spid="2">
                                            <p:txEl>
                                              <p:pRg st="3" end="3"/>
                                            </p:txEl>
                                          </p:spTgt>
                                        </p:tgtEl>
                                      </p:cBhvr>
                                    </p:animEffect>
                                    <p:anim calcmode="lin" valueType="num">
                                      <p:cBhvr>
                                        <p:cTn id="15"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fade">
                                      <p:cBhvr>
                                        <p:cTn id="21" dur="1000"/>
                                        <p:tgtEl>
                                          <p:spTgt spid="2">
                                            <p:txEl>
                                              <p:pRg st="4" end="4"/>
                                            </p:txEl>
                                          </p:spTgt>
                                        </p:tgtEl>
                                      </p:cBhvr>
                                    </p:animEffect>
                                    <p:anim calcmode="lin" valueType="num">
                                      <p:cBhvr>
                                        <p:cTn id="2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fade">
                                      <p:cBhvr>
                                        <p:cTn id="28" dur="1000"/>
                                        <p:tgtEl>
                                          <p:spTgt spid="2">
                                            <p:txEl>
                                              <p:pRg st="5" end="5"/>
                                            </p:txEl>
                                          </p:spTgt>
                                        </p:tgtEl>
                                      </p:cBhvr>
                                    </p:animEffect>
                                    <p:anim calcmode="lin" valueType="num">
                                      <p:cBhvr>
                                        <p:cTn id="29"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75372" y="232681"/>
            <a:ext cx="4667250" cy="6538771"/>
          </a:xfrm>
          <a:prstGeom prst="rect">
            <a:avLst/>
          </a:prstGeom>
        </p:spPr>
      </p:pic>
      <p:sp>
        <p:nvSpPr>
          <p:cNvPr id="4" name="Rectangle 3"/>
          <p:cNvSpPr/>
          <p:nvPr/>
        </p:nvSpPr>
        <p:spPr>
          <a:xfrm>
            <a:off x="5324594" y="355107"/>
            <a:ext cx="6625199" cy="6001643"/>
          </a:xfrm>
          <a:prstGeom prst="rect">
            <a:avLst/>
          </a:prstGeom>
          <a:solidFill>
            <a:srgbClr val="FFFF00"/>
          </a:solidFill>
          <a:ln w="25400">
            <a:solidFill>
              <a:schemeClr val="accent1"/>
            </a:solidFill>
          </a:ln>
        </p:spPr>
        <p:txBody>
          <a:bodyPr wrap="square">
            <a:spAutoFit/>
          </a:bodyPr>
          <a:lstStyle/>
          <a:p>
            <a:r>
              <a:rPr lang="en-GB" sz="3200" dirty="0"/>
              <a:t>Regional Partnership Boards will also need to prioritise the integration of services in relation to: </a:t>
            </a:r>
          </a:p>
          <a:p>
            <a:r>
              <a:rPr lang="en-GB" sz="3200" dirty="0"/>
              <a:t> </a:t>
            </a:r>
          </a:p>
          <a:p>
            <a:pPr marL="342900" indent="-342900">
              <a:buFont typeface="Arial" panose="020B0604020202020204" pitchFamily="34" charset="0"/>
              <a:buChar char="•"/>
            </a:pPr>
            <a:r>
              <a:rPr lang="en-GB" sz="3200" dirty="0"/>
              <a:t>Older people with complex needs and long term conditions, including dementia.</a:t>
            </a:r>
          </a:p>
          <a:p>
            <a:pPr marL="342900" indent="-342900">
              <a:buFont typeface="Arial" panose="020B0604020202020204" pitchFamily="34" charset="0"/>
              <a:buChar char="•"/>
            </a:pPr>
            <a:r>
              <a:rPr lang="en-GB" sz="3200" dirty="0"/>
              <a:t>People with learning disabilities. </a:t>
            </a:r>
          </a:p>
          <a:p>
            <a:pPr marL="342900" indent="-342900">
              <a:buFont typeface="Arial" panose="020B0604020202020204" pitchFamily="34" charset="0"/>
              <a:buChar char="•"/>
            </a:pPr>
            <a:r>
              <a:rPr lang="en-GB" sz="3200" dirty="0"/>
              <a:t>Carers, including young carers. </a:t>
            </a:r>
          </a:p>
          <a:p>
            <a:pPr marL="342900" indent="-342900">
              <a:buFont typeface="Arial" panose="020B0604020202020204" pitchFamily="34" charset="0"/>
              <a:buChar char="•"/>
            </a:pPr>
            <a:r>
              <a:rPr lang="en-GB" sz="3200" dirty="0"/>
              <a:t>Integrated Family Support Services. </a:t>
            </a:r>
          </a:p>
          <a:p>
            <a:pPr marL="342900" indent="-342900">
              <a:buFont typeface="Arial" panose="020B0604020202020204" pitchFamily="34" charset="0"/>
              <a:buChar char="•"/>
            </a:pPr>
            <a:r>
              <a:rPr lang="en-GB" sz="3200" dirty="0"/>
              <a:t>Children with complex needs due to disability or illness.</a:t>
            </a:r>
          </a:p>
        </p:txBody>
      </p:sp>
      <p:sp>
        <p:nvSpPr>
          <p:cNvPr id="2" name="Slide Number Placeholder 1"/>
          <p:cNvSpPr>
            <a:spLocks noGrp="1"/>
          </p:cNvSpPr>
          <p:nvPr>
            <p:ph type="sldNum" sz="quarter" idx="12"/>
          </p:nvPr>
        </p:nvSpPr>
        <p:spPr/>
        <p:txBody>
          <a:bodyPr/>
          <a:lstStyle/>
          <a:p>
            <a:fld id="{4A642DC8-893D-42A1-88D3-29FA7302C215}" type="slidenum">
              <a:rPr lang="en-GB" smtClean="0"/>
              <a:t>17</a:t>
            </a:fld>
            <a:endParaRPr lang="en-GB"/>
          </a:p>
        </p:txBody>
      </p:sp>
    </p:spTree>
    <p:extLst>
      <p:ext uri="{BB962C8B-B14F-4D97-AF65-F5344CB8AC3E}">
        <p14:creationId xmlns:p14="http://schemas.microsoft.com/office/powerpoint/2010/main" val="267987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55107" y="903245"/>
            <a:ext cx="3605671" cy="5051509"/>
          </a:xfrm>
          <a:prstGeom prst="rect">
            <a:avLst/>
          </a:prstGeom>
        </p:spPr>
      </p:pic>
      <p:sp>
        <p:nvSpPr>
          <p:cNvPr id="2" name="Rectangle 1"/>
          <p:cNvSpPr/>
          <p:nvPr/>
        </p:nvSpPr>
        <p:spPr>
          <a:xfrm>
            <a:off x="4234649" y="359458"/>
            <a:ext cx="7957352" cy="6124754"/>
          </a:xfrm>
          <a:prstGeom prst="rect">
            <a:avLst/>
          </a:prstGeom>
        </p:spPr>
        <p:txBody>
          <a:bodyPr wrap="square">
            <a:spAutoFit/>
          </a:bodyPr>
          <a:lstStyle/>
          <a:p>
            <a:r>
              <a:rPr lang="en-GB" sz="2800" dirty="0"/>
              <a:t>Membership of a Regional Partnership Boards must include the following: </a:t>
            </a:r>
          </a:p>
          <a:p>
            <a:r>
              <a:rPr lang="en-GB" sz="2800" dirty="0"/>
              <a:t> </a:t>
            </a:r>
          </a:p>
          <a:p>
            <a:pPr marL="342900" indent="-342900">
              <a:buAutoNum type="alphaLcParenBoth"/>
            </a:pPr>
            <a:r>
              <a:rPr lang="en-GB" sz="2800" dirty="0"/>
              <a:t> </a:t>
            </a:r>
            <a:r>
              <a:rPr lang="en-GB" sz="2800" b="1" dirty="0"/>
              <a:t>at least one elected member </a:t>
            </a:r>
            <a:r>
              <a:rPr lang="en-GB" sz="2800" dirty="0"/>
              <a:t>of a local authority which established the regional partnership board; </a:t>
            </a:r>
          </a:p>
          <a:p>
            <a:pPr marL="342900" indent="-342900">
              <a:buAutoNum type="alphaLcParenBoth"/>
            </a:pPr>
            <a:r>
              <a:rPr lang="en-GB" sz="2800" dirty="0"/>
              <a:t> </a:t>
            </a:r>
            <a:r>
              <a:rPr lang="en-GB" sz="2800" b="1" dirty="0"/>
              <a:t>at least one member of a Local Health Board </a:t>
            </a:r>
            <a:r>
              <a:rPr lang="en-GB" sz="2800" dirty="0"/>
              <a:t>which established the regional partnership board; </a:t>
            </a:r>
          </a:p>
          <a:p>
            <a:pPr marL="342900" indent="-342900">
              <a:buAutoNum type="alphaLcParenBoth"/>
            </a:pPr>
            <a:r>
              <a:rPr lang="en-GB" sz="2800" dirty="0"/>
              <a:t> the person appointed as </a:t>
            </a:r>
            <a:r>
              <a:rPr lang="en-GB" sz="2800" b="1" dirty="0"/>
              <a:t>director of social services </a:t>
            </a:r>
            <a:r>
              <a:rPr lang="en-GB" sz="2800" dirty="0"/>
              <a:t>under section 144 of the Act in respect of each local authority which established the regional partnership board, or his or her nominated representative; </a:t>
            </a:r>
          </a:p>
          <a:p>
            <a:pPr marL="342900" indent="-342900">
              <a:buAutoNum type="alphaLcParenBoth"/>
            </a:pPr>
            <a:r>
              <a:rPr lang="en-GB" sz="2800" dirty="0"/>
              <a:t> </a:t>
            </a:r>
            <a:r>
              <a:rPr lang="en-GB" sz="2800" b="1" dirty="0"/>
              <a:t>a representative of the Local Health Board </a:t>
            </a:r>
            <a:r>
              <a:rPr lang="en-GB" sz="2800" dirty="0"/>
              <a:t>which established the regional partnership board; </a:t>
            </a:r>
          </a:p>
        </p:txBody>
      </p:sp>
      <p:sp>
        <p:nvSpPr>
          <p:cNvPr id="4" name="Slide Number Placeholder 3"/>
          <p:cNvSpPr>
            <a:spLocks noGrp="1"/>
          </p:cNvSpPr>
          <p:nvPr>
            <p:ph type="sldNum" sz="quarter" idx="12"/>
          </p:nvPr>
        </p:nvSpPr>
        <p:spPr/>
        <p:txBody>
          <a:bodyPr/>
          <a:lstStyle/>
          <a:p>
            <a:fld id="{4A642DC8-893D-42A1-88D3-29FA7302C215}" type="slidenum">
              <a:rPr lang="en-GB" smtClean="0"/>
              <a:t>18</a:t>
            </a:fld>
            <a:endParaRPr lang="en-GB"/>
          </a:p>
        </p:txBody>
      </p:sp>
    </p:spTree>
    <p:extLst>
      <p:ext uri="{BB962C8B-B14F-4D97-AF65-F5344CB8AC3E}">
        <p14:creationId xmlns:p14="http://schemas.microsoft.com/office/powerpoint/2010/main" val="372254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wheel(1)">
                                      <p:cBhvr>
                                        <p:cTn id="28" dur="2000"/>
                                        <p:tgtEl>
                                          <p:spTgt spid="2">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nodeType="click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Effect transition="in" filter="wheel(1)">
                                      <p:cBhvr>
                                        <p:cTn id="33" dur="2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34958" y="896080"/>
            <a:ext cx="3605671" cy="5051509"/>
          </a:xfrm>
          <a:prstGeom prst="rect">
            <a:avLst/>
          </a:prstGeom>
        </p:spPr>
      </p:pic>
      <p:sp>
        <p:nvSpPr>
          <p:cNvPr id="2" name="Rectangle 1"/>
          <p:cNvSpPr/>
          <p:nvPr/>
        </p:nvSpPr>
        <p:spPr>
          <a:xfrm>
            <a:off x="3940629" y="359458"/>
            <a:ext cx="8251372" cy="6124754"/>
          </a:xfrm>
          <a:prstGeom prst="rect">
            <a:avLst/>
          </a:prstGeom>
          <a:solidFill>
            <a:srgbClr val="FFFF00"/>
          </a:solidFill>
          <a:ln w="25400">
            <a:solidFill>
              <a:schemeClr val="accent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Membership of a Regional Partnership Boards must include the following: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457200" marR="0" lvl="0" indent="-457200" algn="l" defTabSz="914400" rtl="0" eaLnBrk="1" fontAlgn="auto" latinLnBrk="0" hangingPunct="1">
              <a:lnSpc>
                <a:spcPct val="100000"/>
              </a:lnSpc>
              <a:spcBef>
                <a:spcPts val="0"/>
              </a:spcBef>
              <a:spcAft>
                <a:spcPts val="0"/>
              </a:spcAft>
              <a:buClrTx/>
              <a:buSzTx/>
              <a:buFont typeface="+mj-lt"/>
              <a:buAutoNum type="alphaLcParenR" startAt="5"/>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two persons who represent the interests of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third sector organisations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 the area covered by the regional partnership board; </a:t>
            </a:r>
          </a:p>
          <a:p>
            <a:pPr marL="457200" marR="0" lvl="0" indent="-457200" algn="l" defTabSz="914400" rtl="0" eaLnBrk="1" fontAlgn="auto" latinLnBrk="0" hangingPunct="1">
              <a:lnSpc>
                <a:spcPct val="100000"/>
              </a:lnSpc>
              <a:spcBef>
                <a:spcPts val="0"/>
              </a:spcBef>
              <a:spcAft>
                <a:spcPts val="0"/>
              </a:spcAft>
              <a:buClrTx/>
              <a:buSzTx/>
              <a:buFont typeface="+mj-lt"/>
              <a:buAutoNum type="alphaLcParenR" startAt="5"/>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least one person who represents the interests of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care providers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 the area covered by the regional partnership board; </a:t>
            </a:r>
          </a:p>
          <a:p>
            <a:pPr marL="457200" marR="0" lvl="0" indent="-457200" algn="l" defTabSz="914400" rtl="0" eaLnBrk="1" fontAlgn="auto" latinLnBrk="0" hangingPunct="1">
              <a:lnSpc>
                <a:spcPct val="100000"/>
              </a:lnSpc>
              <a:spcBef>
                <a:spcPts val="0"/>
              </a:spcBef>
              <a:spcAft>
                <a:spcPts val="0"/>
              </a:spcAft>
              <a:buClrTx/>
              <a:buSzTx/>
              <a:buFont typeface="+mj-lt"/>
              <a:buAutoNum type="alphaLcParenR" startAt="5"/>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one person to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represent people with needs for care and support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 the area covered by the regional partnership board; </a:t>
            </a:r>
          </a:p>
          <a:p>
            <a:pPr marL="457200" marR="0" lvl="0" indent="-457200" algn="l" defTabSz="914400" rtl="0" eaLnBrk="1" fontAlgn="auto" latinLnBrk="0" hangingPunct="1">
              <a:lnSpc>
                <a:spcPct val="100000"/>
              </a:lnSpc>
              <a:spcBef>
                <a:spcPts val="0"/>
              </a:spcBef>
              <a:spcAft>
                <a:spcPts val="0"/>
              </a:spcAft>
              <a:buClrTx/>
              <a:buSzTx/>
              <a:buFont typeface="+mj-lt"/>
              <a:buAutoNum type="alphaLcParenR" startAt="5"/>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one person to represent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carers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in the area covered by the regional partnership board.</a:t>
            </a:r>
          </a:p>
        </p:txBody>
      </p:sp>
      <p:sp>
        <p:nvSpPr>
          <p:cNvPr id="4" name="Slide Number Placeholder 3"/>
          <p:cNvSpPr>
            <a:spLocks noGrp="1"/>
          </p:cNvSpPr>
          <p:nvPr>
            <p:ph type="sldNum" sz="quarter" idx="12"/>
          </p:nvPr>
        </p:nvSpPr>
        <p:spPr/>
        <p:txBody>
          <a:bodyPr/>
          <a:lstStyle/>
          <a:p>
            <a:fld id="{4A642DC8-893D-42A1-88D3-29FA7302C215}" type="slidenum">
              <a:rPr lang="en-GB" smtClean="0"/>
              <a:t>19</a:t>
            </a:fld>
            <a:endParaRPr lang="en-GB"/>
          </a:p>
        </p:txBody>
      </p:sp>
    </p:spTree>
    <p:extLst>
      <p:ext uri="{BB962C8B-B14F-4D97-AF65-F5344CB8AC3E}">
        <p14:creationId xmlns:p14="http://schemas.microsoft.com/office/powerpoint/2010/main" val="227041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wheel(1)">
                                      <p:cBhvr>
                                        <p:cTn id="14" dur="2000"/>
                                        <p:tgtEl>
                                          <p:spTgt spid="2">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wheel(1)">
                                      <p:cBhvr>
                                        <p:cTn id="19" dur="2000"/>
                                        <p:tgtEl>
                                          <p:spTgt spid="2">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nodeType="clickEffect">
                                  <p:stCondLst>
                                    <p:cond delay="0"/>
                                  </p:stCondLst>
                                  <p:childTnLst>
                                    <p:set>
                                      <p:cBhvr>
                                        <p:cTn id="23" dur="1" fill="hold">
                                          <p:stCondLst>
                                            <p:cond delay="0"/>
                                          </p:stCondLst>
                                        </p:cTn>
                                        <p:tgtEl>
                                          <p:spTgt spid="2">
                                            <p:txEl>
                                              <p:pRg st="4" end="4"/>
                                            </p:txEl>
                                          </p:spTgt>
                                        </p:tgtEl>
                                        <p:attrNameLst>
                                          <p:attrName>style.visibility</p:attrName>
                                        </p:attrNameLst>
                                      </p:cBhvr>
                                      <p:to>
                                        <p:strVal val="visible"/>
                                      </p:to>
                                    </p:set>
                                    <p:animEffect transition="in" filter="wheel(1)">
                                      <p:cBhvr>
                                        <p:cTn id="24" dur="2000"/>
                                        <p:tgtEl>
                                          <p:spTgt spid="2">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nodeType="clickEffect">
                                  <p:stCondLst>
                                    <p:cond delay="0"/>
                                  </p:stCondLst>
                                  <p:childTnLst>
                                    <p:set>
                                      <p:cBhvr>
                                        <p:cTn id="28" dur="1" fill="hold">
                                          <p:stCondLst>
                                            <p:cond delay="0"/>
                                          </p:stCondLst>
                                        </p:cTn>
                                        <p:tgtEl>
                                          <p:spTgt spid="2">
                                            <p:txEl>
                                              <p:pRg st="5" end="5"/>
                                            </p:txEl>
                                          </p:spTgt>
                                        </p:tgtEl>
                                        <p:attrNameLst>
                                          <p:attrName>style.visibility</p:attrName>
                                        </p:attrNameLst>
                                      </p:cBhvr>
                                      <p:to>
                                        <p:strVal val="visible"/>
                                      </p:to>
                                    </p:set>
                                    <p:animEffect transition="in" filter="wheel(1)">
                                      <p:cBhvr>
                                        <p:cTn id="29" dur="2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BB5D57-6178-4F62-B472-0312F6D95A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3C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generated with very high confidence">
            <a:hlinkClick r:id="rId2"/>
            <a:extLst>
              <a:ext uri="{FF2B5EF4-FFF2-40B4-BE49-F238E27FC236}">
                <a16:creationId xmlns:a16="http://schemas.microsoft.com/office/drawing/2014/main" id="{286D792C-6406-40D3-B260-C606C4D4A550}"/>
              </a:ext>
            </a:extLst>
          </p:cNvPr>
          <p:cNvPicPr>
            <a:picLocks noChangeAspect="1"/>
          </p:cNvPicPr>
          <p:nvPr/>
        </p:nvPicPr>
        <p:blipFill rotWithShape="1">
          <a:blip r:embed="rId3"/>
          <a:srcRect r="1" b="12673"/>
          <a:stretch/>
        </p:blipFill>
        <p:spPr>
          <a:xfrm>
            <a:off x="643467" y="643467"/>
            <a:ext cx="10905066" cy="5571066"/>
          </a:xfrm>
          <a:prstGeom prst="rect">
            <a:avLst/>
          </a:prstGeom>
        </p:spPr>
      </p:pic>
      <p:sp>
        <p:nvSpPr>
          <p:cNvPr id="10" name="Rectangle 9">
            <a:extLst>
              <a:ext uri="{FF2B5EF4-FFF2-40B4-BE49-F238E27FC236}">
                <a16:creationId xmlns:a16="http://schemas.microsoft.com/office/drawing/2014/main" id="{4C61BD32-7542-4D52-BA5A-3ADE869BF8A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p:cNvSpPr>
            <a:spLocks noGrp="1"/>
          </p:cNvSpPr>
          <p:nvPr>
            <p:ph type="sldNum" sz="quarter" idx="12"/>
          </p:nvPr>
        </p:nvSpPr>
        <p:spPr/>
        <p:txBody>
          <a:bodyPr/>
          <a:lstStyle/>
          <a:p>
            <a:fld id="{4A642DC8-893D-42A1-88D3-29FA7302C215}" type="slidenum">
              <a:rPr lang="en-GB" smtClean="0"/>
              <a:t>20</a:t>
            </a:fld>
            <a:endParaRPr lang="en-GB"/>
          </a:p>
        </p:txBody>
      </p:sp>
    </p:spTree>
    <p:extLst>
      <p:ext uri="{BB962C8B-B14F-4D97-AF65-F5344CB8AC3E}">
        <p14:creationId xmlns:p14="http://schemas.microsoft.com/office/powerpoint/2010/main" val="3965508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Integrated Family Support Teams [s.8]</a:t>
            </a:r>
          </a:p>
        </p:txBody>
      </p:sp>
      <p:sp>
        <p:nvSpPr>
          <p:cNvPr id="3" name="Rectangle 2"/>
          <p:cNvSpPr/>
          <p:nvPr/>
        </p:nvSpPr>
        <p:spPr>
          <a:xfrm>
            <a:off x="4778828" y="2199196"/>
            <a:ext cx="6943002" cy="3539430"/>
          </a:xfrm>
          <a:prstGeom prst="rect">
            <a:avLst/>
          </a:prstGeom>
          <a:solidFill>
            <a:srgbClr val="FFFF00"/>
          </a:solidFill>
          <a:ln w="25400">
            <a:solidFill>
              <a:schemeClr val="accent1"/>
            </a:solidFill>
          </a:ln>
        </p:spPr>
        <p:txBody>
          <a:bodyPr wrap="square">
            <a:spAutoFit/>
          </a:bodyPr>
          <a:lstStyle/>
          <a:p>
            <a:r>
              <a:rPr lang="en-GB" sz="3200" dirty="0"/>
              <a:t>IFSS delivers family focussed services to enable parents to achieve the necessary behaviour changes that will improve their capacity and capability as parents.  The principle behind IFSS is that the extended family is engaged with the process. [s.8]</a:t>
            </a:r>
          </a:p>
        </p:txBody>
      </p:sp>
      <p:pic>
        <p:nvPicPr>
          <p:cNvPr id="4" name="Picture 3"/>
          <p:cNvPicPr>
            <a:picLocks noChangeAspect="1"/>
          </p:cNvPicPr>
          <p:nvPr/>
        </p:nvPicPr>
        <p:blipFill>
          <a:blip r:embed="rId2"/>
          <a:stretch>
            <a:fillRect/>
          </a:stretch>
        </p:blipFill>
        <p:spPr>
          <a:xfrm>
            <a:off x="838200" y="1444949"/>
            <a:ext cx="3603048" cy="5047926"/>
          </a:xfrm>
          <a:prstGeom prst="rect">
            <a:avLst/>
          </a:prstGeom>
        </p:spPr>
      </p:pic>
      <p:sp>
        <p:nvSpPr>
          <p:cNvPr id="5" name="Slide Number Placeholder 4"/>
          <p:cNvSpPr>
            <a:spLocks noGrp="1"/>
          </p:cNvSpPr>
          <p:nvPr>
            <p:ph type="sldNum" sz="quarter" idx="12"/>
          </p:nvPr>
        </p:nvSpPr>
        <p:spPr/>
        <p:txBody>
          <a:bodyPr/>
          <a:lstStyle/>
          <a:p>
            <a:fld id="{4A642DC8-893D-42A1-88D3-29FA7302C215}" type="slidenum">
              <a:rPr lang="en-GB" smtClean="0"/>
              <a:t>21</a:t>
            </a:fld>
            <a:endParaRPr lang="en-GB"/>
          </a:p>
        </p:txBody>
      </p:sp>
    </p:spTree>
    <p:extLst>
      <p:ext uri="{BB962C8B-B14F-4D97-AF65-F5344CB8AC3E}">
        <p14:creationId xmlns:p14="http://schemas.microsoft.com/office/powerpoint/2010/main" val="35821729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9386"/>
            <a:ext cx="10515600" cy="1325563"/>
          </a:xfrm>
        </p:spPr>
        <p:txBody>
          <a:bodyPr/>
          <a:lstStyle/>
          <a:p>
            <a:r>
              <a:rPr lang="en-GB" dirty="0"/>
              <a:t>Integrated Family Support Service [s.8]</a:t>
            </a:r>
          </a:p>
        </p:txBody>
      </p:sp>
      <p:pic>
        <p:nvPicPr>
          <p:cNvPr id="4" name="Picture 3"/>
          <p:cNvPicPr>
            <a:picLocks noChangeAspect="1"/>
          </p:cNvPicPr>
          <p:nvPr/>
        </p:nvPicPr>
        <p:blipFill>
          <a:blip r:embed="rId2"/>
          <a:stretch>
            <a:fillRect/>
          </a:stretch>
        </p:blipFill>
        <p:spPr>
          <a:xfrm>
            <a:off x="1046516" y="1444949"/>
            <a:ext cx="3603048" cy="5047926"/>
          </a:xfrm>
          <a:prstGeom prst="rect">
            <a:avLst/>
          </a:prstGeom>
        </p:spPr>
      </p:pic>
      <p:sp>
        <p:nvSpPr>
          <p:cNvPr id="5" name="Rectangle 4"/>
          <p:cNvSpPr/>
          <p:nvPr/>
        </p:nvSpPr>
        <p:spPr>
          <a:xfrm>
            <a:off x="5257800" y="2128668"/>
            <a:ext cx="6096000" cy="3046988"/>
          </a:xfrm>
          <a:prstGeom prst="rect">
            <a:avLst/>
          </a:prstGeom>
          <a:solidFill>
            <a:srgbClr val="FFFF00"/>
          </a:solidFill>
          <a:ln w="25400">
            <a:solidFill>
              <a:schemeClr val="tx1"/>
            </a:solidFill>
          </a:ln>
        </p:spPr>
        <p:txBody>
          <a:bodyPr>
            <a:spAutoFit/>
          </a:bodyPr>
          <a:lstStyle/>
          <a:p>
            <a:r>
              <a:rPr lang="en-GB" sz="3200" dirty="0"/>
              <a:t>The IFSS focuses services on children in need, including those in need of protection and bridges children and adult services across local authorities and Local Health Boards</a:t>
            </a:r>
          </a:p>
        </p:txBody>
      </p:sp>
      <p:sp>
        <p:nvSpPr>
          <p:cNvPr id="3" name="Slide Number Placeholder 2"/>
          <p:cNvSpPr>
            <a:spLocks noGrp="1"/>
          </p:cNvSpPr>
          <p:nvPr>
            <p:ph type="sldNum" sz="quarter" idx="12"/>
          </p:nvPr>
        </p:nvSpPr>
        <p:spPr/>
        <p:txBody>
          <a:bodyPr/>
          <a:lstStyle/>
          <a:p>
            <a:fld id="{4A642DC8-893D-42A1-88D3-29FA7302C215}" type="slidenum">
              <a:rPr lang="en-GB" smtClean="0"/>
              <a:t>22</a:t>
            </a:fld>
            <a:endParaRPr lang="en-GB"/>
          </a:p>
        </p:txBody>
      </p:sp>
    </p:spTree>
    <p:extLst>
      <p:ext uri="{BB962C8B-B14F-4D97-AF65-F5344CB8AC3E}">
        <p14:creationId xmlns:p14="http://schemas.microsoft.com/office/powerpoint/2010/main" val="3325642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1"/>
            <a:ext cx="10515600" cy="979714"/>
          </a:xfrm>
        </p:spPr>
        <p:txBody>
          <a:bodyPr>
            <a:normAutofit/>
          </a:bodyPr>
          <a:lstStyle/>
          <a:p>
            <a:r>
              <a:rPr lang="en-GB" dirty="0"/>
              <a:t>Integrated Family Support Teams [s.8]</a:t>
            </a:r>
          </a:p>
        </p:txBody>
      </p:sp>
      <p:pic>
        <p:nvPicPr>
          <p:cNvPr id="4" name="Picture 3"/>
          <p:cNvPicPr>
            <a:picLocks noChangeAspect="1"/>
          </p:cNvPicPr>
          <p:nvPr/>
        </p:nvPicPr>
        <p:blipFill>
          <a:blip r:embed="rId2"/>
          <a:stretch>
            <a:fillRect/>
          </a:stretch>
        </p:blipFill>
        <p:spPr>
          <a:xfrm>
            <a:off x="575680" y="1055915"/>
            <a:ext cx="4056129" cy="5682699"/>
          </a:xfrm>
          <a:prstGeom prst="rect">
            <a:avLst/>
          </a:prstGeom>
        </p:spPr>
      </p:pic>
      <p:sp>
        <p:nvSpPr>
          <p:cNvPr id="3" name="Rectangle 2"/>
          <p:cNvSpPr/>
          <p:nvPr/>
        </p:nvSpPr>
        <p:spPr>
          <a:xfrm>
            <a:off x="5029199" y="881744"/>
            <a:ext cx="6999515" cy="6001643"/>
          </a:xfrm>
          <a:prstGeom prst="rect">
            <a:avLst/>
          </a:prstGeom>
        </p:spPr>
        <p:txBody>
          <a:bodyPr wrap="square">
            <a:spAutoFit/>
          </a:bodyPr>
          <a:lstStyle/>
          <a:p>
            <a:r>
              <a:rPr lang="en-GB" sz="2400" dirty="0"/>
              <a:t>IFSS principles:</a:t>
            </a:r>
          </a:p>
          <a:p>
            <a:pPr marL="285750" indent="-285750">
              <a:buFont typeface="Arial" panose="020B0604020202020204" pitchFamily="34" charset="0"/>
              <a:buChar char="•"/>
            </a:pPr>
            <a:r>
              <a:rPr lang="en-GB" sz="2400" dirty="0"/>
              <a:t>Strengthen the safeguarding and welfare of children through restorative action to better support parents </a:t>
            </a:r>
          </a:p>
          <a:p>
            <a:pPr marL="285750" indent="-285750">
              <a:buFont typeface="Arial" panose="020B0604020202020204" pitchFamily="34" charset="0"/>
              <a:buChar char="•"/>
            </a:pPr>
            <a:r>
              <a:rPr lang="en-GB" sz="2400" dirty="0"/>
              <a:t>Improve the quality of service experience by parents and children when they engage with professionals </a:t>
            </a:r>
          </a:p>
          <a:p>
            <a:pPr marL="285750" indent="-285750">
              <a:buFont typeface="Arial" panose="020B0604020202020204" pitchFamily="34" charset="0"/>
              <a:buChar char="•"/>
            </a:pPr>
            <a:r>
              <a:rPr lang="en-GB" sz="2400" dirty="0"/>
              <a:t>Be family focussed and family centred, ensuring their voices are heard and interventions are aligned with the outcomes they want to achieve </a:t>
            </a:r>
          </a:p>
          <a:p>
            <a:pPr marL="285750" indent="-285750">
              <a:buFont typeface="Arial" panose="020B0604020202020204" pitchFamily="34" charset="0"/>
              <a:buChar char="•"/>
            </a:pPr>
            <a:r>
              <a:rPr lang="en-GB" sz="2400" dirty="0"/>
              <a:t>Facilitate service change </a:t>
            </a:r>
          </a:p>
          <a:p>
            <a:pPr marL="285750" indent="-285750">
              <a:buFont typeface="Arial" panose="020B0604020202020204" pitchFamily="34" charset="0"/>
              <a:buChar char="•"/>
            </a:pPr>
            <a:r>
              <a:rPr lang="en-GB" sz="2400" dirty="0"/>
              <a:t>Be a resource to existing services </a:t>
            </a:r>
          </a:p>
          <a:p>
            <a:pPr marL="285750" indent="-285750">
              <a:buFont typeface="Arial" panose="020B0604020202020204" pitchFamily="34" charset="0"/>
              <a:buChar char="•"/>
            </a:pPr>
            <a:r>
              <a:rPr lang="en-GB" sz="2400" dirty="0"/>
              <a:t>Build trusting relationships </a:t>
            </a:r>
          </a:p>
          <a:p>
            <a:pPr marL="285750" indent="-285750">
              <a:buFont typeface="Arial" panose="020B0604020202020204" pitchFamily="34" charset="0"/>
              <a:buChar char="•"/>
            </a:pPr>
            <a:r>
              <a:rPr lang="en-GB" sz="2400" dirty="0"/>
              <a:t>Deliver holistic and intensive evidence-based interventions  </a:t>
            </a:r>
          </a:p>
          <a:p>
            <a:pPr marL="285750" indent="-285750">
              <a:buFont typeface="Arial" panose="020B0604020202020204" pitchFamily="34" charset="0"/>
              <a:buChar char="•"/>
            </a:pPr>
            <a:r>
              <a:rPr lang="en-GB" sz="2400" dirty="0"/>
              <a:t>Provide a training resource to child and adult services on evidence based interventions to engage complex families</a:t>
            </a:r>
          </a:p>
        </p:txBody>
      </p:sp>
      <p:sp>
        <p:nvSpPr>
          <p:cNvPr id="6" name="Rectangle 5"/>
          <p:cNvSpPr/>
          <p:nvPr/>
        </p:nvSpPr>
        <p:spPr>
          <a:xfrm>
            <a:off x="5306787" y="2057400"/>
            <a:ext cx="6885214" cy="67491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306786" y="4219303"/>
            <a:ext cx="6803571" cy="3592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306786" y="4611188"/>
            <a:ext cx="6803571" cy="39841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306786" y="5009606"/>
            <a:ext cx="6803571" cy="67491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306786" y="5749834"/>
            <a:ext cx="6803571" cy="98878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5306786" y="3907970"/>
            <a:ext cx="6803571" cy="31133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306786" y="2764970"/>
            <a:ext cx="6885213" cy="107768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p:cNvSpPr>
            <a:spLocks noGrp="1"/>
          </p:cNvSpPr>
          <p:nvPr>
            <p:ph type="sldNum" sz="quarter" idx="12"/>
          </p:nvPr>
        </p:nvSpPr>
        <p:spPr/>
        <p:txBody>
          <a:bodyPr/>
          <a:lstStyle/>
          <a:p>
            <a:fld id="{4A642DC8-893D-42A1-88D3-29FA7302C215}" type="slidenum">
              <a:rPr lang="en-GB" smtClean="0"/>
              <a:t>23</a:t>
            </a:fld>
            <a:endParaRPr lang="en-GB"/>
          </a:p>
        </p:txBody>
      </p:sp>
    </p:spTree>
    <p:extLst>
      <p:ext uri="{BB962C8B-B14F-4D97-AF65-F5344CB8AC3E}">
        <p14:creationId xmlns:p14="http://schemas.microsoft.com/office/powerpoint/2010/main" val="3661526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2"/>
                                        </p:tgtEl>
                                      </p:cBhvr>
                                    </p:animEffect>
                                    <p:set>
                                      <p:cBhvr>
                                        <p:cTn id="12" dur="1" fill="hold">
                                          <p:stCondLst>
                                            <p:cond delay="499"/>
                                          </p:stCondLst>
                                        </p:cTn>
                                        <p:tgtEl>
                                          <p:spTgt spid="1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7"/>
                                        </p:tgtEl>
                                      </p:cBhvr>
                                    </p:animEffect>
                                    <p:set>
                                      <p:cBhvr>
                                        <p:cTn id="22" dur="1" fill="hold">
                                          <p:stCondLst>
                                            <p:cond delay="499"/>
                                          </p:stCondLst>
                                        </p:cTn>
                                        <p:tgtEl>
                                          <p:spTgt spid="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8"/>
                                        </p:tgtEl>
                                      </p:cBhvr>
                                    </p:animEffect>
                                    <p:set>
                                      <p:cBhvr>
                                        <p:cTn id="27" dur="1" fill="hold">
                                          <p:stCondLst>
                                            <p:cond delay="4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9"/>
                                        </p:tgtEl>
                                      </p:cBhvr>
                                    </p:animEffect>
                                    <p:set>
                                      <p:cBhvr>
                                        <p:cTn id="32" dur="1" fill="hold">
                                          <p:stCondLst>
                                            <p:cond delay="499"/>
                                          </p:stCondLst>
                                        </p:cTn>
                                        <p:tgtEl>
                                          <p:spTgt spid="9"/>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10"/>
                                        </p:tgtEl>
                                      </p:cBhvr>
                                    </p:animEffect>
                                    <p:set>
                                      <p:cBhvr>
                                        <p:cTn id="3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1"/>
            <a:ext cx="10515600" cy="979714"/>
          </a:xfrm>
        </p:spPr>
        <p:txBody>
          <a:bodyPr>
            <a:normAutofit/>
          </a:bodyPr>
          <a:lstStyle/>
          <a:p>
            <a:r>
              <a:rPr lang="en-GB" dirty="0"/>
              <a:t>Integrated Family Support Teams [s.8]</a:t>
            </a:r>
          </a:p>
        </p:txBody>
      </p:sp>
      <p:pic>
        <p:nvPicPr>
          <p:cNvPr id="4" name="Picture 3"/>
          <p:cNvPicPr>
            <a:picLocks noChangeAspect="1"/>
          </p:cNvPicPr>
          <p:nvPr/>
        </p:nvPicPr>
        <p:blipFill>
          <a:blip r:embed="rId2"/>
          <a:stretch>
            <a:fillRect/>
          </a:stretch>
        </p:blipFill>
        <p:spPr>
          <a:xfrm>
            <a:off x="174172" y="978771"/>
            <a:ext cx="4056129" cy="5682699"/>
          </a:xfrm>
          <a:prstGeom prst="rect">
            <a:avLst/>
          </a:prstGeom>
        </p:spPr>
      </p:pic>
      <p:sp>
        <p:nvSpPr>
          <p:cNvPr id="5" name="Rectangle 4"/>
          <p:cNvSpPr/>
          <p:nvPr/>
        </p:nvSpPr>
        <p:spPr>
          <a:xfrm>
            <a:off x="4332515" y="1314218"/>
            <a:ext cx="7859485" cy="5139869"/>
          </a:xfrm>
          <a:prstGeom prst="rect">
            <a:avLst/>
          </a:prstGeom>
        </p:spPr>
        <p:txBody>
          <a:bodyPr wrap="square">
            <a:spAutoFit/>
          </a:bodyPr>
          <a:lstStyle/>
          <a:p>
            <a:r>
              <a:rPr lang="en-GB" sz="2800" dirty="0"/>
              <a:t>The Regional Partnership Board must establish clear and transparent </a:t>
            </a:r>
            <a:r>
              <a:rPr lang="en-GB" sz="2800" b="1" dirty="0"/>
              <a:t>procedures for referring a family </a:t>
            </a:r>
            <a:r>
              <a:rPr lang="en-GB" sz="2800" dirty="0"/>
              <a:t>to an integrated family support team if it reasonably believes or suspects that: </a:t>
            </a:r>
          </a:p>
          <a:p>
            <a:endParaRPr lang="en-GB" sz="2800" dirty="0"/>
          </a:p>
          <a:p>
            <a:r>
              <a:rPr lang="en-GB" sz="2800" dirty="0"/>
              <a:t>a) a parent of a child in that family (or a prospective parent) </a:t>
            </a:r>
          </a:p>
          <a:p>
            <a:pPr marL="400050" indent="-400050">
              <a:buAutoNum type="romanLcParenBoth"/>
            </a:pPr>
            <a:r>
              <a:rPr lang="en-GB" sz="2800" dirty="0"/>
              <a:t>is dependent on alcohol or drugs, </a:t>
            </a:r>
          </a:p>
          <a:p>
            <a:pPr marL="400050" indent="-400050">
              <a:buAutoNum type="romanLcParenBoth"/>
            </a:pPr>
            <a:r>
              <a:rPr lang="en-GB" sz="2800" dirty="0"/>
              <a:t>is a victim of domestic violence or abuse, </a:t>
            </a:r>
          </a:p>
          <a:p>
            <a:pPr marL="400050" indent="-400050">
              <a:buAutoNum type="romanLcParenBoth"/>
            </a:pPr>
            <a:r>
              <a:rPr lang="en-GB" sz="2800" dirty="0"/>
              <a:t>has a history of violent or abusive behaviour, or </a:t>
            </a:r>
          </a:p>
          <a:p>
            <a:pPr marL="400050" indent="-400050">
              <a:buAutoNum type="romanLcParenBoth"/>
            </a:pPr>
            <a:r>
              <a:rPr lang="en-GB" sz="2800" dirty="0"/>
              <a:t>has a mental disorder; </a:t>
            </a:r>
          </a:p>
          <a:p>
            <a:endParaRPr lang="en-GB" sz="2000" dirty="0"/>
          </a:p>
        </p:txBody>
      </p:sp>
      <p:sp>
        <p:nvSpPr>
          <p:cNvPr id="6" name="Rectangle 5"/>
          <p:cNvSpPr/>
          <p:nvPr/>
        </p:nvSpPr>
        <p:spPr>
          <a:xfrm>
            <a:off x="4359728" y="3406766"/>
            <a:ext cx="7805057" cy="27119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4A642DC8-893D-42A1-88D3-29FA7302C215}" type="slidenum">
              <a:rPr lang="en-GB" smtClean="0"/>
              <a:t>24</a:t>
            </a:fld>
            <a:endParaRPr lang="en-GB"/>
          </a:p>
        </p:txBody>
      </p:sp>
    </p:spTree>
    <p:extLst>
      <p:ext uri="{BB962C8B-B14F-4D97-AF65-F5344CB8AC3E}">
        <p14:creationId xmlns:p14="http://schemas.microsoft.com/office/powerpoint/2010/main" val="36546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1"/>
            <a:ext cx="10515600" cy="979714"/>
          </a:xfrm>
        </p:spPr>
        <p:txBody>
          <a:bodyPr>
            <a:normAutofit/>
          </a:bodyPr>
          <a:lstStyle/>
          <a:p>
            <a:r>
              <a:rPr lang="en-GB" dirty="0"/>
              <a:t>Integrated Family Support Teams [s.8]</a:t>
            </a:r>
          </a:p>
        </p:txBody>
      </p:sp>
      <p:pic>
        <p:nvPicPr>
          <p:cNvPr id="4" name="Picture 3"/>
          <p:cNvPicPr>
            <a:picLocks noChangeAspect="1"/>
          </p:cNvPicPr>
          <p:nvPr/>
        </p:nvPicPr>
        <p:blipFill>
          <a:blip r:embed="rId2"/>
          <a:stretch>
            <a:fillRect/>
          </a:stretch>
        </p:blipFill>
        <p:spPr>
          <a:xfrm>
            <a:off x="174172" y="978771"/>
            <a:ext cx="4056129" cy="5682699"/>
          </a:xfrm>
          <a:prstGeom prst="rect">
            <a:avLst/>
          </a:prstGeom>
        </p:spPr>
      </p:pic>
      <p:sp>
        <p:nvSpPr>
          <p:cNvPr id="5" name="Rectangle 4"/>
          <p:cNvSpPr/>
          <p:nvPr/>
        </p:nvSpPr>
        <p:spPr>
          <a:xfrm>
            <a:off x="4332514" y="978771"/>
            <a:ext cx="7859485" cy="5570756"/>
          </a:xfrm>
          <a:prstGeom prst="rect">
            <a:avLst/>
          </a:prstGeom>
        </p:spPr>
        <p:txBody>
          <a:bodyPr wrap="square">
            <a:spAutoFit/>
          </a:bodyPr>
          <a:lstStyle/>
          <a:p>
            <a:endParaRPr lang="en-GB" sz="2000" dirty="0">
              <a:solidFill>
                <a:prstClr val="black"/>
              </a:solidFill>
            </a:endParaRPr>
          </a:p>
          <a:p>
            <a:r>
              <a:rPr lang="en-GB" sz="2800" b="1" u="sng" dirty="0">
                <a:solidFill>
                  <a:prstClr val="black"/>
                </a:solidFill>
              </a:rPr>
              <a:t>and b) </a:t>
            </a:r>
            <a:r>
              <a:rPr lang="en-GB" sz="2800" dirty="0">
                <a:solidFill>
                  <a:prstClr val="black"/>
                </a:solidFill>
              </a:rPr>
              <a:t>as a consequence of one or more of these circumstances, the child is, or will be </a:t>
            </a:r>
            <a:r>
              <a:rPr lang="en-GB" sz="2800" b="1" dirty="0">
                <a:solidFill>
                  <a:prstClr val="black"/>
                </a:solidFill>
              </a:rPr>
              <a:t>in need of care and support and either</a:t>
            </a:r>
            <a:r>
              <a:rPr lang="en-GB" sz="2800" dirty="0">
                <a:solidFill>
                  <a:prstClr val="black"/>
                </a:solidFill>
              </a:rPr>
              <a:t>: </a:t>
            </a:r>
          </a:p>
          <a:p>
            <a:endParaRPr lang="en-GB" sz="2800" dirty="0">
              <a:solidFill>
                <a:prstClr val="black"/>
              </a:solidFill>
            </a:endParaRPr>
          </a:p>
          <a:p>
            <a:pPr marL="400050" indent="-400050">
              <a:buFontTx/>
              <a:buAutoNum type="romanLcParenBoth"/>
            </a:pPr>
            <a:r>
              <a:rPr lang="en-GB" sz="2800" dirty="0">
                <a:solidFill>
                  <a:prstClr val="black"/>
                </a:solidFill>
              </a:rPr>
              <a:t>the child will be unable to remain with the family if family support services are not provided, </a:t>
            </a:r>
          </a:p>
          <a:p>
            <a:pPr marL="400050" indent="-400050">
              <a:buFontTx/>
              <a:buAutoNum type="romanLcParenBoth"/>
            </a:pPr>
            <a:r>
              <a:rPr lang="en-GB" sz="2800" dirty="0">
                <a:solidFill>
                  <a:prstClr val="black"/>
                </a:solidFill>
              </a:rPr>
              <a:t>where the child is looked after, the child will be unable to return to live with the family if family support services are not provided, or </a:t>
            </a:r>
          </a:p>
          <a:p>
            <a:pPr marL="400050" indent="-400050">
              <a:buFontTx/>
              <a:buAutoNum type="romanLcParenBoth"/>
            </a:pPr>
            <a:r>
              <a:rPr lang="en-GB" sz="2800" dirty="0">
                <a:solidFill>
                  <a:prstClr val="black"/>
                </a:solidFill>
              </a:rPr>
              <a:t>the child is or will be at risk of abuse,  neglect or other harm if family support services are not provided. </a:t>
            </a:r>
          </a:p>
        </p:txBody>
      </p:sp>
      <p:sp>
        <p:nvSpPr>
          <p:cNvPr id="7" name="Rectangle 6"/>
          <p:cNvSpPr/>
          <p:nvPr/>
        </p:nvSpPr>
        <p:spPr>
          <a:xfrm>
            <a:off x="4359727" y="2993355"/>
            <a:ext cx="7805057" cy="35561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 name="Slide Number Placeholder 2"/>
          <p:cNvSpPr>
            <a:spLocks noGrp="1"/>
          </p:cNvSpPr>
          <p:nvPr>
            <p:ph type="sldNum" sz="quarter" idx="12"/>
          </p:nvPr>
        </p:nvSpPr>
        <p:spPr/>
        <p:txBody>
          <a:bodyPr/>
          <a:lstStyle/>
          <a:p>
            <a:fld id="{4A642DC8-893D-42A1-88D3-29FA7302C215}" type="slidenum">
              <a:rPr lang="en-GB" smtClean="0"/>
              <a:t>25</a:t>
            </a:fld>
            <a:endParaRPr lang="en-GB"/>
          </a:p>
        </p:txBody>
      </p:sp>
    </p:spTree>
    <p:extLst>
      <p:ext uri="{BB962C8B-B14F-4D97-AF65-F5344CB8AC3E}">
        <p14:creationId xmlns:p14="http://schemas.microsoft.com/office/powerpoint/2010/main" val="3926248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BB5D57-6178-4F62-B472-0312F6D95A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051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social media post&#10;&#10;Description generated with very high confidence">
            <a:hlinkClick r:id="rId2"/>
            <a:extLst>
              <a:ext uri="{FF2B5EF4-FFF2-40B4-BE49-F238E27FC236}">
                <a16:creationId xmlns:a16="http://schemas.microsoft.com/office/drawing/2014/main" id="{3978C281-78D9-407B-A36E-376AF1DAC792}"/>
              </a:ext>
            </a:extLst>
          </p:cNvPr>
          <p:cNvPicPr>
            <a:picLocks noChangeAspect="1"/>
          </p:cNvPicPr>
          <p:nvPr/>
        </p:nvPicPr>
        <p:blipFill rotWithShape="1">
          <a:blip r:embed="rId3"/>
          <a:srcRect r="1" b="30964"/>
          <a:stretch/>
        </p:blipFill>
        <p:spPr>
          <a:xfrm>
            <a:off x="643467" y="643467"/>
            <a:ext cx="10905066" cy="5571066"/>
          </a:xfrm>
          <a:prstGeom prst="rect">
            <a:avLst/>
          </a:prstGeom>
        </p:spPr>
      </p:pic>
      <p:sp>
        <p:nvSpPr>
          <p:cNvPr id="10" name="Rectangle 9">
            <a:extLst>
              <a:ext uri="{FF2B5EF4-FFF2-40B4-BE49-F238E27FC236}">
                <a16:creationId xmlns:a16="http://schemas.microsoft.com/office/drawing/2014/main" id="{4C61BD32-7542-4D52-BA5A-3ADE869BF8A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p:cNvSpPr>
            <a:spLocks noGrp="1"/>
          </p:cNvSpPr>
          <p:nvPr>
            <p:ph type="sldNum" sz="quarter" idx="12"/>
          </p:nvPr>
        </p:nvSpPr>
        <p:spPr/>
        <p:txBody>
          <a:bodyPr/>
          <a:lstStyle/>
          <a:p>
            <a:fld id="{4A642DC8-893D-42A1-88D3-29FA7302C215}" type="slidenum">
              <a:rPr lang="en-GB" smtClean="0"/>
              <a:t>26</a:t>
            </a:fld>
            <a:endParaRPr lang="en-GB"/>
          </a:p>
        </p:txBody>
      </p:sp>
    </p:spTree>
    <p:extLst>
      <p:ext uri="{BB962C8B-B14F-4D97-AF65-F5344CB8AC3E}">
        <p14:creationId xmlns:p14="http://schemas.microsoft.com/office/powerpoint/2010/main" val="25272096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strategy to a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97" y="0"/>
            <a:ext cx="12109704" cy="7568565"/>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a:xfrm>
            <a:off x="5532120" y="137478"/>
            <a:ext cx="6306312" cy="1325563"/>
          </a:xfrm>
        </p:spPr>
        <p:txBody>
          <a:bodyPr>
            <a:normAutofit/>
          </a:bodyPr>
          <a:lstStyle/>
          <a:p>
            <a:r>
              <a:rPr lang="en-GB" sz="6000" b="1" dirty="0">
                <a:solidFill>
                  <a:schemeClr val="bg1"/>
                </a:solidFill>
              </a:rPr>
              <a:t>Strategy to action?</a:t>
            </a:r>
          </a:p>
        </p:txBody>
      </p:sp>
      <p:sp>
        <p:nvSpPr>
          <p:cNvPr id="4" name="Content Placeholder 3"/>
          <p:cNvSpPr>
            <a:spLocks noGrp="1"/>
          </p:cNvSpPr>
          <p:nvPr>
            <p:ph idx="1"/>
          </p:nvPr>
        </p:nvSpPr>
        <p:spPr>
          <a:xfrm>
            <a:off x="838200" y="1335023"/>
            <a:ext cx="10515600" cy="1069849"/>
          </a:xfrm>
        </p:spPr>
        <p:txBody>
          <a:bodyPr>
            <a:noAutofit/>
          </a:bodyPr>
          <a:lstStyle/>
          <a:p>
            <a:r>
              <a:rPr lang="en-GB" sz="3200" dirty="0"/>
              <a:t>We must ensure that is a strong connection between national strategy and grassroots local action</a:t>
            </a:r>
          </a:p>
        </p:txBody>
      </p:sp>
      <p:sp>
        <p:nvSpPr>
          <p:cNvPr id="2" name="Slide Number Placeholder 1"/>
          <p:cNvSpPr>
            <a:spLocks noGrp="1"/>
          </p:cNvSpPr>
          <p:nvPr>
            <p:ph type="sldNum" sz="quarter" idx="12"/>
          </p:nvPr>
        </p:nvSpPr>
        <p:spPr/>
        <p:txBody>
          <a:bodyPr/>
          <a:lstStyle/>
          <a:p>
            <a:fld id="{4A642DC8-893D-42A1-88D3-29FA7302C215}" type="slidenum">
              <a:rPr lang="en-GB" smtClean="0"/>
              <a:t>27</a:t>
            </a:fld>
            <a:endParaRPr lang="en-GB"/>
          </a:p>
        </p:txBody>
      </p:sp>
      <p:sp>
        <p:nvSpPr>
          <p:cNvPr id="5" name="Rectangle 4"/>
          <p:cNvSpPr/>
          <p:nvPr/>
        </p:nvSpPr>
        <p:spPr>
          <a:xfrm>
            <a:off x="838200" y="5151815"/>
            <a:ext cx="10515600" cy="1569660"/>
          </a:xfrm>
          <a:prstGeom prst="rect">
            <a:avLst/>
          </a:prstGeom>
        </p:spPr>
        <p:txBody>
          <a:bodyPr wrap="square">
            <a:spAutoFit/>
          </a:bodyPr>
          <a:lstStyle/>
          <a:p>
            <a:pPr marL="285750" indent="-285750">
              <a:buFont typeface="Arial" panose="020B0604020202020204" pitchFamily="34" charset="0"/>
              <a:buChar char="•"/>
            </a:pPr>
            <a:r>
              <a:rPr lang="en-GB" sz="3200" dirty="0"/>
              <a:t>How do we ensure that the higher-tier politicians and officers set a strategic agenda and that this agenda is followed by managed and frontline officers?</a:t>
            </a:r>
          </a:p>
        </p:txBody>
      </p:sp>
    </p:spTree>
    <p:extLst>
      <p:ext uri="{BB962C8B-B14F-4D97-AF65-F5344CB8AC3E}">
        <p14:creationId xmlns:p14="http://schemas.microsoft.com/office/powerpoint/2010/main" val="1193688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Effect transition="in" filter="circle(in)">
                                      <p:cBhvr>
                                        <p:cTn id="19"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fld id="{4A642DC8-893D-42A1-88D3-29FA7302C215}" type="slidenum">
              <a:rPr lang="en-GB" smtClean="0"/>
              <a:t>28</a:t>
            </a:fld>
            <a:endParaRPr lang="en-GB"/>
          </a:p>
        </p:txBody>
      </p:sp>
    </p:spTree>
    <p:extLst>
      <p:ext uri="{BB962C8B-B14F-4D97-AF65-F5344CB8AC3E}">
        <p14:creationId xmlns:p14="http://schemas.microsoft.com/office/powerpoint/2010/main" val="4077823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383</TotalTime>
  <Words>1273</Words>
  <Application>Microsoft Office PowerPoint</Application>
  <PresentationFormat>Widescreen</PresentationFormat>
  <Paragraphs>126</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Times New Roman</vt:lpstr>
      <vt:lpstr>Office Theme</vt:lpstr>
      <vt:lpstr>Social Services and Well-being (Wales) Act 2014</vt:lpstr>
      <vt:lpstr>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Integrated Family Support Teams [s.8]</vt:lpstr>
      <vt:lpstr>Integrated Family Support Service [s.8]</vt:lpstr>
      <vt:lpstr>Integrated Family Support Teams [s.8]</vt:lpstr>
      <vt:lpstr>Integrated Family Support Teams [s.8]</vt:lpstr>
      <vt:lpstr>Integrated Family Support Teams [s.8]</vt:lpstr>
      <vt:lpstr>PowerPoint Presentation</vt:lpstr>
      <vt:lpstr>Strategy to action?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Services and Well-being (Wales) Act 2014</dc:title>
  <dc:creator>Mike</dc:creator>
  <cp:lastModifiedBy>Mike Durke</cp:lastModifiedBy>
  <cp:revision>26</cp:revision>
  <dcterms:created xsi:type="dcterms:W3CDTF">2017-02-22T12:04:51Z</dcterms:created>
  <dcterms:modified xsi:type="dcterms:W3CDTF">2019-10-24T10:46:56Z</dcterms:modified>
</cp:coreProperties>
</file>