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12"/>
  </p:notesMasterIdLst>
  <p:sldIdLst>
    <p:sldId id="256" r:id="rId5"/>
    <p:sldId id="258" r:id="rId6"/>
    <p:sldId id="259" r:id="rId7"/>
    <p:sldId id="261" r:id="rId8"/>
    <p:sldId id="263" r:id="rId9"/>
    <p:sldId id="264"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1E6B34-C161-404C-8CF4-C320A4F6FDF9}"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2709E1-EF9C-4B0F-AECE-785A4C9FF14A}" type="slidenum">
              <a:rPr lang="en-GB" smtClean="0"/>
              <a:t>‹#›</a:t>
            </a:fld>
            <a:endParaRPr lang="en-GB"/>
          </a:p>
        </p:txBody>
      </p:sp>
    </p:spTree>
    <p:extLst>
      <p:ext uri="{BB962C8B-B14F-4D97-AF65-F5344CB8AC3E}">
        <p14:creationId xmlns:p14="http://schemas.microsoft.com/office/powerpoint/2010/main" val="2287717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2709E1-EF9C-4B0F-AECE-785A4C9FF14A}" type="slidenum">
              <a:rPr lang="en-GB" smtClean="0"/>
              <a:t>2</a:t>
            </a:fld>
            <a:endParaRPr lang="en-GB"/>
          </a:p>
        </p:txBody>
      </p:sp>
    </p:spTree>
    <p:extLst>
      <p:ext uri="{BB962C8B-B14F-4D97-AF65-F5344CB8AC3E}">
        <p14:creationId xmlns:p14="http://schemas.microsoft.com/office/powerpoint/2010/main" val="3870823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68048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43548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967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14654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5309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39129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42203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725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68922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21346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7299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10/19/2025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7692183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journals.sagepub.com/doi/full/10.1177/14680173251353087#bibr8-14680173251353087" TargetMode="External"/><Relationship Id="rId2" Type="http://schemas.openxmlformats.org/officeDocument/2006/relationships/hyperlink" Target="https://performanceandimprovement.nhs.wales/functions/quality-safety-and-improvement/improvement/improvement-cymru-academy/resource-library/academy-toolkit-guides/swot-analysis-toolkit/" TargetMode="External"/><Relationship Id="rId1" Type="http://schemas.openxmlformats.org/officeDocument/2006/relationships/slideLayout" Target="../slideLayouts/slideLayout2.xml"/><Relationship Id="rId5" Type="http://schemas.openxmlformats.org/officeDocument/2006/relationships/hyperlink" Target="https://basw.co.uk/about-social-work/psw-magazine/articles/social-workers-threats-and-intimidation-are-par-course" TargetMode="External"/><Relationship Id="rId4" Type="http://schemas.openxmlformats.org/officeDocument/2006/relationships/hyperlink" Target="https://www.basw.co.uk/about-basw/code-eth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Gradient pastel colours on a top view">
            <a:extLst>
              <a:ext uri="{FF2B5EF4-FFF2-40B4-BE49-F238E27FC236}">
                <a16:creationId xmlns:a16="http://schemas.microsoft.com/office/drawing/2014/main" id="{B6603CDF-5896-D488-8BF0-A9C47C5ACEA8}"/>
              </a:ext>
            </a:extLst>
          </p:cNvPr>
          <p:cNvPicPr>
            <a:picLocks noChangeAspect="1"/>
          </p:cNvPicPr>
          <p:nvPr/>
        </p:nvPicPr>
        <p:blipFill>
          <a:blip r:embed="rId2">
            <a:alphaModFix amt="40000"/>
          </a:blip>
          <a:srcRect t="12345" b="3386"/>
          <a:stretch>
            <a:fillRect/>
          </a:stretch>
        </p:blipFill>
        <p:spPr>
          <a:xfrm>
            <a:off x="21479" y="-2"/>
            <a:ext cx="12192001" cy="6858001"/>
          </a:xfrm>
          <a:prstGeom prst="rect">
            <a:avLst/>
          </a:prstGeom>
        </p:spPr>
      </p:pic>
      <p:sp>
        <p:nvSpPr>
          <p:cNvPr id="2" name="Title 1">
            <a:extLst>
              <a:ext uri="{FF2B5EF4-FFF2-40B4-BE49-F238E27FC236}">
                <a16:creationId xmlns:a16="http://schemas.microsoft.com/office/drawing/2014/main" id="{30593EED-CB30-BAE0-B2AE-3AA6033A0E4D}"/>
              </a:ext>
            </a:extLst>
          </p:cNvPr>
          <p:cNvSpPr>
            <a:spLocks noGrp="1"/>
          </p:cNvSpPr>
          <p:nvPr>
            <p:ph type="ctrTitle"/>
          </p:nvPr>
        </p:nvSpPr>
        <p:spPr>
          <a:xfrm>
            <a:off x="517869" y="426027"/>
            <a:ext cx="5021183" cy="5787737"/>
          </a:xfrm>
        </p:spPr>
        <p:txBody>
          <a:bodyPr anchor="t">
            <a:normAutofit fontScale="90000"/>
          </a:bodyPr>
          <a:lstStyle/>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Professional Development Within Health and Social Care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LCHS4009</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Lecturer: Farah Islam</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Assignment Component One:</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Self Awareness Presentation.</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Farah Valenzuela -2424518</a:t>
            </a:r>
            <a:endParaRPr lang="en-GB" sz="3200" dirty="0">
              <a:solidFill>
                <a:srgbClr val="FFFFFF"/>
              </a:solidFill>
            </a:endParaRP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990001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04370-7D5E-6CEE-5E97-EBBB3801FE0B}"/>
              </a:ext>
            </a:extLst>
          </p:cNvPr>
          <p:cNvSpPr>
            <a:spLocks noGrp="1"/>
          </p:cNvSpPr>
          <p:nvPr>
            <p:ph type="title"/>
          </p:nvPr>
        </p:nvSpPr>
        <p:spPr/>
        <p:txBody>
          <a:bodyPr>
            <a:normAutofit/>
          </a:bodyPr>
          <a:lstStyle/>
          <a:p>
            <a:r>
              <a:rPr lang="en-GB" sz="3600" dirty="0"/>
              <a:t>Personal SWOT Analysis For Personal Development</a:t>
            </a:r>
            <a:br>
              <a:rPr lang="en-GB" sz="3600" dirty="0"/>
            </a:br>
            <a:r>
              <a:rPr lang="en-GB" sz="3600" dirty="0"/>
              <a:t>Aims And Objectives:</a:t>
            </a:r>
          </a:p>
        </p:txBody>
      </p:sp>
      <p:sp>
        <p:nvSpPr>
          <p:cNvPr id="3" name="Content Placeholder 2">
            <a:extLst>
              <a:ext uri="{FF2B5EF4-FFF2-40B4-BE49-F238E27FC236}">
                <a16:creationId xmlns:a16="http://schemas.microsoft.com/office/drawing/2014/main" id="{2394D06A-8D8D-CB73-2E89-5AA17D5E1890}"/>
              </a:ext>
            </a:extLst>
          </p:cNvPr>
          <p:cNvSpPr>
            <a:spLocks noGrp="1"/>
          </p:cNvSpPr>
          <p:nvPr>
            <p:ph idx="1"/>
          </p:nvPr>
        </p:nvSpPr>
        <p:spPr/>
        <p:txBody>
          <a:bodyPr>
            <a:noAutofit/>
          </a:bodyPr>
          <a:lstStyle/>
          <a:p>
            <a:pPr marL="0" indent="0">
              <a:buNone/>
            </a:pPr>
            <a:r>
              <a:rPr lang="en-GB" sz="1600" dirty="0">
                <a:latin typeface="Arial" panose="020B0604020202020204" pitchFamily="34" charset="0"/>
                <a:cs typeface="Arial" panose="020B0604020202020204" pitchFamily="34" charset="0"/>
              </a:rPr>
              <a:t>The aim of this presentation is to complete a SWOT Analysis for the purpose of personal development within my future role as a practitioner in the Health and Social Care sector. My objective is to discuss how I can use and implement the SWOT tool to discover my own personal strengths and weaknesses, identify areas of opportunity, and pinpoint potential threats that may present along my future career journey.</a:t>
            </a:r>
          </a:p>
          <a:p>
            <a:pPr marL="0" indent="0">
              <a:buNone/>
            </a:pPr>
            <a:r>
              <a:rPr lang="en-GB" sz="1600" dirty="0">
                <a:latin typeface="Arial" panose="020B0604020202020204" pitchFamily="34" charset="0"/>
                <a:cs typeface="Arial" panose="020B0604020202020204" pitchFamily="34" charset="0"/>
              </a:rPr>
              <a:t>A SWOT analysis is a planning tool used to help an individual or an organisation identify and understand the unique factors that determine its strengths and weaknesses. The term SWOT is an acronym for four elements that encompass the strategy:</a:t>
            </a:r>
          </a:p>
          <a:p>
            <a:r>
              <a:rPr lang="en-GB" sz="1600" dirty="0">
                <a:latin typeface="Arial" panose="020B0604020202020204" pitchFamily="34" charset="0"/>
                <a:cs typeface="Arial" panose="020B0604020202020204" pitchFamily="34" charset="0"/>
              </a:rPr>
              <a:t>Strengths</a:t>
            </a:r>
          </a:p>
          <a:p>
            <a:r>
              <a:rPr lang="en-GB" sz="1600" dirty="0">
                <a:latin typeface="Arial" panose="020B0604020202020204" pitchFamily="34" charset="0"/>
                <a:cs typeface="Arial" panose="020B0604020202020204" pitchFamily="34" charset="0"/>
              </a:rPr>
              <a:t>Weaknesses</a:t>
            </a:r>
          </a:p>
          <a:p>
            <a:r>
              <a:rPr lang="en-GB" sz="1600" dirty="0">
                <a:latin typeface="Arial" panose="020B0604020202020204" pitchFamily="34" charset="0"/>
                <a:cs typeface="Arial" panose="020B0604020202020204" pitchFamily="34" charset="0"/>
              </a:rPr>
              <a:t>Opportunities</a:t>
            </a:r>
          </a:p>
          <a:p>
            <a:r>
              <a:rPr lang="en-GB" sz="1600" dirty="0">
                <a:latin typeface="Arial" panose="020B0604020202020204" pitchFamily="34" charset="0"/>
                <a:cs typeface="Arial" panose="020B0604020202020204" pitchFamily="34" charset="0"/>
              </a:rPr>
              <a:t>Threats</a:t>
            </a:r>
          </a:p>
          <a:p>
            <a:pPr marL="0" indent="0">
              <a:buNone/>
            </a:pPr>
            <a:r>
              <a:rPr lang="en-GB" sz="1600" dirty="0">
                <a:latin typeface="Arial" panose="020B0604020202020204" pitchFamily="34" charset="0"/>
                <a:cs typeface="Arial" panose="020B0604020202020204" pitchFamily="34" charset="0"/>
              </a:rPr>
              <a:t>NHS Wales (2024)</a:t>
            </a:r>
          </a:p>
        </p:txBody>
      </p:sp>
    </p:spTree>
    <p:extLst>
      <p:ext uri="{BB962C8B-B14F-4D97-AF65-F5344CB8AC3E}">
        <p14:creationId xmlns:p14="http://schemas.microsoft.com/office/powerpoint/2010/main" val="3350872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8C270-7218-EE0D-C5B4-2F6037DDEE2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0064701-3E68-6051-BF43-C44494CCC8BB}"/>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My name is Farah, I am 34 years old and my dream is to pursue a career as a substance abuse counsellor and support/outreach worker in the health and social care sector.</a:t>
            </a:r>
          </a:p>
          <a:p>
            <a:pPr marL="0" indent="0">
              <a:buNone/>
            </a:pPr>
            <a:r>
              <a:rPr lang="en-GB" dirty="0">
                <a:latin typeface="Arial" panose="020B0604020202020204" pitchFamily="34" charset="0"/>
                <a:cs typeface="Arial" panose="020B0604020202020204" pitchFamily="34" charset="0"/>
              </a:rPr>
              <a:t>I have chosen this career path as I want to make a difference in peoples lives and be in a position where I can offer help and support to those who need it the most at difficult points in their lives when they may feel opportunities are extremely limited. I believe everybody deserves a second chance at life and understand that all too often there are extenuating circumstances which may have led vulnerable individuals to a life of substance abuse. </a:t>
            </a:r>
          </a:p>
          <a:p>
            <a:pPr marL="0" indent="0">
              <a:buNone/>
            </a:pPr>
            <a:r>
              <a:rPr lang="en-GB" dirty="0">
                <a:latin typeface="Arial" panose="020B0604020202020204" pitchFamily="34" charset="0"/>
                <a:cs typeface="Arial" panose="020B0604020202020204" pitchFamily="34" charset="0"/>
              </a:rPr>
              <a:t>I believe the use of the SWOT analysis tool will enable me to highlight several personal qualities and attributes I possess that will make me an ideal candidate for this role and enable me to prepare for my future career as a health and social care practitioner in my chosen field.</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65478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32F5D-759E-FC4A-B8AA-CB9CB9CDD126}"/>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4D9D8DF3-A22C-7323-CFA3-5F45770825D6}"/>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I have many strengths I believe will be vitally important in the role of a substance misuse worker, I am compassionate, empathetic and trustworthy. Empathy is a core value and key practice in the health and social care sector. Lynch (2025). The British Association of Social Workers emphasised the importance of empathy in their code of ethics, BASW (2021).</a:t>
            </a:r>
          </a:p>
          <a:p>
            <a:r>
              <a:rPr lang="en-GB" dirty="0">
                <a:latin typeface="Arial" panose="020B0604020202020204" pitchFamily="34" charset="0"/>
                <a:cs typeface="Arial" panose="020B0604020202020204" pitchFamily="34" charset="0"/>
              </a:rPr>
              <a:t> I am patient and understanding which will be key when dealing with some of society’s most vulnerable individuals with a multitude of complex issues. I am approachable, relatable and have excellent active listening skills which I believe will be beneficial when creating a safe-space which will enable my clients to feel comfortable, heard and valued in my presence building a rapport that will hopefully allow me to help them discuss sensitive topics which may have led them to their current situation. </a:t>
            </a:r>
          </a:p>
          <a:p>
            <a:r>
              <a:rPr lang="en-GB" dirty="0">
                <a:latin typeface="Arial" panose="020B0604020202020204" pitchFamily="34" charset="0"/>
                <a:cs typeface="Arial" panose="020B0604020202020204" pitchFamily="34" charset="0"/>
              </a:rPr>
              <a:t>Lastly, I work well both individually and as part of a team, both of which will be beneficial in my perspective career as I will at times have to deal with clients independently, and occasionally I will be required to do multi-agency projects to facilitate the best possible outcome for the client.</a:t>
            </a:r>
          </a:p>
        </p:txBody>
      </p:sp>
    </p:spTree>
    <p:extLst>
      <p:ext uri="{BB962C8B-B14F-4D97-AF65-F5344CB8AC3E}">
        <p14:creationId xmlns:p14="http://schemas.microsoft.com/office/powerpoint/2010/main" val="30041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7C828-32C9-1420-426E-A676CD7114E5}"/>
              </a:ext>
            </a:extLst>
          </p:cNvPr>
          <p:cNvSpPr>
            <a:spLocks noGrp="1"/>
          </p:cNvSpPr>
          <p:nvPr>
            <p:ph type="title"/>
          </p:nvPr>
        </p:nvSpPr>
        <p:spPr/>
        <p:txBody>
          <a:bodyPr/>
          <a:lstStyle/>
          <a:p>
            <a:r>
              <a:rPr lang="en-GB" dirty="0"/>
              <a:t>Main Body Continued:</a:t>
            </a:r>
          </a:p>
        </p:txBody>
      </p:sp>
      <p:sp>
        <p:nvSpPr>
          <p:cNvPr id="3" name="Content Placeholder 2">
            <a:extLst>
              <a:ext uri="{FF2B5EF4-FFF2-40B4-BE49-F238E27FC236}">
                <a16:creationId xmlns:a16="http://schemas.microsoft.com/office/drawing/2014/main" id="{1F53A48F-25E0-A8AC-4341-E0EEADE67169}"/>
              </a:ext>
            </a:extLst>
          </p:cNvPr>
          <p:cNvSpPr>
            <a:spLocks noGrp="1"/>
          </p:cNvSpPr>
          <p:nvPr>
            <p:ph idx="1"/>
          </p:nvPr>
        </p:nvSpPr>
        <p:spPr>
          <a:xfrm>
            <a:off x="515112" y="1735282"/>
            <a:ext cx="11161776" cy="4790209"/>
          </a:xfrm>
        </p:spPr>
        <p:txBody>
          <a:bodyPr>
            <a:normAutofit lnSpcReduction="10000"/>
          </a:bodyPr>
          <a:lstStyle/>
          <a:p>
            <a:r>
              <a:rPr lang="en-GB" sz="1600" dirty="0">
                <a:latin typeface="Arial" panose="020B0604020202020204" pitchFamily="34" charset="0"/>
                <a:cs typeface="Arial" panose="020B0604020202020204" pitchFamily="34" charset="0"/>
              </a:rPr>
              <a:t>My weakness is that I am currently lacking practical experience, however I am confident I will be able to gain the relevant experience employers will potentially require through voluntary opportunities and perspective placements during my education and training.</a:t>
            </a:r>
          </a:p>
          <a:p>
            <a:r>
              <a:rPr lang="en-GB" sz="1600" dirty="0">
                <a:latin typeface="Arial" panose="020B0604020202020204" pitchFamily="34" charset="0"/>
                <a:cs typeface="Arial" panose="020B0604020202020204" pitchFamily="34" charset="0"/>
              </a:rPr>
              <a:t>I believe my chosen role in the substance misuse sector will have various opportunities to grow, progress and gain both knowledge and practical hands-on experience that will be invaluable to me in the future. For example, the opportunity to shadow a more experienced substance misuse counsellor as they work with clients to learn and adopt effective strategies and methods to enhance the client’s experience with me as their counsellor/ advocate. I will also take advantage of opportunities such as job-specific training offered by perspective employers. </a:t>
            </a:r>
          </a:p>
          <a:p>
            <a:r>
              <a:rPr lang="en-GB" sz="1600" dirty="0">
                <a:latin typeface="Arial" panose="020B0604020202020204" pitchFamily="34" charset="0"/>
                <a:cs typeface="Arial" panose="020B0604020202020204" pitchFamily="34" charset="0"/>
              </a:rPr>
              <a:t>The potential threats associated with the counselling aspect of my role would be getting emotionally and involved and affected by the situations of my clients. However the job-specific training offered will teach and provide effective coping mechanisms that will in still a sense of professionalism within me that will help me to manage my workload and separate it from my personal life. As I become more experienced in my role over time, I expect this will become far less of a challenge.</a:t>
            </a:r>
          </a:p>
          <a:p>
            <a:r>
              <a:rPr lang="en-GB" sz="1600" dirty="0">
                <a:latin typeface="Arial" panose="020B0604020202020204" pitchFamily="34" charset="0"/>
                <a:cs typeface="Arial" panose="020B0604020202020204" pitchFamily="34" charset="0"/>
              </a:rPr>
              <a:t>In terms of the social work/ support and outreach area of my job, potential areas of threat could be high stress levels associated with burnout and exhaustion as a result of a heavy workload due to limited resources and staff shortages and in extreme circumstances the threat of intimidation and violence are not unheard of in social work when dealing with individuals with a range of complex issues. BASW (2023).</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8327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AEC3-39D7-8C12-2929-B78163973EA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333CD68-79FD-5ABB-2376-3AFF8ED9D1C3}"/>
              </a:ext>
            </a:extLst>
          </p:cNvPr>
          <p:cNvSpPr>
            <a:spLocks noGrp="1"/>
          </p:cNvSpPr>
          <p:nvPr>
            <p:ph idx="1"/>
          </p:nvPr>
        </p:nvSpPr>
        <p:spPr>
          <a:xfrm>
            <a:off x="515112" y="1820071"/>
            <a:ext cx="11155680" cy="4570338"/>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I have found the SWOT analysis to be a useful tool for personal development when exploring and evaluating one’s suitability for a specific job role.</a:t>
            </a:r>
          </a:p>
          <a:p>
            <a:pPr marL="0" indent="0">
              <a:buNone/>
            </a:pPr>
            <a:r>
              <a:rPr lang="en-GB" dirty="0">
                <a:latin typeface="Arial" panose="020B0604020202020204" pitchFamily="34" charset="0"/>
                <a:cs typeface="Arial" panose="020B0604020202020204" pitchFamily="34" charset="0"/>
              </a:rPr>
              <a:t>Personally, I believe I possess all the qualities and attributes required to become a substance abuse counsellor and substance misuse support and outreach worker.</a:t>
            </a:r>
          </a:p>
          <a:p>
            <a:pPr marL="0" indent="0">
              <a:buNone/>
            </a:pPr>
            <a:r>
              <a:rPr lang="en-GB" dirty="0">
                <a:latin typeface="Arial" panose="020B0604020202020204" pitchFamily="34" charset="0"/>
                <a:cs typeface="Arial" panose="020B0604020202020204" pitchFamily="34" charset="0"/>
              </a:rPr>
              <a:t>Implementing the SWOT strategy has enabled me to recognise my strengths and to also acknowledge areas of weakness I need to address in order to enhance my career prospects and to advance to management roles in the future.</a:t>
            </a:r>
          </a:p>
          <a:p>
            <a:pPr marL="0" indent="0">
              <a:buNone/>
            </a:pPr>
            <a:r>
              <a:rPr lang="en-GB" dirty="0">
                <a:latin typeface="Arial" panose="020B0604020202020204" pitchFamily="34" charset="0"/>
                <a:cs typeface="Arial" panose="020B0604020202020204" pitchFamily="34" charset="0"/>
              </a:rPr>
              <a:t>The tool has also highlighted potential threats to my career development and has therefore given me the opportunity to mentally and physically prepare in the event of such challenges arising.</a:t>
            </a:r>
          </a:p>
          <a:p>
            <a:pPr marL="0" indent="0">
              <a:buNone/>
            </a:pPr>
            <a:r>
              <a:rPr lang="en-GB" dirty="0">
                <a:latin typeface="Arial" panose="020B0604020202020204" pitchFamily="34" charset="0"/>
                <a:cs typeface="Arial" panose="020B0604020202020204" pitchFamily="34" charset="0"/>
              </a:rPr>
              <a:t>To conclude, I have found the concept of the SWOT analysis method to be an invaluable tool for evaluation and reflection, in both a personal and professional capacity. It emphasises the importance of building on one’s strengths and recognising and improving on one’s weaknesses, becoming familiar with and taking advantage of available opportunities and becoming aware of potential threats so that we may prepare for them in advance. </a:t>
            </a:r>
          </a:p>
          <a:p>
            <a:pPr marL="0" indent="0">
              <a:buNone/>
            </a:pPr>
            <a:endParaRPr lang="en-GB" dirty="0"/>
          </a:p>
        </p:txBody>
      </p:sp>
    </p:spTree>
    <p:extLst>
      <p:ext uri="{BB962C8B-B14F-4D97-AF65-F5344CB8AC3E}">
        <p14:creationId xmlns:p14="http://schemas.microsoft.com/office/powerpoint/2010/main" val="178651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F79AA-2D0B-A938-ED4E-BF29237FA86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DC97FA1-E12C-9F8F-74CF-EFFAC0245E68}"/>
              </a:ext>
            </a:extLst>
          </p:cNvPr>
          <p:cNvSpPr>
            <a:spLocks noGrp="1"/>
          </p:cNvSpPr>
          <p:nvPr>
            <p:ph idx="1"/>
          </p:nvPr>
        </p:nvSpPr>
        <p:spPr>
          <a:xfrm>
            <a:off x="633844" y="1735282"/>
            <a:ext cx="11043043" cy="4610654"/>
          </a:xfrm>
        </p:spPr>
        <p:txBody>
          <a:bodyPr>
            <a:normAutofit/>
          </a:bodyPr>
          <a:lstStyle/>
          <a:p>
            <a:r>
              <a:rPr lang="en-GB" dirty="0">
                <a:latin typeface="Arial" panose="020B0604020202020204" pitchFamily="34" charset="0"/>
                <a:cs typeface="Arial" panose="020B0604020202020204" pitchFamily="34" charset="0"/>
              </a:rPr>
              <a:t>Improvement Cymru Academy Toolkit Guide, NHS Wales, 2024.</a:t>
            </a:r>
          </a:p>
          <a:p>
            <a:pPr marL="0" indent="0">
              <a:buNone/>
            </a:pPr>
            <a:r>
              <a:rPr lang="en-GB" dirty="0" err="1">
                <a:hlinkClick r:id="rId2"/>
              </a:rPr>
              <a:t>performanceandimprovement.nhs.wales</a:t>
            </a:r>
            <a:r>
              <a:rPr lang="en-GB" dirty="0">
                <a:hlinkClick r:id="rId2"/>
              </a:rPr>
              <a:t>/functions/quality-safety-and-improvement/improvement/improvement-</a:t>
            </a:r>
            <a:r>
              <a:rPr lang="en-GB" dirty="0" err="1">
                <a:hlinkClick r:id="rId2"/>
              </a:rPr>
              <a:t>cymru</a:t>
            </a:r>
            <a:r>
              <a:rPr lang="en-GB" dirty="0">
                <a:hlinkClick r:id="rId2"/>
              </a:rPr>
              <a:t>-academy/resource-library/academy-toolkit-guides/swot-analysis-toolkit/</a:t>
            </a:r>
            <a:endParaRPr lang="en-GB" dirty="0"/>
          </a:p>
          <a:p>
            <a:r>
              <a:rPr lang="en-GB" dirty="0">
                <a:latin typeface="Arial" panose="020B0604020202020204" pitchFamily="34" charset="0"/>
                <a:cs typeface="Arial" panose="020B0604020202020204" pitchFamily="34" charset="0"/>
              </a:rPr>
              <a:t>Lynch A, 2025, A review of empathy in social work: A relational and situated practice with directions for further research, Journal of Social Work.</a:t>
            </a:r>
          </a:p>
          <a:p>
            <a:pPr marL="0" indent="0">
              <a:buNone/>
            </a:pPr>
            <a:r>
              <a:rPr lang="en-GB" dirty="0">
                <a:hlinkClick r:id="rId3"/>
              </a:rPr>
              <a:t>A review of empathy in social work: A relational and situated practice with directions for further research - Amy Lynch, 2025</a:t>
            </a:r>
            <a:endParaRPr lang="en-GB" dirty="0"/>
          </a:p>
          <a:p>
            <a:r>
              <a:rPr lang="en-GB" dirty="0"/>
              <a:t>British Association of Social Workers. (2021). </a:t>
            </a:r>
            <a:r>
              <a:rPr lang="en-GB" dirty="0">
                <a:latin typeface="Arial" panose="020B0604020202020204" pitchFamily="34" charset="0"/>
                <a:cs typeface="Arial" panose="020B0604020202020204" pitchFamily="34" charset="0"/>
              </a:rPr>
              <a:t>The code of ethics for social work</a:t>
            </a:r>
            <a:r>
              <a:rPr lang="en-GB" dirty="0"/>
              <a:t>. </a:t>
            </a:r>
            <a:r>
              <a:rPr lang="en-GB" u="sng" dirty="0">
                <a:hlinkClick r:id="rId4"/>
              </a:rPr>
              <a:t>https://www.basw.co.uk/about-basw/code-ethics</a:t>
            </a:r>
            <a:endParaRPr lang="en-GB" u="sng" dirty="0"/>
          </a:p>
          <a:p>
            <a:r>
              <a:rPr lang="en-GB" dirty="0">
                <a:latin typeface="Arial" panose="020B0604020202020204" pitchFamily="34" charset="0"/>
                <a:cs typeface="Arial" panose="020B0604020202020204" pitchFamily="34" charset="0"/>
              </a:rPr>
              <a:t>BASW The Professional Association for Social Work and Social Workers, 2023</a:t>
            </a:r>
          </a:p>
          <a:p>
            <a:pPr marL="0" indent="0">
              <a:buNone/>
            </a:pPr>
            <a:r>
              <a:rPr lang="en-GB" dirty="0">
                <a:hlinkClick r:id="rId5"/>
              </a:rPr>
              <a:t>‘As social workers, threats and intimidation are par for the course’ | BASW</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36152799"/>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74bfec644170ea6583a03f1521a51938">
  <xsd:schema xmlns:xsd="http://www.w3.org/2001/XMLSchema" xmlns:xs="http://www.w3.org/2001/XMLSchema" xmlns:p="http://schemas.microsoft.com/office/2006/metadata/properties" xmlns:ns3="ccfc14db-0f45-423b-b2f5-752f8f8a0ada" targetNamespace="http://schemas.microsoft.com/office/2006/metadata/properties" ma:root="true" ma:fieldsID="52bbe6db3c0aa141da58e190a560e73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A76B347-8813-4674-A344-6A407C6D39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D72C035-DB35-4289-8036-989BF8C05CAD}">
  <ds:schemaRefs>
    <ds:schemaRef ds:uri="http://schemas.microsoft.com/sharepoint/v3/contenttype/forms"/>
  </ds:schemaRefs>
</ds:datastoreItem>
</file>

<file path=customXml/itemProps3.xml><?xml version="1.0" encoding="utf-8"?>
<ds:datastoreItem xmlns:ds="http://schemas.openxmlformats.org/officeDocument/2006/customXml" ds:itemID="{A95D0CC4-2F35-4791-B861-C10144DDBA15}">
  <ds:schemaRefs>
    <ds:schemaRef ds:uri="http://purl.org/dc/terms/"/>
    <ds:schemaRef ds:uri="http://schemas.microsoft.com/office/2006/metadata/properties"/>
    <ds:schemaRef ds:uri="http://purl.org/dc/dcmitype/"/>
    <ds:schemaRef ds:uri="http://schemas.openxmlformats.org/package/2006/metadata/core-properties"/>
    <ds:schemaRef ds:uri="http://www.w3.org/XML/1998/namespace"/>
    <ds:schemaRef ds:uri="http://purl.org/dc/elements/1.1/"/>
    <ds:schemaRef ds:uri="http://schemas.microsoft.com/office/2006/documentManagement/types"/>
    <ds:schemaRef ds:uri="http://schemas.microsoft.com/office/infopath/2007/PartnerControl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223</TotalTime>
  <Words>1190</Words>
  <Application>Microsoft Office PowerPoint</Application>
  <PresentationFormat>Widescreen</PresentationFormat>
  <Paragraphs>38</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Bierstadt</vt:lpstr>
      <vt:lpstr>GestaltVTI</vt:lpstr>
      <vt:lpstr> Professional Development Within Health and Social Care  LCHS4009 Lecturer: Farah Islam Assignment Component One: Self Awareness Presentation. Student: Farah Valenzuela -2424518</vt:lpstr>
      <vt:lpstr>Personal SWOT Analysis For Personal Development Aims And Objectives:</vt:lpstr>
      <vt:lpstr>Introduction:</vt:lpstr>
      <vt:lpstr>Main Body:</vt:lpstr>
      <vt:lpstr>Main Body Continued:</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Valenzuela (2424518)</dc:creator>
  <cp:lastModifiedBy>Farah Valenzuela (2424518)</cp:lastModifiedBy>
  <cp:revision>1</cp:revision>
  <dcterms:created xsi:type="dcterms:W3CDTF">2025-10-19T18:07:32Z</dcterms:created>
  <dcterms:modified xsi:type="dcterms:W3CDTF">2025-10-19T21:51:22Z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