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48"/>
  </p:notesMasterIdLst>
  <p:handoutMasterIdLst>
    <p:handoutMasterId r:id="rId49"/>
  </p:handoutMasterIdLst>
  <p:sldIdLst>
    <p:sldId id="374" r:id="rId5"/>
    <p:sldId id="257" r:id="rId6"/>
    <p:sldId id="435" r:id="rId7"/>
    <p:sldId id="436" r:id="rId8"/>
    <p:sldId id="437" r:id="rId9"/>
    <p:sldId id="438" r:id="rId10"/>
    <p:sldId id="269" r:id="rId11"/>
    <p:sldId id="270" r:id="rId12"/>
    <p:sldId id="439" r:id="rId13"/>
    <p:sldId id="273" r:id="rId14"/>
    <p:sldId id="440" r:id="rId15"/>
    <p:sldId id="275" r:id="rId16"/>
    <p:sldId id="295" r:id="rId17"/>
    <p:sldId id="277" r:id="rId18"/>
    <p:sldId id="278" r:id="rId19"/>
    <p:sldId id="279" r:id="rId20"/>
    <p:sldId id="280" r:id="rId21"/>
    <p:sldId id="281" r:id="rId22"/>
    <p:sldId id="441" r:id="rId23"/>
    <p:sldId id="283" r:id="rId24"/>
    <p:sldId id="284" r:id="rId25"/>
    <p:sldId id="285" r:id="rId26"/>
    <p:sldId id="286" r:id="rId27"/>
    <p:sldId id="288" r:id="rId28"/>
    <p:sldId id="289" r:id="rId29"/>
    <p:sldId id="290" r:id="rId30"/>
    <p:sldId id="291" r:id="rId31"/>
    <p:sldId id="292" r:id="rId32"/>
    <p:sldId id="294" r:id="rId33"/>
    <p:sldId id="258" r:id="rId34"/>
    <p:sldId id="442" r:id="rId35"/>
    <p:sldId id="446" r:id="rId36"/>
    <p:sldId id="443" r:id="rId37"/>
    <p:sldId id="265" r:id="rId38"/>
    <p:sldId id="259" r:id="rId39"/>
    <p:sldId id="266" r:id="rId40"/>
    <p:sldId id="267" r:id="rId41"/>
    <p:sldId id="268" r:id="rId42"/>
    <p:sldId id="260" r:id="rId43"/>
    <p:sldId id="261" r:id="rId44"/>
    <p:sldId id="444" r:id="rId45"/>
    <p:sldId id="445" r:id="rId46"/>
    <p:sldId id="264" r:id="rId4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4" d="100"/>
          <a:sy n="74" d="100"/>
        </p:scale>
        <p:origin x="552" y="33"/>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15/05/2025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15/05/2025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7420084-281D-EF87-343B-618A3A4383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7BE52767-C968-2677-6B34-5068AE6653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8436" name="Slide Number Placeholder 3">
            <a:extLst>
              <a:ext uri="{FF2B5EF4-FFF2-40B4-BE49-F238E27FC236}">
                <a16:creationId xmlns:a16="http://schemas.microsoft.com/office/drawing/2014/main" id="{468C4D47-42E9-DF15-E976-00998677FF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E73E9D5-E560-44D6-BFF9-43059274629D}" type="slidenum">
              <a:rPr lang="en-GB" altLang="en-US" smtClean="0"/>
              <a:pPr/>
              <a:t>15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2802BC9D-7E2D-2851-C302-38374D1DC2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3C2A981C-A73E-9CEB-AB72-6E65D00FC4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484" name="Slide Number Placeholder 3">
            <a:extLst>
              <a:ext uri="{FF2B5EF4-FFF2-40B4-BE49-F238E27FC236}">
                <a16:creationId xmlns:a16="http://schemas.microsoft.com/office/drawing/2014/main" id="{9D803A2E-A5D8-0B52-A0FB-CF472BA25E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138DD2F-4AEC-4548-95D3-66BC3F09941C}" type="slidenum">
              <a:rPr lang="en-GB" altLang="en-US" smtClean="0"/>
              <a:pPr/>
              <a:t>16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DCE4219-7981-9AF4-706C-7C17665C33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26F4380C-B01E-A4A6-A1C8-84B71680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532" name="Slide Number Placeholder 3">
            <a:extLst>
              <a:ext uri="{FF2B5EF4-FFF2-40B4-BE49-F238E27FC236}">
                <a16:creationId xmlns:a16="http://schemas.microsoft.com/office/drawing/2014/main" id="{C7B3808D-C117-7817-329A-840C2FC686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6EBE3BE-B093-4A2B-85F1-0E702F9FFDC0}" type="slidenum">
              <a:rPr lang="en-GB" altLang="en-US" smtClean="0"/>
              <a:pPr/>
              <a:t>17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476A9DB-C2A1-9829-9A86-D55312BF56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064BA3A3-C496-C859-FA05-2B8167D97F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24580" name="Slide Number Placeholder 3">
            <a:extLst>
              <a:ext uri="{FF2B5EF4-FFF2-40B4-BE49-F238E27FC236}">
                <a16:creationId xmlns:a16="http://schemas.microsoft.com/office/drawing/2014/main" id="{5AF2B317-A148-D50A-D91F-72E268E5E0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063192-1E4F-4E27-9B6C-EEF9FED44748}" type="slidenum">
              <a:rPr lang="en-GB" altLang="en-US" smtClean="0"/>
              <a:pPr/>
              <a:t>18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338C4F8-5581-C767-EF8D-F340DCEB40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6DCE2477-9F8E-0140-0DA9-15BBA39A44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6628" name="Slide Number Placeholder 3">
            <a:extLst>
              <a:ext uri="{FF2B5EF4-FFF2-40B4-BE49-F238E27FC236}">
                <a16:creationId xmlns:a16="http://schemas.microsoft.com/office/drawing/2014/main" id="{4E869EE0-3666-2B6A-5902-6E9DF68B9D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718B2EF-3D58-47E5-9692-E8C70BF0EFB3}" type="slidenum">
              <a:rPr lang="en-GB" altLang="en-US" smtClean="0"/>
              <a:pPr/>
              <a:t>19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44FE7CF-20A3-1A59-21DF-8F27FD5551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CA515F38-46F3-6676-5F15-BC27FF160E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id="{7B18D5F8-B7EF-5974-2354-6A88594BBC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C1B8C24-5C50-42B6-A9B5-2A9505AF2A0C}" type="slidenum">
              <a:rPr lang="en-GB" altLang="en-US" smtClean="0"/>
              <a:pPr/>
              <a:t>20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F224AAF-D56B-C8C0-0B19-3A8231F85E2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1DF6CA81-6407-397E-0915-6C73FE16FF9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0724" name="Slide Number Placeholder 3">
            <a:extLst>
              <a:ext uri="{FF2B5EF4-FFF2-40B4-BE49-F238E27FC236}">
                <a16:creationId xmlns:a16="http://schemas.microsoft.com/office/drawing/2014/main" id="{8165B13B-EF02-F3DB-B33B-8CDC16A00A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12FDCAF-3919-4AA2-9CA3-7DD4EE0D2A2E}" type="slidenum">
              <a:rPr lang="en-GB" altLang="en-US" smtClean="0"/>
              <a:pPr/>
              <a:t>21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CDAD5E2-5A64-4CB2-1A9F-622521079A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B99D0043-0AD0-FECA-4BF2-605B06140FB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2772" name="Slide Number Placeholder 3">
            <a:extLst>
              <a:ext uri="{FF2B5EF4-FFF2-40B4-BE49-F238E27FC236}">
                <a16:creationId xmlns:a16="http://schemas.microsoft.com/office/drawing/2014/main" id="{610C1769-CEE1-A306-507E-2AB84FE1CA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9FD5253-CCE8-4D24-AC31-4B1CD539CF60}" type="slidenum">
              <a:rPr lang="en-GB" altLang="en-US" smtClean="0"/>
              <a:pPr/>
              <a:t>22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45AB0C4-5570-4C82-2F0C-CD5C652503A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9E12059B-8466-2B05-4B79-9C77FC5C49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B3125498-25E3-0C00-EF21-DF3F13196FE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D63DD7C-B5B5-4E93-8A26-865CB2A7731E}" type="slidenum">
              <a:rPr lang="en-GB" altLang="en-US" smtClean="0"/>
              <a:pPr/>
              <a:t>23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7EF5EF0C-D134-6C41-67BA-772949EEA1B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CEC6B0F0-A61C-7FEA-B690-F3910E2542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6868" name="Slide Number Placeholder 3">
            <a:extLst>
              <a:ext uri="{FF2B5EF4-FFF2-40B4-BE49-F238E27FC236}">
                <a16:creationId xmlns:a16="http://schemas.microsoft.com/office/drawing/2014/main" id="{32B39B49-B113-EE70-4552-24A382F7C5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B0062BB-5384-4903-B32D-9CB959BD489C}" type="slidenum">
              <a:rPr lang="en-GB" altLang="en-US" smtClean="0"/>
              <a:pPr/>
              <a:t>24</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7475E366-427A-AB52-3F0D-ADB183FF5B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0DD98762-B605-78F5-D464-1495AE6847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8916" name="Slide Number Placeholder 3">
            <a:extLst>
              <a:ext uri="{FF2B5EF4-FFF2-40B4-BE49-F238E27FC236}">
                <a16:creationId xmlns:a16="http://schemas.microsoft.com/office/drawing/2014/main" id="{1C7AD705-EC6E-A77F-2C15-88ED7C714B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7771A1-5118-460C-B8C0-DD29E92CFCAB}" type="slidenum">
              <a:rPr lang="en-GB" altLang="en-US" smtClean="0"/>
              <a:pPr/>
              <a:t>25</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48ABD8C-81F1-B857-4AE4-F93D179F73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D19A1315-FAE1-3FA8-F135-BC27E49710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0964" name="Slide Number Placeholder 3">
            <a:extLst>
              <a:ext uri="{FF2B5EF4-FFF2-40B4-BE49-F238E27FC236}">
                <a16:creationId xmlns:a16="http://schemas.microsoft.com/office/drawing/2014/main" id="{9290558E-52FA-5DD9-37B8-EC47B5E41A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B090B50-C9B6-4E94-B1E3-1022A0EABD87}" type="slidenum">
              <a:rPr lang="en-GB" altLang="en-US" smtClean="0"/>
              <a:pPr/>
              <a:t>26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35F4E32-6D11-8B13-B952-E1B6A8305B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D7468DD-4F9B-EA90-7C12-E721380042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3012" name="Slide Number Placeholder 3">
            <a:extLst>
              <a:ext uri="{FF2B5EF4-FFF2-40B4-BE49-F238E27FC236}">
                <a16:creationId xmlns:a16="http://schemas.microsoft.com/office/drawing/2014/main" id="{668D5659-10F7-B128-3CE9-0E8EA0A0C0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F69EF23-2DC1-4350-B9E6-BF77BC6A76FA}" type="slidenum">
              <a:rPr lang="en-GB" altLang="en-US" smtClean="0"/>
              <a:pPr/>
              <a:t>27</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6F083E6-4867-133A-53B4-ABF489423D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9ACE141A-BE26-2112-65FB-3B7D667C0E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5060" name="Slide Number Placeholder 3">
            <a:extLst>
              <a:ext uri="{FF2B5EF4-FFF2-40B4-BE49-F238E27FC236}">
                <a16:creationId xmlns:a16="http://schemas.microsoft.com/office/drawing/2014/main" id="{87D10315-5911-9218-8DF6-127B1968DC2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86C9B5-B943-4EDA-9774-E2E07E3C0D60}" type="slidenum">
              <a:rPr lang="en-GB" altLang="en-US" smtClean="0"/>
              <a:pPr/>
              <a:t>28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15/05/2025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0031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15/05/2025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cipd.co.uk/knowledge/strategy/organisational-development/swot-analysis-factsheet#5349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iz8KnevJbQAhVCWRoKHfzBCd8QjRwIBw&amp;url=http://www.feihongbo.com/52-most-interesting-and-creative-advertisements/&amp;psig=AFQjCNGEuENNvcluGJEaPp8MQNgAgdK-ew&amp;ust=1478602244985214"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hyperlink" Target="http://www.youthworkwales.org.uk/"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mindtools.com/pages/article/newSTR_91.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Leadership and Management</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15</a:t>
            </a:r>
            <a:r>
              <a:rPr lang="en-GB" baseline="30000" dirty="0"/>
              <a:t>th</a:t>
            </a:r>
            <a:r>
              <a:rPr lang="en-GB" dirty="0"/>
              <a:t> May 2025</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0F927AD-3395-88AF-7BC8-E07BCB763829}"/>
              </a:ext>
            </a:extLst>
          </p:cNvPr>
          <p:cNvSpPr>
            <a:spLocks noGrp="1" noChangeArrowheads="1"/>
          </p:cNvSpPr>
          <p:nvPr>
            <p:ph type="title"/>
          </p:nvPr>
        </p:nvSpPr>
        <p:spPr>
          <a:xfrm>
            <a:off x="838200" y="132265"/>
            <a:ext cx="10515600" cy="1325563"/>
          </a:xfrm>
        </p:spPr>
        <p:txBody>
          <a:bodyPr/>
          <a:lstStyle/>
          <a:p>
            <a:pPr algn="l" eaLnBrk="1" hangingPunct="1"/>
            <a:r>
              <a:rPr lang="en-GB" altLang="en-US" b="1" dirty="0"/>
              <a:t>Overview</a:t>
            </a:r>
          </a:p>
        </p:txBody>
      </p:sp>
      <p:sp>
        <p:nvSpPr>
          <p:cNvPr id="4099" name="Rectangle 3">
            <a:extLst>
              <a:ext uri="{FF2B5EF4-FFF2-40B4-BE49-F238E27FC236}">
                <a16:creationId xmlns:a16="http://schemas.microsoft.com/office/drawing/2014/main" id="{BFDA2C30-3DF1-274C-F676-6D2AD7D00AE6}"/>
              </a:ext>
            </a:extLst>
          </p:cNvPr>
          <p:cNvSpPr>
            <a:spLocks noGrp="1" noChangeArrowheads="1"/>
          </p:cNvSpPr>
          <p:nvPr>
            <p:ph sz="half" idx="1"/>
          </p:nvPr>
        </p:nvSpPr>
        <p:spPr>
          <a:xfrm>
            <a:off x="838200" y="1457828"/>
            <a:ext cx="5181600" cy="4351338"/>
          </a:xfrm>
        </p:spPr>
        <p:txBody>
          <a:bodyPr>
            <a:normAutofit/>
          </a:bodyPr>
          <a:lstStyle/>
          <a:p>
            <a:pPr marL="0" indent="0">
              <a:buNone/>
            </a:pPr>
            <a:r>
              <a:rPr lang="en-GB" altLang="en-US" sz="2600" b="1" dirty="0"/>
              <a:t>Quality and Self-Assessment:</a:t>
            </a:r>
            <a:br>
              <a:rPr lang="en-GB" altLang="en-US" sz="2600" dirty="0"/>
            </a:br>
            <a:endParaRPr lang="en-GB" altLang="en-US" sz="2600" dirty="0"/>
          </a:p>
          <a:p>
            <a:r>
              <a:rPr lang="en-GB" altLang="en-US" sz="2400" dirty="0"/>
              <a:t>What do leaders and managers need to know?</a:t>
            </a:r>
          </a:p>
          <a:p>
            <a:r>
              <a:rPr lang="en-GB" altLang="en-US" sz="2400" dirty="0"/>
              <a:t>What models/tools can be utilised?</a:t>
            </a:r>
            <a:endParaRPr lang="en-GB" sz="2400" dirty="0"/>
          </a:p>
          <a:p>
            <a:pPr marL="0" indent="0">
              <a:buNone/>
              <a:defRPr/>
            </a:pPr>
            <a:endParaRPr lang="en-GB" altLang="en-US" b="1" dirty="0"/>
          </a:p>
          <a:p>
            <a:pPr eaLnBrk="1" hangingPunct="1">
              <a:defRPr/>
            </a:pPr>
            <a:endParaRPr lang="en-GB" altLang="en-US" b="1" dirty="0"/>
          </a:p>
          <a:p>
            <a:pPr eaLnBrk="1" hangingPunct="1">
              <a:defRPr/>
            </a:pPr>
            <a:endParaRPr lang="en-GB" altLang="en-US" dirty="0"/>
          </a:p>
          <a:p>
            <a:pPr eaLnBrk="1" hangingPunct="1">
              <a:defRPr/>
            </a:pPr>
            <a:endParaRPr lang="en-GB" altLang="en-US" dirty="0"/>
          </a:p>
        </p:txBody>
      </p:sp>
      <p:sp>
        <p:nvSpPr>
          <p:cNvPr id="2" name="Content Placeholder 1">
            <a:extLst>
              <a:ext uri="{FF2B5EF4-FFF2-40B4-BE49-F238E27FC236}">
                <a16:creationId xmlns:a16="http://schemas.microsoft.com/office/drawing/2014/main" id="{050EA6C5-C15C-C91B-F922-B59D04D94BD0}"/>
              </a:ext>
            </a:extLst>
          </p:cNvPr>
          <p:cNvSpPr>
            <a:spLocks noGrp="1"/>
          </p:cNvSpPr>
          <p:nvPr>
            <p:ph sz="half" idx="2"/>
          </p:nvPr>
        </p:nvSpPr>
        <p:spPr>
          <a:xfrm>
            <a:off x="6172200" y="1457828"/>
            <a:ext cx="5181600" cy="4351338"/>
          </a:xfrm>
        </p:spPr>
        <p:txBody>
          <a:bodyPr>
            <a:normAutofit/>
          </a:bodyPr>
          <a:lstStyle/>
          <a:p>
            <a:pPr marL="0" indent="0">
              <a:buNone/>
              <a:defRPr/>
            </a:pPr>
            <a:r>
              <a:rPr lang="en-GB" altLang="en-US" sz="2400" b="1" dirty="0"/>
              <a:t>PowerPoint Part 1</a:t>
            </a:r>
          </a:p>
          <a:p>
            <a:pPr>
              <a:defRPr/>
            </a:pPr>
            <a:r>
              <a:rPr lang="en-GB" altLang="en-US" sz="2400" dirty="0"/>
              <a:t>What is quality?</a:t>
            </a:r>
          </a:p>
          <a:p>
            <a:pPr>
              <a:defRPr/>
            </a:pPr>
            <a:r>
              <a:rPr lang="en-GB" altLang="en-US" sz="2400" dirty="0"/>
              <a:t>How can we manage the quality of our work?</a:t>
            </a:r>
          </a:p>
          <a:p>
            <a:pPr>
              <a:defRPr/>
            </a:pPr>
            <a:r>
              <a:rPr lang="en-GB" altLang="en-US" sz="2400" dirty="0"/>
              <a:t>Self-assessment tasks (directed study)</a:t>
            </a:r>
          </a:p>
          <a:p>
            <a:pPr>
              <a:defRPr/>
            </a:pPr>
            <a:r>
              <a:rPr lang="en-GB" altLang="en-US" sz="2400" dirty="0"/>
              <a:t>Model of management</a:t>
            </a:r>
          </a:p>
          <a:p>
            <a:pPr>
              <a:defRPr/>
            </a:pPr>
            <a:r>
              <a:rPr lang="en-GB" altLang="en-US" sz="2400" dirty="0"/>
              <a:t>SWOT – a tool for management</a:t>
            </a:r>
          </a:p>
          <a:p>
            <a:pPr marL="0" indent="0">
              <a:buNone/>
              <a:defRPr/>
            </a:pPr>
            <a:r>
              <a:rPr lang="en-GB" altLang="en-US" sz="2400" b="1" dirty="0"/>
              <a:t>PowerPoint Part 2</a:t>
            </a:r>
          </a:p>
          <a:p>
            <a:pPr>
              <a:defRPr/>
            </a:pPr>
            <a:r>
              <a:rPr lang="en-GB" altLang="en-US" sz="2400" dirty="0"/>
              <a:t>McKinsey 7S Framework</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5F7457A-8606-88EE-CDD1-14B7750C05D4}"/>
              </a:ext>
            </a:extLst>
          </p:cNvPr>
          <p:cNvSpPr>
            <a:spLocks noGrp="1" noChangeArrowheads="1"/>
          </p:cNvSpPr>
          <p:nvPr>
            <p:ph type="title"/>
          </p:nvPr>
        </p:nvSpPr>
        <p:spPr/>
        <p:txBody>
          <a:bodyPr/>
          <a:lstStyle/>
          <a:p>
            <a:pPr algn="l" eaLnBrk="1" hangingPunct="1"/>
            <a:r>
              <a:rPr lang="en-GB" altLang="en-US" b="1" dirty="0"/>
              <a:t>What is quality? </a:t>
            </a:r>
          </a:p>
        </p:txBody>
      </p:sp>
      <p:sp>
        <p:nvSpPr>
          <p:cNvPr id="5123" name="Rectangle 3">
            <a:extLst>
              <a:ext uri="{FF2B5EF4-FFF2-40B4-BE49-F238E27FC236}">
                <a16:creationId xmlns:a16="http://schemas.microsoft.com/office/drawing/2014/main" id="{3D394AD5-318B-FBAF-438C-87E75B4259C8}"/>
              </a:ext>
            </a:extLst>
          </p:cNvPr>
          <p:cNvSpPr>
            <a:spLocks noGrp="1" noChangeArrowheads="1"/>
          </p:cNvSpPr>
          <p:nvPr>
            <p:ph idx="1"/>
          </p:nvPr>
        </p:nvSpPr>
        <p:spPr/>
        <p:txBody>
          <a:bodyPr/>
          <a:lstStyle/>
          <a:p>
            <a:pPr eaLnBrk="1" hangingPunct="1"/>
            <a:r>
              <a:rPr lang="en-GB" altLang="en-US" sz="2400"/>
              <a:t>Trying to arrive at a precise definition of what makes up quality is a difficult task.</a:t>
            </a:r>
          </a:p>
          <a:p>
            <a:pPr eaLnBrk="1" hangingPunct="1"/>
            <a:endParaRPr lang="en-GB" altLang="en-US" sz="2400"/>
          </a:p>
          <a:p>
            <a:pPr lvl="1" eaLnBrk="1" hangingPunct="1"/>
            <a:r>
              <a:rPr lang="en-GB" altLang="en-US"/>
              <a:t>In pairs/groups take five minutes to draw up a bullet list of characteristics of an organisation which provides a good quality service.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5C4BD8F-880E-0F1B-A289-F32948785DB9}"/>
              </a:ext>
            </a:extLst>
          </p:cNvPr>
          <p:cNvSpPr>
            <a:spLocks noGrp="1" noChangeArrowheads="1"/>
          </p:cNvSpPr>
          <p:nvPr>
            <p:ph type="title"/>
          </p:nvPr>
        </p:nvSpPr>
        <p:spPr>
          <a:xfrm>
            <a:off x="838200" y="75470"/>
            <a:ext cx="10515600" cy="1325563"/>
          </a:xfrm>
        </p:spPr>
        <p:txBody>
          <a:bodyPr/>
          <a:lstStyle/>
          <a:p>
            <a:pPr algn="l" eaLnBrk="1" hangingPunct="1"/>
            <a:br>
              <a:rPr lang="en-GB" altLang="en-US" sz="2000" dirty="0"/>
            </a:br>
            <a:r>
              <a:rPr lang="en-GB" altLang="en-US" sz="3600" b="1" dirty="0"/>
              <a:t>Common definitions of a quality service</a:t>
            </a:r>
          </a:p>
        </p:txBody>
      </p:sp>
      <p:sp>
        <p:nvSpPr>
          <p:cNvPr id="6147" name="Rectangle 3">
            <a:extLst>
              <a:ext uri="{FF2B5EF4-FFF2-40B4-BE49-F238E27FC236}">
                <a16:creationId xmlns:a16="http://schemas.microsoft.com/office/drawing/2014/main" id="{0743817A-F689-AC12-D0E0-E44B1D6B30DC}"/>
              </a:ext>
            </a:extLst>
          </p:cNvPr>
          <p:cNvSpPr>
            <a:spLocks noGrp="1" noChangeArrowheads="1"/>
          </p:cNvSpPr>
          <p:nvPr>
            <p:ph idx="1"/>
          </p:nvPr>
        </p:nvSpPr>
        <p:spPr>
          <a:xfrm>
            <a:off x="764366" y="1450779"/>
            <a:ext cx="10515600" cy="4351338"/>
          </a:xfrm>
        </p:spPr>
        <p:txBody>
          <a:bodyPr/>
          <a:lstStyle/>
          <a:p>
            <a:pPr eaLnBrk="1" hangingPunct="1">
              <a:lnSpc>
                <a:spcPct val="90000"/>
              </a:lnSpc>
            </a:pPr>
            <a:r>
              <a:rPr lang="en-GB" altLang="en-US" sz="2400" dirty="0"/>
              <a:t>That the service is consistently fit for its stated purpose.</a:t>
            </a:r>
          </a:p>
          <a:p>
            <a:pPr eaLnBrk="1" hangingPunct="1">
              <a:lnSpc>
                <a:spcPct val="90000"/>
              </a:lnSpc>
              <a:buFontTx/>
              <a:buNone/>
            </a:pPr>
            <a:endParaRPr lang="en-GB" altLang="en-US" sz="2400" dirty="0"/>
          </a:p>
          <a:p>
            <a:pPr eaLnBrk="1" hangingPunct="1">
              <a:lnSpc>
                <a:spcPct val="90000"/>
              </a:lnSpc>
            </a:pPr>
            <a:r>
              <a:rPr lang="en-GB" altLang="en-US" sz="2400" dirty="0"/>
              <a:t>That it performs to agreed standards.</a:t>
            </a:r>
          </a:p>
          <a:p>
            <a:pPr eaLnBrk="1" hangingPunct="1">
              <a:lnSpc>
                <a:spcPct val="90000"/>
              </a:lnSpc>
              <a:buFontTx/>
              <a:buNone/>
            </a:pPr>
            <a:endParaRPr lang="en-GB" altLang="en-US" sz="2400" dirty="0"/>
          </a:p>
          <a:p>
            <a:pPr eaLnBrk="1" hangingPunct="1">
              <a:lnSpc>
                <a:spcPct val="90000"/>
              </a:lnSpc>
            </a:pPr>
            <a:r>
              <a:rPr lang="en-GB" altLang="en-US" sz="2400" dirty="0"/>
              <a:t>That it is responsive to the needs of the user.</a:t>
            </a:r>
          </a:p>
          <a:p>
            <a:pPr eaLnBrk="1" hangingPunct="1">
              <a:lnSpc>
                <a:spcPct val="90000"/>
              </a:lnSpc>
            </a:pPr>
            <a:endParaRPr lang="en-GB" altLang="en-US" sz="2400" dirty="0"/>
          </a:p>
          <a:p>
            <a:pPr lvl="1" eaLnBrk="1" hangingPunct="1">
              <a:lnSpc>
                <a:spcPct val="90000"/>
              </a:lnSpc>
            </a:pPr>
            <a:r>
              <a:rPr lang="en-GB" altLang="en-US" dirty="0"/>
              <a:t>You might want to consider whether you as an individual within an organisation or the organisation itself reaches these standards.  This forms the beginning of a process of what is called self-assessment or self-evaluation – key management tools!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50AD1C6-AAD0-E310-1242-55D7A8DA0337}"/>
              </a:ext>
            </a:extLst>
          </p:cNvPr>
          <p:cNvSpPr>
            <a:spLocks noGrp="1" noChangeArrowheads="1"/>
          </p:cNvSpPr>
          <p:nvPr>
            <p:ph type="title"/>
          </p:nvPr>
        </p:nvSpPr>
        <p:spPr/>
        <p:txBody>
          <a:bodyPr/>
          <a:lstStyle/>
          <a:p>
            <a:pPr algn="l" eaLnBrk="1" hangingPunct="1"/>
            <a:r>
              <a:rPr lang="en-GB" altLang="en-US" b="1" dirty="0"/>
              <a:t>Quality terms</a:t>
            </a:r>
          </a:p>
        </p:txBody>
      </p:sp>
      <p:sp>
        <p:nvSpPr>
          <p:cNvPr id="7171" name="Rectangle 3">
            <a:extLst>
              <a:ext uri="{FF2B5EF4-FFF2-40B4-BE49-F238E27FC236}">
                <a16:creationId xmlns:a16="http://schemas.microsoft.com/office/drawing/2014/main" id="{B97A5BA7-13EA-BCD8-FE6C-1672EF888EB9}"/>
              </a:ext>
            </a:extLst>
          </p:cNvPr>
          <p:cNvSpPr>
            <a:spLocks noGrp="1" noChangeArrowheads="1"/>
          </p:cNvSpPr>
          <p:nvPr>
            <p:ph idx="1"/>
          </p:nvPr>
        </p:nvSpPr>
        <p:spPr>
          <a:xfrm>
            <a:off x="758687" y="1690688"/>
            <a:ext cx="10515600" cy="4847791"/>
          </a:xfrm>
        </p:spPr>
        <p:txBody>
          <a:bodyPr>
            <a:normAutofit/>
          </a:bodyPr>
          <a:lstStyle/>
          <a:p>
            <a:pPr eaLnBrk="1" hangingPunct="1">
              <a:lnSpc>
                <a:spcPct val="80000"/>
              </a:lnSpc>
            </a:pPr>
            <a:r>
              <a:rPr lang="en-GB" altLang="en-US" sz="2400" dirty="0"/>
              <a:t>Three common uses of the term quality when describing goods or services:</a:t>
            </a:r>
          </a:p>
          <a:p>
            <a:pPr eaLnBrk="1" hangingPunct="1">
              <a:lnSpc>
                <a:spcPct val="80000"/>
              </a:lnSpc>
              <a:buFontTx/>
              <a:buNone/>
            </a:pPr>
            <a:endParaRPr lang="en-GB" altLang="en-US" sz="2400" dirty="0"/>
          </a:p>
          <a:p>
            <a:pPr lvl="1" eaLnBrk="1" hangingPunct="1">
              <a:lnSpc>
                <a:spcPct val="80000"/>
              </a:lnSpc>
            </a:pPr>
            <a:r>
              <a:rPr lang="en-GB" altLang="en-US" b="1" dirty="0"/>
              <a:t>Quality as excellence</a:t>
            </a:r>
            <a:r>
              <a:rPr lang="en-GB" altLang="en-US" dirty="0"/>
              <a:t>, used to determine how far something achieves a level of absolute excellence, continuous improvement.</a:t>
            </a:r>
          </a:p>
          <a:p>
            <a:pPr lvl="1" eaLnBrk="1" hangingPunct="1">
              <a:lnSpc>
                <a:spcPct val="80000"/>
              </a:lnSpc>
            </a:pPr>
            <a:r>
              <a:rPr lang="en-GB" altLang="en-US" b="1" dirty="0"/>
              <a:t>Quality as fitness for purpose</a:t>
            </a:r>
            <a:r>
              <a:rPr lang="en-GB" altLang="en-US" dirty="0"/>
              <a:t>, used to determine whether a product or service is satisfactorily performing its intended function, is your work ‘good enough’?</a:t>
            </a:r>
          </a:p>
          <a:p>
            <a:pPr lvl="1" eaLnBrk="1" hangingPunct="1">
              <a:lnSpc>
                <a:spcPct val="80000"/>
              </a:lnSpc>
            </a:pPr>
            <a:r>
              <a:rPr lang="en-GB" altLang="en-US" b="1" dirty="0"/>
              <a:t>Quality as freedom from faults</a:t>
            </a:r>
            <a:r>
              <a:rPr lang="en-GB" altLang="en-US" dirty="0"/>
              <a:t>, used to determine whether the service works and can be relied upon to do what is expected.  </a:t>
            </a:r>
          </a:p>
          <a:p>
            <a:pPr lvl="1" eaLnBrk="1" hangingPunct="1">
              <a:lnSpc>
                <a:spcPct val="80000"/>
              </a:lnSpc>
              <a:buFontTx/>
              <a:buNone/>
            </a:pPr>
            <a:endParaRPr lang="en-GB" altLang="en-US" dirty="0"/>
          </a:p>
          <a:p>
            <a:pPr lvl="1" algn="r" eaLnBrk="1" hangingPunct="1">
              <a:lnSpc>
                <a:spcPct val="80000"/>
              </a:lnSpc>
              <a:buFontTx/>
              <a:buNone/>
            </a:pPr>
            <a:r>
              <a:rPr lang="en-GB" altLang="en-US" dirty="0"/>
              <a:t>(Ford, Hunter, Merton and Waller, 2005, p. 169)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B4E50ED-A01F-4A23-AC79-2C135B4862C0}"/>
              </a:ext>
            </a:extLst>
          </p:cNvPr>
          <p:cNvSpPr>
            <a:spLocks noGrp="1" noChangeArrowheads="1"/>
          </p:cNvSpPr>
          <p:nvPr>
            <p:ph type="title"/>
          </p:nvPr>
        </p:nvSpPr>
        <p:spPr/>
        <p:txBody>
          <a:bodyPr/>
          <a:lstStyle/>
          <a:p>
            <a:pPr algn="l" eaLnBrk="1" hangingPunct="1"/>
            <a:r>
              <a:rPr lang="en-GB" altLang="en-US" b="1" dirty="0"/>
              <a:t>Managing quality</a:t>
            </a:r>
          </a:p>
        </p:txBody>
      </p:sp>
      <p:sp>
        <p:nvSpPr>
          <p:cNvPr id="7171" name="Rectangle 3">
            <a:extLst>
              <a:ext uri="{FF2B5EF4-FFF2-40B4-BE49-F238E27FC236}">
                <a16:creationId xmlns:a16="http://schemas.microsoft.com/office/drawing/2014/main" id="{79C0E656-AECD-4F57-98FD-6D04A85DCF3D}"/>
              </a:ext>
            </a:extLst>
          </p:cNvPr>
          <p:cNvSpPr>
            <a:spLocks noGrp="1" noChangeArrowheads="1"/>
          </p:cNvSpPr>
          <p:nvPr>
            <p:ph idx="1"/>
          </p:nvPr>
        </p:nvSpPr>
        <p:spPr/>
        <p:txBody>
          <a:bodyPr/>
          <a:lstStyle/>
          <a:p>
            <a:pPr marL="0" indent="0">
              <a:lnSpc>
                <a:spcPct val="80000"/>
              </a:lnSpc>
              <a:buNone/>
              <a:defRPr/>
            </a:pPr>
            <a:r>
              <a:rPr lang="en-GB" altLang="en-US" sz="1800" dirty="0"/>
              <a:t>Lawrie (1995) suggests that there are 11 aspects to a quality service, these are:</a:t>
            </a:r>
          </a:p>
          <a:p>
            <a:pPr eaLnBrk="1" hangingPunct="1">
              <a:lnSpc>
                <a:spcPct val="80000"/>
              </a:lnSpc>
              <a:buFontTx/>
              <a:buNone/>
              <a:defRPr/>
            </a:pPr>
            <a:endParaRPr lang="en-GB" altLang="en-US" sz="1800" dirty="0"/>
          </a:p>
          <a:p>
            <a:pPr marL="800100" lvl="1" indent="-342900">
              <a:lnSpc>
                <a:spcPct val="80000"/>
              </a:lnSpc>
              <a:buFontTx/>
              <a:buAutoNum type="arabicPeriod"/>
              <a:defRPr/>
            </a:pPr>
            <a:r>
              <a:rPr lang="en-GB" altLang="en-US" sz="1600" dirty="0"/>
              <a:t>Information (clarity, accuracy, relevance, up to date?)</a:t>
            </a:r>
          </a:p>
          <a:p>
            <a:pPr marL="800100" lvl="1" indent="-342900">
              <a:lnSpc>
                <a:spcPct val="80000"/>
              </a:lnSpc>
              <a:buFontTx/>
              <a:buAutoNum type="arabicPeriod"/>
              <a:defRPr/>
            </a:pPr>
            <a:r>
              <a:rPr lang="en-GB" altLang="en-US" sz="1600" dirty="0"/>
              <a:t>Reliability (regular opening times, contingency plans?)</a:t>
            </a:r>
          </a:p>
          <a:p>
            <a:pPr marL="800100" lvl="1" indent="-342900">
              <a:lnSpc>
                <a:spcPct val="80000"/>
              </a:lnSpc>
              <a:buFontTx/>
              <a:buAutoNum type="arabicPeriod"/>
              <a:defRPr/>
            </a:pPr>
            <a:r>
              <a:rPr lang="en-GB" altLang="en-US" sz="1600" dirty="0"/>
              <a:t>Competence and accuracy (regular training, monitoring systems, qualified staff?)</a:t>
            </a:r>
          </a:p>
          <a:p>
            <a:pPr marL="800100" lvl="1" indent="-342900">
              <a:lnSpc>
                <a:spcPct val="80000"/>
              </a:lnSpc>
              <a:buFontTx/>
              <a:buAutoNum type="arabicPeriod"/>
              <a:defRPr/>
            </a:pPr>
            <a:r>
              <a:rPr lang="en-GB" altLang="en-US" sz="1600" dirty="0"/>
              <a:t>Effective access (effective access for people with a disability or an ethnic minority?)</a:t>
            </a:r>
          </a:p>
          <a:p>
            <a:pPr marL="800100" lvl="1" indent="-342900">
              <a:lnSpc>
                <a:spcPct val="80000"/>
              </a:lnSpc>
              <a:buFontTx/>
              <a:buAutoNum type="arabicPeriod"/>
              <a:defRPr/>
            </a:pPr>
            <a:r>
              <a:rPr lang="en-GB" altLang="en-US" sz="1600" dirty="0"/>
              <a:t>Effective redress (complaints procedure, staff trained to handle complaints supportively?)</a:t>
            </a:r>
          </a:p>
          <a:p>
            <a:pPr marL="800100" lvl="1" indent="-342900">
              <a:lnSpc>
                <a:spcPct val="80000"/>
              </a:lnSpc>
              <a:buFontTx/>
              <a:buAutoNum type="arabicPeriod"/>
              <a:defRPr/>
            </a:pPr>
            <a:r>
              <a:rPr lang="en-GB" altLang="en-US" sz="1600" dirty="0"/>
              <a:t>Tangible issues and appearance (are facilities clean and welcoming, are staff well turned out?)</a:t>
            </a:r>
          </a:p>
          <a:p>
            <a:pPr marL="800100" lvl="1" indent="-342900">
              <a:lnSpc>
                <a:spcPct val="80000"/>
              </a:lnSpc>
              <a:buFontTx/>
              <a:buAutoNum type="arabicPeriod"/>
              <a:defRPr/>
            </a:pPr>
            <a:r>
              <a:rPr lang="en-GB" altLang="en-US" sz="1600" dirty="0"/>
              <a:t>Responsiveness (Is the service provided in a thoughtful way?)</a:t>
            </a:r>
          </a:p>
          <a:p>
            <a:pPr marL="800100" lvl="1" indent="-342900">
              <a:lnSpc>
                <a:spcPct val="80000"/>
              </a:lnSpc>
              <a:buFontTx/>
              <a:buAutoNum type="arabicPeriod"/>
              <a:defRPr/>
            </a:pPr>
            <a:r>
              <a:rPr lang="en-GB" altLang="en-US" sz="1600" dirty="0"/>
              <a:t>Security and safety (compliance with Health and Safety legislation, data protection and freedom of information?)</a:t>
            </a:r>
          </a:p>
          <a:p>
            <a:pPr marL="800100" lvl="1" indent="-342900">
              <a:lnSpc>
                <a:spcPct val="80000"/>
              </a:lnSpc>
              <a:buFontTx/>
              <a:buAutoNum type="arabicPeriod"/>
              <a:defRPr/>
            </a:pPr>
            <a:r>
              <a:rPr lang="en-GB" altLang="en-US" sz="1600" dirty="0"/>
              <a:t>Empathy (Are staff trained in communication skills, participative methods, two way communication?)</a:t>
            </a:r>
          </a:p>
          <a:p>
            <a:pPr marL="800100" lvl="1" indent="-342900">
              <a:lnSpc>
                <a:spcPct val="80000"/>
              </a:lnSpc>
              <a:buFontTx/>
              <a:buAutoNum type="arabicPeriod"/>
              <a:defRPr/>
            </a:pPr>
            <a:r>
              <a:rPr lang="en-GB" altLang="en-US" sz="1600" dirty="0"/>
              <a:t>Choice and involvement (young people given options, able to influence services, feedback welcomed?)</a:t>
            </a:r>
          </a:p>
          <a:p>
            <a:pPr marL="800100" lvl="1" indent="-342900">
              <a:lnSpc>
                <a:spcPct val="80000"/>
              </a:lnSpc>
              <a:buFontTx/>
              <a:buAutoNum type="arabicPeriod"/>
              <a:defRPr/>
            </a:pPr>
            <a:r>
              <a:rPr lang="en-GB" altLang="en-US" sz="1600" dirty="0"/>
              <a:t>Status of the user (how is individual choice encouraged, are there structures for advocacy?)</a:t>
            </a:r>
          </a:p>
          <a:p>
            <a:pPr marL="800100" lvl="1" indent="-342900">
              <a:lnSpc>
                <a:spcPct val="80000"/>
              </a:lnSpc>
              <a:buFontTx/>
              <a:buAutoNum type="arabicPeriod"/>
              <a:defRPr/>
            </a:pPr>
            <a:endParaRPr lang="en-GB" altLang="en-US" sz="1600" dirty="0"/>
          </a:p>
          <a:p>
            <a:pPr eaLnBrk="1" hangingPunct="1">
              <a:lnSpc>
                <a:spcPct val="80000"/>
              </a:lnSpc>
              <a:defRPr/>
            </a:pPr>
            <a:endParaRPr lang="en-GB" alt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F46CFFE-2182-9CB6-4320-9FAFFEC29886}"/>
              </a:ext>
            </a:extLst>
          </p:cNvPr>
          <p:cNvSpPr>
            <a:spLocks noGrp="1" noChangeArrowheads="1"/>
          </p:cNvSpPr>
          <p:nvPr>
            <p:ph type="title"/>
          </p:nvPr>
        </p:nvSpPr>
        <p:spPr/>
        <p:txBody>
          <a:bodyPr/>
          <a:lstStyle/>
          <a:p>
            <a:pPr algn="l" eaLnBrk="1" hangingPunct="1"/>
            <a:r>
              <a:rPr lang="cy-GB" altLang="en-US" sz="4000" b="1" dirty="0" err="1"/>
              <a:t>Youth</a:t>
            </a:r>
            <a:r>
              <a:rPr lang="cy-GB" altLang="en-US" sz="4000" b="1" dirty="0"/>
              <a:t> </a:t>
            </a:r>
            <a:r>
              <a:rPr lang="cy-GB" altLang="en-US" sz="4000" b="1" dirty="0" err="1"/>
              <a:t>Work</a:t>
            </a:r>
            <a:r>
              <a:rPr lang="cy-GB" altLang="en-US" sz="4000" b="1" dirty="0"/>
              <a:t> </a:t>
            </a:r>
            <a:r>
              <a:rPr lang="cy-GB" altLang="en-US" sz="4000" b="1" dirty="0" err="1"/>
              <a:t>Principles</a:t>
            </a:r>
            <a:r>
              <a:rPr lang="cy-GB" altLang="en-US" sz="4000" b="1" dirty="0"/>
              <a:t> </a:t>
            </a:r>
            <a:r>
              <a:rPr lang="cy-GB" altLang="en-US" sz="4000" b="1" dirty="0" err="1"/>
              <a:t>and</a:t>
            </a:r>
            <a:r>
              <a:rPr lang="cy-GB" altLang="en-US" sz="4000" b="1" dirty="0"/>
              <a:t> </a:t>
            </a:r>
            <a:r>
              <a:rPr lang="cy-GB" altLang="en-US" sz="4000" b="1" dirty="0" err="1"/>
              <a:t>Purposes</a:t>
            </a:r>
            <a:endParaRPr lang="cy-GB" altLang="en-US" sz="4000" b="1" dirty="0"/>
          </a:p>
        </p:txBody>
      </p:sp>
      <p:sp>
        <p:nvSpPr>
          <p:cNvPr id="9219" name="Rectangle 3">
            <a:extLst>
              <a:ext uri="{FF2B5EF4-FFF2-40B4-BE49-F238E27FC236}">
                <a16:creationId xmlns:a16="http://schemas.microsoft.com/office/drawing/2014/main" id="{63294687-A81D-3E50-46FE-5C505B23D485}"/>
              </a:ext>
            </a:extLst>
          </p:cNvPr>
          <p:cNvSpPr>
            <a:spLocks noGrp="1" noChangeArrowheads="1"/>
          </p:cNvSpPr>
          <p:nvPr>
            <p:ph idx="1"/>
          </p:nvPr>
        </p:nvSpPr>
        <p:spPr/>
        <p:txBody>
          <a:bodyPr/>
          <a:lstStyle/>
          <a:p>
            <a:pPr algn="just" eaLnBrk="1" hangingPunct="1">
              <a:lnSpc>
                <a:spcPct val="80000"/>
              </a:lnSpc>
            </a:pPr>
            <a:r>
              <a:rPr lang="en-GB" altLang="en-US" sz="2400" dirty="0"/>
              <a:t>Youth and community work is a practice of informal and community education and involves the development of democratic and associational practices, which promote learning and development in the communities or individuals who choose to take part in the programmes that youth and community workers facilitate and support.  It is focused on work with adolescents and adults, with groups as well as individuals, and with personal development in the context of the development of wider social networks and collective engagement with issues of social justice.  Its pedagogic practice is based on the identification of and responses to needs and aspirations through dialogue and mutual aid.</a:t>
            </a:r>
          </a:p>
          <a:p>
            <a:pPr eaLnBrk="1" hangingPunct="1">
              <a:lnSpc>
                <a:spcPct val="80000"/>
              </a:lnSpc>
              <a:buFontTx/>
              <a:buNone/>
            </a:pPr>
            <a:endParaRPr lang="en-GB" altLang="en-US" sz="1400" dirty="0"/>
          </a:p>
          <a:p>
            <a:pPr algn="r" eaLnBrk="1" hangingPunct="1">
              <a:lnSpc>
                <a:spcPct val="80000"/>
              </a:lnSpc>
              <a:buFontTx/>
              <a:buNone/>
            </a:pPr>
            <a:r>
              <a:rPr lang="en-GB" altLang="en-US" sz="2000" dirty="0"/>
              <a:t>(QAA, 2009, p.9, </a:t>
            </a:r>
            <a:r>
              <a:rPr lang="en-GB" altLang="en-US" sz="2000" i="1" dirty="0"/>
              <a:t>cited in</a:t>
            </a:r>
            <a:r>
              <a:rPr lang="en-GB" altLang="en-US" sz="2000" dirty="0"/>
              <a:t> Tyler, </a:t>
            </a:r>
            <a:r>
              <a:rPr lang="en-GB" altLang="en-US" sz="2000" noProof="1"/>
              <a:t>Hoggarth</a:t>
            </a:r>
            <a:r>
              <a:rPr lang="en-GB" altLang="en-US" sz="2000" dirty="0"/>
              <a:t> and Merton, 2010, p 134).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B857B171-B6A8-42F7-387B-A9740F05CE50}"/>
              </a:ext>
            </a:extLst>
          </p:cNvPr>
          <p:cNvSpPr>
            <a:spLocks noGrp="1" noChangeArrowheads="1"/>
          </p:cNvSpPr>
          <p:nvPr>
            <p:ph type="title"/>
          </p:nvPr>
        </p:nvSpPr>
        <p:spPr/>
        <p:txBody>
          <a:bodyPr>
            <a:normAutofit/>
          </a:bodyPr>
          <a:lstStyle/>
          <a:p>
            <a:pPr algn="l"/>
            <a:r>
              <a:rPr lang="en-GB" altLang="en-US" b="1" dirty="0"/>
              <a:t>Reflection</a:t>
            </a:r>
            <a:r>
              <a:rPr lang="en-GB" altLang="en-US" dirty="0"/>
              <a:t> – </a:t>
            </a:r>
            <a:r>
              <a:rPr lang="en-GB" altLang="en-US" sz="3200" dirty="0"/>
              <a:t>some questions to consider in your own time after the lecture…</a:t>
            </a:r>
            <a:r>
              <a:rPr lang="en-GB" altLang="en-US" dirty="0"/>
              <a:t>	</a:t>
            </a:r>
          </a:p>
        </p:txBody>
      </p:sp>
      <p:sp>
        <p:nvSpPr>
          <p:cNvPr id="10243" name="Content Placeholder 2">
            <a:extLst>
              <a:ext uri="{FF2B5EF4-FFF2-40B4-BE49-F238E27FC236}">
                <a16:creationId xmlns:a16="http://schemas.microsoft.com/office/drawing/2014/main" id="{8A9D67F9-9242-DC8B-B3D3-5537DCB54B71}"/>
              </a:ext>
            </a:extLst>
          </p:cNvPr>
          <p:cNvSpPr>
            <a:spLocks noGrp="1" noChangeArrowheads="1"/>
          </p:cNvSpPr>
          <p:nvPr>
            <p:ph idx="1"/>
          </p:nvPr>
        </p:nvSpPr>
        <p:spPr>
          <a:xfrm>
            <a:off x="838200" y="2141537"/>
            <a:ext cx="10515600" cy="4351338"/>
          </a:xfrm>
        </p:spPr>
        <p:txBody>
          <a:bodyPr/>
          <a:lstStyle/>
          <a:p>
            <a:r>
              <a:rPr lang="en-GB" altLang="en-US" dirty="0"/>
              <a:t>How would you define Youth Work?</a:t>
            </a:r>
          </a:p>
          <a:p>
            <a:pPr algn="just"/>
            <a:r>
              <a:rPr lang="en-GB" altLang="en-US" dirty="0"/>
              <a:t>How would you define the Youth Service?</a:t>
            </a:r>
          </a:p>
          <a:p>
            <a:pPr algn="just"/>
            <a:r>
              <a:rPr lang="en-GB" altLang="en-US" dirty="0"/>
              <a:t>How do definitions affect the way in which youth work and youth services are understood by others? </a:t>
            </a:r>
          </a:p>
          <a:p>
            <a:pPr algn="just"/>
            <a:r>
              <a:rPr lang="en-GB" altLang="en-US" dirty="0"/>
              <a:t>How easy is it for leaders of youth services and youth work to be effective when the definitions remain intangible and somewhat abstract? </a:t>
            </a:r>
          </a:p>
          <a:p>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DAFF17A-D602-C90C-723C-A5A74B9BAE23}"/>
              </a:ext>
            </a:extLst>
          </p:cNvPr>
          <p:cNvSpPr>
            <a:spLocks noGrp="1" noChangeArrowheads="1"/>
          </p:cNvSpPr>
          <p:nvPr>
            <p:ph type="title"/>
          </p:nvPr>
        </p:nvSpPr>
        <p:spPr/>
        <p:txBody>
          <a:bodyPr>
            <a:normAutofit/>
          </a:bodyPr>
          <a:lstStyle/>
          <a:p>
            <a:pPr algn="l"/>
            <a:r>
              <a:rPr lang="en-GB" altLang="en-US" b="1" dirty="0"/>
              <a:t>Reflection</a:t>
            </a:r>
            <a:r>
              <a:rPr lang="en-GB" altLang="en-US" dirty="0"/>
              <a:t> – </a:t>
            </a:r>
            <a:r>
              <a:rPr lang="en-GB" altLang="en-US" sz="3200" dirty="0"/>
              <a:t>some questions to consider in your own time after the lecture…	</a:t>
            </a:r>
          </a:p>
        </p:txBody>
      </p:sp>
      <p:sp>
        <p:nvSpPr>
          <p:cNvPr id="11267" name="Content Placeholder 2">
            <a:extLst>
              <a:ext uri="{FF2B5EF4-FFF2-40B4-BE49-F238E27FC236}">
                <a16:creationId xmlns:a16="http://schemas.microsoft.com/office/drawing/2014/main" id="{B20D52FD-7C47-5CF4-C655-5F3E9EE9B405}"/>
              </a:ext>
            </a:extLst>
          </p:cNvPr>
          <p:cNvSpPr>
            <a:spLocks noGrp="1" noChangeArrowheads="1"/>
          </p:cNvSpPr>
          <p:nvPr>
            <p:ph idx="1"/>
          </p:nvPr>
        </p:nvSpPr>
        <p:spPr>
          <a:xfrm>
            <a:off x="838200" y="2240229"/>
            <a:ext cx="10515600" cy="4351338"/>
          </a:xfrm>
        </p:spPr>
        <p:txBody>
          <a:bodyPr/>
          <a:lstStyle/>
          <a:p>
            <a:r>
              <a:rPr lang="en-GB" altLang="en-US" dirty="0"/>
              <a:t>What approaches do you use to explain youth work to people who have no previous knowledge of it (including young people who may want to get involved)?</a:t>
            </a:r>
          </a:p>
          <a:p>
            <a:r>
              <a:rPr lang="en-GB" altLang="en-US" dirty="0"/>
              <a:t>What works best?</a:t>
            </a:r>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1D3F53F-E0F1-2B43-474F-E36B5EC018D3}"/>
              </a:ext>
            </a:extLst>
          </p:cNvPr>
          <p:cNvSpPr>
            <a:spLocks noGrp="1" noChangeArrowheads="1"/>
          </p:cNvSpPr>
          <p:nvPr>
            <p:ph type="title"/>
          </p:nvPr>
        </p:nvSpPr>
        <p:spPr/>
        <p:txBody>
          <a:bodyPr>
            <a:normAutofit fontScale="90000"/>
          </a:bodyPr>
          <a:lstStyle/>
          <a:p>
            <a:pPr algn="l"/>
            <a:r>
              <a:rPr lang="en-GB" altLang="en-US" b="1" dirty="0"/>
              <a:t>Self-evaluation and reflection…</a:t>
            </a:r>
            <a:br>
              <a:rPr lang="en-GB" altLang="en-US" b="1" dirty="0"/>
            </a:br>
            <a:r>
              <a:rPr lang="en-GB" altLang="en-US" sz="3200" dirty="0"/>
              <a:t>some questions to consider in your own time after the lecture…</a:t>
            </a:r>
          </a:p>
        </p:txBody>
      </p:sp>
      <p:sp>
        <p:nvSpPr>
          <p:cNvPr id="12291" name="Content Placeholder 2">
            <a:extLst>
              <a:ext uri="{FF2B5EF4-FFF2-40B4-BE49-F238E27FC236}">
                <a16:creationId xmlns:a16="http://schemas.microsoft.com/office/drawing/2014/main" id="{6BD2F0E0-7416-E828-CE46-220D9931AE49}"/>
              </a:ext>
            </a:extLst>
          </p:cNvPr>
          <p:cNvSpPr>
            <a:spLocks noGrp="1" noChangeArrowheads="1"/>
          </p:cNvSpPr>
          <p:nvPr>
            <p:ph idx="1"/>
          </p:nvPr>
        </p:nvSpPr>
        <p:spPr>
          <a:xfrm>
            <a:off x="838200" y="2314062"/>
            <a:ext cx="10515600" cy="4351338"/>
          </a:xfrm>
        </p:spPr>
        <p:txBody>
          <a:bodyPr/>
          <a:lstStyle/>
          <a:p>
            <a:r>
              <a:rPr lang="en-GB" altLang="en-US" dirty="0"/>
              <a:t>Consider some examples/case studies from your practice – these could be from a youth work perspective or other.</a:t>
            </a:r>
          </a:p>
          <a:p>
            <a:r>
              <a:rPr lang="en-GB" altLang="en-US" dirty="0"/>
              <a:t>Would you consider that a quality service was provided within these examples?</a:t>
            </a:r>
          </a:p>
          <a:p>
            <a:pPr lvl="1"/>
            <a:r>
              <a:rPr lang="en-GB" altLang="en-US" dirty="0"/>
              <a:t>If yes, why?</a:t>
            </a:r>
          </a:p>
          <a:p>
            <a:pPr lvl="1"/>
            <a:r>
              <a:rPr lang="en-GB" altLang="en-US" dirty="0"/>
              <a:t>If no, why?</a:t>
            </a:r>
          </a:p>
          <a:p>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276D109-D984-4FF9-4A71-A00759EC82C5}"/>
              </a:ext>
            </a:extLst>
          </p:cNvPr>
          <p:cNvSpPr>
            <a:spLocks noGrp="1" noChangeArrowheads="1"/>
          </p:cNvSpPr>
          <p:nvPr>
            <p:ph type="title"/>
          </p:nvPr>
        </p:nvSpPr>
        <p:spPr/>
        <p:txBody>
          <a:bodyPr>
            <a:normAutofit fontScale="90000"/>
          </a:bodyPr>
          <a:lstStyle/>
          <a:p>
            <a:pPr algn="l"/>
            <a:r>
              <a:rPr lang="en-GB" altLang="en-US" b="1" dirty="0"/>
              <a:t>Self-evaluation and reflection</a:t>
            </a:r>
            <a:r>
              <a:rPr lang="en-GB" altLang="en-US" dirty="0"/>
              <a:t>… </a:t>
            </a:r>
            <a:br>
              <a:rPr lang="en-GB" altLang="en-US" dirty="0"/>
            </a:br>
            <a:r>
              <a:rPr lang="en-GB" altLang="en-US" sz="3200" dirty="0"/>
              <a:t>some questions to consider in your own time after the lecture…</a:t>
            </a:r>
          </a:p>
        </p:txBody>
      </p:sp>
      <p:sp>
        <p:nvSpPr>
          <p:cNvPr id="13315" name="Content Placeholder 2">
            <a:extLst>
              <a:ext uri="{FF2B5EF4-FFF2-40B4-BE49-F238E27FC236}">
                <a16:creationId xmlns:a16="http://schemas.microsoft.com/office/drawing/2014/main" id="{703E6F36-4E39-9D22-1540-CAEB37D50F51}"/>
              </a:ext>
            </a:extLst>
          </p:cNvPr>
          <p:cNvSpPr>
            <a:spLocks noGrp="1" noChangeArrowheads="1"/>
          </p:cNvSpPr>
          <p:nvPr>
            <p:ph idx="1"/>
          </p:nvPr>
        </p:nvSpPr>
        <p:spPr>
          <a:xfrm>
            <a:off x="838200" y="2279986"/>
            <a:ext cx="10515600" cy="4351338"/>
          </a:xfrm>
        </p:spPr>
        <p:txBody>
          <a:bodyPr/>
          <a:lstStyle/>
          <a:p>
            <a:r>
              <a:rPr lang="en-GB" altLang="en-US" dirty="0"/>
              <a:t>Consider your leadership style and of others with whom you have worked with?</a:t>
            </a:r>
          </a:p>
          <a:p>
            <a:r>
              <a:rPr lang="en-GB" altLang="en-US" dirty="0"/>
              <a:t>Which style would be most effective with young people?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F2C8BC02-5193-ED21-9160-9B1FFFB61F00}"/>
              </a:ext>
            </a:extLst>
          </p:cNvPr>
          <p:cNvSpPr>
            <a:spLocks noGrp="1" noChangeArrowheads="1"/>
          </p:cNvSpPr>
          <p:nvPr>
            <p:ph type="title"/>
          </p:nvPr>
        </p:nvSpPr>
        <p:spPr/>
        <p:txBody>
          <a:bodyPr/>
          <a:lstStyle/>
          <a:p>
            <a:pPr algn="l"/>
            <a:r>
              <a:rPr lang="en-GB" altLang="en-US" b="1" dirty="0"/>
              <a:t>Directed Study</a:t>
            </a:r>
          </a:p>
        </p:txBody>
      </p:sp>
      <p:sp>
        <p:nvSpPr>
          <p:cNvPr id="14339" name="Content Placeholder 2">
            <a:extLst>
              <a:ext uri="{FF2B5EF4-FFF2-40B4-BE49-F238E27FC236}">
                <a16:creationId xmlns:a16="http://schemas.microsoft.com/office/drawing/2014/main" id="{86936B34-BA97-9F6D-B8BC-37E66F6E82CB}"/>
              </a:ext>
            </a:extLst>
          </p:cNvPr>
          <p:cNvSpPr>
            <a:spLocks noGrp="1"/>
          </p:cNvSpPr>
          <p:nvPr>
            <p:ph idx="1"/>
          </p:nvPr>
        </p:nvSpPr>
        <p:spPr/>
        <p:txBody>
          <a:bodyPr>
            <a:normAutofit/>
          </a:bodyPr>
          <a:lstStyle/>
          <a:p>
            <a:pPr>
              <a:defRPr/>
            </a:pPr>
            <a:r>
              <a:rPr lang="en-GB" altLang="en-US" dirty="0"/>
              <a:t>Engage in the self-evaluation and reflection tasks (slides 8, 9, 10,11) to shape your thinking towards the 2</a:t>
            </a:r>
            <a:r>
              <a:rPr lang="en-GB" altLang="en-US" baseline="30000" dirty="0"/>
              <a:t>nd</a:t>
            </a:r>
            <a:r>
              <a:rPr lang="en-GB" altLang="en-US" dirty="0"/>
              <a:t> part of your assessment for this module:</a:t>
            </a:r>
          </a:p>
          <a:p>
            <a:pPr marL="0" indent="0" algn="just">
              <a:buNone/>
              <a:defRPr/>
            </a:pPr>
            <a:r>
              <a:rPr lang="en-GB" sz="1800" dirty="0">
                <a:ea typeface="Times New Roman" panose="02020603050405020304" pitchFamily="18" charset="0"/>
              </a:rPr>
              <a:t> </a:t>
            </a:r>
            <a:endParaRPr lang="en-GB" sz="1800" dirty="0">
              <a:latin typeface="Arial" panose="020B0604020202020204" pitchFamily="34" charset="0"/>
              <a:ea typeface="Times New Roman" panose="02020603050405020304" pitchFamily="18" charset="0"/>
            </a:endParaRPr>
          </a:p>
          <a:p>
            <a:pPr marL="0" indent="0" algn="just">
              <a:buNone/>
              <a:defRPr/>
            </a:pPr>
            <a:r>
              <a:rPr lang="en-GB" sz="1800" dirty="0">
                <a:effectLst/>
                <a:latin typeface="Arial" panose="020B0604020202020204" pitchFamily="34" charset="0"/>
                <a:ea typeface="Arial" panose="020B0604020202020204" pitchFamily="34" charset="0"/>
              </a:rPr>
              <a:t>Compare and contrast leadership and management theories, and consider their application and effectiveness in relation to youth work practice.  Students should also consider these in light of the increasingly challenging financial climate that services for young people face, and draw upon a range of supporting material to underpin discussions (1000 words)</a:t>
            </a:r>
            <a:endParaRPr lang="en-GB" sz="1800" dirty="0">
              <a:ea typeface="Times New Roman" panose="02020603050405020304" pitchFamily="18" charset="0"/>
            </a:endParaRPr>
          </a:p>
          <a:p>
            <a:pPr marL="0" indent="0" algn="just">
              <a:buNone/>
              <a:defRPr/>
            </a:pPr>
            <a:endParaRPr lang="en-GB" sz="1800" dirty="0">
              <a:ea typeface="Times New Roman" panose="02020603050405020304" pitchFamily="18" charset="0"/>
            </a:endParaRPr>
          </a:p>
          <a:p>
            <a:pPr marL="0" indent="0" algn="just">
              <a:buNone/>
              <a:defRPr/>
            </a:pPr>
            <a:br>
              <a:rPr lang="en-GB" altLang="en-US" dirty="0"/>
            </a:b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139A1-E94E-5F04-FFB9-3B41AA9C3103}"/>
              </a:ext>
            </a:extLst>
          </p:cNvPr>
          <p:cNvSpPr>
            <a:spLocks noGrp="1"/>
          </p:cNvSpPr>
          <p:nvPr>
            <p:ph type="ctrTitle"/>
          </p:nvPr>
        </p:nvSpPr>
        <p:spPr/>
        <p:txBody>
          <a:bodyPr/>
          <a:lstStyle/>
          <a:p>
            <a:r>
              <a:rPr lang="en-GB" altLang="en-US" sz="6000" b="1" dirty="0">
                <a:solidFill>
                  <a:schemeClr val="tx1"/>
                </a:solidFill>
              </a:rPr>
              <a:t>Introducing a process model of management</a:t>
            </a:r>
            <a:endParaRPr lang="en-GB" dirty="0"/>
          </a:p>
        </p:txBody>
      </p:sp>
      <p:sp>
        <p:nvSpPr>
          <p:cNvPr id="15362" name="Content Placeholder 2">
            <a:extLst>
              <a:ext uri="{FF2B5EF4-FFF2-40B4-BE49-F238E27FC236}">
                <a16:creationId xmlns:a16="http://schemas.microsoft.com/office/drawing/2014/main" id="{48A6B47B-5421-4C2B-E532-A128AED64081}"/>
              </a:ext>
            </a:extLst>
          </p:cNvPr>
          <p:cNvSpPr>
            <a:spLocks noGrp="1" noChangeArrowheads="1"/>
          </p:cNvSpPr>
          <p:nvPr>
            <p:ph type="subTitle" idx="1"/>
          </p:nvPr>
        </p:nvSpPr>
        <p:spPr/>
        <p:txBody>
          <a:bodyPr/>
          <a:lstStyle/>
          <a:p>
            <a:br>
              <a:rPr lang="en-GB" altLang="en-US" sz="3200" b="1" dirty="0">
                <a:solidFill>
                  <a:schemeClr val="tx1"/>
                </a:solidFill>
              </a:rPr>
            </a:br>
            <a:r>
              <a:rPr lang="en-GB" altLang="en-US" dirty="0">
                <a:solidFill>
                  <a:schemeClr val="tx1"/>
                </a:solidFill>
              </a:rPr>
              <a:t>(Ford, Hunter, Merton and Waller, 2005)</a:t>
            </a:r>
            <a:endParaRPr lang="en-GB" altLang="en-US" sz="3200" dirty="0">
              <a:solidFill>
                <a:schemeClr val="tx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AE3D-3D4F-D1D5-9507-F20E23225E3E}"/>
              </a:ext>
            </a:extLst>
          </p:cNvPr>
          <p:cNvSpPr>
            <a:spLocks noGrp="1"/>
          </p:cNvSpPr>
          <p:nvPr>
            <p:ph type="title"/>
          </p:nvPr>
        </p:nvSpPr>
        <p:spPr/>
        <p:txBody>
          <a:bodyPr/>
          <a:lstStyle/>
          <a:p>
            <a:endParaRPr lang="en-GB"/>
          </a:p>
        </p:txBody>
      </p:sp>
      <p:sp>
        <p:nvSpPr>
          <p:cNvPr id="16387" name="Content Placeholder 2">
            <a:extLst>
              <a:ext uri="{FF2B5EF4-FFF2-40B4-BE49-F238E27FC236}">
                <a16:creationId xmlns:a16="http://schemas.microsoft.com/office/drawing/2014/main" id="{19EA507E-48A8-EF41-2905-00CCE542C70C}"/>
              </a:ext>
            </a:extLst>
          </p:cNvPr>
          <p:cNvSpPr>
            <a:spLocks noGrp="1" noChangeArrowheads="1"/>
          </p:cNvSpPr>
          <p:nvPr>
            <p:ph idx="1"/>
          </p:nvPr>
        </p:nvSpPr>
        <p:spPr/>
        <p:txBody>
          <a:bodyPr/>
          <a:lstStyle/>
          <a:p>
            <a:pPr algn="just"/>
            <a:r>
              <a:rPr lang="en-GB" altLang="en-US"/>
              <a:t>You will now be introduced to a process model of management as outlined by Ford, Hunter, Merton and Waller (2005) that combines the experiential learning cycle (we learn by reflecting on our actions) taken from Kolb (1974), along with Garrett’s (1997) ideas on strategic management, and also ideas of double loop learning drawn from Pedlar, Burgoyne and Boydell (1991), to support the delivery of a </a:t>
            </a:r>
            <a:r>
              <a:rPr lang="en-GB" altLang="en-US" b="1"/>
              <a:t>quality service</a:t>
            </a:r>
            <a:r>
              <a:rPr lang="en-GB" altLang="en-US"/>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AFD5A-EA46-18F1-92B7-A0F232A99D71}"/>
              </a:ext>
            </a:extLst>
          </p:cNvPr>
          <p:cNvSpPr>
            <a:spLocks noGrp="1"/>
          </p:cNvSpPr>
          <p:nvPr>
            <p:ph type="title"/>
          </p:nvPr>
        </p:nvSpPr>
        <p:spPr>
          <a:xfrm>
            <a:off x="1141580" y="2429682"/>
            <a:ext cx="9676089" cy="3590925"/>
          </a:xfrm>
        </p:spPr>
        <p:txBody>
          <a:bodyPr>
            <a:noAutofit/>
          </a:bodyPr>
          <a:lstStyle/>
          <a:p>
            <a:pPr algn="just">
              <a:defRPr/>
            </a:pPr>
            <a:r>
              <a:rPr lang="en-GB" sz="2000" dirty="0">
                <a:latin typeface="+mn-lt"/>
              </a:rPr>
              <a:t>“This is a model of management that (…) provides a framework for thinking about management and leadership. It is premised on the idea that if managers are to deliver action effectively they need to work through a cycle of scanning, planning, deploying resources, delivering the service, monitoring progress, reporting to stakeholders and building the relationship with stakeholders.  This overall cycle (as represented by the outer circle) consists of two complementary cycles – at the top is a strategy cycle which drives and is in turn driven by the action cycle at the bottom of the figure.  The two cycles are held together by the process of reflecting, learning, integrating and building capacity in both the manager and the organisation”. </a:t>
            </a:r>
            <a:br>
              <a:rPr lang="en-GB" sz="2000" dirty="0">
                <a:latin typeface="+mn-lt"/>
              </a:rPr>
            </a:br>
            <a:br>
              <a:rPr lang="en-GB" sz="2000" dirty="0">
                <a:latin typeface="+mn-lt"/>
              </a:rPr>
            </a:br>
            <a:r>
              <a:rPr lang="en-GB" sz="2000" dirty="0">
                <a:latin typeface="+mn-lt"/>
              </a:rPr>
              <a:t>                                                          (Ford, Hunter, Merton and Waller, 2005, pp. 3-4)  </a:t>
            </a:r>
          </a:p>
        </p:txBody>
      </p:sp>
      <p:pic>
        <p:nvPicPr>
          <p:cNvPr id="17411" name="Content Placeholder 3">
            <a:extLst>
              <a:ext uri="{FF2B5EF4-FFF2-40B4-BE49-F238E27FC236}">
                <a16:creationId xmlns:a16="http://schemas.microsoft.com/office/drawing/2014/main" id="{408CF81B-140E-FB65-6B10-5537B4F69B84}"/>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3906522" y="72603"/>
            <a:ext cx="4051300" cy="2651125"/>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5288C-95A4-22BB-7DF1-BB09991E21FA}"/>
              </a:ext>
            </a:extLst>
          </p:cNvPr>
          <p:cNvSpPr>
            <a:spLocks noGrp="1"/>
          </p:cNvSpPr>
          <p:nvPr>
            <p:ph type="title"/>
          </p:nvPr>
        </p:nvSpPr>
        <p:spPr>
          <a:xfrm>
            <a:off x="565042" y="2523474"/>
            <a:ext cx="10768338" cy="3454400"/>
          </a:xfrm>
        </p:spPr>
        <p:txBody>
          <a:bodyPr>
            <a:noAutofit/>
          </a:bodyPr>
          <a:lstStyle/>
          <a:p>
            <a:pPr algn="just">
              <a:defRPr/>
            </a:pPr>
            <a:r>
              <a:rPr lang="en-GB" sz="2000" b="1" dirty="0">
                <a:latin typeface="+mn-lt"/>
              </a:rPr>
              <a:t>Scan the environment</a:t>
            </a:r>
            <a:r>
              <a:rPr lang="en-GB" sz="2000" dirty="0">
                <a:latin typeface="+mn-lt"/>
              </a:rPr>
              <a:t>:  This is the process of looking for and gathering information about the organisation’s external and internal environments. It involves lifting the mind out of the day to day business and looking very clearly at what is going on around and inside the organisation. Effective scanning will give early warning of change and enable the manager to respond.</a:t>
            </a:r>
            <a:br>
              <a:rPr lang="en-GB" sz="2000" dirty="0">
                <a:latin typeface="+mn-lt"/>
              </a:rPr>
            </a:br>
            <a:br>
              <a:rPr lang="en-GB" sz="2000" dirty="0">
                <a:latin typeface="+mn-lt"/>
              </a:rPr>
            </a:br>
            <a:r>
              <a:rPr lang="en-GB" sz="2000" dirty="0">
                <a:latin typeface="+mn-lt"/>
              </a:rPr>
              <a:t>(Ford, Hunter, Merton and Waller, 2005, p. 4)  </a:t>
            </a:r>
          </a:p>
        </p:txBody>
      </p:sp>
      <p:pic>
        <p:nvPicPr>
          <p:cNvPr id="19459" name="Content Placeholder 3">
            <a:extLst>
              <a:ext uri="{FF2B5EF4-FFF2-40B4-BE49-F238E27FC236}">
                <a16:creationId xmlns:a16="http://schemas.microsoft.com/office/drawing/2014/main" id="{B6CE7E4E-9632-A6AD-C660-18D3B756A6C1}"/>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3923561" y="197552"/>
            <a:ext cx="4051300" cy="2651125"/>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9F780-768B-A421-F738-42623789A6DD}"/>
              </a:ext>
            </a:extLst>
          </p:cNvPr>
          <p:cNvSpPr>
            <a:spLocks noGrp="1"/>
          </p:cNvSpPr>
          <p:nvPr>
            <p:ph type="title"/>
          </p:nvPr>
        </p:nvSpPr>
        <p:spPr>
          <a:xfrm>
            <a:off x="264657" y="276948"/>
            <a:ext cx="5588631" cy="5479907"/>
          </a:xfrm>
        </p:spPr>
        <p:txBody>
          <a:bodyPr>
            <a:noAutofit/>
          </a:bodyPr>
          <a:lstStyle/>
          <a:p>
            <a:pPr algn="just">
              <a:defRPr/>
            </a:pPr>
            <a:r>
              <a:rPr lang="en-GB" sz="2200" b="1" dirty="0">
                <a:latin typeface="+mn-lt"/>
              </a:rPr>
              <a:t>Set purpose, strategy and standards:  </a:t>
            </a:r>
            <a:r>
              <a:rPr lang="en-GB" sz="2200" dirty="0">
                <a:latin typeface="+mn-lt"/>
              </a:rPr>
              <a:t>This involves the manager in making certain that there is a suitable and clear statement of the purpose of the organisation. Many public sector bodies struggle with this as their aims are to provide a universal service, usually without sufficient resources ever to fully achieve this. Once the purpose is clear then the manager is in a position to set the strategy for the organisation or the part of the organisation that she or he is responsible for. This in turn leads to planning and setting standards for performance. </a:t>
            </a:r>
            <a:br>
              <a:rPr lang="en-GB" sz="1800" dirty="0">
                <a:latin typeface="+mn-lt"/>
              </a:rPr>
            </a:br>
            <a:br>
              <a:rPr lang="en-GB" sz="1800" dirty="0">
                <a:latin typeface="+mn-lt"/>
              </a:rPr>
            </a:br>
            <a:r>
              <a:rPr lang="en-GB" sz="1800" dirty="0">
                <a:latin typeface="+mn-lt"/>
              </a:rPr>
              <a:t>             (Ford, Hunter, Merton and Waller, 2005, p. 4)  </a:t>
            </a:r>
          </a:p>
        </p:txBody>
      </p:sp>
      <p:pic>
        <p:nvPicPr>
          <p:cNvPr id="21507" name="Content Placeholder 3">
            <a:extLst>
              <a:ext uri="{FF2B5EF4-FFF2-40B4-BE49-F238E27FC236}">
                <a16:creationId xmlns:a16="http://schemas.microsoft.com/office/drawing/2014/main" id="{20E4081D-521D-BA87-9454-AB7BFCAE2F07}"/>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513670" y="1380120"/>
            <a:ext cx="4964605" cy="3003669"/>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38964-2B56-5D97-CB61-F3D19D87D006}"/>
              </a:ext>
            </a:extLst>
          </p:cNvPr>
          <p:cNvSpPr>
            <a:spLocks noGrp="1"/>
          </p:cNvSpPr>
          <p:nvPr>
            <p:ph type="title"/>
          </p:nvPr>
        </p:nvSpPr>
        <p:spPr>
          <a:xfrm>
            <a:off x="483318" y="79934"/>
            <a:ext cx="5696542" cy="5953818"/>
          </a:xfrm>
        </p:spPr>
        <p:txBody>
          <a:bodyPr>
            <a:noAutofit/>
          </a:bodyPr>
          <a:lstStyle/>
          <a:p>
            <a:pPr algn="just">
              <a:defRPr/>
            </a:pPr>
            <a:r>
              <a:rPr lang="en-GB" sz="2400" b="1" dirty="0">
                <a:latin typeface="+mn-lt"/>
              </a:rPr>
              <a:t>Deploy resources:  </a:t>
            </a:r>
            <a:r>
              <a:rPr lang="en-GB" sz="2400" dirty="0">
                <a:latin typeface="+mn-lt"/>
              </a:rPr>
              <a:t>In this part of the role the manager is responsible for making sure that all available resources are used to best effect in delivering the strategy, to achieve the purpose. The resources include finance, the people (staff and volunteers) who deliver the service, information and knowledge, premises, equipment and so on. Inspiring and motivating the workforce is a fundamental challenge for the managers of youth work organisations and is a test of their leadership.</a:t>
            </a:r>
            <a:br>
              <a:rPr lang="en-GB" sz="2400" dirty="0">
                <a:latin typeface="+mn-lt"/>
              </a:rPr>
            </a:br>
            <a:br>
              <a:rPr lang="en-GB" sz="2400" dirty="0">
                <a:latin typeface="+mn-lt"/>
              </a:rPr>
            </a:br>
            <a:r>
              <a:rPr lang="en-GB" sz="2400" dirty="0">
                <a:latin typeface="+mn-lt"/>
              </a:rPr>
              <a:t>               </a:t>
            </a:r>
            <a:r>
              <a:rPr lang="en-GB" sz="1600" dirty="0">
                <a:latin typeface="+mn-lt"/>
              </a:rPr>
              <a:t>(Ford, Hunter, Merton and Waller, 2005, p. 4)  </a:t>
            </a:r>
            <a:endParaRPr lang="en-GB" sz="2400" dirty="0">
              <a:latin typeface="+mn-lt"/>
            </a:endParaRPr>
          </a:p>
        </p:txBody>
      </p:sp>
      <p:pic>
        <p:nvPicPr>
          <p:cNvPr id="23555" name="Content Placeholder 3">
            <a:extLst>
              <a:ext uri="{FF2B5EF4-FFF2-40B4-BE49-F238E27FC236}">
                <a16:creationId xmlns:a16="http://schemas.microsoft.com/office/drawing/2014/main" id="{45F726C4-DFCD-6AB2-25FD-1EC0E26AF7CA}"/>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450024" y="1465727"/>
            <a:ext cx="4862374" cy="3350492"/>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4ACB1-1ADB-70C9-B6AC-7F348CBE0FA2}"/>
              </a:ext>
            </a:extLst>
          </p:cNvPr>
          <p:cNvSpPr>
            <a:spLocks noGrp="1"/>
          </p:cNvSpPr>
          <p:nvPr>
            <p:ph type="title"/>
          </p:nvPr>
        </p:nvSpPr>
        <p:spPr>
          <a:xfrm>
            <a:off x="205942" y="295747"/>
            <a:ext cx="5632587" cy="5111139"/>
          </a:xfrm>
        </p:spPr>
        <p:txBody>
          <a:bodyPr>
            <a:noAutofit/>
          </a:bodyPr>
          <a:lstStyle/>
          <a:p>
            <a:pPr algn="just">
              <a:defRPr/>
            </a:pPr>
            <a:r>
              <a:rPr lang="en-GB" sz="2400" b="1" dirty="0">
                <a:latin typeface="+mn-lt"/>
              </a:rPr>
              <a:t>Deliver the service: </a:t>
            </a:r>
            <a:r>
              <a:rPr lang="en-GB" sz="2400" dirty="0">
                <a:latin typeface="+mn-lt"/>
              </a:rPr>
              <a:t>This is the point at which everything must come together so that young people are provided with a really good service. Most youth work is delivered by youth workers (typically part-time) working in dispersed settings often with little or no direct supervision. The preparation for the work and the follow up through ‘off the job’ supervision are essential in order to deliver consistent, high quality services.</a:t>
            </a:r>
            <a:br>
              <a:rPr lang="en-GB" sz="2000" dirty="0">
                <a:latin typeface="+mn-lt"/>
              </a:rPr>
            </a:br>
            <a:br>
              <a:rPr lang="en-GB" sz="2000" dirty="0">
                <a:latin typeface="+mn-lt"/>
              </a:rPr>
            </a:br>
            <a:r>
              <a:rPr lang="en-GB" sz="2000" dirty="0">
                <a:latin typeface="+mn-lt"/>
              </a:rPr>
              <a:t>(Ford, Hunter, Merton and Waller, 2005, p. 4)  </a:t>
            </a:r>
          </a:p>
        </p:txBody>
      </p:sp>
      <p:pic>
        <p:nvPicPr>
          <p:cNvPr id="25603" name="Content Placeholder 3">
            <a:extLst>
              <a:ext uri="{FF2B5EF4-FFF2-40B4-BE49-F238E27FC236}">
                <a16:creationId xmlns:a16="http://schemas.microsoft.com/office/drawing/2014/main" id="{40517B74-4A10-A99D-FC6C-F1E541DF22D3}"/>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030912" y="1590676"/>
            <a:ext cx="5373529" cy="3361851"/>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28C35-01E3-B334-7C66-75DBE83E0FD0}"/>
              </a:ext>
            </a:extLst>
          </p:cNvPr>
          <p:cNvSpPr>
            <a:spLocks noGrp="1"/>
          </p:cNvSpPr>
          <p:nvPr>
            <p:ph type="title"/>
          </p:nvPr>
        </p:nvSpPr>
        <p:spPr>
          <a:xfrm>
            <a:off x="234340" y="312787"/>
            <a:ext cx="5689382" cy="5531422"/>
          </a:xfrm>
        </p:spPr>
        <p:txBody>
          <a:bodyPr>
            <a:noAutofit/>
          </a:bodyPr>
          <a:lstStyle/>
          <a:p>
            <a:pPr algn="just">
              <a:defRPr/>
            </a:pPr>
            <a:r>
              <a:rPr lang="en-GB" sz="2050" b="1" dirty="0">
                <a:latin typeface="+mn-lt"/>
              </a:rPr>
              <a:t>Monitor progress and assure quality: </a:t>
            </a:r>
            <a:r>
              <a:rPr lang="en-GB" sz="2050" dirty="0">
                <a:latin typeface="+mn-lt"/>
              </a:rPr>
              <a:t>You cannot monitor progress if your purpose, aims and objectives are not clear. Similarly it is not possible to judge quality if the organisation has not established standards for doing so. This part of the manager’s role involves using information about what has been done to make judgments about progress, adjust plans and celebrate successes. Historically youth services have not been particularly good at monitoring their performance or providing evidence of its impact. This is changing and the effective leader will find ways to win the support of staff for delivering measurably high levels of performance in their work with young people.</a:t>
            </a:r>
            <a:br>
              <a:rPr lang="en-GB" sz="2200" dirty="0">
                <a:latin typeface="+mn-lt"/>
              </a:rPr>
            </a:br>
            <a:br>
              <a:rPr lang="en-GB" sz="2200" dirty="0">
                <a:latin typeface="+mn-lt"/>
              </a:rPr>
            </a:br>
            <a:br>
              <a:rPr lang="en-GB" sz="1800" dirty="0">
                <a:latin typeface="+mn-lt"/>
              </a:rPr>
            </a:br>
            <a:r>
              <a:rPr lang="en-GB" sz="1800" dirty="0">
                <a:latin typeface="+mn-lt"/>
              </a:rPr>
              <a:t>               (Ford, Hunter, Merton and Waller, 2005, p. 4)  </a:t>
            </a:r>
          </a:p>
        </p:txBody>
      </p:sp>
      <p:pic>
        <p:nvPicPr>
          <p:cNvPr id="27651" name="Content Placeholder 3">
            <a:extLst>
              <a:ext uri="{FF2B5EF4-FFF2-40B4-BE49-F238E27FC236}">
                <a16:creationId xmlns:a16="http://schemas.microsoft.com/office/drawing/2014/main" id="{F5CD0BD7-AD41-F905-0A3E-65FFA9084B45}"/>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178579" y="1346457"/>
            <a:ext cx="5600709" cy="3452723"/>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87EFC-19D4-8C37-F3B0-7F75F1D313C2}"/>
              </a:ext>
            </a:extLst>
          </p:cNvPr>
          <p:cNvSpPr>
            <a:spLocks noGrp="1"/>
          </p:cNvSpPr>
          <p:nvPr>
            <p:ph type="title"/>
          </p:nvPr>
        </p:nvSpPr>
        <p:spPr>
          <a:xfrm>
            <a:off x="166185" y="666682"/>
            <a:ext cx="6098307" cy="5143449"/>
          </a:xfrm>
        </p:spPr>
        <p:txBody>
          <a:bodyPr>
            <a:noAutofit/>
          </a:bodyPr>
          <a:lstStyle/>
          <a:p>
            <a:pPr algn="just">
              <a:defRPr/>
            </a:pPr>
            <a:r>
              <a:rPr lang="en-GB" sz="2050" b="1" dirty="0">
                <a:latin typeface="+mn-lt"/>
              </a:rPr>
              <a:t>Consolidate relationships with stakeholders (including partners):  </a:t>
            </a:r>
            <a:r>
              <a:rPr lang="en-GB" sz="2050" dirty="0">
                <a:latin typeface="+mn-lt"/>
              </a:rPr>
              <a:t>In the last part of the role the manager seeks to ensure that the organisation has effective relationships with key stakeholders. This includes accounting for the work that has been done (for example to councillors, young people and funders); positioning the organisation in the minds of potential and actual partners; sustaining and developing existing partnerships.  </a:t>
            </a:r>
            <a:br>
              <a:rPr lang="en-GB" sz="2050" dirty="0">
                <a:latin typeface="+mn-lt"/>
              </a:rPr>
            </a:br>
            <a:br>
              <a:rPr lang="en-GB" sz="2050" dirty="0">
                <a:latin typeface="+mn-lt"/>
              </a:rPr>
            </a:br>
            <a:br>
              <a:rPr lang="en-GB" sz="1800" dirty="0">
                <a:latin typeface="+mn-lt"/>
              </a:rPr>
            </a:br>
            <a:r>
              <a:rPr lang="en-GB" sz="1800" dirty="0">
                <a:latin typeface="+mn-lt"/>
              </a:rPr>
              <a:t>(Ford, Hunter, Merton and Waller, 2005, p. 5)  </a:t>
            </a:r>
          </a:p>
        </p:txBody>
      </p:sp>
      <p:pic>
        <p:nvPicPr>
          <p:cNvPr id="29699" name="Content Placeholder 3">
            <a:extLst>
              <a:ext uri="{FF2B5EF4-FFF2-40B4-BE49-F238E27FC236}">
                <a16:creationId xmlns:a16="http://schemas.microsoft.com/office/drawing/2014/main" id="{12ABB94D-7C35-216F-5E55-32BBE5F1868C}"/>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625941" y="1324349"/>
            <a:ext cx="4869374" cy="3372599"/>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81CA1-06A9-B590-42E5-7658671C8DF8}"/>
              </a:ext>
            </a:extLst>
          </p:cNvPr>
          <p:cNvSpPr>
            <a:spLocks noGrp="1"/>
          </p:cNvSpPr>
          <p:nvPr>
            <p:ph type="title"/>
          </p:nvPr>
        </p:nvSpPr>
        <p:spPr>
          <a:xfrm>
            <a:off x="789451" y="2840038"/>
            <a:ext cx="10632030" cy="3454400"/>
          </a:xfrm>
        </p:spPr>
        <p:txBody>
          <a:bodyPr>
            <a:noAutofit/>
          </a:bodyPr>
          <a:lstStyle/>
          <a:p>
            <a:pPr algn="just">
              <a:defRPr/>
            </a:pPr>
            <a:r>
              <a:rPr lang="en-GB" sz="1800" dirty="0">
                <a:latin typeface="+mn-lt"/>
              </a:rPr>
              <a:t>“The model is dynamic and non-linear – there are connections between all the main elements. It is designed to provide a map on which you can locate your management and leadership activity.</a:t>
            </a:r>
            <a:br>
              <a:rPr lang="en-GB" sz="1800" dirty="0">
                <a:latin typeface="+mn-lt"/>
              </a:rPr>
            </a:br>
            <a:br>
              <a:rPr lang="en-GB" sz="1800" dirty="0">
                <a:latin typeface="+mn-lt"/>
              </a:rPr>
            </a:br>
            <a:r>
              <a:rPr lang="en-GB" sz="1800" dirty="0">
                <a:latin typeface="+mn-lt"/>
              </a:rPr>
              <a:t>Management is not a linear process – managers move in and out of each of the various roles described but keep returning to the central box to reflect, think and learn”.</a:t>
            </a:r>
            <a:br>
              <a:rPr lang="en-GB" sz="1800" dirty="0">
                <a:latin typeface="+mn-lt"/>
              </a:rPr>
            </a:br>
            <a:br>
              <a:rPr lang="en-GB" sz="1800" dirty="0">
                <a:latin typeface="+mn-lt"/>
              </a:rPr>
            </a:br>
            <a:r>
              <a:rPr lang="en-GB" sz="1800" dirty="0">
                <a:latin typeface="+mn-lt"/>
              </a:rPr>
              <a:t>                                                                                             (Ford, Hunter, Merton and Waller, 2005, p. 5)  </a:t>
            </a:r>
          </a:p>
        </p:txBody>
      </p:sp>
      <p:pic>
        <p:nvPicPr>
          <p:cNvPr id="31747" name="Content Placeholder 3">
            <a:extLst>
              <a:ext uri="{FF2B5EF4-FFF2-40B4-BE49-F238E27FC236}">
                <a16:creationId xmlns:a16="http://schemas.microsoft.com/office/drawing/2014/main" id="{0984598A-01E1-92FF-8EF3-121AC4433E78}"/>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3923507" y="188913"/>
            <a:ext cx="4051300" cy="2651125"/>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6C44FBA4-7E04-4B59-059A-B7EB7230AC01}"/>
              </a:ext>
            </a:extLst>
          </p:cNvPr>
          <p:cNvSpPr>
            <a:spLocks noGrp="1" noChangeArrowheads="1"/>
          </p:cNvSpPr>
          <p:nvPr>
            <p:ph type="title"/>
          </p:nvPr>
        </p:nvSpPr>
        <p:spPr/>
        <p:txBody>
          <a:bodyPr/>
          <a:lstStyle/>
          <a:p>
            <a:r>
              <a:rPr lang="en-GB" altLang="en-US" b="1" dirty="0"/>
              <a:t>SWOT Analysis</a:t>
            </a:r>
          </a:p>
        </p:txBody>
      </p:sp>
      <p:sp>
        <p:nvSpPr>
          <p:cNvPr id="33795" name="Content Placeholder 2">
            <a:extLst>
              <a:ext uri="{FF2B5EF4-FFF2-40B4-BE49-F238E27FC236}">
                <a16:creationId xmlns:a16="http://schemas.microsoft.com/office/drawing/2014/main" id="{E6319BF6-7B90-1493-868D-A580B43BF3D1}"/>
              </a:ext>
            </a:extLst>
          </p:cNvPr>
          <p:cNvSpPr>
            <a:spLocks noGrp="1"/>
          </p:cNvSpPr>
          <p:nvPr>
            <p:ph idx="1"/>
          </p:nvPr>
        </p:nvSpPr>
        <p:spPr/>
        <p:txBody>
          <a:bodyPr/>
          <a:lstStyle/>
          <a:p>
            <a:pPr>
              <a:defRPr/>
            </a:pPr>
            <a:r>
              <a:rPr lang="en-GB" altLang="en-US" dirty="0"/>
              <a:t>What is this?</a:t>
            </a:r>
          </a:p>
          <a:p>
            <a:pPr algn="just">
              <a:defRPr/>
            </a:pPr>
            <a:r>
              <a:rPr lang="en-GB" dirty="0"/>
              <a:t>“A SWOT analysis is a management planning tool which seeks to identify the Strengths, Weaknesses, Opportunities and Threats involved in a project or organisation. It's a framework for matching an organisation's goals, programmes and capacities to the environment in which it operates” (CIPD, 2019).</a:t>
            </a:r>
          </a:p>
          <a:p>
            <a:pPr marL="0" indent="0" algn="just">
              <a:buNone/>
              <a:defRPr/>
            </a:pPr>
            <a:r>
              <a:rPr lang="en-GB" sz="2000" dirty="0">
                <a:hlinkClick r:id="rId3"/>
              </a:rPr>
              <a:t>https://www.cipd.co.uk/knowledge/strategy/organisational-development/swot-analysis-factsheet#53494</a:t>
            </a:r>
            <a:endParaRPr lang="en-GB" sz="2000" dirty="0"/>
          </a:p>
          <a:p>
            <a:pPr marL="0" indent="0" algn="just">
              <a:buNone/>
              <a:defRPr/>
            </a:pPr>
            <a:endParaRPr lang="en-GB" sz="2000" dirty="0"/>
          </a:p>
          <a:p>
            <a:pPr>
              <a:defRPr/>
            </a:pPr>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4AE5A1F9-AFF2-6E8E-A169-554BDC6B9225}"/>
              </a:ext>
            </a:extLst>
          </p:cNvPr>
          <p:cNvSpPr>
            <a:spLocks noGrp="1" noChangeArrowheads="1"/>
          </p:cNvSpPr>
          <p:nvPr>
            <p:ph type="title"/>
          </p:nvPr>
        </p:nvSpPr>
        <p:spPr/>
        <p:txBody>
          <a:bodyPr/>
          <a:lstStyle/>
          <a:p>
            <a:r>
              <a:rPr lang="en-GB" altLang="en-US" b="1" dirty="0"/>
              <a:t>Factors to consider…</a:t>
            </a:r>
          </a:p>
        </p:txBody>
      </p:sp>
      <p:sp>
        <p:nvSpPr>
          <p:cNvPr id="35843" name="Content Placeholder 2">
            <a:extLst>
              <a:ext uri="{FF2B5EF4-FFF2-40B4-BE49-F238E27FC236}">
                <a16:creationId xmlns:a16="http://schemas.microsoft.com/office/drawing/2014/main" id="{64CF8EBF-7544-1756-0B49-B16F61A0B700}"/>
              </a:ext>
            </a:extLst>
          </p:cNvPr>
          <p:cNvSpPr>
            <a:spLocks noGrp="1" noChangeArrowheads="1"/>
          </p:cNvSpPr>
          <p:nvPr>
            <p:ph idx="1"/>
          </p:nvPr>
        </p:nvSpPr>
        <p:spPr/>
        <p:txBody>
          <a:bodyPr/>
          <a:lstStyle/>
          <a:p>
            <a:r>
              <a:rPr lang="en-GB" altLang="en-US"/>
              <a:t>Scanning the environment – remember the initial management model shared…</a:t>
            </a:r>
          </a:p>
          <a:p>
            <a:r>
              <a:rPr lang="en-GB" altLang="en-US"/>
              <a:t>Achievements</a:t>
            </a:r>
          </a:p>
          <a:p>
            <a:r>
              <a:rPr lang="en-GB" altLang="en-US"/>
              <a:t>Frustrations</a:t>
            </a:r>
          </a:p>
          <a:p>
            <a:r>
              <a:rPr lang="en-GB" altLang="en-US"/>
              <a:t>Planning</a:t>
            </a:r>
          </a:p>
          <a:p>
            <a:r>
              <a:rPr lang="en-GB" altLang="en-US"/>
              <a:t>More ‘leadership’ and ‘strategic’ management?</a:t>
            </a:r>
          </a:p>
          <a:p>
            <a:endParaRPr lang="en-GB" altLang="en-US"/>
          </a:p>
          <a:p>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2557EE73-461F-7075-E7A3-F9FEF2AA43F1}"/>
              </a:ext>
            </a:extLst>
          </p:cNvPr>
          <p:cNvSpPr>
            <a:spLocks noGrp="1" noChangeArrowheads="1"/>
          </p:cNvSpPr>
          <p:nvPr>
            <p:ph type="title"/>
          </p:nvPr>
        </p:nvSpPr>
        <p:spPr/>
        <p:txBody>
          <a:bodyPr/>
          <a:lstStyle/>
          <a:p>
            <a:r>
              <a:rPr lang="en-GB" altLang="en-US" b="1" dirty="0"/>
              <a:t>Achievements</a:t>
            </a:r>
          </a:p>
        </p:txBody>
      </p:sp>
      <p:sp>
        <p:nvSpPr>
          <p:cNvPr id="37891" name="Text Placeholder 3">
            <a:extLst>
              <a:ext uri="{FF2B5EF4-FFF2-40B4-BE49-F238E27FC236}">
                <a16:creationId xmlns:a16="http://schemas.microsoft.com/office/drawing/2014/main" id="{7FDF79C8-A4D9-4426-445A-002AE8A16165}"/>
              </a:ext>
            </a:extLst>
          </p:cNvPr>
          <p:cNvSpPr>
            <a:spLocks noGrp="1" noChangeArrowheads="1"/>
          </p:cNvSpPr>
          <p:nvPr>
            <p:ph type="body" idx="1"/>
          </p:nvPr>
        </p:nvSpPr>
        <p:spPr>
          <a:xfrm>
            <a:off x="910428" y="1853406"/>
            <a:ext cx="3868737" cy="377825"/>
          </a:xfrm>
        </p:spPr>
        <p:txBody>
          <a:bodyPr>
            <a:normAutofit fontScale="92500" lnSpcReduction="10000"/>
          </a:bodyPr>
          <a:lstStyle/>
          <a:p>
            <a:r>
              <a:rPr lang="en-GB" altLang="en-US" dirty="0"/>
              <a:t>Positives </a:t>
            </a:r>
          </a:p>
        </p:txBody>
      </p:sp>
      <p:sp>
        <p:nvSpPr>
          <p:cNvPr id="3" name="Content Placeholder 2">
            <a:extLst>
              <a:ext uri="{FF2B5EF4-FFF2-40B4-BE49-F238E27FC236}">
                <a16:creationId xmlns:a16="http://schemas.microsoft.com/office/drawing/2014/main" id="{DC348047-8C1B-90F6-08D4-200580EF0431}"/>
              </a:ext>
            </a:extLst>
          </p:cNvPr>
          <p:cNvSpPr>
            <a:spLocks noGrp="1"/>
          </p:cNvSpPr>
          <p:nvPr>
            <p:ph sz="half" idx="2"/>
          </p:nvPr>
        </p:nvSpPr>
        <p:spPr>
          <a:xfrm>
            <a:off x="839788" y="2324467"/>
            <a:ext cx="4635253" cy="3489325"/>
          </a:xfrm>
        </p:spPr>
        <p:txBody>
          <a:bodyPr>
            <a:normAutofit fontScale="70000" lnSpcReduction="20000"/>
          </a:bodyPr>
          <a:lstStyle/>
          <a:p>
            <a:pPr>
              <a:defRPr/>
            </a:pPr>
            <a:r>
              <a:rPr lang="en-GB" dirty="0"/>
              <a:t>The focus of this exercise will be to consider in detail the activities of a youth work organisation with which you are familiar</a:t>
            </a:r>
          </a:p>
          <a:p>
            <a:pPr marL="0" indent="0">
              <a:buNone/>
              <a:defRPr/>
            </a:pPr>
            <a:endParaRPr lang="en-GB" dirty="0"/>
          </a:p>
          <a:p>
            <a:pPr lvl="1">
              <a:defRPr/>
            </a:pPr>
            <a:r>
              <a:rPr lang="en-GB" dirty="0"/>
              <a:t>Make a list of positive things about the organisation</a:t>
            </a:r>
          </a:p>
          <a:p>
            <a:pPr lvl="1">
              <a:defRPr/>
            </a:pPr>
            <a:endParaRPr lang="en-GB" dirty="0"/>
          </a:p>
          <a:p>
            <a:pPr>
              <a:defRPr/>
            </a:pPr>
            <a:r>
              <a:rPr lang="en-GB" dirty="0"/>
              <a:t>In pairs/groups take it in turns to discuss the positive things about the organisation</a:t>
            </a:r>
          </a:p>
          <a:p>
            <a:pPr>
              <a:defRPr/>
            </a:pPr>
            <a:r>
              <a:rPr lang="en-GB" dirty="0"/>
              <a:t>Summarise your lists and develop a top 3 list of the key achievements</a:t>
            </a:r>
          </a:p>
        </p:txBody>
      </p:sp>
      <p:pic>
        <p:nvPicPr>
          <p:cNvPr id="37893" name="Content Placeholder 6">
            <a:extLst>
              <a:ext uri="{FF2B5EF4-FFF2-40B4-BE49-F238E27FC236}">
                <a16:creationId xmlns:a16="http://schemas.microsoft.com/office/drawing/2014/main" id="{17D21567-9E8C-817E-8506-E306DA311300}"/>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6594358" y="2172449"/>
            <a:ext cx="4253493" cy="3197307"/>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6">
            <a:extLst>
              <a:ext uri="{FF2B5EF4-FFF2-40B4-BE49-F238E27FC236}">
                <a16:creationId xmlns:a16="http://schemas.microsoft.com/office/drawing/2014/main" id="{03E2514F-8FAE-0BF3-ED24-228EDA96BE4F}"/>
              </a:ext>
            </a:extLst>
          </p:cNvPr>
          <p:cNvSpPr>
            <a:spLocks noGrp="1" noChangeArrowheads="1"/>
          </p:cNvSpPr>
          <p:nvPr>
            <p:ph type="title"/>
          </p:nvPr>
        </p:nvSpPr>
        <p:spPr>
          <a:xfrm>
            <a:off x="412236" y="194740"/>
            <a:ext cx="11315937" cy="1325563"/>
          </a:xfrm>
        </p:spPr>
        <p:txBody>
          <a:bodyPr/>
          <a:lstStyle/>
          <a:p>
            <a:pPr algn="l"/>
            <a:r>
              <a:rPr lang="en-GB" altLang="en-US" b="1" dirty="0"/>
              <a:t>What sort of areas have you considered?</a:t>
            </a:r>
          </a:p>
        </p:txBody>
      </p:sp>
      <p:sp>
        <p:nvSpPr>
          <p:cNvPr id="39939" name="Content Placeholder 7">
            <a:extLst>
              <a:ext uri="{FF2B5EF4-FFF2-40B4-BE49-F238E27FC236}">
                <a16:creationId xmlns:a16="http://schemas.microsoft.com/office/drawing/2014/main" id="{790D19AF-F0E0-998F-75CC-56B4A19F2730}"/>
              </a:ext>
            </a:extLst>
          </p:cNvPr>
          <p:cNvSpPr>
            <a:spLocks noGrp="1" noChangeArrowheads="1"/>
          </p:cNvSpPr>
          <p:nvPr>
            <p:ph sz="half" idx="1"/>
          </p:nvPr>
        </p:nvSpPr>
        <p:spPr>
          <a:xfrm>
            <a:off x="730289" y="1399662"/>
            <a:ext cx="5181600" cy="4351338"/>
          </a:xfrm>
        </p:spPr>
        <p:txBody>
          <a:bodyPr>
            <a:normAutofit lnSpcReduction="10000"/>
          </a:bodyPr>
          <a:lstStyle/>
          <a:p>
            <a:pPr fontAlgn="t">
              <a:lnSpc>
                <a:spcPct val="80000"/>
              </a:lnSpc>
            </a:pPr>
            <a:r>
              <a:rPr lang="en-GB" altLang="en-US" sz="2100" dirty="0"/>
              <a:t>Physical accessibility </a:t>
            </a:r>
          </a:p>
          <a:p>
            <a:pPr fontAlgn="t">
              <a:lnSpc>
                <a:spcPct val="80000"/>
              </a:lnSpc>
            </a:pPr>
            <a:r>
              <a:rPr lang="en-GB" altLang="en-US" sz="2100" dirty="0"/>
              <a:t>Quality of accommodation</a:t>
            </a:r>
          </a:p>
          <a:p>
            <a:pPr fontAlgn="t">
              <a:lnSpc>
                <a:spcPct val="80000"/>
              </a:lnSpc>
            </a:pPr>
            <a:r>
              <a:rPr lang="en-GB" altLang="en-US" sz="2100" dirty="0"/>
              <a:t>Percentage of locally qualified staff at unit</a:t>
            </a:r>
          </a:p>
          <a:p>
            <a:pPr fontAlgn="t">
              <a:lnSpc>
                <a:spcPct val="80000"/>
              </a:lnSpc>
            </a:pPr>
            <a:r>
              <a:rPr lang="en-GB" altLang="en-US" sz="2100" dirty="0"/>
              <a:t>Quality of curriculum</a:t>
            </a:r>
          </a:p>
          <a:p>
            <a:pPr>
              <a:lnSpc>
                <a:spcPct val="80000"/>
              </a:lnSpc>
            </a:pPr>
            <a:r>
              <a:rPr lang="en-GB" altLang="en-US" sz="2100" dirty="0"/>
              <a:t>Target group and age range</a:t>
            </a:r>
          </a:p>
          <a:p>
            <a:pPr>
              <a:lnSpc>
                <a:spcPct val="80000"/>
              </a:lnSpc>
            </a:pPr>
            <a:r>
              <a:rPr lang="en-GB" altLang="en-US" sz="2100" dirty="0"/>
              <a:t>A programme which will appeal to an older age group</a:t>
            </a:r>
          </a:p>
          <a:p>
            <a:pPr>
              <a:lnSpc>
                <a:spcPct val="80000"/>
              </a:lnSpc>
            </a:pPr>
            <a:r>
              <a:rPr lang="en-GB" altLang="en-US" sz="2100" dirty="0"/>
              <a:t>Take up and retention of young people</a:t>
            </a:r>
            <a:endParaRPr lang="en-GB" altLang="en-US" sz="2100" dirty="0">
              <a:cs typeface="Times New Roman" panose="02020603050405020304" pitchFamily="18" charset="0"/>
            </a:endParaRPr>
          </a:p>
          <a:p>
            <a:pPr>
              <a:lnSpc>
                <a:spcPct val="80000"/>
              </a:lnSpc>
            </a:pPr>
            <a:r>
              <a:rPr lang="en-GB" altLang="en-US" sz="2100" dirty="0"/>
              <a:t>Participation in external activities</a:t>
            </a:r>
            <a:endParaRPr lang="en-GB" altLang="en-US" sz="2100" dirty="0">
              <a:cs typeface="Times New Roman" panose="02020603050405020304" pitchFamily="18" charset="0"/>
            </a:endParaRPr>
          </a:p>
          <a:p>
            <a:pPr>
              <a:lnSpc>
                <a:spcPct val="80000"/>
              </a:lnSpc>
            </a:pPr>
            <a:r>
              <a:rPr lang="en-GB" altLang="en-US" sz="2100" dirty="0"/>
              <a:t>Community or other projects </a:t>
            </a:r>
            <a:endParaRPr lang="en-GB" altLang="en-US" sz="2100" dirty="0">
              <a:cs typeface="Times New Roman" panose="02020603050405020304" pitchFamily="18" charset="0"/>
            </a:endParaRPr>
          </a:p>
          <a:p>
            <a:pPr>
              <a:lnSpc>
                <a:spcPct val="80000"/>
              </a:lnSpc>
            </a:pPr>
            <a:r>
              <a:rPr lang="en-GB" altLang="en-US" sz="2100" dirty="0"/>
              <a:t>Development and progression of YP</a:t>
            </a:r>
            <a:endParaRPr lang="en-GB" altLang="en-US" sz="2100" dirty="0">
              <a:cs typeface="Times New Roman" panose="02020603050405020304" pitchFamily="18" charset="0"/>
            </a:endParaRPr>
          </a:p>
          <a:p>
            <a:pPr>
              <a:lnSpc>
                <a:spcPct val="80000"/>
              </a:lnSpc>
            </a:pPr>
            <a:r>
              <a:rPr lang="en-GB" altLang="en-US" sz="2100" dirty="0"/>
              <a:t>Marketing</a:t>
            </a:r>
            <a:endParaRPr lang="en-GB" altLang="en-US" sz="2100" dirty="0">
              <a:cs typeface="Times New Roman" panose="02020603050405020304" pitchFamily="18" charset="0"/>
            </a:endParaRPr>
          </a:p>
          <a:p>
            <a:pPr>
              <a:lnSpc>
                <a:spcPct val="80000"/>
              </a:lnSpc>
            </a:pPr>
            <a:endParaRPr lang="en-GB" altLang="en-US" sz="1800" dirty="0"/>
          </a:p>
        </p:txBody>
      </p:sp>
      <p:sp>
        <p:nvSpPr>
          <p:cNvPr id="14" name="Content Placeholder 13">
            <a:extLst>
              <a:ext uri="{FF2B5EF4-FFF2-40B4-BE49-F238E27FC236}">
                <a16:creationId xmlns:a16="http://schemas.microsoft.com/office/drawing/2014/main" id="{04B8DAD1-2CA2-488E-3CF8-0365515F0B00}"/>
              </a:ext>
            </a:extLst>
          </p:cNvPr>
          <p:cNvSpPr>
            <a:spLocks noGrp="1"/>
          </p:cNvSpPr>
          <p:nvPr>
            <p:ph sz="half" idx="2"/>
          </p:nvPr>
        </p:nvSpPr>
        <p:spPr>
          <a:xfrm>
            <a:off x="6172200" y="1399662"/>
            <a:ext cx="5181600" cy="4351338"/>
          </a:xfrm>
        </p:spPr>
        <p:txBody>
          <a:bodyPr>
            <a:normAutofit lnSpcReduction="10000"/>
          </a:bodyPr>
          <a:lstStyle/>
          <a:p>
            <a:pPr>
              <a:defRPr/>
            </a:pPr>
            <a:r>
              <a:rPr lang="en-GB" sz="2200" dirty="0"/>
              <a:t>Community involvement</a:t>
            </a:r>
          </a:p>
          <a:p>
            <a:pPr>
              <a:defRPr/>
            </a:pPr>
            <a:r>
              <a:rPr lang="en-GB" sz="2200" dirty="0"/>
              <a:t>Effectiveness and efficiency</a:t>
            </a:r>
          </a:p>
          <a:p>
            <a:pPr>
              <a:defRPr/>
            </a:pPr>
            <a:r>
              <a:rPr lang="en-GB" sz="2200" dirty="0"/>
              <a:t>Training take up by staff</a:t>
            </a:r>
          </a:p>
          <a:p>
            <a:pPr>
              <a:defRPr/>
            </a:pPr>
            <a:r>
              <a:rPr lang="en-GB" sz="2200" dirty="0"/>
              <a:t>Reliability</a:t>
            </a:r>
          </a:p>
          <a:p>
            <a:pPr>
              <a:defRPr/>
            </a:pPr>
            <a:r>
              <a:rPr lang="en-GB" sz="2200" dirty="0"/>
              <a:t>Staff skills, knowledge and personal qualities</a:t>
            </a:r>
          </a:p>
          <a:p>
            <a:pPr>
              <a:defRPr/>
            </a:pPr>
            <a:r>
              <a:rPr lang="en-GB" sz="2200" dirty="0"/>
              <a:t>Monthly returns</a:t>
            </a:r>
          </a:p>
          <a:p>
            <a:pPr>
              <a:defRPr/>
            </a:pPr>
            <a:r>
              <a:rPr lang="en-GB" sz="2200" dirty="0"/>
              <a:t>Average numbers of </a:t>
            </a:r>
            <a:r>
              <a:rPr lang="en-GB" sz="2200" dirty="0" err="1"/>
              <a:t>yp</a:t>
            </a:r>
            <a:r>
              <a:rPr lang="en-GB" sz="2200" dirty="0"/>
              <a:t> taking part</a:t>
            </a:r>
          </a:p>
          <a:p>
            <a:pPr>
              <a:defRPr/>
            </a:pPr>
            <a:r>
              <a:rPr lang="en-GB" sz="2200" dirty="0"/>
              <a:t>Current staff allocation</a:t>
            </a:r>
          </a:p>
          <a:p>
            <a:pPr>
              <a:defRPr/>
            </a:pPr>
            <a:r>
              <a:rPr lang="en-GB" sz="2200" dirty="0"/>
              <a:t>External funds generated</a:t>
            </a:r>
          </a:p>
          <a:p>
            <a:pPr>
              <a:defRPr/>
            </a:pPr>
            <a:r>
              <a:rPr lang="en-GB" sz="2200" dirty="0"/>
              <a:t>Total cost</a:t>
            </a:r>
          </a:p>
          <a:p>
            <a:pPr>
              <a:defRPr/>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F6AC86C-6FB4-9F5C-981B-9148DA5FCA6F}"/>
              </a:ext>
            </a:extLst>
          </p:cNvPr>
          <p:cNvSpPr>
            <a:spLocks noGrp="1" noChangeArrowheads="1"/>
          </p:cNvSpPr>
          <p:nvPr>
            <p:ph type="title"/>
          </p:nvPr>
        </p:nvSpPr>
        <p:spPr/>
        <p:txBody>
          <a:bodyPr/>
          <a:lstStyle/>
          <a:p>
            <a:pPr algn="l"/>
            <a:r>
              <a:rPr lang="en-GB" altLang="en-US" b="1" dirty="0"/>
              <a:t>Frustrations</a:t>
            </a:r>
          </a:p>
        </p:txBody>
      </p:sp>
      <p:sp>
        <p:nvSpPr>
          <p:cNvPr id="3" name="Content Placeholder 2">
            <a:extLst>
              <a:ext uri="{FF2B5EF4-FFF2-40B4-BE49-F238E27FC236}">
                <a16:creationId xmlns:a16="http://schemas.microsoft.com/office/drawing/2014/main" id="{E1E0A595-E4DA-A233-307D-1E7E9ED063C3}"/>
              </a:ext>
            </a:extLst>
          </p:cNvPr>
          <p:cNvSpPr>
            <a:spLocks noGrp="1"/>
          </p:cNvSpPr>
          <p:nvPr>
            <p:ph sz="half" idx="1"/>
          </p:nvPr>
        </p:nvSpPr>
        <p:spPr>
          <a:xfrm>
            <a:off x="605340" y="1439419"/>
            <a:ext cx="5181600" cy="4351338"/>
          </a:xfrm>
        </p:spPr>
        <p:txBody>
          <a:bodyPr>
            <a:normAutofit fontScale="85000" lnSpcReduction="10000"/>
          </a:bodyPr>
          <a:lstStyle/>
          <a:p>
            <a:pPr>
              <a:defRPr/>
            </a:pPr>
            <a:r>
              <a:rPr lang="en-GB" dirty="0"/>
              <a:t>The focus of this exercise will be to consider in detail the activities of a youth work organisation with which you are familiar</a:t>
            </a:r>
          </a:p>
          <a:p>
            <a:pPr marL="0" indent="0">
              <a:buNone/>
              <a:defRPr/>
            </a:pPr>
            <a:endParaRPr lang="en-GB" dirty="0"/>
          </a:p>
          <a:p>
            <a:pPr lvl="1">
              <a:defRPr/>
            </a:pPr>
            <a:r>
              <a:rPr lang="en-GB" dirty="0"/>
              <a:t>Make a list of negative things about the organisation</a:t>
            </a:r>
          </a:p>
          <a:p>
            <a:pPr lvl="1">
              <a:defRPr/>
            </a:pPr>
            <a:endParaRPr lang="en-GB" dirty="0"/>
          </a:p>
          <a:p>
            <a:pPr>
              <a:defRPr/>
            </a:pPr>
            <a:r>
              <a:rPr lang="en-GB" dirty="0"/>
              <a:t>In pairs/groups take it in turns to discuss the negative things about the organisation</a:t>
            </a:r>
          </a:p>
          <a:p>
            <a:pPr>
              <a:defRPr/>
            </a:pPr>
            <a:r>
              <a:rPr lang="en-GB" dirty="0"/>
              <a:t>Summarise your lists and develop a top 3 list of the key frustrations</a:t>
            </a:r>
          </a:p>
          <a:p>
            <a:pPr>
              <a:defRPr/>
            </a:pPr>
            <a:endParaRPr lang="en-GB" dirty="0"/>
          </a:p>
        </p:txBody>
      </p:sp>
      <p:pic>
        <p:nvPicPr>
          <p:cNvPr id="41988" name="Content Placeholder 4">
            <a:extLst>
              <a:ext uri="{FF2B5EF4-FFF2-40B4-BE49-F238E27FC236}">
                <a16:creationId xmlns:a16="http://schemas.microsoft.com/office/drawing/2014/main" id="{9148BD3F-BA90-4EF6-347A-C46C699418D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096000" y="1970492"/>
            <a:ext cx="5655631" cy="2775162"/>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87A58847-B0CD-BEBD-4553-41CE813D6E1A}"/>
              </a:ext>
            </a:extLst>
          </p:cNvPr>
          <p:cNvSpPr>
            <a:spLocks noGrp="1" noChangeArrowheads="1"/>
          </p:cNvSpPr>
          <p:nvPr>
            <p:ph type="title"/>
          </p:nvPr>
        </p:nvSpPr>
        <p:spPr>
          <a:xfrm>
            <a:off x="838200" y="245856"/>
            <a:ext cx="10515600" cy="1325563"/>
          </a:xfrm>
        </p:spPr>
        <p:txBody>
          <a:bodyPr/>
          <a:lstStyle/>
          <a:p>
            <a:pPr algn="l"/>
            <a:r>
              <a:rPr lang="en-GB" altLang="en-US" b="1" dirty="0"/>
              <a:t>Interesting</a:t>
            </a:r>
          </a:p>
        </p:txBody>
      </p:sp>
      <p:sp>
        <p:nvSpPr>
          <p:cNvPr id="3" name="Content Placeholder 2">
            <a:extLst>
              <a:ext uri="{FF2B5EF4-FFF2-40B4-BE49-F238E27FC236}">
                <a16:creationId xmlns:a16="http://schemas.microsoft.com/office/drawing/2014/main" id="{C5C15735-E86D-97D4-28F9-B618EE8919D9}"/>
              </a:ext>
            </a:extLst>
          </p:cNvPr>
          <p:cNvSpPr>
            <a:spLocks noGrp="1"/>
          </p:cNvSpPr>
          <p:nvPr>
            <p:ph sz="half" idx="1"/>
          </p:nvPr>
        </p:nvSpPr>
        <p:spPr>
          <a:xfrm>
            <a:off x="673495" y="1462137"/>
            <a:ext cx="5181600" cy="4351338"/>
          </a:xfrm>
        </p:spPr>
        <p:txBody>
          <a:bodyPr>
            <a:normAutofit fontScale="85000" lnSpcReduction="20000"/>
          </a:bodyPr>
          <a:lstStyle/>
          <a:p>
            <a:pPr>
              <a:defRPr/>
            </a:pPr>
            <a:r>
              <a:rPr lang="en-GB" dirty="0"/>
              <a:t>The focus of this exercise will be to consider in detail the activities of a youth work organisation with which you are familiar</a:t>
            </a:r>
          </a:p>
          <a:p>
            <a:pPr marL="0" indent="0">
              <a:buNone/>
              <a:defRPr/>
            </a:pPr>
            <a:endParaRPr lang="en-GB" dirty="0"/>
          </a:p>
          <a:p>
            <a:pPr lvl="1">
              <a:defRPr/>
            </a:pPr>
            <a:r>
              <a:rPr lang="en-GB" dirty="0"/>
              <a:t>Make a list of interesting things about the organisation, where does its potential lie?  </a:t>
            </a:r>
          </a:p>
          <a:p>
            <a:pPr lvl="1">
              <a:defRPr/>
            </a:pPr>
            <a:endParaRPr lang="en-GB" dirty="0"/>
          </a:p>
          <a:p>
            <a:pPr>
              <a:defRPr/>
            </a:pPr>
            <a:r>
              <a:rPr lang="en-GB" dirty="0"/>
              <a:t>In pairs/groups take it in turns to discuss the interesting things about the organisation</a:t>
            </a:r>
          </a:p>
          <a:p>
            <a:pPr>
              <a:defRPr/>
            </a:pPr>
            <a:r>
              <a:rPr lang="en-GB" dirty="0"/>
              <a:t>Summarise your lists and develop a top 3 list of the most interesting things</a:t>
            </a:r>
          </a:p>
          <a:p>
            <a:pPr>
              <a:defRPr/>
            </a:pPr>
            <a:endParaRPr lang="en-GB" dirty="0"/>
          </a:p>
        </p:txBody>
      </p:sp>
      <p:pic>
        <p:nvPicPr>
          <p:cNvPr id="44036" name="Content Placeholder 6" descr="Image result">
            <a:hlinkClick r:id="rId3"/>
            <a:extLst>
              <a:ext uri="{FF2B5EF4-FFF2-40B4-BE49-F238E27FC236}">
                <a16:creationId xmlns:a16="http://schemas.microsoft.com/office/drawing/2014/main" id="{1E31D62C-4B4E-90F1-466A-E9D9F2750C23}"/>
              </a:ext>
            </a:extLst>
          </p:cNvPr>
          <p:cNvPicPr>
            <a:picLocks noGrp="1" noChangeArrowheads="1"/>
          </p:cNvPicPr>
          <p:nvPr>
            <p:ph sz="half" idx="2"/>
          </p:nvPr>
        </p:nvPicPr>
        <p:blipFill>
          <a:blip r:embed="rId4">
            <a:extLst>
              <a:ext uri="{28A0092B-C50C-407E-A947-70E740481C1C}">
                <a14:useLocalDpi xmlns:a14="http://schemas.microsoft.com/office/drawing/2010/main" val="0"/>
              </a:ext>
            </a:extLst>
          </a:blip>
          <a:srcRect l="-584" t="24323"/>
          <a:stretch>
            <a:fillRect/>
          </a:stretch>
        </p:blipFill>
        <p:spPr>
          <a:xfrm>
            <a:off x="6336907" y="1796262"/>
            <a:ext cx="5181600" cy="2985879"/>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BBFBE6A-A442-F351-60E3-68F72D3DD649}"/>
              </a:ext>
            </a:extLst>
          </p:cNvPr>
          <p:cNvSpPr>
            <a:spLocks noGrp="1" noChangeArrowheads="1"/>
          </p:cNvSpPr>
          <p:nvPr>
            <p:ph type="title"/>
          </p:nvPr>
        </p:nvSpPr>
        <p:spPr/>
        <p:txBody>
          <a:bodyPr/>
          <a:lstStyle/>
          <a:p>
            <a:pPr algn="l"/>
            <a:r>
              <a:rPr lang="en-GB" altLang="en-US" b="1" dirty="0"/>
              <a:t>To close…</a:t>
            </a:r>
          </a:p>
        </p:txBody>
      </p:sp>
      <p:sp>
        <p:nvSpPr>
          <p:cNvPr id="46083" name="Content Placeholder 2">
            <a:extLst>
              <a:ext uri="{FF2B5EF4-FFF2-40B4-BE49-F238E27FC236}">
                <a16:creationId xmlns:a16="http://schemas.microsoft.com/office/drawing/2014/main" id="{7430E663-088B-4F25-0F41-D5430E3E0FDC}"/>
              </a:ext>
            </a:extLst>
          </p:cNvPr>
          <p:cNvSpPr>
            <a:spLocks noGrp="1" noChangeArrowheads="1"/>
          </p:cNvSpPr>
          <p:nvPr>
            <p:ph idx="1"/>
          </p:nvPr>
        </p:nvSpPr>
        <p:spPr>
          <a:xfrm>
            <a:off x="838200" y="1575727"/>
            <a:ext cx="10515600" cy="4351338"/>
          </a:xfrm>
        </p:spPr>
        <p:txBody>
          <a:bodyPr>
            <a:normAutofit/>
          </a:bodyPr>
          <a:lstStyle/>
          <a:p>
            <a:pPr marL="0" indent="0" algn="just">
              <a:buNone/>
            </a:pPr>
            <a:r>
              <a:rPr lang="en-GB" altLang="en-US" sz="2400" dirty="0"/>
              <a:t>“Managers have the power to alter situations - for their services and for the young people who use them.  This power can be used in ways that enhance the lives of young people and the people who work with them.  Management is not a dull science but an art; not a burden but a privilege; not a set of constraints but liberating framework of ideas and techniques.  As a manager you will need to call upon your capacity to lead if you want to bring your organisation, department or unit to life, to try out new ways of doing things and to get the best from those who work for and with you.  Above all you will need to keep a clear and unwavering sense of the purpose of the work and the courage to pursue it – to enable young people to learn, develop, build relationships and make the transition to a fulfilled adulthood”.</a:t>
            </a:r>
          </a:p>
          <a:p>
            <a:pPr marL="0" indent="0" algn="r">
              <a:buNone/>
            </a:pPr>
            <a:r>
              <a:rPr lang="en-GB" altLang="en-US" sz="2000" dirty="0"/>
              <a:t>(Ford et al, 2005. p.5)</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7C75B05-DF7D-3291-F6A9-D145F3DCC1E1}"/>
              </a:ext>
            </a:extLst>
          </p:cNvPr>
          <p:cNvSpPr>
            <a:spLocks noGrp="1" noChangeArrowheads="1"/>
          </p:cNvSpPr>
          <p:nvPr>
            <p:ph type="title"/>
          </p:nvPr>
        </p:nvSpPr>
        <p:spPr/>
        <p:txBody>
          <a:bodyPr/>
          <a:lstStyle/>
          <a:p>
            <a:pPr algn="l" eaLnBrk="1" hangingPunct="1"/>
            <a:r>
              <a:rPr lang="en-GB" altLang="en-US" sz="3600" b="1" dirty="0"/>
              <a:t>Reference List</a:t>
            </a:r>
          </a:p>
        </p:txBody>
      </p:sp>
      <p:sp>
        <p:nvSpPr>
          <p:cNvPr id="47107" name="Rectangle 3">
            <a:extLst>
              <a:ext uri="{FF2B5EF4-FFF2-40B4-BE49-F238E27FC236}">
                <a16:creationId xmlns:a16="http://schemas.microsoft.com/office/drawing/2014/main" id="{A53E9E8B-8A46-ADDF-01F5-E8EC26E25BA9}"/>
              </a:ext>
            </a:extLst>
          </p:cNvPr>
          <p:cNvSpPr>
            <a:spLocks noGrp="1" noChangeArrowheads="1"/>
          </p:cNvSpPr>
          <p:nvPr>
            <p:ph idx="1"/>
          </p:nvPr>
        </p:nvSpPr>
        <p:spPr/>
        <p:txBody>
          <a:bodyPr/>
          <a:lstStyle/>
          <a:p>
            <a:pPr eaLnBrk="1" hangingPunct="1">
              <a:lnSpc>
                <a:spcPct val="100000"/>
              </a:lnSpc>
              <a:buFontTx/>
              <a:buNone/>
            </a:pPr>
            <a:r>
              <a:rPr lang="en-GB" altLang="en-US" sz="2000" dirty="0"/>
              <a:t>Ford, K. Hunter, R. Merton, B. and Waller, D. (2005) </a:t>
            </a:r>
            <a:r>
              <a:rPr lang="en-GB" altLang="en-US" sz="2000" i="1" dirty="0"/>
              <a:t>Leading and Managing Youth Work and Services for Young People, </a:t>
            </a:r>
            <a:r>
              <a:rPr lang="en-GB" altLang="en-US" sz="2000" dirty="0"/>
              <a:t>Leicester: NYA.</a:t>
            </a:r>
          </a:p>
          <a:p>
            <a:pPr eaLnBrk="1" hangingPunct="1">
              <a:lnSpc>
                <a:spcPct val="100000"/>
              </a:lnSpc>
              <a:buFontTx/>
              <a:buNone/>
            </a:pPr>
            <a:endParaRPr lang="en-GB" altLang="en-US" sz="2000" dirty="0"/>
          </a:p>
          <a:p>
            <a:pPr eaLnBrk="1" hangingPunct="1">
              <a:lnSpc>
                <a:spcPct val="100000"/>
              </a:lnSpc>
              <a:buFontTx/>
              <a:buNone/>
            </a:pPr>
            <a:r>
              <a:rPr lang="en-GB" altLang="en-US" sz="2000" dirty="0"/>
              <a:t>Lawrie, A. (1995) </a:t>
            </a:r>
            <a:r>
              <a:rPr lang="en-GB" altLang="en-US" sz="2000" i="1" dirty="0"/>
              <a:t>Managing Quality of Service. </a:t>
            </a:r>
            <a:r>
              <a:rPr lang="en-GB" altLang="en-US" sz="2000" dirty="0"/>
              <a:t>London: Directory of Social Change.</a:t>
            </a:r>
          </a:p>
          <a:p>
            <a:pPr eaLnBrk="1" hangingPunct="1">
              <a:lnSpc>
                <a:spcPct val="100000"/>
              </a:lnSpc>
              <a:buFontTx/>
              <a:buNone/>
            </a:pPr>
            <a:endParaRPr lang="en-GB" altLang="en-US" sz="2000" dirty="0"/>
          </a:p>
          <a:p>
            <a:pPr eaLnBrk="1" hangingPunct="1">
              <a:lnSpc>
                <a:spcPct val="100000"/>
              </a:lnSpc>
              <a:buFontTx/>
              <a:buNone/>
            </a:pPr>
            <a:r>
              <a:rPr lang="en-GB" altLang="en-US" sz="2000" dirty="0"/>
              <a:t>Tyler, M. Hoggarth, L, Merton, B. (2010) </a:t>
            </a:r>
            <a:r>
              <a:rPr lang="en-GB" altLang="en-US" sz="2000" i="1" dirty="0"/>
              <a:t>Managing Modern Youth Work, </a:t>
            </a:r>
            <a:r>
              <a:rPr lang="en-GB" altLang="en-US" sz="2000" dirty="0"/>
              <a:t>Dorset: Learning Matters.</a:t>
            </a:r>
          </a:p>
        </p:txBody>
      </p:sp>
    </p:spTree>
    <p:extLst>
      <p:ext uri="{BB962C8B-B14F-4D97-AF65-F5344CB8AC3E}">
        <p14:creationId xmlns:p14="http://schemas.microsoft.com/office/powerpoint/2010/main" val="42078861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cap="none" dirty="0"/>
              <a:t>McKinsey 7S Framework</a:t>
            </a:r>
          </a:p>
        </p:txBody>
      </p:sp>
      <p:sp>
        <p:nvSpPr>
          <p:cNvPr id="3" name="Content Placeholder 2"/>
          <p:cNvSpPr>
            <a:spLocks noGrp="1"/>
          </p:cNvSpPr>
          <p:nvPr>
            <p:ph idx="1"/>
          </p:nvPr>
        </p:nvSpPr>
        <p:spPr>
          <a:xfrm>
            <a:off x="838200" y="1609804"/>
            <a:ext cx="10515600" cy="4351338"/>
          </a:xfrm>
        </p:spPr>
        <p:txBody>
          <a:bodyPr>
            <a:normAutofit/>
          </a:bodyPr>
          <a:lstStyle/>
          <a:p>
            <a:r>
              <a:rPr lang="en-US" dirty="0"/>
              <a:t>Model of </a:t>
            </a:r>
            <a:r>
              <a:rPr lang="en-US" dirty="0" err="1"/>
              <a:t>organisational</a:t>
            </a:r>
            <a:r>
              <a:rPr lang="en-US" dirty="0"/>
              <a:t> effectiveness.</a:t>
            </a:r>
          </a:p>
          <a:p>
            <a:r>
              <a:rPr lang="en-US" dirty="0"/>
              <a:t>Developed in the early 1980s to try and identify the features of successful companies at that time.   </a:t>
            </a:r>
          </a:p>
          <a:p>
            <a:r>
              <a:rPr lang="en-US" dirty="0"/>
              <a:t>Although it is now approximately 40 years old, this model is still regarded as popular and useful.</a:t>
            </a:r>
          </a:p>
        </p:txBody>
      </p:sp>
    </p:spTree>
    <p:extLst>
      <p:ext uri="{BB962C8B-B14F-4D97-AF65-F5344CB8AC3E}">
        <p14:creationId xmlns:p14="http://schemas.microsoft.com/office/powerpoint/2010/main" val="24667792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256B9-6CFD-9EAE-9A2E-D1B3E98F91FC}"/>
              </a:ext>
            </a:extLst>
          </p:cNvPr>
          <p:cNvSpPr>
            <a:spLocks noGrp="1"/>
          </p:cNvSpPr>
          <p:nvPr>
            <p:ph type="title"/>
          </p:nvPr>
        </p:nvSpPr>
        <p:spPr/>
        <p:txBody>
          <a:bodyPr/>
          <a:lstStyle/>
          <a:p>
            <a:r>
              <a:rPr lang="en-US" b="1" cap="none" dirty="0"/>
              <a:t>McKinsey 7S Framework</a:t>
            </a:r>
            <a:endParaRPr lang="en-GB" dirty="0"/>
          </a:p>
        </p:txBody>
      </p:sp>
      <p:sp>
        <p:nvSpPr>
          <p:cNvPr id="3" name="Content Placeholder 2">
            <a:extLst>
              <a:ext uri="{FF2B5EF4-FFF2-40B4-BE49-F238E27FC236}">
                <a16:creationId xmlns:a16="http://schemas.microsoft.com/office/drawing/2014/main" id="{FF07AF02-7239-E278-A1C7-F7BFDA5D4E68}"/>
              </a:ext>
            </a:extLst>
          </p:cNvPr>
          <p:cNvSpPr>
            <a:spLocks noGrp="1"/>
          </p:cNvSpPr>
          <p:nvPr>
            <p:ph idx="1"/>
          </p:nvPr>
        </p:nvSpPr>
        <p:spPr/>
        <p:txBody>
          <a:bodyPr/>
          <a:lstStyle/>
          <a:p>
            <a:r>
              <a:rPr lang="en-US" dirty="0"/>
              <a:t>It indicates how seemingly unrelated aspects of the </a:t>
            </a:r>
            <a:r>
              <a:rPr lang="en-US" dirty="0" err="1"/>
              <a:t>organisation</a:t>
            </a:r>
            <a:r>
              <a:rPr lang="en-US" dirty="0"/>
              <a:t> are all interlinked. </a:t>
            </a:r>
          </a:p>
          <a:p>
            <a:r>
              <a:rPr lang="en-US" dirty="0"/>
              <a:t>It </a:t>
            </a:r>
            <a:r>
              <a:rPr lang="en-US" dirty="0" err="1"/>
              <a:t>emphasises</a:t>
            </a:r>
            <a:r>
              <a:rPr lang="en-US" dirty="0"/>
              <a:t> how changes in one aspect can impact upon another aspect. </a:t>
            </a:r>
          </a:p>
          <a:p>
            <a:endParaRPr lang="en-GB" dirty="0"/>
          </a:p>
        </p:txBody>
      </p:sp>
    </p:spTree>
    <p:extLst>
      <p:ext uri="{BB962C8B-B14F-4D97-AF65-F5344CB8AC3E}">
        <p14:creationId xmlns:p14="http://schemas.microsoft.com/office/powerpoint/2010/main" val="10133757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711624" y="249565"/>
            <a:ext cx="6799262" cy="1303337"/>
          </a:xfrm>
        </p:spPr>
        <p:txBody>
          <a:bodyPr/>
          <a:lstStyle/>
          <a:p>
            <a:pPr algn="just"/>
            <a:r>
              <a:rPr lang="en-US" b="1" cap="none" dirty="0"/>
              <a:t>McKinsey 7S Framework</a:t>
            </a:r>
            <a:endParaRPr lang="en-US" b="1" dirty="0"/>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0359" y="1296284"/>
            <a:ext cx="5101791" cy="4265432"/>
          </a:xfrm>
          <a:prstGeom prst="rect">
            <a:avLst/>
          </a:prstGeom>
        </p:spPr>
      </p:pic>
    </p:spTree>
    <p:extLst>
      <p:ext uri="{BB962C8B-B14F-4D97-AF65-F5344CB8AC3E}">
        <p14:creationId xmlns:p14="http://schemas.microsoft.com/office/powerpoint/2010/main" val="2775943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217458"/>
            <a:ext cx="10515600" cy="1325563"/>
          </a:xfrm>
        </p:spPr>
        <p:txBody>
          <a:bodyPr/>
          <a:lstStyle/>
          <a:p>
            <a:pPr algn="just"/>
            <a:r>
              <a:rPr lang="en-GB" b="1" cap="none" dirty="0"/>
              <a:t>How would a manager make use of the McKinsey Framework?</a:t>
            </a:r>
          </a:p>
        </p:txBody>
      </p:sp>
      <p:sp>
        <p:nvSpPr>
          <p:cNvPr id="6" name="Content Placeholder 5"/>
          <p:cNvSpPr>
            <a:spLocks noGrp="1"/>
          </p:cNvSpPr>
          <p:nvPr>
            <p:ph idx="1"/>
          </p:nvPr>
        </p:nvSpPr>
        <p:spPr>
          <a:xfrm>
            <a:off x="838200" y="1638202"/>
            <a:ext cx="10515600" cy="4351338"/>
          </a:xfrm>
        </p:spPr>
        <p:txBody>
          <a:bodyPr>
            <a:normAutofit fontScale="92500" lnSpcReduction="20000"/>
          </a:bodyPr>
          <a:lstStyle/>
          <a:p>
            <a:pPr fontAlgn="base"/>
            <a:r>
              <a:rPr lang="en-GB" dirty="0"/>
              <a:t>The 7S model can be used in a wide range of situations where it is useful to examine how the various parts of an organisation work together.</a:t>
            </a:r>
          </a:p>
          <a:p>
            <a:pPr fontAlgn="base"/>
            <a:r>
              <a:rPr lang="en-GB" dirty="0"/>
              <a:t>For example, the framework can help managers to improve the performance of their organisation, or to determine the best way to implement a proposed strategy.</a:t>
            </a:r>
          </a:p>
          <a:p>
            <a:pPr fontAlgn="base"/>
            <a:r>
              <a:rPr lang="en-GB" dirty="0"/>
              <a:t>The framework can be used to examine the likely effects of future changes in the organisation.  </a:t>
            </a:r>
          </a:p>
          <a:p>
            <a:pPr fontAlgn="base"/>
            <a:r>
              <a:rPr lang="en-GB" dirty="0"/>
              <a:t>The McKinsey 7S model can also be applied to elements of a team or a project.</a:t>
            </a:r>
          </a:p>
          <a:p>
            <a:pPr fontAlgn="base"/>
            <a:endParaRPr lang="en-GB" dirty="0"/>
          </a:p>
          <a:p>
            <a:pPr marL="0" indent="0" algn="r" fontAlgn="base">
              <a:buNone/>
            </a:pPr>
            <a:r>
              <a:rPr lang="en-GB" dirty="0"/>
              <a:t>(</a:t>
            </a:r>
            <a:r>
              <a:rPr lang="en-GB" dirty="0" err="1"/>
              <a:t>MindTools</a:t>
            </a:r>
            <a:r>
              <a:rPr lang="en-GB" dirty="0"/>
              <a:t>, 2020)</a:t>
            </a:r>
          </a:p>
          <a:p>
            <a:endParaRPr lang="en-GB" dirty="0"/>
          </a:p>
        </p:txBody>
      </p:sp>
    </p:spTree>
    <p:extLst>
      <p:ext uri="{BB962C8B-B14F-4D97-AF65-F5344CB8AC3E}">
        <p14:creationId xmlns:p14="http://schemas.microsoft.com/office/powerpoint/2010/main" val="35360515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cap="none" dirty="0"/>
              <a:t>McKinsey 7S Framework</a:t>
            </a:r>
            <a:endParaRPr lang="en-US" b="1" dirty="0"/>
          </a:p>
        </p:txBody>
      </p:sp>
      <p:sp>
        <p:nvSpPr>
          <p:cNvPr id="3" name="Content Placeholder 2"/>
          <p:cNvSpPr>
            <a:spLocks noGrp="1"/>
          </p:cNvSpPr>
          <p:nvPr>
            <p:ph sz="half" idx="1"/>
          </p:nvPr>
        </p:nvSpPr>
        <p:spPr>
          <a:xfrm>
            <a:off x="576943" y="1690688"/>
            <a:ext cx="5181600" cy="4351338"/>
          </a:xfrm>
        </p:spPr>
        <p:txBody>
          <a:bodyPr>
            <a:noAutofit/>
          </a:bodyPr>
          <a:lstStyle/>
          <a:p>
            <a:pPr algn="just"/>
            <a:r>
              <a:rPr lang="en-US" sz="1600" dirty="0"/>
              <a:t>Top three S are seen as the harder aspects. Harder aspects are more structural and are more easily influenced by managers. </a:t>
            </a:r>
            <a:r>
              <a:rPr lang="en-GB" sz="1600" dirty="0"/>
              <a:t>These are relatively easy to identify, and management can influence them directly.</a:t>
            </a:r>
            <a:endParaRPr lang="en-US" sz="1600" dirty="0"/>
          </a:p>
          <a:p>
            <a:pPr algn="just"/>
            <a:r>
              <a:rPr lang="en-US" sz="1600" dirty="0"/>
              <a:t>Lower three S are viewed as the softer aspects. Softer features are more cultural and are more resistant to change. </a:t>
            </a:r>
            <a:r>
              <a:rPr lang="en-GB" sz="1600" dirty="0"/>
              <a:t>These can be harder to describe, less tangible, and more influenced by the company’s culture. But they're just as important as the hard elements if the organisation is going to be successful.</a:t>
            </a:r>
            <a:endParaRPr lang="en-US" sz="1600" dirty="0"/>
          </a:p>
          <a:p>
            <a:pPr algn="just"/>
            <a:r>
              <a:rPr lang="en-US" sz="1600" dirty="0"/>
              <a:t>Structural and cultural aspects influence each other and all are influenced by and influence any shared values. </a:t>
            </a:r>
          </a:p>
          <a:p>
            <a:pPr marL="0" indent="0" algn="r">
              <a:buNone/>
            </a:pPr>
            <a:endParaRPr lang="en-US" sz="1100" dirty="0"/>
          </a:p>
          <a:p>
            <a:pPr marL="0" indent="0" algn="r">
              <a:buNone/>
            </a:pPr>
            <a:endParaRPr lang="en-US" sz="1100" dirty="0"/>
          </a:p>
        </p:txBody>
      </p:sp>
      <p:sp>
        <p:nvSpPr>
          <p:cNvPr id="4" name="Content Placeholder 3">
            <a:extLst>
              <a:ext uri="{FF2B5EF4-FFF2-40B4-BE49-F238E27FC236}">
                <a16:creationId xmlns:a16="http://schemas.microsoft.com/office/drawing/2014/main" id="{78025010-EBB9-F0BE-CB91-69AB08AD0D41}"/>
              </a:ext>
            </a:extLst>
          </p:cNvPr>
          <p:cNvSpPr>
            <a:spLocks noGrp="1"/>
          </p:cNvSpPr>
          <p:nvPr>
            <p:ph sz="half" idx="2"/>
          </p:nvPr>
        </p:nvSpPr>
        <p:spPr/>
        <p:txBody>
          <a:bodyPr/>
          <a:lstStyle/>
          <a:p>
            <a:endParaRPr lang="en-GB" dirty="0"/>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3459" y="1321380"/>
            <a:ext cx="4874434" cy="4075346"/>
          </a:xfrm>
          <a:prstGeom prst="rect">
            <a:avLst/>
          </a:prstGeom>
        </p:spPr>
      </p:pic>
      <p:sp>
        <p:nvSpPr>
          <p:cNvPr id="6" name="Rectangle 5"/>
          <p:cNvSpPr/>
          <p:nvPr/>
        </p:nvSpPr>
        <p:spPr>
          <a:xfrm>
            <a:off x="8340420" y="5417512"/>
            <a:ext cx="3563091" cy="369332"/>
          </a:xfrm>
          <a:prstGeom prst="rect">
            <a:avLst/>
          </a:prstGeom>
        </p:spPr>
        <p:txBody>
          <a:bodyPr wrap="none">
            <a:spAutoFit/>
          </a:bodyPr>
          <a:lstStyle/>
          <a:p>
            <a:pPr algn="r"/>
            <a:r>
              <a:rPr lang="en-US" dirty="0"/>
              <a:t>(Hoggarth,  Merton and Tyler, 2009) </a:t>
            </a:r>
          </a:p>
        </p:txBody>
      </p:sp>
    </p:spTree>
    <p:extLst>
      <p:ext uri="{BB962C8B-B14F-4D97-AF65-F5344CB8AC3E}">
        <p14:creationId xmlns:p14="http://schemas.microsoft.com/office/powerpoint/2010/main" val="27610928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just"/>
            <a:r>
              <a:rPr lang="en-US" b="1" cap="none" dirty="0"/>
              <a:t>McKinsey 7S Framework</a:t>
            </a:r>
            <a:endParaRPr lang="en-GB" b="1" dirty="0"/>
          </a:p>
        </p:txBody>
      </p:sp>
      <p:sp>
        <p:nvSpPr>
          <p:cNvPr id="5" name="Content Placeholder 4"/>
          <p:cNvSpPr>
            <a:spLocks noGrp="1"/>
          </p:cNvSpPr>
          <p:nvPr>
            <p:ph sz="half" idx="1"/>
          </p:nvPr>
        </p:nvSpPr>
        <p:spPr/>
        <p:txBody>
          <a:bodyPr/>
          <a:lstStyle/>
          <a:p>
            <a:pPr algn="just"/>
            <a:r>
              <a:rPr lang="en-GB" dirty="0"/>
              <a:t>The diagram of the framework shows how the elements depend on each other, and how a change in one affects all the others.</a:t>
            </a:r>
          </a:p>
        </p:txBody>
      </p:sp>
      <p:pic>
        <p:nvPicPr>
          <p:cNvPr id="7" name="Content Placeholder 6" descr="Screen Shot 2017-03-21 at 19.23.05.pn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30128" y="1934167"/>
            <a:ext cx="3710205" cy="3101975"/>
          </a:xfrm>
          <a:prstGeom prst="rect">
            <a:avLst/>
          </a:prstGeom>
        </p:spPr>
      </p:pic>
    </p:spTree>
    <p:extLst>
      <p:ext uri="{BB962C8B-B14F-4D97-AF65-F5344CB8AC3E}">
        <p14:creationId xmlns:p14="http://schemas.microsoft.com/office/powerpoint/2010/main" val="29862037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240176"/>
            <a:ext cx="10515600" cy="1325563"/>
          </a:xfrm>
        </p:spPr>
        <p:txBody>
          <a:bodyPr/>
          <a:lstStyle/>
          <a:p>
            <a:pPr algn="just"/>
            <a:r>
              <a:rPr lang="en-GB" b="1" cap="none" dirty="0"/>
              <a:t>McKinsey 7S in detail</a:t>
            </a:r>
          </a:p>
        </p:txBody>
      </p:sp>
      <p:sp>
        <p:nvSpPr>
          <p:cNvPr id="6" name="Content Placeholder 5"/>
          <p:cNvSpPr>
            <a:spLocks noGrp="1"/>
          </p:cNvSpPr>
          <p:nvPr>
            <p:ph idx="1"/>
          </p:nvPr>
        </p:nvSpPr>
        <p:spPr>
          <a:xfrm>
            <a:off x="781405" y="1565739"/>
            <a:ext cx="10515600" cy="4351338"/>
          </a:xfrm>
        </p:spPr>
        <p:txBody>
          <a:bodyPr>
            <a:normAutofit fontScale="85000" lnSpcReduction="20000"/>
          </a:bodyPr>
          <a:lstStyle/>
          <a:p>
            <a:pPr fontAlgn="base"/>
            <a:r>
              <a:rPr lang="en-GB" b="1" dirty="0"/>
              <a:t>Strategy:</a:t>
            </a:r>
            <a:r>
              <a:rPr lang="en-GB" dirty="0"/>
              <a:t> this is your organisation's plan for building and maintaining a competitive advantage over its competitors.</a:t>
            </a:r>
          </a:p>
          <a:p>
            <a:pPr fontAlgn="base"/>
            <a:r>
              <a:rPr lang="en-GB" b="1" dirty="0"/>
              <a:t>Structure:</a:t>
            </a:r>
            <a:r>
              <a:rPr lang="en-GB" dirty="0"/>
              <a:t> this how your company is organised (that is, how departments and teams are structured, including who reports to whom).</a:t>
            </a:r>
          </a:p>
          <a:p>
            <a:pPr fontAlgn="base"/>
            <a:r>
              <a:rPr lang="en-GB" b="1" dirty="0"/>
              <a:t>Systems:</a:t>
            </a:r>
            <a:r>
              <a:rPr lang="en-GB" dirty="0"/>
              <a:t> the daily activities and procedures that staff use to get the job done.</a:t>
            </a:r>
          </a:p>
          <a:p>
            <a:pPr fontAlgn="base"/>
            <a:r>
              <a:rPr lang="en-GB" b="1" dirty="0"/>
              <a:t>Shared values:</a:t>
            </a:r>
            <a:r>
              <a:rPr lang="en-GB" dirty="0"/>
              <a:t> these are the core values of the organisation, as shown in its corporate culture and general work ethic. </a:t>
            </a:r>
          </a:p>
          <a:p>
            <a:pPr fontAlgn="base"/>
            <a:r>
              <a:rPr lang="en-GB" b="1" dirty="0"/>
              <a:t>Style:</a:t>
            </a:r>
            <a:r>
              <a:rPr lang="en-GB" dirty="0"/>
              <a:t> the style of leadership adopted.</a:t>
            </a:r>
          </a:p>
          <a:p>
            <a:pPr fontAlgn="base"/>
            <a:r>
              <a:rPr lang="en-GB" b="1" dirty="0"/>
              <a:t>Staff:</a:t>
            </a:r>
            <a:r>
              <a:rPr lang="en-GB" dirty="0"/>
              <a:t> the employees and their general capabilities.</a:t>
            </a:r>
          </a:p>
          <a:p>
            <a:pPr fontAlgn="base"/>
            <a:r>
              <a:rPr lang="en-GB" b="1" dirty="0"/>
              <a:t>Skills:</a:t>
            </a:r>
            <a:r>
              <a:rPr lang="en-GB" dirty="0"/>
              <a:t> the actual skills and competencies of the organization's employees.</a:t>
            </a:r>
          </a:p>
          <a:p>
            <a:pPr marL="0" indent="0" algn="r" fontAlgn="base">
              <a:buNone/>
            </a:pPr>
            <a:r>
              <a:rPr lang="en-GB" dirty="0"/>
              <a:t>(</a:t>
            </a:r>
            <a:r>
              <a:rPr lang="en-GB" dirty="0" err="1"/>
              <a:t>MindTools</a:t>
            </a:r>
            <a:r>
              <a:rPr lang="en-GB" dirty="0"/>
              <a:t>, 2020)</a:t>
            </a:r>
          </a:p>
        </p:txBody>
      </p:sp>
    </p:spTree>
    <p:extLst>
      <p:ext uri="{BB962C8B-B14F-4D97-AF65-F5344CB8AC3E}">
        <p14:creationId xmlns:p14="http://schemas.microsoft.com/office/powerpoint/2010/main" val="18023808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just"/>
            <a:r>
              <a:rPr lang="en-US" b="1" cap="none" dirty="0"/>
              <a:t>McKinsey 7S Framework</a:t>
            </a:r>
            <a:endParaRPr lang="en-GB" b="1" dirty="0"/>
          </a:p>
        </p:txBody>
      </p:sp>
      <p:sp>
        <p:nvSpPr>
          <p:cNvPr id="5" name="Content Placeholder 4"/>
          <p:cNvSpPr>
            <a:spLocks noGrp="1"/>
          </p:cNvSpPr>
          <p:nvPr>
            <p:ph sz="half" idx="1"/>
          </p:nvPr>
        </p:nvSpPr>
        <p:spPr>
          <a:xfrm>
            <a:off x="838200" y="1690688"/>
            <a:ext cx="4988970" cy="4028763"/>
          </a:xfrm>
        </p:spPr>
        <p:txBody>
          <a:bodyPr>
            <a:normAutofit fontScale="70000" lnSpcReduction="20000"/>
          </a:bodyPr>
          <a:lstStyle/>
          <a:p>
            <a:pPr algn="just"/>
            <a:r>
              <a:rPr lang="en-GB" dirty="0"/>
              <a:t>The model states that the seven elements need to balance and reinforce each other for an organisation to perform well.</a:t>
            </a:r>
          </a:p>
          <a:p>
            <a:pPr algn="just"/>
            <a:r>
              <a:rPr lang="en-GB" dirty="0"/>
              <a:t>Managers can use the McKinsey 7S Framework to identify which elements they need to realign to improve performance, or to maintain alignment and performance during other changes. These changes could include restructuring, new processes, an organisational merger, new systems, and change of leadership.</a:t>
            </a:r>
          </a:p>
          <a:p>
            <a:pPr algn="just"/>
            <a:endParaRPr lang="en-GB" dirty="0"/>
          </a:p>
          <a:p>
            <a:pPr marL="228600" lvl="1" indent="0" algn="r">
              <a:buNone/>
            </a:pPr>
            <a:r>
              <a:rPr lang="en-GB" dirty="0"/>
              <a:t>(</a:t>
            </a:r>
            <a:r>
              <a:rPr lang="en-GB" dirty="0" err="1"/>
              <a:t>MindTools</a:t>
            </a:r>
            <a:r>
              <a:rPr lang="en-GB" dirty="0"/>
              <a:t>, 2020)</a:t>
            </a:r>
          </a:p>
        </p:txBody>
      </p:sp>
      <p:pic>
        <p:nvPicPr>
          <p:cNvPr id="7" name="Content Placeholder 6" descr="Screen Shot 2017-03-21 at 19.23.05.pn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06397" y="1826256"/>
            <a:ext cx="3710205" cy="3101975"/>
          </a:xfrm>
          <a:prstGeom prst="rect">
            <a:avLst/>
          </a:prstGeom>
        </p:spPr>
      </p:pic>
    </p:spTree>
    <p:extLst>
      <p:ext uri="{BB962C8B-B14F-4D97-AF65-F5344CB8AC3E}">
        <p14:creationId xmlns:p14="http://schemas.microsoft.com/office/powerpoint/2010/main" val="29229615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l="35703" t="27826" r="42485" b="36946"/>
          <a:stretch/>
        </p:blipFill>
        <p:spPr bwMode="auto">
          <a:xfrm>
            <a:off x="126568" y="113184"/>
            <a:ext cx="6026800" cy="547544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10" name="TextBox 9"/>
          <p:cNvSpPr txBox="1"/>
          <p:nvPr/>
        </p:nvSpPr>
        <p:spPr>
          <a:xfrm>
            <a:off x="8210941" y="5025029"/>
            <a:ext cx="2448272" cy="646331"/>
          </a:xfrm>
          <a:prstGeom prst="rect">
            <a:avLst/>
          </a:prstGeom>
          <a:noFill/>
        </p:spPr>
        <p:txBody>
          <a:bodyPr wrap="square" rtlCol="0">
            <a:spAutoFit/>
          </a:bodyPr>
          <a:lstStyle/>
          <a:p>
            <a:r>
              <a:rPr lang="en-GB" dirty="0"/>
              <a:t>    (Sapin, 2013, p.37) </a:t>
            </a:r>
          </a:p>
          <a:p>
            <a:endParaRPr lang="en-GB" dirty="0"/>
          </a:p>
        </p:txBody>
      </p:sp>
    </p:spTree>
    <p:extLst>
      <p:ext uri="{BB962C8B-B14F-4D97-AF65-F5344CB8AC3E}">
        <p14:creationId xmlns:p14="http://schemas.microsoft.com/office/powerpoint/2010/main" val="17831777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none" dirty="0"/>
              <a:t>Example McKinsey 7S Framework</a:t>
            </a:r>
            <a:endParaRPr lang="en-GB" b="1" dirty="0"/>
          </a:p>
        </p:txBody>
      </p:sp>
      <p:sp>
        <p:nvSpPr>
          <p:cNvPr id="3" name="Content Placeholder 2"/>
          <p:cNvSpPr>
            <a:spLocks noGrp="1"/>
          </p:cNvSpPr>
          <p:nvPr>
            <p:ph idx="1"/>
          </p:nvPr>
        </p:nvSpPr>
        <p:spPr/>
        <p:txBody>
          <a:bodyPr/>
          <a:lstStyle/>
          <a:p>
            <a:pPr marL="0" indent="0">
              <a:buNone/>
            </a:pPr>
            <a:r>
              <a:rPr lang="en-GB" dirty="0" err="1"/>
              <a:t>Dayle</a:t>
            </a:r>
            <a:r>
              <a:rPr lang="en-GB" dirty="0"/>
              <a:t> </a:t>
            </a:r>
            <a:r>
              <a:rPr lang="en-GB" dirty="0" err="1"/>
              <a:t>Luce</a:t>
            </a:r>
            <a:r>
              <a:rPr lang="en-GB" dirty="0"/>
              <a:t> </a:t>
            </a:r>
            <a:r>
              <a:rPr lang="en-GB" i="1" dirty="0"/>
              <a:t>'An Investigation into the impact the Youth Engagement and Progression Framework (WG, 2013) has had on Cardiff Youth Service' </a:t>
            </a:r>
            <a:endParaRPr lang="en-GB" dirty="0"/>
          </a:p>
          <a:p>
            <a:pPr marL="0" indent="0">
              <a:buNone/>
            </a:pPr>
            <a:r>
              <a:rPr lang="en-GB" dirty="0"/>
              <a:t>Chapter 7</a:t>
            </a:r>
          </a:p>
          <a:p>
            <a:pPr marL="0" indent="0">
              <a:buNone/>
            </a:pPr>
            <a:r>
              <a:rPr lang="en-GB" dirty="0"/>
              <a:t>Available at: </a:t>
            </a:r>
            <a:r>
              <a:rPr lang="en-GB" dirty="0">
                <a:hlinkClick r:id="rId2"/>
              </a:rPr>
              <a:t>www.youthworkwales.org.uk</a:t>
            </a:r>
            <a:endParaRPr lang="en-GB" dirty="0"/>
          </a:p>
          <a:p>
            <a:pPr marL="0" indent="0">
              <a:buNone/>
            </a:pPr>
            <a:endParaRPr lang="en-GB" dirty="0"/>
          </a:p>
        </p:txBody>
      </p:sp>
    </p:spTree>
    <p:extLst>
      <p:ext uri="{BB962C8B-B14F-4D97-AF65-F5344CB8AC3E}">
        <p14:creationId xmlns:p14="http://schemas.microsoft.com/office/powerpoint/2010/main" val="13029631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cap="none" dirty="0"/>
              <a:t>Final thoughts…</a:t>
            </a:r>
          </a:p>
        </p:txBody>
      </p:sp>
      <p:sp>
        <p:nvSpPr>
          <p:cNvPr id="3" name="Content Placeholder 2"/>
          <p:cNvSpPr>
            <a:spLocks noGrp="1"/>
          </p:cNvSpPr>
          <p:nvPr>
            <p:ph idx="1"/>
          </p:nvPr>
        </p:nvSpPr>
        <p:spPr/>
        <p:txBody>
          <a:bodyPr>
            <a:normAutofit/>
          </a:bodyPr>
          <a:lstStyle/>
          <a:p>
            <a:pPr fontAlgn="base"/>
            <a:r>
              <a:rPr lang="en-GB" sz="2200" dirty="0"/>
              <a:t>Managers can apply the McKinsey 7S framework to almost any organisational or team effectiveness issue.</a:t>
            </a:r>
          </a:p>
          <a:p>
            <a:pPr fontAlgn="base"/>
            <a:r>
              <a:rPr lang="en-GB" sz="2200" dirty="0"/>
              <a:t>If something within the organization or team isn't working, chances are there is inconsistency between some of the seven elements identified in the model. These are: strategy, structure, systems, shared values, style, staff, and skills.</a:t>
            </a:r>
          </a:p>
          <a:p>
            <a:pPr fontAlgn="base"/>
            <a:r>
              <a:rPr lang="en-GB" sz="2200" dirty="0"/>
              <a:t>Once the manager reveals these inconsistencies, they can work to align these elements to make sure they are all contributing to the shared goals and values.</a:t>
            </a:r>
          </a:p>
          <a:p>
            <a:pPr fontAlgn="base"/>
            <a:r>
              <a:rPr lang="en-GB" sz="2200" dirty="0"/>
              <a:t>The process of analysing where you are right now in terms of these elements is worthwhile in itself.  However, you can really move your organisation or team forward by determining the desired future state for each of the 7 factors.</a:t>
            </a:r>
          </a:p>
          <a:p>
            <a:endParaRPr lang="en-GB" dirty="0"/>
          </a:p>
        </p:txBody>
      </p:sp>
    </p:spTree>
    <p:extLst>
      <p:ext uri="{BB962C8B-B14F-4D97-AF65-F5344CB8AC3E}">
        <p14:creationId xmlns:p14="http://schemas.microsoft.com/office/powerpoint/2010/main" val="21202866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cap="none" dirty="0"/>
              <a:t>Ford, Hunter, Merton and Waller (2005, p. 47) note how…</a:t>
            </a:r>
            <a:br>
              <a:rPr lang="en-GB" b="1" cap="none" dirty="0"/>
            </a:br>
            <a:endParaRPr lang="en-GB" b="1" dirty="0"/>
          </a:p>
        </p:txBody>
      </p:sp>
      <p:sp>
        <p:nvSpPr>
          <p:cNvPr id="3" name="Content Placeholder 2"/>
          <p:cNvSpPr>
            <a:spLocks noGrp="1"/>
          </p:cNvSpPr>
          <p:nvPr>
            <p:ph idx="1"/>
          </p:nvPr>
        </p:nvSpPr>
        <p:spPr/>
        <p:txBody>
          <a:bodyPr>
            <a:normAutofit/>
          </a:bodyPr>
          <a:lstStyle/>
          <a:p>
            <a:pPr marL="0" indent="0" algn="just">
              <a:buNone/>
            </a:pPr>
            <a:r>
              <a:rPr lang="en-GB" sz="2400" dirty="0"/>
              <a:t>Managers frequently make the mistake of trying to change one part of the organisation without considering its impact on the other six Ss. Perhaps the most common example is the imposition of structural change. In our work with youth services, over three quarters had been through significant structural change in the last two years. Few had coupled this to a systematic process of organisational change that would have dealt with issues arising in the other six Ss.</a:t>
            </a:r>
          </a:p>
          <a:p>
            <a:pPr marL="0" indent="0" algn="just">
              <a:buNone/>
            </a:pPr>
            <a:endParaRPr lang="en-GB" sz="2400" dirty="0"/>
          </a:p>
          <a:p>
            <a:pPr marL="0" indent="0" algn="r">
              <a:buNone/>
            </a:pPr>
            <a:r>
              <a:rPr lang="en-GB" sz="2400" dirty="0"/>
              <a:t>(Ford, Hunter, Merton and Waller, 2005, p. 47)</a:t>
            </a:r>
          </a:p>
        </p:txBody>
      </p:sp>
    </p:spTree>
    <p:extLst>
      <p:ext uri="{BB962C8B-B14F-4D97-AF65-F5344CB8AC3E}">
        <p14:creationId xmlns:p14="http://schemas.microsoft.com/office/powerpoint/2010/main" val="12575931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p:txBody>
          <a:bodyPr>
            <a:normAutofit/>
          </a:bodyPr>
          <a:lstStyle/>
          <a:p>
            <a:pPr marL="0" indent="0">
              <a:buNone/>
            </a:pPr>
            <a:r>
              <a:rPr lang="en-US" dirty="0"/>
              <a:t>Hoggarth, L., Merton, B. and Tyler, M. (2009) </a:t>
            </a:r>
            <a:r>
              <a:rPr lang="en-US" i="1" dirty="0"/>
              <a:t>Managing Modern Youth Work</a:t>
            </a:r>
            <a:r>
              <a:rPr lang="en-US" dirty="0"/>
              <a:t>. London: Sage. </a:t>
            </a:r>
          </a:p>
          <a:p>
            <a:pPr marL="0" indent="0">
              <a:buNone/>
            </a:pPr>
            <a:r>
              <a:rPr lang="en-GB" dirty="0">
                <a:hlinkClick r:id="rId2"/>
              </a:rPr>
              <a:t>https://www.mindtools.com/pages/article/newSTR_91.htm</a:t>
            </a:r>
            <a:endParaRPr lang="en-US" dirty="0"/>
          </a:p>
          <a:p>
            <a:pPr marL="0" indent="0">
              <a:buNone/>
            </a:pPr>
            <a:r>
              <a:rPr lang="en-US" dirty="0"/>
              <a:t>Sapin, K. (2013</a:t>
            </a:r>
            <a:r>
              <a:rPr lang="en-US" i="1" dirty="0"/>
              <a:t>) Essential Skills for Youth Work Practice </a:t>
            </a:r>
            <a:r>
              <a:rPr lang="en-US" dirty="0"/>
              <a:t>2</a:t>
            </a:r>
            <a:r>
              <a:rPr lang="en-US" baseline="30000" dirty="0"/>
              <a:t>nd</a:t>
            </a:r>
            <a:r>
              <a:rPr lang="en-US" dirty="0"/>
              <a:t> </a:t>
            </a:r>
            <a:r>
              <a:rPr lang="en-US" dirty="0" err="1"/>
              <a:t>edn</a:t>
            </a:r>
            <a:r>
              <a:rPr lang="en-US" dirty="0"/>
              <a:t>. London: Sage. </a:t>
            </a:r>
          </a:p>
          <a:p>
            <a:pPr marL="0" indent="0">
              <a:buNone/>
            </a:pPr>
            <a:endParaRPr lang="en-US" dirty="0"/>
          </a:p>
        </p:txBody>
      </p:sp>
    </p:spTree>
    <p:extLst>
      <p:ext uri="{BB962C8B-B14F-4D97-AF65-F5344CB8AC3E}">
        <p14:creationId xmlns:p14="http://schemas.microsoft.com/office/powerpoint/2010/main" val="2575997703"/>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3463</Words>
  <Application>Microsoft Office PowerPoint</Application>
  <PresentationFormat>Widescreen</PresentationFormat>
  <Paragraphs>220</Paragraphs>
  <Slides>43</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Euphemia</vt:lpstr>
      <vt:lpstr>Times New Roman</vt:lpstr>
      <vt:lpstr>Office Theme</vt:lpstr>
      <vt:lpstr>   Supervision, Leadership and Management for Professionals:  Leadership and Management </vt:lpstr>
      <vt:lpstr>Overview</vt:lpstr>
      <vt:lpstr>What is quality? </vt:lpstr>
      <vt:lpstr> Common definitions of a quality service</vt:lpstr>
      <vt:lpstr>Quality terms</vt:lpstr>
      <vt:lpstr>Managing quality</vt:lpstr>
      <vt:lpstr>Youth Work Principles and Purposes</vt:lpstr>
      <vt:lpstr>Reflection – some questions to consider in your own time after the lecture… </vt:lpstr>
      <vt:lpstr>Reflection – some questions to consider in your own time after the lecture… </vt:lpstr>
      <vt:lpstr>Self-evaluation and reflection… some questions to consider in your own time after the lecture…</vt:lpstr>
      <vt:lpstr>Self-evaluation and reflection…  some questions to consider in your own time after the lecture…</vt:lpstr>
      <vt:lpstr>Directed Study</vt:lpstr>
      <vt:lpstr>Introducing a process model of management</vt:lpstr>
      <vt:lpstr>PowerPoint Presentation</vt:lpstr>
      <vt:lpstr>“This is a model of management that (…) provides a framework for thinking about management and leadership. It is premised on the idea that if managers are to deliver action effectively they need to work through a cycle of scanning, planning, deploying resources, delivering the service, monitoring progress, reporting to stakeholders and building the relationship with stakeholders.  This overall cycle (as represented by the outer circle) consists of two complementary cycles – at the top is a strategy cycle which drives and is in turn driven by the action cycle at the bottom of the figure.  The two cycles are held together by the process of reflecting, learning, integrating and building capacity in both the manager and the organisation”.                                                             (Ford, Hunter, Merton and Waller, 2005, pp. 3-4)  </vt:lpstr>
      <vt:lpstr>Scan the environment:  This is the process of looking for and gathering information about the organisation’s external and internal environments. It involves lifting the mind out of the day to day business and looking very clearly at what is going on around and inside the organisation. Effective scanning will give early warning of change and enable the manager to respond.  (Ford, Hunter, Merton and Waller, 2005, p. 4)  </vt:lpstr>
      <vt:lpstr>Set purpose, strategy and standards:  This involves the manager in making certain that there is a suitable and clear statement of the purpose of the organisation. Many public sector bodies struggle with this as their aims are to provide a universal service, usually without sufficient resources ever to fully achieve this. Once the purpose is clear then the manager is in a position to set the strategy for the organisation or the part of the organisation that she or he is responsible for. This in turn leads to planning and setting standards for performance.                (Ford, Hunter, Merton and Waller, 2005, p. 4)  </vt:lpstr>
      <vt:lpstr>Deploy resources:  In this part of the role the manager is responsible for making sure that all available resources are used to best effect in delivering the strategy, to achieve the purpose. The resources include finance, the people (staff and volunteers) who deliver the service, information and knowledge, premises, equipment and so on. Inspiring and motivating the workforce is a fundamental challenge for the managers of youth work organisations and is a test of their leadership.                 (Ford, Hunter, Merton and Waller, 2005, p. 4)  </vt:lpstr>
      <vt:lpstr>Deliver the service: This is the point at which everything must come together so that young people are provided with a really good service. Most youth work is delivered by youth workers (typically part-time) working in dispersed settings often with little or no direct supervision. The preparation for the work and the follow up through ‘off the job’ supervision are essential in order to deliver consistent, high quality services.  (Ford, Hunter, Merton and Waller, 2005, p. 4)  </vt:lpstr>
      <vt:lpstr>Monitor progress and assure quality: You cannot monitor progress if your purpose, aims and objectives are not clear. Similarly it is not possible to judge quality if the organisation has not established standards for doing so. This part of the manager’s role involves using information about what has been done to make judgments about progress, adjust plans and celebrate successes. Historically youth services have not been particularly good at monitoring their performance or providing evidence of its impact. This is changing and the effective leader will find ways to win the support of staff for delivering measurably high levels of performance in their work with young people.                  (Ford, Hunter, Merton and Waller, 2005, p. 4)  </vt:lpstr>
      <vt:lpstr>Consolidate relationships with stakeholders (including partners):  In the last part of the role the manager seeks to ensure that the organisation has effective relationships with key stakeholders. This includes accounting for the work that has been done (for example to councillors, young people and funders); positioning the organisation in the minds of potential and actual partners; sustaining and developing existing partnerships.     (Ford, Hunter, Merton and Waller, 2005, p. 5)  </vt:lpstr>
      <vt:lpstr>“The model is dynamic and non-linear – there are connections between all the main elements. It is designed to provide a map on which you can locate your management and leadership activity.  Management is not a linear process – managers move in and out of each of the various roles described but keep returning to the central box to reflect, think and learn”.                                                                                               (Ford, Hunter, Merton and Waller, 2005, p. 5)  </vt:lpstr>
      <vt:lpstr>SWOT Analysis</vt:lpstr>
      <vt:lpstr>Factors to consider…</vt:lpstr>
      <vt:lpstr>Achievements</vt:lpstr>
      <vt:lpstr>What sort of areas have you considered?</vt:lpstr>
      <vt:lpstr>Frustrations</vt:lpstr>
      <vt:lpstr>Interesting</vt:lpstr>
      <vt:lpstr>To close…</vt:lpstr>
      <vt:lpstr>Reference List</vt:lpstr>
      <vt:lpstr>McKinsey 7S Framework</vt:lpstr>
      <vt:lpstr>McKinsey 7S Framework</vt:lpstr>
      <vt:lpstr>McKinsey 7S Framework</vt:lpstr>
      <vt:lpstr>How would a manager make use of the McKinsey Framework?</vt:lpstr>
      <vt:lpstr>McKinsey 7S Framework</vt:lpstr>
      <vt:lpstr>McKinsey 7S Framework</vt:lpstr>
      <vt:lpstr>McKinsey 7S in detail</vt:lpstr>
      <vt:lpstr>McKinsey 7S Framework</vt:lpstr>
      <vt:lpstr>PowerPoint Presentation</vt:lpstr>
      <vt:lpstr>Example McKinsey 7S Framework</vt:lpstr>
      <vt:lpstr>Final thoughts…</vt:lpstr>
      <vt:lpstr>Ford, Hunter, Merton and Waller (2005, p. 47) note how… </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2025-05-15T12:24:29Z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