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7.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8.xml" ContentType="application/vnd.openxmlformats-officedocument.presentationml.tags+xml"/>
  <Override PartName="/ppt/notesSlides/notesSlide17.xml" ContentType="application/vnd.openxmlformats-officedocument.presentationml.notesSlide+xml"/>
  <Override PartName="/ppt/tags/tag9.xml" ContentType="application/vnd.openxmlformats-officedocument.presentationml.tags+xml"/>
  <Override PartName="/ppt/notesSlides/notesSlide18.xml" ContentType="application/vnd.openxmlformats-officedocument.presentationml.notesSlide+xml"/>
  <Override PartName="/ppt/tags/tag10.xml" ContentType="application/vnd.openxmlformats-officedocument.presentationml.tags+xml"/>
  <Override PartName="/ppt/notesSlides/notesSlide19.xml" ContentType="application/vnd.openxmlformats-officedocument.presentationml.notesSlide+xml"/>
  <Override PartName="/ppt/tags/tag11.xml" ContentType="application/vnd.openxmlformats-officedocument.presentationml.tags+xml"/>
  <Override PartName="/ppt/notesSlides/notesSlide20.xml" ContentType="application/vnd.openxmlformats-officedocument.presentationml.notesSlide+xml"/>
  <Override PartName="/ppt/tags/tag12.xml" ContentType="application/vnd.openxmlformats-officedocument.presentationml.tags+xml"/>
  <Override PartName="/ppt/notesSlides/notesSlide21.xml" ContentType="application/vnd.openxmlformats-officedocument.presentationml.notesSlide+xml"/>
  <Override PartName="/ppt/tags/tag13.xml" ContentType="application/vnd.openxmlformats-officedocument.presentationml.tags+xml"/>
  <Override PartName="/ppt/notesSlides/notesSlide22.xml" ContentType="application/vnd.openxmlformats-officedocument.presentationml.notesSlide+xml"/>
  <Override PartName="/ppt/tags/tag14.xml" ContentType="application/vnd.openxmlformats-officedocument.presentationml.tags+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5.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0"/>
  </p:notesMasterIdLst>
  <p:sldIdLst>
    <p:sldId id="259" r:id="rId5"/>
    <p:sldId id="333" r:id="rId6"/>
    <p:sldId id="334" r:id="rId7"/>
    <p:sldId id="263" r:id="rId8"/>
    <p:sldId id="264" r:id="rId9"/>
    <p:sldId id="265" r:id="rId10"/>
    <p:sldId id="270" r:id="rId11"/>
    <p:sldId id="271" r:id="rId12"/>
    <p:sldId id="272" r:id="rId13"/>
    <p:sldId id="268" r:id="rId14"/>
    <p:sldId id="267" r:id="rId15"/>
    <p:sldId id="269" r:id="rId16"/>
    <p:sldId id="331" r:id="rId17"/>
    <p:sldId id="332" r:id="rId18"/>
    <p:sldId id="274" r:id="rId19"/>
    <p:sldId id="275" r:id="rId20"/>
    <p:sldId id="277" r:id="rId21"/>
    <p:sldId id="278" r:id="rId22"/>
    <p:sldId id="279" r:id="rId23"/>
    <p:sldId id="273" r:id="rId24"/>
    <p:sldId id="276" r:id="rId25"/>
    <p:sldId id="280" r:id="rId26"/>
    <p:sldId id="281" r:id="rId27"/>
    <p:sldId id="282" r:id="rId28"/>
    <p:sldId id="285" r:id="rId29"/>
    <p:sldId id="283" r:id="rId30"/>
    <p:sldId id="286" r:id="rId31"/>
    <p:sldId id="288" r:id="rId32"/>
    <p:sldId id="290" r:id="rId33"/>
    <p:sldId id="291" r:id="rId34"/>
    <p:sldId id="294" r:id="rId35"/>
    <p:sldId id="296" r:id="rId36"/>
    <p:sldId id="297" r:id="rId37"/>
    <p:sldId id="298" r:id="rId38"/>
    <p:sldId id="299" r:id="rId39"/>
    <p:sldId id="292" r:id="rId40"/>
    <p:sldId id="293" r:id="rId41"/>
    <p:sldId id="300" r:id="rId42"/>
    <p:sldId id="303" r:id="rId43"/>
    <p:sldId id="302" r:id="rId44"/>
    <p:sldId id="301" r:id="rId45"/>
    <p:sldId id="304" r:id="rId46"/>
    <p:sldId id="305" r:id="rId47"/>
    <p:sldId id="306" r:id="rId48"/>
    <p:sldId id="307" r:id="rId49"/>
    <p:sldId id="308" r:id="rId50"/>
    <p:sldId id="310" r:id="rId51"/>
    <p:sldId id="311" r:id="rId52"/>
    <p:sldId id="312" r:id="rId53"/>
    <p:sldId id="313" r:id="rId54"/>
    <p:sldId id="314" r:id="rId55"/>
    <p:sldId id="315" r:id="rId56"/>
    <p:sldId id="316" r:id="rId57"/>
    <p:sldId id="317" r:id="rId58"/>
    <p:sldId id="319" r:id="rId59"/>
    <p:sldId id="320" r:id="rId60"/>
    <p:sldId id="321" r:id="rId61"/>
    <p:sldId id="322" r:id="rId62"/>
    <p:sldId id="323" r:id="rId63"/>
    <p:sldId id="324" r:id="rId64"/>
    <p:sldId id="325" r:id="rId65"/>
    <p:sldId id="326" r:id="rId66"/>
    <p:sldId id="327" r:id="rId67"/>
    <p:sldId id="328" r:id="rId68"/>
    <p:sldId id="330"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5" autoAdjust="0"/>
    <p:restoredTop sz="94660"/>
  </p:normalViewPr>
  <p:slideViewPr>
    <p:cSldViewPr snapToGrid="0">
      <p:cViewPr varScale="1">
        <p:scale>
          <a:sx n="59" d="100"/>
          <a:sy n="59" d="100"/>
        </p:scale>
        <p:origin x="7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 Type="http://schemas.openxmlformats.org/officeDocument/2006/relationships/slide" Target="slides/slide3.xml"/><Relationship Id="rId71"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0EF69535-191D-4E8E-97AF-8330559F0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A7AF3B0-34DF-400C-B6B1-E2E5E8517B4A}">
      <dgm:prSet custT="1"/>
      <dgm:spPr>
        <a:xfrm>
          <a:off x="0" y="38736"/>
          <a:ext cx="5574597" cy="1535040"/>
        </a:xfrm>
        <a:prstGeom prst="roundRect">
          <a:avLst/>
        </a:prstGeom>
        <a:solidFill>
          <a:srgbClr val="84ACB6">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GB" sz="4000" dirty="0">
              <a:solidFill>
                <a:schemeClr val="tx1"/>
              </a:solidFill>
              <a:latin typeface="+mn-lt"/>
              <a:ea typeface="+mn-ea"/>
              <a:cs typeface="+mn-cs"/>
            </a:rPr>
            <a:t>Actuation</a:t>
          </a:r>
          <a:r>
            <a:rPr lang="en-GB" sz="6000" dirty="0">
              <a:solidFill>
                <a:schemeClr val="tx1"/>
              </a:solidFill>
              <a:latin typeface="+mn-lt"/>
              <a:ea typeface="+mn-ea"/>
              <a:cs typeface="+mn-cs"/>
            </a:rPr>
            <a:t> </a:t>
          </a:r>
          <a:endParaRPr lang="en-US" sz="6000" dirty="0">
            <a:solidFill>
              <a:schemeClr val="tx1"/>
            </a:solidFill>
            <a:latin typeface="+mn-lt"/>
            <a:ea typeface="+mn-ea"/>
            <a:cs typeface="+mn-cs"/>
          </a:endParaRPr>
        </a:p>
      </dgm:t>
    </dgm:pt>
    <dgm:pt modelId="{66E31C03-64E1-4CB8-90A1-0ABB757F478F}" type="parTrans" cxnId="{FF39477B-1B3D-4F2E-B36E-D1CE3BE6940B}">
      <dgm:prSet/>
      <dgm:spPr/>
      <dgm:t>
        <a:bodyPr/>
        <a:lstStyle/>
        <a:p>
          <a:endParaRPr lang="en-US"/>
        </a:p>
      </dgm:t>
    </dgm:pt>
    <dgm:pt modelId="{216F4EAE-D063-43F0-B6AE-7A3041928767}" type="sibTrans" cxnId="{FF39477B-1B3D-4F2E-B36E-D1CE3BE6940B}">
      <dgm:prSet/>
      <dgm:spPr/>
      <dgm:t>
        <a:bodyPr/>
        <a:lstStyle/>
        <a:p>
          <a:endParaRPr lang="en-US"/>
        </a:p>
      </dgm:t>
    </dgm:pt>
    <dgm:pt modelId="{B659AA60-5D60-4293-8878-8DB9B80A99B7}">
      <dgm:prSet custT="1"/>
      <dgm:spPr>
        <a:xfrm>
          <a:off x="0" y="1758096"/>
          <a:ext cx="5574597" cy="1535040"/>
        </a:xfrm>
        <a:prstGeom prst="roundRect">
          <a:avLst/>
        </a:prstGeom>
        <a:solidFill>
          <a:srgbClr val="84ACB6">
            <a:hueOff val="393725"/>
            <a:satOff val="21144"/>
            <a:lumOff val="-7647"/>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GB" sz="3600" dirty="0">
              <a:solidFill>
                <a:schemeClr val="tx1"/>
              </a:solidFill>
              <a:latin typeface="+mn-lt"/>
              <a:ea typeface="+mn-ea"/>
              <a:cs typeface="+mn-cs"/>
            </a:rPr>
            <a:t>Sensing </a:t>
          </a:r>
          <a:endParaRPr lang="en-US" sz="3600" dirty="0">
            <a:solidFill>
              <a:schemeClr val="tx1"/>
            </a:solidFill>
            <a:latin typeface="+mn-lt"/>
            <a:ea typeface="+mn-ea"/>
            <a:cs typeface="+mn-cs"/>
          </a:endParaRPr>
        </a:p>
      </dgm:t>
    </dgm:pt>
    <dgm:pt modelId="{3033574A-0A0D-45EF-B7BE-3543783485BE}" type="parTrans" cxnId="{21B3B32D-8F15-4FF7-AC99-1E3614E97D5B}">
      <dgm:prSet/>
      <dgm:spPr/>
      <dgm:t>
        <a:bodyPr/>
        <a:lstStyle/>
        <a:p>
          <a:endParaRPr lang="en-US"/>
        </a:p>
      </dgm:t>
    </dgm:pt>
    <dgm:pt modelId="{DF35D75D-55AC-4D64-BFEA-FAC5AA92A083}" type="sibTrans" cxnId="{21B3B32D-8F15-4FF7-AC99-1E3614E97D5B}">
      <dgm:prSet/>
      <dgm:spPr/>
      <dgm:t>
        <a:bodyPr/>
        <a:lstStyle/>
        <a:p>
          <a:endParaRPr lang="en-US"/>
        </a:p>
      </dgm:t>
    </dgm:pt>
    <dgm:pt modelId="{A63F6AB0-019C-40F2-AD40-4E947570F5DD}">
      <dgm:prSet custT="1"/>
      <dgm:spPr>
        <a:xfrm>
          <a:off x="0" y="3477456"/>
          <a:ext cx="5574597" cy="1535040"/>
        </a:xfrm>
        <a:prstGeom prst="roundRect">
          <a:avLst/>
        </a:prstGeom>
        <a:solidFill>
          <a:srgbClr val="84ACB6">
            <a:hueOff val="787450"/>
            <a:satOff val="42288"/>
            <a:lumOff val="-15294"/>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US" sz="4000" dirty="0">
              <a:solidFill>
                <a:schemeClr val="tx1"/>
              </a:solidFill>
              <a:latin typeface="+mn-lt"/>
              <a:ea typeface="+mn-ea"/>
              <a:cs typeface="+mn-cs"/>
            </a:rPr>
            <a:t>Control</a:t>
          </a:r>
        </a:p>
      </dgm:t>
    </dgm:pt>
    <dgm:pt modelId="{D0BF3942-4F3A-4D4C-9AA1-FD6FC7996302}" type="parTrans" cxnId="{A113A1FC-FC9C-487F-B00C-AF332EA923F8}">
      <dgm:prSet/>
      <dgm:spPr/>
      <dgm:t>
        <a:bodyPr/>
        <a:lstStyle/>
        <a:p>
          <a:endParaRPr lang="en-US"/>
        </a:p>
      </dgm:t>
    </dgm:pt>
    <dgm:pt modelId="{A4997302-B157-4E02-937A-3EA07ADB142B}" type="sibTrans" cxnId="{A113A1FC-FC9C-487F-B00C-AF332EA923F8}">
      <dgm:prSet/>
      <dgm:spPr/>
      <dgm:t>
        <a:bodyPr/>
        <a:lstStyle/>
        <a:p>
          <a:endParaRPr lang="en-US"/>
        </a:p>
      </dgm:t>
    </dgm:pt>
    <dgm:pt modelId="{A21499D5-FCFC-4F14-826B-2915CA602E4F}" type="pres">
      <dgm:prSet presAssocID="{0EF69535-191D-4E8E-97AF-8330559F0170}" presName="linear" presStyleCnt="0">
        <dgm:presLayoutVars>
          <dgm:animLvl val="lvl"/>
          <dgm:resizeHandles val="exact"/>
        </dgm:presLayoutVars>
      </dgm:prSet>
      <dgm:spPr/>
    </dgm:pt>
    <dgm:pt modelId="{1F01BD19-73C4-4D42-835E-0E63CC6878E3}" type="pres">
      <dgm:prSet presAssocID="{5A7AF3B0-34DF-400C-B6B1-E2E5E8517B4A}" presName="parentText" presStyleLbl="node1" presStyleIdx="0" presStyleCnt="3" custLinFactNeighborY="-27441">
        <dgm:presLayoutVars>
          <dgm:chMax val="0"/>
          <dgm:bulletEnabled val="1"/>
        </dgm:presLayoutVars>
      </dgm:prSet>
      <dgm:spPr/>
    </dgm:pt>
    <dgm:pt modelId="{17BC3854-2020-408C-95D5-DB6E9DA9A299}" type="pres">
      <dgm:prSet presAssocID="{216F4EAE-D063-43F0-B6AE-7A3041928767}" presName="spacer" presStyleCnt="0"/>
      <dgm:spPr/>
    </dgm:pt>
    <dgm:pt modelId="{ADE7147D-B143-4D6B-99B0-2EAA49F7ADBF}" type="pres">
      <dgm:prSet presAssocID="{B659AA60-5D60-4293-8878-8DB9B80A99B7}" presName="parentText" presStyleLbl="node1" presStyleIdx="1" presStyleCnt="3">
        <dgm:presLayoutVars>
          <dgm:chMax val="0"/>
          <dgm:bulletEnabled val="1"/>
        </dgm:presLayoutVars>
      </dgm:prSet>
      <dgm:spPr/>
    </dgm:pt>
    <dgm:pt modelId="{4E3B0FDC-6B2B-4227-A67D-ED72EC8A1C05}" type="pres">
      <dgm:prSet presAssocID="{DF35D75D-55AC-4D64-BFEA-FAC5AA92A083}" presName="spacer" presStyleCnt="0"/>
      <dgm:spPr/>
    </dgm:pt>
    <dgm:pt modelId="{EF6CD7A4-C18D-4DF1-8834-D8AB9BE53933}" type="pres">
      <dgm:prSet presAssocID="{A63F6AB0-019C-40F2-AD40-4E947570F5DD}" presName="parentText" presStyleLbl="node1" presStyleIdx="2" presStyleCnt="3">
        <dgm:presLayoutVars>
          <dgm:chMax val="0"/>
          <dgm:bulletEnabled val="1"/>
        </dgm:presLayoutVars>
      </dgm:prSet>
      <dgm:spPr/>
    </dgm:pt>
  </dgm:ptLst>
  <dgm:cxnLst>
    <dgm:cxn modelId="{21B3B32D-8F15-4FF7-AC99-1E3614E97D5B}" srcId="{0EF69535-191D-4E8E-97AF-8330559F0170}" destId="{B659AA60-5D60-4293-8878-8DB9B80A99B7}" srcOrd="1" destOrd="0" parTransId="{3033574A-0A0D-45EF-B7BE-3543783485BE}" sibTransId="{DF35D75D-55AC-4D64-BFEA-FAC5AA92A083}"/>
    <dgm:cxn modelId="{FF39477B-1B3D-4F2E-B36E-D1CE3BE6940B}" srcId="{0EF69535-191D-4E8E-97AF-8330559F0170}" destId="{5A7AF3B0-34DF-400C-B6B1-E2E5E8517B4A}" srcOrd="0" destOrd="0" parTransId="{66E31C03-64E1-4CB8-90A1-0ABB757F478F}" sibTransId="{216F4EAE-D063-43F0-B6AE-7A3041928767}"/>
    <dgm:cxn modelId="{783CA07C-2F91-4635-9D61-5FCBB04A33C1}" type="presOf" srcId="{0EF69535-191D-4E8E-97AF-8330559F0170}" destId="{A21499D5-FCFC-4F14-826B-2915CA602E4F}" srcOrd="0" destOrd="0" presId="urn:microsoft.com/office/officeart/2005/8/layout/vList2"/>
    <dgm:cxn modelId="{7E39FB87-4A16-410E-87FC-0476B1E867A5}" type="presOf" srcId="{A63F6AB0-019C-40F2-AD40-4E947570F5DD}" destId="{EF6CD7A4-C18D-4DF1-8834-D8AB9BE53933}" srcOrd="0" destOrd="0" presId="urn:microsoft.com/office/officeart/2005/8/layout/vList2"/>
    <dgm:cxn modelId="{AF4F39B0-C953-44A1-8DB3-A581748F2749}" type="presOf" srcId="{B659AA60-5D60-4293-8878-8DB9B80A99B7}" destId="{ADE7147D-B143-4D6B-99B0-2EAA49F7ADBF}" srcOrd="0" destOrd="0" presId="urn:microsoft.com/office/officeart/2005/8/layout/vList2"/>
    <dgm:cxn modelId="{390393C1-D640-4056-A7C7-A3F2FB4338FE}" type="presOf" srcId="{5A7AF3B0-34DF-400C-B6B1-E2E5E8517B4A}" destId="{1F01BD19-73C4-4D42-835E-0E63CC6878E3}" srcOrd="0" destOrd="0" presId="urn:microsoft.com/office/officeart/2005/8/layout/vList2"/>
    <dgm:cxn modelId="{A113A1FC-FC9C-487F-B00C-AF332EA923F8}" srcId="{0EF69535-191D-4E8E-97AF-8330559F0170}" destId="{A63F6AB0-019C-40F2-AD40-4E947570F5DD}" srcOrd="2" destOrd="0" parTransId="{D0BF3942-4F3A-4D4C-9AA1-FD6FC7996302}" sibTransId="{A4997302-B157-4E02-937A-3EA07ADB142B}"/>
    <dgm:cxn modelId="{0B1D2912-042E-488F-941C-C22008B94351}" type="presParOf" srcId="{A21499D5-FCFC-4F14-826B-2915CA602E4F}" destId="{1F01BD19-73C4-4D42-835E-0E63CC6878E3}" srcOrd="0" destOrd="0" presId="urn:microsoft.com/office/officeart/2005/8/layout/vList2"/>
    <dgm:cxn modelId="{CAD82012-18EB-43DA-8B33-A058B92B0651}" type="presParOf" srcId="{A21499D5-FCFC-4F14-826B-2915CA602E4F}" destId="{17BC3854-2020-408C-95D5-DB6E9DA9A299}" srcOrd="1" destOrd="0" presId="urn:microsoft.com/office/officeart/2005/8/layout/vList2"/>
    <dgm:cxn modelId="{EDFAE8F2-2FDB-42B1-897D-74F6F06E703E}" type="presParOf" srcId="{A21499D5-FCFC-4F14-826B-2915CA602E4F}" destId="{ADE7147D-B143-4D6B-99B0-2EAA49F7ADBF}" srcOrd="2" destOrd="0" presId="urn:microsoft.com/office/officeart/2005/8/layout/vList2"/>
    <dgm:cxn modelId="{FFFB4E18-B3C9-43A0-A0CE-0BD8E8EE4E02}" type="presParOf" srcId="{A21499D5-FCFC-4F14-826B-2915CA602E4F}" destId="{4E3B0FDC-6B2B-4227-A67D-ED72EC8A1C05}" srcOrd="3" destOrd="0" presId="urn:microsoft.com/office/officeart/2005/8/layout/vList2"/>
    <dgm:cxn modelId="{68403759-CC7E-441D-9A68-7715ED7448E6}" type="presParOf" srcId="{A21499D5-FCFC-4F14-826B-2915CA602E4F}" destId="{EF6CD7A4-C18D-4DF1-8834-D8AB9BE539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8D6F83-03C9-4FBA-908F-270A9525A21E}"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640F903-97B0-4C65-8931-E4F27C60E333}">
      <dgm:prSet/>
      <dgm:spPr/>
      <dgm:t>
        <a:bodyPr/>
        <a:lstStyle/>
        <a:p>
          <a:pPr>
            <a:defRPr cap="all"/>
          </a:pPr>
          <a:r>
            <a:rPr lang="en-GB" dirty="0">
              <a:solidFill>
                <a:schemeClr val="tx1"/>
              </a:solidFill>
            </a:rPr>
            <a:t>Fixed automation </a:t>
          </a:r>
          <a:endParaRPr lang="en-US" dirty="0">
            <a:solidFill>
              <a:schemeClr val="tx1"/>
            </a:solidFill>
          </a:endParaRPr>
        </a:p>
      </dgm:t>
    </dgm:pt>
    <dgm:pt modelId="{FC48B562-6CCC-426F-96CC-7529BAAE2C03}" type="parTrans" cxnId="{97EE729B-F051-4AAA-B99D-702D205B4F33}">
      <dgm:prSet/>
      <dgm:spPr/>
      <dgm:t>
        <a:bodyPr/>
        <a:lstStyle/>
        <a:p>
          <a:endParaRPr lang="en-US"/>
        </a:p>
      </dgm:t>
    </dgm:pt>
    <dgm:pt modelId="{5A2914DB-BD5E-48DF-9B0E-E4EFDDF3BACF}" type="sibTrans" cxnId="{97EE729B-F051-4AAA-B99D-702D205B4F33}">
      <dgm:prSet/>
      <dgm:spPr/>
      <dgm:t>
        <a:bodyPr/>
        <a:lstStyle/>
        <a:p>
          <a:endParaRPr lang="en-US"/>
        </a:p>
      </dgm:t>
    </dgm:pt>
    <dgm:pt modelId="{E3B4CD31-1C79-4811-A0B1-73B10E874C91}">
      <dgm:prSet/>
      <dgm:spPr/>
      <dgm:t>
        <a:bodyPr/>
        <a:lstStyle/>
        <a:p>
          <a:pPr>
            <a:defRPr cap="all"/>
          </a:pPr>
          <a:r>
            <a:rPr lang="en-GB" dirty="0">
              <a:solidFill>
                <a:schemeClr val="tx1"/>
              </a:solidFill>
            </a:rPr>
            <a:t>Programable automation </a:t>
          </a:r>
          <a:endParaRPr lang="en-US" dirty="0">
            <a:solidFill>
              <a:schemeClr val="tx1"/>
            </a:solidFill>
          </a:endParaRPr>
        </a:p>
      </dgm:t>
    </dgm:pt>
    <dgm:pt modelId="{18F6EF52-2479-4785-AF5F-216A52D2844E}" type="parTrans" cxnId="{3B78CF4C-BFD3-4DCA-9E65-5DE9520F74D3}">
      <dgm:prSet/>
      <dgm:spPr/>
      <dgm:t>
        <a:bodyPr/>
        <a:lstStyle/>
        <a:p>
          <a:endParaRPr lang="en-US"/>
        </a:p>
      </dgm:t>
    </dgm:pt>
    <dgm:pt modelId="{AF0D3E08-DAE9-401A-9C49-E15E6EF7BFD6}" type="sibTrans" cxnId="{3B78CF4C-BFD3-4DCA-9E65-5DE9520F74D3}">
      <dgm:prSet/>
      <dgm:spPr/>
      <dgm:t>
        <a:bodyPr/>
        <a:lstStyle/>
        <a:p>
          <a:endParaRPr lang="en-US"/>
        </a:p>
      </dgm:t>
    </dgm:pt>
    <dgm:pt modelId="{03CA2C4F-68BC-4DBE-A722-644D70D31F9A}">
      <dgm:prSet/>
      <dgm:spPr/>
      <dgm:t>
        <a:bodyPr/>
        <a:lstStyle/>
        <a:p>
          <a:pPr>
            <a:defRPr cap="all"/>
          </a:pPr>
          <a:r>
            <a:rPr lang="en-GB" dirty="0">
              <a:solidFill>
                <a:schemeClr val="tx1"/>
              </a:solidFill>
            </a:rPr>
            <a:t>Flexible automation</a:t>
          </a:r>
          <a:endParaRPr lang="en-US" dirty="0">
            <a:solidFill>
              <a:schemeClr val="tx1"/>
            </a:solidFill>
          </a:endParaRPr>
        </a:p>
      </dgm:t>
    </dgm:pt>
    <dgm:pt modelId="{782E70F2-7778-493C-ADFC-EF5AB6E01D2E}" type="parTrans" cxnId="{8F69B3A0-920C-4090-B0E9-5596B35921A9}">
      <dgm:prSet/>
      <dgm:spPr/>
      <dgm:t>
        <a:bodyPr/>
        <a:lstStyle/>
        <a:p>
          <a:endParaRPr lang="en-US"/>
        </a:p>
      </dgm:t>
    </dgm:pt>
    <dgm:pt modelId="{369B2C33-6313-40E5-8B56-24228C78CC42}" type="sibTrans" cxnId="{8F69B3A0-920C-4090-B0E9-5596B35921A9}">
      <dgm:prSet/>
      <dgm:spPr/>
      <dgm:t>
        <a:bodyPr/>
        <a:lstStyle/>
        <a:p>
          <a:endParaRPr lang="en-US"/>
        </a:p>
      </dgm:t>
    </dgm:pt>
    <dgm:pt modelId="{E07DD001-C421-4BF5-8764-CF2F97F46AB0}" type="pres">
      <dgm:prSet presAssocID="{358D6F83-03C9-4FBA-908F-270A9525A21E}" presName="root" presStyleCnt="0">
        <dgm:presLayoutVars>
          <dgm:dir/>
          <dgm:resizeHandles val="exact"/>
        </dgm:presLayoutVars>
      </dgm:prSet>
      <dgm:spPr/>
    </dgm:pt>
    <dgm:pt modelId="{5181B43E-CA05-42F3-A592-5AF0248AAFFF}" type="pres">
      <dgm:prSet presAssocID="{8640F903-97B0-4C65-8931-E4F27C60E333}" presName="compNode" presStyleCnt="0"/>
      <dgm:spPr/>
    </dgm:pt>
    <dgm:pt modelId="{FF18E319-003C-4DDF-B735-5E2583658AD3}" type="pres">
      <dgm:prSet presAssocID="{8640F903-97B0-4C65-8931-E4F27C60E333}" presName="iconBgRect" presStyleLbl="bgShp" presStyleIdx="0" presStyleCnt="3"/>
      <dgm:spPr/>
    </dgm:pt>
    <dgm:pt modelId="{D980B25B-9DC7-4D67-A1D4-678E8FB21060}" type="pres">
      <dgm:prSet presAssocID="{8640F903-97B0-4C65-8931-E4F27C60E333}" presName="iconRect" presStyleLbl="node1" presStyleIdx="0" presStyleCnt="3" custScaleX="89005" custScaleY="9350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B903D643-6D0B-4FB1-8AE5-F3A85ACD5D32}" type="pres">
      <dgm:prSet presAssocID="{8640F903-97B0-4C65-8931-E4F27C60E333}" presName="spaceRect" presStyleCnt="0"/>
      <dgm:spPr/>
    </dgm:pt>
    <dgm:pt modelId="{70B00931-342B-494D-9026-9E6F739DFA65}" type="pres">
      <dgm:prSet presAssocID="{8640F903-97B0-4C65-8931-E4F27C60E333}" presName="textRect" presStyleLbl="revTx" presStyleIdx="0" presStyleCnt="3" custScaleX="93266" custLinFactNeighborX="3264" custLinFactNeighborY="-1427">
        <dgm:presLayoutVars>
          <dgm:chMax val="1"/>
          <dgm:chPref val="1"/>
        </dgm:presLayoutVars>
      </dgm:prSet>
      <dgm:spPr/>
    </dgm:pt>
    <dgm:pt modelId="{FE2AC27D-AF11-4827-8F75-83BE9F1B964F}" type="pres">
      <dgm:prSet presAssocID="{5A2914DB-BD5E-48DF-9B0E-E4EFDDF3BACF}" presName="sibTrans" presStyleCnt="0"/>
      <dgm:spPr/>
    </dgm:pt>
    <dgm:pt modelId="{6E0040A4-0B7E-4D10-9BBC-733C111A2065}" type="pres">
      <dgm:prSet presAssocID="{E3B4CD31-1C79-4811-A0B1-73B10E874C91}" presName="compNode" presStyleCnt="0"/>
      <dgm:spPr/>
    </dgm:pt>
    <dgm:pt modelId="{7572A097-D428-4651-99DF-E33049689624}" type="pres">
      <dgm:prSet presAssocID="{E3B4CD31-1C79-4811-A0B1-73B10E874C91}" presName="iconBgRect" presStyleLbl="bgShp" presStyleIdx="1" presStyleCnt="3"/>
      <dgm:spPr/>
    </dgm:pt>
    <dgm:pt modelId="{6E15CDD7-70DD-44AC-A297-8DB0B9922FDC}" type="pres">
      <dgm:prSet presAssocID="{E3B4CD31-1C79-4811-A0B1-73B10E874C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1BC3C663-88F4-4EF9-8FF3-0515901D05C6}" type="pres">
      <dgm:prSet presAssocID="{E3B4CD31-1C79-4811-A0B1-73B10E874C91}" presName="spaceRect" presStyleCnt="0"/>
      <dgm:spPr/>
    </dgm:pt>
    <dgm:pt modelId="{124B2A23-29A7-42EC-8EE8-A13CF087BBCA}" type="pres">
      <dgm:prSet presAssocID="{E3B4CD31-1C79-4811-A0B1-73B10E874C91}" presName="textRect" presStyleLbl="revTx" presStyleIdx="1" presStyleCnt="3">
        <dgm:presLayoutVars>
          <dgm:chMax val="1"/>
          <dgm:chPref val="1"/>
        </dgm:presLayoutVars>
      </dgm:prSet>
      <dgm:spPr/>
    </dgm:pt>
    <dgm:pt modelId="{5FA2C2AF-3136-4A94-9C25-D139BC5B5043}" type="pres">
      <dgm:prSet presAssocID="{AF0D3E08-DAE9-401A-9C49-E15E6EF7BFD6}" presName="sibTrans" presStyleCnt="0"/>
      <dgm:spPr/>
    </dgm:pt>
    <dgm:pt modelId="{22C5B160-6D88-4821-A4DD-8701E549E44E}" type="pres">
      <dgm:prSet presAssocID="{03CA2C4F-68BC-4DBE-A722-644D70D31F9A}" presName="compNode" presStyleCnt="0"/>
      <dgm:spPr/>
    </dgm:pt>
    <dgm:pt modelId="{4A041951-5E90-483C-B1CD-8E773A75CC64}" type="pres">
      <dgm:prSet presAssocID="{03CA2C4F-68BC-4DBE-A722-644D70D31F9A}" presName="iconBgRect" presStyleLbl="bgShp" presStyleIdx="2" presStyleCnt="3"/>
      <dgm:spPr/>
    </dgm:pt>
    <dgm:pt modelId="{358A02AB-4D58-471C-A8E8-3124D2DCAB53}" type="pres">
      <dgm:prSet presAssocID="{03CA2C4F-68BC-4DBE-A722-644D70D31F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F031988-3AF0-4A29-A3E3-CBB8B84D3A63}" type="pres">
      <dgm:prSet presAssocID="{03CA2C4F-68BC-4DBE-A722-644D70D31F9A}" presName="spaceRect" presStyleCnt="0"/>
      <dgm:spPr/>
    </dgm:pt>
    <dgm:pt modelId="{EC003A6B-5415-4CAC-A4EC-C809B924FCCE}" type="pres">
      <dgm:prSet presAssocID="{03CA2C4F-68BC-4DBE-A722-644D70D31F9A}" presName="textRect" presStyleLbl="revTx" presStyleIdx="2" presStyleCnt="3">
        <dgm:presLayoutVars>
          <dgm:chMax val="1"/>
          <dgm:chPref val="1"/>
        </dgm:presLayoutVars>
      </dgm:prSet>
      <dgm:spPr/>
    </dgm:pt>
  </dgm:ptLst>
  <dgm:cxnLst>
    <dgm:cxn modelId="{67FB7C6C-BC8F-4DDC-824E-07BFD9D699DB}" type="presOf" srcId="{358D6F83-03C9-4FBA-908F-270A9525A21E}" destId="{E07DD001-C421-4BF5-8764-CF2F97F46AB0}" srcOrd="0" destOrd="0" presId="urn:microsoft.com/office/officeart/2018/5/layout/IconCircleLabelList"/>
    <dgm:cxn modelId="{3B78CF4C-BFD3-4DCA-9E65-5DE9520F74D3}" srcId="{358D6F83-03C9-4FBA-908F-270A9525A21E}" destId="{E3B4CD31-1C79-4811-A0B1-73B10E874C91}" srcOrd="1" destOrd="0" parTransId="{18F6EF52-2479-4785-AF5F-216A52D2844E}" sibTransId="{AF0D3E08-DAE9-401A-9C49-E15E6EF7BFD6}"/>
    <dgm:cxn modelId="{86CDAB7A-DA08-44EA-9706-96CF49FACBFF}" type="presOf" srcId="{03CA2C4F-68BC-4DBE-A722-644D70D31F9A}" destId="{EC003A6B-5415-4CAC-A4EC-C809B924FCCE}" srcOrd="0" destOrd="0" presId="urn:microsoft.com/office/officeart/2018/5/layout/IconCircleLabelList"/>
    <dgm:cxn modelId="{97EE729B-F051-4AAA-B99D-702D205B4F33}" srcId="{358D6F83-03C9-4FBA-908F-270A9525A21E}" destId="{8640F903-97B0-4C65-8931-E4F27C60E333}" srcOrd="0" destOrd="0" parTransId="{FC48B562-6CCC-426F-96CC-7529BAAE2C03}" sibTransId="{5A2914DB-BD5E-48DF-9B0E-E4EFDDF3BACF}"/>
    <dgm:cxn modelId="{8F69B3A0-920C-4090-B0E9-5596B35921A9}" srcId="{358D6F83-03C9-4FBA-908F-270A9525A21E}" destId="{03CA2C4F-68BC-4DBE-A722-644D70D31F9A}" srcOrd="2" destOrd="0" parTransId="{782E70F2-7778-493C-ADFC-EF5AB6E01D2E}" sibTransId="{369B2C33-6313-40E5-8B56-24228C78CC42}"/>
    <dgm:cxn modelId="{79C1CDB0-EAE3-460E-985C-B2BE089F8DAA}" type="presOf" srcId="{8640F903-97B0-4C65-8931-E4F27C60E333}" destId="{70B00931-342B-494D-9026-9E6F739DFA65}" srcOrd="0" destOrd="0" presId="urn:microsoft.com/office/officeart/2018/5/layout/IconCircleLabelList"/>
    <dgm:cxn modelId="{418172CA-CB30-4D49-BB7F-1AC1BB0518ED}" type="presOf" srcId="{E3B4CD31-1C79-4811-A0B1-73B10E874C91}" destId="{124B2A23-29A7-42EC-8EE8-A13CF087BBCA}" srcOrd="0" destOrd="0" presId="urn:microsoft.com/office/officeart/2018/5/layout/IconCircleLabelList"/>
    <dgm:cxn modelId="{61305C8F-F4EA-412D-A36A-D62021B0E10F}" type="presParOf" srcId="{E07DD001-C421-4BF5-8764-CF2F97F46AB0}" destId="{5181B43E-CA05-42F3-A592-5AF0248AAFFF}" srcOrd="0" destOrd="0" presId="urn:microsoft.com/office/officeart/2018/5/layout/IconCircleLabelList"/>
    <dgm:cxn modelId="{E222B80D-8C7C-4654-B779-CC2EB8639186}" type="presParOf" srcId="{5181B43E-CA05-42F3-A592-5AF0248AAFFF}" destId="{FF18E319-003C-4DDF-B735-5E2583658AD3}" srcOrd="0" destOrd="0" presId="urn:microsoft.com/office/officeart/2018/5/layout/IconCircleLabelList"/>
    <dgm:cxn modelId="{E2F0F883-DF47-443B-8E51-DAEF43B911A9}" type="presParOf" srcId="{5181B43E-CA05-42F3-A592-5AF0248AAFFF}" destId="{D980B25B-9DC7-4D67-A1D4-678E8FB21060}" srcOrd="1" destOrd="0" presId="urn:microsoft.com/office/officeart/2018/5/layout/IconCircleLabelList"/>
    <dgm:cxn modelId="{2B784B7D-CACA-4195-990C-C198C4E388C9}" type="presParOf" srcId="{5181B43E-CA05-42F3-A592-5AF0248AAFFF}" destId="{B903D643-6D0B-4FB1-8AE5-F3A85ACD5D32}" srcOrd="2" destOrd="0" presId="urn:microsoft.com/office/officeart/2018/5/layout/IconCircleLabelList"/>
    <dgm:cxn modelId="{2F3A02D1-655B-405A-AA32-F94D9A9942AB}" type="presParOf" srcId="{5181B43E-CA05-42F3-A592-5AF0248AAFFF}" destId="{70B00931-342B-494D-9026-9E6F739DFA65}" srcOrd="3" destOrd="0" presId="urn:microsoft.com/office/officeart/2018/5/layout/IconCircleLabelList"/>
    <dgm:cxn modelId="{AA0039DB-F2EE-42E7-B035-0541B027EA8E}" type="presParOf" srcId="{E07DD001-C421-4BF5-8764-CF2F97F46AB0}" destId="{FE2AC27D-AF11-4827-8F75-83BE9F1B964F}" srcOrd="1" destOrd="0" presId="urn:microsoft.com/office/officeart/2018/5/layout/IconCircleLabelList"/>
    <dgm:cxn modelId="{F3AE81CD-8E8F-4DDC-9E1F-756396D68B46}" type="presParOf" srcId="{E07DD001-C421-4BF5-8764-CF2F97F46AB0}" destId="{6E0040A4-0B7E-4D10-9BBC-733C111A2065}" srcOrd="2" destOrd="0" presId="urn:microsoft.com/office/officeart/2018/5/layout/IconCircleLabelList"/>
    <dgm:cxn modelId="{2A79A4C7-86CD-4302-B427-17B504025258}" type="presParOf" srcId="{6E0040A4-0B7E-4D10-9BBC-733C111A2065}" destId="{7572A097-D428-4651-99DF-E33049689624}" srcOrd="0" destOrd="0" presId="urn:microsoft.com/office/officeart/2018/5/layout/IconCircleLabelList"/>
    <dgm:cxn modelId="{E5E9673B-93F2-4DC9-953E-81BD9B1EE7A4}" type="presParOf" srcId="{6E0040A4-0B7E-4D10-9BBC-733C111A2065}" destId="{6E15CDD7-70DD-44AC-A297-8DB0B9922FDC}" srcOrd="1" destOrd="0" presId="urn:microsoft.com/office/officeart/2018/5/layout/IconCircleLabelList"/>
    <dgm:cxn modelId="{92E61057-2C31-493D-A741-1C7D8866979C}" type="presParOf" srcId="{6E0040A4-0B7E-4D10-9BBC-733C111A2065}" destId="{1BC3C663-88F4-4EF9-8FF3-0515901D05C6}" srcOrd="2" destOrd="0" presId="urn:microsoft.com/office/officeart/2018/5/layout/IconCircleLabelList"/>
    <dgm:cxn modelId="{66BDF60A-27DC-4122-A33D-83127D8D8DCC}" type="presParOf" srcId="{6E0040A4-0B7E-4D10-9BBC-733C111A2065}" destId="{124B2A23-29A7-42EC-8EE8-A13CF087BBCA}" srcOrd="3" destOrd="0" presId="urn:microsoft.com/office/officeart/2018/5/layout/IconCircleLabelList"/>
    <dgm:cxn modelId="{4BEE89F9-EB20-49FD-9D81-DA820687C181}" type="presParOf" srcId="{E07DD001-C421-4BF5-8764-CF2F97F46AB0}" destId="{5FA2C2AF-3136-4A94-9C25-D139BC5B5043}" srcOrd="3" destOrd="0" presId="urn:microsoft.com/office/officeart/2018/5/layout/IconCircleLabelList"/>
    <dgm:cxn modelId="{88CECD45-17E0-4F25-8F84-43513EDD1533}" type="presParOf" srcId="{E07DD001-C421-4BF5-8764-CF2F97F46AB0}" destId="{22C5B160-6D88-4821-A4DD-8701E549E44E}" srcOrd="4" destOrd="0" presId="urn:microsoft.com/office/officeart/2018/5/layout/IconCircleLabelList"/>
    <dgm:cxn modelId="{22C92BCF-3EFB-4A31-9BF3-AF235E208422}" type="presParOf" srcId="{22C5B160-6D88-4821-A4DD-8701E549E44E}" destId="{4A041951-5E90-483C-B1CD-8E773A75CC64}" srcOrd="0" destOrd="0" presId="urn:microsoft.com/office/officeart/2018/5/layout/IconCircleLabelList"/>
    <dgm:cxn modelId="{8061860A-BA78-4625-9C3F-8B047B108294}" type="presParOf" srcId="{22C5B160-6D88-4821-A4DD-8701E549E44E}" destId="{358A02AB-4D58-471C-A8E8-3124D2DCAB53}" srcOrd="1" destOrd="0" presId="urn:microsoft.com/office/officeart/2018/5/layout/IconCircleLabelList"/>
    <dgm:cxn modelId="{6D660903-444A-47E5-99CE-1E7C6CC93D5E}" type="presParOf" srcId="{22C5B160-6D88-4821-A4DD-8701E549E44E}" destId="{7F031988-3AF0-4A29-A3E3-CBB8B84D3A63}" srcOrd="2" destOrd="0" presId="urn:microsoft.com/office/officeart/2018/5/layout/IconCircleLabelList"/>
    <dgm:cxn modelId="{E3A4C628-ED4F-47C6-8CBB-E6A6FFB678E4}" type="presParOf" srcId="{22C5B160-6D88-4821-A4DD-8701E549E44E}" destId="{EC003A6B-5415-4CAC-A4EC-C809B924FCC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1BD19-73C4-4D42-835E-0E63CC6878E3}">
      <dsp:nvSpPr>
        <dsp:cNvPr id="0" name=""/>
        <dsp:cNvSpPr/>
      </dsp:nvSpPr>
      <dsp:spPr>
        <a:xfrm>
          <a:off x="0" y="233696"/>
          <a:ext cx="5574597" cy="1368900"/>
        </a:xfrm>
        <a:prstGeom prst="roundRect">
          <a:avLst/>
        </a:prstGeom>
        <a:solidFill>
          <a:srgbClr val="84ACB6">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mn-lt"/>
              <a:ea typeface="+mn-ea"/>
              <a:cs typeface="+mn-cs"/>
            </a:rPr>
            <a:t>Actuation</a:t>
          </a:r>
          <a:r>
            <a:rPr lang="en-GB" sz="6000" kern="1200" dirty="0">
              <a:solidFill>
                <a:schemeClr val="tx1"/>
              </a:solidFill>
              <a:latin typeface="+mn-lt"/>
              <a:ea typeface="+mn-ea"/>
              <a:cs typeface="+mn-cs"/>
            </a:rPr>
            <a:t> </a:t>
          </a:r>
          <a:endParaRPr lang="en-US" sz="6000" kern="1200" dirty="0">
            <a:solidFill>
              <a:schemeClr val="tx1"/>
            </a:solidFill>
            <a:latin typeface="+mn-lt"/>
            <a:ea typeface="+mn-ea"/>
            <a:cs typeface="+mn-cs"/>
          </a:endParaRPr>
        </a:p>
      </dsp:txBody>
      <dsp:txXfrm>
        <a:off x="66824" y="300520"/>
        <a:ext cx="5440949" cy="1235252"/>
      </dsp:txXfrm>
    </dsp:sp>
    <dsp:sp modelId="{ADE7147D-B143-4D6B-99B0-2EAA49F7ADBF}">
      <dsp:nvSpPr>
        <dsp:cNvPr id="0" name=""/>
        <dsp:cNvSpPr/>
      </dsp:nvSpPr>
      <dsp:spPr>
        <a:xfrm>
          <a:off x="0" y="1841166"/>
          <a:ext cx="5574597" cy="1368900"/>
        </a:xfrm>
        <a:prstGeom prst="roundRect">
          <a:avLst/>
        </a:prstGeom>
        <a:solidFill>
          <a:srgbClr val="84ACB6">
            <a:hueOff val="393725"/>
            <a:satOff val="21144"/>
            <a:lumOff val="-7647"/>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latin typeface="+mn-lt"/>
              <a:ea typeface="+mn-ea"/>
              <a:cs typeface="+mn-cs"/>
            </a:rPr>
            <a:t>Sensing </a:t>
          </a:r>
          <a:endParaRPr lang="en-US" sz="3600" kern="1200" dirty="0">
            <a:solidFill>
              <a:schemeClr val="tx1"/>
            </a:solidFill>
            <a:latin typeface="+mn-lt"/>
            <a:ea typeface="+mn-ea"/>
            <a:cs typeface="+mn-cs"/>
          </a:endParaRPr>
        </a:p>
      </dsp:txBody>
      <dsp:txXfrm>
        <a:off x="66824" y="1907990"/>
        <a:ext cx="5440949" cy="1235252"/>
      </dsp:txXfrm>
    </dsp:sp>
    <dsp:sp modelId="{EF6CD7A4-C18D-4DF1-8834-D8AB9BE53933}">
      <dsp:nvSpPr>
        <dsp:cNvPr id="0" name=""/>
        <dsp:cNvSpPr/>
      </dsp:nvSpPr>
      <dsp:spPr>
        <a:xfrm>
          <a:off x="0" y="3397266"/>
          <a:ext cx="5574597" cy="1368900"/>
        </a:xfrm>
        <a:prstGeom prst="roundRect">
          <a:avLst/>
        </a:prstGeom>
        <a:solidFill>
          <a:srgbClr val="84ACB6">
            <a:hueOff val="787450"/>
            <a:satOff val="42288"/>
            <a:lumOff val="-1529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chemeClr val="tx1"/>
              </a:solidFill>
              <a:latin typeface="+mn-lt"/>
              <a:ea typeface="+mn-ea"/>
              <a:cs typeface="+mn-cs"/>
            </a:rPr>
            <a:t>Control</a:t>
          </a:r>
        </a:p>
      </dsp:txBody>
      <dsp:txXfrm>
        <a:off x="66824" y="3464090"/>
        <a:ext cx="5440949" cy="1235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8E319-003C-4DDF-B735-5E2583658AD3}">
      <dsp:nvSpPr>
        <dsp:cNvPr id="0" name=""/>
        <dsp:cNvSpPr/>
      </dsp:nvSpPr>
      <dsp:spPr>
        <a:xfrm>
          <a:off x="667118"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0B25B-9DC7-4D67-A1D4-678E8FB21060}">
      <dsp:nvSpPr>
        <dsp:cNvPr id="0" name=""/>
        <dsp:cNvSpPr/>
      </dsp:nvSpPr>
      <dsp:spPr>
        <a:xfrm>
          <a:off x="1172458" y="1154424"/>
          <a:ext cx="842195" cy="9294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B00931-342B-494D-9026-9E6F739DFA65}">
      <dsp:nvSpPr>
        <dsp:cNvPr id="0" name=""/>
        <dsp:cNvSpPr/>
      </dsp:nvSpPr>
      <dsp:spPr>
        <a:xfrm>
          <a:off x="262659" y="3112437"/>
          <a:ext cx="2642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Fixed automation </a:t>
          </a:r>
          <a:endParaRPr lang="en-US" sz="2300" kern="1200" dirty="0">
            <a:solidFill>
              <a:schemeClr val="tx1"/>
            </a:solidFill>
          </a:endParaRPr>
        </a:p>
      </dsp:txBody>
      <dsp:txXfrm>
        <a:off x="262659" y="3112437"/>
        <a:ext cx="2642183" cy="720000"/>
      </dsp:txXfrm>
    </dsp:sp>
    <dsp:sp modelId="{7572A097-D428-4651-99DF-E33049689624}">
      <dsp:nvSpPr>
        <dsp:cNvPr id="0" name=""/>
        <dsp:cNvSpPr/>
      </dsp:nvSpPr>
      <dsp:spPr>
        <a:xfrm>
          <a:off x="4236181"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5CDD7-70DD-44AC-A297-8DB0B9922FDC}">
      <dsp:nvSpPr>
        <dsp:cNvPr id="0" name=""/>
        <dsp:cNvSpPr/>
      </dsp:nvSpPr>
      <dsp:spPr>
        <a:xfrm>
          <a:off x="4631056" y="1087586"/>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4B2A23-29A7-42EC-8EE8-A13CF087BBCA}">
      <dsp:nvSpPr>
        <dsp:cNvPr id="0" name=""/>
        <dsp:cNvSpPr/>
      </dsp:nvSpPr>
      <dsp:spPr>
        <a:xfrm>
          <a:off x="3643868" y="312271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Programable automation </a:t>
          </a:r>
          <a:endParaRPr lang="en-US" sz="2300" kern="1200" dirty="0">
            <a:solidFill>
              <a:schemeClr val="tx1"/>
            </a:solidFill>
          </a:endParaRPr>
        </a:p>
      </dsp:txBody>
      <dsp:txXfrm>
        <a:off x="3643868" y="3122712"/>
        <a:ext cx="3037500" cy="720000"/>
      </dsp:txXfrm>
    </dsp:sp>
    <dsp:sp modelId="{4A041951-5E90-483C-B1CD-8E773A75CC64}">
      <dsp:nvSpPr>
        <dsp:cNvPr id="0" name=""/>
        <dsp:cNvSpPr/>
      </dsp:nvSpPr>
      <dsp:spPr>
        <a:xfrm>
          <a:off x="7805243" y="692711"/>
          <a:ext cx="1852875" cy="185287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A02AB-4D58-471C-A8E8-3124D2DCAB53}">
      <dsp:nvSpPr>
        <dsp:cNvPr id="0" name=""/>
        <dsp:cNvSpPr/>
      </dsp:nvSpPr>
      <dsp:spPr>
        <a:xfrm>
          <a:off x="8200118" y="1087586"/>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003A6B-5415-4CAC-A4EC-C809B924FCCE}">
      <dsp:nvSpPr>
        <dsp:cNvPr id="0" name=""/>
        <dsp:cNvSpPr/>
      </dsp:nvSpPr>
      <dsp:spPr>
        <a:xfrm>
          <a:off x="7212931" y="312271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dirty="0">
              <a:solidFill>
                <a:schemeClr val="tx1"/>
              </a:solidFill>
            </a:rPr>
            <a:t>Flexible automation</a:t>
          </a:r>
          <a:endParaRPr lang="en-US" sz="2300" kern="1200" dirty="0">
            <a:solidFill>
              <a:schemeClr val="tx1"/>
            </a:solidFill>
          </a:endParaRPr>
        </a:p>
      </dsp:txBody>
      <dsp:txXfrm>
        <a:off x="7212931" y="3122712"/>
        <a:ext cx="3037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n.wikipedia.org/wiki/Digital_computer"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Join instructions
https://www.polleverywhere.com/join_instructions</a:t>
            </a:r>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
        <p:nvSpPr>
          <p:cNvPr id="5" name="TextBox 4">
            <a:extLst>
              <a:ext uri="{FF2B5EF4-FFF2-40B4-BE49-F238E27FC236}">
                <a16:creationId xmlns:a16="http://schemas.microsoft.com/office/drawing/2014/main" id="{79B5BFF9-479C-4B65-92BB-AE2EB78EEA93}"/>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2458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What are some examples of manually controlled system (human operators)?
https://www.polleverywhere.com/free_text_polls/SFzo71WmuYm2OZOl3OcU2</a:t>
            </a:r>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dirty="0"/>
          </a:p>
        </p:txBody>
      </p:sp>
      <p:sp>
        <p:nvSpPr>
          <p:cNvPr id="5" name="TextBox 4">
            <a:extLst>
              <a:ext uri="{FF2B5EF4-FFF2-40B4-BE49-F238E27FC236}">
                <a16:creationId xmlns:a16="http://schemas.microsoft.com/office/drawing/2014/main" id="{17B79881-8DC2-4937-8DDE-03C684E7466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753573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examples of glass bottle production involved mouth blown bottles. Here the worker would heat the glass in a kiln, once heated to a malleable state, the worker would attach it to a blow pipe, an use there mouths to supply air pressure to hollow and inflate the molten glass (parison). Any adjustments to the shape and finishing was achieved with primitive hand tools such as blades and pincers. </a:t>
            </a:r>
          </a:p>
          <a:p>
            <a:endParaRPr lang="en-GB" dirty="0"/>
          </a:p>
          <a:p>
            <a:r>
              <a:rPr lang="en-GB" dirty="0"/>
              <a:t>This was a high skilled and well paid job, but even the best glass blowers struggled to make bottles of consistent shape or quality.</a:t>
            </a:r>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dirty="0"/>
          </a:p>
        </p:txBody>
      </p:sp>
    </p:spTree>
    <p:extLst>
      <p:ext uri="{BB962C8B-B14F-4D97-AF65-F5344CB8AC3E}">
        <p14:creationId xmlns:p14="http://schemas.microsoft.com/office/powerpoint/2010/main" val="667054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glass, which was still gathered by hand, was placed in a simple mould. A plunger was used to press the glass and form the neck (second image); the plunger was then removed and  a diaphragm is used  to compress air which is used to inflate the glass and form the body of the bottle. The use of the machine allowed a single worker to produce 1560 bottles in the same time that a traditional team of four would produce 720 bottles.</a:t>
            </a:r>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dirty="0"/>
          </a:p>
        </p:txBody>
      </p:sp>
    </p:spTree>
    <p:extLst>
      <p:ext uri="{BB962C8B-B14F-4D97-AF65-F5344CB8AC3E}">
        <p14:creationId xmlns:p14="http://schemas.microsoft.com/office/powerpoint/2010/main" val="4073882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glass bottle manufacturing is a fully automated process with little to no human labour involved. </a:t>
            </a:r>
          </a:p>
          <a:p>
            <a:endParaRPr lang="en-GB" dirty="0"/>
          </a:p>
          <a:p>
            <a:r>
              <a:rPr lang="en-GB" dirty="0"/>
              <a:t>Sophisticated production facilities are capable of vast throughputs, with many manufacturers quoting a capacity upwards of 400 000 glass bottles per day.</a:t>
            </a:r>
          </a:p>
          <a:p>
            <a:endParaRPr lang="en-GB" dirty="0"/>
          </a:p>
          <a:p>
            <a:r>
              <a:rPr lang="en-GB" dirty="0"/>
              <a:t>Automated inspection systems include </a:t>
            </a:r>
            <a:r>
              <a:rPr lang="en-GB" b="0" i="0" dirty="0">
                <a:solidFill>
                  <a:srgbClr val="000000"/>
                </a:solidFill>
                <a:effectLst/>
                <a:latin typeface="Poppins-Regular"/>
              </a:rPr>
              <a:t>wall thickness inspection, damage detection, checking dimensional tolerances, sealing surface inspection, side wall scanning and base scanning.</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dirty="0"/>
          </a:p>
        </p:txBody>
      </p:sp>
    </p:spTree>
    <p:extLst>
      <p:ext uri="{BB962C8B-B14F-4D97-AF65-F5344CB8AC3E}">
        <p14:creationId xmlns:p14="http://schemas.microsoft.com/office/powerpoint/2010/main" val="3269133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dirty="0"/>
          </a:p>
        </p:txBody>
      </p:sp>
    </p:spTree>
    <p:extLst>
      <p:ext uri="{BB962C8B-B14F-4D97-AF65-F5344CB8AC3E}">
        <p14:creationId xmlns:p14="http://schemas.microsoft.com/office/powerpoint/2010/main" val="818366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Works on the principle of Faraday’s law of electromagnetic induction. When a current is passed through a </a:t>
            </a:r>
            <a:r>
              <a:rPr lang="en-GB" b="1" i="0" dirty="0">
                <a:solidFill>
                  <a:srgbClr val="202124"/>
                </a:solidFill>
                <a:effectLst/>
                <a:latin typeface="arial" panose="020B0604020202020204" pitchFamily="34" charset="0"/>
              </a:rPr>
              <a:t>solenoid</a:t>
            </a:r>
            <a:r>
              <a:rPr lang="en-GB" b="0" i="0" dirty="0">
                <a:solidFill>
                  <a:srgbClr val="202124"/>
                </a:solidFill>
                <a:effectLst/>
                <a:latin typeface="arial" panose="020B0604020202020204" pitchFamily="34" charset="0"/>
              </a:rPr>
              <a:t> coil a </a:t>
            </a:r>
            <a:r>
              <a:rPr lang="en-GB" b="1" i="0" dirty="0">
                <a:solidFill>
                  <a:srgbClr val="202124"/>
                </a:solidFill>
                <a:effectLst/>
                <a:latin typeface="arial" panose="020B0604020202020204" pitchFamily="34" charset="0"/>
              </a:rPr>
              <a:t>magnetic</a:t>
            </a:r>
            <a:r>
              <a:rPr lang="en-GB" b="0" i="0" dirty="0">
                <a:solidFill>
                  <a:srgbClr val="202124"/>
                </a:solidFill>
                <a:effectLst/>
                <a:latin typeface="arial" panose="020B0604020202020204" pitchFamily="34" charset="0"/>
              </a:rPr>
              <a:t> field is produced, this magnetic field induces or pulls the ferrous piston/shaft through the coil to achieve a linear motion. Once the current is removed, the spring returns the shaft to its nominal position.</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dirty="0"/>
          </a:p>
        </p:txBody>
      </p:sp>
    </p:spTree>
    <p:extLst>
      <p:ext uri="{BB962C8B-B14F-4D97-AF65-F5344CB8AC3E}">
        <p14:creationId xmlns:p14="http://schemas.microsoft.com/office/powerpoint/2010/main" val="118597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identify the difference between the actuation of the DC motor linear actuator and the solenoid actuator example?
https://www.polleverywhere.com/free_text_polls/ZR6dBoh08sWvKyf2zArVJ</a:t>
            </a:r>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dirty="0"/>
          </a:p>
        </p:txBody>
      </p:sp>
      <p:sp>
        <p:nvSpPr>
          <p:cNvPr id="5" name="TextBox 4">
            <a:extLst>
              <a:ext uri="{FF2B5EF4-FFF2-40B4-BE49-F238E27FC236}">
                <a16:creationId xmlns:a16="http://schemas.microsoft.com/office/drawing/2014/main" id="{8F1571E5-5DCD-4BA9-B9DA-C32C7CB4B66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515700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relay is an example of a ...
https://www.polleverywhere.com/multiple_choice_polls/lGy161dF7mtjVmLoSPlDg?flow=Default&amp;onscreen=persist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dirty="0"/>
          </a:p>
        </p:txBody>
      </p:sp>
      <p:sp>
        <p:nvSpPr>
          <p:cNvPr id="5" name="TextBox 4">
            <a:extLst>
              <a:ext uri="{FF2B5EF4-FFF2-40B4-BE49-F238E27FC236}">
                <a16:creationId xmlns:a16="http://schemas.microsoft.com/office/drawing/2014/main" id="{84FEBC5C-B23B-46F0-9AEC-02E1BE429BE6}"/>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204119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servo motor is an example of a ...
https://www.polleverywhere.com/multiple_choice_polls/pRb31tOVh6yK2pqiFhFN3?flow=Default&amp;onscreen=persist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dirty="0"/>
          </a:p>
        </p:txBody>
      </p:sp>
      <p:sp>
        <p:nvSpPr>
          <p:cNvPr id="5" name="TextBox 4">
            <a:extLst>
              <a:ext uri="{FF2B5EF4-FFF2-40B4-BE49-F238E27FC236}">
                <a16:creationId xmlns:a16="http://schemas.microsoft.com/office/drawing/2014/main" id="{8C3F3A3F-8F5F-4477-BFCF-DB9E56DB55AB}"/>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1873114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A pneumatic (cylinder/piston) actuator is an example of a ...
https://www.polleverywhere.com/multiple_choice_polls/HxZoOqKqb2TZmVrLsPmos?flow=Default&amp;onscreen=persist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30</a:t>
            </a:fld>
            <a:endParaRPr lang="en-GB" dirty="0"/>
          </a:p>
        </p:txBody>
      </p:sp>
      <p:sp>
        <p:nvSpPr>
          <p:cNvPr id="5" name="TextBox 4">
            <a:extLst>
              <a:ext uri="{FF2B5EF4-FFF2-40B4-BE49-F238E27FC236}">
                <a16:creationId xmlns:a16="http://schemas.microsoft.com/office/drawing/2014/main" id="{55B21230-AD95-4AAF-B41D-AD282367808A}"/>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3218906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think of any other types of sensors?
https://www.polleverywhere.com/free_text_polls/FVPc6lIlovljA5e1qAS4E</a:t>
            </a:r>
          </a:p>
        </p:txBody>
      </p:sp>
      <p:sp>
        <p:nvSpPr>
          <p:cNvPr id="4" name="Slide Number Placeholder 3"/>
          <p:cNvSpPr>
            <a:spLocks noGrp="1"/>
          </p:cNvSpPr>
          <p:nvPr>
            <p:ph type="sldNum" sz="quarter" idx="5"/>
          </p:nvPr>
        </p:nvSpPr>
        <p:spPr/>
        <p:txBody>
          <a:bodyPr/>
          <a:lstStyle/>
          <a:p>
            <a:fld id="{A5C9F611-0ACE-4E20-8700-F2135DFEB5F7}" type="slidenum">
              <a:rPr lang="en-GB" smtClean="0"/>
              <a:t>34</a:t>
            </a:fld>
            <a:endParaRPr lang="en-GB" dirty="0"/>
          </a:p>
        </p:txBody>
      </p:sp>
      <p:sp>
        <p:nvSpPr>
          <p:cNvPr id="5" name="TextBox 4">
            <a:extLst>
              <a:ext uri="{FF2B5EF4-FFF2-40B4-BE49-F238E27FC236}">
                <a16:creationId xmlns:a16="http://schemas.microsoft.com/office/drawing/2014/main" id="{82A2CCAE-4DA6-43AE-88D7-F5B11966EB93}"/>
              </a:ext>
            </a:extLst>
          </p:cNvPr>
          <p:cNvSpPr txBox="1"/>
          <p:nvPr/>
        </p:nvSpPr>
        <p:spPr>
          <a:xfrm>
            <a:off x="0" y="0"/>
            <a:ext cx="3810000" cy="1270000"/>
          </a:xfrm>
          <a:prstGeom prst="rect">
            <a:avLst/>
          </a:prstGeom>
          <a:noFill/>
        </p:spPr>
        <p:txBody>
          <a:bodyPr vert="horz" rtlCol="0">
            <a:spAutoFit/>
          </a:bodyPr>
          <a:lstStyle/>
          <a:p>
            <a:endParaRPr lang="en-GB" dirty="0"/>
          </a:p>
        </p:txBody>
      </p:sp>
    </p:spTree>
    <p:extLst>
      <p:ext uri="{BB962C8B-B14F-4D97-AF65-F5344CB8AC3E}">
        <p14:creationId xmlns:p14="http://schemas.microsoft.com/office/powerpoint/2010/main" val="3809119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A plc is a form of industrial </a:t>
            </a:r>
            <a:r>
              <a:rPr lang="en-GB" b="0" i="0" u="none" strike="noStrike" dirty="0">
                <a:solidFill>
                  <a:srgbClr val="0645AD"/>
                </a:solidFill>
                <a:effectLst/>
                <a:latin typeface="Arial" panose="020B0604020202020204" pitchFamily="34" charset="0"/>
                <a:hlinkClick r:id="rId3" tooltip="Digital computer"/>
              </a:rPr>
              <a:t> computer</a:t>
            </a:r>
            <a:r>
              <a:rPr lang="en-GB" b="0" i="0" dirty="0">
                <a:solidFill>
                  <a:srgbClr val="202122"/>
                </a:solidFill>
                <a:effectLst/>
                <a:latin typeface="Arial" panose="020B0604020202020204" pitchFamily="34" charset="0"/>
              </a:rPr>
              <a:t> that is used to apply some pre defined (or programmed) logical operation to a series of inputs and outputs, , think of </a:t>
            </a:r>
            <a:r>
              <a:rPr lang="en-GB" b="0" i="0" dirty="0" err="1">
                <a:solidFill>
                  <a:srgbClr val="202122"/>
                </a:solidFill>
                <a:effectLst/>
                <a:latin typeface="Arial" panose="020B0604020202020204" pitchFamily="34" charset="0"/>
              </a:rPr>
              <a:t>plcs</a:t>
            </a:r>
            <a:r>
              <a:rPr lang="en-GB" b="0" i="0" dirty="0">
                <a:solidFill>
                  <a:srgbClr val="202122"/>
                </a:solidFill>
                <a:effectLst/>
                <a:latin typeface="Arial" panose="020B0604020202020204" pitchFamily="34" charset="0"/>
              </a:rPr>
              <a:t> as the industrial decision makers. A simple way  of thinking of a logical operators is </a:t>
            </a:r>
            <a:r>
              <a:rPr lang="en-GB" b="1" i="0" dirty="0">
                <a:solidFill>
                  <a:srgbClr val="202122"/>
                </a:solidFill>
                <a:effectLst/>
                <a:latin typeface="Arial" panose="020B0604020202020204" pitchFamily="34" charset="0"/>
              </a:rPr>
              <a:t>if </a:t>
            </a:r>
            <a:r>
              <a:rPr lang="en-GB" b="1" i="0" dirty="0">
                <a:solidFill>
                  <a:srgbClr val="46C325"/>
                </a:solidFill>
                <a:effectLst/>
                <a:latin typeface="Helvetica" panose="020B0604020202020204" pitchFamily="34" charset="0"/>
              </a:rPr>
              <a:t>AND, OR and NOT </a:t>
            </a:r>
            <a:r>
              <a:rPr lang="en-GB" b="0" i="0" dirty="0" err="1">
                <a:solidFill>
                  <a:srgbClr val="46C325"/>
                </a:solidFill>
                <a:effectLst/>
                <a:latin typeface="Helvetica" panose="020B0604020202020204" pitchFamily="34" charset="0"/>
              </a:rPr>
              <a:t>i.e</a:t>
            </a:r>
            <a:r>
              <a:rPr lang="en-GB" b="0" i="0" dirty="0">
                <a:solidFill>
                  <a:srgbClr val="46C325"/>
                </a:solidFill>
                <a:effectLst/>
                <a:latin typeface="Helvetica" panose="020B0604020202020204" pitchFamily="34" charset="0"/>
              </a:rPr>
              <a:t> if condition x is met do y, or some value x is not y then do z.</a:t>
            </a:r>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36</a:t>
            </a:fld>
            <a:endParaRPr lang="en-GB"/>
          </a:p>
        </p:txBody>
      </p:sp>
    </p:spTree>
    <p:extLst>
      <p:ext uri="{BB962C8B-B14F-4D97-AF65-F5344CB8AC3E}">
        <p14:creationId xmlns:p14="http://schemas.microsoft.com/office/powerpoint/2010/main" val="1359519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industrial example could be, imagine we had machine that stamped holes in some metal sheets as they move along a conveyor belt, and the belt moves at a steady speed, so the machine works entirely on timing. the input to this system is simply a signal to raise and lower the punching tool at some point in time, there is no feedback to say if the machine achieved this functionality, or if any metal sheets were actually punched. </a:t>
            </a:r>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Tree>
    <p:extLst>
      <p:ext uri="{BB962C8B-B14F-4D97-AF65-F5344CB8AC3E}">
        <p14:creationId xmlns:p14="http://schemas.microsoft.com/office/powerpoint/2010/main" val="1050469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Can you think of any other examples of open loop systems?
https://www.polleverywhere.com/free_text_polls/yi7uf1xJ9XmI9sUi1p60S</a:t>
            </a:r>
          </a:p>
        </p:txBody>
      </p:sp>
      <p:sp>
        <p:nvSpPr>
          <p:cNvPr id="4" name="Slide Number Placeholder 3"/>
          <p:cNvSpPr>
            <a:spLocks noGrp="1"/>
          </p:cNvSpPr>
          <p:nvPr>
            <p:ph type="sldNum" sz="quarter" idx="5"/>
          </p:nvPr>
        </p:nvSpPr>
        <p:spPr/>
        <p:txBody>
          <a:bodyPr/>
          <a:lstStyle/>
          <a:p>
            <a:fld id="{A5C9F611-0ACE-4E20-8700-F2135DFEB5F7}" type="slidenum">
              <a:rPr lang="en-GB" smtClean="0"/>
              <a:t>40</a:t>
            </a:fld>
            <a:endParaRPr lang="en-GB"/>
          </a:p>
        </p:txBody>
      </p:sp>
      <p:sp>
        <p:nvSpPr>
          <p:cNvPr id="5" name="TextBox 4">
            <a:extLst>
              <a:ext uri="{FF2B5EF4-FFF2-40B4-BE49-F238E27FC236}">
                <a16:creationId xmlns:a16="http://schemas.microsoft.com/office/drawing/2014/main" id="{9F44DCC8-28CA-40C6-8460-FDC6B2B32B2D}"/>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653361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industrial example here could be, imagine we are in a chemical processing facility and we have a pipe that fills some storage tank, the flow of fluid in the pipe is controlled by a electronic control valve, and there is a fluid level sensor in the storage tank. When the level is low, the sensor feeds this information back to the control system, an the system opens the control valve to fill the tank, as the tank fills, the fluid level sensor feeds back the current level, and the control system closes the control valve at some predefined level.</a:t>
            </a:r>
          </a:p>
        </p:txBody>
      </p:sp>
      <p:sp>
        <p:nvSpPr>
          <p:cNvPr id="4" name="Slide Number Placeholder 3"/>
          <p:cNvSpPr>
            <a:spLocks noGrp="1"/>
          </p:cNvSpPr>
          <p:nvPr>
            <p:ph type="sldNum" sz="quarter" idx="5"/>
          </p:nvPr>
        </p:nvSpPr>
        <p:spPr/>
        <p:txBody>
          <a:bodyPr/>
          <a:lstStyle/>
          <a:p>
            <a:fld id="{A5C9F611-0ACE-4E20-8700-F2135DFEB5F7}" type="slidenum">
              <a:rPr lang="en-GB" smtClean="0"/>
              <a:t>42</a:t>
            </a:fld>
            <a:endParaRPr lang="en-GB"/>
          </a:p>
        </p:txBody>
      </p:sp>
    </p:spTree>
    <p:extLst>
      <p:ext uri="{BB962C8B-B14F-4D97-AF65-F5344CB8AC3E}">
        <p14:creationId xmlns:p14="http://schemas.microsoft.com/office/powerpoint/2010/main" val="1293393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Poll Title: Can you think of any other examples of closed loop control systems?
https://www.polleverywhere.com/free_text_polls/5iiObA4w7z4EHGrnTOslq</a:t>
            </a:r>
          </a:p>
        </p:txBody>
      </p:sp>
      <p:sp>
        <p:nvSpPr>
          <p:cNvPr id="4" name="Slide Number Placeholder 3"/>
          <p:cNvSpPr>
            <a:spLocks noGrp="1"/>
          </p:cNvSpPr>
          <p:nvPr>
            <p:ph type="sldNum" sz="quarter" idx="5"/>
          </p:nvPr>
        </p:nvSpPr>
        <p:spPr/>
        <p:txBody>
          <a:bodyPr/>
          <a:lstStyle/>
          <a:p>
            <a:fld id="{A5C9F611-0ACE-4E20-8700-F2135DFEB5F7}" type="slidenum">
              <a:rPr lang="en-GB" smtClean="0"/>
              <a:t>44</a:t>
            </a:fld>
            <a:endParaRPr lang="en-GB"/>
          </a:p>
        </p:txBody>
      </p:sp>
      <p:sp>
        <p:nvSpPr>
          <p:cNvPr id="5" name="TextBox 4">
            <a:extLst>
              <a:ext uri="{FF2B5EF4-FFF2-40B4-BE49-F238E27FC236}">
                <a16:creationId xmlns:a16="http://schemas.microsoft.com/office/drawing/2014/main" id="{3FDFCDC2-058D-40AB-A925-A87934738DE8}"/>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440850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laser proximity device is an example of...?
https://www.polleverywhere.com/multiple_choice_polls/MdzvYLFQPrOSnTqVCP6kA?flow=Default&amp;onscreen=persist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46</a:t>
            </a:fld>
            <a:endParaRPr lang="en-GB"/>
          </a:p>
        </p:txBody>
      </p:sp>
      <p:sp>
        <p:nvSpPr>
          <p:cNvPr id="5" name="TextBox 4">
            <a:extLst>
              <a:ext uri="{FF2B5EF4-FFF2-40B4-BE49-F238E27FC236}">
                <a16:creationId xmlns:a16="http://schemas.microsoft.com/office/drawing/2014/main" id="{ECCE6FEA-E8AC-43E1-85B4-0F529C5319A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86170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image processor (PC) Is part of the...?
https://www.polleverywhere.com/multiple_choice_polls/8Dqjyq21U7ahQWXBLxrGm?flow=Default&amp;onscreen=persist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47</a:t>
            </a:fld>
            <a:endParaRPr lang="en-GB"/>
          </a:p>
        </p:txBody>
      </p:sp>
      <p:sp>
        <p:nvSpPr>
          <p:cNvPr id="5" name="TextBox 4">
            <a:extLst>
              <a:ext uri="{FF2B5EF4-FFF2-40B4-BE49-F238E27FC236}">
                <a16:creationId xmlns:a16="http://schemas.microsoft.com/office/drawing/2014/main" id="{B7545EB2-DB44-4116-BC6E-146E2A88B477}"/>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6905407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PLC is part of the...?
https://www.polleverywhere.com/multiple_choice_polls/5tr1GOSHFnPc01gXEBSOL?flow=Default&amp;onscreen=persist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48</a:t>
            </a:fld>
            <a:endParaRPr lang="en-GB"/>
          </a:p>
        </p:txBody>
      </p:sp>
      <p:sp>
        <p:nvSpPr>
          <p:cNvPr id="5" name="TextBox 4">
            <a:extLst>
              <a:ext uri="{FF2B5EF4-FFF2-40B4-BE49-F238E27FC236}">
                <a16:creationId xmlns:a16="http://schemas.microsoft.com/office/drawing/2014/main" id="{A93F7E75-913D-4B74-B94C-08DA021BFFD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1244239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pneumatic cylinder/piston is part of the...?
https://www.polleverywhere.com/multiple_choice_polls/2xyYRSXNlYXz1oH27oJXh?flow=Default&amp;onscreen=persist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49</a:t>
            </a:fld>
            <a:endParaRPr lang="en-GB"/>
          </a:p>
        </p:txBody>
      </p:sp>
      <p:sp>
        <p:nvSpPr>
          <p:cNvPr id="5" name="TextBox 4">
            <a:extLst>
              <a:ext uri="{FF2B5EF4-FFF2-40B4-BE49-F238E27FC236}">
                <a16:creationId xmlns:a16="http://schemas.microsoft.com/office/drawing/2014/main" id="{E85F5F58-36B7-45A4-9188-5D1F605B713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49806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camera is part of the...?
https://www.polleverywhere.com/multiple_choice_polls/x45i34DFQOQazX5pBIcuj?flow=Default&amp;onscreen=persist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50</a:t>
            </a:fld>
            <a:endParaRPr lang="en-GB"/>
          </a:p>
        </p:txBody>
      </p:sp>
      <p:sp>
        <p:nvSpPr>
          <p:cNvPr id="5" name="TextBox 4">
            <a:extLst>
              <a:ext uri="{FF2B5EF4-FFF2-40B4-BE49-F238E27FC236}">
                <a16:creationId xmlns:a16="http://schemas.microsoft.com/office/drawing/2014/main" id="{58C7FF1C-11CB-4453-8942-73151714BBF4}"/>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111588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conveyor belt is part of the...?
https://www.polleverywhere.com/multiple_choice_polls/22FQzSmlzrhGvQ6HMSNj0?flow=Default&amp;onscreen=persist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51</a:t>
            </a:fld>
            <a:endParaRPr lang="en-GB"/>
          </a:p>
        </p:txBody>
      </p:sp>
      <p:sp>
        <p:nvSpPr>
          <p:cNvPr id="5" name="TextBox 4">
            <a:extLst>
              <a:ext uri="{FF2B5EF4-FFF2-40B4-BE49-F238E27FC236}">
                <a16:creationId xmlns:a16="http://schemas.microsoft.com/office/drawing/2014/main" id="{ADEFD779-6985-4C7A-AAE3-54727C1033B1}"/>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107632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Can you think of an example of a piece of programmable manufacturing equipment?
https://www.polleverywhere.com/free_text_polls/mf2rJNP8nbxtfkaD2j2dP</a:t>
            </a:r>
          </a:p>
        </p:txBody>
      </p:sp>
      <p:sp>
        <p:nvSpPr>
          <p:cNvPr id="4" name="Slide Number Placeholder 3"/>
          <p:cNvSpPr>
            <a:spLocks noGrp="1"/>
          </p:cNvSpPr>
          <p:nvPr>
            <p:ph type="sldNum" sz="quarter" idx="5"/>
          </p:nvPr>
        </p:nvSpPr>
        <p:spPr/>
        <p:txBody>
          <a:bodyPr/>
          <a:lstStyle/>
          <a:p>
            <a:fld id="{A5C9F611-0ACE-4E20-8700-F2135DFEB5F7}" type="slidenum">
              <a:rPr lang="en-GB" smtClean="0"/>
              <a:t>57</a:t>
            </a:fld>
            <a:endParaRPr lang="en-GB"/>
          </a:p>
        </p:txBody>
      </p:sp>
      <p:sp>
        <p:nvSpPr>
          <p:cNvPr id="5" name="TextBox 4">
            <a:extLst>
              <a:ext uri="{FF2B5EF4-FFF2-40B4-BE49-F238E27FC236}">
                <a16:creationId xmlns:a16="http://schemas.microsoft.com/office/drawing/2014/main" id="{2AEFC495-E6DD-428F-A4D7-CA5821BA6E82}"/>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6968686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59</a:t>
            </a:fld>
            <a:endParaRPr lang="en-GB"/>
          </a:p>
        </p:txBody>
      </p:sp>
    </p:spTree>
    <p:extLst>
      <p:ext uri="{BB962C8B-B14F-4D97-AF65-F5344CB8AC3E}">
        <p14:creationId xmlns:p14="http://schemas.microsoft.com/office/powerpoint/2010/main" val="413755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26/10/2021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26/10/2021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26/10/2021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23.gif"/><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5.gif"/><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6.gif"/><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28.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29.png"/></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31.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32.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34.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35.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36.png"/></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4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6980148-AE55-4EB1-A0C4-AEBBCB60482A}"/>
              </a:ext>
            </a:extLst>
          </p:cNvPr>
          <p:cNvGrpSpPr/>
          <p:nvPr/>
        </p:nvGrpSpPr>
        <p:grpSpPr>
          <a:xfrm>
            <a:off x="0" y="0"/>
            <a:ext cx="12192000" cy="5718629"/>
            <a:chOff x="-1" y="0"/>
            <a:chExt cx="12192000" cy="5718629"/>
          </a:xfrm>
        </p:grpSpPr>
        <p:pic>
          <p:nvPicPr>
            <p:cNvPr id="7" name="Picture 2" descr="Robotic Production Line | All-Party Parliamentary Manufacturing Group">
              <a:extLst>
                <a:ext uri="{FF2B5EF4-FFF2-40B4-BE49-F238E27FC236}">
                  <a16:creationId xmlns:a16="http://schemas.microsoft.com/office/drawing/2014/main" id="{80C15FAB-BA49-4AC3-9289-A1265DF7A3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571862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49DE741-8EE9-450F-8152-AF4493BC674B}"/>
                </a:ext>
              </a:extLst>
            </p:cNvPr>
            <p:cNvSpPr/>
            <p:nvPr/>
          </p:nvSpPr>
          <p:spPr>
            <a:xfrm>
              <a:off x="1678967" y="1139371"/>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Introduction to Automation</a:t>
              </a:r>
            </a:p>
            <a:p>
              <a:pPr algn="ctr"/>
              <a:endParaRPr lang="en-GB" sz="2400" dirty="0">
                <a:solidFill>
                  <a:schemeClr val="tx1"/>
                </a:solidFill>
              </a:endParaRPr>
            </a:p>
            <a:p>
              <a:pPr algn="ctr"/>
              <a:r>
                <a:rPr lang="en-GB" sz="2800" dirty="0">
                  <a:solidFill>
                    <a:schemeClr val="tx1"/>
                  </a:solidFill>
                </a:rPr>
                <a:t>Jordan R. Jenkins</a:t>
              </a:r>
            </a:p>
          </p:txBody>
        </p:sp>
      </p:gr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43FEC6-F9E6-4C9D-A740-4FA11C3C79C4}"/>
              </a:ext>
            </a:extLst>
          </p:cNvPr>
          <p:cNvPicPr>
            <a:picLocks noChangeAspect="1"/>
          </p:cNvPicPr>
          <p:nvPr/>
        </p:nvPicPr>
        <p:blipFill>
          <a:blip r:embed="rId3"/>
          <a:stretch>
            <a:fillRect/>
          </a:stretch>
        </p:blipFill>
        <p:spPr>
          <a:xfrm>
            <a:off x="387896" y="2020860"/>
            <a:ext cx="5326186" cy="2816280"/>
          </a:xfrm>
          <a:prstGeom prst="rect">
            <a:avLst/>
          </a:prstGeom>
        </p:spPr>
      </p:pic>
      <p:pic>
        <p:nvPicPr>
          <p:cNvPr id="1035" name="Picture 11" descr="Host interactive online meetings | Poll Everywhere">
            <a:extLst>
              <a:ext uri="{FF2B5EF4-FFF2-40B4-BE49-F238E27FC236}">
                <a16:creationId xmlns:a16="http://schemas.microsoft.com/office/drawing/2014/main" id="{190720D5-48BB-40F5-B03A-E9E452714F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1846" y="241903"/>
            <a:ext cx="6568308" cy="107502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8DEA360-519D-4555-BEA0-9978450E1BE7}"/>
              </a:ext>
            </a:extLst>
          </p:cNvPr>
          <p:cNvSpPr txBox="1"/>
          <p:nvPr/>
        </p:nvSpPr>
        <p:spPr>
          <a:xfrm>
            <a:off x="6477918" y="1498102"/>
            <a:ext cx="5326186" cy="2118209"/>
          </a:xfrm>
          <a:prstGeom prst="rect">
            <a:avLst/>
          </a:prstGeom>
          <a:noFill/>
        </p:spPr>
        <p:txBody>
          <a:bodyPr wrap="square" rtlCol="0">
            <a:spAutoFit/>
          </a:bodyPr>
          <a:lstStyle/>
          <a:p>
            <a:pPr algn="ctr">
              <a:lnSpc>
                <a:spcPct val="150000"/>
              </a:lnSpc>
            </a:pPr>
            <a:r>
              <a:rPr lang="en-GB" b="1" dirty="0"/>
              <a:t>For Smart Phone &amp; Tablet (recommended)</a:t>
            </a:r>
          </a:p>
          <a:p>
            <a:pPr marL="342900" indent="-342900" algn="ctr">
              <a:lnSpc>
                <a:spcPct val="150000"/>
              </a:lnSpc>
              <a:buFont typeface="+mj-lt"/>
              <a:buAutoNum type="arabicPeriod"/>
            </a:pPr>
            <a:r>
              <a:rPr lang="en-GB" dirty="0"/>
              <a:t>Download </a:t>
            </a:r>
            <a:r>
              <a:rPr lang="en-GB" b="1" dirty="0"/>
              <a:t>Poll Everywhere </a:t>
            </a:r>
            <a:r>
              <a:rPr lang="en-GB" dirty="0"/>
              <a:t>from the app store</a:t>
            </a:r>
          </a:p>
          <a:p>
            <a:pPr marL="342900" indent="-342900" algn="ctr">
              <a:lnSpc>
                <a:spcPct val="150000"/>
              </a:lnSpc>
              <a:buFont typeface="+mj-lt"/>
              <a:buAutoNum type="arabicPeriod"/>
            </a:pPr>
            <a:r>
              <a:rPr lang="en-GB" dirty="0"/>
              <a:t>Launch the app </a:t>
            </a:r>
          </a:p>
          <a:p>
            <a:pPr marL="342900" indent="-342900" algn="ctr">
              <a:lnSpc>
                <a:spcPct val="150000"/>
              </a:lnSpc>
              <a:buFont typeface="+mj-lt"/>
              <a:buAutoNum type="arabicPeriod"/>
            </a:pPr>
            <a:r>
              <a:rPr lang="en-GB" dirty="0"/>
              <a:t>Under “</a:t>
            </a:r>
            <a:r>
              <a:rPr lang="en-GB" i="1" dirty="0"/>
              <a:t>Join Presentation</a:t>
            </a:r>
            <a:r>
              <a:rPr lang="en-GB" dirty="0"/>
              <a:t>” enter: </a:t>
            </a:r>
            <a:r>
              <a:rPr lang="en-GB" b="1" dirty="0"/>
              <a:t>jordanjenkin530 </a:t>
            </a:r>
          </a:p>
        </p:txBody>
      </p:sp>
      <p:sp>
        <p:nvSpPr>
          <p:cNvPr id="17" name="TextBox 16">
            <a:extLst>
              <a:ext uri="{FF2B5EF4-FFF2-40B4-BE49-F238E27FC236}">
                <a16:creationId xmlns:a16="http://schemas.microsoft.com/office/drawing/2014/main" id="{73DEAD17-878C-45FB-ADF8-6D8689639F4F}"/>
              </a:ext>
            </a:extLst>
          </p:cNvPr>
          <p:cNvSpPr txBox="1"/>
          <p:nvPr/>
        </p:nvSpPr>
        <p:spPr>
          <a:xfrm>
            <a:off x="6477918" y="3797481"/>
            <a:ext cx="5326186" cy="1287212"/>
          </a:xfrm>
          <a:prstGeom prst="rect">
            <a:avLst/>
          </a:prstGeom>
          <a:noFill/>
        </p:spPr>
        <p:txBody>
          <a:bodyPr wrap="square" rtlCol="0">
            <a:spAutoFit/>
          </a:bodyPr>
          <a:lstStyle/>
          <a:p>
            <a:pPr algn="ctr">
              <a:lnSpc>
                <a:spcPct val="150000"/>
              </a:lnSpc>
            </a:pPr>
            <a:r>
              <a:rPr lang="en-GB" b="1" dirty="0"/>
              <a:t>For PC &amp; Laptop </a:t>
            </a:r>
          </a:p>
          <a:p>
            <a:pPr marL="342900" indent="-342900" algn="ctr">
              <a:lnSpc>
                <a:spcPct val="150000"/>
              </a:lnSpc>
              <a:buFont typeface="+mj-lt"/>
              <a:buAutoNum type="arabicPeriod"/>
            </a:pPr>
            <a:r>
              <a:rPr lang="en-GB" dirty="0"/>
              <a:t>Go to  </a:t>
            </a:r>
            <a:r>
              <a:rPr lang="en-GB" b="1" dirty="0"/>
              <a:t>PollEv.com</a:t>
            </a:r>
          </a:p>
          <a:p>
            <a:pPr marL="342900" indent="-342900" algn="ctr">
              <a:lnSpc>
                <a:spcPct val="150000"/>
              </a:lnSpc>
              <a:buFont typeface="+mj-lt"/>
              <a:buAutoNum type="arabicPeriod"/>
            </a:pPr>
            <a:r>
              <a:rPr lang="en-GB" dirty="0"/>
              <a:t>Enter: </a:t>
            </a:r>
            <a:r>
              <a:rPr lang="en-GB" b="1" dirty="0"/>
              <a:t> jordanjenkin530</a:t>
            </a:r>
            <a:endParaRPr lang="en-GB" dirty="0"/>
          </a:p>
        </p:txBody>
      </p:sp>
    </p:spTree>
    <p:extLst>
      <p:ext uri="{BB962C8B-B14F-4D97-AF65-F5344CB8AC3E}">
        <p14:creationId xmlns:p14="http://schemas.microsoft.com/office/powerpoint/2010/main" val="248109700"/>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9A88F-3193-4041-96BD-7CBB0FF2436E}"/>
              </a:ext>
            </a:extLst>
          </p:cNvPr>
          <p:cNvSpPr>
            <a:spLocks noGrp="1"/>
          </p:cNvSpPr>
          <p:nvPr>
            <p:ph type="title"/>
          </p:nvPr>
        </p:nvSpPr>
        <p:spPr/>
        <p:txBody>
          <a:bodyPr/>
          <a:lstStyle/>
          <a:p>
            <a:r>
              <a:rPr lang="en-GB" dirty="0"/>
              <a:t>Session Overview</a:t>
            </a:r>
          </a:p>
        </p:txBody>
      </p:sp>
      <p:sp>
        <p:nvSpPr>
          <p:cNvPr id="4" name="Content Placeholder 2">
            <a:extLst>
              <a:ext uri="{FF2B5EF4-FFF2-40B4-BE49-F238E27FC236}">
                <a16:creationId xmlns:a16="http://schemas.microsoft.com/office/drawing/2014/main" id="{55A2C0D5-FF28-4282-BD21-6AE4325FCE00}"/>
              </a:ext>
            </a:extLst>
          </p:cNvPr>
          <p:cNvSpPr>
            <a:spLocks noGrp="1"/>
          </p:cNvSpPr>
          <p:nvPr>
            <p:ph idx="1"/>
          </p:nvPr>
        </p:nvSpPr>
        <p:spPr>
          <a:xfrm>
            <a:off x="609600" y="1329304"/>
            <a:ext cx="10972800" cy="4396582"/>
          </a:xfrm>
        </p:spPr>
        <p:txBody>
          <a:bodyPr>
            <a:normAutofit fontScale="92500" lnSpcReduction="10000"/>
          </a:bodyPr>
          <a:lstStyle/>
          <a:p>
            <a:pPr marL="0" indent="0">
              <a:lnSpc>
                <a:spcPct val="110000"/>
              </a:lnSpc>
              <a:buNone/>
            </a:pPr>
            <a:r>
              <a:rPr lang="en-GB" dirty="0"/>
              <a:t>Topics discussed:</a:t>
            </a:r>
          </a:p>
          <a:p>
            <a:pPr marL="514350" indent="-514350">
              <a:lnSpc>
                <a:spcPct val="110000"/>
              </a:lnSpc>
              <a:buFont typeface="+mj-lt"/>
              <a:buAutoNum type="arabicPeriod"/>
            </a:pPr>
            <a:r>
              <a:rPr lang="en-GB" dirty="0"/>
              <a:t>Introduction to automated systems.</a:t>
            </a:r>
          </a:p>
          <a:p>
            <a:pPr marL="514350" indent="-514350">
              <a:lnSpc>
                <a:spcPct val="110000"/>
              </a:lnSpc>
              <a:buFont typeface="+mj-lt"/>
              <a:buAutoNum type="arabicPeriod"/>
            </a:pPr>
            <a:r>
              <a:rPr lang="en-GB" dirty="0"/>
              <a:t>Manual, partially automated &amp; fully automated systems. </a:t>
            </a:r>
          </a:p>
          <a:p>
            <a:pPr marL="514350" indent="-514350">
              <a:lnSpc>
                <a:spcPct val="110000"/>
              </a:lnSpc>
              <a:buFont typeface="+mj-lt"/>
              <a:buAutoNum type="arabicPeriod"/>
            </a:pPr>
            <a:r>
              <a:rPr lang="en-GB" dirty="0"/>
              <a:t>Automation vs mechanisation.</a:t>
            </a:r>
          </a:p>
          <a:p>
            <a:pPr marL="514350" indent="-514350">
              <a:lnSpc>
                <a:spcPct val="110000"/>
              </a:lnSpc>
              <a:buFont typeface="+mj-lt"/>
              <a:buAutoNum type="arabicPeriod"/>
            </a:pPr>
            <a:r>
              <a:rPr lang="en-GB" dirty="0"/>
              <a:t>The 3 core principles: actuation, control and sensing.</a:t>
            </a:r>
          </a:p>
          <a:p>
            <a:pPr marL="514350" indent="-514350">
              <a:lnSpc>
                <a:spcPct val="110000"/>
              </a:lnSpc>
              <a:buFont typeface="+mj-lt"/>
              <a:buAutoNum type="arabicPeriod"/>
            </a:pPr>
            <a:r>
              <a:rPr lang="en-GB" dirty="0"/>
              <a:t>Open &amp; closed loop control systems.</a:t>
            </a:r>
          </a:p>
          <a:p>
            <a:pPr marL="514350" indent="-514350">
              <a:lnSpc>
                <a:spcPct val="110000"/>
              </a:lnSpc>
              <a:buFont typeface="+mj-lt"/>
              <a:buAutoNum type="arabicPeriod"/>
            </a:pPr>
            <a:r>
              <a:rPr lang="en-GB" dirty="0"/>
              <a:t>Fixed, programmable and flexible systems (hard/soft automation). </a:t>
            </a:r>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4259930228"/>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609600" y="605760"/>
            <a:ext cx="10972800" cy="3322380"/>
          </a:xfrm>
        </p:spPr>
        <p:txBody>
          <a:bodyPr>
            <a:noAutofit/>
          </a:bodyPr>
          <a:lstStyle/>
          <a:p>
            <a:pPr marL="0" indent="0" algn="ctr">
              <a:lnSpc>
                <a:spcPct val="150000"/>
              </a:lnSpc>
              <a:buNone/>
            </a:pPr>
            <a:r>
              <a:rPr lang="en-GB" sz="2800" b="1" dirty="0"/>
              <a:t>Introduction to Automation</a:t>
            </a:r>
          </a:p>
          <a:p>
            <a:pPr>
              <a:buFont typeface="Wingdings" panose="05000000000000000000" pitchFamily="2" charset="2"/>
              <a:buChar char="Ø"/>
            </a:pPr>
            <a:r>
              <a:rPr lang="en-GB" sz="2800" dirty="0"/>
              <a:t>The application of technology by which a process or procedure is accomplished with little (or no) human assistance. </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A technique that can be used to reduce costs and/or improve quality. </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Often used as a means increase manufacturing speed and efficiency.</a:t>
            </a:r>
            <a:endParaRPr lang="en-GB" sz="2800" b="1" dirty="0"/>
          </a:p>
        </p:txBody>
      </p:sp>
    </p:spTree>
    <p:extLst>
      <p:ext uri="{BB962C8B-B14F-4D97-AF65-F5344CB8AC3E}">
        <p14:creationId xmlns:p14="http://schemas.microsoft.com/office/powerpoint/2010/main" val="161057233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75816-00C9-42F4-965A-1BCA95B37DED}"/>
              </a:ext>
            </a:extLst>
          </p:cNvPr>
          <p:cNvSpPr>
            <a:spLocks noGrp="1"/>
          </p:cNvSpPr>
          <p:nvPr>
            <p:ph idx="1"/>
          </p:nvPr>
        </p:nvSpPr>
        <p:spPr>
          <a:xfrm>
            <a:off x="609600" y="485776"/>
            <a:ext cx="10972800" cy="5000624"/>
          </a:xfrm>
        </p:spPr>
        <p:txBody>
          <a:bodyPr>
            <a:normAutofit/>
          </a:bodyPr>
          <a:lstStyle/>
          <a:p>
            <a:pPr>
              <a:buFont typeface="Wingdings" panose="05000000000000000000" pitchFamily="2" charset="2"/>
              <a:buChar char="Ø"/>
            </a:pPr>
            <a:r>
              <a:rPr lang="en-GB" sz="2800" dirty="0"/>
              <a:t>Successful implementation should lead to products having more consistent quality (low variance).</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Automated systems typically require a program of instructions that are executed via numerous devices, that combined, make up the control system.</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To automate a process, power is required, both to drive the process itself (fluid power systems and electrical power) and to operate the program and control systems (typically electrical).</a:t>
            </a:r>
          </a:p>
          <a:p>
            <a:pPr marL="0" indent="0">
              <a:buNone/>
            </a:pPr>
            <a:endParaRPr lang="en-GB" sz="2800" dirty="0"/>
          </a:p>
        </p:txBody>
      </p:sp>
    </p:spTree>
    <p:extLst>
      <p:ext uri="{BB962C8B-B14F-4D97-AF65-F5344CB8AC3E}">
        <p14:creationId xmlns:p14="http://schemas.microsoft.com/office/powerpoint/2010/main" val="2961543662"/>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F5D95E5-84F9-478A-9936-672240DD0D0B}"/>
              </a:ext>
            </a:extLst>
          </p:cNvPr>
          <p:cNvSpPr>
            <a:spLocks noGrp="1"/>
          </p:cNvSpPr>
          <p:nvPr>
            <p:ph sz="half" idx="2"/>
          </p:nvPr>
        </p:nvSpPr>
        <p:spPr>
          <a:xfrm>
            <a:off x="228600" y="613542"/>
            <a:ext cx="11868807" cy="5630916"/>
          </a:xfrm>
        </p:spPr>
        <p:txBody>
          <a:bodyPr>
            <a:normAutofit/>
          </a:bodyPr>
          <a:lstStyle/>
          <a:p>
            <a:pPr marL="0" indent="0">
              <a:lnSpc>
                <a:spcPct val="90000"/>
              </a:lnSpc>
              <a:buNone/>
            </a:pPr>
            <a:r>
              <a:rPr lang="en-GB" dirty="0"/>
              <a:t>Manufacturing processes can be controlled entirely by human operators, entirely by computer controllers or by a combination of the two.</a:t>
            </a:r>
          </a:p>
          <a:p>
            <a:pPr marL="0" indent="0">
              <a:lnSpc>
                <a:spcPct val="90000"/>
              </a:lnSpc>
              <a:buNone/>
            </a:pPr>
            <a:endParaRPr lang="en-GB" sz="1800" dirty="0"/>
          </a:p>
          <a:p>
            <a:pPr marL="0" indent="0">
              <a:lnSpc>
                <a:spcPct val="90000"/>
              </a:lnSpc>
              <a:buNone/>
            </a:pPr>
            <a:r>
              <a:rPr lang="en-GB" dirty="0"/>
              <a:t>As such, we can categorise manufacturing processes as:</a:t>
            </a:r>
          </a:p>
          <a:p>
            <a:pPr marL="0" indent="0">
              <a:lnSpc>
                <a:spcPct val="90000"/>
              </a:lnSpc>
              <a:buNone/>
            </a:pPr>
            <a:endParaRPr lang="en-GB" dirty="0"/>
          </a:p>
          <a:p>
            <a:pPr marL="514350" indent="-514350">
              <a:lnSpc>
                <a:spcPct val="90000"/>
              </a:lnSpc>
              <a:buFont typeface="+mj-lt"/>
              <a:buAutoNum type="arabicPeriod"/>
            </a:pPr>
            <a:r>
              <a:rPr lang="en-GB" dirty="0"/>
              <a:t>Manually controlled processes. </a:t>
            </a:r>
          </a:p>
          <a:p>
            <a:pPr marL="514350" indent="-514350">
              <a:lnSpc>
                <a:spcPct val="90000"/>
              </a:lnSpc>
              <a:buFont typeface="+mj-lt"/>
              <a:buAutoNum type="arabicPeriod"/>
            </a:pPr>
            <a:endParaRPr lang="en-GB" dirty="0"/>
          </a:p>
          <a:p>
            <a:pPr marL="514350" indent="-514350">
              <a:lnSpc>
                <a:spcPct val="90000"/>
              </a:lnSpc>
              <a:buFont typeface="+mj-lt"/>
              <a:buAutoNum type="arabicPeriod"/>
            </a:pPr>
            <a:r>
              <a:rPr lang="en-GB" dirty="0"/>
              <a:t>Partially automated processes (human-automation interaction).</a:t>
            </a:r>
          </a:p>
          <a:p>
            <a:pPr marL="514350" indent="-514350">
              <a:lnSpc>
                <a:spcPct val="90000"/>
              </a:lnSpc>
              <a:buFont typeface="+mj-lt"/>
              <a:buAutoNum type="arabicPeriod"/>
            </a:pPr>
            <a:endParaRPr lang="en-GB" dirty="0"/>
          </a:p>
          <a:p>
            <a:pPr marL="514350" indent="-514350">
              <a:lnSpc>
                <a:spcPct val="90000"/>
              </a:lnSpc>
              <a:buFont typeface="+mj-lt"/>
              <a:buAutoNum type="arabicPeriod"/>
            </a:pPr>
            <a:r>
              <a:rPr lang="en-GB" dirty="0"/>
              <a:t>Fully automated processes.</a:t>
            </a:r>
          </a:p>
          <a:p>
            <a:pPr marL="514350" indent="-514350">
              <a:lnSpc>
                <a:spcPct val="90000"/>
              </a:lnSpc>
              <a:buFont typeface="+mj-lt"/>
              <a:buAutoNum type="arabicPeriod"/>
            </a:pPr>
            <a:endParaRPr lang="en-GB" dirty="0"/>
          </a:p>
          <a:p>
            <a:pPr>
              <a:lnSpc>
                <a:spcPct val="90000"/>
              </a:lnSpc>
              <a:buFont typeface="Wingdings" panose="05000000000000000000" pitchFamily="2" charset="2"/>
              <a:buChar char="Ø"/>
            </a:pPr>
            <a:endParaRPr lang="en-GB" sz="1800" dirty="0"/>
          </a:p>
          <a:p>
            <a:pPr marL="0" indent="0">
              <a:lnSpc>
                <a:spcPct val="90000"/>
              </a:lnSpc>
              <a:buNone/>
            </a:pPr>
            <a:endParaRPr lang="en-GB" sz="1800" dirty="0"/>
          </a:p>
        </p:txBody>
      </p:sp>
    </p:spTree>
    <p:extLst>
      <p:ext uri="{BB962C8B-B14F-4D97-AF65-F5344CB8AC3E}">
        <p14:creationId xmlns:p14="http://schemas.microsoft.com/office/powerpoint/2010/main" val="3046631385"/>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32402C-708E-4088-8827-895C9D4F3FA1}"/>
              </a:ext>
            </a:extLst>
          </p:cNvPr>
          <p:cNvSpPr txBox="1"/>
          <p:nvPr/>
        </p:nvSpPr>
        <p:spPr>
          <a:xfrm>
            <a:off x="5209190" y="2767442"/>
            <a:ext cx="6096000" cy="1255728"/>
          </a:xfrm>
          <a:prstGeom prst="rect">
            <a:avLst/>
          </a:prstGeom>
          <a:noFill/>
        </p:spPr>
        <p:txBody>
          <a:bodyPr wrap="square">
            <a:spAutoFit/>
          </a:bodyPr>
          <a:lstStyle/>
          <a:p>
            <a:pPr>
              <a:lnSpc>
                <a:spcPct val="90000"/>
              </a:lnSpc>
            </a:pPr>
            <a:r>
              <a:rPr lang="en-GB" sz="2800" dirty="0"/>
              <a:t>Manual machining, hand milling or turning for example, is an example of a manually controlled process. </a:t>
            </a:r>
          </a:p>
        </p:txBody>
      </p:sp>
      <p:sp>
        <p:nvSpPr>
          <p:cNvPr id="4" name="Title 3">
            <a:extLst>
              <a:ext uri="{FF2B5EF4-FFF2-40B4-BE49-F238E27FC236}">
                <a16:creationId xmlns:a16="http://schemas.microsoft.com/office/drawing/2014/main" id="{101665C8-29A9-454C-ADB0-4B5359634703}"/>
              </a:ext>
            </a:extLst>
          </p:cNvPr>
          <p:cNvSpPr>
            <a:spLocks noGrp="1"/>
          </p:cNvSpPr>
          <p:nvPr>
            <p:ph type="title"/>
          </p:nvPr>
        </p:nvSpPr>
        <p:spPr/>
        <p:txBody>
          <a:bodyPr>
            <a:normAutofit/>
          </a:bodyPr>
          <a:lstStyle/>
          <a:p>
            <a:r>
              <a:rPr lang="en-GB" sz="3000" b="1" dirty="0"/>
              <a:t>Machining Example – Manually Process</a:t>
            </a:r>
          </a:p>
        </p:txBody>
      </p:sp>
      <p:pic>
        <p:nvPicPr>
          <p:cNvPr id="2050" name="Picture 2">
            <a:extLst>
              <a:ext uri="{FF2B5EF4-FFF2-40B4-BE49-F238E27FC236}">
                <a16:creationId xmlns:a16="http://schemas.microsoft.com/office/drawing/2014/main" id="{FA5120A1-9667-45FC-AB8E-D6F1D6423C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345" y="1109306"/>
            <a:ext cx="38481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385135"/>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095DA9-CE4B-4B02-B915-E3A63805EB0A}"/>
              </a:ext>
            </a:extLst>
          </p:cNvPr>
          <p:cNvSpPr txBox="1"/>
          <p:nvPr/>
        </p:nvSpPr>
        <p:spPr>
          <a:xfrm>
            <a:off x="6096000" y="1645474"/>
            <a:ext cx="6096000" cy="3194721"/>
          </a:xfrm>
          <a:prstGeom prst="rect">
            <a:avLst/>
          </a:prstGeom>
          <a:noFill/>
        </p:spPr>
        <p:txBody>
          <a:bodyPr wrap="square">
            <a:spAutoFit/>
          </a:bodyPr>
          <a:lstStyle/>
          <a:p>
            <a:pPr>
              <a:lnSpc>
                <a:spcPct val="90000"/>
              </a:lnSpc>
            </a:pPr>
            <a:r>
              <a:rPr lang="en-GB" sz="2800" dirty="0"/>
              <a:t>CNC machining can be considered a partially automated process, although the material removal process is automated, human operators may be required to load/unload, generate NC programs, upload programs to the machine and monitor the process.</a:t>
            </a:r>
          </a:p>
        </p:txBody>
      </p:sp>
      <p:pic>
        <p:nvPicPr>
          <p:cNvPr id="4098" name="Picture 2" descr="CNC Lathe Main Parts - Helman CNC">
            <a:extLst>
              <a:ext uri="{FF2B5EF4-FFF2-40B4-BE49-F238E27FC236}">
                <a16:creationId xmlns:a16="http://schemas.microsoft.com/office/drawing/2014/main" id="{E9262BA3-1762-43F8-852C-8B76D13CD1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84" y="1645474"/>
            <a:ext cx="5590762" cy="319472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E0D43408-45B4-4F7F-9DA8-90324B96BBCB}"/>
              </a:ext>
            </a:extLst>
          </p:cNvPr>
          <p:cNvSpPr txBox="1">
            <a:spLocks/>
          </p:cNvSpPr>
          <p:nvPr/>
        </p:nvSpPr>
        <p:spPr>
          <a:xfrm>
            <a:off x="609600" y="610969"/>
            <a:ext cx="10972800" cy="55567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Machining Example – Partially Automated Process</a:t>
            </a:r>
          </a:p>
        </p:txBody>
      </p:sp>
    </p:spTree>
    <p:extLst>
      <p:ext uri="{BB962C8B-B14F-4D97-AF65-F5344CB8AC3E}">
        <p14:creationId xmlns:p14="http://schemas.microsoft.com/office/powerpoint/2010/main" val="2156517812"/>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94EC28-C509-42D9-95C8-36D5124B573B}"/>
              </a:ext>
            </a:extLst>
          </p:cNvPr>
          <p:cNvPicPr>
            <a:picLocks noChangeAspect="1"/>
          </p:cNvPicPr>
          <p:nvPr/>
        </p:nvPicPr>
        <p:blipFill>
          <a:blip r:embed="rId2"/>
          <a:stretch>
            <a:fillRect/>
          </a:stretch>
        </p:blipFill>
        <p:spPr>
          <a:xfrm>
            <a:off x="647700" y="1326523"/>
            <a:ext cx="4518678" cy="33890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EE4E8968-79C2-44C0-95D7-B064D9F29769}"/>
              </a:ext>
            </a:extLst>
          </p:cNvPr>
          <p:cNvSpPr txBox="1"/>
          <p:nvPr/>
        </p:nvSpPr>
        <p:spPr>
          <a:xfrm>
            <a:off x="1192538" y="4831904"/>
            <a:ext cx="3429001" cy="369332"/>
          </a:xfrm>
          <a:prstGeom prst="rect">
            <a:avLst/>
          </a:prstGeom>
          <a:noFill/>
        </p:spPr>
        <p:txBody>
          <a:bodyPr wrap="square" rtlCol="0">
            <a:spAutoFit/>
          </a:bodyPr>
          <a:lstStyle/>
          <a:p>
            <a:r>
              <a:rPr lang="en-GB" dirty="0"/>
              <a:t>Automated machining work cell</a:t>
            </a:r>
          </a:p>
        </p:txBody>
      </p:sp>
      <p:sp>
        <p:nvSpPr>
          <p:cNvPr id="5" name="TextBox 4">
            <a:extLst>
              <a:ext uri="{FF2B5EF4-FFF2-40B4-BE49-F238E27FC236}">
                <a16:creationId xmlns:a16="http://schemas.microsoft.com/office/drawing/2014/main" id="{0353E5EC-42B0-44FA-819D-D0BA7BABAFD4}"/>
              </a:ext>
            </a:extLst>
          </p:cNvPr>
          <p:cNvSpPr txBox="1"/>
          <p:nvPr/>
        </p:nvSpPr>
        <p:spPr>
          <a:xfrm>
            <a:off x="1524000" y="437340"/>
            <a:ext cx="9144000" cy="553998"/>
          </a:xfrm>
          <a:prstGeom prst="rect">
            <a:avLst/>
          </a:prstGeom>
          <a:noFill/>
        </p:spPr>
        <p:txBody>
          <a:bodyPr wrap="square">
            <a:spAutoFit/>
          </a:bodyPr>
          <a:lstStyle/>
          <a:p>
            <a:r>
              <a:rPr lang="en-GB" sz="3000" b="1" dirty="0"/>
              <a:t>Machining Example – Fully Automated Process</a:t>
            </a:r>
          </a:p>
        </p:txBody>
      </p:sp>
      <p:sp>
        <p:nvSpPr>
          <p:cNvPr id="6" name="TextBox 5">
            <a:extLst>
              <a:ext uri="{FF2B5EF4-FFF2-40B4-BE49-F238E27FC236}">
                <a16:creationId xmlns:a16="http://schemas.microsoft.com/office/drawing/2014/main" id="{115000CA-7D3D-43CD-B0B4-C6B2CE94ED5B}"/>
              </a:ext>
            </a:extLst>
          </p:cNvPr>
          <p:cNvSpPr txBox="1"/>
          <p:nvPr/>
        </p:nvSpPr>
        <p:spPr>
          <a:xfrm>
            <a:off x="5448300" y="1811465"/>
            <a:ext cx="6096000" cy="2419124"/>
          </a:xfrm>
          <a:prstGeom prst="rect">
            <a:avLst/>
          </a:prstGeom>
          <a:noFill/>
        </p:spPr>
        <p:txBody>
          <a:bodyPr wrap="square">
            <a:spAutoFit/>
          </a:bodyPr>
          <a:lstStyle/>
          <a:p>
            <a:pPr>
              <a:lnSpc>
                <a:spcPct val="90000"/>
              </a:lnSpc>
            </a:pPr>
            <a:r>
              <a:rPr lang="en-GB" sz="2800" dirty="0"/>
              <a:t>Automated machining centres tended by robotic manipulators (articulated arms) can be considered a fully automated process. Such systems are often referred to as automated work cells.</a:t>
            </a:r>
          </a:p>
        </p:txBody>
      </p:sp>
    </p:spTree>
    <p:extLst>
      <p:ext uri="{BB962C8B-B14F-4D97-AF65-F5344CB8AC3E}">
        <p14:creationId xmlns:p14="http://schemas.microsoft.com/office/powerpoint/2010/main" val="3868361873"/>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B4DA-761B-4994-9FA0-A051370DF667}"/>
              </a:ext>
            </a:extLst>
          </p:cNvPr>
          <p:cNvSpPr>
            <a:spLocks noGrp="1"/>
          </p:cNvSpPr>
          <p:nvPr>
            <p:ph type="title"/>
          </p:nvPr>
        </p:nvSpPr>
        <p:spPr>
          <a:xfrm>
            <a:off x="609600" y="125759"/>
            <a:ext cx="10972800" cy="1143000"/>
          </a:xfrm>
        </p:spPr>
        <p:txBody>
          <a:bodyPr/>
          <a:lstStyle/>
          <a:p>
            <a:r>
              <a:rPr lang="en-GB" dirty="0"/>
              <a:t>Introduction Summary</a:t>
            </a:r>
          </a:p>
        </p:txBody>
      </p:sp>
      <p:sp>
        <p:nvSpPr>
          <p:cNvPr id="3" name="Content Placeholder 2">
            <a:extLst>
              <a:ext uri="{FF2B5EF4-FFF2-40B4-BE49-F238E27FC236}">
                <a16:creationId xmlns:a16="http://schemas.microsoft.com/office/drawing/2014/main" id="{620C63C7-DB98-42FB-AAF8-6E6D4A6ED820}"/>
              </a:ext>
            </a:extLst>
          </p:cNvPr>
          <p:cNvSpPr>
            <a:spLocks noGrp="1"/>
          </p:cNvSpPr>
          <p:nvPr>
            <p:ph sz="half" idx="1"/>
          </p:nvPr>
        </p:nvSpPr>
        <p:spPr>
          <a:xfrm>
            <a:off x="304800" y="1434480"/>
            <a:ext cx="11582400" cy="3989040"/>
          </a:xfrm>
        </p:spPr>
        <p:txBody>
          <a:bodyPr>
            <a:normAutofit lnSpcReduction="10000"/>
          </a:bodyPr>
          <a:lstStyle/>
          <a:p>
            <a:pPr marL="514350" indent="-514350">
              <a:buFont typeface="+mj-lt"/>
              <a:buAutoNum type="arabicPeriod"/>
            </a:pPr>
            <a:r>
              <a:rPr lang="en-GB" dirty="0"/>
              <a:t>Automation is a technique that can be used to reduce operational costs and improve productivity. Automation can increase manufacturing speed, and can lead to products having consistent quality, perhaps even consistently good quality.</a:t>
            </a:r>
          </a:p>
          <a:p>
            <a:pPr marL="514350" indent="-514350">
              <a:buFont typeface="+mj-lt"/>
              <a:buAutoNum type="arabicPeriod"/>
            </a:pPr>
            <a:endParaRPr lang="en-GB" dirty="0"/>
          </a:p>
          <a:p>
            <a:pPr marL="514350" indent="-514350">
              <a:buFont typeface="+mj-lt"/>
              <a:buAutoNum type="arabicPeriod"/>
            </a:pPr>
            <a:r>
              <a:rPr lang="en-GB" dirty="0"/>
              <a:t>Automation is a technology concerned with the application of mechanical, electronic and computer-based systems to operate and control manufacturing procedures/processes without (or limited) human intervention.</a:t>
            </a:r>
          </a:p>
        </p:txBody>
      </p:sp>
    </p:spTree>
    <p:extLst>
      <p:ext uri="{BB962C8B-B14F-4D97-AF65-F5344CB8AC3E}">
        <p14:creationId xmlns:p14="http://schemas.microsoft.com/office/powerpoint/2010/main" val="1870458081"/>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07303F-4878-4AF1-A3EE-A95AFBAA934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84237" y="50229"/>
            <a:ext cx="10423525" cy="5384800"/>
          </a:xfrm>
          <a:prstGeom prst="rect">
            <a:avLst/>
          </a:prstGeom>
        </p:spPr>
      </p:pic>
    </p:spTree>
    <p:extLst>
      <p:ext uri="{BB962C8B-B14F-4D97-AF65-F5344CB8AC3E}">
        <p14:creationId xmlns:p14="http://schemas.microsoft.com/office/powerpoint/2010/main" val="3297281918"/>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82B3-2A3F-4DA2-8090-9AD22FF836E3}"/>
              </a:ext>
            </a:extLst>
          </p:cNvPr>
          <p:cNvSpPr>
            <a:spLocks noGrp="1"/>
          </p:cNvSpPr>
          <p:nvPr>
            <p:ph type="title"/>
          </p:nvPr>
        </p:nvSpPr>
        <p:spPr>
          <a:xfrm>
            <a:off x="609600" y="169534"/>
            <a:ext cx="10972800" cy="744865"/>
          </a:xfrm>
        </p:spPr>
        <p:txBody>
          <a:bodyPr>
            <a:normAutofit fontScale="90000"/>
          </a:bodyPr>
          <a:lstStyle/>
          <a:p>
            <a:r>
              <a:rPr lang="en-GB" dirty="0"/>
              <a:t>Some Examples</a:t>
            </a:r>
          </a:p>
        </p:txBody>
      </p:sp>
      <p:sp>
        <p:nvSpPr>
          <p:cNvPr id="3" name="Content Placeholder 2">
            <a:extLst>
              <a:ext uri="{FF2B5EF4-FFF2-40B4-BE49-F238E27FC236}">
                <a16:creationId xmlns:a16="http://schemas.microsoft.com/office/drawing/2014/main" id="{CAD3105F-3676-484C-AECE-1D2B4BD34F0F}"/>
              </a:ext>
            </a:extLst>
          </p:cNvPr>
          <p:cNvSpPr>
            <a:spLocks noGrp="1"/>
          </p:cNvSpPr>
          <p:nvPr>
            <p:ph idx="1"/>
          </p:nvPr>
        </p:nvSpPr>
        <p:spPr>
          <a:xfrm>
            <a:off x="609600" y="1127471"/>
            <a:ext cx="10972800" cy="4139105"/>
          </a:xfrm>
        </p:spPr>
        <p:txBody>
          <a:bodyPr>
            <a:normAutofit fontScale="92500" lnSpcReduction="10000"/>
          </a:bodyPr>
          <a:lstStyle/>
          <a:p>
            <a:pPr>
              <a:lnSpc>
                <a:spcPct val="140000"/>
              </a:lnSpc>
              <a:spcBef>
                <a:spcPts val="0"/>
              </a:spcBef>
            </a:pPr>
            <a:r>
              <a:rPr lang="en-GB" sz="2400" dirty="0"/>
              <a:t>Automated assembly systems.</a:t>
            </a:r>
          </a:p>
          <a:p>
            <a:pPr>
              <a:lnSpc>
                <a:spcPct val="140000"/>
              </a:lnSpc>
              <a:spcBef>
                <a:spcPts val="0"/>
              </a:spcBef>
            </a:pPr>
            <a:r>
              <a:rPr lang="en-GB" sz="2400" dirty="0"/>
              <a:t>Automated fabrication systems (milling, turning, drilling, welding, casting, blanking/punching, drawing and extrusion).</a:t>
            </a:r>
          </a:p>
          <a:p>
            <a:pPr>
              <a:lnSpc>
                <a:spcPct val="140000"/>
              </a:lnSpc>
              <a:spcBef>
                <a:spcPts val="0"/>
              </a:spcBef>
            </a:pPr>
            <a:r>
              <a:rPr lang="en-GB" sz="2400" dirty="0"/>
              <a:t>Industrial robots (welding, painting, material handling, assembly, pick and place, palletizing and automated product inspection).</a:t>
            </a:r>
          </a:p>
          <a:p>
            <a:pPr>
              <a:lnSpc>
                <a:spcPct val="140000"/>
              </a:lnSpc>
              <a:spcBef>
                <a:spcPts val="0"/>
              </a:spcBef>
            </a:pPr>
            <a:r>
              <a:rPr lang="en-GB" sz="2400" dirty="0"/>
              <a:t>Automatic material handling and storage systems.</a:t>
            </a:r>
          </a:p>
          <a:p>
            <a:pPr>
              <a:lnSpc>
                <a:spcPct val="140000"/>
              </a:lnSpc>
              <a:spcBef>
                <a:spcPts val="0"/>
              </a:spcBef>
            </a:pPr>
            <a:r>
              <a:rPr lang="en-GB" sz="2400" dirty="0"/>
              <a:t>Automatic inspection systems and quality control/ assurance.</a:t>
            </a:r>
          </a:p>
          <a:p>
            <a:pPr>
              <a:lnSpc>
                <a:spcPct val="140000"/>
              </a:lnSpc>
              <a:spcBef>
                <a:spcPts val="0"/>
              </a:spcBef>
            </a:pPr>
            <a:r>
              <a:rPr lang="en-GB" sz="2400" dirty="0"/>
              <a:t>Computer systems for planning, data collection and decision making to support manufacturing activities.</a:t>
            </a:r>
          </a:p>
        </p:txBody>
      </p:sp>
    </p:spTree>
    <p:extLst>
      <p:ext uri="{BB962C8B-B14F-4D97-AF65-F5344CB8AC3E}">
        <p14:creationId xmlns:p14="http://schemas.microsoft.com/office/powerpoint/2010/main" val="109125525"/>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AFBC8321-9E78-41A0-BA02-E1F15A4BF52B}"/>
              </a:ext>
            </a:extLst>
          </p:cNvPr>
          <p:cNvGraphicFramePr>
            <a:graphicFrameLocks noGrp="1"/>
          </p:cNvGraphicFramePr>
          <p:nvPr>
            <p:extLst>
              <p:ext uri="{D42A27DB-BD31-4B8C-83A1-F6EECF244321}">
                <p14:modId xmlns:p14="http://schemas.microsoft.com/office/powerpoint/2010/main" val="129834221"/>
              </p:ext>
            </p:extLst>
          </p:nvPr>
        </p:nvGraphicFramePr>
        <p:xfrm>
          <a:off x="1724406" y="364077"/>
          <a:ext cx="8743188" cy="5222240"/>
        </p:xfrm>
        <a:graphic>
          <a:graphicData uri="http://schemas.openxmlformats.org/drawingml/2006/table">
            <a:tbl>
              <a:tblPr firstRow="1" bandRow="1">
                <a:tableStyleId>{74C1A8A3-306A-4EB7-A6B1-4F7E0EB9C5D6}</a:tableStyleId>
              </a:tblPr>
              <a:tblGrid>
                <a:gridCol w="4347621">
                  <a:extLst>
                    <a:ext uri="{9D8B030D-6E8A-4147-A177-3AD203B41FA5}">
                      <a16:colId xmlns:a16="http://schemas.microsoft.com/office/drawing/2014/main" val="2200614736"/>
                    </a:ext>
                  </a:extLst>
                </a:gridCol>
                <a:gridCol w="4395567">
                  <a:extLst>
                    <a:ext uri="{9D8B030D-6E8A-4147-A177-3AD203B41FA5}">
                      <a16:colId xmlns:a16="http://schemas.microsoft.com/office/drawing/2014/main" val="3165866201"/>
                    </a:ext>
                  </a:extLst>
                </a:gridCol>
              </a:tblGrid>
              <a:tr h="370840">
                <a:tc>
                  <a:txBody>
                    <a:bodyPr/>
                    <a:lstStyle/>
                    <a:p>
                      <a:pPr algn="ctr"/>
                      <a:r>
                        <a:rPr lang="en-GB" dirty="0">
                          <a:solidFill>
                            <a:schemeClr val="tx1"/>
                          </a:solidFill>
                        </a:rPr>
                        <a:t>Arguments For Automation</a:t>
                      </a:r>
                    </a:p>
                  </a:txBody>
                  <a:tcPr>
                    <a:lnR w="12700" cap="flat" cmpd="sng" algn="ctr">
                      <a:solidFill>
                        <a:schemeClr val="tx1"/>
                      </a:solidFill>
                      <a:prstDash val="solid"/>
                      <a:round/>
                      <a:headEnd type="none" w="med" len="med"/>
                      <a:tailEnd type="none" w="med" len="med"/>
                    </a:lnR>
                  </a:tcPr>
                </a:tc>
                <a:tc>
                  <a:txBody>
                    <a:bodyPr/>
                    <a:lstStyle/>
                    <a:p>
                      <a:pPr algn="ctr"/>
                      <a:r>
                        <a:rPr lang="en-GB" dirty="0">
                          <a:solidFill>
                            <a:schemeClr val="tx1"/>
                          </a:solidFill>
                        </a:rPr>
                        <a:t> Arguments Against Automation</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079140369"/>
                  </a:ext>
                </a:extLst>
              </a:tr>
              <a:tr h="370840">
                <a:tc>
                  <a:txBody>
                    <a:bodyPr/>
                    <a:lstStyle/>
                    <a:p>
                      <a:r>
                        <a:rPr lang="en-GB" dirty="0"/>
                        <a:t>Increased productivity and capacity.</a:t>
                      </a:r>
                    </a:p>
                  </a:txBody>
                  <a:tcPr>
                    <a:lnR w="12700" cap="flat" cmpd="sng" algn="ctr">
                      <a:solidFill>
                        <a:schemeClr val="tx1"/>
                      </a:solidFill>
                      <a:prstDash val="solid"/>
                      <a:round/>
                      <a:headEnd type="none" w="med" len="med"/>
                      <a:tailEnd type="none" w="med" len="med"/>
                    </a:lnR>
                  </a:tcPr>
                </a:tc>
                <a:tc>
                  <a:txBody>
                    <a:bodyPr/>
                    <a:lstStyle/>
                    <a:p>
                      <a:r>
                        <a:rPr lang="en-GB" dirty="0"/>
                        <a:t>High initial investment.</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749894386"/>
                  </a:ext>
                </a:extLst>
              </a:tr>
              <a:tr h="185420">
                <a:tc>
                  <a:txBody>
                    <a:bodyPr/>
                    <a:lstStyle/>
                    <a:p>
                      <a:r>
                        <a:rPr lang="en-GB" dirty="0"/>
                        <a:t>Improved equipment effectiveness.</a:t>
                      </a:r>
                    </a:p>
                  </a:txBody>
                  <a:tcPr>
                    <a:lnR w="12700" cap="flat" cmpd="sng" algn="ctr">
                      <a:solidFill>
                        <a:schemeClr val="tx1"/>
                      </a:solidFill>
                      <a:prstDash val="solid"/>
                      <a:round/>
                      <a:headEnd type="none" w="med" len="med"/>
                      <a:tailEnd type="none" w="med" len="med"/>
                    </a:lnR>
                  </a:tcPr>
                </a:tc>
                <a:tc>
                  <a:txBody>
                    <a:bodyPr/>
                    <a:lstStyle/>
                    <a:p>
                      <a:r>
                        <a:rPr lang="en-GB" dirty="0"/>
                        <a:t>Displacement of workers.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56702742"/>
                  </a:ext>
                </a:extLst>
              </a:tr>
              <a:tr h="185420">
                <a:tc>
                  <a:txBody>
                    <a:bodyPr/>
                    <a:lstStyle/>
                    <a:p>
                      <a:r>
                        <a:rPr lang="en-GB" dirty="0"/>
                        <a:t>Increased product quality and lower variance in production.</a:t>
                      </a: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Promotes winners and losers – inequality.</a:t>
                      </a:r>
                    </a:p>
                    <a:p>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99340673"/>
                  </a:ext>
                </a:extLst>
              </a:tr>
              <a:tr h="370840">
                <a:tc>
                  <a:txBody>
                    <a:bodyPr/>
                    <a:lstStyle/>
                    <a:p>
                      <a:r>
                        <a:rPr lang="en-GB" dirty="0"/>
                        <a:t>Improved working environment (reducing dangerous, boring and repetitive jobs).</a:t>
                      </a: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Loss of human interaction – potentially effects quality of working life.</a:t>
                      </a:r>
                    </a:p>
                    <a:p>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042287259"/>
                  </a:ext>
                </a:extLst>
              </a:tr>
              <a:tr h="370840">
                <a:tc>
                  <a:txBody>
                    <a:bodyPr/>
                    <a:lstStyle/>
                    <a:p>
                      <a:r>
                        <a:rPr lang="en-GB" dirty="0"/>
                        <a:t>Lower production costs per unit produced.</a:t>
                      </a:r>
                    </a:p>
                  </a:txBody>
                  <a:tcPr>
                    <a:lnR w="12700" cap="flat" cmpd="sng" algn="ctr">
                      <a:solidFill>
                        <a:schemeClr val="tx1"/>
                      </a:solidFill>
                      <a:prstDash val="solid"/>
                      <a:round/>
                      <a:headEnd type="none" w="med" len="med"/>
                      <a:tailEnd type="none" w="med" len="med"/>
                    </a:lnR>
                  </a:tcPr>
                </a:tc>
                <a:tc>
                  <a:txBody>
                    <a:bodyPr/>
                    <a:lstStyle/>
                    <a:p>
                      <a:r>
                        <a:rPr lang="en-GB" dirty="0"/>
                        <a:t>Changeable markets pose an increased risk of equipment redundancy.</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99868707"/>
                  </a:ext>
                </a:extLst>
              </a:tr>
              <a:tr h="370840">
                <a:tc>
                  <a:txBody>
                    <a:bodyPr/>
                    <a:lstStyle/>
                    <a:p>
                      <a:r>
                        <a:rPr lang="en-GB" dirty="0"/>
                        <a:t>Increased competitiveness, sales and profits and decreased lead times.</a:t>
                      </a:r>
                    </a:p>
                  </a:txBody>
                  <a:tcPr>
                    <a:lnR w="12700" cap="flat" cmpd="sng" algn="ctr">
                      <a:solidFill>
                        <a:schemeClr val="tx1"/>
                      </a:solidFill>
                      <a:prstDash val="solid"/>
                      <a:round/>
                      <a:headEnd type="none" w="med" len="med"/>
                      <a:tailEnd type="none" w="med" len="med"/>
                    </a:lnR>
                  </a:tcPr>
                </a:tc>
                <a:tc>
                  <a:txBody>
                    <a:bodyPr/>
                    <a:lstStyle/>
                    <a:p>
                      <a:r>
                        <a:rPr lang="en-GB" dirty="0"/>
                        <a:t>Traditional systems aren’t reactive to fluctuations in demand.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8241676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labour crisis - can lower the demand on skilled labour.</a:t>
                      </a:r>
                    </a:p>
                  </a:txBody>
                  <a:tcPr>
                    <a:lnR w="12700" cap="flat" cmpd="sng" algn="ctr">
                      <a:solidFill>
                        <a:schemeClr val="tx1"/>
                      </a:solidFill>
                      <a:prstDash val="solid"/>
                      <a:round/>
                      <a:headEnd type="none" w="med" len="med"/>
                      <a:tailEnd type="none" w="med" len="med"/>
                    </a:lnR>
                  </a:tcPr>
                </a:tc>
                <a:tc>
                  <a:txBody>
                    <a:bodyPr/>
                    <a:lstStyle/>
                    <a:p>
                      <a:r>
                        <a:rPr lang="en-GB" dirty="0"/>
                        <a:t>Can lower employment opportunities for skilled workers.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49315591"/>
                  </a:ext>
                </a:extLst>
              </a:tr>
              <a:tr h="500550">
                <a:tc>
                  <a:txBody>
                    <a:bodyPr/>
                    <a:lstStyle/>
                    <a:p>
                      <a:r>
                        <a:rPr lang="en-GB" dirty="0"/>
                        <a:t>Drives down the cost of products and thus increases disposable income.</a:t>
                      </a:r>
                    </a:p>
                  </a:txBody>
                  <a:tcPr>
                    <a:lnR w="12700" cap="flat" cmpd="sng" algn="ctr">
                      <a:solidFill>
                        <a:schemeClr val="tx1"/>
                      </a:solidFill>
                      <a:prstDash val="solid"/>
                      <a:round/>
                      <a:headEnd type="none" w="med" len="med"/>
                      <a:tailEnd type="none" w="med" len="med"/>
                    </a:lnR>
                  </a:tcPr>
                </a:tc>
                <a:tc>
                  <a:txBody>
                    <a:bodyPr/>
                    <a:lstStyle/>
                    <a:p>
                      <a:r>
                        <a:rPr lang="en-GB" dirty="0"/>
                        <a:t>Some processes simply cannot be automated.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414802273"/>
                  </a:ext>
                </a:extLst>
              </a:tr>
            </a:tbl>
          </a:graphicData>
        </a:graphic>
      </p:graphicFrame>
    </p:spTree>
    <p:extLst>
      <p:ext uri="{BB962C8B-B14F-4D97-AF65-F5344CB8AC3E}">
        <p14:creationId xmlns:p14="http://schemas.microsoft.com/office/powerpoint/2010/main" val="4060566901"/>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F652-B489-42DE-AC14-BC288DE1A66C}"/>
              </a:ext>
            </a:extLst>
          </p:cNvPr>
          <p:cNvSpPr>
            <a:spLocks noGrp="1"/>
          </p:cNvSpPr>
          <p:nvPr>
            <p:ph type="title"/>
          </p:nvPr>
        </p:nvSpPr>
        <p:spPr/>
        <p:txBody>
          <a:bodyPr/>
          <a:lstStyle/>
          <a:p>
            <a:r>
              <a:rPr lang="en-GB" dirty="0"/>
              <a:t>Human Labour in Production Systems</a:t>
            </a:r>
          </a:p>
        </p:txBody>
      </p:sp>
      <p:sp>
        <p:nvSpPr>
          <p:cNvPr id="4" name="Content Placeholder 3">
            <a:extLst>
              <a:ext uri="{FF2B5EF4-FFF2-40B4-BE49-F238E27FC236}">
                <a16:creationId xmlns:a16="http://schemas.microsoft.com/office/drawing/2014/main" id="{3AFE7991-F06E-4A6B-9DE7-E802A12BF19C}"/>
              </a:ext>
            </a:extLst>
          </p:cNvPr>
          <p:cNvSpPr>
            <a:spLocks noGrp="1"/>
          </p:cNvSpPr>
          <p:nvPr>
            <p:ph sz="half" idx="2"/>
          </p:nvPr>
        </p:nvSpPr>
        <p:spPr>
          <a:xfrm>
            <a:off x="484632" y="1417638"/>
            <a:ext cx="11222736" cy="4061332"/>
          </a:xfrm>
        </p:spPr>
        <p:txBody>
          <a:bodyPr>
            <a:normAutofit/>
          </a:bodyPr>
          <a:lstStyle/>
          <a:p>
            <a:pPr marL="0" indent="0">
              <a:spcAft>
                <a:spcPts val="800"/>
              </a:spcAft>
              <a:buNone/>
            </a:pPr>
            <a:r>
              <a:rPr lang="en-GB" sz="2800" dirty="0"/>
              <a:t>There are situations in which manual labour is preferred over automation:</a:t>
            </a:r>
          </a:p>
          <a:p>
            <a:pPr marL="0" indent="0">
              <a:lnSpc>
                <a:spcPct val="150000"/>
              </a:lnSpc>
              <a:buNone/>
            </a:pPr>
            <a:r>
              <a:rPr lang="en-GB" sz="2800" dirty="0"/>
              <a:t>• The task is too technically difficult to automate. </a:t>
            </a:r>
          </a:p>
          <a:p>
            <a:pPr marL="0" indent="0">
              <a:lnSpc>
                <a:spcPct val="150000"/>
              </a:lnSpc>
              <a:buNone/>
            </a:pPr>
            <a:r>
              <a:rPr lang="en-GB" sz="2800" dirty="0"/>
              <a:t>• Short product life cycles. </a:t>
            </a:r>
          </a:p>
          <a:p>
            <a:pPr marL="0" indent="0">
              <a:lnSpc>
                <a:spcPct val="150000"/>
              </a:lnSpc>
              <a:buNone/>
            </a:pPr>
            <a:r>
              <a:rPr lang="en-GB" sz="2800" dirty="0"/>
              <a:t>• Production of highly customisable products.</a:t>
            </a:r>
          </a:p>
          <a:p>
            <a:pPr marL="0" indent="0">
              <a:lnSpc>
                <a:spcPct val="150000"/>
              </a:lnSpc>
              <a:buNone/>
            </a:pPr>
            <a:r>
              <a:rPr lang="en-GB" sz="2800" dirty="0"/>
              <a:t>• To cope with ups and downs in demand.</a:t>
            </a:r>
          </a:p>
        </p:txBody>
      </p:sp>
    </p:spTree>
    <p:extLst>
      <p:ext uri="{BB962C8B-B14F-4D97-AF65-F5344CB8AC3E}">
        <p14:creationId xmlns:p14="http://schemas.microsoft.com/office/powerpoint/2010/main" val="720713579"/>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56C25-783B-41C5-87F8-6EEBF0F468E9}"/>
              </a:ext>
            </a:extLst>
          </p:cNvPr>
          <p:cNvSpPr>
            <a:spLocks noGrp="1"/>
          </p:cNvSpPr>
          <p:nvPr>
            <p:ph type="title"/>
          </p:nvPr>
        </p:nvSpPr>
        <p:spPr>
          <a:xfrm>
            <a:off x="609600" y="118297"/>
            <a:ext cx="10972800" cy="1143000"/>
          </a:xfrm>
        </p:spPr>
        <p:txBody>
          <a:bodyPr/>
          <a:lstStyle/>
          <a:p>
            <a:r>
              <a:rPr lang="en-GB" dirty="0"/>
              <a:t>Automation vs Mechanisation</a:t>
            </a:r>
          </a:p>
        </p:txBody>
      </p:sp>
      <p:sp>
        <p:nvSpPr>
          <p:cNvPr id="3" name="Content Placeholder 2">
            <a:extLst>
              <a:ext uri="{FF2B5EF4-FFF2-40B4-BE49-F238E27FC236}">
                <a16:creationId xmlns:a16="http://schemas.microsoft.com/office/drawing/2014/main" id="{77E6DCC0-5E2D-4BE0-AEDF-C7A0AA5597AC}"/>
              </a:ext>
            </a:extLst>
          </p:cNvPr>
          <p:cNvSpPr>
            <a:spLocks noGrp="1"/>
          </p:cNvSpPr>
          <p:nvPr>
            <p:ph idx="1"/>
          </p:nvPr>
        </p:nvSpPr>
        <p:spPr>
          <a:xfrm>
            <a:off x="609600" y="1186355"/>
            <a:ext cx="10972800" cy="4485289"/>
          </a:xfrm>
        </p:spPr>
        <p:txBody>
          <a:bodyPr>
            <a:normAutofit fontScale="92500" lnSpcReduction="20000"/>
          </a:bodyPr>
          <a:lstStyle/>
          <a:p>
            <a:pPr marL="0" indent="0">
              <a:spcAft>
                <a:spcPts val="600"/>
              </a:spcAft>
              <a:buNone/>
            </a:pPr>
            <a:r>
              <a:rPr lang="en-GB" sz="2800" i="1" dirty="0"/>
              <a:t>“Mechanisation is the process of replacing most of the work done by hand (human effort/labour) to machinery, that is often more efficient, accurate and precise.” </a:t>
            </a:r>
          </a:p>
          <a:p>
            <a:pPr marL="0" indent="0" algn="ctr">
              <a:spcAft>
                <a:spcPts val="600"/>
              </a:spcAft>
              <a:buNone/>
            </a:pPr>
            <a:r>
              <a:rPr lang="en-GB" sz="2800" dirty="0">
                <a:solidFill>
                  <a:srgbClr val="FF0000"/>
                </a:solidFill>
              </a:rPr>
              <a:t>Note the similarity to the definition of automation, so what's the difference?</a:t>
            </a:r>
          </a:p>
          <a:p>
            <a:pPr marL="0" indent="0">
              <a:spcAft>
                <a:spcPts val="600"/>
              </a:spcAft>
              <a:buNone/>
            </a:pPr>
            <a:r>
              <a:rPr lang="en-GB" sz="2800" dirty="0"/>
              <a:t>The difference between automation and mechanisation is that modern automation is focused around the use of sensing, control and actuation methods that replace human labour and decision making with machines and computer technology.</a:t>
            </a:r>
          </a:p>
          <a:p>
            <a:pPr marL="0" indent="0">
              <a:buNone/>
            </a:pPr>
            <a:r>
              <a:rPr lang="en-GB" sz="2800" dirty="0"/>
              <a:t>While mechanisation is mostly focused on increasing the accuracy and speed of a process, by using tools and equipment that assist the human workforce.</a:t>
            </a:r>
          </a:p>
        </p:txBody>
      </p:sp>
    </p:spTree>
    <p:extLst>
      <p:ext uri="{BB962C8B-B14F-4D97-AF65-F5344CB8AC3E}">
        <p14:creationId xmlns:p14="http://schemas.microsoft.com/office/powerpoint/2010/main" val="4181813510"/>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AAED30B3-E0EC-4C95-BCF8-2E75423A3323}"/>
              </a:ext>
            </a:extLst>
          </p:cNvPr>
          <p:cNvSpPr>
            <a:spLocks noGrp="1"/>
          </p:cNvSpPr>
          <p:nvPr>
            <p:ph idx="1"/>
          </p:nvPr>
        </p:nvSpPr>
        <p:spPr/>
        <p:txBody>
          <a:bodyPr/>
          <a:lstStyle/>
          <a:p>
            <a:r>
              <a:rPr lang="en-GB" b="1" dirty="0"/>
              <a:t>Automation</a:t>
            </a:r>
            <a:r>
              <a:rPr lang="en-GB" dirty="0"/>
              <a:t> = Technology used to limit or replace the use of human labour in a manufacturing process. </a:t>
            </a:r>
          </a:p>
          <a:p>
            <a:endParaRPr lang="en-GB" dirty="0"/>
          </a:p>
          <a:p>
            <a:r>
              <a:rPr lang="en-GB" b="1" dirty="0"/>
              <a:t>Mechanisation</a:t>
            </a:r>
            <a:r>
              <a:rPr lang="en-GB" dirty="0"/>
              <a:t> = Technology that improves/enhances human labour by use of equipment that lowers physical effort and increases accuracy and speed. </a:t>
            </a:r>
          </a:p>
        </p:txBody>
      </p:sp>
      <p:sp>
        <p:nvSpPr>
          <p:cNvPr id="10" name="Title 1">
            <a:extLst>
              <a:ext uri="{FF2B5EF4-FFF2-40B4-BE49-F238E27FC236}">
                <a16:creationId xmlns:a16="http://schemas.microsoft.com/office/drawing/2014/main" id="{486ECF48-78EE-4D7C-9BB6-B5A5D03A40AF}"/>
              </a:ext>
            </a:extLst>
          </p:cNvPr>
          <p:cNvSpPr>
            <a:spLocks noGrp="1"/>
          </p:cNvSpPr>
          <p:nvPr>
            <p:ph type="title"/>
          </p:nvPr>
        </p:nvSpPr>
        <p:spPr>
          <a:xfrm>
            <a:off x="609600" y="118297"/>
            <a:ext cx="10972800" cy="1143000"/>
          </a:xfrm>
        </p:spPr>
        <p:txBody>
          <a:bodyPr/>
          <a:lstStyle/>
          <a:p>
            <a:r>
              <a:rPr lang="en-GB" dirty="0"/>
              <a:t>Automation vs Mechanisation</a:t>
            </a:r>
          </a:p>
        </p:txBody>
      </p:sp>
    </p:spTree>
    <p:extLst>
      <p:ext uri="{BB962C8B-B14F-4D97-AF65-F5344CB8AC3E}">
        <p14:creationId xmlns:p14="http://schemas.microsoft.com/office/powerpoint/2010/main" val="2540241974"/>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B9892D-6489-443D-ACFA-D46B3115129E}"/>
              </a:ext>
            </a:extLst>
          </p:cNvPr>
          <p:cNvSpPr>
            <a:spLocks noGrp="1"/>
          </p:cNvSpPr>
          <p:nvPr>
            <p:ph idx="1"/>
          </p:nvPr>
        </p:nvSpPr>
        <p:spPr>
          <a:xfrm>
            <a:off x="609599" y="1207726"/>
            <a:ext cx="10972800" cy="3917032"/>
          </a:xfrm>
        </p:spPr>
        <p:txBody>
          <a:bodyPr>
            <a:normAutofit/>
          </a:bodyPr>
          <a:lstStyle/>
          <a:p>
            <a:pPr marL="0" indent="0" algn="ctr">
              <a:buNone/>
            </a:pPr>
            <a:r>
              <a:rPr lang="en-GB" sz="2800" b="1" dirty="0"/>
              <a:t>Manual Process – Mouth-Blown bottles</a:t>
            </a:r>
          </a:p>
        </p:txBody>
      </p:sp>
      <p:sp>
        <p:nvSpPr>
          <p:cNvPr id="4" name="Title 1">
            <a:extLst>
              <a:ext uri="{FF2B5EF4-FFF2-40B4-BE49-F238E27FC236}">
                <a16:creationId xmlns:a16="http://schemas.microsoft.com/office/drawing/2014/main" id="{B0483EEC-2A5C-4640-B933-04843AE84760}"/>
              </a:ext>
            </a:extLst>
          </p:cNvPr>
          <p:cNvSpPr>
            <a:spLocks noGrp="1"/>
          </p:cNvSpPr>
          <p:nvPr>
            <p:ph type="title"/>
          </p:nvPr>
        </p:nvSpPr>
        <p:spPr>
          <a:xfrm>
            <a:off x="609599" y="191870"/>
            <a:ext cx="10972800" cy="1143000"/>
          </a:xfrm>
        </p:spPr>
        <p:txBody>
          <a:bodyPr>
            <a:normAutofit/>
          </a:bodyPr>
          <a:lstStyle/>
          <a:p>
            <a:r>
              <a:rPr lang="en-GB" dirty="0"/>
              <a:t>Glass Bottle Example </a:t>
            </a:r>
          </a:p>
        </p:txBody>
      </p:sp>
      <p:pic>
        <p:nvPicPr>
          <p:cNvPr id="6" name="Picture 5">
            <a:extLst>
              <a:ext uri="{FF2B5EF4-FFF2-40B4-BE49-F238E27FC236}">
                <a16:creationId xmlns:a16="http://schemas.microsoft.com/office/drawing/2014/main" id="{EF24253A-5178-4F2C-B0A2-59C760CA35E5}"/>
              </a:ext>
            </a:extLst>
          </p:cNvPr>
          <p:cNvPicPr>
            <a:picLocks noChangeAspect="1"/>
          </p:cNvPicPr>
          <p:nvPr/>
        </p:nvPicPr>
        <p:blipFill>
          <a:blip r:embed="rId3"/>
          <a:stretch>
            <a:fillRect/>
          </a:stretch>
        </p:blipFill>
        <p:spPr>
          <a:xfrm>
            <a:off x="2423159" y="1786863"/>
            <a:ext cx="7345681" cy="3630447"/>
          </a:xfrm>
          <a:prstGeom prst="rect">
            <a:avLst/>
          </a:prstGeom>
        </p:spPr>
      </p:pic>
    </p:spTree>
    <p:extLst>
      <p:ext uri="{BB962C8B-B14F-4D97-AF65-F5344CB8AC3E}">
        <p14:creationId xmlns:p14="http://schemas.microsoft.com/office/powerpoint/2010/main" val="1390635571"/>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50482D-4473-4C5D-A338-C2EA8CFE263A}"/>
              </a:ext>
            </a:extLst>
          </p:cNvPr>
          <p:cNvSpPr>
            <a:spLocks noGrp="1"/>
          </p:cNvSpPr>
          <p:nvPr>
            <p:ph idx="1"/>
          </p:nvPr>
        </p:nvSpPr>
        <p:spPr>
          <a:xfrm>
            <a:off x="609599" y="520268"/>
            <a:ext cx="10972800" cy="4981574"/>
          </a:xfrm>
        </p:spPr>
        <p:txBody>
          <a:bodyPr>
            <a:normAutofit/>
          </a:bodyPr>
          <a:lstStyle/>
          <a:p>
            <a:pPr marL="0" indent="0" algn="ctr">
              <a:buNone/>
            </a:pPr>
            <a:r>
              <a:rPr lang="en-GB" sz="2800" b="1" dirty="0"/>
              <a:t>Early Mechanisation – Plank’s 3 step process</a:t>
            </a:r>
          </a:p>
        </p:txBody>
      </p:sp>
      <p:pic>
        <p:nvPicPr>
          <p:cNvPr id="5" name="Picture 4">
            <a:extLst>
              <a:ext uri="{FF2B5EF4-FFF2-40B4-BE49-F238E27FC236}">
                <a16:creationId xmlns:a16="http://schemas.microsoft.com/office/drawing/2014/main" id="{DE853527-B92D-4446-A89B-CAB228D56A54}"/>
              </a:ext>
            </a:extLst>
          </p:cNvPr>
          <p:cNvPicPr>
            <a:picLocks noChangeAspect="1"/>
          </p:cNvPicPr>
          <p:nvPr/>
        </p:nvPicPr>
        <p:blipFill>
          <a:blip r:embed="rId3"/>
          <a:stretch>
            <a:fillRect/>
          </a:stretch>
        </p:blipFill>
        <p:spPr>
          <a:xfrm>
            <a:off x="2515288" y="1261565"/>
            <a:ext cx="7161421" cy="4145684"/>
          </a:xfrm>
          <a:prstGeom prst="rect">
            <a:avLst/>
          </a:prstGeom>
        </p:spPr>
      </p:pic>
    </p:spTree>
    <p:extLst>
      <p:ext uri="{BB962C8B-B14F-4D97-AF65-F5344CB8AC3E}">
        <p14:creationId xmlns:p14="http://schemas.microsoft.com/office/powerpoint/2010/main" val="2731139748"/>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B7BCC3-9AEA-46ED-8A0B-A7313411F74A}"/>
              </a:ext>
            </a:extLst>
          </p:cNvPr>
          <p:cNvSpPr>
            <a:spLocks noGrp="1"/>
          </p:cNvSpPr>
          <p:nvPr>
            <p:ph type="body" idx="1"/>
          </p:nvPr>
        </p:nvSpPr>
        <p:spPr>
          <a:xfrm>
            <a:off x="2962960" y="369548"/>
            <a:ext cx="6966693" cy="668142"/>
          </a:xfrm>
        </p:spPr>
        <p:txBody>
          <a:bodyPr anchor="b">
            <a:normAutofit fontScale="92500"/>
          </a:bodyPr>
          <a:lstStyle/>
          <a:p>
            <a:pPr marL="0" indent="0" algn="ctr">
              <a:buNone/>
            </a:pPr>
            <a:r>
              <a:rPr lang="en-GB" b="1" dirty="0"/>
              <a:t>Automated Process – Modern </a:t>
            </a:r>
            <a:r>
              <a:rPr lang="en-GB" dirty="0"/>
              <a:t>E</a:t>
            </a:r>
            <a:r>
              <a:rPr lang="en-GB" b="1" dirty="0"/>
              <a:t>xtrusion </a:t>
            </a:r>
            <a:r>
              <a:rPr lang="en-GB" dirty="0"/>
              <a:t>P</a:t>
            </a:r>
            <a:r>
              <a:rPr lang="en-GB" b="1" dirty="0"/>
              <a:t>rocess</a:t>
            </a:r>
          </a:p>
        </p:txBody>
      </p:sp>
      <p:pic>
        <p:nvPicPr>
          <p:cNvPr id="6148" name="Picture 4" descr="Glass Bottle Manufacturing Process - SGSBOTTLE.COM">
            <a:extLst>
              <a:ext uri="{FF2B5EF4-FFF2-40B4-BE49-F238E27FC236}">
                <a16:creationId xmlns:a16="http://schemas.microsoft.com/office/drawing/2014/main" id="{E023005D-EC47-4CD7-AC66-0752AE974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50" r="13310" b="30099"/>
          <a:stretch/>
        </p:blipFill>
        <p:spPr bwMode="auto">
          <a:xfrm>
            <a:off x="6446307" y="1979481"/>
            <a:ext cx="5386917" cy="2386614"/>
          </a:xfrm>
          <a:prstGeom prst="rect">
            <a:avLst/>
          </a:prstGeom>
          <a:solidFill>
            <a:srgbClr val="FFFFFF"/>
          </a:solidFill>
        </p:spPr>
      </p:pic>
      <p:pic>
        <p:nvPicPr>
          <p:cNvPr id="6146" name="Picture 2" descr="Designing stronger, lighter glass containers using simulation">
            <a:extLst>
              <a:ext uri="{FF2B5EF4-FFF2-40B4-BE49-F238E27FC236}">
                <a16:creationId xmlns:a16="http://schemas.microsoft.com/office/drawing/2014/main" id="{F46BAB9B-7529-4154-8329-0BD1434804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09" r="5409"/>
          <a:stretch/>
        </p:blipFill>
        <p:spPr bwMode="auto">
          <a:xfrm>
            <a:off x="461198" y="1425149"/>
            <a:ext cx="5284496" cy="3495278"/>
          </a:xfrm>
          <a:prstGeom prst="rect">
            <a:avLst/>
          </a:prstGeom>
          <a:solidFill>
            <a:srgbClr val="FFFFFF"/>
          </a:solidFill>
        </p:spPr>
      </p:pic>
    </p:spTree>
    <p:extLst>
      <p:ext uri="{BB962C8B-B14F-4D97-AF65-F5344CB8AC3E}">
        <p14:creationId xmlns:p14="http://schemas.microsoft.com/office/powerpoint/2010/main" val="3887376560"/>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AEF711AB-8F81-4123-BFFA-5FB3A12EC740}"/>
              </a:ext>
            </a:extLst>
          </p:cNvPr>
          <p:cNvGraphicFramePr>
            <a:graphicFrameLocks/>
          </p:cNvGraphicFramePr>
          <p:nvPr>
            <p:extLst>
              <p:ext uri="{D42A27DB-BD31-4B8C-83A1-F6EECF244321}">
                <p14:modId xmlns:p14="http://schemas.microsoft.com/office/powerpoint/2010/main" val="827389558"/>
              </p:ext>
            </p:extLst>
          </p:nvPr>
        </p:nvGraphicFramePr>
        <p:xfrm>
          <a:off x="6096000" y="289650"/>
          <a:ext cx="5574597" cy="5051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4E7AE56-6C86-4E9A-94C1-6EA445C99FAE}"/>
              </a:ext>
            </a:extLst>
          </p:cNvPr>
          <p:cNvSpPr>
            <a:spLocks noGrp="1"/>
          </p:cNvSpPr>
          <p:nvPr>
            <p:ph type="title"/>
          </p:nvPr>
        </p:nvSpPr>
        <p:spPr>
          <a:xfrm>
            <a:off x="521403" y="861794"/>
            <a:ext cx="4938445" cy="3906944"/>
          </a:xfrm>
        </p:spPr>
        <p:txBody>
          <a:bodyPr/>
          <a:lstStyle/>
          <a:p>
            <a:r>
              <a:rPr lang="en-GB" dirty="0"/>
              <a:t>The 3 Core Elements of Automated Systems</a:t>
            </a:r>
          </a:p>
        </p:txBody>
      </p:sp>
    </p:spTree>
    <p:extLst>
      <p:ext uri="{BB962C8B-B14F-4D97-AF65-F5344CB8AC3E}">
        <p14:creationId xmlns:p14="http://schemas.microsoft.com/office/powerpoint/2010/main" val="3098684368"/>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4C57AF-BBE6-4F7B-BB94-FFC601EC693A}"/>
              </a:ext>
            </a:extLst>
          </p:cNvPr>
          <p:cNvSpPr>
            <a:spLocks noGrp="1"/>
          </p:cNvSpPr>
          <p:nvPr>
            <p:ph idx="1"/>
          </p:nvPr>
        </p:nvSpPr>
        <p:spPr>
          <a:xfrm>
            <a:off x="537681" y="247859"/>
            <a:ext cx="10972800" cy="5320733"/>
          </a:xfrm>
        </p:spPr>
        <p:txBody>
          <a:bodyPr>
            <a:normAutofit/>
          </a:bodyPr>
          <a:lstStyle/>
          <a:p>
            <a:pPr marL="0" indent="0" algn="ctr">
              <a:buNone/>
            </a:pPr>
            <a:r>
              <a:rPr lang="en-GB" b="1" dirty="0"/>
              <a:t>1. Actuation &amp; Actuators</a:t>
            </a:r>
          </a:p>
          <a:p>
            <a:pPr marL="0" indent="0" algn="ctr">
              <a:buNone/>
            </a:pPr>
            <a:endParaRPr lang="en-GB" b="1" dirty="0"/>
          </a:p>
          <a:p>
            <a:pPr>
              <a:spcAft>
                <a:spcPts val="600"/>
              </a:spcAft>
              <a:buFont typeface="Wingdings" panose="05000000000000000000" pitchFamily="2" charset="2"/>
              <a:buChar char="Ø"/>
            </a:pPr>
            <a:r>
              <a:rPr lang="en-GB" sz="2600" b="0" i="0" dirty="0">
                <a:solidFill>
                  <a:srgbClr val="231F20"/>
                </a:solidFill>
                <a:effectLst/>
                <a:latin typeface="Roboto"/>
              </a:rPr>
              <a:t>An actuator is a part of a device or machine that helps it to achieve physical movements by converting some energy source, often electrical, air (pneumatic), or hydraulic, into a mechanical force. </a:t>
            </a:r>
          </a:p>
          <a:p>
            <a:pPr>
              <a:buFont typeface="Wingdings" panose="05000000000000000000" pitchFamily="2" charset="2"/>
              <a:buChar char="Ø"/>
            </a:pPr>
            <a:r>
              <a:rPr lang="en-GB" sz="2600" dirty="0">
                <a:solidFill>
                  <a:srgbClr val="231F20"/>
                </a:solidFill>
                <a:latin typeface="Roboto"/>
              </a:rPr>
              <a:t>Put simply</a:t>
            </a:r>
            <a:r>
              <a:rPr lang="en-GB" sz="2600" b="0" i="0" dirty="0">
                <a:solidFill>
                  <a:srgbClr val="231F20"/>
                </a:solidFill>
                <a:effectLst/>
                <a:latin typeface="Roboto"/>
              </a:rPr>
              <a:t>, it is the component in any machine that enables movement (often linear or rotary motion).</a:t>
            </a:r>
          </a:p>
          <a:p>
            <a:pPr>
              <a:spcAft>
                <a:spcPts val="600"/>
              </a:spcAft>
              <a:buFont typeface="Wingdings" panose="05000000000000000000" pitchFamily="2" charset="2"/>
              <a:buChar char="Ø"/>
            </a:pPr>
            <a:r>
              <a:rPr lang="en-GB" sz="2600" dirty="0"/>
              <a:t>Actuators are present in almost every machine around us, from simple household appliances to vehicles, industrial devices, and robots. </a:t>
            </a:r>
            <a:endParaRPr lang="en-GB" sz="2600" b="1" dirty="0"/>
          </a:p>
          <a:p>
            <a:pPr>
              <a:buFont typeface="Wingdings" panose="05000000000000000000" pitchFamily="2" charset="2"/>
              <a:buChar char="Ø"/>
            </a:pPr>
            <a:r>
              <a:rPr lang="en-GB" sz="2600" dirty="0"/>
              <a:t>Common examples include electric motors, stepper motors, solenoids, relays, servo motors and fluid power linear actuators etc.</a:t>
            </a:r>
          </a:p>
          <a:p>
            <a:pPr>
              <a:buFont typeface="Wingdings" panose="05000000000000000000" pitchFamily="2" charset="2"/>
              <a:buChar char="Ø"/>
            </a:pPr>
            <a:endParaRPr lang="en-GB" b="1" dirty="0"/>
          </a:p>
        </p:txBody>
      </p:sp>
    </p:spTree>
    <p:extLst>
      <p:ext uri="{BB962C8B-B14F-4D97-AF65-F5344CB8AC3E}">
        <p14:creationId xmlns:p14="http://schemas.microsoft.com/office/powerpoint/2010/main" val="459707855"/>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amera&#10;&#10;Description automatically generated">
            <a:extLst>
              <a:ext uri="{FF2B5EF4-FFF2-40B4-BE49-F238E27FC236}">
                <a16:creationId xmlns:a16="http://schemas.microsoft.com/office/drawing/2014/main" id="{070BC3F7-3E08-4CF8-8627-4F80E71CF1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705" y="1489469"/>
            <a:ext cx="5574538" cy="3693559"/>
          </a:xfrm>
          <a:prstGeom prst="rect">
            <a:avLst/>
          </a:prstGeom>
        </p:spPr>
      </p:pic>
      <p:pic>
        <p:nvPicPr>
          <p:cNvPr id="7170" name="Picture 2">
            <a:extLst>
              <a:ext uri="{FF2B5EF4-FFF2-40B4-BE49-F238E27FC236}">
                <a16:creationId xmlns:a16="http://schemas.microsoft.com/office/drawing/2014/main" id="{799258F0-A75D-40BA-9023-8E5FB1D3B7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032" y="1466493"/>
            <a:ext cx="5609263" cy="373950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5243D301-A732-485A-B5B1-B0A36E9A8A33}"/>
              </a:ext>
            </a:extLst>
          </p:cNvPr>
          <p:cNvSpPr>
            <a:spLocks noGrp="1"/>
          </p:cNvSpPr>
          <p:nvPr>
            <p:ph idx="1"/>
          </p:nvPr>
        </p:nvSpPr>
        <p:spPr>
          <a:xfrm>
            <a:off x="537681" y="350601"/>
            <a:ext cx="10972800" cy="717912"/>
          </a:xfrm>
        </p:spPr>
        <p:txBody>
          <a:bodyPr>
            <a:normAutofit/>
          </a:bodyPr>
          <a:lstStyle/>
          <a:p>
            <a:pPr marL="0" indent="0" algn="ctr">
              <a:buNone/>
            </a:pPr>
            <a:r>
              <a:rPr lang="en-GB" b="1" dirty="0"/>
              <a:t>DC Motor Linear Actuator Example</a:t>
            </a:r>
          </a:p>
        </p:txBody>
      </p:sp>
    </p:spTree>
    <p:extLst>
      <p:ext uri="{BB962C8B-B14F-4D97-AF65-F5344CB8AC3E}">
        <p14:creationId xmlns:p14="http://schemas.microsoft.com/office/powerpoint/2010/main" val="39066267"/>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10;&#10;Description automatically generated">
            <a:extLst>
              <a:ext uri="{FF2B5EF4-FFF2-40B4-BE49-F238E27FC236}">
                <a16:creationId xmlns:a16="http://schemas.microsoft.com/office/drawing/2014/main" id="{063AEEC2-1CDE-4D16-B43F-E20E36CF2A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2762249"/>
            <a:ext cx="4762500" cy="1333500"/>
          </a:xfrm>
          <a:prstGeom prst="rect">
            <a:avLst/>
          </a:prstGeom>
        </p:spPr>
      </p:pic>
      <p:pic>
        <p:nvPicPr>
          <p:cNvPr id="8194" name="Picture 2" descr="Linear Actuator Design - What is a Linear Acutator?">
            <a:extLst>
              <a:ext uri="{FF2B5EF4-FFF2-40B4-BE49-F238E27FC236}">
                <a16:creationId xmlns:a16="http://schemas.microsoft.com/office/drawing/2014/main" id="{32BCAE05-CB0A-432C-82F0-2C2278136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7657" y="1585912"/>
            <a:ext cx="6191250" cy="368617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880945A9-A431-4D03-8E93-6FD1E7875895}"/>
              </a:ext>
            </a:extLst>
          </p:cNvPr>
          <p:cNvSpPr>
            <a:spLocks noGrp="1"/>
          </p:cNvSpPr>
          <p:nvPr>
            <p:ph type="title"/>
          </p:nvPr>
        </p:nvSpPr>
        <p:spPr>
          <a:xfrm>
            <a:off x="609600" y="343327"/>
            <a:ext cx="10972800" cy="1143000"/>
          </a:xfrm>
        </p:spPr>
        <p:txBody>
          <a:bodyPr>
            <a:normAutofit/>
          </a:bodyPr>
          <a:lstStyle/>
          <a:p>
            <a:pPr marL="0" indent="0" algn="ctr">
              <a:buNone/>
            </a:pPr>
            <a:r>
              <a:rPr lang="en-GB" sz="3200" b="1" dirty="0"/>
              <a:t>Pneumatic Linear Actuator Example</a:t>
            </a:r>
          </a:p>
        </p:txBody>
      </p:sp>
    </p:spTree>
    <p:extLst>
      <p:ext uri="{BB962C8B-B14F-4D97-AF65-F5344CB8AC3E}">
        <p14:creationId xmlns:p14="http://schemas.microsoft.com/office/powerpoint/2010/main" val="2461150686"/>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olenoid Activated Start Gate">
            <a:extLst>
              <a:ext uri="{FF2B5EF4-FFF2-40B4-BE49-F238E27FC236}">
                <a16:creationId xmlns:a16="http://schemas.microsoft.com/office/drawing/2014/main" id="{DD90E19B-4C7A-441B-9822-B472B9832EF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74856" y="1610642"/>
            <a:ext cx="4248478" cy="312170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Mini Solenoid – Pimoroni">
            <a:extLst>
              <a:ext uri="{FF2B5EF4-FFF2-40B4-BE49-F238E27FC236}">
                <a16:creationId xmlns:a16="http://schemas.microsoft.com/office/drawing/2014/main" id="{B9B071FE-42D8-49E7-9799-44A2B36E692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68668" y="1240220"/>
            <a:ext cx="3862552" cy="386255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08EE8C-8102-4A72-8F08-623CC67CC6B8}"/>
              </a:ext>
            </a:extLst>
          </p:cNvPr>
          <p:cNvSpPr>
            <a:spLocks noGrp="1"/>
          </p:cNvSpPr>
          <p:nvPr>
            <p:ph type="title"/>
          </p:nvPr>
        </p:nvSpPr>
        <p:spPr>
          <a:xfrm>
            <a:off x="609600" y="343327"/>
            <a:ext cx="10972800" cy="1143000"/>
          </a:xfrm>
        </p:spPr>
        <p:txBody>
          <a:bodyPr>
            <a:normAutofit/>
          </a:bodyPr>
          <a:lstStyle/>
          <a:p>
            <a:pPr marL="0" indent="0" algn="ctr">
              <a:buNone/>
            </a:pPr>
            <a:r>
              <a:rPr lang="en-GB" sz="3200" b="1" dirty="0"/>
              <a:t>Solenoid Actuator Example</a:t>
            </a:r>
          </a:p>
        </p:txBody>
      </p:sp>
    </p:spTree>
    <p:extLst>
      <p:ext uri="{BB962C8B-B14F-4D97-AF65-F5344CB8AC3E}">
        <p14:creationId xmlns:p14="http://schemas.microsoft.com/office/powerpoint/2010/main" val="3203837818"/>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BE81A2-3139-4D7F-8180-4DE5C3CC334F}"/>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48586" y="79338"/>
            <a:ext cx="10694827" cy="5489254"/>
          </a:xfrm>
          <a:prstGeom prst="rect">
            <a:avLst/>
          </a:prstGeom>
        </p:spPr>
      </p:pic>
    </p:spTree>
    <p:extLst>
      <p:ext uri="{BB962C8B-B14F-4D97-AF65-F5344CB8AC3E}">
        <p14:creationId xmlns:p14="http://schemas.microsoft.com/office/powerpoint/2010/main" val="2825523087"/>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7AFC-F1BE-45E9-8A5E-4141ADC1BBD8}"/>
              </a:ext>
            </a:extLst>
          </p:cNvPr>
          <p:cNvSpPr>
            <a:spLocks noGrp="1"/>
          </p:cNvSpPr>
          <p:nvPr>
            <p:ph type="title"/>
          </p:nvPr>
        </p:nvSpPr>
        <p:spPr/>
        <p:txBody>
          <a:bodyPr>
            <a:normAutofit/>
          </a:bodyPr>
          <a:lstStyle/>
          <a:p>
            <a:r>
              <a:rPr lang="en-GB" sz="3200" b="1" dirty="0"/>
              <a:t>Multi Actuator Systems</a:t>
            </a:r>
          </a:p>
        </p:txBody>
      </p:sp>
      <p:pic>
        <p:nvPicPr>
          <p:cNvPr id="5" name="Picture 4" descr="A picture containing LEGO, toy, air&#10;&#10;Description automatically generated">
            <a:extLst>
              <a:ext uri="{FF2B5EF4-FFF2-40B4-BE49-F238E27FC236}">
                <a16:creationId xmlns:a16="http://schemas.microsoft.com/office/drawing/2014/main" id="{1B8CBF19-D9B4-473A-B1BF-610B0FE65860}"/>
              </a:ext>
            </a:extLst>
          </p:cNvPr>
          <p:cNvPicPr>
            <a:picLocks noChangeAspect="1"/>
          </p:cNvPicPr>
          <p:nvPr/>
        </p:nvPicPr>
        <p:blipFill rotWithShape="1">
          <a:blip r:embed="rId2">
            <a:extLst>
              <a:ext uri="{28A0092B-C50C-407E-A947-70E740481C1C}">
                <a14:useLocalDpi xmlns:a14="http://schemas.microsoft.com/office/drawing/2010/main" val="0"/>
              </a:ext>
            </a:extLst>
          </a:blip>
          <a:srcRect l="8541" r="11130"/>
          <a:stretch/>
        </p:blipFill>
        <p:spPr>
          <a:xfrm>
            <a:off x="486310" y="1726379"/>
            <a:ext cx="5089133" cy="3405241"/>
          </a:xfrm>
          <a:prstGeom prst="rect">
            <a:avLst/>
          </a:prstGeom>
        </p:spPr>
      </p:pic>
      <p:sp>
        <p:nvSpPr>
          <p:cNvPr id="6" name="Content Placeholder 8">
            <a:extLst>
              <a:ext uri="{FF2B5EF4-FFF2-40B4-BE49-F238E27FC236}">
                <a16:creationId xmlns:a16="http://schemas.microsoft.com/office/drawing/2014/main" id="{372BCBBE-955C-445E-96E3-5FA2355BDAD0}"/>
              </a:ext>
            </a:extLst>
          </p:cNvPr>
          <p:cNvSpPr>
            <a:spLocks noGrp="1"/>
          </p:cNvSpPr>
          <p:nvPr>
            <p:ph idx="1"/>
          </p:nvPr>
        </p:nvSpPr>
        <p:spPr>
          <a:xfrm>
            <a:off x="5876820" y="1726378"/>
            <a:ext cx="6315180" cy="3405241"/>
          </a:xfrm>
        </p:spPr>
        <p:txBody>
          <a:bodyPr>
            <a:normAutofit fontScale="92500" lnSpcReduction="10000"/>
          </a:bodyPr>
          <a:lstStyle/>
          <a:p>
            <a:pPr marL="0" indent="0">
              <a:buNone/>
            </a:pPr>
            <a:r>
              <a:rPr lang="en-GB" dirty="0"/>
              <a:t>There are 3 types of actuation here:</a:t>
            </a:r>
          </a:p>
          <a:p>
            <a:pPr marL="514350" indent="-514350">
              <a:buFont typeface="+mj-lt"/>
              <a:buAutoNum type="arabicPeriod"/>
            </a:pPr>
            <a:r>
              <a:rPr lang="en-GB" dirty="0"/>
              <a:t>Linear actuation of the Solenoid control valve.</a:t>
            </a:r>
          </a:p>
          <a:p>
            <a:pPr marL="514350" indent="-514350">
              <a:buFont typeface="+mj-lt"/>
              <a:buAutoNum type="arabicPeriod"/>
            </a:pPr>
            <a:r>
              <a:rPr lang="en-GB" dirty="0"/>
              <a:t>Linear actuation of the pneumatic cylinder/piston.</a:t>
            </a:r>
          </a:p>
          <a:p>
            <a:pPr marL="514350" indent="-514350">
              <a:buFont typeface="+mj-lt"/>
              <a:buAutoNum type="arabicPeriod"/>
            </a:pPr>
            <a:r>
              <a:rPr lang="en-GB" dirty="0"/>
              <a:t>What is the 3</a:t>
            </a:r>
            <a:r>
              <a:rPr lang="en-GB" baseline="30000" dirty="0"/>
              <a:t>rd</a:t>
            </a:r>
            <a:r>
              <a:rPr lang="en-GB" dirty="0"/>
              <a:t> form of actuation? </a:t>
            </a:r>
            <a:r>
              <a:rPr lang="en-GB" sz="2200" i="1" dirty="0">
                <a:solidFill>
                  <a:srgbClr val="FF0000"/>
                </a:solidFill>
              </a:rPr>
              <a:t>(Hint: it’s not shown in the image)</a:t>
            </a:r>
          </a:p>
          <a:p>
            <a:pPr marL="514350" indent="-514350">
              <a:buFont typeface="+mj-lt"/>
              <a:buAutoNum type="arabicPeriod"/>
            </a:pPr>
            <a:endParaRPr lang="en-GB" dirty="0"/>
          </a:p>
        </p:txBody>
      </p:sp>
    </p:spTree>
    <p:extLst>
      <p:ext uri="{BB962C8B-B14F-4D97-AF65-F5344CB8AC3E}">
        <p14:creationId xmlns:p14="http://schemas.microsoft.com/office/powerpoint/2010/main" val="3489711589"/>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4EBC-2605-4EDE-AC72-6F91F5F0F00B}"/>
              </a:ext>
            </a:extLst>
          </p:cNvPr>
          <p:cNvSpPr>
            <a:spLocks noGrp="1"/>
          </p:cNvSpPr>
          <p:nvPr>
            <p:ph type="title"/>
          </p:nvPr>
        </p:nvSpPr>
        <p:spPr/>
        <p:txBody>
          <a:bodyPr/>
          <a:lstStyle/>
          <a:p>
            <a:r>
              <a:rPr lang="en-GB" dirty="0"/>
              <a:t>Binary &amp; Continuous Actuators</a:t>
            </a:r>
          </a:p>
        </p:txBody>
      </p:sp>
      <p:sp>
        <p:nvSpPr>
          <p:cNvPr id="3" name="Content Placeholder 2">
            <a:extLst>
              <a:ext uri="{FF2B5EF4-FFF2-40B4-BE49-F238E27FC236}">
                <a16:creationId xmlns:a16="http://schemas.microsoft.com/office/drawing/2014/main" id="{05025D3E-472A-43C2-87FE-991244818E22}"/>
              </a:ext>
            </a:extLst>
          </p:cNvPr>
          <p:cNvSpPr>
            <a:spLocks noGrp="1"/>
          </p:cNvSpPr>
          <p:nvPr>
            <p:ph idx="1"/>
          </p:nvPr>
        </p:nvSpPr>
        <p:spPr>
          <a:xfrm>
            <a:off x="609600" y="1417638"/>
            <a:ext cx="10972800" cy="4274245"/>
          </a:xfrm>
        </p:spPr>
        <p:txBody>
          <a:bodyPr>
            <a:normAutofit fontScale="92500" lnSpcReduction="20000"/>
          </a:bodyPr>
          <a:lstStyle/>
          <a:p>
            <a:pPr>
              <a:spcAft>
                <a:spcPts val="600"/>
              </a:spcAft>
            </a:pPr>
            <a:r>
              <a:rPr lang="en-GB" dirty="0"/>
              <a:t>Some actuators can only be either on and off. These are referred to as </a:t>
            </a:r>
            <a:r>
              <a:rPr lang="en-GB" b="1" dirty="0"/>
              <a:t>Binary Actuators. </a:t>
            </a:r>
            <a:r>
              <a:rPr lang="en-GB" dirty="0">
                <a:solidFill>
                  <a:srgbClr val="111111"/>
                </a:solidFill>
                <a:latin typeface="Lato"/>
              </a:rPr>
              <a:t>A</a:t>
            </a:r>
            <a:r>
              <a:rPr lang="en-GB" b="0" i="0" dirty="0">
                <a:solidFill>
                  <a:srgbClr val="111111"/>
                </a:solidFill>
                <a:effectLst/>
                <a:latin typeface="Lato"/>
              </a:rPr>
              <a:t> solenoid is a binary actuator as it has two stable states, either energized and extended or de-energised in its nominal position.</a:t>
            </a:r>
            <a:endParaRPr lang="en-GB" dirty="0"/>
          </a:p>
          <a:p>
            <a:pPr>
              <a:spcAft>
                <a:spcPts val="600"/>
              </a:spcAft>
            </a:pPr>
            <a:r>
              <a:rPr lang="en-GB" dirty="0"/>
              <a:t>Other actuators respond proportionally to the signal they receive from a control device. These are called </a:t>
            </a:r>
            <a:r>
              <a:rPr lang="en-GB" b="1" dirty="0"/>
              <a:t>continuous</a:t>
            </a:r>
            <a:r>
              <a:rPr lang="en-GB" dirty="0"/>
              <a:t>  (or Proportional) </a:t>
            </a:r>
            <a:r>
              <a:rPr lang="en-GB" b="1" dirty="0"/>
              <a:t>Actuators</a:t>
            </a:r>
            <a:r>
              <a:rPr lang="en-GB" dirty="0"/>
              <a:t>.</a:t>
            </a:r>
          </a:p>
          <a:p>
            <a:r>
              <a:rPr lang="en-GB" dirty="0"/>
              <a:t>As such, actuators can be classed as either binary or continuous devices based upon the number of stable states their output has.</a:t>
            </a:r>
          </a:p>
        </p:txBody>
      </p:sp>
    </p:spTree>
    <p:extLst>
      <p:ext uri="{BB962C8B-B14F-4D97-AF65-F5344CB8AC3E}">
        <p14:creationId xmlns:p14="http://schemas.microsoft.com/office/powerpoint/2010/main" val="1176072761"/>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2CAA73-1CF2-4197-93D0-71D472989DB7}"/>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003514" y="770563"/>
            <a:ext cx="6708454" cy="4302588"/>
          </a:xfrm>
          <a:prstGeom prst="rect">
            <a:avLst/>
          </a:prstGeom>
        </p:spPr>
      </p:pic>
      <p:pic>
        <p:nvPicPr>
          <p:cNvPr id="5" name="Picture 4" descr="Diagram&#10;&#10;Description automatically generated">
            <a:extLst>
              <a:ext uri="{FF2B5EF4-FFF2-40B4-BE49-F238E27FC236}">
                <a16:creationId xmlns:a16="http://schemas.microsoft.com/office/drawing/2014/main" id="{787BD9F2-A04C-42EE-88AA-CE905DDD73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1257" y="308883"/>
            <a:ext cx="4078145" cy="4209463"/>
          </a:xfrm>
          <a:prstGeom prst="rect">
            <a:avLst/>
          </a:prstGeom>
        </p:spPr>
      </p:pic>
      <p:sp>
        <p:nvSpPr>
          <p:cNvPr id="6" name="TextBox 5">
            <a:extLst>
              <a:ext uri="{FF2B5EF4-FFF2-40B4-BE49-F238E27FC236}">
                <a16:creationId xmlns:a16="http://schemas.microsoft.com/office/drawing/2014/main" id="{72829061-C4A5-45EC-8E28-3EAA6EFF1493}"/>
              </a:ext>
            </a:extLst>
          </p:cNvPr>
          <p:cNvSpPr txBox="1"/>
          <p:nvPr/>
        </p:nvSpPr>
        <p:spPr>
          <a:xfrm>
            <a:off x="480032" y="4611486"/>
            <a:ext cx="4040597" cy="923330"/>
          </a:xfrm>
          <a:prstGeom prst="rect">
            <a:avLst/>
          </a:prstGeom>
          <a:noFill/>
        </p:spPr>
        <p:txBody>
          <a:bodyPr wrap="square" rtlCol="0">
            <a:spAutoFit/>
          </a:bodyPr>
          <a:lstStyle/>
          <a:p>
            <a:pPr algn="ctr"/>
            <a:r>
              <a:rPr lang="en-GB" dirty="0"/>
              <a:t>A relay is a device used to switch between 2 circuits in response to an applied current. </a:t>
            </a:r>
          </a:p>
        </p:txBody>
      </p:sp>
    </p:spTree>
    <p:extLst>
      <p:ext uri="{BB962C8B-B14F-4D97-AF65-F5344CB8AC3E}">
        <p14:creationId xmlns:p14="http://schemas.microsoft.com/office/powerpoint/2010/main" val="1144396042"/>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182123-1C54-405B-9617-C394D99E8E3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267791" y="713911"/>
            <a:ext cx="6502971" cy="4615950"/>
          </a:xfrm>
          <a:prstGeom prst="rect">
            <a:avLst/>
          </a:prstGeom>
        </p:spPr>
      </p:pic>
      <p:pic>
        <p:nvPicPr>
          <p:cNvPr id="4" name="Picture 3" descr="A close - up of a syringe&#10;&#10;Description automatically generated with low confidence">
            <a:extLst>
              <a:ext uri="{FF2B5EF4-FFF2-40B4-BE49-F238E27FC236}">
                <a16:creationId xmlns:a16="http://schemas.microsoft.com/office/drawing/2014/main" id="{22D50877-D994-469C-AC5D-9FE613B0E5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238" y="1299680"/>
            <a:ext cx="4592549" cy="3444412"/>
          </a:xfrm>
          <a:prstGeom prst="rect">
            <a:avLst/>
          </a:prstGeom>
        </p:spPr>
      </p:pic>
    </p:spTree>
    <p:extLst>
      <p:ext uri="{BB962C8B-B14F-4D97-AF65-F5344CB8AC3E}">
        <p14:creationId xmlns:p14="http://schemas.microsoft.com/office/powerpoint/2010/main" val="603628775"/>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883458-C607-4BEC-AD76-4410798F51B6}"/>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535645" y="849902"/>
            <a:ext cx="6143376" cy="4410467"/>
          </a:xfrm>
          <a:prstGeom prst="rect">
            <a:avLst/>
          </a:prstGeom>
        </p:spPr>
      </p:pic>
      <p:pic>
        <p:nvPicPr>
          <p:cNvPr id="4" name="Picture 3" descr="A picture containing indoor&#10;&#10;Description automatically generated">
            <a:extLst>
              <a:ext uri="{FF2B5EF4-FFF2-40B4-BE49-F238E27FC236}">
                <a16:creationId xmlns:a16="http://schemas.microsoft.com/office/drawing/2014/main" id="{668E0BE8-62C7-4DA4-80A1-FDA3F19B29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357351" y="2388385"/>
            <a:ext cx="4762500" cy="1333500"/>
          </a:xfrm>
          <a:prstGeom prst="rect">
            <a:avLst/>
          </a:prstGeom>
        </p:spPr>
      </p:pic>
      <p:sp>
        <p:nvSpPr>
          <p:cNvPr id="5" name="TextBox 4">
            <a:extLst>
              <a:ext uri="{FF2B5EF4-FFF2-40B4-BE49-F238E27FC236}">
                <a16:creationId xmlns:a16="http://schemas.microsoft.com/office/drawing/2014/main" id="{F1CFE291-8378-4E09-90EB-AEEC3916CDBA}"/>
              </a:ext>
            </a:extLst>
          </p:cNvPr>
          <p:cNvSpPr txBox="1"/>
          <p:nvPr/>
        </p:nvSpPr>
        <p:spPr>
          <a:xfrm>
            <a:off x="512979" y="4416277"/>
            <a:ext cx="4040597" cy="923330"/>
          </a:xfrm>
          <a:prstGeom prst="rect">
            <a:avLst/>
          </a:prstGeom>
          <a:noFill/>
        </p:spPr>
        <p:txBody>
          <a:bodyPr wrap="square" rtlCol="0">
            <a:spAutoFit/>
          </a:bodyPr>
          <a:lstStyle/>
          <a:p>
            <a:pPr algn="ctr"/>
            <a:r>
              <a:rPr lang="en-GB" b="1" dirty="0"/>
              <a:t>Remember</a:t>
            </a:r>
            <a:r>
              <a:rPr lang="en-GB" dirty="0"/>
              <a:t>: Binary or continuous devices are based upon the number of stable states in the output.</a:t>
            </a:r>
          </a:p>
        </p:txBody>
      </p:sp>
    </p:spTree>
    <p:extLst>
      <p:ext uri="{BB962C8B-B14F-4D97-AF65-F5344CB8AC3E}">
        <p14:creationId xmlns:p14="http://schemas.microsoft.com/office/powerpoint/2010/main" val="440579349"/>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4CD4-995C-40D2-9B48-B486BD525253}"/>
              </a:ext>
            </a:extLst>
          </p:cNvPr>
          <p:cNvSpPr>
            <a:spLocks noGrp="1"/>
          </p:cNvSpPr>
          <p:nvPr>
            <p:ph type="title"/>
          </p:nvPr>
        </p:nvSpPr>
        <p:spPr/>
        <p:txBody>
          <a:bodyPr>
            <a:normAutofit/>
          </a:bodyPr>
          <a:lstStyle/>
          <a:p>
            <a:r>
              <a:rPr lang="en-GB" sz="3200" b="1" dirty="0"/>
              <a:t>2. Sensors</a:t>
            </a:r>
          </a:p>
        </p:txBody>
      </p:sp>
      <p:sp>
        <p:nvSpPr>
          <p:cNvPr id="3" name="Content Placeholder 2">
            <a:extLst>
              <a:ext uri="{FF2B5EF4-FFF2-40B4-BE49-F238E27FC236}">
                <a16:creationId xmlns:a16="http://schemas.microsoft.com/office/drawing/2014/main" id="{B324C812-8DD2-4A4D-BFED-016BE58CC6F8}"/>
              </a:ext>
            </a:extLst>
          </p:cNvPr>
          <p:cNvSpPr>
            <a:spLocks noGrp="1"/>
          </p:cNvSpPr>
          <p:nvPr>
            <p:ph idx="1"/>
          </p:nvPr>
        </p:nvSpPr>
        <p:spPr>
          <a:xfrm>
            <a:off x="452063" y="1470484"/>
            <a:ext cx="11287874" cy="3917032"/>
          </a:xfrm>
        </p:spPr>
        <p:txBody>
          <a:bodyPr>
            <a:normAutofit lnSpcReduction="10000"/>
          </a:bodyPr>
          <a:lstStyle/>
          <a:p>
            <a:pPr>
              <a:buFont typeface="Wingdings" panose="05000000000000000000" pitchFamily="2" charset="2"/>
              <a:buChar char="Ø"/>
            </a:pPr>
            <a:r>
              <a:rPr lang="en-GB" dirty="0"/>
              <a:t>Fully controlled/ automated systems often require devices to sense and provide feedback based on the system output or physical changes in its working environment, these devices are called sensors.</a:t>
            </a:r>
          </a:p>
          <a:p>
            <a:pPr>
              <a:buFont typeface="Wingdings" panose="05000000000000000000" pitchFamily="2" charset="2"/>
              <a:buChar char="Ø"/>
            </a:pPr>
            <a:endParaRPr lang="en-GB" dirty="0"/>
          </a:p>
          <a:p>
            <a:pPr>
              <a:buFont typeface="Wingdings" panose="05000000000000000000" pitchFamily="2" charset="2"/>
              <a:buChar char="Ø"/>
            </a:pPr>
            <a:r>
              <a:rPr lang="en-GB" dirty="0">
                <a:solidFill>
                  <a:srgbClr val="202124"/>
                </a:solidFill>
                <a:latin typeface="arial" panose="020B0604020202020204" pitchFamily="34" charset="0"/>
              </a:rPr>
              <a:t>A sensor is defined as </a:t>
            </a:r>
            <a:r>
              <a:rPr lang="en-GB" i="1" dirty="0">
                <a:solidFill>
                  <a:srgbClr val="202124"/>
                </a:solidFill>
                <a:latin typeface="arial" panose="020B0604020202020204" pitchFamily="34" charset="0"/>
              </a:rPr>
              <a:t>“A</a:t>
            </a:r>
            <a:r>
              <a:rPr lang="en-GB" b="0" i="1" dirty="0">
                <a:solidFill>
                  <a:srgbClr val="202124"/>
                </a:solidFill>
                <a:effectLst/>
                <a:latin typeface="arial" panose="020B0604020202020204" pitchFamily="34" charset="0"/>
              </a:rPr>
              <a:t> device which detects or measures some physical property and records, indicates, or otherwise responds to it.”</a:t>
            </a:r>
            <a:endParaRPr lang="en-GB" i="1" dirty="0"/>
          </a:p>
        </p:txBody>
      </p:sp>
    </p:spTree>
    <p:extLst>
      <p:ext uri="{BB962C8B-B14F-4D97-AF65-F5344CB8AC3E}">
        <p14:creationId xmlns:p14="http://schemas.microsoft.com/office/powerpoint/2010/main" val="3345171805"/>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CFBFD-C9FB-4B27-8D8E-3F751D43C330}"/>
              </a:ext>
            </a:extLst>
          </p:cNvPr>
          <p:cNvSpPr>
            <a:spLocks noGrp="1"/>
          </p:cNvSpPr>
          <p:nvPr>
            <p:ph idx="1"/>
          </p:nvPr>
        </p:nvSpPr>
        <p:spPr>
          <a:xfrm>
            <a:off x="667820" y="675528"/>
            <a:ext cx="10856360" cy="4687582"/>
          </a:xfrm>
        </p:spPr>
        <p:txBody>
          <a:bodyPr>
            <a:normAutofit fontScale="85000" lnSpcReduction="20000"/>
          </a:bodyPr>
          <a:lstStyle/>
          <a:p>
            <a:pPr marL="0" indent="0">
              <a:buNone/>
            </a:pPr>
            <a:r>
              <a:rPr lang="en-GB" dirty="0"/>
              <a:t>You may also hear sensors referred to as switches (switching sensors) or transducers (measuring sensors). </a:t>
            </a:r>
          </a:p>
          <a:p>
            <a:pPr marL="0" indent="0">
              <a:spcAft>
                <a:spcPts val="600"/>
              </a:spcAft>
              <a:buNone/>
            </a:pPr>
            <a:endParaRPr lang="en-GB" dirty="0"/>
          </a:p>
          <a:p>
            <a:pPr marL="0" indent="0">
              <a:buNone/>
            </a:pPr>
            <a:r>
              <a:rPr lang="en-GB" b="1" dirty="0"/>
              <a:t>Switching sensors </a:t>
            </a:r>
            <a:r>
              <a:rPr lang="en-GB" dirty="0"/>
              <a:t>can detect when a measured condition exceeds a pre-set level, and typically have binary output states. A typical application of a s</a:t>
            </a:r>
            <a:r>
              <a:rPr lang="en-GB" b="0" i="0" dirty="0">
                <a:effectLst/>
              </a:rPr>
              <a:t>witching sensor is detecting whether or not an object is present. When the object is not present the sensor </a:t>
            </a:r>
            <a:r>
              <a:rPr lang="en-GB" dirty="0"/>
              <a:t>output </a:t>
            </a:r>
            <a:r>
              <a:rPr lang="en-GB" b="0" i="0" dirty="0">
                <a:effectLst/>
              </a:rPr>
              <a:t>state is low (binary 0). When the object is present, the sensors output state “</a:t>
            </a:r>
            <a:r>
              <a:rPr lang="en-GB" b="0" i="1" dirty="0">
                <a:effectLst/>
              </a:rPr>
              <a:t>switches” </a:t>
            </a:r>
            <a:r>
              <a:rPr lang="en-GB" dirty="0"/>
              <a:t>to a high state (binary 1).</a:t>
            </a:r>
            <a:endParaRPr lang="en-GB" b="0" dirty="0">
              <a:effectLst/>
            </a:endParaRPr>
          </a:p>
          <a:p>
            <a:pPr marL="0" indent="0">
              <a:buNone/>
            </a:pPr>
            <a:r>
              <a:rPr lang="en-GB" b="0" i="0" dirty="0">
                <a:effectLst/>
              </a:rPr>
              <a:t> </a:t>
            </a:r>
          </a:p>
          <a:p>
            <a:pPr marL="0" indent="0">
              <a:buNone/>
            </a:pPr>
            <a:r>
              <a:rPr lang="en-GB" dirty="0"/>
              <a:t>For Example, a proximity sensor is used to detect when a work-piece is close enough to be grasped or clamped by a machine.</a:t>
            </a:r>
          </a:p>
        </p:txBody>
      </p:sp>
    </p:spTree>
    <p:extLst>
      <p:ext uri="{BB962C8B-B14F-4D97-AF65-F5344CB8AC3E}">
        <p14:creationId xmlns:p14="http://schemas.microsoft.com/office/powerpoint/2010/main" val="1257635389"/>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CB1837-A14D-4A11-93FB-15B9910E6C6B}"/>
              </a:ext>
            </a:extLst>
          </p:cNvPr>
          <p:cNvSpPr>
            <a:spLocks noGrp="1"/>
          </p:cNvSpPr>
          <p:nvPr>
            <p:ph idx="1"/>
          </p:nvPr>
        </p:nvSpPr>
        <p:spPr>
          <a:xfrm>
            <a:off x="609600" y="459768"/>
            <a:ext cx="10972800" cy="5036905"/>
          </a:xfrm>
        </p:spPr>
        <p:txBody>
          <a:bodyPr>
            <a:normAutofit fontScale="85000" lnSpcReduction="20000"/>
          </a:bodyPr>
          <a:lstStyle/>
          <a:p>
            <a:pPr marL="0" indent="0">
              <a:buNone/>
            </a:pPr>
            <a:r>
              <a:rPr lang="en-GB" b="1" dirty="0"/>
              <a:t>Transducers</a:t>
            </a:r>
            <a:r>
              <a:rPr lang="en-GB" dirty="0"/>
              <a:t> or measuring sensors can describe the magnitude of the measured condition (the measurand). </a:t>
            </a:r>
          </a:p>
          <a:p>
            <a:pPr marL="0" indent="0">
              <a:buNone/>
            </a:pPr>
            <a:endParaRPr lang="en-GB" dirty="0"/>
          </a:p>
          <a:p>
            <a:pPr marL="0" indent="0">
              <a:buNone/>
            </a:pPr>
            <a:r>
              <a:rPr lang="en-GB" dirty="0"/>
              <a:t>Consider a proximity transducer for example, instead of simply detecting the presence of an object, the sensor is able to describe how close the object is (within its operating range) at a given point in time.</a:t>
            </a:r>
          </a:p>
          <a:p>
            <a:pPr marL="0" indent="0">
              <a:buNone/>
            </a:pPr>
            <a:endParaRPr lang="en-GB" dirty="0"/>
          </a:p>
          <a:p>
            <a:pPr marL="0" indent="0">
              <a:buNone/>
            </a:pPr>
            <a:r>
              <a:rPr lang="en-GB" dirty="0"/>
              <a:t>Note: Sensors often don’t output signals in the desired unit of measurement. In this example, we would want to know how far away the object is in meters, however the proximity sensor outputs a voltage in </a:t>
            </a:r>
            <a:r>
              <a:rPr lang="el-GR" b="0" i="0" dirty="0">
                <a:solidFill>
                  <a:srgbClr val="222222"/>
                </a:solidFill>
                <a:effectLst/>
                <a:latin typeface="Google Sans"/>
              </a:rPr>
              <a:t>μ</a:t>
            </a:r>
            <a:r>
              <a:rPr lang="en-GB" b="0" i="0" dirty="0">
                <a:solidFill>
                  <a:srgbClr val="222222"/>
                </a:solidFill>
                <a:effectLst/>
                <a:latin typeface="Google Sans"/>
              </a:rPr>
              <a:t>V</a:t>
            </a:r>
            <a:r>
              <a:rPr lang="en-GB" dirty="0"/>
              <a:t>, i.e. as a workpiece approaches the sensor the outputted voltage increases. As such, we often need to calibrate sensors to determine what change in the output signal (</a:t>
            </a:r>
            <a:r>
              <a:rPr lang="el-GR" dirty="0"/>
              <a:t>μ</a:t>
            </a:r>
            <a:r>
              <a:rPr lang="en-GB" dirty="0"/>
              <a:t>V in this case) constitutes what change in the desired unit of measurement.</a:t>
            </a:r>
          </a:p>
        </p:txBody>
      </p:sp>
    </p:spTree>
    <p:extLst>
      <p:ext uri="{BB962C8B-B14F-4D97-AF65-F5344CB8AC3E}">
        <p14:creationId xmlns:p14="http://schemas.microsoft.com/office/powerpoint/2010/main" val="38729853"/>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B2F3D2-DAEB-4ED4-A46C-A4A38BCCD1C9}"/>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1092771" y="233453"/>
            <a:ext cx="10006458" cy="5376237"/>
          </a:xfrm>
          <a:prstGeom prst="rect">
            <a:avLst/>
          </a:prstGeom>
        </p:spPr>
      </p:pic>
    </p:spTree>
    <p:extLst>
      <p:ext uri="{BB962C8B-B14F-4D97-AF65-F5344CB8AC3E}">
        <p14:creationId xmlns:p14="http://schemas.microsoft.com/office/powerpoint/2010/main" val="1662252014"/>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B3775-DE18-4FFB-B9BE-57BD01989EC1}"/>
              </a:ext>
            </a:extLst>
          </p:cNvPr>
          <p:cNvSpPr>
            <a:spLocks noGrp="1"/>
          </p:cNvSpPr>
          <p:nvPr>
            <p:ph type="title"/>
          </p:nvPr>
        </p:nvSpPr>
        <p:spPr/>
        <p:txBody>
          <a:bodyPr>
            <a:normAutofit/>
          </a:bodyPr>
          <a:lstStyle/>
          <a:p>
            <a:r>
              <a:rPr lang="en-GB" sz="2800" b="1" dirty="0"/>
              <a:t>Some Sensor Examples</a:t>
            </a:r>
          </a:p>
        </p:txBody>
      </p:sp>
      <p:sp>
        <p:nvSpPr>
          <p:cNvPr id="3" name="Content Placeholder 2">
            <a:extLst>
              <a:ext uri="{FF2B5EF4-FFF2-40B4-BE49-F238E27FC236}">
                <a16:creationId xmlns:a16="http://schemas.microsoft.com/office/drawing/2014/main" id="{D03EE1FC-1410-47D7-B4F5-F4FE0C8A6B04}"/>
              </a:ext>
            </a:extLst>
          </p:cNvPr>
          <p:cNvSpPr>
            <a:spLocks noGrp="1"/>
          </p:cNvSpPr>
          <p:nvPr>
            <p:ph idx="1"/>
          </p:nvPr>
        </p:nvSpPr>
        <p:spPr>
          <a:xfrm>
            <a:off x="609600" y="1470484"/>
            <a:ext cx="5205573" cy="3917032"/>
          </a:xfrm>
        </p:spPr>
        <p:txBody>
          <a:bodyPr>
            <a:normAutofit/>
          </a:bodyPr>
          <a:lstStyle/>
          <a:p>
            <a:r>
              <a:rPr lang="en-GB" sz="2400" dirty="0"/>
              <a:t>Temperature sensors</a:t>
            </a:r>
          </a:p>
          <a:p>
            <a:r>
              <a:rPr lang="en-GB" sz="2400" dirty="0"/>
              <a:t>Pressure sensors </a:t>
            </a:r>
          </a:p>
          <a:p>
            <a:r>
              <a:rPr lang="en-GB" sz="2400" dirty="0"/>
              <a:t>Flowrate sensors</a:t>
            </a:r>
          </a:p>
          <a:p>
            <a:r>
              <a:rPr lang="en-GB" sz="2400" dirty="0"/>
              <a:t>Force / torque sensors (load cells) </a:t>
            </a:r>
          </a:p>
          <a:p>
            <a:r>
              <a:rPr lang="en-GB" sz="2400" dirty="0"/>
              <a:t>Vibration sensors</a:t>
            </a:r>
          </a:p>
          <a:p>
            <a:r>
              <a:rPr lang="en-GB" sz="2400" dirty="0"/>
              <a:t>EMF sensors (RFID)</a:t>
            </a:r>
          </a:p>
          <a:p>
            <a:r>
              <a:rPr lang="en-GB" sz="2400" dirty="0"/>
              <a:t>Movement sensors (accelerometers/ gyroscopes)</a:t>
            </a:r>
          </a:p>
          <a:p>
            <a:r>
              <a:rPr lang="en-GB" sz="2400" dirty="0"/>
              <a:t>Ultrasonic transducers</a:t>
            </a:r>
          </a:p>
          <a:p>
            <a:endParaRPr lang="en-GB" dirty="0"/>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2B707221-BC65-4FEA-BF55-9D79BDC057C1}"/>
              </a:ext>
            </a:extLst>
          </p:cNvPr>
          <p:cNvSpPr txBox="1">
            <a:spLocks/>
          </p:cNvSpPr>
          <p:nvPr/>
        </p:nvSpPr>
        <p:spPr>
          <a:xfrm>
            <a:off x="5815173" y="1523330"/>
            <a:ext cx="627408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Sensors for electrical properties (voltage, current, resistance, conductance and capacitance etc.)</a:t>
            </a:r>
          </a:p>
          <a:p>
            <a:r>
              <a:rPr lang="en-GB" sz="2400" dirty="0"/>
              <a:t>PIR sensors (movement of people)</a:t>
            </a:r>
          </a:p>
          <a:p>
            <a:r>
              <a:rPr lang="en-GB" sz="2400" dirty="0"/>
              <a:t>Optical sensors (cameras and machine vision systems) </a:t>
            </a:r>
          </a:p>
          <a:p>
            <a:r>
              <a:rPr lang="en-GB" sz="2400" dirty="0"/>
              <a:t>Hall effect sensors</a:t>
            </a:r>
          </a:p>
          <a:p>
            <a:r>
              <a:rPr lang="en-GB" sz="2400" dirty="0"/>
              <a:t>infrared sensors</a:t>
            </a:r>
          </a:p>
          <a:p>
            <a:r>
              <a:rPr lang="en-GB" sz="2400" dirty="0"/>
              <a:t>Humidity sensors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92653580"/>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5478437-2947-4B34-9B9D-579D22361FBB}"/>
              </a:ext>
            </a:extLst>
          </p:cNvPr>
          <p:cNvSpPr txBox="1"/>
          <p:nvPr/>
        </p:nvSpPr>
        <p:spPr>
          <a:xfrm>
            <a:off x="239730" y="441789"/>
            <a:ext cx="11712539" cy="5130635"/>
          </a:xfrm>
          <a:prstGeom prst="rect">
            <a:avLst/>
          </a:prstGeom>
          <a:noFill/>
        </p:spPr>
        <p:txBody>
          <a:bodyPr wrap="square">
            <a:spAutoFit/>
          </a:bodyPr>
          <a:lstStyle/>
          <a:p>
            <a:pPr marR="0" lvl="0" algn="ctr" defTabSz="914400" rtl="0" eaLnBrk="1" fontAlgn="auto" latinLnBrk="0" hangingPunct="1">
              <a:lnSpc>
                <a:spcPct val="150000"/>
              </a:lnSpc>
              <a:spcBef>
                <a:spcPct val="20000"/>
              </a:spcBef>
              <a:spcAft>
                <a:spcPts val="0"/>
              </a:spcAft>
              <a:buClrTx/>
              <a:buSzTx/>
              <a:tabLst/>
              <a:defRPr/>
            </a:pPr>
            <a:r>
              <a:rPr lang="en-GB" sz="3200" b="1" dirty="0">
                <a:solidFill>
                  <a:prstClr val="black"/>
                </a:solidFill>
                <a:latin typeface="Myriad Pro"/>
              </a:rPr>
              <a:t>3</a:t>
            </a:r>
            <a:r>
              <a:rPr kumimoji="0" lang="en-GB" sz="3200" b="1" i="0" u="none" strike="noStrike" kern="1200" cap="none" spc="0" normalizeH="0" baseline="0" noProof="0" dirty="0">
                <a:ln>
                  <a:noFill/>
                </a:ln>
                <a:solidFill>
                  <a:prstClr val="black"/>
                </a:solidFill>
                <a:effectLst/>
                <a:uLnTx/>
                <a:uFillTx/>
                <a:latin typeface="Myriad Pro"/>
                <a:ea typeface="+mn-ea"/>
                <a:cs typeface="+mn-cs"/>
              </a:rPr>
              <a:t>. Control</a:t>
            </a:r>
            <a:endParaRPr lang="en-GB" sz="3200" b="1" dirty="0">
              <a:solidFill>
                <a:prstClr val="black"/>
              </a:solidFill>
              <a:latin typeface="Myriad Pro"/>
            </a:endParaRP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GB" sz="2800" dirty="0"/>
              <a:t>The control device provides instruction to the actuators (or ‘tells’ the actuator to do work).</a:t>
            </a:r>
          </a:p>
          <a:p>
            <a:pPr marL="457200" marR="0" lvl="0" indent="-457200" defTabSz="914400" rtl="0" eaLnBrk="1" fontAlgn="auto" latinLnBrk="0" hangingPunct="1">
              <a:lnSpc>
                <a:spcPct val="100000"/>
              </a:lnSpc>
              <a:spcBef>
                <a:spcPct val="20000"/>
              </a:spcBef>
              <a:spcAft>
                <a:spcPts val="600"/>
              </a:spcAft>
              <a:buClrTx/>
              <a:buSzTx/>
              <a:buFont typeface="Wingdings" panose="05000000000000000000" pitchFamily="2" charset="2"/>
              <a:buChar char="Ø"/>
              <a:tabLst/>
              <a:defRPr/>
            </a:pPr>
            <a:r>
              <a:rPr lang="en-GB" sz="2800" dirty="0"/>
              <a:t>A control device manages, commands, directs, or regulates the behaviour of other devices or systems to achieve a desired result.</a:t>
            </a: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r>
              <a:rPr lang="en-GB" sz="2800" dirty="0"/>
              <a:t>Historically, automated systems required bespoke and sophisticated control devices, however modern approaches use more modular and generalisable systems, such as programable logic controllers or even PC based control</a:t>
            </a:r>
            <a:r>
              <a:rPr lang="en-GB" sz="2600" dirty="0"/>
              <a:t>.</a:t>
            </a:r>
          </a:p>
          <a:p>
            <a:pPr marL="457200" marR="0" lvl="0" indent="-457200" defTabSz="914400" rtl="0" eaLnBrk="1" fontAlgn="auto" latinLnBrk="0" hangingPunct="1">
              <a:lnSpc>
                <a:spcPct val="100000"/>
              </a:lnSpc>
              <a:spcBef>
                <a:spcPct val="20000"/>
              </a:spcBef>
              <a:spcAft>
                <a:spcPts val="0"/>
              </a:spcAft>
              <a:buClrTx/>
              <a:buSzTx/>
              <a:buFont typeface="Wingdings" panose="05000000000000000000" pitchFamily="2" charset="2"/>
              <a:buChar char="Ø"/>
              <a:tabLst/>
              <a:defRPr/>
            </a:pP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73652814"/>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30B985-8F05-48BD-B249-D9F2D7EA726A}"/>
              </a:ext>
            </a:extLst>
          </p:cNvPr>
          <p:cNvSpPr txBox="1"/>
          <p:nvPr/>
        </p:nvSpPr>
        <p:spPr>
          <a:xfrm>
            <a:off x="239730" y="202460"/>
            <a:ext cx="11712539"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Types of Process Con</a:t>
            </a:r>
            <a:r>
              <a:rPr lang="en-GB" sz="2800" b="1" dirty="0" err="1">
                <a:solidFill>
                  <a:prstClr val="black"/>
                </a:solidFill>
                <a:latin typeface="Myriad Pro"/>
              </a:rPr>
              <a:t>trol</a:t>
            </a:r>
            <a:r>
              <a:rPr lang="en-GB" sz="2800" b="1" dirty="0">
                <a:solidFill>
                  <a:prstClr val="black"/>
                </a:solidFill>
                <a:latin typeface="Myriad Pro"/>
              </a:rPr>
              <a:t> - </a:t>
            </a:r>
            <a:r>
              <a:rPr kumimoji="0" lang="en-GB" sz="2800" b="1" i="0" u="none" strike="noStrike" kern="1200" cap="none" spc="0" normalizeH="0" baseline="0" noProof="0" dirty="0">
                <a:ln>
                  <a:noFill/>
                </a:ln>
                <a:solidFill>
                  <a:prstClr val="black"/>
                </a:solidFill>
                <a:effectLst/>
                <a:uLnTx/>
                <a:uFillTx/>
                <a:latin typeface="Myriad Pro"/>
                <a:ea typeface="+mn-ea"/>
                <a:cs typeface="+mn-cs"/>
              </a:rPr>
              <a:t>Open/Closed Loop Control</a:t>
            </a:r>
          </a:p>
        </p:txBody>
      </p:sp>
      <p:sp>
        <p:nvSpPr>
          <p:cNvPr id="6" name="Content Placeholder 5">
            <a:extLst>
              <a:ext uri="{FF2B5EF4-FFF2-40B4-BE49-F238E27FC236}">
                <a16:creationId xmlns:a16="http://schemas.microsoft.com/office/drawing/2014/main" id="{19D86748-96A1-45C9-A0B4-07BB0EDE6AB2}"/>
              </a:ext>
            </a:extLst>
          </p:cNvPr>
          <p:cNvSpPr>
            <a:spLocks noGrp="1"/>
          </p:cNvSpPr>
          <p:nvPr>
            <p:ph idx="1"/>
          </p:nvPr>
        </p:nvSpPr>
        <p:spPr>
          <a:xfrm>
            <a:off x="609599" y="1244452"/>
            <a:ext cx="10972800" cy="4231674"/>
          </a:xfrm>
        </p:spPr>
        <p:txBody>
          <a:bodyPr>
            <a:normAutofit fontScale="92500" lnSpcReduction="20000"/>
          </a:bodyPr>
          <a:lstStyle/>
          <a:p>
            <a:pPr marL="0" indent="0">
              <a:buNone/>
            </a:pPr>
            <a:r>
              <a:rPr lang="en-GB" sz="2800" b="0" i="0" dirty="0">
                <a:effectLst/>
                <a:latin typeface="Open Sans"/>
              </a:rPr>
              <a:t>A control system uses control loops, which are a processes designed to maintain a variable at a desired set point. There are two main types open/closed control loops.</a:t>
            </a:r>
          </a:p>
          <a:p>
            <a:pPr marL="0" indent="0">
              <a:buNone/>
            </a:pPr>
            <a:endParaRPr lang="en-GB" sz="2800" b="0" i="0" dirty="0">
              <a:effectLst/>
              <a:latin typeface="Open Sans"/>
            </a:endParaRPr>
          </a:p>
          <a:p>
            <a:pPr>
              <a:buFont typeface="Wingdings" panose="05000000000000000000" pitchFamily="2" charset="2"/>
              <a:buChar char="Ø"/>
            </a:pPr>
            <a:r>
              <a:rPr lang="en-GB" sz="2800" b="0" i="0" dirty="0">
                <a:effectLst/>
                <a:latin typeface="Open Sans"/>
              </a:rPr>
              <a:t>An </a:t>
            </a:r>
            <a:r>
              <a:rPr lang="en-GB" sz="2800" b="1" i="0" dirty="0">
                <a:effectLst/>
                <a:latin typeface="Open Sans"/>
              </a:rPr>
              <a:t>open loop </a:t>
            </a:r>
            <a:r>
              <a:rPr lang="en-GB" sz="2800" b="0" i="0" dirty="0">
                <a:effectLst/>
                <a:latin typeface="Open Sans"/>
              </a:rPr>
              <a:t>control system acts completely on the basis of input, the output has </a:t>
            </a:r>
            <a:r>
              <a:rPr lang="en-GB" sz="2800" b="1" i="0" dirty="0">
                <a:effectLst/>
                <a:latin typeface="Open Sans"/>
              </a:rPr>
              <a:t>no effect </a:t>
            </a:r>
            <a:r>
              <a:rPr lang="en-GB" sz="2800" b="0" i="0" dirty="0">
                <a:effectLst/>
                <a:latin typeface="Open Sans"/>
              </a:rPr>
              <a:t>on the control action.</a:t>
            </a:r>
          </a:p>
          <a:p>
            <a:pPr marL="0" indent="0">
              <a:buNone/>
            </a:pPr>
            <a:endParaRPr lang="en-GB" sz="2800" dirty="0"/>
          </a:p>
          <a:p>
            <a:pPr marL="0" indent="0">
              <a:buNone/>
            </a:pPr>
            <a:r>
              <a:rPr lang="en-GB" sz="2800" dirty="0"/>
              <a:t>A simple example of this type of system is a timer-based toaster. Bread is put into the toaster, a timer is set, and a lever is pushed down acting as a switch to start the process. The toaster coils heat and stay heated for the time set on the timer, then the toast pops up, coils turn off, and the process ends. </a:t>
            </a:r>
          </a:p>
        </p:txBody>
      </p:sp>
    </p:spTree>
    <p:extLst>
      <p:ext uri="{BB962C8B-B14F-4D97-AF65-F5344CB8AC3E}">
        <p14:creationId xmlns:p14="http://schemas.microsoft.com/office/powerpoint/2010/main" val="131835468"/>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AB49ECD9-C649-4D70-92E2-5BF20C683347}"/>
              </a:ext>
            </a:extLst>
          </p:cNvPr>
          <p:cNvGrpSpPr/>
          <p:nvPr/>
        </p:nvGrpSpPr>
        <p:grpSpPr>
          <a:xfrm>
            <a:off x="714905" y="1312853"/>
            <a:ext cx="10762188" cy="1169550"/>
            <a:chOff x="714906" y="933934"/>
            <a:chExt cx="10762188" cy="1169550"/>
          </a:xfrm>
        </p:grpSpPr>
        <p:grpSp>
          <p:nvGrpSpPr>
            <p:cNvPr id="13" name="Group 12">
              <a:extLst>
                <a:ext uri="{FF2B5EF4-FFF2-40B4-BE49-F238E27FC236}">
                  <a16:creationId xmlns:a16="http://schemas.microsoft.com/office/drawing/2014/main" id="{28A55070-E807-41D2-B382-0D0548EE29AC}"/>
                </a:ext>
              </a:extLst>
            </p:cNvPr>
            <p:cNvGrpSpPr/>
            <p:nvPr/>
          </p:nvGrpSpPr>
          <p:grpSpPr>
            <a:xfrm>
              <a:off x="1654992" y="1036593"/>
              <a:ext cx="8882013" cy="996594"/>
              <a:chOff x="1429819" y="339046"/>
              <a:chExt cx="8882013" cy="996594"/>
            </a:xfrm>
          </p:grpSpPr>
          <p:sp>
            <p:nvSpPr>
              <p:cNvPr id="4" name="Rectangle 3">
                <a:extLst>
                  <a:ext uri="{FF2B5EF4-FFF2-40B4-BE49-F238E27FC236}">
                    <a16:creationId xmlns:a16="http://schemas.microsoft.com/office/drawing/2014/main" id="{DEC91EEE-E948-4B0D-93DF-EC86C7F31039}"/>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Controller</a:t>
                </a:r>
              </a:p>
            </p:txBody>
          </p:sp>
          <p:sp>
            <p:nvSpPr>
              <p:cNvPr id="7" name="Rectangle 6">
                <a:extLst>
                  <a:ext uri="{FF2B5EF4-FFF2-40B4-BE49-F238E27FC236}">
                    <a16:creationId xmlns:a16="http://schemas.microsoft.com/office/drawing/2014/main" id="{62AF575A-A4EE-45FA-B3F5-A5E4C5882F34}"/>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Process</a:t>
                </a:r>
              </a:p>
              <a:p>
                <a:pPr algn="ctr"/>
                <a:r>
                  <a:rPr lang="en-GB" dirty="0">
                    <a:solidFill>
                      <a:schemeClr val="tx1"/>
                    </a:solidFill>
                  </a:rPr>
                  <a:t>(Actuator)</a:t>
                </a:r>
              </a:p>
            </p:txBody>
          </p:sp>
          <p:cxnSp>
            <p:nvCxnSpPr>
              <p:cNvPr id="6" name="Straight Arrow Connector 5">
                <a:extLst>
                  <a:ext uri="{FF2B5EF4-FFF2-40B4-BE49-F238E27FC236}">
                    <a16:creationId xmlns:a16="http://schemas.microsoft.com/office/drawing/2014/main" id="{BD8985A4-45E8-4103-8735-7FCEE0ACF015}"/>
                  </a:ext>
                </a:extLst>
              </p:cNvPr>
              <p:cNvCxnSpPr>
                <a:stCxn id="4" idx="3"/>
                <a:endCxn id="7"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7A4BC55-15FC-4550-8D99-A8FD0F90E3E9}"/>
                  </a:ext>
                </a:extLst>
              </p:cNvPr>
              <p:cNvCxnSpPr/>
              <p:nvPr/>
            </p:nvCxnSpPr>
            <p:spPr>
              <a:xfrm flipV="1">
                <a:off x="1429819" y="837341"/>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2D4FED9-9FC5-4A70-9E5A-AB01B5AEB289}"/>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 name="TextBox 7">
              <a:extLst>
                <a:ext uri="{FF2B5EF4-FFF2-40B4-BE49-F238E27FC236}">
                  <a16:creationId xmlns:a16="http://schemas.microsoft.com/office/drawing/2014/main" id="{3EB37499-9B8E-4ED2-BFC8-6A290554BD1B}"/>
                </a:ext>
              </a:extLst>
            </p:cNvPr>
            <p:cNvSpPr txBox="1"/>
            <p:nvPr/>
          </p:nvSpPr>
          <p:spPr>
            <a:xfrm>
              <a:off x="714906" y="950113"/>
              <a:ext cx="1880171" cy="584775"/>
            </a:xfrm>
            <a:prstGeom prst="rect">
              <a:avLst/>
            </a:prstGeom>
            <a:noFill/>
          </p:spPr>
          <p:txBody>
            <a:bodyPr wrap="square" rtlCol="0">
              <a:spAutoFit/>
            </a:bodyPr>
            <a:lstStyle/>
            <a:p>
              <a:pPr algn="ctr"/>
              <a:r>
                <a:rPr lang="en-GB" sz="1600" dirty="0"/>
                <a:t>Desired Process </a:t>
              </a:r>
            </a:p>
            <a:p>
              <a:pPr algn="ctr"/>
              <a:r>
                <a:rPr lang="en-GB" sz="1600" dirty="0"/>
                <a:t>Response / input</a:t>
              </a:r>
            </a:p>
          </p:txBody>
        </p:sp>
        <p:sp>
          <p:nvSpPr>
            <p:cNvPr id="16" name="TextBox 15">
              <a:extLst>
                <a:ext uri="{FF2B5EF4-FFF2-40B4-BE49-F238E27FC236}">
                  <a16:creationId xmlns:a16="http://schemas.microsoft.com/office/drawing/2014/main" id="{A1310092-8823-4F45-B3F4-14147CFCBA67}"/>
                </a:ext>
              </a:extLst>
            </p:cNvPr>
            <p:cNvSpPr txBox="1"/>
            <p:nvPr/>
          </p:nvSpPr>
          <p:spPr>
            <a:xfrm>
              <a:off x="9596923" y="933934"/>
              <a:ext cx="1880171" cy="584775"/>
            </a:xfrm>
            <a:prstGeom prst="rect">
              <a:avLst/>
            </a:prstGeom>
            <a:noFill/>
          </p:spPr>
          <p:txBody>
            <a:bodyPr wrap="square" rtlCol="0">
              <a:spAutoFit/>
            </a:bodyPr>
            <a:lstStyle/>
            <a:p>
              <a:pPr algn="ctr"/>
              <a:r>
                <a:rPr lang="en-GB" sz="1600" dirty="0"/>
                <a:t>Actual Process Output</a:t>
              </a:r>
            </a:p>
          </p:txBody>
        </p:sp>
        <p:sp>
          <p:nvSpPr>
            <p:cNvPr id="17" name="TextBox 16">
              <a:extLst>
                <a:ext uri="{FF2B5EF4-FFF2-40B4-BE49-F238E27FC236}">
                  <a16:creationId xmlns:a16="http://schemas.microsoft.com/office/drawing/2014/main" id="{C7D9E3BC-66DC-4C44-809C-406012A838F9}"/>
                </a:ext>
              </a:extLst>
            </p:cNvPr>
            <p:cNvSpPr txBox="1"/>
            <p:nvPr/>
          </p:nvSpPr>
          <p:spPr>
            <a:xfrm>
              <a:off x="5259081" y="953468"/>
              <a:ext cx="1673833" cy="584775"/>
            </a:xfrm>
            <a:prstGeom prst="rect">
              <a:avLst/>
            </a:prstGeom>
            <a:noFill/>
          </p:spPr>
          <p:txBody>
            <a:bodyPr wrap="square" rtlCol="0">
              <a:spAutoFit/>
            </a:bodyPr>
            <a:lstStyle/>
            <a:p>
              <a:pPr algn="ctr"/>
              <a:r>
                <a:rPr lang="en-GB" sz="1600" dirty="0"/>
                <a:t>Controller Output</a:t>
              </a:r>
            </a:p>
          </p:txBody>
        </p:sp>
        <p:sp>
          <p:nvSpPr>
            <p:cNvPr id="18" name="TextBox 17">
              <a:extLst>
                <a:ext uri="{FF2B5EF4-FFF2-40B4-BE49-F238E27FC236}">
                  <a16:creationId xmlns:a16="http://schemas.microsoft.com/office/drawing/2014/main" id="{AB0F641E-A48C-4014-8640-EB80ED138A6F}"/>
                </a:ext>
              </a:extLst>
            </p:cNvPr>
            <p:cNvSpPr txBox="1"/>
            <p:nvPr/>
          </p:nvSpPr>
          <p:spPr>
            <a:xfrm>
              <a:off x="5417259" y="1518709"/>
              <a:ext cx="1357476" cy="584775"/>
            </a:xfrm>
            <a:prstGeom prst="rect">
              <a:avLst/>
            </a:prstGeom>
            <a:noFill/>
          </p:spPr>
          <p:txBody>
            <a:bodyPr wrap="square" rtlCol="0">
              <a:spAutoFit/>
            </a:bodyPr>
            <a:lstStyle/>
            <a:p>
              <a:pPr algn="ctr"/>
              <a:r>
                <a:rPr lang="en-GB" sz="1600" dirty="0"/>
                <a:t>Process Input</a:t>
              </a:r>
            </a:p>
          </p:txBody>
        </p:sp>
      </p:grpSp>
      <p:grpSp>
        <p:nvGrpSpPr>
          <p:cNvPr id="15" name="Group 14">
            <a:extLst>
              <a:ext uri="{FF2B5EF4-FFF2-40B4-BE49-F238E27FC236}">
                <a16:creationId xmlns:a16="http://schemas.microsoft.com/office/drawing/2014/main" id="{EF3D01C5-B447-4A63-81EC-19D30263B6FC}"/>
              </a:ext>
            </a:extLst>
          </p:cNvPr>
          <p:cNvGrpSpPr/>
          <p:nvPr/>
        </p:nvGrpSpPr>
        <p:grpSpPr>
          <a:xfrm>
            <a:off x="714046" y="3804307"/>
            <a:ext cx="10762188" cy="1212787"/>
            <a:chOff x="714905" y="3855678"/>
            <a:chExt cx="10762188" cy="1212787"/>
          </a:xfrm>
        </p:grpSpPr>
        <p:grpSp>
          <p:nvGrpSpPr>
            <p:cNvPr id="20" name="Group 19">
              <a:extLst>
                <a:ext uri="{FF2B5EF4-FFF2-40B4-BE49-F238E27FC236}">
                  <a16:creationId xmlns:a16="http://schemas.microsoft.com/office/drawing/2014/main" id="{B02FE7BE-DE3A-4081-80A8-24A5B81F6CC0}"/>
                </a:ext>
              </a:extLst>
            </p:cNvPr>
            <p:cNvGrpSpPr/>
            <p:nvPr/>
          </p:nvGrpSpPr>
          <p:grpSpPr>
            <a:xfrm>
              <a:off x="714905" y="3855678"/>
              <a:ext cx="10762188" cy="1126311"/>
              <a:chOff x="714906" y="906876"/>
              <a:chExt cx="10762188" cy="1126311"/>
            </a:xfrm>
          </p:grpSpPr>
          <p:grpSp>
            <p:nvGrpSpPr>
              <p:cNvPr id="21" name="Group 20">
                <a:extLst>
                  <a:ext uri="{FF2B5EF4-FFF2-40B4-BE49-F238E27FC236}">
                    <a16:creationId xmlns:a16="http://schemas.microsoft.com/office/drawing/2014/main" id="{304D4DC1-B04C-4F96-997E-D9F500C407B5}"/>
                  </a:ext>
                </a:extLst>
              </p:cNvPr>
              <p:cNvGrpSpPr/>
              <p:nvPr/>
            </p:nvGrpSpPr>
            <p:grpSpPr>
              <a:xfrm>
                <a:off x="1654992" y="1036593"/>
                <a:ext cx="8882013" cy="996594"/>
                <a:chOff x="1429819" y="339046"/>
                <a:chExt cx="8882013" cy="996594"/>
              </a:xfrm>
            </p:grpSpPr>
            <p:sp>
              <p:nvSpPr>
                <p:cNvPr id="26" name="Rectangle 25">
                  <a:extLst>
                    <a:ext uri="{FF2B5EF4-FFF2-40B4-BE49-F238E27FC236}">
                      <a16:creationId xmlns:a16="http://schemas.microsoft.com/office/drawing/2014/main" id="{C85BBBA0-F206-4102-9B99-714C7E69499B}"/>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Relays and Timer</a:t>
                  </a:r>
                </a:p>
              </p:txBody>
            </p:sp>
            <p:sp>
              <p:nvSpPr>
                <p:cNvPr id="27" name="Rectangle 26">
                  <a:extLst>
                    <a:ext uri="{FF2B5EF4-FFF2-40B4-BE49-F238E27FC236}">
                      <a16:creationId xmlns:a16="http://schemas.microsoft.com/office/drawing/2014/main" id="{5681844F-6E3B-489C-B294-C7906787FC89}"/>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Toaster </a:t>
                  </a:r>
                </a:p>
                <a:p>
                  <a:pPr algn="ctr"/>
                  <a:r>
                    <a:rPr lang="en-GB" dirty="0">
                      <a:solidFill>
                        <a:schemeClr val="tx1"/>
                      </a:solidFill>
                    </a:rPr>
                    <a:t>(coils heat up)</a:t>
                  </a:r>
                </a:p>
              </p:txBody>
            </p:sp>
            <p:cxnSp>
              <p:nvCxnSpPr>
                <p:cNvPr id="28" name="Straight Arrow Connector 27">
                  <a:extLst>
                    <a:ext uri="{FF2B5EF4-FFF2-40B4-BE49-F238E27FC236}">
                      <a16:creationId xmlns:a16="http://schemas.microsoft.com/office/drawing/2014/main" id="{ED7169AF-5E76-4F90-8D7A-E55FF6D9933F}"/>
                    </a:ext>
                  </a:extLst>
                </p:cNvPr>
                <p:cNvCxnSpPr>
                  <a:stCxn id="26" idx="3"/>
                  <a:endCxn id="27"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8887CA0-B3E2-4040-968A-274795E852D2}"/>
                    </a:ext>
                  </a:extLst>
                </p:cNvPr>
                <p:cNvCxnSpPr/>
                <p:nvPr/>
              </p:nvCxnSpPr>
              <p:spPr>
                <a:xfrm flipV="1">
                  <a:off x="1429819" y="837341"/>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5292AF-CA4E-406B-817C-2C77AF41CACF}"/>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1077B66E-018D-4A02-87D2-86C2AB5CCB2D}"/>
                  </a:ext>
                </a:extLst>
              </p:cNvPr>
              <p:cNvSpPr txBox="1"/>
              <p:nvPr/>
            </p:nvSpPr>
            <p:spPr>
              <a:xfrm>
                <a:off x="714906" y="906876"/>
                <a:ext cx="1880171" cy="584775"/>
              </a:xfrm>
              <a:prstGeom prst="rect">
                <a:avLst/>
              </a:prstGeom>
              <a:noFill/>
            </p:spPr>
            <p:txBody>
              <a:bodyPr wrap="square" rtlCol="0">
                <a:spAutoFit/>
              </a:bodyPr>
              <a:lstStyle/>
              <a:p>
                <a:pPr algn="ctr"/>
                <a:r>
                  <a:rPr lang="en-GB" sz="1600" dirty="0"/>
                  <a:t>Set Desired Heating Time</a:t>
                </a:r>
              </a:p>
            </p:txBody>
          </p:sp>
          <p:sp>
            <p:nvSpPr>
              <p:cNvPr id="23" name="TextBox 22">
                <a:extLst>
                  <a:ext uri="{FF2B5EF4-FFF2-40B4-BE49-F238E27FC236}">
                    <a16:creationId xmlns:a16="http://schemas.microsoft.com/office/drawing/2014/main" id="{7E5FA2EB-11A7-4900-ADB0-715BE5934C25}"/>
                  </a:ext>
                </a:extLst>
              </p:cNvPr>
              <p:cNvSpPr txBox="1"/>
              <p:nvPr/>
            </p:nvSpPr>
            <p:spPr>
              <a:xfrm>
                <a:off x="9596923" y="933934"/>
                <a:ext cx="1880171" cy="584775"/>
              </a:xfrm>
              <a:prstGeom prst="rect">
                <a:avLst/>
              </a:prstGeom>
              <a:noFill/>
            </p:spPr>
            <p:txBody>
              <a:bodyPr wrap="square" rtlCol="0">
                <a:spAutoFit/>
              </a:bodyPr>
              <a:lstStyle/>
              <a:p>
                <a:pPr algn="ctr"/>
                <a:r>
                  <a:rPr lang="en-GB" sz="1600" dirty="0"/>
                  <a:t>Actual Toast Quality</a:t>
                </a:r>
              </a:p>
            </p:txBody>
          </p:sp>
          <p:sp>
            <p:nvSpPr>
              <p:cNvPr id="24" name="TextBox 23">
                <a:extLst>
                  <a:ext uri="{FF2B5EF4-FFF2-40B4-BE49-F238E27FC236}">
                    <a16:creationId xmlns:a16="http://schemas.microsoft.com/office/drawing/2014/main" id="{6E79D9B3-764A-432F-82F3-FB250C49C16E}"/>
                  </a:ext>
                </a:extLst>
              </p:cNvPr>
              <p:cNvSpPr txBox="1"/>
              <p:nvPr/>
            </p:nvSpPr>
            <p:spPr>
              <a:xfrm>
                <a:off x="5259081" y="953468"/>
                <a:ext cx="1673833" cy="584775"/>
              </a:xfrm>
              <a:prstGeom prst="rect">
                <a:avLst/>
              </a:prstGeom>
              <a:noFill/>
            </p:spPr>
            <p:txBody>
              <a:bodyPr wrap="square" rtlCol="0">
                <a:spAutoFit/>
              </a:bodyPr>
              <a:lstStyle/>
              <a:p>
                <a:pPr algn="ctr"/>
                <a:r>
                  <a:rPr lang="en-GB" sz="1600" dirty="0"/>
                  <a:t>Power to heating coils</a:t>
                </a:r>
              </a:p>
            </p:txBody>
          </p:sp>
        </p:grpSp>
        <p:sp>
          <p:nvSpPr>
            <p:cNvPr id="31" name="TextBox 30">
              <a:extLst>
                <a:ext uri="{FF2B5EF4-FFF2-40B4-BE49-F238E27FC236}">
                  <a16:creationId xmlns:a16="http://schemas.microsoft.com/office/drawing/2014/main" id="{2FAEE955-6C78-450B-9C91-3D029322770E}"/>
                </a:ext>
              </a:extLst>
            </p:cNvPr>
            <p:cNvSpPr txBox="1"/>
            <p:nvPr/>
          </p:nvSpPr>
          <p:spPr>
            <a:xfrm>
              <a:off x="774405" y="4483690"/>
              <a:ext cx="1761170" cy="584775"/>
            </a:xfrm>
            <a:prstGeom prst="rect">
              <a:avLst/>
            </a:prstGeom>
            <a:noFill/>
          </p:spPr>
          <p:txBody>
            <a:bodyPr wrap="square" rtlCol="0">
              <a:spAutoFit/>
            </a:bodyPr>
            <a:lstStyle/>
            <a:p>
              <a:pPr algn="ctr"/>
              <a:r>
                <a:rPr lang="en-GB" sz="1600" dirty="0"/>
                <a:t>Electrical Energy In</a:t>
              </a:r>
            </a:p>
          </p:txBody>
        </p:sp>
      </p:grpSp>
      <p:sp>
        <p:nvSpPr>
          <p:cNvPr id="32" name="TextBox 31">
            <a:extLst>
              <a:ext uri="{FF2B5EF4-FFF2-40B4-BE49-F238E27FC236}">
                <a16:creationId xmlns:a16="http://schemas.microsoft.com/office/drawing/2014/main" id="{47E83FD1-7AFF-47B9-AC9B-85C7A566C738}"/>
              </a:ext>
            </a:extLst>
          </p:cNvPr>
          <p:cNvSpPr txBox="1"/>
          <p:nvPr/>
        </p:nvSpPr>
        <p:spPr>
          <a:xfrm>
            <a:off x="239725" y="316360"/>
            <a:ext cx="11712539"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Open Loop Diagram</a:t>
            </a:r>
          </a:p>
        </p:txBody>
      </p:sp>
      <p:sp>
        <p:nvSpPr>
          <p:cNvPr id="33" name="TextBox 32">
            <a:extLst>
              <a:ext uri="{FF2B5EF4-FFF2-40B4-BE49-F238E27FC236}">
                <a16:creationId xmlns:a16="http://schemas.microsoft.com/office/drawing/2014/main" id="{9DD2DEDA-A94E-4720-8B0D-88DA3FD9FE2E}"/>
              </a:ext>
            </a:extLst>
          </p:cNvPr>
          <p:cNvSpPr txBox="1"/>
          <p:nvPr/>
        </p:nvSpPr>
        <p:spPr>
          <a:xfrm>
            <a:off x="239726" y="2993340"/>
            <a:ext cx="11712539" cy="461665"/>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400" b="1" i="0" u="none" strike="noStrike" kern="1200" cap="none" spc="0" normalizeH="0" baseline="0" noProof="0" dirty="0">
                <a:ln>
                  <a:noFill/>
                </a:ln>
                <a:solidFill>
                  <a:prstClr val="black"/>
                </a:solidFill>
                <a:effectLst/>
                <a:uLnTx/>
                <a:uFillTx/>
                <a:latin typeface="Myriad Pro"/>
                <a:ea typeface="+mn-ea"/>
                <a:cs typeface="+mn-cs"/>
              </a:rPr>
              <a:t>Modified for Toaster Example</a:t>
            </a:r>
          </a:p>
        </p:txBody>
      </p:sp>
    </p:spTree>
    <p:extLst>
      <p:ext uri="{BB962C8B-B14F-4D97-AF65-F5344CB8AC3E}">
        <p14:creationId xmlns:p14="http://schemas.microsoft.com/office/powerpoint/2010/main" val="1686659961"/>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75D5D-0028-46C1-A2DA-129C4753DD1F}"/>
              </a:ext>
            </a:extLst>
          </p:cNvPr>
          <p:cNvSpPr>
            <a:spLocks noGrp="1"/>
          </p:cNvSpPr>
          <p:nvPr>
            <p:ph idx="1"/>
          </p:nvPr>
        </p:nvSpPr>
        <p:spPr>
          <a:xfrm>
            <a:off x="609600" y="696074"/>
            <a:ext cx="10972800" cy="4564293"/>
          </a:xfrm>
        </p:spPr>
        <p:txBody>
          <a:bodyPr>
            <a:normAutofit fontScale="70000" lnSpcReduction="20000"/>
          </a:bodyPr>
          <a:lstStyle/>
          <a:p>
            <a:pPr marL="0" indent="0" algn="ctr">
              <a:lnSpc>
                <a:spcPct val="170000"/>
              </a:lnSpc>
              <a:buNone/>
            </a:pPr>
            <a:r>
              <a:rPr lang="en-GB" b="1" dirty="0"/>
              <a:t>Advantages of Open Loop Control Systems</a:t>
            </a:r>
          </a:p>
          <a:p>
            <a:r>
              <a:rPr lang="en-GB" dirty="0"/>
              <a:t>Simple in construction and design, easy implementation and more economical.</a:t>
            </a:r>
          </a:p>
          <a:p>
            <a:r>
              <a:rPr lang="en-GB" dirty="0"/>
              <a:t>Easy to maintain (no sensors to maintain or calibrate).</a:t>
            </a:r>
          </a:p>
          <a:p>
            <a:r>
              <a:rPr lang="en-GB" dirty="0"/>
              <a:t>Convenient to use if the output is difficult to measure.</a:t>
            </a:r>
          </a:p>
          <a:p>
            <a:r>
              <a:rPr lang="en-GB" dirty="0"/>
              <a:t>Largely stable.</a:t>
            </a:r>
          </a:p>
          <a:p>
            <a:endParaRPr lang="en-GB" dirty="0"/>
          </a:p>
          <a:p>
            <a:pPr marL="0" indent="0" algn="ctr">
              <a:lnSpc>
                <a:spcPct val="170000"/>
              </a:lnSpc>
              <a:buNone/>
            </a:pPr>
            <a:r>
              <a:rPr lang="en-GB" b="1" dirty="0"/>
              <a:t>Disadvantages of Open Loop Control Systems</a:t>
            </a:r>
          </a:p>
          <a:p>
            <a:r>
              <a:rPr lang="en-GB" dirty="0"/>
              <a:t>Often inaccurate &amp; unreliable.</a:t>
            </a:r>
          </a:p>
          <a:p>
            <a:r>
              <a:rPr lang="en-GB" dirty="0"/>
              <a:t>Any error in the output cannot be corrected (or detected) automatically.</a:t>
            </a:r>
          </a:p>
          <a:p>
            <a:r>
              <a:rPr lang="en-GB" dirty="0"/>
              <a:t>Unable to account for disturbances occurring from external sources.</a:t>
            </a:r>
          </a:p>
          <a:p>
            <a:r>
              <a:rPr lang="en-GB" dirty="0"/>
              <a:t>May require increased quality control/assurance efforts.</a:t>
            </a:r>
          </a:p>
        </p:txBody>
      </p:sp>
    </p:spTree>
    <p:extLst>
      <p:ext uri="{BB962C8B-B14F-4D97-AF65-F5344CB8AC3E}">
        <p14:creationId xmlns:p14="http://schemas.microsoft.com/office/powerpoint/2010/main" val="4167559185"/>
      </p:ext>
    </p:extLst>
  </p:cSld>
  <p:clrMapOvr>
    <a:masterClrMapping/>
  </p:clrMapOvr>
  <p:transition>
    <p:cover dir="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9983BD-9CBD-404B-93EB-C269EB8F24D2}"/>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33175" y="79339"/>
            <a:ext cx="10725649" cy="5448158"/>
          </a:xfrm>
          <a:prstGeom prst="rect">
            <a:avLst/>
          </a:prstGeom>
        </p:spPr>
      </p:pic>
    </p:spTree>
    <p:extLst>
      <p:ext uri="{BB962C8B-B14F-4D97-AF65-F5344CB8AC3E}">
        <p14:creationId xmlns:p14="http://schemas.microsoft.com/office/powerpoint/2010/main" val="4059019701"/>
      </p:ext>
    </p:extLst>
  </p:cSld>
  <p:clrMapOvr>
    <a:masterClrMapping/>
  </p:clrMapOvr>
  <p:transition>
    <p:cover dir="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F0C99D-E2C0-435E-B42F-36DEBD1E476C}"/>
              </a:ext>
            </a:extLst>
          </p:cNvPr>
          <p:cNvSpPr txBox="1"/>
          <p:nvPr/>
        </p:nvSpPr>
        <p:spPr>
          <a:xfrm>
            <a:off x="3047144" y="329042"/>
            <a:ext cx="6097712" cy="477054"/>
          </a:xfrm>
          <a:prstGeom prst="rect">
            <a:avLst/>
          </a:prstGeom>
          <a:noFill/>
        </p:spPr>
        <p:txBody>
          <a:bodyPr wrap="square">
            <a:spAutoFit/>
          </a:bodyPr>
          <a:lstStyle/>
          <a:p>
            <a:pPr algn="ctr"/>
            <a:r>
              <a:rPr kumimoji="0" lang="en-GB" sz="2500" b="1" i="0" u="none" strike="noStrike" kern="1200" cap="none" spc="0" normalizeH="0" baseline="0" noProof="0" dirty="0">
                <a:ln>
                  <a:noFill/>
                </a:ln>
                <a:solidFill>
                  <a:prstClr val="black"/>
                </a:solidFill>
                <a:effectLst/>
                <a:uLnTx/>
                <a:uFillTx/>
                <a:latin typeface="Myriad Pro"/>
                <a:ea typeface="+mn-ea"/>
                <a:cs typeface="+mn-cs"/>
              </a:rPr>
              <a:t>Closed Loop Control Systems </a:t>
            </a:r>
            <a:endParaRPr lang="en-GB" sz="2500" dirty="0"/>
          </a:p>
        </p:txBody>
      </p:sp>
      <p:sp>
        <p:nvSpPr>
          <p:cNvPr id="8" name="Content Placeholder 5">
            <a:extLst>
              <a:ext uri="{FF2B5EF4-FFF2-40B4-BE49-F238E27FC236}">
                <a16:creationId xmlns:a16="http://schemas.microsoft.com/office/drawing/2014/main" id="{EB93ED65-D1DC-4708-8EA1-4DF64BAD48C4}"/>
              </a:ext>
            </a:extLst>
          </p:cNvPr>
          <p:cNvSpPr>
            <a:spLocks noGrp="1"/>
          </p:cNvSpPr>
          <p:nvPr>
            <p:ph idx="1"/>
          </p:nvPr>
        </p:nvSpPr>
        <p:spPr>
          <a:xfrm>
            <a:off x="609600" y="1028695"/>
            <a:ext cx="10972800" cy="4498801"/>
          </a:xfrm>
        </p:spPr>
        <p:txBody>
          <a:bodyPr>
            <a:normAutofit fontScale="92500" lnSpcReduction="10000"/>
          </a:bodyPr>
          <a:lstStyle/>
          <a:p>
            <a:pPr marL="0" indent="0">
              <a:buNone/>
            </a:pPr>
            <a:r>
              <a:rPr lang="en-GB" sz="2800" b="1" i="0" dirty="0">
                <a:effectLst/>
                <a:latin typeface="Open Sans"/>
              </a:rPr>
              <a:t>Closed-loop</a:t>
            </a:r>
            <a:r>
              <a:rPr lang="en-GB" sz="2800" b="0" i="0" dirty="0">
                <a:effectLst/>
                <a:latin typeface="Open Sans"/>
              </a:rPr>
              <a:t> systems add some type of feedback that allows the control system to make changes to its process. The desired output and the actual output are constantly monitored and compared, if there is any deviation between the two (error), the control device automatically adjusts the process input to reduce this error. </a:t>
            </a:r>
          </a:p>
          <a:p>
            <a:pPr marL="0" indent="0">
              <a:buNone/>
            </a:pPr>
            <a:endParaRPr lang="en-GB" sz="2800" b="0" i="0" dirty="0">
              <a:effectLst/>
              <a:latin typeface="Open Sans"/>
            </a:endParaRPr>
          </a:p>
          <a:p>
            <a:pPr marL="0" indent="0">
              <a:buNone/>
            </a:pPr>
            <a:r>
              <a:rPr lang="en-GB" sz="2800" dirty="0">
                <a:latin typeface="Open Sans"/>
              </a:rPr>
              <a:t>A common example of a closed loop system is vehicle cruise control, the feedback input is the actual velocity of the vehicle. After comparison to the desired velocity (set point), the control system adjusts the vehicles actual speed by accelerating or braking to allow the vehicle to travel at the set speed.</a:t>
            </a:r>
            <a:endParaRPr lang="en-GB" sz="2800" b="0" i="0" dirty="0">
              <a:effectLst/>
              <a:latin typeface="Open Sans"/>
            </a:endParaRPr>
          </a:p>
        </p:txBody>
      </p:sp>
    </p:spTree>
    <p:extLst>
      <p:ext uri="{BB962C8B-B14F-4D97-AF65-F5344CB8AC3E}">
        <p14:creationId xmlns:p14="http://schemas.microsoft.com/office/powerpoint/2010/main" val="4155978915"/>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320" name="Group 13319">
            <a:extLst>
              <a:ext uri="{FF2B5EF4-FFF2-40B4-BE49-F238E27FC236}">
                <a16:creationId xmlns:a16="http://schemas.microsoft.com/office/drawing/2014/main" id="{3F24A15F-6F2C-4740-B604-2526C70B5D51}"/>
              </a:ext>
            </a:extLst>
          </p:cNvPr>
          <p:cNvGrpSpPr/>
          <p:nvPr/>
        </p:nvGrpSpPr>
        <p:grpSpPr>
          <a:xfrm>
            <a:off x="2060304" y="794866"/>
            <a:ext cx="8071392" cy="1978021"/>
            <a:chOff x="89655" y="225753"/>
            <a:chExt cx="11906651" cy="3256486"/>
          </a:xfrm>
        </p:grpSpPr>
        <p:grpSp>
          <p:nvGrpSpPr>
            <p:cNvPr id="5" name="Group 4">
              <a:extLst>
                <a:ext uri="{FF2B5EF4-FFF2-40B4-BE49-F238E27FC236}">
                  <a16:creationId xmlns:a16="http://schemas.microsoft.com/office/drawing/2014/main" id="{0188B3DE-C319-4845-9AA4-978EE3CCC258}"/>
                </a:ext>
              </a:extLst>
            </p:cNvPr>
            <p:cNvGrpSpPr/>
            <p:nvPr/>
          </p:nvGrpSpPr>
          <p:grpSpPr>
            <a:xfrm>
              <a:off x="89655" y="558959"/>
              <a:ext cx="11906651" cy="1598797"/>
              <a:chOff x="89655" y="711668"/>
              <a:chExt cx="11906651" cy="1598797"/>
            </a:xfrm>
          </p:grpSpPr>
          <p:grpSp>
            <p:nvGrpSpPr>
              <p:cNvPr id="6" name="Group 5">
                <a:extLst>
                  <a:ext uri="{FF2B5EF4-FFF2-40B4-BE49-F238E27FC236}">
                    <a16:creationId xmlns:a16="http://schemas.microsoft.com/office/drawing/2014/main" id="{4DE64CBA-F73C-436E-BA59-5EC697063C11}"/>
                  </a:ext>
                </a:extLst>
              </p:cNvPr>
              <p:cNvGrpSpPr/>
              <p:nvPr/>
            </p:nvGrpSpPr>
            <p:grpSpPr>
              <a:xfrm>
                <a:off x="2516899" y="1036593"/>
                <a:ext cx="8020106" cy="996594"/>
                <a:chOff x="2291726" y="339046"/>
                <a:chExt cx="8020106" cy="996594"/>
              </a:xfrm>
            </p:grpSpPr>
            <p:sp>
              <p:nvSpPr>
                <p:cNvPr id="11" name="Rectangle 10">
                  <a:extLst>
                    <a:ext uri="{FF2B5EF4-FFF2-40B4-BE49-F238E27FC236}">
                      <a16:creationId xmlns:a16="http://schemas.microsoft.com/office/drawing/2014/main" id="{A8DF4384-E0A5-4DF0-A5F9-86C6CB4549D7}"/>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Controller</a:t>
                  </a:r>
                </a:p>
              </p:txBody>
            </p:sp>
            <p:sp>
              <p:nvSpPr>
                <p:cNvPr id="12" name="Rectangle 11">
                  <a:extLst>
                    <a:ext uri="{FF2B5EF4-FFF2-40B4-BE49-F238E27FC236}">
                      <a16:creationId xmlns:a16="http://schemas.microsoft.com/office/drawing/2014/main" id="{E7404E58-377F-4D24-ADB0-87EF315A92A7}"/>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Process</a:t>
                  </a:r>
                </a:p>
                <a:p>
                  <a:pPr algn="ctr"/>
                  <a:r>
                    <a:rPr lang="en-GB" sz="1400" dirty="0">
                      <a:solidFill>
                        <a:schemeClr val="tx1"/>
                      </a:solidFill>
                    </a:rPr>
                    <a:t>(Actuator/Plant)</a:t>
                  </a:r>
                </a:p>
              </p:txBody>
            </p:sp>
            <p:cxnSp>
              <p:nvCxnSpPr>
                <p:cNvPr id="13" name="Straight Arrow Connector 12">
                  <a:extLst>
                    <a:ext uri="{FF2B5EF4-FFF2-40B4-BE49-F238E27FC236}">
                      <a16:creationId xmlns:a16="http://schemas.microsoft.com/office/drawing/2014/main" id="{A2C83EEA-926D-4AF7-9AE9-5F46F90CBB0F}"/>
                    </a:ext>
                  </a:extLst>
                </p:cNvPr>
                <p:cNvCxnSpPr>
                  <a:stCxn id="11" idx="3"/>
                  <a:endCxn id="12"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38B9C1F-20AB-41F5-B286-512C1CC3E2F9}"/>
                    </a:ext>
                  </a:extLst>
                </p:cNvPr>
                <p:cNvCxnSpPr/>
                <p:nvPr/>
              </p:nvCxnSpPr>
              <p:spPr>
                <a:xfrm flipV="1">
                  <a:off x="2291726" y="837341"/>
                  <a:ext cx="61200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5E6AA6C-3707-4A11-A588-C66D41D17EF0}"/>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AFECF995-806C-4851-91AE-B0C4AA1C828B}"/>
                  </a:ext>
                </a:extLst>
              </p:cNvPr>
              <p:cNvSpPr txBox="1"/>
              <p:nvPr/>
            </p:nvSpPr>
            <p:spPr>
              <a:xfrm>
                <a:off x="89655" y="1276590"/>
                <a:ext cx="1880170" cy="506704"/>
              </a:xfrm>
              <a:prstGeom prst="rect">
                <a:avLst/>
              </a:prstGeom>
              <a:noFill/>
            </p:spPr>
            <p:txBody>
              <a:bodyPr wrap="square" rtlCol="0">
                <a:spAutoFit/>
              </a:bodyPr>
              <a:lstStyle/>
              <a:p>
                <a:pPr algn="ctr"/>
                <a:r>
                  <a:rPr lang="en-GB" sz="1400" dirty="0"/>
                  <a:t>Input</a:t>
                </a:r>
                <a:endParaRPr lang="en-GB" sz="1600" dirty="0"/>
              </a:p>
            </p:txBody>
          </p:sp>
          <p:sp>
            <p:nvSpPr>
              <p:cNvPr id="8" name="TextBox 7">
                <a:extLst>
                  <a:ext uri="{FF2B5EF4-FFF2-40B4-BE49-F238E27FC236}">
                    <a16:creationId xmlns:a16="http://schemas.microsoft.com/office/drawing/2014/main" id="{8BF5CB31-5E19-47EE-B571-3A80AC895AE3}"/>
                  </a:ext>
                </a:extLst>
              </p:cNvPr>
              <p:cNvSpPr txBox="1"/>
              <p:nvPr/>
            </p:nvSpPr>
            <p:spPr>
              <a:xfrm>
                <a:off x="10116135" y="917407"/>
                <a:ext cx="1880171" cy="1221593"/>
              </a:xfrm>
              <a:prstGeom prst="rect">
                <a:avLst/>
              </a:prstGeom>
              <a:noFill/>
            </p:spPr>
            <p:txBody>
              <a:bodyPr wrap="square" rtlCol="0">
                <a:spAutoFit/>
              </a:bodyPr>
              <a:lstStyle/>
              <a:p>
                <a:pPr algn="ctr"/>
                <a:r>
                  <a:rPr lang="en-GB" sz="1400" dirty="0"/>
                  <a:t>Actual Process Output</a:t>
                </a:r>
              </a:p>
            </p:txBody>
          </p:sp>
          <p:sp>
            <p:nvSpPr>
              <p:cNvPr id="9" name="TextBox 8">
                <a:extLst>
                  <a:ext uri="{FF2B5EF4-FFF2-40B4-BE49-F238E27FC236}">
                    <a16:creationId xmlns:a16="http://schemas.microsoft.com/office/drawing/2014/main" id="{4FF8BC8D-2F56-48D8-8B46-F858862323FA}"/>
                  </a:ext>
                </a:extLst>
              </p:cNvPr>
              <p:cNvSpPr txBox="1"/>
              <p:nvPr/>
            </p:nvSpPr>
            <p:spPr>
              <a:xfrm>
                <a:off x="5259081" y="711668"/>
                <a:ext cx="1673834" cy="865294"/>
              </a:xfrm>
              <a:prstGeom prst="rect">
                <a:avLst/>
              </a:prstGeom>
              <a:noFill/>
            </p:spPr>
            <p:txBody>
              <a:bodyPr wrap="square" rtlCol="0">
                <a:spAutoFit/>
              </a:bodyPr>
              <a:lstStyle/>
              <a:p>
                <a:pPr algn="ctr"/>
                <a:r>
                  <a:rPr lang="en-GB" sz="1400" dirty="0"/>
                  <a:t>Controller Output</a:t>
                </a:r>
              </a:p>
            </p:txBody>
          </p:sp>
          <p:sp>
            <p:nvSpPr>
              <p:cNvPr id="10" name="TextBox 9">
                <a:extLst>
                  <a:ext uri="{FF2B5EF4-FFF2-40B4-BE49-F238E27FC236}">
                    <a16:creationId xmlns:a16="http://schemas.microsoft.com/office/drawing/2014/main" id="{F91F12F5-4AE7-48DA-B8C4-3A6BC5F86F2D}"/>
                  </a:ext>
                </a:extLst>
              </p:cNvPr>
              <p:cNvSpPr txBox="1"/>
              <p:nvPr/>
            </p:nvSpPr>
            <p:spPr>
              <a:xfrm>
                <a:off x="5417260" y="1445171"/>
                <a:ext cx="1357475" cy="865294"/>
              </a:xfrm>
              <a:prstGeom prst="rect">
                <a:avLst/>
              </a:prstGeom>
              <a:noFill/>
            </p:spPr>
            <p:txBody>
              <a:bodyPr wrap="square" rtlCol="0">
                <a:spAutoFit/>
              </a:bodyPr>
              <a:lstStyle/>
              <a:p>
                <a:pPr algn="ctr"/>
                <a:r>
                  <a:rPr lang="en-GB" sz="1400" dirty="0"/>
                  <a:t>Process Input</a:t>
                </a:r>
              </a:p>
            </p:txBody>
          </p:sp>
        </p:grpSp>
        <p:sp>
          <p:nvSpPr>
            <p:cNvPr id="17" name="Rectangle 16">
              <a:extLst>
                <a:ext uri="{FF2B5EF4-FFF2-40B4-BE49-F238E27FC236}">
                  <a16:creationId xmlns:a16="http://schemas.microsoft.com/office/drawing/2014/main" id="{C528776C-B631-4233-AB27-52CDB7DFD18C}"/>
                </a:ext>
              </a:extLst>
            </p:cNvPr>
            <p:cNvSpPr/>
            <p:nvPr/>
          </p:nvSpPr>
          <p:spPr>
            <a:xfrm>
              <a:off x="4976113" y="2227131"/>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Measurement Device </a:t>
              </a:r>
            </a:p>
            <a:p>
              <a:pPr algn="ctr"/>
              <a:r>
                <a:rPr lang="en-GB" sz="1400" dirty="0">
                  <a:solidFill>
                    <a:schemeClr val="tx1"/>
                  </a:solidFill>
                </a:rPr>
                <a:t>(Sensor)</a:t>
              </a:r>
            </a:p>
          </p:txBody>
        </p:sp>
        <p:cxnSp>
          <p:nvCxnSpPr>
            <p:cNvPr id="18" name="Straight Connector 17">
              <a:extLst>
                <a:ext uri="{FF2B5EF4-FFF2-40B4-BE49-F238E27FC236}">
                  <a16:creationId xmlns:a16="http://schemas.microsoft.com/office/drawing/2014/main" id="{5E104E35-07D6-49EA-8BE7-F84C2F280EC1}"/>
                </a:ext>
              </a:extLst>
            </p:cNvPr>
            <p:cNvCxnSpPr>
              <a:cxnSpLocks/>
            </p:cNvCxnSpPr>
            <p:nvPr/>
          </p:nvCxnSpPr>
          <p:spPr>
            <a:xfrm>
              <a:off x="9696893" y="1382179"/>
              <a:ext cx="0" cy="13432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3136EE8-CBFE-48C8-B56D-7B3B2BE3A981}"/>
                </a:ext>
              </a:extLst>
            </p:cNvPr>
            <p:cNvCxnSpPr>
              <a:cxnSpLocks/>
              <a:endCxn id="17" idx="3"/>
            </p:cNvCxnSpPr>
            <p:nvPr/>
          </p:nvCxnSpPr>
          <p:spPr>
            <a:xfrm flipH="1">
              <a:off x="7215880" y="2725428"/>
              <a:ext cx="248101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FEFB4A70-EBEA-4E4C-940A-AE4AD38A5337}"/>
                </a:ext>
              </a:extLst>
            </p:cNvPr>
            <p:cNvSpPr/>
            <p:nvPr/>
          </p:nvSpPr>
          <p:spPr>
            <a:xfrm>
              <a:off x="1916156" y="1093146"/>
              <a:ext cx="595901" cy="58153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20428EE6-6BD3-4A45-985E-D5AE288DD9D5}"/>
                </a:ext>
              </a:extLst>
            </p:cNvPr>
            <p:cNvCxnSpPr>
              <a:cxnSpLocks/>
            </p:cNvCxnSpPr>
            <p:nvPr/>
          </p:nvCxnSpPr>
          <p:spPr>
            <a:xfrm flipH="1">
              <a:off x="2204113" y="2725427"/>
              <a:ext cx="277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384DFD2-3BA7-4F75-B02E-F489F0F8A26F}"/>
                </a:ext>
              </a:extLst>
            </p:cNvPr>
            <p:cNvCxnSpPr>
              <a:stCxn id="24" idx="1"/>
              <a:endCxn id="24" idx="5"/>
            </p:cNvCxnSpPr>
            <p:nvPr/>
          </p:nvCxnSpPr>
          <p:spPr>
            <a:xfrm>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5F745EF9-49DB-4E23-9E5F-93049086E299}"/>
                </a:ext>
              </a:extLst>
            </p:cNvPr>
            <p:cNvCxnSpPr>
              <a:stCxn id="24" idx="3"/>
              <a:endCxn id="24" idx="7"/>
            </p:cNvCxnSpPr>
            <p:nvPr/>
          </p:nvCxnSpPr>
          <p:spPr>
            <a:xfrm flipV="1">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13313" name="Straight Connector 13312">
              <a:extLst>
                <a:ext uri="{FF2B5EF4-FFF2-40B4-BE49-F238E27FC236}">
                  <a16:creationId xmlns:a16="http://schemas.microsoft.com/office/drawing/2014/main" id="{CA5E52AA-11D8-4F49-A401-26AE3A68B150}"/>
                </a:ext>
              </a:extLst>
            </p:cNvPr>
            <p:cNvCxnSpPr>
              <a:stCxn id="24" idx="2"/>
            </p:cNvCxnSpPr>
            <p:nvPr/>
          </p:nvCxnSpPr>
          <p:spPr>
            <a:xfrm flipH="1" flipV="1">
              <a:off x="1428108" y="1382179"/>
              <a:ext cx="488048" cy="173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4AD3AC8C-59FA-44D4-B3F7-391D8229A07E}"/>
                </a:ext>
              </a:extLst>
            </p:cNvPr>
            <p:cNvSpPr txBox="1"/>
            <p:nvPr/>
          </p:nvSpPr>
          <p:spPr>
            <a:xfrm>
              <a:off x="1158180" y="225753"/>
              <a:ext cx="2082179" cy="861396"/>
            </a:xfrm>
            <a:prstGeom prst="rect">
              <a:avLst/>
            </a:prstGeom>
            <a:noFill/>
          </p:spPr>
          <p:txBody>
            <a:bodyPr wrap="square" rtlCol="0">
              <a:spAutoFit/>
            </a:bodyPr>
            <a:lstStyle/>
            <a:p>
              <a:pPr algn="ctr"/>
              <a:r>
                <a:rPr lang="en-GB" sz="1400" dirty="0"/>
                <a:t>Error Detector</a:t>
              </a:r>
            </a:p>
            <a:p>
              <a:pPr algn="ctr"/>
              <a:r>
                <a:rPr lang="en-GB" sz="1400" dirty="0"/>
                <a:t>(Comparator)</a:t>
              </a:r>
            </a:p>
          </p:txBody>
        </p:sp>
        <p:cxnSp>
          <p:nvCxnSpPr>
            <p:cNvPr id="13318" name="Straight Arrow Connector 13317">
              <a:extLst>
                <a:ext uri="{FF2B5EF4-FFF2-40B4-BE49-F238E27FC236}">
                  <a16:creationId xmlns:a16="http://schemas.microsoft.com/office/drawing/2014/main" id="{D97B8877-0B36-4D60-ACEA-7B84D15C4520}"/>
                </a:ext>
              </a:extLst>
            </p:cNvPr>
            <p:cNvCxnSpPr>
              <a:cxnSpLocks/>
              <a:endCxn id="24" idx="4"/>
            </p:cNvCxnSpPr>
            <p:nvPr/>
          </p:nvCxnSpPr>
          <p:spPr>
            <a:xfrm flipV="1">
              <a:off x="2199271" y="1674677"/>
              <a:ext cx="0" cy="1050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DF35AA81-E04A-4C04-8BE4-189DB2E976D5}"/>
                </a:ext>
              </a:extLst>
            </p:cNvPr>
            <p:cNvSpPr txBox="1"/>
            <p:nvPr/>
          </p:nvSpPr>
          <p:spPr>
            <a:xfrm>
              <a:off x="7516302" y="2718744"/>
              <a:ext cx="1880171" cy="763495"/>
            </a:xfrm>
            <a:prstGeom prst="rect">
              <a:avLst/>
            </a:prstGeom>
            <a:noFill/>
          </p:spPr>
          <p:txBody>
            <a:bodyPr wrap="square" rtlCol="0">
              <a:spAutoFit/>
            </a:bodyPr>
            <a:lstStyle/>
            <a:p>
              <a:pPr algn="ctr"/>
              <a:r>
                <a:rPr lang="en-GB" sz="1200" dirty="0"/>
                <a:t>Feedback </a:t>
              </a:r>
            </a:p>
            <a:p>
              <a:pPr algn="ctr"/>
              <a:r>
                <a:rPr lang="en-GB" sz="1200" dirty="0"/>
                <a:t>loop</a:t>
              </a:r>
            </a:p>
          </p:txBody>
        </p:sp>
      </p:grpSp>
      <p:sp>
        <p:nvSpPr>
          <p:cNvPr id="44" name="TextBox 43">
            <a:extLst>
              <a:ext uri="{FF2B5EF4-FFF2-40B4-BE49-F238E27FC236}">
                <a16:creationId xmlns:a16="http://schemas.microsoft.com/office/drawing/2014/main" id="{CA5CA285-6E54-4984-8572-424DF397D72B}"/>
              </a:ext>
            </a:extLst>
          </p:cNvPr>
          <p:cNvSpPr txBox="1"/>
          <p:nvPr/>
        </p:nvSpPr>
        <p:spPr>
          <a:xfrm>
            <a:off x="3291142" y="252212"/>
            <a:ext cx="6097712"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Closed Loop Diagram</a:t>
            </a:r>
          </a:p>
        </p:txBody>
      </p:sp>
      <p:grpSp>
        <p:nvGrpSpPr>
          <p:cNvPr id="91" name="Group 90">
            <a:extLst>
              <a:ext uri="{FF2B5EF4-FFF2-40B4-BE49-F238E27FC236}">
                <a16:creationId xmlns:a16="http://schemas.microsoft.com/office/drawing/2014/main" id="{A98C4401-243E-4BBF-A75D-7B363FD038BC}"/>
              </a:ext>
            </a:extLst>
          </p:cNvPr>
          <p:cNvGrpSpPr/>
          <p:nvPr/>
        </p:nvGrpSpPr>
        <p:grpSpPr>
          <a:xfrm>
            <a:off x="1562817" y="3702938"/>
            <a:ext cx="8833064" cy="1978021"/>
            <a:chOff x="-644222" y="225753"/>
            <a:chExt cx="13030244" cy="3256486"/>
          </a:xfrm>
        </p:grpSpPr>
        <p:grpSp>
          <p:nvGrpSpPr>
            <p:cNvPr id="92" name="Group 91">
              <a:extLst>
                <a:ext uri="{FF2B5EF4-FFF2-40B4-BE49-F238E27FC236}">
                  <a16:creationId xmlns:a16="http://schemas.microsoft.com/office/drawing/2014/main" id="{07C48B28-9C49-437C-9D6E-59D286D21EFC}"/>
                </a:ext>
              </a:extLst>
            </p:cNvPr>
            <p:cNvGrpSpPr/>
            <p:nvPr/>
          </p:nvGrpSpPr>
          <p:grpSpPr>
            <a:xfrm>
              <a:off x="-644222" y="558959"/>
              <a:ext cx="13030244" cy="1598797"/>
              <a:chOff x="-644222" y="711668"/>
              <a:chExt cx="13030244" cy="1598797"/>
            </a:xfrm>
          </p:grpSpPr>
          <p:grpSp>
            <p:nvGrpSpPr>
              <p:cNvPr id="104" name="Group 103">
                <a:extLst>
                  <a:ext uri="{FF2B5EF4-FFF2-40B4-BE49-F238E27FC236}">
                    <a16:creationId xmlns:a16="http://schemas.microsoft.com/office/drawing/2014/main" id="{CF811DB1-57DA-4779-BE7B-FF392B388E3B}"/>
                  </a:ext>
                </a:extLst>
              </p:cNvPr>
              <p:cNvGrpSpPr/>
              <p:nvPr/>
            </p:nvGrpSpPr>
            <p:grpSpPr>
              <a:xfrm>
                <a:off x="2516899" y="1036593"/>
                <a:ext cx="8020106" cy="996594"/>
                <a:chOff x="2291726" y="339046"/>
                <a:chExt cx="8020106" cy="996594"/>
              </a:xfrm>
            </p:grpSpPr>
            <p:sp>
              <p:nvSpPr>
                <p:cNvPr id="109" name="Rectangle 108">
                  <a:extLst>
                    <a:ext uri="{FF2B5EF4-FFF2-40B4-BE49-F238E27FC236}">
                      <a16:creationId xmlns:a16="http://schemas.microsoft.com/office/drawing/2014/main" id="{751A9047-0FF3-40E5-A63D-29B195D3FE9F}"/>
                    </a:ext>
                  </a:extLst>
                </p:cNvPr>
                <p:cNvSpPr/>
                <p:nvPr/>
              </p:nvSpPr>
              <p:spPr>
                <a:xfrm>
                  <a:off x="2897312" y="339047"/>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Controller</a:t>
                  </a:r>
                </a:p>
              </p:txBody>
            </p:sp>
            <p:sp>
              <p:nvSpPr>
                <p:cNvPr id="110" name="Rectangle 109">
                  <a:extLst>
                    <a:ext uri="{FF2B5EF4-FFF2-40B4-BE49-F238E27FC236}">
                      <a16:creationId xmlns:a16="http://schemas.microsoft.com/office/drawing/2014/main" id="{308BF591-1E73-4149-B9E9-39F979F51B1F}"/>
                    </a:ext>
                  </a:extLst>
                </p:cNvPr>
                <p:cNvSpPr/>
                <p:nvPr/>
              </p:nvSpPr>
              <p:spPr>
                <a:xfrm>
                  <a:off x="6604572" y="339046"/>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Throttle &amp; Brakes</a:t>
                  </a:r>
                </a:p>
              </p:txBody>
            </p:sp>
            <p:cxnSp>
              <p:nvCxnSpPr>
                <p:cNvPr id="111" name="Straight Arrow Connector 110">
                  <a:extLst>
                    <a:ext uri="{FF2B5EF4-FFF2-40B4-BE49-F238E27FC236}">
                      <a16:creationId xmlns:a16="http://schemas.microsoft.com/office/drawing/2014/main" id="{FA2298F4-3080-49C8-9877-9F63B6FF3474}"/>
                    </a:ext>
                  </a:extLst>
                </p:cNvPr>
                <p:cNvCxnSpPr>
                  <a:stCxn id="109" idx="3"/>
                  <a:endCxn id="110" idx="1"/>
                </p:cNvCxnSpPr>
                <p:nvPr/>
              </p:nvCxnSpPr>
              <p:spPr>
                <a:xfrm flipV="1">
                  <a:off x="5137079" y="837343"/>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9027620A-75F4-41A9-B3E0-8E914F9AC306}"/>
                    </a:ext>
                  </a:extLst>
                </p:cNvPr>
                <p:cNvCxnSpPr/>
                <p:nvPr/>
              </p:nvCxnSpPr>
              <p:spPr>
                <a:xfrm flipV="1">
                  <a:off x="2291726" y="837341"/>
                  <a:ext cx="612000"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3D861977-DCBE-4C8D-A2C9-C0E231E2B203}"/>
                    </a:ext>
                  </a:extLst>
                </p:cNvPr>
                <p:cNvCxnSpPr/>
                <p:nvPr/>
              </p:nvCxnSpPr>
              <p:spPr>
                <a:xfrm flipV="1">
                  <a:off x="8844339" y="830656"/>
                  <a:ext cx="1467493"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5" name="TextBox 104">
                <a:extLst>
                  <a:ext uri="{FF2B5EF4-FFF2-40B4-BE49-F238E27FC236}">
                    <a16:creationId xmlns:a16="http://schemas.microsoft.com/office/drawing/2014/main" id="{23524C69-B184-4E80-A1AB-4A60E92AF2A2}"/>
                  </a:ext>
                </a:extLst>
              </p:cNvPr>
              <p:cNvSpPr txBox="1"/>
              <p:nvPr/>
            </p:nvSpPr>
            <p:spPr>
              <a:xfrm>
                <a:off x="-644222" y="1097506"/>
                <a:ext cx="2114497" cy="861395"/>
              </a:xfrm>
              <a:prstGeom prst="rect">
                <a:avLst/>
              </a:prstGeom>
              <a:noFill/>
            </p:spPr>
            <p:txBody>
              <a:bodyPr wrap="square" rtlCol="0">
                <a:spAutoFit/>
              </a:bodyPr>
              <a:lstStyle/>
              <a:p>
                <a:pPr algn="ctr"/>
                <a:r>
                  <a:rPr lang="en-GB" sz="1400" dirty="0"/>
                  <a:t>Desired Vehicle Speed</a:t>
                </a:r>
                <a:endParaRPr lang="en-GB" sz="1600" dirty="0"/>
              </a:p>
            </p:txBody>
          </p:sp>
          <p:sp>
            <p:nvSpPr>
              <p:cNvPr id="106" name="TextBox 105">
                <a:extLst>
                  <a:ext uri="{FF2B5EF4-FFF2-40B4-BE49-F238E27FC236}">
                    <a16:creationId xmlns:a16="http://schemas.microsoft.com/office/drawing/2014/main" id="{EDC4FC87-2204-4ADB-AB53-48FA0A6188C5}"/>
                  </a:ext>
                </a:extLst>
              </p:cNvPr>
              <p:cNvSpPr txBox="1"/>
              <p:nvPr/>
            </p:nvSpPr>
            <p:spPr>
              <a:xfrm>
                <a:off x="10324277" y="1097506"/>
                <a:ext cx="2061745" cy="861395"/>
              </a:xfrm>
              <a:prstGeom prst="rect">
                <a:avLst/>
              </a:prstGeom>
              <a:noFill/>
            </p:spPr>
            <p:txBody>
              <a:bodyPr wrap="square" rtlCol="0">
                <a:spAutoFit/>
              </a:bodyPr>
              <a:lstStyle/>
              <a:p>
                <a:pPr algn="ctr"/>
                <a:r>
                  <a:rPr lang="en-GB" sz="1400" dirty="0"/>
                  <a:t>Actual Vehicle Speed</a:t>
                </a:r>
              </a:p>
            </p:txBody>
          </p:sp>
          <p:sp>
            <p:nvSpPr>
              <p:cNvPr id="107" name="TextBox 106">
                <a:extLst>
                  <a:ext uri="{FF2B5EF4-FFF2-40B4-BE49-F238E27FC236}">
                    <a16:creationId xmlns:a16="http://schemas.microsoft.com/office/drawing/2014/main" id="{4D905294-BF2D-4282-9895-96F3CAAF45AC}"/>
                  </a:ext>
                </a:extLst>
              </p:cNvPr>
              <p:cNvSpPr txBox="1"/>
              <p:nvPr/>
            </p:nvSpPr>
            <p:spPr>
              <a:xfrm>
                <a:off x="5259081" y="711668"/>
                <a:ext cx="1673834" cy="865294"/>
              </a:xfrm>
              <a:prstGeom prst="rect">
                <a:avLst/>
              </a:prstGeom>
              <a:noFill/>
            </p:spPr>
            <p:txBody>
              <a:bodyPr wrap="square" rtlCol="0">
                <a:spAutoFit/>
              </a:bodyPr>
              <a:lstStyle/>
              <a:p>
                <a:pPr algn="ctr"/>
                <a:r>
                  <a:rPr lang="en-GB" sz="1400" dirty="0"/>
                  <a:t>Controller Output</a:t>
                </a:r>
              </a:p>
            </p:txBody>
          </p:sp>
          <p:sp>
            <p:nvSpPr>
              <p:cNvPr id="108" name="TextBox 107">
                <a:extLst>
                  <a:ext uri="{FF2B5EF4-FFF2-40B4-BE49-F238E27FC236}">
                    <a16:creationId xmlns:a16="http://schemas.microsoft.com/office/drawing/2014/main" id="{94B6FF6D-DC74-4DD5-9A35-38025DAD84A6}"/>
                  </a:ext>
                </a:extLst>
              </p:cNvPr>
              <p:cNvSpPr txBox="1"/>
              <p:nvPr/>
            </p:nvSpPr>
            <p:spPr>
              <a:xfrm>
                <a:off x="5417260" y="1445171"/>
                <a:ext cx="1357475" cy="865294"/>
              </a:xfrm>
              <a:prstGeom prst="rect">
                <a:avLst/>
              </a:prstGeom>
              <a:noFill/>
            </p:spPr>
            <p:txBody>
              <a:bodyPr wrap="square" rtlCol="0">
                <a:spAutoFit/>
              </a:bodyPr>
              <a:lstStyle/>
              <a:p>
                <a:pPr algn="ctr"/>
                <a:r>
                  <a:rPr lang="en-GB" sz="1400" dirty="0"/>
                  <a:t>Process Input</a:t>
                </a:r>
              </a:p>
            </p:txBody>
          </p:sp>
        </p:grpSp>
        <p:sp>
          <p:nvSpPr>
            <p:cNvPr id="93" name="Rectangle 92">
              <a:extLst>
                <a:ext uri="{FF2B5EF4-FFF2-40B4-BE49-F238E27FC236}">
                  <a16:creationId xmlns:a16="http://schemas.microsoft.com/office/drawing/2014/main" id="{E2656CF1-90AB-46AA-B041-4C4ADC91EC03}"/>
                </a:ext>
              </a:extLst>
            </p:cNvPr>
            <p:cNvSpPr/>
            <p:nvPr/>
          </p:nvSpPr>
          <p:spPr>
            <a:xfrm>
              <a:off x="4976113" y="2227131"/>
              <a:ext cx="2239767" cy="99659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Vehicle Speed sensor</a:t>
              </a:r>
            </a:p>
          </p:txBody>
        </p:sp>
        <p:cxnSp>
          <p:nvCxnSpPr>
            <p:cNvPr id="94" name="Straight Connector 93">
              <a:extLst>
                <a:ext uri="{FF2B5EF4-FFF2-40B4-BE49-F238E27FC236}">
                  <a16:creationId xmlns:a16="http://schemas.microsoft.com/office/drawing/2014/main" id="{CC07C3C9-5B8B-4EBA-94EC-CE4E9A66DF0C}"/>
                </a:ext>
              </a:extLst>
            </p:cNvPr>
            <p:cNvCxnSpPr>
              <a:cxnSpLocks/>
            </p:cNvCxnSpPr>
            <p:nvPr/>
          </p:nvCxnSpPr>
          <p:spPr>
            <a:xfrm>
              <a:off x="9696893" y="1382179"/>
              <a:ext cx="0" cy="134324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EB849AA4-D4BA-46F3-A2A2-042475B491FD}"/>
                </a:ext>
              </a:extLst>
            </p:cNvPr>
            <p:cNvCxnSpPr>
              <a:cxnSpLocks/>
              <a:endCxn id="93" idx="3"/>
            </p:cNvCxnSpPr>
            <p:nvPr/>
          </p:nvCxnSpPr>
          <p:spPr>
            <a:xfrm flipH="1">
              <a:off x="7215880" y="2725428"/>
              <a:ext cx="248101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6" name="Oval 95">
              <a:extLst>
                <a:ext uri="{FF2B5EF4-FFF2-40B4-BE49-F238E27FC236}">
                  <a16:creationId xmlns:a16="http://schemas.microsoft.com/office/drawing/2014/main" id="{EF725920-2387-485D-8E1A-74C3A183CBDC}"/>
                </a:ext>
              </a:extLst>
            </p:cNvPr>
            <p:cNvSpPr/>
            <p:nvPr/>
          </p:nvSpPr>
          <p:spPr>
            <a:xfrm>
              <a:off x="1916156" y="1093146"/>
              <a:ext cx="595901" cy="581531"/>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7" name="Straight Connector 96">
              <a:extLst>
                <a:ext uri="{FF2B5EF4-FFF2-40B4-BE49-F238E27FC236}">
                  <a16:creationId xmlns:a16="http://schemas.microsoft.com/office/drawing/2014/main" id="{77F4C68B-FB42-4954-86A0-5461FAF5B1C1}"/>
                </a:ext>
              </a:extLst>
            </p:cNvPr>
            <p:cNvCxnSpPr>
              <a:cxnSpLocks/>
            </p:cNvCxnSpPr>
            <p:nvPr/>
          </p:nvCxnSpPr>
          <p:spPr>
            <a:xfrm flipH="1">
              <a:off x="2204113" y="2725427"/>
              <a:ext cx="277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A7AEE220-CEC4-423A-9955-6521B4F674A8}"/>
                </a:ext>
              </a:extLst>
            </p:cNvPr>
            <p:cNvCxnSpPr>
              <a:stCxn id="96" idx="1"/>
              <a:endCxn id="96" idx="5"/>
            </p:cNvCxnSpPr>
            <p:nvPr/>
          </p:nvCxnSpPr>
          <p:spPr>
            <a:xfrm>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99" name="Straight Connector 98">
              <a:extLst>
                <a:ext uri="{FF2B5EF4-FFF2-40B4-BE49-F238E27FC236}">
                  <a16:creationId xmlns:a16="http://schemas.microsoft.com/office/drawing/2014/main" id="{E5B4B535-9F45-44BC-8833-A99DD70E1D16}"/>
                </a:ext>
              </a:extLst>
            </p:cNvPr>
            <p:cNvCxnSpPr>
              <a:stCxn id="96" idx="3"/>
              <a:endCxn id="96" idx="7"/>
            </p:cNvCxnSpPr>
            <p:nvPr/>
          </p:nvCxnSpPr>
          <p:spPr>
            <a:xfrm flipV="1">
              <a:off x="2003424" y="1178309"/>
              <a:ext cx="421365" cy="411205"/>
            </a:xfrm>
            <a:prstGeom prst="line">
              <a:avLst/>
            </a:prstGeom>
          </p:spPr>
          <p:style>
            <a:lnRef idx="1">
              <a:schemeClr val="dk1"/>
            </a:lnRef>
            <a:fillRef idx="0">
              <a:schemeClr val="dk1"/>
            </a:fillRef>
            <a:effectRef idx="0">
              <a:schemeClr val="dk1"/>
            </a:effectRef>
            <a:fontRef idx="minor">
              <a:schemeClr val="tx1"/>
            </a:fontRef>
          </p:style>
        </p:cxnSp>
        <p:cxnSp>
          <p:nvCxnSpPr>
            <p:cNvPr id="100" name="Straight Connector 99">
              <a:extLst>
                <a:ext uri="{FF2B5EF4-FFF2-40B4-BE49-F238E27FC236}">
                  <a16:creationId xmlns:a16="http://schemas.microsoft.com/office/drawing/2014/main" id="{5A8F21B8-A054-4356-989A-521FEA2CC2C7}"/>
                </a:ext>
              </a:extLst>
            </p:cNvPr>
            <p:cNvCxnSpPr>
              <a:stCxn id="96" idx="2"/>
            </p:cNvCxnSpPr>
            <p:nvPr/>
          </p:nvCxnSpPr>
          <p:spPr>
            <a:xfrm flipH="1" flipV="1">
              <a:off x="1428108" y="1382179"/>
              <a:ext cx="488048" cy="173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1" name="TextBox 100">
              <a:extLst>
                <a:ext uri="{FF2B5EF4-FFF2-40B4-BE49-F238E27FC236}">
                  <a16:creationId xmlns:a16="http://schemas.microsoft.com/office/drawing/2014/main" id="{81F9B7B4-DB3B-4147-A2AB-6C94173ECD84}"/>
                </a:ext>
              </a:extLst>
            </p:cNvPr>
            <p:cNvSpPr txBox="1"/>
            <p:nvPr/>
          </p:nvSpPr>
          <p:spPr>
            <a:xfrm>
              <a:off x="1158180" y="225753"/>
              <a:ext cx="2082179" cy="861396"/>
            </a:xfrm>
            <a:prstGeom prst="rect">
              <a:avLst/>
            </a:prstGeom>
            <a:noFill/>
          </p:spPr>
          <p:txBody>
            <a:bodyPr wrap="square" rtlCol="0">
              <a:spAutoFit/>
            </a:bodyPr>
            <a:lstStyle/>
            <a:p>
              <a:pPr algn="ctr"/>
              <a:r>
                <a:rPr lang="en-GB" sz="1400" dirty="0"/>
                <a:t>Error Detector</a:t>
              </a:r>
            </a:p>
            <a:p>
              <a:pPr algn="ctr"/>
              <a:r>
                <a:rPr lang="en-GB" sz="1400" dirty="0"/>
                <a:t>(Comparator)</a:t>
              </a:r>
            </a:p>
          </p:txBody>
        </p:sp>
        <p:cxnSp>
          <p:nvCxnSpPr>
            <p:cNvPr id="102" name="Straight Arrow Connector 101">
              <a:extLst>
                <a:ext uri="{FF2B5EF4-FFF2-40B4-BE49-F238E27FC236}">
                  <a16:creationId xmlns:a16="http://schemas.microsoft.com/office/drawing/2014/main" id="{8DC99534-EB6D-40E6-8B7C-A81B31711355}"/>
                </a:ext>
              </a:extLst>
            </p:cNvPr>
            <p:cNvCxnSpPr>
              <a:cxnSpLocks/>
              <a:endCxn id="96" idx="4"/>
            </p:cNvCxnSpPr>
            <p:nvPr/>
          </p:nvCxnSpPr>
          <p:spPr>
            <a:xfrm flipV="1">
              <a:off x="2199271" y="1674677"/>
              <a:ext cx="0" cy="10507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3" name="TextBox 102">
              <a:extLst>
                <a:ext uri="{FF2B5EF4-FFF2-40B4-BE49-F238E27FC236}">
                  <a16:creationId xmlns:a16="http://schemas.microsoft.com/office/drawing/2014/main" id="{6E51155C-77FC-42E0-8EC5-5B0CE792266E}"/>
                </a:ext>
              </a:extLst>
            </p:cNvPr>
            <p:cNvSpPr txBox="1"/>
            <p:nvPr/>
          </p:nvSpPr>
          <p:spPr>
            <a:xfrm>
              <a:off x="7516302" y="2718744"/>
              <a:ext cx="1880171" cy="763495"/>
            </a:xfrm>
            <a:prstGeom prst="rect">
              <a:avLst/>
            </a:prstGeom>
            <a:noFill/>
          </p:spPr>
          <p:txBody>
            <a:bodyPr wrap="square" rtlCol="0">
              <a:spAutoFit/>
            </a:bodyPr>
            <a:lstStyle/>
            <a:p>
              <a:pPr algn="ctr"/>
              <a:r>
                <a:rPr lang="en-GB" sz="1200" dirty="0"/>
                <a:t>Feedback </a:t>
              </a:r>
            </a:p>
            <a:p>
              <a:pPr algn="ctr"/>
              <a:r>
                <a:rPr lang="en-GB" sz="1200" dirty="0"/>
                <a:t>loop</a:t>
              </a:r>
            </a:p>
          </p:txBody>
        </p:sp>
      </p:grpSp>
      <p:sp>
        <p:nvSpPr>
          <p:cNvPr id="114" name="TextBox 113">
            <a:extLst>
              <a:ext uri="{FF2B5EF4-FFF2-40B4-BE49-F238E27FC236}">
                <a16:creationId xmlns:a16="http://schemas.microsoft.com/office/drawing/2014/main" id="{3AD291AA-8B1C-4031-B2F8-E61B5B02E418}"/>
              </a:ext>
            </a:extLst>
          </p:cNvPr>
          <p:cNvSpPr txBox="1"/>
          <p:nvPr/>
        </p:nvSpPr>
        <p:spPr>
          <a:xfrm>
            <a:off x="2215353" y="3033378"/>
            <a:ext cx="7833171" cy="523220"/>
          </a:xfrm>
          <a:prstGeom prst="rect">
            <a:avLst/>
          </a:prstGeom>
          <a:noFill/>
        </p:spPr>
        <p:txBody>
          <a:bodyPr wrap="square">
            <a:spAutoFit/>
          </a:bodyPr>
          <a:lstStyle/>
          <a:p>
            <a:pPr marR="0" lvl="0" algn="ctr" defTabSz="914400" rtl="0" eaLnBrk="1" fontAlgn="auto" latinLnBrk="0" hangingPunct="1">
              <a:lnSpc>
                <a:spcPct val="100000"/>
              </a:lnSpc>
              <a:spcBef>
                <a:spcPct val="20000"/>
              </a:spcBef>
              <a:spcAft>
                <a:spcPts val="0"/>
              </a:spcAft>
              <a:buClrTx/>
              <a:buSzTx/>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Modified for Vehicle cruise control Example </a:t>
            </a:r>
          </a:p>
        </p:txBody>
      </p:sp>
    </p:spTree>
    <p:extLst>
      <p:ext uri="{BB962C8B-B14F-4D97-AF65-F5344CB8AC3E}">
        <p14:creationId xmlns:p14="http://schemas.microsoft.com/office/powerpoint/2010/main" val="3006140970"/>
      </p:ext>
    </p:extLst>
  </p:cSld>
  <p:clrMapOvr>
    <a:masterClrMapping/>
  </p:clrMapOvr>
  <p:transition>
    <p:cover dir="rd"/>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E5E279-D576-4ADB-845A-BFF688433FAB}"/>
              </a:ext>
            </a:extLst>
          </p:cNvPr>
          <p:cNvSpPr>
            <a:spLocks noGrp="1"/>
          </p:cNvSpPr>
          <p:nvPr>
            <p:ph idx="1"/>
          </p:nvPr>
        </p:nvSpPr>
        <p:spPr>
          <a:xfrm>
            <a:off x="321067" y="192640"/>
            <a:ext cx="11549865" cy="5026632"/>
          </a:xfrm>
        </p:spPr>
        <p:txBody>
          <a:bodyPr>
            <a:normAutofit fontScale="25000" lnSpcReduction="20000"/>
          </a:bodyPr>
          <a:lstStyle/>
          <a:p>
            <a:pPr marL="0" indent="0" algn="ctr">
              <a:spcAft>
                <a:spcPts val="600"/>
              </a:spcAft>
              <a:buNone/>
            </a:pPr>
            <a:r>
              <a:rPr lang="en-GB" sz="8800" b="1" dirty="0"/>
              <a:t>Advantages of closed Loop Control Systems</a:t>
            </a:r>
          </a:p>
          <a:p>
            <a:r>
              <a:rPr lang="en-GB" sz="8800" dirty="0"/>
              <a:t>Reduces errors by automatically adjusting the systems input.</a:t>
            </a:r>
          </a:p>
          <a:p>
            <a:r>
              <a:rPr lang="en-GB" sz="8800" dirty="0"/>
              <a:t>Improves stability of an unstable system.</a:t>
            </a:r>
          </a:p>
          <a:p>
            <a:r>
              <a:rPr lang="en-GB" sz="8800" dirty="0"/>
              <a:t>Ability to increase or reduce the systems sensitivity.</a:t>
            </a:r>
          </a:p>
          <a:p>
            <a:r>
              <a:rPr lang="en-GB" sz="8800" dirty="0"/>
              <a:t>Enhanced robustness against external disturbances to the process.</a:t>
            </a:r>
          </a:p>
          <a:p>
            <a:r>
              <a:rPr lang="en-GB" sz="8800" dirty="0"/>
              <a:t>Can produce a reliable and repeatable performance. </a:t>
            </a:r>
          </a:p>
          <a:p>
            <a:r>
              <a:rPr lang="en-GB" sz="8800" dirty="0"/>
              <a:t>Can lower the demand on inspection systems and quality assurance procedures.</a:t>
            </a:r>
          </a:p>
          <a:p>
            <a:pPr marL="0" indent="0" algn="ctr">
              <a:spcAft>
                <a:spcPts val="600"/>
              </a:spcAft>
              <a:buNone/>
            </a:pPr>
            <a:endParaRPr lang="en-GB" sz="8800" b="1" dirty="0"/>
          </a:p>
          <a:p>
            <a:pPr marL="0" indent="0" algn="ctr">
              <a:spcAft>
                <a:spcPts val="600"/>
              </a:spcAft>
              <a:buNone/>
            </a:pPr>
            <a:r>
              <a:rPr lang="en-GB" sz="8800" b="1" dirty="0"/>
              <a:t>Disadvantages of closed Loop Control Systems</a:t>
            </a:r>
          </a:p>
          <a:p>
            <a:pPr>
              <a:spcAft>
                <a:spcPts val="600"/>
              </a:spcAft>
            </a:pPr>
            <a:r>
              <a:rPr lang="en-GB" sz="8800" dirty="0"/>
              <a:t>Failed sensors can have severe consequences.</a:t>
            </a:r>
          </a:p>
          <a:p>
            <a:pPr>
              <a:spcAft>
                <a:spcPts val="600"/>
              </a:spcAft>
            </a:pPr>
            <a:r>
              <a:rPr lang="en-GB" sz="8800" dirty="0"/>
              <a:t>Require more maintenance (calibrating sensors etc).</a:t>
            </a:r>
          </a:p>
          <a:p>
            <a:pPr>
              <a:spcAft>
                <a:spcPts val="600"/>
              </a:spcAft>
            </a:pPr>
            <a:r>
              <a:rPr lang="en-GB" sz="8800" dirty="0"/>
              <a:t>Susceptible to drift and nonlinearities (oscillating response).</a:t>
            </a:r>
          </a:p>
          <a:p>
            <a:pPr>
              <a:spcAft>
                <a:spcPts val="600"/>
              </a:spcAft>
            </a:pPr>
            <a:r>
              <a:rPr lang="en-GB" sz="8800" dirty="0"/>
              <a:t>System stability and sensitivity must be carefully controlled to prevent erratic behaviour.</a:t>
            </a:r>
          </a:p>
          <a:p>
            <a:pPr>
              <a:spcAft>
                <a:spcPts val="600"/>
              </a:spcAft>
            </a:pPr>
            <a:r>
              <a:rPr lang="en-GB" sz="8800" dirty="0"/>
              <a:t>Closed loop control systems are costlier and more complex.</a:t>
            </a:r>
          </a:p>
          <a:p>
            <a:pPr>
              <a:spcAft>
                <a:spcPts val="600"/>
              </a:spcAft>
            </a:pPr>
            <a:endParaRPr lang="en-GB" sz="2200" dirty="0"/>
          </a:p>
        </p:txBody>
      </p:sp>
    </p:spTree>
    <p:extLst>
      <p:ext uri="{BB962C8B-B14F-4D97-AF65-F5344CB8AC3E}">
        <p14:creationId xmlns:p14="http://schemas.microsoft.com/office/powerpoint/2010/main" val="1306701224"/>
      </p:ext>
    </p:extLst>
  </p:cSld>
  <p:clrMapOvr>
    <a:masterClrMapping/>
  </p:clrMapOvr>
  <p:transition>
    <p:cover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0D13DB-8332-4050-8EEA-8AFD3F8E36C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686941" y="223178"/>
            <a:ext cx="10818117" cy="5304319"/>
          </a:xfrm>
          <a:prstGeom prst="rect">
            <a:avLst/>
          </a:prstGeom>
        </p:spPr>
      </p:pic>
    </p:spTree>
    <p:extLst>
      <p:ext uri="{BB962C8B-B14F-4D97-AF65-F5344CB8AC3E}">
        <p14:creationId xmlns:p14="http://schemas.microsoft.com/office/powerpoint/2010/main" val="286993413"/>
      </p:ext>
    </p:extLst>
  </p:cSld>
  <p:clrMapOvr>
    <a:masterClrMapping/>
  </p:clrMapOvr>
  <p:transition>
    <p:cover dir="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4C16B0-AA3F-4C0F-ADFB-7E8621F0FBD1}"/>
              </a:ext>
            </a:extLst>
          </p:cNvPr>
          <p:cNvSpPr txBox="1"/>
          <p:nvPr/>
        </p:nvSpPr>
        <p:spPr>
          <a:xfrm>
            <a:off x="1217195" y="4349756"/>
            <a:ext cx="9110492" cy="1200329"/>
          </a:xfrm>
          <a:prstGeom prst="rect">
            <a:avLst/>
          </a:prstGeom>
          <a:noFill/>
        </p:spPr>
        <p:txBody>
          <a:bodyPr wrap="square" rtlCol="0">
            <a:spAutoFit/>
          </a:bodyPr>
          <a:lstStyle/>
          <a:p>
            <a:pPr algn="ctr"/>
            <a:r>
              <a:rPr lang="en-GB" sz="2400" dirty="0"/>
              <a:t>Above is a diagram of an automated inspection system for a food can production facility. Can you identify the actuation, control and sensing devices?</a:t>
            </a:r>
          </a:p>
        </p:txBody>
      </p:sp>
      <p:grpSp>
        <p:nvGrpSpPr>
          <p:cNvPr id="9" name="Group 8">
            <a:extLst>
              <a:ext uri="{FF2B5EF4-FFF2-40B4-BE49-F238E27FC236}">
                <a16:creationId xmlns:a16="http://schemas.microsoft.com/office/drawing/2014/main" id="{085A8C5A-BA38-4EC8-B84E-E82C537D855A}"/>
              </a:ext>
            </a:extLst>
          </p:cNvPr>
          <p:cNvGrpSpPr/>
          <p:nvPr/>
        </p:nvGrpSpPr>
        <p:grpSpPr>
          <a:xfrm>
            <a:off x="2440270" y="437294"/>
            <a:ext cx="6664343" cy="3861091"/>
            <a:chOff x="280987" y="885570"/>
            <a:chExt cx="5722545" cy="3346980"/>
          </a:xfrm>
        </p:grpSpPr>
        <p:grpSp>
          <p:nvGrpSpPr>
            <p:cNvPr id="6" name="Group 5">
              <a:extLst>
                <a:ext uri="{FF2B5EF4-FFF2-40B4-BE49-F238E27FC236}">
                  <a16:creationId xmlns:a16="http://schemas.microsoft.com/office/drawing/2014/main" id="{28CF7802-43CF-4C43-AB27-A99F3700C8F3}"/>
                </a:ext>
              </a:extLst>
            </p:cNvPr>
            <p:cNvGrpSpPr/>
            <p:nvPr/>
          </p:nvGrpSpPr>
          <p:grpSpPr>
            <a:xfrm>
              <a:off x="280987" y="885570"/>
              <a:ext cx="5722545" cy="3069981"/>
              <a:chOff x="1017302" y="1183520"/>
              <a:chExt cx="5893620" cy="3157832"/>
            </a:xfrm>
          </p:grpSpPr>
          <p:grpSp>
            <p:nvGrpSpPr>
              <p:cNvPr id="4" name="Group 3">
                <a:extLst>
                  <a:ext uri="{FF2B5EF4-FFF2-40B4-BE49-F238E27FC236}">
                    <a16:creationId xmlns:a16="http://schemas.microsoft.com/office/drawing/2014/main" id="{01D33FF2-5E0F-4ED0-B5F1-ED6255DC5B81}"/>
                  </a:ext>
                </a:extLst>
              </p:cNvPr>
              <p:cNvGrpSpPr/>
              <p:nvPr/>
            </p:nvGrpSpPr>
            <p:grpSpPr>
              <a:xfrm>
                <a:off x="1017302" y="1183520"/>
                <a:ext cx="5893620" cy="3157832"/>
                <a:chOff x="709199" y="1169620"/>
                <a:chExt cx="5893620" cy="3157832"/>
              </a:xfrm>
            </p:grpSpPr>
            <p:pic>
              <p:nvPicPr>
                <p:cNvPr id="2" name="Picture 1">
                  <a:extLst>
                    <a:ext uri="{FF2B5EF4-FFF2-40B4-BE49-F238E27FC236}">
                      <a16:creationId xmlns:a16="http://schemas.microsoft.com/office/drawing/2014/main" id="{FC650B8E-70A8-4750-A064-EB5F9D3C6A0D}"/>
                    </a:ext>
                  </a:extLst>
                </p:cNvPr>
                <p:cNvPicPr/>
                <p:nvPr/>
              </p:nvPicPr>
              <p:blipFill rotWithShape="1">
                <a:blip r:embed="rId2" cstate="print">
                  <a:extLst>
                    <a:ext uri="{28A0092B-C50C-407E-A947-70E740481C1C}">
                      <a14:useLocalDpi xmlns:a14="http://schemas.microsoft.com/office/drawing/2010/main" val="0"/>
                    </a:ext>
                  </a:extLst>
                </a:blip>
                <a:srcRect t="3276" b="4981"/>
                <a:stretch/>
              </p:blipFill>
              <p:spPr bwMode="auto">
                <a:xfrm>
                  <a:off x="709199" y="1169620"/>
                  <a:ext cx="5893620" cy="3157832"/>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D961116A-7484-4648-A647-AEA06897B502}"/>
                    </a:ext>
                  </a:extLst>
                </p:cNvPr>
                <p:cNvSpPr txBox="1"/>
                <p:nvPr/>
              </p:nvSpPr>
              <p:spPr>
                <a:xfrm>
                  <a:off x="1910395" y="2471537"/>
                  <a:ext cx="1901317" cy="276999"/>
                </a:xfrm>
                <a:prstGeom prst="rect">
                  <a:avLst/>
                </a:prstGeom>
                <a:solidFill>
                  <a:schemeClr val="bg1"/>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Laser Proximity Device</a:t>
                  </a:r>
                </a:p>
              </p:txBody>
            </p:sp>
          </p:grpSp>
          <p:sp>
            <p:nvSpPr>
              <p:cNvPr id="5" name="TextBox 4">
                <a:extLst>
                  <a:ext uri="{FF2B5EF4-FFF2-40B4-BE49-F238E27FC236}">
                    <a16:creationId xmlns:a16="http://schemas.microsoft.com/office/drawing/2014/main" id="{6052A11F-AE2F-44DA-9A91-64F01F8896DE}"/>
                  </a:ext>
                </a:extLst>
              </p:cNvPr>
              <p:cNvSpPr txBox="1"/>
              <p:nvPr/>
            </p:nvSpPr>
            <p:spPr>
              <a:xfrm>
                <a:off x="4202008" y="2849968"/>
                <a:ext cx="1901317" cy="276999"/>
              </a:xfrm>
              <a:prstGeom prst="rect">
                <a:avLst/>
              </a:prstGeom>
              <a:solidFill>
                <a:schemeClr val="bg1"/>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Pneumatic Cylinder/Piston</a:t>
                </a:r>
              </a:p>
            </p:txBody>
          </p:sp>
        </p:grpSp>
        <p:sp>
          <p:nvSpPr>
            <p:cNvPr id="8" name="TextBox 7">
              <a:extLst>
                <a:ext uri="{FF2B5EF4-FFF2-40B4-BE49-F238E27FC236}">
                  <a16:creationId xmlns:a16="http://schemas.microsoft.com/office/drawing/2014/main" id="{F2C6F54A-0F3A-4C29-9924-25B5F1C5B563}"/>
                </a:ext>
              </a:extLst>
            </p:cNvPr>
            <p:cNvSpPr txBox="1"/>
            <p:nvPr/>
          </p:nvSpPr>
          <p:spPr>
            <a:xfrm>
              <a:off x="2035897" y="3955551"/>
              <a:ext cx="1846127" cy="276999"/>
            </a:xfrm>
            <a:prstGeom prst="rect">
              <a:avLst/>
            </a:prstGeom>
            <a:solidFill>
              <a:schemeClr val="bg1"/>
            </a:solid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Conveyer Belt</a:t>
              </a:r>
            </a:p>
          </p:txBody>
        </p:sp>
      </p:grpSp>
    </p:spTree>
    <p:extLst>
      <p:ext uri="{BB962C8B-B14F-4D97-AF65-F5344CB8AC3E}">
        <p14:creationId xmlns:p14="http://schemas.microsoft.com/office/powerpoint/2010/main" val="467987831"/>
      </p:ext>
    </p:extLst>
  </p:cSld>
  <p:clrMapOvr>
    <a:masterClrMapping/>
  </p:clrMapOvr>
  <p:transition>
    <p:cover dir="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BE2E096-561E-4025-B0BC-5E2B43507444}"/>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51328" y="305371"/>
            <a:ext cx="10489344" cy="5304318"/>
          </a:xfrm>
          <a:prstGeom prst="rect">
            <a:avLst/>
          </a:prstGeom>
        </p:spPr>
      </p:pic>
    </p:spTree>
    <p:extLst>
      <p:ext uri="{BB962C8B-B14F-4D97-AF65-F5344CB8AC3E}">
        <p14:creationId xmlns:p14="http://schemas.microsoft.com/office/powerpoint/2010/main" val="3375881471"/>
      </p:ext>
    </p:extLst>
  </p:cSld>
  <p:clrMapOvr>
    <a:masterClrMapping/>
  </p:clrMapOvr>
  <p:transition>
    <p:cover dir="rd"/>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F1F28E-DCAF-497C-90EF-0D4ACD89EBBE}"/>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35917" y="264274"/>
            <a:ext cx="10520166" cy="5355690"/>
          </a:xfrm>
          <a:prstGeom prst="rect">
            <a:avLst/>
          </a:prstGeom>
        </p:spPr>
      </p:pic>
    </p:spTree>
    <p:extLst>
      <p:ext uri="{BB962C8B-B14F-4D97-AF65-F5344CB8AC3E}">
        <p14:creationId xmlns:p14="http://schemas.microsoft.com/office/powerpoint/2010/main" val="3336248086"/>
      </p:ext>
    </p:extLst>
  </p:cSld>
  <p:clrMapOvr>
    <a:masterClrMapping/>
  </p:clrMapOvr>
  <p:transition>
    <p:cover dir="rd"/>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195B37-A7E6-45C1-88C9-F6C01327BEC8}"/>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10231" y="161532"/>
            <a:ext cx="10571537" cy="5417335"/>
          </a:xfrm>
          <a:prstGeom prst="rect">
            <a:avLst/>
          </a:prstGeom>
        </p:spPr>
      </p:pic>
    </p:spTree>
    <p:extLst>
      <p:ext uri="{BB962C8B-B14F-4D97-AF65-F5344CB8AC3E}">
        <p14:creationId xmlns:p14="http://schemas.microsoft.com/office/powerpoint/2010/main" val="1668386611"/>
      </p:ext>
    </p:extLst>
  </p:cSld>
  <p:clrMapOvr>
    <a:masterClrMapping/>
  </p:clrMapOvr>
  <p:transition>
    <p:cover dir="rd"/>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BEA889-5E76-4437-8276-930A3FB7ABEE}"/>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681804" y="182081"/>
            <a:ext cx="10828391" cy="5407061"/>
          </a:xfrm>
          <a:prstGeom prst="rect">
            <a:avLst/>
          </a:prstGeom>
        </p:spPr>
      </p:pic>
    </p:spTree>
    <p:extLst>
      <p:ext uri="{BB962C8B-B14F-4D97-AF65-F5344CB8AC3E}">
        <p14:creationId xmlns:p14="http://schemas.microsoft.com/office/powerpoint/2010/main" val="3953397375"/>
      </p:ext>
    </p:extLst>
  </p:cSld>
  <p:clrMapOvr>
    <a:masterClrMapping/>
  </p:clrMapOvr>
  <p:transition>
    <p:cover dir="rd"/>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BD5E72-0898-4189-BA28-F37CF002E261}"/>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1061948" y="192355"/>
            <a:ext cx="10068103" cy="5314593"/>
          </a:xfrm>
          <a:prstGeom prst="rect">
            <a:avLst/>
          </a:prstGeom>
        </p:spPr>
      </p:pic>
    </p:spTree>
    <p:extLst>
      <p:ext uri="{BB962C8B-B14F-4D97-AF65-F5344CB8AC3E}">
        <p14:creationId xmlns:p14="http://schemas.microsoft.com/office/powerpoint/2010/main" val="3098912492"/>
      </p:ext>
    </p:extLst>
  </p:cSld>
  <p:clrMapOvr>
    <a:masterClrMapping/>
  </p:clrMapOvr>
  <p:transition>
    <p:cover dir="rd"/>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C1D4D-F821-4BFE-B1F0-EAAE568986E7}"/>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799957" y="171807"/>
            <a:ext cx="10592085" cy="5376238"/>
          </a:xfrm>
          <a:prstGeom prst="rect">
            <a:avLst/>
          </a:prstGeom>
        </p:spPr>
      </p:pic>
    </p:spTree>
    <p:extLst>
      <p:ext uri="{BB962C8B-B14F-4D97-AF65-F5344CB8AC3E}">
        <p14:creationId xmlns:p14="http://schemas.microsoft.com/office/powerpoint/2010/main" val="1896131307"/>
      </p:ext>
    </p:extLst>
  </p:cSld>
  <p:clrMapOvr>
    <a:masterClrMapping/>
  </p:clrMapOvr>
  <p:transition>
    <p:cover dir="rd"/>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2F8E-EE69-4952-A68C-4264AF88C76D}"/>
              </a:ext>
            </a:extLst>
          </p:cNvPr>
          <p:cNvSpPr>
            <a:spLocks noGrp="1"/>
          </p:cNvSpPr>
          <p:nvPr>
            <p:ph type="title"/>
          </p:nvPr>
        </p:nvSpPr>
        <p:spPr/>
        <p:txBody>
          <a:bodyPr/>
          <a:lstStyle/>
          <a:p>
            <a:r>
              <a:rPr lang="en-GB" dirty="0"/>
              <a:t>Evolution of Automated Systems</a:t>
            </a:r>
          </a:p>
        </p:txBody>
      </p:sp>
      <p:graphicFrame>
        <p:nvGraphicFramePr>
          <p:cNvPr id="4" name="Content Placeholder 2">
            <a:extLst>
              <a:ext uri="{FF2B5EF4-FFF2-40B4-BE49-F238E27FC236}">
                <a16:creationId xmlns:a16="http://schemas.microsoft.com/office/drawing/2014/main" id="{F6DA8E2F-0BE3-4BAE-AD80-801E463BA04E}"/>
              </a:ext>
            </a:extLst>
          </p:cNvPr>
          <p:cNvGraphicFramePr>
            <a:graphicFrameLocks noGrp="1"/>
          </p:cNvGraphicFramePr>
          <p:nvPr>
            <p:ph idx="1"/>
            <p:extLst>
              <p:ext uri="{D42A27DB-BD31-4B8C-83A1-F6EECF244321}">
                <p14:modId xmlns:p14="http://schemas.microsoft.com/office/powerpoint/2010/main" val="3040377802"/>
              </p:ext>
            </p:extLst>
          </p:nvPr>
        </p:nvGraphicFramePr>
        <p:xfrm>
          <a:off x="933381" y="1161288"/>
          <a:ext cx="10325237"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11130"/>
      </p:ext>
    </p:extLst>
  </p:cSld>
  <p:clrMapOvr>
    <a:masterClrMapping/>
  </p:clrMapOvr>
  <p:transition>
    <p:cover dir="rd"/>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E5D2-D71D-4B9D-A7A2-17F04819F316}"/>
              </a:ext>
            </a:extLst>
          </p:cNvPr>
          <p:cNvSpPr>
            <a:spLocks noGrp="1"/>
          </p:cNvSpPr>
          <p:nvPr>
            <p:ph type="title"/>
          </p:nvPr>
        </p:nvSpPr>
        <p:spPr/>
        <p:txBody>
          <a:bodyPr/>
          <a:lstStyle/>
          <a:p>
            <a:r>
              <a:rPr lang="en-GB" dirty="0"/>
              <a:t>Fixed Automation</a:t>
            </a:r>
          </a:p>
        </p:txBody>
      </p:sp>
      <p:sp>
        <p:nvSpPr>
          <p:cNvPr id="3" name="Content Placeholder 2">
            <a:extLst>
              <a:ext uri="{FF2B5EF4-FFF2-40B4-BE49-F238E27FC236}">
                <a16:creationId xmlns:a16="http://schemas.microsoft.com/office/drawing/2014/main" id="{D797FD89-79E8-4B0B-8B0E-DE69A8787180}"/>
              </a:ext>
            </a:extLst>
          </p:cNvPr>
          <p:cNvSpPr>
            <a:spLocks noGrp="1"/>
          </p:cNvSpPr>
          <p:nvPr>
            <p:ph idx="1"/>
          </p:nvPr>
        </p:nvSpPr>
        <p:spPr>
          <a:xfrm>
            <a:off x="609600" y="1470484"/>
            <a:ext cx="10972800" cy="3917032"/>
          </a:xfrm>
        </p:spPr>
        <p:txBody>
          <a:bodyPr>
            <a:normAutofit fontScale="92500" lnSpcReduction="10000"/>
          </a:bodyPr>
          <a:lstStyle/>
          <a:p>
            <a:pPr>
              <a:buFont typeface="Wingdings" panose="05000000000000000000" pitchFamily="2" charset="2"/>
              <a:buChar char="Ø"/>
            </a:pPr>
            <a:r>
              <a:rPr lang="en-GB" dirty="0"/>
              <a:t>Often referred to as “hard automation”.</a:t>
            </a:r>
          </a:p>
          <a:p>
            <a:pPr>
              <a:buFont typeface="Wingdings" panose="05000000000000000000" pitchFamily="2" charset="2"/>
              <a:buChar char="Ø"/>
            </a:pPr>
            <a:endParaRPr lang="en-GB" dirty="0"/>
          </a:p>
          <a:p>
            <a:pPr>
              <a:buFont typeface="Wingdings" panose="05000000000000000000" pitchFamily="2" charset="2"/>
              <a:buChar char="Ø"/>
            </a:pPr>
            <a:r>
              <a:rPr lang="en-GB" dirty="0"/>
              <a:t>A system by which the sequence of processing (or assembly) operations is fixed by the equipment configurations.</a:t>
            </a:r>
          </a:p>
          <a:p>
            <a:pPr>
              <a:buFont typeface="Wingdings" panose="05000000000000000000" pitchFamily="2" charset="2"/>
              <a:buChar char="Ø"/>
            </a:pPr>
            <a:endParaRPr lang="en-GB" dirty="0"/>
          </a:p>
          <a:p>
            <a:pPr>
              <a:buFont typeface="Wingdings" panose="05000000000000000000" pitchFamily="2" charset="2"/>
              <a:buChar char="Ø"/>
            </a:pPr>
            <a:r>
              <a:rPr lang="en-GB" dirty="0"/>
              <a:t>For each new batch/product, the equipment must be reconfigured or even changed to accommodate the new production methodology.</a:t>
            </a:r>
          </a:p>
        </p:txBody>
      </p:sp>
    </p:spTree>
    <p:extLst>
      <p:ext uri="{BB962C8B-B14F-4D97-AF65-F5344CB8AC3E}">
        <p14:creationId xmlns:p14="http://schemas.microsoft.com/office/powerpoint/2010/main" val="1142585837"/>
      </p:ext>
    </p:extLst>
  </p:cSld>
  <p:clrMapOvr>
    <a:masterClrMapping/>
  </p:clrMapOvr>
  <p:transition>
    <p:cover dir="rd"/>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044BD17-251A-45F2-B054-6D55E0A1EA73}"/>
              </a:ext>
            </a:extLst>
          </p:cNvPr>
          <p:cNvSpPr>
            <a:spLocks noGrp="1"/>
          </p:cNvSpPr>
          <p:nvPr>
            <p:ph idx="1"/>
          </p:nvPr>
        </p:nvSpPr>
        <p:spPr>
          <a:xfrm>
            <a:off x="609600" y="590108"/>
            <a:ext cx="10972800" cy="4524152"/>
          </a:xfrm>
        </p:spPr>
        <p:txBody>
          <a:bodyPr>
            <a:normAutofit fontScale="92500" lnSpcReduction="20000"/>
          </a:bodyPr>
          <a:lstStyle/>
          <a:p>
            <a:pPr>
              <a:buFont typeface="Wingdings" panose="05000000000000000000" pitchFamily="2" charset="2"/>
              <a:buChar char="Ø"/>
            </a:pPr>
            <a:r>
              <a:rPr lang="en-GB" dirty="0"/>
              <a:t>Each of the operations in the processing sequence are usually simplistic, however it is the integration and coordination of many such operations that makes fixed automation systems complex.</a:t>
            </a:r>
          </a:p>
          <a:p>
            <a:pPr>
              <a:buFont typeface="Wingdings" panose="05000000000000000000" pitchFamily="2" charset="2"/>
              <a:buChar char="Ø"/>
            </a:pPr>
            <a:endParaRPr lang="en-GB" dirty="0"/>
          </a:p>
          <a:p>
            <a:pPr>
              <a:buFont typeface="Wingdings" panose="05000000000000000000" pitchFamily="2" charset="2"/>
              <a:buChar char="Ø"/>
            </a:pPr>
            <a:r>
              <a:rPr lang="en-GB" dirty="0"/>
              <a:t>Fixed automation systems often use specialised equipment for specific tasks and sequences (custom jigs, bespoke machinery and dedicated control systems). </a:t>
            </a:r>
          </a:p>
          <a:p>
            <a:pPr>
              <a:buFont typeface="Wingdings" panose="05000000000000000000" pitchFamily="2" charset="2"/>
              <a:buChar char="Ø"/>
            </a:pPr>
            <a:endParaRPr lang="en-GB" dirty="0"/>
          </a:p>
          <a:p>
            <a:pPr>
              <a:buFont typeface="Wingdings" panose="05000000000000000000" pitchFamily="2" charset="2"/>
              <a:buChar char="Ø"/>
            </a:pPr>
            <a:r>
              <a:rPr lang="en-GB" dirty="0"/>
              <a:t>As such, fixed automation is often suited to </a:t>
            </a:r>
            <a:r>
              <a:rPr lang="en-GB" b="1" dirty="0"/>
              <a:t>high production volumes</a:t>
            </a:r>
            <a:r>
              <a:rPr lang="en-GB" dirty="0"/>
              <a:t> and </a:t>
            </a:r>
            <a:r>
              <a:rPr lang="en-GB" b="1" dirty="0"/>
              <a:t>long production runs</a:t>
            </a:r>
            <a:r>
              <a:rPr lang="en-GB" dirty="0"/>
              <a:t>.</a:t>
            </a:r>
          </a:p>
        </p:txBody>
      </p:sp>
    </p:spTree>
    <p:extLst>
      <p:ext uri="{BB962C8B-B14F-4D97-AF65-F5344CB8AC3E}">
        <p14:creationId xmlns:p14="http://schemas.microsoft.com/office/powerpoint/2010/main" val="3350656252"/>
      </p:ext>
    </p:extLst>
  </p:cSld>
  <p:clrMapOvr>
    <a:masterClrMapping/>
  </p:clrMapOvr>
  <p:transition>
    <p:cover dir="rd"/>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441788"/>
            <a:ext cx="10972800" cy="5178176"/>
          </a:xfrm>
        </p:spPr>
        <p:txBody>
          <a:bodyPr>
            <a:normAutofit fontScale="85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Well suited to high production rates.</a:t>
            </a:r>
          </a:p>
          <a:p>
            <a:pPr>
              <a:buFont typeface="Wingdings" panose="05000000000000000000" pitchFamily="2" charset="2"/>
              <a:buChar char="Ø"/>
            </a:pPr>
            <a:r>
              <a:rPr lang="en-GB" dirty="0"/>
              <a:t>Highly efficient for its intended purpose.</a:t>
            </a:r>
          </a:p>
          <a:p>
            <a:pPr>
              <a:buFont typeface="Wingdings" panose="05000000000000000000" pitchFamily="2" charset="2"/>
              <a:buChar char="Ø"/>
            </a:pPr>
            <a:r>
              <a:rPr lang="en-GB" dirty="0"/>
              <a:t>Consistent quality (low variance).</a:t>
            </a:r>
          </a:p>
          <a:p>
            <a:pPr>
              <a:buFont typeface="Wingdings" panose="05000000000000000000" pitchFamily="2" charset="2"/>
              <a:buChar char="Ø"/>
            </a:pPr>
            <a:r>
              <a:rPr lang="en-GB" dirty="0"/>
              <a:t>Often lower cost per unit produced.</a:t>
            </a:r>
          </a:p>
          <a:p>
            <a:pPr>
              <a:buFont typeface="Wingdings" panose="05000000000000000000" pitchFamily="2" charset="2"/>
              <a:buChar char="Ø"/>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Costly to implement (high initial investment).</a:t>
            </a:r>
          </a:p>
          <a:p>
            <a:pPr>
              <a:buFont typeface="Wingdings" panose="05000000000000000000" pitchFamily="2" charset="2"/>
              <a:buChar char="Ø"/>
            </a:pPr>
            <a:r>
              <a:rPr lang="en-GB" dirty="0"/>
              <a:t>Inherently inflexible, cannot be easily reconfigured for alterations to product types or specifications.</a:t>
            </a:r>
          </a:p>
          <a:p>
            <a:pPr>
              <a:buFont typeface="Wingdings" panose="05000000000000000000" pitchFamily="2" charset="2"/>
              <a:buChar char="Ø"/>
            </a:pPr>
            <a:r>
              <a:rPr lang="en-GB" dirty="0"/>
              <a:t>Risk of equipment becoming obsolete.</a:t>
            </a:r>
          </a:p>
          <a:p>
            <a:pPr>
              <a:buFont typeface="Wingdings" panose="05000000000000000000" pitchFamily="2" charset="2"/>
              <a:buChar char="Ø"/>
            </a:pPr>
            <a:r>
              <a:rPr lang="en-GB" dirty="0"/>
              <a:t>Not viable for products with fluctuating demand.</a:t>
            </a: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1650333022"/>
      </p:ext>
    </p:extLst>
  </p:cSld>
  <p:clrMapOvr>
    <a:masterClrMapping/>
  </p:clrMapOvr>
  <p:transition>
    <p:cover dir="rd"/>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6207E-E919-4B37-8841-205252A077A6}"/>
              </a:ext>
            </a:extLst>
          </p:cNvPr>
          <p:cNvSpPr>
            <a:spLocks noGrp="1"/>
          </p:cNvSpPr>
          <p:nvPr>
            <p:ph idx="1"/>
          </p:nvPr>
        </p:nvSpPr>
        <p:spPr/>
        <p:txBody>
          <a:bodyPr/>
          <a:lstStyle/>
          <a:p>
            <a:pPr>
              <a:buFont typeface="Wingdings" panose="05000000000000000000" pitchFamily="2" charset="2"/>
              <a:buChar char="Ø"/>
            </a:pPr>
            <a:r>
              <a:rPr lang="en-GB" dirty="0"/>
              <a:t>In programmable automation systems, the production equipment is designed with the capability to change the sequence of operations to accommodate different product configurations/specifications.</a:t>
            </a:r>
          </a:p>
          <a:p>
            <a:pPr>
              <a:buFont typeface="Wingdings" panose="05000000000000000000" pitchFamily="2" charset="2"/>
              <a:buChar char="Ø"/>
            </a:pPr>
            <a:r>
              <a:rPr lang="en-GB" dirty="0"/>
              <a:t>The operation sequence is controlled by a program of instructions. New programs can be prepared and entered into the control system to alter the production sequence.</a:t>
            </a:r>
          </a:p>
        </p:txBody>
      </p:sp>
      <p:sp>
        <p:nvSpPr>
          <p:cNvPr id="4" name="Title 1">
            <a:extLst>
              <a:ext uri="{FF2B5EF4-FFF2-40B4-BE49-F238E27FC236}">
                <a16:creationId xmlns:a16="http://schemas.microsoft.com/office/drawing/2014/main" id="{8FFB332A-3CE5-40ED-968C-EA30AB255925}"/>
              </a:ext>
            </a:extLst>
          </p:cNvPr>
          <p:cNvSpPr>
            <a:spLocks noGrp="1"/>
          </p:cNvSpPr>
          <p:nvPr>
            <p:ph type="title"/>
          </p:nvPr>
        </p:nvSpPr>
        <p:spPr>
          <a:xfrm>
            <a:off x="609600" y="223838"/>
            <a:ext cx="10972800" cy="1143000"/>
          </a:xfrm>
        </p:spPr>
        <p:txBody>
          <a:bodyPr/>
          <a:lstStyle/>
          <a:p>
            <a:r>
              <a:rPr lang="en-GB" dirty="0"/>
              <a:t>Programmable Automation</a:t>
            </a:r>
          </a:p>
        </p:txBody>
      </p:sp>
    </p:spTree>
    <p:extLst>
      <p:ext uri="{BB962C8B-B14F-4D97-AF65-F5344CB8AC3E}">
        <p14:creationId xmlns:p14="http://schemas.microsoft.com/office/powerpoint/2010/main" val="955258124"/>
      </p:ext>
    </p:extLst>
  </p:cSld>
  <p:clrMapOvr>
    <a:masterClrMapping/>
  </p:clrMapOvr>
  <p:transition>
    <p:cover dir="rd"/>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335AC7-A7CC-45AE-AF8E-13A209CCAAA5}"/>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89337" y="202629"/>
            <a:ext cx="11013326" cy="5335142"/>
          </a:xfrm>
          <a:prstGeom prst="rect">
            <a:avLst/>
          </a:prstGeom>
        </p:spPr>
      </p:pic>
    </p:spTree>
    <p:extLst>
      <p:ext uri="{BB962C8B-B14F-4D97-AF65-F5344CB8AC3E}">
        <p14:creationId xmlns:p14="http://schemas.microsoft.com/office/powerpoint/2010/main" val="3178246256"/>
      </p:ext>
    </p:extLst>
  </p:cSld>
  <p:clrMapOvr>
    <a:masterClrMapping/>
  </p:clrMapOvr>
  <p:transition>
    <p:cover dir="rd"/>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1C31F3-8FC9-4052-A91E-D703ECE1AC5B}"/>
              </a:ext>
            </a:extLst>
          </p:cNvPr>
          <p:cNvSpPr txBox="1"/>
          <p:nvPr/>
        </p:nvSpPr>
        <p:spPr>
          <a:xfrm>
            <a:off x="500436" y="1659285"/>
            <a:ext cx="11191127" cy="3539430"/>
          </a:xfrm>
          <a:prstGeom prst="rect">
            <a:avLst/>
          </a:prstGeom>
          <a:noFill/>
        </p:spPr>
        <p:txBody>
          <a:bodyPr wrap="square">
            <a:spAutoFit/>
          </a:bodyPr>
          <a:lstStyle/>
          <a:p>
            <a:pPr marL="342900" indent="-342900">
              <a:buFont typeface="Wingdings" panose="05000000000000000000" pitchFamily="2" charset="2"/>
              <a:buChar char="Ø"/>
            </a:pPr>
            <a:r>
              <a:rPr lang="en-GB" sz="2800" dirty="0"/>
              <a:t>A numerical-control machine tool is a good example of programmable automation. The NC program is coded in the computer memory for each different product type, and the machine tool is controlled/instructed by this computer program. </a:t>
            </a:r>
          </a:p>
          <a:p>
            <a:endParaRPr lang="en-GB" sz="2800" dirty="0"/>
          </a:p>
          <a:p>
            <a:pPr marL="342900" indent="-342900">
              <a:buFont typeface="Wingdings" panose="05000000000000000000" pitchFamily="2" charset="2"/>
              <a:buChar char="Ø"/>
            </a:pPr>
            <a:r>
              <a:rPr lang="en-GB" sz="2800" dirty="0"/>
              <a:t>Industrial robots are another example, they can be reprogramed to achieve multiple tasks.</a:t>
            </a:r>
          </a:p>
          <a:p>
            <a:endParaRPr lang="en-GB" sz="2800" dirty="0"/>
          </a:p>
        </p:txBody>
      </p:sp>
      <p:sp>
        <p:nvSpPr>
          <p:cNvPr id="4" name="Title 3">
            <a:extLst>
              <a:ext uri="{FF2B5EF4-FFF2-40B4-BE49-F238E27FC236}">
                <a16:creationId xmlns:a16="http://schemas.microsoft.com/office/drawing/2014/main" id="{4F1BCC58-9417-437E-9CCD-CEA3F7CB90CA}"/>
              </a:ext>
            </a:extLst>
          </p:cNvPr>
          <p:cNvSpPr>
            <a:spLocks noGrp="1"/>
          </p:cNvSpPr>
          <p:nvPr>
            <p:ph type="title"/>
          </p:nvPr>
        </p:nvSpPr>
        <p:spPr/>
        <p:txBody>
          <a:bodyPr/>
          <a:lstStyle/>
          <a:p>
            <a:r>
              <a:rPr lang="en-GB" dirty="0"/>
              <a:t>Some Examples </a:t>
            </a:r>
          </a:p>
        </p:txBody>
      </p:sp>
    </p:spTree>
    <p:extLst>
      <p:ext uri="{BB962C8B-B14F-4D97-AF65-F5344CB8AC3E}">
        <p14:creationId xmlns:p14="http://schemas.microsoft.com/office/powerpoint/2010/main" val="933103681"/>
      </p:ext>
    </p:extLst>
  </p:cSld>
  <p:clrMapOvr>
    <a:masterClrMapping/>
  </p:clrMapOvr>
  <p:transition>
    <p:cover dir="rd"/>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35A887-8FC0-48C5-BDFD-C0D3065A25AE}"/>
              </a:ext>
            </a:extLst>
          </p:cNvPr>
          <p:cNvSpPr>
            <a:spLocks noGrp="1"/>
          </p:cNvSpPr>
          <p:nvPr>
            <p:ph idx="1"/>
          </p:nvPr>
        </p:nvSpPr>
        <p:spPr>
          <a:xfrm>
            <a:off x="609600" y="613881"/>
            <a:ext cx="10972800" cy="4697857"/>
          </a:xfrm>
        </p:spPr>
        <p:txBody>
          <a:bodyPr>
            <a:normAutofit fontScale="92500" lnSpcReduction="10000"/>
          </a:bodyPr>
          <a:lstStyle/>
          <a:p>
            <a:pPr marL="0" indent="0">
              <a:buNone/>
            </a:pPr>
            <a:r>
              <a:rPr lang="en-GB" dirty="0"/>
              <a:t>Its important to remember that programable systems </a:t>
            </a:r>
            <a:r>
              <a:rPr lang="en-GB" b="1" dirty="0"/>
              <a:t>still require some level of physical setup</a:t>
            </a:r>
            <a:r>
              <a:rPr lang="en-GB" dirty="0"/>
              <a:t>, this process is known as changeover, and may result in downtime.</a:t>
            </a:r>
          </a:p>
          <a:p>
            <a:pPr marL="0" indent="0">
              <a:buNone/>
            </a:pPr>
            <a:r>
              <a:rPr lang="en-GB" dirty="0"/>
              <a:t>Changeover examples:</a:t>
            </a:r>
          </a:p>
          <a:p>
            <a:r>
              <a:rPr lang="en-GB" dirty="0"/>
              <a:t>Tooling must be changed/loaded.</a:t>
            </a:r>
          </a:p>
          <a:p>
            <a:r>
              <a:rPr lang="en-GB" dirty="0"/>
              <a:t>New clamping/grasping devices must be developed and attached to the machining table.</a:t>
            </a:r>
          </a:p>
          <a:p>
            <a:r>
              <a:rPr lang="en-GB" dirty="0"/>
              <a:t>Robots may require new/redesigned end effectors.</a:t>
            </a:r>
          </a:p>
          <a:p>
            <a:r>
              <a:rPr lang="en-GB" dirty="0"/>
              <a:t>Some equipment may need to be taken out of service to be reprogrammed/reconfigured.  </a:t>
            </a:r>
          </a:p>
          <a:p>
            <a:endParaRPr lang="en-GB" dirty="0"/>
          </a:p>
          <a:p>
            <a:pPr marL="0" indent="0">
              <a:buNone/>
            </a:pPr>
            <a:endParaRPr lang="en-GB" dirty="0"/>
          </a:p>
        </p:txBody>
      </p:sp>
    </p:spTree>
    <p:extLst>
      <p:ext uri="{BB962C8B-B14F-4D97-AF65-F5344CB8AC3E}">
        <p14:creationId xmlns:p14="http://schemas.microsoft.com/office/powerpoint/2010/main" val="406439228"/>
      </p:ext>
    </p:extLst>
  </p:cSld>
  <p:clrMapOvr>
    <a:masterClrMapping/>
  </p:clrMapOvr>
  <p:transition>
    <p:cover dir="rd"/>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390417"/>
            <a:ext cx="10972800" cy="5178176"/>
          </a:xfrm>
        </p:spPr>
        <p:txBody>
          <a:bodyPr>
            <a:normAutofit fontScale="85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Increased flexibility to deal with changes in product configurations.</a:t>
            </a:r>
          </a:p>
          <a:p>
            <a:pPr>
              <a:buFont typeface="Wingdings" panose="05000000000000000000" pitchFamily="2" charset="2"/>
              <a:buChar char="Ø"/>
            </a:pPr>
            <a:r>
              <a:rPr lang="en-GB" dirty="0"/>
              <a:t>Well suited to modern batch manufacturing and lean systems.</a:t>
            </a:r>
          </a:p>
          <a:p>
            <a:pPr>
              <a:buFont typeface="Wingdings" panose="05000000000000000000" pitchFamily="2" charset="2"/>
              <a:buChar char="Ø"/>
            </a:pPr>
            <a:r>
              <a:rPr lang="en-GB" dirty="0"/>
              <a:t>Can use modular and “off the shelf” control systems such as PLCs.</a:t>
            </a:r>
          </a:p>
          <a:p>
            <a:pPr>
              <a:buFont typeface="Wingdings" panose="05000000000000000000" pitchFamily="2" charset="2"/>
              <a:buChar char="Ø"/>
            </a:pPr>
            <a:r>
              <a:rPr lang="en-GB" dirty="0"/>
              <a:t>Use of more general purpose equipment simplifies maintenance and repairs.</a:t>
            </a:r>
          </a:p>
          <a:p>
            <a:pPr marL="0" indent="0">
              <a:buNone/>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Lower production rates compared to fixed automation.</a:t>
            </a:r>
          </a:p>
          <a:p>
            <a:pPr>
              <a:buFont typeface="Wingdings" panose="05000000000000000000" pitchFamily="2" charset="2"/>
              <a:buChar char="Ø"/>
            </a:pPr>
            <a:r>
              <a:rPr lang="en-GB" dirty="0"/>
              <a:t>Still requires some level of physical setup/changeover.</a:t>
            </a:r>
          </a:p>
          <a:p>
            <a:pPr>
              <a:buFont typeface="Wingdings" panose="05000000000000000000" pitchFamily="2" charset="2"/>
              <a:buChar char="Ø"/>
            </a:pPr>
            <a:r>
              <a:rPr lang="en-GB" dirty="0"/>
              <a:t>Equipment may be </a:t>
            </a:r>
            <a:r>
              <a:rPr lang="en-GB" b="0" i="0" dirty="0">
                <a:effectLst/>
                <a:latin typeface="arial" panose="020B0604020202020204" pitchFamily="34" charset="0"/>
              </a:rPr>
              <a:t>suboptimal in some applications, there is often some compromise (production rates or quality for example).</a:t>
            </a:r>
            <a:endParaRPr lang="en-GB" dirty="0"/>
          </a:p>
          <a:p>
            <a:endParaRPr lang="en-GB" dirty="0"/>
          </a:p>
        </p:txBody>
      </p:sp>
    </p:spTree>
    <p:extLst>
      <p:ext uri="{BB962C8B-B14F-4D97-AF65-F5344CB8AC3E}">
        <p14:creationId xmlns:p14="http://schemas.microsoft.com/office/powerpoint/2010/main" val="2753299432"/>
      </p:ext>
    </p:extLst>
  </p:cSld>
  <p:clrMapOvr>
    <a:masterClrMapping/>
  </p:clrMapOvr>
  <p:transition>
    <p:cover dir="rd"/>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9CE01-028B-4BF8-9E52-114FFCECC66C}"/>
              </a:ext>
            </a:extLst>
          </p:cNvPr>
          <p:cNvSpPr>
            <a:spLocks noGrp="1"/>
          </p:cNvSpPr>
          <p:nvPr>
            <p:ph idx="1"/>
          </p:nvPr>
        </p:nvSpPr>
        <p:spPr>
          <a:xfrm>
            <a:off x="609600" y="1600201"/>
            <a:ext cx="11246778" cy="3917032"/>
          </a:xfrm>
        </p:spPr>
        <p:txBody>
          <a:bodyPr>
            <a:normAutofit fontScale="85000" lnSpcReduction="20000"/>
          </a:bodyPr>
          <a:lstStyle/>
          <a:p>
            <a:pPr>
              <a:lnSpc>
                <a:spcPct val="120000"/>
              </a:lnSpc>
            </a:pPr>
            <a:r>
              <a:rPr lang="en-GB" dirty="0"/>
              <a:t>Flexible automation can be considered an extension of programable automation, and is often referred to as “</a:t>
            </a:r>
            <a:r>
              <a:rPr lang="en-GB" b="1" dirty="0"/>
              <a:t>soft automation</a:t>
            </a:r>
            <a:r>
              <a:rPr lang="en-GB" dirty="0"/>
              <a:t>”.</a:t>
            </a:r>
          </a:p>
          <a:p>
            <a:endParaRPr lang="en-GB" dirty="0"/>
          </a:p>
          <a:p>
            <a:r>
              <a:rPr lang="en-GB" dirty="0"/>
              <a:t>Essentially, flexible automation enables the production of different types of products without losing time when reprogramming and reconfiguring.</a:t>
            </a:r>
          </a:p>
          <a:p>
            <a:endParaRPr lang="en-GB" dirty="0"/>
          </a:p>
          <a:p>
            <a:r>
              <a:rPr lang="en-GB" dirty="0"/>
              <a:t>A flexible automation system can produce various combinations of products efficiently, without having to separate them into different batches, as required in batch production.</a:t>
            </a:r>
          </a:p>
        </p:txBody>
      </p:sp>
      <p:sp>
        <p:nvSpPr>
          <p:cNvPr id="4" name="Title 1">
            <a:extLst>
              <a:ext uri="{FF2B5EF4-FFF2-40B4-BE49-F238E27FC236}">
                <a16:creationId xmlns:a16="http://schemas.microsoft.com/office/drawing/2014/main" id="{5402F3AC-3872-49BE-8CF1-5CC4EDF2516D}"/>
              </a:ext>
            </a:extLst>
          </p:cNvPr>
          <p:cNvSpPr>
            <a:spLocks noGrp="1"/>
          </p:cNvSpPr>
          <p:nvPr>
            <p:ph type="title"/>
          </p:nvPr>
        </p:nvSpPr>
        <p:spPr>
          <a:xfrm>
            <a:off x="609600" y="274638"/>
            <a:ext cx="10972800" cy="1143000"/>
          </a:xfrm>
        </p:spPr>
        <p:txBody>
          <a:bodyPr/>
          <a:lstStyle/>
          <a:p>
            <a:r>
              <a:rPr lang="en-GB" dirty="0"/>
              <a:t>Flexible Automation</a:t>
            </a:r>
          </a:p>
        </p:txBody>
      </p:sp>
    </p:spTree>
    <p:extLst>
      <p:ext uri="{BB962C8B-B14F-4D97-AF65-F5344CB8AC3E}">
        <p14:creationId xmlns:p14="http://schemas.microsoft.com/office/powerpoint/2010/main" val="764844133"/>
      </p:ext>
    </p:extLst>
  </p:cSld>
  <p:clrMapOvr>
    <a:masterClrMapping/>
  </p:clrMapOvr>
  <p:transition>
    <p:cover dir="rd"/>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7EF1A2-6B1C-47A0-8205-64D73199C5EF}"/>
              </a:ext>
            </a:extLst>
          </p:cNvPr>
          <p:cNvSpPr>
            <a:spLocks noGrp="1"/>
          </p:cNvSpPr>
          <p:nvPr>
            <p:ph idx="1"/>
          </p:nvPr>
        </p:nvSpPr>
        <p:spPr>
          <a:xfrm>
            <a:off x="609600" y="583061"/>
            <a:ext cx="10972800" cy="4790324"/>
          </a:xfrm>
        </p:spPr>
        <p:txBody>
          <a:bodyPr>
            <a:normAutofit fontScale="92500" lnSpcReduction="20000"/>
          </a:bodyPr>
          <a:lstStyle/>
          <a:p>
            <a:pPr marL="0" indent="0">
              <a:buNone/>
            </a:pPr>
            <a:r>
              <a:rPr lang="en-GB" b="0" i="0" dirty="0">
                <a:effectLst/>
              </a:rPr>
              <a:t>The essential differences in establishing flexible automation from programmable automation is </a:t>
            </a:r>
            <a:r>
              <a:rPr lang="en-GB" dirty="0"/>
              <a:t>a </a:t>
            </a:r>
            <a:r>
              <a:rPr lang="en-GB" b="0" i="0" dirty="0">
                <a:effectLst/>
              </a:rPr>
              <a:t>flexible automation system will be able to change the physical setup as well as programs, with no loss in time and productivity.</a:t>
            </a:r>
          </a:p>
          <a:p>
            <a:pPr marL="0" indent="0">
              <a:buNone/>
            </a:pPr>
            <a:endParaRPr lang="en-GB" dirty="0"/>
          </a:p>
          <a:p>
            <a:pPr marL="0" indent="0">
              <a:buNone/>
            </a:pPr>
            <a:r>
              <a:rPr lang="en-GB" dirty="0"/>
              <a:t>An example of a soft automation system could be a robot arm that can be programmed (offline or real-time) to assume multiple tasks, such as insert screws, drill holes, sand, weld, insert rivets, and spray paint objects on an assembly line. Such a system would typically be able to perform automated tool changes.</a:t>
            </a:r>
          </a:p>
        </p:txBody>
      </p:sp>
    </p:spTree>
    <p:extLst>
      <p:ext uri="{BB962C8B-B14F-4D97-AF65-F5344CB8AC3E}">
        <p14:creationId xmlns:p14="http://schemas.microsoft.com/office/powerpoint/2010/main" val="3129828331"/>
      </p:ext>
    </p:extLst>
  </p:cSld>
  <p:clrMapOvr>
    <a:masterClrMapping/>
  </p:clrMapOvr>
  <p:transition>
    <p:cover dir="rd"/>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C96A5-4E17-43F3-AC48-CEF8BDFD8256}"/>
              </a:ext>
            </a:extLst>
          </p:cNvPr>
          <p:cNvSpPr>
            <a:spLocks noGrp="1"/>
          </p:cNvSpPr>
          <p:nvPr>
            <p:ph idx="1"/>
          </p:nvPr>
        </p:nvSpPr>
        <p:spPr>
          <a:xfrm>
            <a:off x="609600" y="441788"/>
            <a:ext cx="10972800" cy="5178176"/>
          </a:xfrm>
        </p:spPr>
        <p:txBody>
          <a:bodyPr>
            <a:normAutofit fontScale="70000" lnSpcReduction="20000"/>
          </a:bodyPr>
          <a:lstStyle/>
          <a:p>
            <a:pPr marL="0" indent="0" algn="ctr">
              <a:spcAft>
                <a:spcPts val="800"/>
              </a:spcAft>
              <a:buNone/>
            </a:pPr>
            <a:r>
              <a:rPr lang="en-GB" b="1" dirty="0"/>
              <a:t>Advantages</a:t>
            </a:r>
          </a:p>
          <a:p>
            <a:pPr>
              <a:buFont typeface="Wingdings" panose="05000000000000000000" pitchFamily="2" charset="2"/>
              <a:buChar char="Ø"/>
            </a:pPr>
            <a:r>
              <a:rPr lang="en-GB" dirty="0"/>
              <a:t>Continuous production, less downtime/changeover time.</a:t>
            </a:r>
          </a:p>
          <a:p>
            <a:pPr>
              <a:buFont typeface="Wingdings" panose="05000000000000000000" pitchFamily="2" charset="2"/>
              <a:buChar char="Ø"/>
            </a:pPr>
            <a:r>
              <a:rPr lang="en-GB" dirty="0"/>
              <a:t>Highly flexible, can deal with frequent product variations.</a:t>
            </a:r>
          </a:p>
          <a:p>
            <a:pPr>
              <a:buFont typeface="Wingdings" panose="05000000000000000000" pitchFamily="2" charset="2"/>
              <a:buChar char="Ø"/>
            </a:pPr>
            <a:r>
              <a:rPr lang="en-GB" dirty="0"/>
              <a:t>Faster initial setup allows for faster time to market.</a:t>
            </a:r>
          </a:p>
          <a:p>
            <a:pPr>
              <a:buFont typeface="Wingdings" panose="05000000000000000000" pitchFamily="2" charset="2"/>
              <a:buChar char="Ø"/>
            </a:pPr>
            <a:r>
              <a:rPr lang="en-GB" dirty="0"/>
              <a:t>Can produce variable mixtures of products (not reliant on batch manufacturing).</a:t>
            </a:r>
          </a:p>
          <a:p>
            <a:pPr>
              <a:buFont typeface="Wingdings" panose="05000000000000000000" pitchFamily="2" charset="2"/>
              <a:buChar char="Ø"/>
            </a:pPr>
            <a:r>
              <a:rPr lang="en-GB" dirty="0"/>
              <a:t>High equipment effectiveness and utilisation. </a:t>
            </a:r>
          </a:p>
          <a:p>
            <a:pPr>
              <a:buFont typeface="Wingdings" panose="05000000000000000000" pitchFamily="2" charset="2"/>
              <a:buChar char="Ø"/>
            </a:pPr>
            <a:endParaRPr lang="en-GB" dirty="0"/>
          </a:p>
          <a:p>
            <a:pPr algn="ctr">
              <a:spcAft>
                <a:spcPts val="800"/>
              </a:spcAft>
              <a:buFont typeface="Wingdings" panose="05000000000000000000" pitchFamily="2" charset="2"/>
              <a:buChar char="Ø"/>
            </a:pPr>
            <a:r>
              <a:rPr lang="en-GB" b="1" dirty="0"/>
              <a:t>Disadvantages</a:t>
            </a:r>
          </a:p>
          <a:p>
            <a:pPr>
              <a:buFont typeface="Wingdings" panose="05000000000000000000" pitchFamily="2" charset="2"/>
              <a:buChar char="Ø"/>
            </a:pPr>
            <a:r>
              <a:rPr lang="en-GB" dirty="0"/>
              <a:t>Highest cost per unit produced.</a:t>
            </a:r>
          </a:p>
          <a:p>
            <a:pPr>
              <a:buFont typeface="Wingdings" panose="05000000000000000000" pitchFamily="2" charset="2"/>
              <a:buChar char="Ø"/>
            </a:pPr>
            <a:r>
              <a:rPr lang="en-GB" dirty="0"/>
              <a:t>Inherently complex systems, often requires interfacing between dissimilar control systems and programming languages.</a:t>
            </a:r>
          </a:p>
          <a:p>
            <a:pPr>
              <a:buFont typeface="Wingdings" panose="05000000000000000000" pitchFamily="2" charset="2"/>
              <a:buChar char="Ø"/>
            </a:pPr>
            <a:r>
              <a:rPr lang="en-GB" dirty="0"/>
              <a:t>General purpose equipment may require significant initial investment.</a:t>
            </a:r>
          </a:p>
          <a:p>
            <a:pPr>
              <a:buFont typeface="Wingdings" panose="05000000000000000000" pitchFamily="2" charset="2"/>
              <a:buChar char="Ø"/>
            </a:pPr>
            <a:r>
              <a:rPr lang="en-GB" dirty="0"/>
              <a:t>Increased risk of error/inconsistency, equipment may be considered suboptimal compared with fixed alternatives.</a:t>
            </a:r>
          </a:p>
          <a:p>
            <a:endParaRPr lang="en-GB" dirty="0"/>
          </a:p>
        </p:txBody>
      </p:sp>
    </p:spTree>
    <p:extLst>
      <p:ext uri="{BB962C8B-B14F-4D97-AF65-F5344CB8AC3E}">
        <p14:creationId xmlns:p14="http://schemas.microsoft.com/office/powerpoint/2010/main" val="1693280045"/>
      </p:ext>
    </p:extLst>
  </p:cSld>
  <p:clrMapOvr>
    <a:masterClrMapping/>
  </p:clrMapOvr>
  <p:transition>
    <p:cover dir="rd"/>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873D8D5-312F-4760-8783-6E656A52D530}"/>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tretch>
            <a:fillRect/>
          </a:stretch>
        </p:blipFill>
        <p:spPr>
          <a:xfrm>
            <a:off x="379714" y="1137111"/>
            <a:ext cx="6357841" cy="3578315"/>
          </a:xfrm>
          <a:prstGeom prst="rect">
            <a:avLst/>
          </a:prstGeom>
        </p:spPr>
      </p:pic>
      <p:pic>
        <p:nvPicPr>
          <p:cNvPr id="12" name="Picture 11">
            <a:extLst>
              <a:ext uri="{FF2B5EF4-FFF2-40B4-BE49-F238E27FC236}">
                <a16:creationId xmlns:a16="http://schemas.microsoft.com/office/drawing/2014/main" id="{D908BD3F-C744-43CD-B629-90F39DC75CD0}"/>
              </a:ext>
            </a:extLst>
          </p:cNvPr>
          <p:cNvPicPr>
            <a:picLocks noChangeAspect="1"/>
          </p:cNvPicPr>
          <p:nvPr/>
        </p:nvPicPr>
        <p:blipFill>
          <a:blip r:embed="rId4"/>
          <a:stretch>
            <a:fillRect/>
          </a:stretch>
        </p:blipFill>
        <p:spPr>
          <a:xfrm>
            <a:off x="7219108" y="1216535"/>
            <a:ext cx="4593178" cy="3419469"/>
          </a:xfrm>
          <a:prstGeom prst="rect">
            <a:avLst/>
          </a:prstGeom>
        </p:spPr>
      </p:pic>
    </p:spTree>
    <p:extLst>
      <p:ext uri="{BB962C8B-B14F-4D97-AF65-F5344CB8AC3E}">
        <p14:creationId xmlns:p14="http://schemas.microsoft.com/office/powerpoint/2010/main" val="2015093467"/>
      </p:ext>
    </p:extLst>
  </p:cSld>
  <p:clrMapOvr>
    <a:masterClrMapping/>
  </p:clrMapOvr>
  <p:transition>
    <p:cover dir="rd"/>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D2AF-D815-448B-A7B2-CA1FDE16B79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F19C433-90EE-441C-8CB2-64BB3A8F083B}"/>
              </a:ext>
            </a:extLst>
          </p:cNvPr>
          <p:cNvSpPr>
            <a:spLocks noGrp="1"/>
          </p:cNvSpPr>
          <p:nvPr>
            <p:ph idx="1"/>
          </p:nvPr>
        </p:nvSpPr>
        <p:spPr>
          <a:xfrm>
            <a:off x="310896" y="1470484"/>
            <a:ext cx="11750040" cy="3917032"/>
          </a:xfrm>
        </p:spPr>
        <p:txBody>
          <a:bodyPr>
            <a:normAutofit fontScale="92500"/>
          </a:bodyPr>
          <a:lstStyle/>
          <a:p>
            <a:pPr marL="0" indent="0">
              <a:buNone/>
            </a:pPr>
            <a:r>
              <a:rPr lang="en-GB" dirty="0"/>
              <a:t>Topics discussed:</a:t>
            </a:r>
          </a:p>
          <a:p>
            <a:pPr marL="514350" indent="-514350">
              <a:buFont typeface="+mj-lt"/>
              <a:buAutoNum type="arabicPeriod"/>
            </a:pPr>
            <a:r>
              <a:rPr lang="en-GB" dirty="0"/>
              <a:t>Introduction to automated systems.</a:t>
            </a:r>
          </a:p>
          <a:p>
            <a:pPr marL="514350" indent="-514350">
              <a:buFont typeface="+mj-lt"/>
              <a:buAutoNum type="arabicPeriod"/>
            </a:pPr>
            <a:r>
              <a:rPr lang="en-GB" dirty="0"/>
              <a:t>Manual, partially automated &amp; fully automated systems. </a:t>
            </a:r>
          </a:p>
          <a:p>
            <a:pPr marL="514350" indent="-514350">
              <a:buFont typeface="+mj-lt"/>
              <a:buAutoNum type="arabicPeriod"/>
            </a:pPr>
            <a:r>
              <a:rPr lang="en-GB" dirty="0"/>
              <a:t>Automation vs mechanisation.</a:t>
            </a:r>
          </a:p>
          <a:p>
            <a:pPr marL="514350" indent="-514350">
              <a:buFont typeface="+mj-lt"/>
              <a:buAutoNum type="arabicPeriod"/>
            </a:pPr>
            <a:r>
              <a:rPr lang="en-GB" dirty="0"/>
              <a:t>The 3 core principles: actuation, control and sensing.</a:t>
            </a:r>
          </a:p>
          <a:p>
            <a:pPr marL="514350" indent="-514350">
              <a:buFont typeface="+mj-lt"/>
              <a:buAutoNum type="arabicPeriod"/>
            </a:pPr>
            <a:r>
              <a:rPr lang="en-GB" dirty="0"/>
              <a:t>Open &amp; closed loop control systems.</a:t>
            </a:r>
          </a:p>
          <a:p>
            <a:pPr marL="514350" indent="-514350">
              <a:buFont typeface="+mj-lt"/>
              <a:buAutoNum type="arabicPeriod"/>
            </a:pPr>
            <a:r>
              <a:rPr lang="en-GB" dirty="0"/>
              <a:t>Fixed, programmable and flexible systems (hard/soft automation).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2295696168"/>
      </p:ext>
    </p:extLst>
  </p:cSld>
  <p:clrMapOvr>
    <a:masterClrMapping/>
  </p:clrMapOvr>
  <p:transition>
    <p:cover dir="rd"/>
  </p:transition>
</p:sld>
</file>

<file path=ppt/tags/tag1.xml><?xml version="1.0" encoding="utf-8"?>
<p:tagLst xmlns:a="http://schemas.openxmlformats.org/drawingml/2006/main" xmlns:r="http://schemas.openxmlformats.org/officeDocument/2006/relationships" xmlns:p="http://schemas.openxmlformats.org/presentationml/2006/main">
  <p:tag name="__PE_POLL_EMBED_ID" val="d27644ee-24c0-40ba-a77e-554fbdeaf479"/>
</p:tagLst>
</file>

<file path=ppt/tags/tag2.xml><?xml version="1.0" encoding="utf-8"?>
<p:tagLst xmlns:a="http://schemas.openxmlformats.org/drawingml/2006/main" xmlns:r="http://schemas.openxmlformats.org/officeDocument/2006/relationships" xmlns:p="http://schemas.openxmlformats.org/presentationml/2006/main">
  <p:tag name="__PE_POLL_EMBED_ID" val="34c778c3-8a5f-43a2-8342-781e212f543e"/>
</p:tagLst>
</file>

<file path=ppt/tags/tag3.xml><?xml version="1.0" encoding="utf-8"?>
<p:tagLst xmlns:a="http://schemas.openxmlformats.org/drawingml/2006/main" xmlns:r="http://schemas.openxmlformats.org/officeDocument/2006/relationships" xmlns:p="http://schemas.openxmlformats.org/presentationml/2006/main">
  <p:tag name="__PE_POLL_EMBED_ID" val="64b9253f-3c7a-4540-b57a-71f082f1f823"/>
</p:tagLst>
</file>

<file path=ppt/tags/tag4.xml><?xml version="1.0" encoding="utf-8"?>
<p:tagLst xmlns:a="http://schemas.openxmlformats.org/drawingml/2006/main" xmlns:r="http://schemas.openxmlformats.org/officeDocument/2006/relationships" xmlns:p="http://schemas.openxmlformats.org/presentationml/2006/main">
  <p:tag name="__PE_POLL_EMBED_ID" val="1a8ad33c-d9b5-4430-9154-65234cae05fd"/>
</p:tagLst>
</file>

<file path=ppt/tags/tag5.xml><?xml version="1.0" encoding="utf-8"?>
<p:tagLst xmlns:a="http://schemas.openxmlformats.org/drawingml/2006/main" xmlns:r="http://schemas.openxmlformats.org/officeDocument/2006/relationships" xmlns:p="http://schemas.openxmlformats.org/presentationml/2006/main">
  <p:tag name="__PE_POLL_EMBED_ID" val="f492cbbb-cf71-4afe-8d18-49d465d9a3ef"/>
</p:tagLst>
</file>

<file path=ppt/tags/tag6.xml><?xml version="1.0" encoding="utf-8"?>
<p:tagLst xmlns:a="http://schemas.openxmlformats.org/drawingml/2006/main" xmlns:r="http://schemas.openxmlformats.org/officeDocument/2006/relationships" xmlns:p="http://schemas.openxmlformats.org/presentationml/2006/main">
  <p:tag name="__PE_POLL_EMBED_ID" val="05f403a0-7e2b-4322-b538-5006931dcff1"/>
</p:tagLst>
</file>

<file path=ppt/tags/tag7.xml><?xml version="1.0" encoding="utf-8"?>
<p:tagLst xmlns:a="http://schemas.openxmlformats.org/drawingml/2006/main" xmlns:r="http://schemas.openxmlformats.org/officeDocument/2006/relationships" xmlns:p="http://schemas.openxmlformats.org/presentationml/2006/main">
  <p:tag name="__PE_POLL_EMBED_ID" val="3ac6adf1-9c91-40f0-936f-2541df156fd6"/>
</p:tagLst>
</file>

<file path=ppt/tags/tag8.xml><?xml version="1.0" encoding="utf-8"?>
<p:tagLst xmlns:a="http://schemas.openxmlformats.org/drawingml/2006/main" xmlns:r="http://schemas.openxmlformats.org/officeDocument/2006/relationships" xmlns:p="http://schemas.openxmlformats.org/presentationml/2006/main">
  <p:tag name="__PE_POLL_EMBED_ID" val="0d7877bf-47db-483f-b01f-4b0e13acd193"/>
</p:tagLst>
</file>

<file path=ppt/tags/tag9.xml><?xml version="1.0" encoding="utf-8"?>
<p:tagLst xmlns:a="http://schemas.openxmlformats.org/drawingml/2006/main" xmlns:r="http://schemas.openxmlformats.org/officeDocument/2006/relationships" xmlns:p="http://schemas.openxmlformats.org/presentationml/2006/main">
  <p:tag name="__PE_POLL_EMBED_ID" val="2ecf136b-9fa3-4c22-946f-1c2cbf643545"/>
</p:tagLst>
</file>

<file path=ppt/tags/tag10.xml><?xml version="1.0" encoding="utf-8"?>
<p:tagLst xmlns:a="http://schemas.openxmlformats.org/drawingml/2006/main" xmlns:r="http://schemas.openxmlformats.org/officeDocument/2006/relationships" xmlns:p="http://schemas.openxmlformats.org/presentationml/2006/main">
  <p:tag name="__PE_POLL_EMBED_ID" val="a25831ad-f924-4571-a895-8fe5e9cd78a3"/>
</p:tagLst>
</file>

<file path=ppt/tags/tag11.xml><?xml version="1.0" encoding="utf-8"?>
<p:tagLst xmlns:a="http://schemas.openxmlformats.org/drawingml/2006/main" xmlns:r="http://schemas.openxmlformats.org/officeDocument/2006/relationships" xmlns:p="http://schemas.openxmlformats.org/presentationml/2006/main">
  <p:tag name="__PE_POLL_EMBED_ID" val="202179c5-e551-4eb8-a275-1d53d150fd78"/>
</p:tagLst>
</file>

<file path=ppt/tags/tag12.xml><?xml version="1.0" encoding="utf-8"?>
<p:tagLst xmlns:a="http://schemas.openxmlformats.org/drawingml/2006/main" xmlns:r="http://schemas.openxmlformats.org/officeDocument/2006/relationships" xmlns:p="http://schemas.openxmlformats.org/presentationml/2006/main">
  <p:tag name="__PE_POLL_EMBED_ID" val="94b61f12-179d-4814-beed-102e427552f3"/>
</p:tagLst>
</file>

<file path=ppt/tags/tag13.xml><?xml version="1.0" encoding="utf-8"?>
<p:tagLst xmlns:a="http://schemas.openxmlformats.org/drawingml/2006/main" xmlns:r="http://schemas.openxmlformats.org/officeDocument/2006/relationships" xmlns:p="http://schemas.openxmlformats.org/presentationml/2006/main">
  <p:tag name="__PE_POLL_EMBED_ID" val="f4f6a1b1-473c-4cad-bffb-51bd3fbb39ea"/>
</p:tagLst>
</file>

<file path=ppt/tags/tag14.xml><?xml version="1.0" encoding="utf-8"?>
<p:tagLst xmlns:a="http://schemas.openxmlformats.org/drawingml/2006/main" xmlns:r="http://schemas.openxmlformats.org/officeDocument/2006/relationships" xmlns:p="http://schemas.openxmlformats.org/presentationml/2006/main">
  <p:tag name="__PE_POLL_EMBED_ID" val="7d76a9a8-e92d-4b83-b6ec-b7af9b4dff44"/>
</p:tagLst>
</file>

<file path=ppt/tags/tag15.xml><?xml version="1.0" encoding="utf-8"?>
<p:tagLst xmlns:a="http://schemas.openxmlformats.org/drawingml/2006/main" xmlns:r="http://schemas.openxmlformats.org/officeDocument/2006/relationships" xmlns:p="http://schemas.openxmlformats.org/presentationml/2006/main">
  <p:tag name="__PE_POLL_EMBED_ID" val="0f4cb58a-4305-4b46-abb8-9b7c9d4c423c"/>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5" ma:contentTypeDescription="Create a new document." ma:contentTypeScope="" ma:versionID="14decdc501c98ed0fb17363cc329dfea">
  <xsd:schema xmlns:xsd="http://www.w3.org/2001/XMLSchema" xmlns:xs="http://www.w3.org/2001/XMLSchema" xmlns:p="http://schemas.microsoft.com/office/2006/metadata/properties" xmlns:ns2="30de73d3-17e2-4148-b580-82b51497e578" targetNamespace="http://schemas.microsoft.com/office/2006/metadata/properties" ma:root="true" ma:fieldsID="9a2d2b5b3339ac936fad9d6db69926e9" ns2:_="">
    <xsd:import namespace="30de73d3-17e2-4148-b580-82b51497e57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de73d3-17e2-4148-b580-82b51497e5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591CCB6-1882-41C5-829D-763A574574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de73d3-17e2-4148-b580-82b51497e5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2137</TotalTime>
  <Words>4247</Words>
  <Application>Microsoft Office PowerPoint</Application>
  <PresentationFormat>Widescreen</PresentationFormat>
  <Paragraphs>371</Paragraphs>
  <Slides>65</Slides>
  <Notes>25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65</vt:i4>
      </vt:variant>
    </vt:vector>
  </HeadingPairs>
  <TitlesOfParts>
    <vt:vector size="78" baseType="lpstr">
      <vt:lpstr>arial</vt:lpstr>
      <vt:lpstr>arial</vt:lpstr>
      <vt:lpstr>Calibri</vt:lpstr>
      <vt:lpstr>Google Sans</vt:lpstr>
      <vt:lpstr>Helvetica</vt:lpstr>
      <vt:lpstr>Lato</vt:lpstr>
      <vt:lpstr>Myriad Pro</vt:lpstr>
      <vt:lpstr>Open Sans</vt:lpstr>
      <vt:lpstr>Poppins-Regular</vt:lpstr>
      <vt:lpstr>Roboto</vt:lpstr>
      <vt:lpstr>Times New Roman</vt:lpstr>
      <vt:lpstr>Wingdings</vt:lpstr>
      <vt:lpstr>UWTSD PPT Theme</vt:lpstr>
      <vt:lpstr>PowerPoint Presentation</vt:lpstr>
      <vt:lpstr>PowerPoint Presentation</vt:lpstr>
      <vt:lpstr>Session Overview</vt:lpstr>
      <vt:lpstr>PowerPoint Presentation</vt:lpstr>
      <vt:lpstr>PowerPoint Presentation</vt:lpstr>
      <vt:lpstr>PowerPoint Presentation</vt:lpstr>
      <vt:lpstr>Machining Example – Manually Process</vt:lpstr>
      <vt:lpstr>PowerPoint Presentation</vt:lpstr>
      <vt:lpstr>PowerPoint Presentation</vt:lpstr>
      <vt:lpstr>Introduction Summary</vt:lpstr>
      <vt:lpstr>PowerPoint Presentation</vt:lpstr>
      <vt:lpstr>Some Examples</vt:lpstr>
      <vt:lpstr>PowerPoint Presentation</vt:lpstr>
      <vt:lpstr>Human Labour in Production Systems</vt:lpstr>
      <vt:lpstr>Automation vs Mechanisation</vt:lpstr>
      <vt:lpstr>Automation vs Mechanisation</vt:lpstr>
      <vt:lpstr>Glass Bottle Example </vt:lpstr>
      <vt:lpstr>PowerPoint Presentation</vt:lpstr>
      <vt:lpstr>PowerPoint Presentation</vt:lpstr>
      <vt:lpstr>The 3 Core Elements of Automated Systems</vt:lpstr>
      <vt:lpstr>PowerPoint Presentation</vt:lpstr>
      <vt:lpstr>PowerPoint Presentation</vt:lpstr>
      <vt:lpstr>Pneumatic Linear Actuator Example</vt:lpstr>
      <vt:lpstr>Solenoid Actuator Example</vt:lpstr>
      <vt:lpstr>PowerPoint Presentation</vt:lpstr>
      <vt:lpstr>Multi Actuator Systems</vt:lpstr>
      <vt:lpstr>Binary &amp; Continuous Actuators</vt:lpstr>
      <vt:lpstr>PowerPoint Presentation</vt:lpstr>
      <vt:lpstr>PowerPoint Presentation</vt:lpstr>
      <vt:lpstr>PowerPoint Presentation</vt:lpstr>
      <vt:lpstr>2. Sensors</vt:lpstr>
      <vt:lpstr>PowerPoint Presentation</vt:lpstr>
      <vt:lpstr>PowerPoint Presentation</vt:lpstr>
      <vt:lpstr>PowerPoint Presentation</vt:lpstr>
      <vt:lpstr>Some Sensor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Evolution of Automated Systems</vt:lpstr>
      <vt:lpstr>Fixed Automation</vt:lpstr>
      <vt:lpstr>PowerPoint Presentation</vt:lpstr>
      <vt:lpstr>PowerPoint Presentation</vt:lpstr>
      <vt:lpstr>Programmable Automation</vt:lpstr>
      <vt:lpstr>PowerPoint Presentation</vt:lpstr>
      <vt:lpstr>Some Examples </vt:lpstr>
      <vt:lpstr>PowerPoint Presentation</vt:lpstr>
      <vt:lpstr>PowerPoint Presentation</vt:lpstr>
      <vt:lpstr>Flexible Automation</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Ross</cp:lastModifiedBy>
  <cp:revision>106</cp:revision>
  <dcterms:created xsi:type="dcterms:W3CDTF">2021-01-31T13:51:03Z</dcterms:created>
  <dcterms:modified xsi:type="dcterms:W3CDTF">2021-10-26T14:06:30Z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