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ppt/theme/themeOverride29.xml" ContentType="application/vnd.openxmlformats-officedocument.themeOverride+xml"/>
  <Override PartName="/ppt/theme/themeOverride30.xml" ContentType="application/vnd.openxmlformats-officedocument.themeOverride+xml"/>
  <Override PartName="/ppt/theme/themeOverride31.xml" ContentType="application/vnd.openxmlformats-officedocument.themeOverride+xml"/>
  <Override PartName="/ppt/theme/themeOverride32.xml" ContentType="application/vnd.openxmlformats-officedocument.themeOverride+xml"/>
  <Override PartName="/ppt/theme/themeOverride33.xml" ContentType="application/vnd.openxmlformats-officedocument.themeOverride+xml"/>
  <Override PartName="/ppt/theme/themeOverride34.xml" ContentType="application/vnd.openxmlformats-officedocument.themeOverride+xml"/>
  <Override PartName="/ppt/theme/themeOverride35.xml" ContentType="application/vnd.openxmlformats-officedocument.themeOverride+xml"/>
  <Override PartName="/ppt/theme/themeOverride36.xml" ContentType="application/vnd.openxmlformats-officedocument.themeOverride+xml"/>
  <Override PartName="/ppt/theme/themeOverride37.xml" ContentType="application/vnd.openxmlformats-officedocument.themeOverride+xml"/>
  <Override PartName="/ppt/theme/themeOverride38.xml" ContentType="application/vnd.openxmlformats-officedocument.themeOverride+xml"/>
  <Override PartName="/ppt/theme/themeOverride39.xml" ContentType="application/vnd.openxmlformats-officedocument.themeOverride+xml"/>
  <Override PartName="/ppt/theme/themeOverride40.xml" ContentType="application/vnd.openxmlformats-officedocument.themeOverride+xml"/>
  <Override PartName="/ppt/theme/themeOverride4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43"/>
  </p:notesMasterIdLst>
  <p:handoutMasterIdLst>
    <p:handoutMasterId r:id="rId44"/>
  </p:handoutMasterIdLst>
  <p:sldIdLst>
    <p:sldId id="371" r:id="rId2"/>
    <p:sldId id="522" r:id="rId3"/>
    <p:sldId id="523" r:id="rId4"/>
    <p:sldId id="524" r:id="rId5"/>
    <p:sldId id="525" r:id="rId6"/>
    <p:sldId id="526" r:id="rId7"/>
    <p:sldId id="527" r:id="rId8"/>
    <p:sldId id="528" r:id="rId9"/>
    <p:sldId id="529" r:id="rId10"/>
    <p:sldId id="530" r:id="rId11"/>
    <p:sldId id="531" r:id="rId12"/>
    <p:sldId id="532" r:id="rId13"/>
    <p:sldId id="533" r:id="rId14"/>
    <p:sldId id="534" r:id="rId15"/>
    <p:sldId id="535" r:id="rId16"/>
    <p:sldId id="536" r:id="rId17"/>
    <p:sldId id="537" r:id="rId18"/>
    <p:sldId id="540" r:id="rId19"/>
    <p:sldId id="538" r:id="rId20"/>
    <p:sldId id="539" r:id="rId21"/>
    <p:sldId id="541" r:id="rId22"/>
    <p:sldId id="542" r:id="rId23"/>
    <p:sldId id="543" r:id="rId24"/>
    <p:sldId id="544" r:id="rId25"/>
    <p:sldId id="545" r:id="rId26"/>
    <p:sldId id="546" r:id="rId27"/>
    <p:sldId id="547" r:id="rId28"/>
    <p:sldId id="548" r:id="rId29"/>
    <p:sldId id="549" r:id="rId30"/>
    <p:sldId id="550" r:id="rId31"/>
    <p:sldId id="551" r:id="rId32"/>
    <p:sldId id="552" r:id="rId33"/>
    <p:sldId id="553" r:id="rId34"/>
    <p:sldId id="554" r:id="rId35"/>
    <p:sldId id="555" r:id="rId36"/>
    <p:sldId id="556" r:id="rId37"/>
    <p:sldId id="558" r:id="rId38"/>
    <p:sldId id="559" r:id="rId39"/>
    <p:sldId id="560" r:id="rId40"/>
    <p:sldId id="557" r:id="rId41"/>
    <p:sldId id="561" r:id="rId42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6" autoAdjust="0"/>
    <p:restoredTop sz="94181" autoAdjust="0"/>
  </p:normalViewPr>
  <p:slideViewPr>
    <p:cSldViewPr>
      <p:cViewPr varScale="1">
        <p:scale>
          <a:sx n="58" d="100"/>
          <a:sy n="58" d="100"/>
        </p:scale>
        <p:origin x="504" y="27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2025/9/19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2025/9/19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2025/9/19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2025/9/19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2025/9/19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2025/9/19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2025/9/19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2025/9/19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2025/9/19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2025/9/19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2025/9/19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2025/9/19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2025/9/19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2025/9/19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8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9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0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713D151-9717-9270-6C22-4F5CFE9E0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56DCE52C-A9DD-BCB8-D8F8-087B8AA0EE96}"/>
              </a:ext>
            </a:extLst>
          </p:cNvPr>
          <p:cNvSpPr txBox="1"/>
          <p:nvPr/>
        </p:nvSpPr>
        <p:spPr>
          <a:xfrm>
            <a:off x="5633541" y="1989634"/>
            <a:ext cx="923330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4800" b="1" dirty="0">
                <a:solidFill>
                  <a:schemeClr val="bg1"/>
                </a:solidFill>
              </a:rPr>
              <a:t>無量壽</a:t>
            </a:r>
            <a:r>
              <a:rPr lang="zh-TW" altLang="en-US" sz="48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390915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1FB55588-392C-8063-D55C-378D362E250A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107DD0BF-F534-24BB-D85F-E3B994324205}"/>
              </a:ext>
            </a:extLst>
          </p:cNvPr>
          <p:cNvSpPr txBox="1"/>
          <p:nvPr/>
        </p:nvSpPr>
        <p:spPr>
          <a:xfrm>
            <a:off x="10145171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七、部類差別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EF873637-9F6B-0864-EF90-40852C4F8425}"/>
              </a:ext>
            </a:extLst>
          </p:cNvPr>
          <p:cNvSpPr txBox="1"/>
          <p:nvPr/>
        </p:nvSpPr>
        <p:spPr>
          <a:xfrm>
            <a:off x="7665149" y="654142"/>
            <a:ext cx="2339102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甲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、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同部</a:t>
            </a:r>
            <a:endParaRPr lang="en-US" altLang="zh-TW" sz="28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本經與小本彌陀，是同部經典。疏鈔謂大小二本「文有繁簡，義無勝劣」，判屬同部。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A380481F-2CCD-A3E1-E4E5-A2B8BCB63931}"/>
              </a:ext>
            </a:extLst>
          </p:cNvPr>
          <p:cNvSpPr txBox="1"/>
          <p:nvPr/>
        </p:nvSpPr>
        <p:spPr>
          <a:xfrm>
            <a:off x="1267752" y="654142"/>
            <a:ext cx="6109365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小本現有三種，秦唐二譯，大體相同，稍有出入。秦譯精要流暢，眾所宗向。唐譯則準確詳備，力保原面。夏蓮居居士擷其精要，更據六朝石經補足秦譯所佚之廿一字。按襄陽石經乃六朝人手書而刻石者，於「一心不亂」之下，尚有「專持名號，以稱名故，諸罪消滅，即是多善根福德因緣」。會本依古德意，補入此廿一字，大有益於聖教也。</a:t>
            </a:r>
          </a:p>
        </p:txBody>
      </p:sp>
    </p:spTree>
    <p:extLst>
      <p:ext uri="{BB962C8B-B14F-4D97-AF65-F5344CB8AC3E}">
        <p14:creationId xmlns:p14="http://schemas.microsoft.com/office/powerpoint/2010/main" val="42488385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D217E38-97B4-7A5B-772D-EDBAE58FE2B9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3E3E467-8B44-2641-E138-3728A6CEC167}"/>
              </a:ext>
            </a:extLst>
          </p:cNvPr>
          <p:cNvSpPr txBox="1"/>
          <p:nvPr/>
        </p:nvSpPr>
        <p:spPr>
          <a:xfrm>
            <a:off x="9878343" y="651860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乙、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同類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D4796BD3-C5F1-644D-9EE3-BD47498A1193}"/>
              </a:ext>
            </a:extLst>
          </p:cNvPr>
          <p:cNvSpPr txBox="1"/>
          <p:nvPr/>
        </p:nvSpPr>
        <p:spPr>
          <a:xfrm>
            <a:off x="3690053" y="618138"/>
            <a:ext cx="723275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丙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、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帶說淨土經論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3E1F5534-A182-325A-01D7-43A1170B9975}"/>
              </a:ext>
            </a:extLst>
          </p:cNvPr>
          <p:cNvSpPr txBox="1"/>
          <p:nvPr/>
        </p:nvSpPr>
        <p:spPr>
          <a:xfrm>
            <a:off x="2422798" y="621482"/>
            <a:ext cx="1261884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淨宗經論合刊，內載有二百四十餘種。此乃略舉其要，遺漏難免。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CFF5D93C-E368-B6BD-5169-1CF1AE544832}"/>
              </a:ext>
            </a:extLst>
          </p:cNvPr>
          <p:cNvSpPr txBox="1"/>
          <p:nvPr/>
        </p:nvSpPr>
        <p:spPr>
          <a:xfrm>
            <a:off x="4871070" y="618138"/>
            <a:ext cx="490390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凡倡導憶念彌陀，願生極樂之經典，均屬同類。其中亦有親疏，以持名念佛為親，其他為疏。如：</a:t>
            </a: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　⒈佛說觀無量壽佛經。</a:t>
            </a: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　⒉華嚴經普賢行願品。</a:t>
            </a: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　⒊楞嚴經大勢至菩薩念佛圓通章。</a:t>
            </a: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　⒋往生論。</a:t>
            </a: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　⒌安樂集等等。</a:t>
            </a:r>
          </a:p>
        </p:txBody>
      </p:sp>
    </p:spTree>
    <p:extLst>
      <p:ext uri="{BB962C8B-B14F-4D97-AF65-F5344CB8AC3E}">
        <p14:creationId xmlns:p14="http://schemas.microsoft.com/office/powerpoint/2010/main" val="29324484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7D40EFCD-79D8-4929-D108-E7F3AFC798CF}"/>
              </a:ext>
            </a:extLst>
          </p:cNvPr>
          <p:cNvSpPr txBox="1"/>
          <p:nvPr/>
        </p:nvSpPr>
        <p:spPr>
          <a:xfrm>
            <a:off x="11369307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八、譯會校釋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594F7295-C95A-3BE7-1C3B-5EE1E752B107}"/>
              </a:ext>
            </a:extLst>
          </p:cNvPr>
          <p:cNvSpPr txBox="1"/>
          <p:nvPr/>
        </p:nvSpPr>
        <p:spPr>
          <a:xfrm>
            <a:off x="9656841" y="621482"/>
            <a:ext cx="1838965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「譯」指本經之原譯本。「會校」指根據諸種原譯而會集校訂之本。「釋」指本經諸本之註釋。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2D3CA361-244F-EB03-EA3F-67F3F6B81971}"/>
              </a:ext>
            </a:extLst>
          </p:cNvPr>
          <p:cNvSpPr txBox="1"/>
          <p:nvPr/>
        </p:nvSpPr>
        <p:spPr>
          <a:xfrm>
            <a:off x="8939187" y="621482"/>
            <a:ext cx="736099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甲、本經譯本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C333419F-F6D2-0D6F-2EF9-456597961BB7}"/>
              </a:ext>
            </a:extLst>
          </p:cNvPr>
          <p:cNvSpPr txBox="1"/>
          <p:nvPr/>
        </p:nvSpPr>
        <p:spPr>
          <a:xfrm>
            <a:off x="7739682" y="621482"/>
            <a:ext cx="1287532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自漢迄宋，凡有十二。宋元而降，僅存五種。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31C879E-F388-45D9-E62F-BFD08CB0F599}"/>
              </a:ext>
            </a:extLst>
          </p:cNvPr>
          <p:cNvSpPr txBox="1"/>
          <p:nvPr/>
        </p:nvSpPr>
        <p:spPr>
          <a:xfrm>
            <a:off x="100903" y="434288"/>
            <a:ext cx="7725192" cy="599101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無量清淨平等覺經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　後漢月氏沙門支婁迦讖譯於洛陽。（以下簡稱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漢譯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）。</a:t>
            </a: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⒉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佛說阿彌陀三耶三佛薩樓佛檀過度人道經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　一名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。一名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阿彌陀經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。吳月氏優婆塞支謙字恭明譯。（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吳譯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）。</a:t>
            </a: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⒊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　曹魏印度沙門康僧鎧譯於洛陽白馬寺。（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魏譯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）。</a:t>
            </a: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⒋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無量壽如來會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　唐南印度三藏菩提流志譯，此本出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寶積經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唐譯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）。</a:t>
            </a: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佛說大乘無量壽莊嚴經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　宋西域沙門法賢譯。（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宋譯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）。</a:t>
            </a:r>
          </a:p>
        </p:txBody>
      </p:sp>
    </p:spTree>
    <p:extLst>
      <p:ext uri="{BB962C8B-B14F-4D97-AF65-F5344CB8AC3E}">
        <p14:creationId xmlns:p14="http://schemas.microsoft.com/office/powerpoint/2010/main" val="24559602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B1BC108F-8DA9-0AC9-3BBF-EEA1433F130E}"/>
              </a:ext>
            </a:extLst>
          </p:cNvPr>
          <p:cNvSpPr txBox="1"/>
          <p:nvPr/>
        </p:nvSpPr>
        <p:spPr>
          <a:xfrm>
            <a:off x="11187743" y="747225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佚失七種，據開元釋教錄計有：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9D7FC86D-C356-EC1B-38B8-664E0D689746}"/>
              </a:ext>
            </a:extLst>
          </p:cNvPr>
          <p:cNvSpPr txBox="1"/>
          <p:nvPr/>
        </p:nvSpPr>
        <p:spPr>
          <a:xfrm>
            <a:off x="228099" y="747225"/>
            <a:ext cx="1080295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⒈無量壽經，二卷，後漢安世高譯。桓靈之世。</a:t>
            </a: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⒉ 無量清淨平等覺經，二卷，曹魏沙門帛延譯於洛陽白馬寺。甘露三年戊寅。</a:t>
            </a: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⒊ 無量壽經，二卷，晉沙門竺曇摩羅察譯。永嘉二年。</a:t>
            </a: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⒋ 無量壽至真等正覺經，二卷─一名樂佛土樂經。一名極樂佛土經─東晉西域沙門竺法力譯。恭帝元熙元年己未</a:t>
            </a: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⒌ 新無量壽經，二卷，東晉沙門佛陀跋陀羅譯於道場寺。劉宋永初二年。</a:t>
            </a: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⒍ 新無量壽經，二卷，宋涼州沙門寶雲譯於道場寺，永初二年。</a:t>
            </a: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⒎ 新無量壽經，二卷，宋罽賓國沙門曇摩羅密多譯。元嘉年中。</a:t>
            </a:r>
          </a:p>
        </p:txBody>
      </p:sp>
    </p:spTree>
    <p:extLst>
      <p:ext uri="{BB962C8B-B14F-4D97-AF65-F5344CB8AC3E}">
        <p14:creationId xmlns:p14="http://schemas.microsoft.com/office/powerpoint/2010/main" val="12854596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BB5249B4-4F3D-480D-E9C8-41BBB7F7CCC6}"/>
              </a:ext>
            </a:extLst>
          </p:cNvPr>
          <p:cNvSpPr txBox="1"/>
          <p:nvPr/>
        </p:nvSpPr>
        <p:spPr>
          <a:xfrm>
            <a:off x="8097197" y="654142"/>
            <a:ext cx="3954929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以上連現存者，總八代十二譯。甄解云：「凡於諸經中，傳譯之盛，無如今經，斯乃以出世正意，利益無邊故也」。會疏云：「凡於一切經中，傳譯盛然，無如今經，斯乃道理幽邃，利益最上故也」。兩疏同一卓見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EAF4D8C9-DC0B-F282-7B4E-52B6D557E85A}"/>
              </a:ext>
            </a:extLst>
          </p:cNvPr>
          <p:cNvSpPr txBox="1"/>
          <p:nvPr/>
        </p:nvSpPr>
        <p:spPr>
          <a:xfrm>
            <a:off x="4084493" y="621482"/>
            <a:ext cx="3954929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經為佛多次宣說，且誦習者多，梵本傳寫者多，梵本有多種，存沒詳略不同，梵筴寫本又易脫落，故今諸譯本甚有差異。若細究存世之五譯，可推知當年梵筴，至少有三種，必是所據之原梵本不同，方有此異耳。可見會集諸譯，實有必要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29209B46-96DF-80B1-2037-38A337BFEF2B}"/>
              </a:ext>
            </a:extLst>
          </p:cNvPr>
          <p:cNvSpPr txBox="1"/>
          <p:nvPr/>
        </p:nvSpPr>
        <p:spPr>
          <a:xfrm>
            <a:off x="446638" y="621482"/>
            <a:ext cx="3416320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今經五譯，不但文字詳略差別懸殊，且內容深廣亦復有異。例如彌陀因地大願，漢吳兩譯為廿四願，宋譯為三十六願，魏唐兩譯則為四十八願。且願之內容，各譯亦復不同，可見出入之巨。</a:t>
            </a:r>
          </a:p>
        </p:txBody>
      </p:sp>
    </p:spTree>
    <p:extLst>
      <p:ext uri="{BB962C8B-B14F-4D97-AF65-F5344CB8AC3E}">
        <p14:creationId xmlns:p14="http://schemas.microsoft.com/office/powerpoint/2010/main" val="37432364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79AE20C-0B26-51A9-EA88-666A187A80B2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F7F1AA3F-58E4-00AD-36E1-AEBBA63F0440}"/>
              </a:ext>
            </a:extLst>
          </p:cNvPr>
          <p:cNvSpPr txBox="1"/>
          <p:nvPr/>
        </p:nvSpPr>
        <p:spPr>
          <a:xfrm>
            <a:off x="10073163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乙、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四種會校之本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91CBBDA7-4EC0-13CC-BD73-51F3DF65EE60}"/>
              </a:ext>
            </a:extLst>
          </p:cNvPr>
          <p:cNvSpPr txBox="1"/>
          <p:nvPr/>
        </p:nvSpPr>
        <p:spPr>
          <a:xfrm>
            <a:off x="3757647" y="654142"/>
            <a:ext cx="595547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  <a:spcAft>
                <a:spcPts val="18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⒈大阿彌陀經，宋國學進士龍舒王日休校輯。</a:t>
            </a:r>
          </a:p>
          <a:p>
            <a:pPr>
              <a:lnSpc>
                <a:spcPts val="4400"/>
              </a:lnSpc>
              <a:spcAft>
                <a:spcPts val="18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⒉無量壽經，清菩薩戒弟子彭際清節校。</a:t>
            </a:r>
          </a:p>
          <a:p>
            <a:pPr>
              <a:lnSpc>
                <a:spcPts val="4400"/>
              </a:lnSpc>
              <a:spcAft>
                <a:spcPts val="18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⒊摩訶阿彌陀經，清菩薩戒弟子承貫邵陽魏源會譯。</a:t>
            </a:r>
          </a:p>
          <a:p>
            <a:pPr>
              <a:lnSpc>
                <a:spcPts val="4400"/>
              </a:lnSpc>
              <a:spcAft>
                <a:spcPts val="18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⒋佛說大乘無量壽莊嚴清淨平等覺經，民國菩薩戒弟子鄆城夏蓮居會集。</a:t>
            </a:r>
          </a:p>
        </p:txBody>
      </p:sp>
    </p:spTree>
    <p:extLst>
      <p:ext uri="{BB962C8B-B14F-4D97-AF65-F5344CB8AC3E}">
        <p14:creationId xmlns:p14="http://schemas.microsoft.com/office/powerpoint/2010/main" val="41214815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5EDF499-19F9-DEB0-F0C3-6A02DA7ABE2B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743C042B-978A-9C77-2C53-E3850C69BF17}"/>
              </a:ext>
            </a:extLst>
          </p:cNvPr>
          <p:cNvSpPr txBox="1"/>
          <p:nvPr/>
        </p:nvSpPr>
        <p:spPr>
          <a:xfrm>
            <a:off x="9980835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丙、本經註釋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C2DE3549-4E27-E00D-6518-EF98398E6E99}"/>
              </a:ext>
            </a:extLst>
          </p:cNvPr>
          <p:cNvSpPr txBox="1"/>
          <p:nvPr/>
        </p:nvSpPr>
        <p:spPr>
          <a:xfrm>
            <a:off x="3885887" y="654142"/>
            <a:ext cx="582723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  <a:spcAft>
                <a:spcPts val="18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⒈無量壽經義疏，六卷，隋淨影寺沙門慧遠撰疏。</a:t>
            </a:r>
          </a:p>
          <a:p>
            <a:pPr>
              <a:lnSpc>
                <a:spcPts val="4400"/>
              </a:lnSpc>
              <a:spcAft>
                <a:spcPts val="18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⒉無量壽經義疏，唐嘉祥寺吉藏撰。</a:t>
            </a:r>
          </a:p>
          <a:p>
            <a:pPr>
              <a:lnSpc>
                <a:spcPts val="4400"/>
              </a:lnSpc>
              <a:spcAft>
                <a:spcPts val="18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⒊無量壽經義述文贊，三卷，新羅沙門憬興著。</a:t>
            </a:r>
          </a:p>
          <a:p>
            <a:pPr>
              <a:lnSpc>
                <a:spcPts val="4400"/>
              </a:lnSpc>
              <a:spcAft>
                <a:spcPts val="18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⒋無量壽經宗要，一卷，新羅沙門元曉撰。</a:t>
            </a:r>
          </a:p>
          <a:p>
            <a:pPr>
              <a:lnSpc>
                <a:spcPts val="4400"/>
              </a:lnSpc>
              <a:spcAft>
                <a:spcPts val="18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⒌遊心安樂道，一卷，新羅元曉撰。</a:t>
            </a:r>
          </a:p>
          <a:p>
            <a:pPr>
              <a:lnSpc>
                <a:spcPts val="4400"/>
              </a:lnSpc>
              <a:spcAft>
                <a:spcPts val="18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⒍日本則有了惠、峻諦、道隱、觀徹等數十種之多，遠超我國。</a:t>
            </a:r>
          </a:p>
        </p:txBody>
      </p:sp>
    </p:spTree>
    <p:extLst>
      <p:ext uri="{BB962C8B-B14F-4D97-AF65-F5344CB8AC3E}">
        <p14:creationId xmlns:p14="http://schemas.microsoft.com/office/powerpoint/2010/main" val="22421202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C8520E2D-67EC-A8F2-BA5C-75684FFFDEB9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5E2270BB-781D-F724-130E-574D67D3C767}"/>
              </a:ext>
            </a:extLst>
          </p:cNvPr>
          <p:cNvSpPr txBox="1"/>
          <p:nvPr/>
        </p:nvSpPr>
        <p:spPr>
          <a:xfrm>
            <a:off x="9980835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注釋大經校會本者，共有五種：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CAF4E273-A91E-13EC-6988-796764208E60}"/>
              </a:ext>
            </a:extLst>
          </p:cNvPr>
          <p:cNvSpPr txBox="1"/>
          <p:nvPr/>
        </p:nvSpPr>
        <p:spPr>
          <a:xfrm>
            <a:off x="2591683" y="654142"/>
            <a:ext cx="700704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  <a:spcAft>
                <a:spcPts val="18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⒈無量壽經起信論，三卷，清初彭際清作。</a:t>
            </a:r>
          </a:p>
          <a:p>
            <a:pPr>
              <a:lnSpc>
                <a:spcPts val="4600"/>
              </a:lnSpc>
              <a:spcAft>
                <a:spcPts val="18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⒉無量壽經箋註，二卷，清末丁福保作。</a:t>
            </a:r>
          </a:p>
          <a:p>
            <a:pPr>
              <a:lnSpc>
                <a:spcPts val="4600"/>
              </a:lnSpc>
              <a:spcAft>
                <a:spcPts val="18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⒊佛說摩訶阿彌陀經衷論，清末正定王耕心作。</a:t>
            </a:r>
          </a:p>
          <a:p>
            <a:pPr>
              <a:lnSpc>
                <a:spcPts val="4600"/>
              </a:lnSpc>
              <a:spcAft>
                <a:spcPts val="18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⒋佛說大乘無量壽莊嚴清淨平等覺經眉注，民國李炳南作。</a:t>
            </a:r>
          </a:p>
          <a:p>
            <a:pPr>
              <a:lnSpc>
                <a:spcPts val="4600"/>
              </a:lnSpc>
              <a:spcAft>
                <a:spcPts val="18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⒌佛說大乘無量壽莊嚴清淨平等覺經解，四卷，民國黃念祖解。</a:t>
            </a:r>
          </a:p>
        </p:txBody>
      </p:sp>
    </p:spTree>
    <p:extLst>
      <p:ext uri="{BB962C8B-B14F-4D97-AF65-F5344CB8AC3E}">
        <p14:creationId xmlns:p14="http://schemas.microsoft.com/office/powerpoint/2010/main" val="19527720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C0F027D9-BF7D-7262-E66E-9D2DB01B97AA}"/>
              </a:ext>
            </a:extLst>
          </p:cNvPr>
          <p:cNvSpPr txBox="1"/>
          <p:nvPr/>
        </p:nvSpPr>
        <p:spPr>
          <a:xfrm>
            <a:off x="11297299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九、總釋名題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57AA2947-60EB-AFA7-A7E8-A23289D08DEB}"/>
              </a:ext>
            </a:extLst>
          </p:cNvPr>
          <p:cNvSpPr txBox="1"/>
          <p:nvPr/>
        </p:nvSpPr>
        <p:spPr>
          <a:xfrm>
            <a:off x="8807504" y="677451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  <a:spcAft>
                <a:spcPts val="18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凡經之名題，皆直顯本經之要旨，使學者因名達體，一覽經題，直窺全經大義，是以天台家註經，先釋經名。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3209AAD9-57DD-A658-E95A-0B735EFEF8D1}"/>
              </a:ext>
            </a:extLst>
          </p:cNvPr>
          <p:cNvSpPr txBox="1"/>
          <p:nvPr/>
        </p:nvSpPr>
        <p:spPr>
          <a:xfrm>
            <a:off x="5094" y="261442"/>
            <a:ext cx="8802410" cy="63367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　 經　　題</a:t>
            </a:r>
          </a:p>
          <a:p>
            <a:pPr>
              <a:lnSpc>
                <a:spcPts val="48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佛說大乘無量壽莊嚴清淨平等覺經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</a:p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無量清淨平等覺經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後漢支婁迦讖譯</a:t>
            </a:r>
          </a:p>
          <a:p>
            <a:pPr>
              <a:lnSpc>
                <a:spcPts val="48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佛說諸佛阿彌陀三耶三佛薩樓佛檀過度人道經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一名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一名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阿彌陀經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吳支謙譯</a:t>
            </a:r>
          </a:p>
          <a:p>
            <a:pPr>
              <a:lnSpc>
                <a:spcPts val="48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曹魏康僧鎧譯</a:t>
            </a:r>
          </a:p>
          <a:p>
            <a:pPr>
              <a:lnSpc>
                <a:spcPts val="48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無量壽如來會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唐菩提流志譯</a:t>
            </a:r>
          </a:p>
          <a:p>
            <a:pPr>
              <a:lnSpc>
                <a:spcPts val="48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佛說大乘無量壽莊嚴經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趙宋法賢譯</a:t>
            </a:r>
          </a:p>
          <a:p>
            <a:pPr>
              <a:lnSpc>
                <a:spcPts val="48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※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自漢迄宋，同經異譯可考見者，凡十有二，近代流通唯此五本。）</a:t>
            </a:r>
          </a:p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　            菩薩戒弟子鄆城夏蓮居</a:t>
            </a:r>
            <a:r>
              <a:rPr lang="zh-TW" altLang="en-US" sz="2000" dirty="0">
                <a:solidFill>
                  <a:schemeClr val="bg1">
                    <a:lumMod val="95000"/>
                  </a:schemeClr>
                </a:solidFill>
              </a:rPr>
              <a:t>法名慈濟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8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                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會集各譯</a:t>
            </a:r>
            <a:r>
              <a:rPr lang="zh-TW" altLang="en-US" sz="2000" dirty="0">
                <a:solidFill>
                  <a:schemeClr val="bg1">
                    <a:lumMod val="95000"/>
                  </a:schemeClr>
                </a:solidFill>
              </a:rPr>
              <a:t>敬分章次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69092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CC3A23CE-2239-CF71-D02B-B6DAB58DA85F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5B20BB51-AD4D-EF36-F81C-762850EFE55E}"/>
              </a:ext>
            </a:extLst>
          </p:cNvPr>
          <p:cNvSpPr txBox="1"/>
          <p:nvPr/>
        </p:nvSpPr>
        <p:spPr>
          <a:xfrm>
            <a:off x="10001155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正釋本經題名：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A3E1A241-1445-4A49-FF7D-E086969B19F3}"/>
              </a:ext>
            </a:extLst>
          </p:cNvPr>
          <p:cNvSpPr txBox="1"/>
          <p:nvPr/>
        </p:nvSpPr>
        <p:spPr>
          <a:xfrm>
            <a:off x="8571160" y="677451"/>
            <a:ext cx="136447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  <a:spcAft>
                <a:spcPts val="1800"/>
              </a:spcAft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佛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：義為覺者，自覺、覺他、覺滿。即本師釋迦牟尼佛。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815286D4-C779-230F-D827-4F79CB3E422C}"/>
              </a:ext>
            </a:extLst>
          </p:cNvPr>
          <p:cNvSpPr txBox="1"/>
          <p:nvPr/>
        </p:nvSpPr>
        <p:spPr>
          <a:xfrm>
            <a:off x="6585421" y="693490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  <a:spcAft>
                <a:spcPts val="1800"/>
              </a:spcAft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說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：悅也，悅所懷也。佛以度生為願，今眾生機熟，堪受淨土大法，究竟解脫，故今樂說，以暢本懷。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ADCC9836-5DA2-C4CA-4156-A338BEB74ABA}"/>
              </a:ext>
            </a:extLst>
          </p:cNvPr>
          <p:cNvSpPr txBox="1"/>
          <p:nvPr/>
        </p:nvSpPr>
        <p:spPr>
          <a:xfrm>
            <a:off x="3982968" y="693490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  <a:spcAft>
                <a:spcPts val="1800"/>
              </a:spcAft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大乘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：喻也，乘以運載為義。此經所示，能念之心，本來是佛，是能乘者大；起心念佛，念念作佛，故所乘者大，強名大乘。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549CFEDD-F15C-EAC4-8A74-7F3A9AECDCD5}"/>
              </a:ext>
            </a:extLst>
          </p:cNvPr>
          <p:cNvSpPr txBox="1"/>
          <p:nvPr/>
        </p:nvSpPr>
        <p:spPr>
          <a:xfrm>
            <a:off x="138862" y="693490"/>
            <a:ext cx="372409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  <a:spcAft>
                <a:spcPts val="1800"/>
              </a:spcAft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無量壽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：梵語阿彌陀，阿彌陀三字是密語，含無量義。今翻無量壽，是取其中主要一義。是此德號，明法藏因地願行，與果地佛德，極樂之依正主伴，一部所說，攝無不盡也。</a:t>
            </a:r>
          </a:p>
        </p:txBody>
      </p:sp>
    </p:spTree>
    <p:extLst>
      <p:ext uri="{BB962C8B-B14F-4D97-AF65-F5344CB8AC3E}">
        <p14:creationId xmlns:p14="http://schemas.microsoft.com/office/powerpoint/2010/main" val="28189203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7425AA02-B7C9-4AB4-17A7-989F430342E3}"/>
              </a:ext>
            </a:extLst>
          </p:cNvPr>
          <p:cNvSpPr txBox="1"/>
          <p:nvPr/>
        </p:nvSpPr>
        <p:spPr>
          <a:xfrm>
            <a:off x="8039422" y="621482"/>
            <a:ext cx="300595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莊嚴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：經云：「一向專志莊嚴妙土」、「莊嚴眾行」，又「我已成就莊嚴佛土，清淨之行」、「彼極樂界，無量功德，具足莊嚴」，正顯事事無礙法界之圓明具德也。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9EAF686-75C8-4080-31EB-EE028D1FFAA9}"/>
              </a:ext>
            </a:extLst>
          </p:cNvPr>
          <p:cNvSpPr txBox="1"/>
          <p:nvPr/>
        </p:nvSpPr>
        <p:spPr>
          <a:xfrm>
            <a:off x="5997793" y="621482"/>
            <a:ext cx="187743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  <a:spcAft>
                <a:spcPts val="1800"/>
              </a:spcAft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清淨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：身口意三業，離一切惡行煩惱垢染之謂。經云：「心淨則佛土淨」，表一切即一，一即一切。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89251FEA-D225-22BD-FA49-186670439C3C}"/>
              </a:ext>
            </a:extLst>
          </p:cNvPr>
          <p:cNvSpPr txBox="1"/>
          <p:nvPr/>
        </p:nvSpPr>
        <p:spPr>
          <a:xfrm>
            <a:off x="190550" y="621482"/>
            <a:ext cx="557075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  <a:spcAft>
                <a:spcPts val="600"/>
              </a:spcAft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平等覺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：經云：「平等者，名為真如，乃至平等者，即是入不二法門」。今題中「平等覺」有四解：</a:t>
            </a:r>
          </a:p>
          <a:p>
            <a:pPr>
              <a:lnSpc>
                <a:spcPts val="4400"/>
              </a:lnSpc>
              <a:spcAft>
                <a:spcPts val="6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⑴平等普覺一切眾生。即一切眾生平等成佛之法。</a:t>
            </a:r>
          </a:p>
          <a:p>
            <a:pPr>
              <a:lnSpc>
                <a:spcPts val="4400"/>
              </a:lnSpc>
              <a:spcAft>
                <a:spcPts val="6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⑵以平等法覺悟眾生。</a:t>
            </a:r>
          </a:p>
          <a:p>
            <a:pPr>
              <a:lnSpc>
                <a:spcPts val="4400"/>
              </a:lnSpc>
              <a:spcAft>
                <a:spcPts val="6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⑶平等覺指如來之正覺。</a:t>
            </a:r>
          </a:p>
          <a:p>
            <a:pPr>
              <a:lnSpc>
                <a:spcPts val="4400"/>
              </a:lnSpc>
              <a:spcAft>
                <a:spcPts val="6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⑷專就本經「平等覺」，亦即極樂教主之聖號。</a:t>
            </a:r>
          </a:p>
        </p:txBody>
      </p:sp>
      <p:sp>
        <p:nvSpPr>
          <p:cNvPr id="11" name="匾額 10" descr="佛學概要十四講表 習講">
            <a:extLst>
              <a:ext uri="{FF2B5EF4-FFF2-40B4-BE49-F238E27FC236}">
                <a16:creationId xmlns:a16="http://schemas.microsoft.com/office/drawing/2014/main" id="{2B823712-6434-47D2-94CB-312BA3DF84F8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4767872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1D4A6AC0-F6FE-496A-9D67-CB71998553A8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D9F6C76F-3513-6CB2-10BF-C0EA72EE0AA2}"/>
              </a:ext>
            </a:extLst>
          </p:cNvPr>
          <p:cNvSpPr txBox="1"/>
          <p:nvPr/>
        </p:nvSpPr>
        <p:spPr>
          <a:xfrm>
            <a:off x="6261868" y="654142"/>
            <a:ext cx="4493538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  <a:spcAft>
                <a:spcPts val="1200"/>
              </a:spcAft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經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：義為契經，⑴契理⑵契機。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  <a:spcAft>
                <a:spcPts val="12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具貫攝常法四義。</a:t>
            </a:r>
          </a:p>
          <a:p>
            <a:pPr>
              <a:lnSpc>
                <a:spcPts val="4600"/>
              </a:lnSpc>
              <a:spcAft>
                <a:spcPts val="12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⑴貫則貫穿所說之理。</a:t>
            </a:r>
          </a:p>
          <a:p>
            <a:pPr>
              <a:lnSpc>
                <a:spcPts val="4600"/>
              </a:lnSpc>
              <a:spcAft>
                <a:spcPts val="12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⑵攝則攝持所化之生。</a:t>
            </a:r>
          </a:p>
          <a:p>
            <a:pPr>
              <a:lnSpc>
                <a:spcPts val="4600"/>
              </a:lnSpc>
              <a:spcAft>
                <a:spcPts val="12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⑶常則古今不易。</a:t>
            </a:r>
          </a:p>
          <a:p>
            <a:pPr>
              <a:lnSpc>
                <a:spcPts val="4600"/>
              </a:lnSpc>
              <a:spcAft>
                <a:spcPts val="12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⑷法則近遠同遵。</a:t>
            </a:r>
          </a:p>
        </p:txBody>
      </p:sp>
    </p:spTree>
    <p:extLst>
      <p:ext uri="{BB962C8B-B14F-4D97-AF65-F5344CB8AC3E}">
        <p14:creationId xmlns:p14="http://schemas.microsoft.com/office/powerpoint/2010/main" val="28150329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826F7C8E-E504-F8C1-434F-CF00D3F420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5127" y="0"/>
            <a:ext cx="6815288" cy="6859588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9456D8DF-27E5-DA9D-0C1B-47DA952B16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3038" y="-26590"/>
            <a:ext cx="864096" cy="7075612"/>
          </a:xfrm>
          <a:prstGeom prst="rect">
            <a:avLst/>
          </a:prstGeom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64F8C34F-FC41-0172-E355-19582E19F87B}"/>
              </a:ext>
            </a:extLst>
          </p:cNvPr>
          <p:cNvSpPr txBox="1"/>
          <p:nvPr/>
        </p:nvSpPr>
        <p:spPr>
          <a:xfrm>
            <a:off x="365725" y="477466"/>
            <a:ext cx="39292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  <a:spcAft>
                <a:spcPts val="18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七種立題中，本經屬具足立題。</a:t>
            </a:r>
          </a:p>
          <a:p>
            <a:pPr>
              <a:lnSpc>
                <a:spcPts val="4400"/>
              </a:lnSpc>
              <a:spcAft>
                <a:spcPts val="18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⒈佛｜此土果人。</a:t>
            </a:r>
          </a:p>
          <a:p>
            <a:pPr>
              <a:lnSpc>
                <a:spcPts val="4400"/>
              </a:lnSpc>
              <a:spcAft>
                <a:spcPts val="18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⒉無量壽｜彼土果人。</a:t>
            </a:r>
          </a:p>
          <a:p>
            <a:pPr>
              <a:lnSpc>
                <a:spcPts val="4400"/>
              </a:lnSpc>
              <a:spcAft>
                <a:spcPts val="18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⒊莊嚴清淨平等覺｜七字是法。</a:t>
            </a:r>
          </a:p>
          <a:p>
            <a:pPr>
              <a:lnSpc>
                <a:spcPts val="4400"/>
              </a:lnSpc>
              <a:spcAft>
                <a:spcPts val="18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⒋大乘｜是喻。</a:t>
            </a:r>
          </a:p>
        </p:txBody>
      </p:sp>
    </p:spTree>
    <p:extLst>
      <p:ext uri="{BB962C8B-B14F-4D97-AF65-F5344CB8AC3E}">
        <p14:creationId xmlns:p14="http://schemas.microsoft.com/office/powerpoint/2010/main" val="23190131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B44CA11-C1D2-02AB-E73C-1221EADB116C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F9768CDE-AC5D-B15D-DD86-B2B18FB34B03}"/>
              </a:ext>
            </a:extLst>
          </p:cNvPr>
          <p:cNvSpPr txBox="1"/>
          <p:nvPr/>
        </p:nvSpPr>
        <p:spPr>
          <a:xfrm>
            <a:off x="3620119" y="654142"/>
            <a:ext cx="713528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  <a:spcAft>
                <a:spcPts val="12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諸經皆具教行理。本理立教，依教修行，從行顯理。故須明本經題中別具之教行理。</a:t>
            </a:r>
          </a:p>
          <a:p>
            <a:pPr>
              <a:lnSpc>
                <a:spcPts val="4600"/>
              </a:lnSpc>
              <a:spcAft>
                <a:spcPts val="12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⒈佛說大乘｜是教。依無量壽之理體，宣眾生本具之大經。</a:t>
            </a:r>
          </a:p>
          <a:p>
            <a:pPr>
              <a:lnSpc>
                <a:spcPts val="4600"/>
              </a:lnSpc>
              <a:spcAft>
                <a:spcPts val="12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⒉莊嚴清淨平等覺｜是行。一句彌陀，莊嚴自心，清淨自心。</a:t>
            </a:r>
          </a:p>
          <a:p>
            <a:pPr>
              <a:lnSpc>
                <a:spcPts val="4600"/>
              </a:lnSpc>
              <a:spcAft>
                <a:spcPts val="12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⒊無量壽｜是理。表三際一如，涅槃常住之法身本體，亦即眾生本具之佛性，是心是佛之本心，實際理體也。</a:t>
            </a:r>
          </a:p>
        </p:txBody>
      </p:sp>
    </p:spTree>
    <p:extLst>
      <p:ext uri="{BB962C8B-B14F-4D97-AF65-F5344CB8AC3E}">
        <p14:creationId xmlns:p14="http://schemas.microsoft.com/office/powerpoint/2010/main" val="19080238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DF2F6A8-CFC7-C1DC-FE7B-38A6D0D5EFAC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F67BE8B9-B066-EA69-8F11-9D941F1615A5}"/>
              </a:ext>
            </a:extLst>
          </p:cNvPr>
          <p:cNvSpPr txBox="1"/>
          <p:nvPr/>
        </p:nvSpPr>
        <p:spPr>
          <a:xfrm>
            <a:off x="7621215" y="654142"/>
            <a:ext cx="31341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以經題配三覺：無量壽佛，是我本覺。發菩提心，一向專念，以莊嚴自心，是名始覺。始覺合本覺，直趨究竟覺，即是題中「清淨平等覺」也。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860242B-CAE8-9C6A-C83D-DDA3A3AA8B41}"/>
              </a:ext>
            </a:extLst>
          </p:cNvPr>
          <p:cNvSpPr txBox="1"/>
          <p:nvPr/>
        </p:nvSpPr>
        <p:spPr>
          <a:xfrm>
            <a:off x="3142878" y="654142"/>
            <a:ext cx="431400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又可解為：「平等覺」是我本覺。起心念佛，以自「莊嚴」，是為始覺，始本不離，直趨覺路，頓入寂光，證「無量壽」。如是則平等覺是我因心，無量壽是我果覺。妙義輾轉無盡，悉在一題之中。古云：「聞首題名字，獲無量功德」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4D15F61F-5B2A-50CF-5B64-E8AE3619C522}"/>
              </a:ext>
            </a:extLst>
          </p:cNvPr>
          <p:cNvSpPr txBox="1"/>
          <p:nvPr/>
        </p:nvSpPr>
        <p:spPr>
          <a:xfrm>
            <a:off x="1892447" y="3789834"/>
            <a:ext cx="774571" cy="216692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（概要竟）</a:t>
            </a:r>
          </a:p>
        </p:txBody>
      </p:sp>
    </p:spTree>
    <p:extLst>
      <p:ext uri="{BB962C8B-B14F-4D97-AF65-F5344CB8AC3E}">
        <p14:creationId xmlns:p14="http://schemas.microsoft.com/office/powerpoint/2010/main" val="6806542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44E4307D-EE52-5C8C-6865-1762DCEA13F4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419ACF7F-BF76-6606-EB16-06328C6607BE}"/>
              </a:ext>
            </a:extLst>
          </p:cNvPr>
          <p:cNvSpPr txBox="1"/>
          <p:nvPr/>
        </p:nvSpPr>
        <p:spPr>
          <a:xfrm>
            <a:off x="10055646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十、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正釋經文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25023E4F-EC15-695C-2F83-BA9777F21D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4646" y="103210"/>
            <a:ext cx="7992888" cy="2894536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473DF89A-7E79-660E-D1E8-1F15D23A68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95406" y="2781721"/>
            <a:ext cx="1440159" cy="3974657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7A83EB91-3266-96B1-C667-8C8A0EB1F44B}"/>
              </a:ext>
            </a:extLst>
          </p:cNvPr>
          <p:cNvSpPr/>
          <p:nvPr/>
        </p:nvSpPr>
        <p:spPr>
          <a:xfrm>
            <a:off x="8759502" y="4941962"/>
            <a:ext cx="432048" cy="1584176"/>
          </a:xfrm>
          <a:prstGeom prst="rect">
            <a:avLst/>
          </a:prstGeom>
          <a:noFill/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16068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4CF4466-1F73-69AE-1FEE-B3D7F7B8A503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3962335B-750D-2424-B47B-90D929233B9E}"/>
              </a:ext>
            </a:extLst>
          </p:cNvPr>
          <p:cNvSpPr txBox="1"/>
          <p:nvPr/>
        </p:nvSpPr>
        <p:spPr>
          <a:xfrm>
            <a:off x="4511030" y="583841"/>
            <a:ext cx="51090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如是我聞。一時佛在王舍城耆闍崛山中。與大比丘眾萬二千人俱。一切大聖。神通已達。其名曰。尊者憍陳如。尊者舍利弗。尊者大目犍連。尊者迦葉。尊者阿難等。而為上首。又有普賢菩薩。文殊師利菩薩。彌勒菩薩。及賢劫中一切菩薩。皆來集會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81B58E6B-E6A3-1DB0-A73E-0ABB4DAB6E02}"/>
              </a:ext>
            </a:extLst>
          </p:cNvPr>
          <p:cNvSpPr txBox="1"/>
          <p:nvPr/>
        </p:nvSpPr>
        <p:spPr>
          <a:xfrm>
            <a:off x="9997678" y="618138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法會聖眾第一</a:t>
            </a:r>
          </a:p>
        </p:txBody>
      </p:sp>
    </p:spTree>
    <p:extLst>
      <p:ext uri="{BB962C8B-B14F-4D97-AF65-F5344CB8AC3E}">
        <p14:creationId xmlns:p14="http://schemas.microsoft.com/office/powerpoint/2010/main" val="38274272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B73EE4C-1D97-3001-6634-446C548BE3E8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B30A0ACD-B804-AF64-C139-E6B2D0817770}"/>
              </a:ext>
            </a:extLst>
          </p:cNvPr>
          <p:cNvSpPr txBox="1"/>
          <p:nvPr/>
        </p:nvSpPr>
        <p:spPr>
          <a:xfrm>
            <a:off x="10271670" y="500166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丁一、信成就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8EB8F06-A8A5-ABCF-6C3B-7AE26FA5C03E}"/>
              </a:ext>
            </a:extLst>
          </p:cNvPr>
          <p:cNvSpPr txBox="1"/>
          <p:nvPr/>
        </p:nvSpPr>
        <p:spPr>
          <a:xfrm>
            <a:off x="7470710" y="477466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「如是」者，信成就也。居六種成就中之首位。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智度論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曰：「佛法大海，信為能入。」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50FEEDF8-3E82-1E3B-32CE-BCDA514E7185}"/>
              </a:ext>
            </a:extLst>
          </p:cNvPr>
          <p:cNvSpPr txBox="1"/>
          <p:nvPr/>
        </p:nvSpPr>
        <p:spPr>
          <a:xfrm>
            <a:off x="221399" y="477466"/>
            <a:ext cx="726352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又「如是」者，指所聞之法體，即實相之理體。實相妙理，古今不變，故曰如。如理而說，故曰是。今依本經，蕅益大師曰：「依實相理，念佛求生淨土，決定無非，曰是。」蓋實相妙理，只是當前一念心之自性。非生非滅，無去無來，湛然常住，故名曰如。依此心性念佛，求生淨土。能念是實相心，所念是實相佛，所生是實相土，咸為實相正印之所印。故大師曰：「決定無非，曰是。」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6644D8A-7280-CCAA-99B5-4BB893899FC2}"/>
              </a:ext>
            </a:extLst>
          </p:cNvPr>
          <p:cNvSpPr txBox="1"/>
          <p:nvPr/>
        </p:nvSpPr>
        <p:spPr>
          <a:xfrm>
            <a:off x="9425091" y="477466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「</a:t>
            </a:r>
            <a:r>
              <a:rPr lang="zh-CN" altLang="en-US" sz="3000" b="1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如是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6315876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0262DE5-4355-6AE3-D355-3959323BB835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B37C5EF1-6FA8-9CFA-786A-EFD6ABBBFE79}"/>
              </a:ext>
            </a:extLst>
          </p:cNvPr>
          <p:cNvSpPr txBox="1"/>
          <p:nvPr/>
        </p:nvSpPr>
        <p:spPr>
          <a:xfrm>
            <a:off x="10155336" y="477466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丁二、聞成就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B6C43BFB-A9B5-F41F-D077-63F8799C9E0B}"/>
              </a:ext>
            </a:extLst>
          </p:cNvPr>
          <p:cNvSpPr txBox="1"/>
          <p:nvPr/>
        </p:nvSpPr>
        <p:spPr>
          <a:xfrm>
            <a:off x="6136730" y="477466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「我聞」者，聞成就也。阿難結集法藏時，自言「如是法門，我從佛聞。」我者自我，聞者親聞，以告大眾，實可證信。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21A6D777-8020-E897-686D-9E8B2141AE44}"/>
              </a:ext>
            </a:extLst>
          </p:cNvPr>
          <p:cNvSpPr txBox="1"/>
          <p:nvPr/>
        </p:nvSpPr>
        <p:spPr>
          <a:xfrm>
            <a:off x="1126654" y="477466"/>
            <a:ext cx="490390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「聞」者，耳根發耳識，今不云耳聞，而言我聞，蓋以我字統收諸根識等，以總代別，以我代耳，故曰我聞。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以上「如是」表信順，「我聞」表師承，我之所聞，皆世尊金口所宣，傳承有自，決非他說，或為臆造。以之證信。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BF36451E-A3B5-4B76-CC0D-E53C58690C97}"/>
              </a:ext>
            </a:extLst>
          </p:cNvPr>
          <p:cNvSpPr txBox="1"/>
          <p:nvPr/>
        </p:nvSpPr>
        <p:spPr>
          <a:xfrm>
            <a:off x="9030890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「</a:t>
            </a:r>
            <a:r>
              <a:rPr lang="zh-CN" altLang="en-US" sz="3000" b="1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我聞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6358385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2FEC7A8-748C-E362-A60E-DBB42E6410AF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309EDBA8-AB73-7193-8675-9DBB0947E6BC}"/>
              </a:ext>
            </a:extLst>
          </p:cNvPr>
          <p:cNvSpPr txBox="1"/>
          <p:nvPr/>
        </p:nvSpPr>
        <p:spPr>
          <a:xfrm>
            <a:off x="10155336" y="477466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丁三、時成就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51464C0A-9F10-6C5D-F328-C17E4B720FF9}"/>
              </a:ext>
            </a:extLst>
          </p:cNvPr>
          <p:cNvSpPr txBox="1"/>
          <p:nvPr/>
        </p:nvSpPr>
        <p:spPr>
          <a:xfrm>
            <a:off x="7165161" y="448172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「一時」者，時成就也。蓋時無實法，長短隨心。延促同時，三祇一念。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ACBFD5C-6228-2070-3769-CB54E12F7502}"/>
              </a:ext>
            </a:extLst>
          </p:cNvPr>
          <p:cNvSpPr txBox="1"/>
          <p:nvPr/>
        </p:nvSpPr>
        <p:spPr>
          <a:xfrm>
            <a:off x="9209067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「</a:t>
            </a:r>
            <a:r>
              <a:rPr lang="zh-CN" altLang="en-US" sz="3000" b="1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一時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FA9FDD52-E2EF-1B7B-7948-B0865E1FCE4F}"/>
              </a:ext>
            </a:extLst>
          </p:cNvPr>
          <p:cNvSpPr txBox="1"/>
          <p:nvPr/>
        </p:nvSpPr>
        <p:spPr>
          <a:xfrm>
            <a:off x="3969127" y="477466"/>
            <a:ext cx="31341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佛地論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云：「說聽究竟，總言一時。」是故經中不言某年某月，但以師及弟子，機應和合，說聽事畢，即名一時。又經中不舉年月者，各地曆法不同。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2C1356F7-2C38-B60B-1282-A4533BFA4E5E}"/>
              </a:ext>
            </a:extLst>
          </p:cNvPr>
          <p:cNvSpPr txBox="1"/>
          <p:nvPr/>
        </p:nvSpPr>
        <p:spPr>
          <a:xfrm>
            <a:off x="1630710" y="477466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這</a:t>
            </a:r>
            <a:r>
              <a:rPr lang="zh-TW" altLang="en-US" sz="2800" dirty="0">
                <a:solidFill>
                  <a:srgbClr val="FFFF00"/>
                </a:solidFill>
              </a:rPr>
              <a:t>個地方的「一時」，是信願行這三個條件同時成就的時候，與諸佛菩薩決定感應道交。 </a:t>
            </a:r>
          </a:p>
        </p:txBody>
      </p:sp>
    </p:spTree>
    <p:extLst>
      <p:ext uri="{BB962C8B-B14F-4D97-AF65-F5344CB8AC3E}">
        <p14:creationId xmlns:p14="http://schemas.microsoft.com/office/powerpoint/2010/main" val="2321281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33357E8-F411-A385-B342-FE19F0920A60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ADB6ADCC-E96C-5373-4434-9737A7A827D6}"/>
              </a:ext>
            </a:extLst>
          </p:cNvPr>
          <p:cNvSpPr txBox="1"/>
          <p:nvPr/>
        </p:nvSpPr>
        <p:spPr>
          <a:xfrm>
            <a:off x="10155336" y="477466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丁四、主成就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E17DCA3C-7D77-D533-F49A-C21858AB731D}"/>
              </a:ext>
            </a:extLst>
          </p:cNvPr>
          <p:cNvSpPr txBox="1"/>
          <p:nvPr/>
        </p:nvSpPr>
        <p:spPr>
          <a:xfrm>
            <a:off x="7165161" y="448172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「佛」者，主成就也。佛為一切眾生之宗主，故名為主。又六成就中，主成就最為主故。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B27666F7-117F-C8CC-954A-33A2B414E4DC}"/>
              </a:ext>
            </a:extLst>
          </p:cNvPr>
          <p:cNvSpPr txBox="1"/>
          <p:nvPr/>
        </p:nvSpPr>
        <p:spPr>
          <a:xfrm>
            <a:off x="9209067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「</a:t>
            </a:r>
            <a:r>
              <a:rPr lang="zh-CN" altLang="en-US" sz="3000" b="1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佛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6B31A8F-8EE5-6883-2D4E-D8E0155F64AC}"/>
              </a:ext>
            </a:extLst>
          </p:cNvPr>
          <p:cNvSpPr txBox="1"/>
          <p:nvPr/>
        </p:nvSpPr>
        <p:spPr>
          <a:xfrm>
            <a:off x="803577" y="477466"/>
            <a:ext cx="608371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佛」者，梵語為佛陀，今祗言佛，乃省文也。譯為華言，則為覺者。自覺、覺他、覺行圓滿。自覺異於凡夫之不覺；覺他異於二乘之獨覺；覺滿異於菩薩之在因。三覺俱圓，眾聖中尊，故稱為佛。又云智者，智即覺之義。智無不知，所謂得一切種智，即覺滿之義。在本經中，此處佛字，即指大恩慈父，本師釋迦牟尼佛。</a:t>
            </a:r>
          </a:p>
        </p:txBody>
      </p:sp>
    </p:spTree>
    <p:extLst>
      <p:ext uri="{BB962C8B-B14F-4D97-AF65-F5344CB8AC3E}">
        <p14:creationId xmlns:p14="http://schemas.microsoft.com/office/powerpoint/2010/main" val="27488566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4DEFA0D3-34EF-BA97-CD66-5420B467F182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862A7496-1131-4D51-F6F6-FEE084D54525}"/>
              </a:ext>
            </a:extLst>
          </p:cNvPr>
          <p:cNvSpPr txBox="1"/>
          <p:nvPr/>
        </p:nvSpPr>
        <p:spPr>
          <a:xfrm>
            <a:off x="10217179" y="477466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丁五、處成就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B7A25BF3-A7B0-B08C-422D-4CBDDFF737B9}"/>
              </a:ext>
            </a:extLst>
          </p:cNvPr>
          <p:cNvSpPr txBox="1"/>
          <p:nvPr/>
        </p:nvSpPr>
        <p:spPr>
          <a:xfrm>
            <a:off x="6537409" y="477466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法華論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云：「如王舍城勝餘一切城舍故，顯此法門最勝義。」五天竺有十六大城，而王舍城最大。故在此城說經，以表此經之最勝。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46EAF3AA-EABC-08DA-E0C7-F903EA5D24CF}"/>
              </a:ext>
            </a:extLst>
          </p:cNvPr>
          <p:cNvSpPr txBox="1"/>
          <p:nvPr/>
        </p:nvSpPr>
        <p:spPr>
          <a:xfrm>
            <a:off x="9342918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在王舍城。耆闍崛山中。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CE36147-24BA-A60D-5321-9CAFA8977CD1}"/>
              </a:ext>
            </a:extLst>
          </p:cNvPr>
          <p:cNvSpPr txBox="1"/>
          <p:nvPr/>
        </p:nvSpPr>
        <p:spPr>
          <a:xfrm>
            <a:off x="3207293" y="477466"/>
            <a:ext cx="31341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耆闍崛山，是王舍城外五山之一。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淨影疏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曰：「耆闍山，此翻名靈鷲山也。此山多有靈仙居住，故名為靈。亦有鷲居止此山，故名為鷲。」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5D5D5815-86B8-346D-95DF-103D1B20F9DF}"/>
              </a:ext>
            </a:extLst>
          </p:cNvPr>
          <p:cNvSpPr txBox="1"/>
          <p:nvPr/>
        </p:nvSpPr>
        <p:spPr>
          <a:xfrm>
            <a:off x="1054646" y="477466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法華論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云：「耆闍崛山勝餘諸山。佛在於此說，顯此法最勝。」故本經即在此山說。</a:t>
            </a:r>
          </a:p>
        </p:txBody>
      </p:sp>
    </p:spTree>
    <p:extLst>
      <p:ext uri="{BB962C8B-B14F-4D97-AF65-F5344CB8AC3E}">
        <p14:creationId xmlns:p14="http://schemas.microsoft.com/office/powerpoint/2010/main" val="40265858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EC11D6F3-0EDD-5EFD-7B7E-AD1E88049C18}"/>
              </a:ext>
            </a:extLst>
          </p:cNvPr>
          <p:cNvSpPr txBox="1"/>
          <p:nvPr/>
        </p:nvSpPr>
        <p:spPr>
          <a:xfrm>
            <a:off x="11225291" y="477466"/>
            <a:ext cx="774571" cy="59766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丙二、別釋眾成就 　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6CEDA609-FE4A-3EDF-EAFB-A53717B29149}"/>
              </a:ext>
            </a:extLst>
          </p:cNvPr>
          <p:cNvSpPr txBox="1"/>
          <p:nvPr/>
        </p:nvSpPr>
        <p:spPr>
          <a:xfrm>
            <a:off x="6810030" y="654142"/>
            <a:ext cx="31341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本品獨標比丘眾及菩薩眾，第二品末廣標餘三眾弟子，及諸天眾：「又有比丘尼五百人，清信士七千人，清信女五百人，欲界天、色界天、諸天梵眾，悉共大會。」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A2FACDAF-8DDD-07A2-FFB9-6B69ED9D41D0}"/>
              </a:ext>
            </a:extLst>
          </p:cNvPr>
          <p:cNvSpPr txBox="1"/>
          <p:nvPr/>
        </p:nvSpPr>
        <p:spPr>
          <a:xfrm>
            <a:off x="10255026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與大比丘眾萬二千人俱。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D4DA5DD-12DA-B30A-27F8-408F0CFCC997}"/>
              </a:ext>
            </a:extLst>
          </p:cNvPr>
          <p:cNvSpPr txBox="1"/>
          <p:nvPr/>
        </p:nvSpPr>
        <p:spPr>
          <a:xfrm>
            <a:off x="500481" y="654142"/>
            <a:ext cx="608371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「比丘」是梵語，名含三義故不翻。三義者：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㈠乞士。謂乞食、乞法。乞食養身，乞法養心。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㈡破惡。正慧觀察，破煩惱惡，見思惑盡，超出三界。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㈢怖魔。若人出家受戒，羯磨成就，地行夜叉，空行夜叉，天行夜叉，輾轉讚歎，聲傳欲界六天，魔聞心怖。</a:t>
            </a:r>
          </a:p>
        </p:txBody>
      </p:sp>
    </p:spTree>
    <p:extLst>
      <p:ext uri="{BB962C8B-B14F-4D97-AF65-F5344CB8AC3E}">
        <p14:creationId xmlns:p14="http://schemas.microsoft.com/office/powerpoint/2010/main" val="34769915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6E2FAD6-5081-3EC8-49D2-8E13857A08F7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FAC59395-9FEB-E94D-4FE0-2ACBBD128B90}"/>
              </a:ext>
            </a:extLst>
          </p:cNvPr>
          <p:cNvSpPr txBox="1"/>
          <p:nvPr/>
        </p:nvSpPr>
        <p:spPr>
          <a:xfrm>
            <a:off x="1132259" y="654142"/>
            <a:ext cx="962314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「大」者，梵語為摩訶。具有三義：謂大、多、勝。「大」者，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彌陀疏鈔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云：「天王大人，所共敬仰，非小德也，名大。」「多」者，內典外籍，無不博通，非寡解也，名多。「勝」者，勝過餘學，超於九十六種外道之上。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佛地論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另有三義。㈠最極利根，波羅密多種性。㈡得無學果位。㈢得小果已，趨大菩提。以上三義，故名曰「大」。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嘉祥師謂「大」有三義：一生大解。二破大惡。三證大果。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由上可見，大比丘者乃德高望重，迴小向大之比丘，乃比丘眾中之尊宿。</a:t>
            </a:r>
          </a:p>
        </p:txBody>
      </p:sp>
    </p:spTree>
    <p:extLst>
      <p:ext uri="{BB962C8B-B14F-4D97-AF65-F5344CB8AC3E}">
        <p14:creationId xmlns:p14="http://schemas.microsoft.com/office/powerpoint/2010/main" val="39255512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4E7A9ABA-2954-B6F1-9D2F-07C7E66DB4A5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A619D30F-5C2F-6BBD-D1A9-EE8EA68492B1}"/>
              </a:ext>
            </a:extLst>
          </p:cNvPr>
          <p:cNvSpPr txBox="1"/>
          <p:nvPr/>
        </p:nvSpPr>
        <p:spPr>
          <a:xfrm>
            <a:off x="6152405" y="654142"/>
            <a:ext cx="4544834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「萬二千人俱」，標比丘之人數。日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會疏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曰：「諸經多標千二百五十人。今經與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法華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標萬二千人，蓋是出世本懷，一代勝會，故十方大德皆雲集乎。」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  <a:spcBef>
                <a:spcPts val="1800"/>
              </a:spcBef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上說甚是，會眾之盛，正表世尊說法之勝也。又「俱」者共集之義。</a:t>
            </a:r>
          </a:p>
        </p:txBody>
      </p:sp>
    </p:spTree>
    <p:extLst>
      <p:ext uri="{BB962C8B-B14F-4D97-AF65-F5344CB8AC3E}">
        <p14:creationId xmlns:p14="http://schemas.microsoft.com/office/powerpoint/2010/main" val="23177512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EEDF77F-091D-61E1-B152-0DFCDF893A31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CB8D2031-446A-87A5-D2D6-DE4054F30DA9}"/>
              </a:ext>
            </a:extLst>
          </p:cNvPr>
          <p:cNvSpPr txBox="1"/>
          <p:nvPr/>
        </p:nvSpPr>
        <p:spPr>
          <a:xfrm>
            <a:off x="4757538" y="654142"/>
            <a:ext cx="490390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上二句，讚諸大比丘之德。「一切」，乃該羅事物之稱，又「一切」，普也。「一切大聖」，讚嘆之辭。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嘉祥疏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云：「游心空理，隱顯難測，故稱聖人。」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會疏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曰：「初果已上，悉名聖者。以究大阿羅漢，故名大聖。亦可雖外現聲聞，內秘菩薩之行，故名大聖。」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F9F60127-4261-4356-4B40-EF5A0FF30C64}"/>
              </a:ext>
            </a:extLst>
          </p:cNvPr>
          <p:cNvSpPr txBox="1"/>
          <p:nvPr/>
        </p:nvSpPr>
        <p:spPr>
          <a:xfrm>
            <a:off x="9972250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一切大聖。神通已達。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335E4F62-52DB-6365-519C-7DAB29DF7D64}"/>
              </a:ext>
            </a:extLst>
          </p:cNvPr>
          <p:cNvSpPr txBox="1"/>
          <p:nvPr/>
        </p:nvSpPr>
        <p:spPr>
          <a:xfrm>
            <a:off x="1342678" y="623969"/>
            <a:ext cx="31341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綜上可見，或從德而言，契於空理，會合正道曰聖；或從位而言，初果以上稱聖。唯迴小向大，行菩薩道，直趣佛果者（乃名究大阿羅漢），或大權示現者，方名大聖。</a:t>
            </a:r>
          </a:p>
        </p:txBody>
      </p:sp>
    </p:spTree>
    <p:extLst>
      <p:ext uri="{BB962C8B-B14F-4D97-AF65-F5344CB8AC3E}">
        <p14:creationId xmlns:p14="http://schemas.microsoft.com/office/powerpoint/2010/main" val="31525889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5AA3F65-A05B-D420-9122-87CC1F1222A3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EAF884BD-83CC-58D7-8351-F15131FE4FD9}"/>
              </a:ext>
            </a:extLst>
          </p:cNvPr>
          <p:cNvSpPr txBox="1"/>
          <p:nvPr/>
        </p:nvSpPr>
        <p:spPr>
          <a:xfrm>
            <a:off x="4081784" y="654142"/>
            <a:ext cx="667362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淨影曰：「神通已達，歎其德勝。所為神異，故名曰神。無壅曰通，所謂身通、天眼、天耳、他心、宿命及與漏盡。」故知「神」為不測之義，「通」為無礙之義。「達」者，嘉祥曰：「達者言證，證六通三明等是也。」阿難當時，雖未得漏盡，但以當機，應須並列。又淨影釋曰：「阿難增上利根，雖居學地（未得無學果位），而成無上勝妙功德。故曰大聖。</a:t>
            </a:r>
          </a:p>
        </p:txBody>
      </p:sp>
    </p:spTree>
    <p:extLst>
      <p:ext uri="{BB962C8B-B14F-4D97-AF65-F5344CB8AC3E}">
        <p14:creationId xmlns:p14="http://schemas.microsoft.com/office/powerpoint/2010/main" val="9861211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62EDDC1F-02A9-FF2F-5A1E-2CBB463B93BC}"/>
              </a:ext>
            </a:extLst>
          </p:cNvPr>
          <p:cNvSpPr txBox="1"/>
          <p:nvPr/>
        </p:nvSpPr>
        <p:spPr>
          <a:xfrm>
            <a:off x="8687494" y="654142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「尊者」，梵語阿梨耶，譯為聖者、尊者，謂智德具尊者，乃阿羅漢之尊稱。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4E11084F-2031-BC8A-BAED-AB08D11D425C}"/>
              </a:ext>
            </a:extLst>
          </p:cNvPr>
          <p:cNvSpPr txBox="1"/>
          <p:nvPr/>
        </p:nvSpPr>
        <p:spPr>
          <a:xfrm>
            <a:off x="10631710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其名曰。尊者憍陳如。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C4A772ED-50DB-2EB9-2EB2-26BE7EDE3F88}"/>
              </a:ext>
            </a:extLst>
          </p:cNvPr>
          <p:cNvSpPr txBox="1"/>
          <p:nvPr/>
        </p:nvSpPr>
        <p:spPr>
          <a:xfrm>
            <a:off x="2710830" y="618831"/>
            <a:ext cx="608371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「憍陳如」，梵文全名，作阿若憍陳如。阿若是名，憍陳如是姓。譯為華文是「了本際」、「知本際」，或作「已知」、「無知」（無知之義，非無所知，是</a:t>
            </a:r>
            <a:r>
              <a:rPr lang="zh-TW" altLang="en-US" sz="2800" u="sng" dirty="0">
                <a:solidFill>
                  <a:schemeClr val="bg1">
                    <a:lumMod val="95000"/>
                  </a:schemeClr>
                </a:solidFill>
              </a:rPr>
              <a:t>知無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之義）。淨影曰：「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『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』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是一切諸法本性，名為本際。於此本際知見明了，名了本際。」憍陳如於世尊初轉法輪，度五比丘時，首先悟道。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法華文句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曰：「是釋迦法中第一弟子。」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6A7274F1-BAE8-67C9-DEA9-B6B81F0117C3}"/>
              </a:ext>
            </a:extLst>
          </p:cNvPr>
          <p:cNvSpPr txBox="1"/>
          <p:nvPr/>
        </p:nvSpPr>
        <p:spPr>
          <a:xfrm>
            <a:off x="190550" y="621482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今經首列尊名，正表能聞受此經法者，皆是第一弟子。本經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非是小乘品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曰：「當知此人，非是小乘，於我法中，得名第一弟子。」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D09B7CCF-53EE-1458-FB58-A7F80D451FB2}"/>
              </a:ext>
            </a:extLst>
          </p:cNvPr>
          <p:cNvSpPr txBox="1"/>
          <p:nvPr/>
        </p:nvSpPr>
        <p:spPr>
          <a:xfrm>
            <a:off x="11389079" y="45779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庚一、第一得度</a:t>
            </a:r>
          </a:p>
        </p:txBody>
      </p:sp>
    </p:spTree>
    <p:extLst>
      <p:ext uri="{BB962C8B-B14F-4D97-AF65-F5344CB8AC3E}">
        <p14:creationId xmlns:p14="http://schemas.microsoft.com/office/powerpoint/2010/main" val="1047096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BF667B4-EBCE-AFA7-9FF5-58A9C9811896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B9E6B393-C5B5-7AC3-FD2C-F7E7C9DB7585}"/>
              </a:ext>
            </a:extLst>
          </p:cNvPr>
          <p:cNvSpPr txBox="1"/>
          <p:nvPr/>
        </p:nvSpPr>
        <p:spPr>
          <a:xfrm>
            <a:off x="6599262" y="654142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梵語舍利，譯為鶖鷺。梵語弗，譯為子，故曰鶖子。因母得名。其母身形端正，眼淨如鶖鷺，乃名鶖子，謂是鶖鷺之子。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D22E3DD8-911B-E270-F7AF-2B31058545BC}"/>
              </a:ext>
            </a:extLst>
          </p:cNvPr>
          <p:cNvSpPr txBox="1"/>
          <p:nvPr/>
        </p:nvSpPr>
        <p:spPr>
          <a:xfrm>
            <a:off x="9263558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尊者舍利弗。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592DD004-6D2D-33B5-2173-89BD81493D47}"/>
              </a:ext>
            </a:extLst>
          </p:cNvPr>
          <p:cNvSpPr txBox="1"/>
          <p:nvPr/>
        </p:nvSpPr>
        <p:spPr>
          <a:xfrm>
            <a:off x="10164943" y="45779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庚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二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、智慧第一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A19D046C-F5FA-DC71-D0BB-3EC56A61285B}"/>
              </a:ext>
            </a:extLst>
          </p:cNvPr>
          <p:cNvSpPr txBox="1"/>
          <p:nvPr/>
        </p:nvSpPr>
        <p:spPr>
          <a:xfrm>
            <a:off x="2060212" y="618138"/>
            <a:ext cx="431400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舍利弗在佛聲聞弟子中，智慧第一。在母胎時，能令母得妙辯，勝於乃舅俱絺羅（後亦證阿羅漢）。八歲登座，十六大國，議論無雙。七日之內，遍達佛法。本經說此一切世間難信之法，惟大智者，始能深信不疑。故列上首，僅次憍陳如。</a:t>
            </a:r>
          </a:p>
        </p:txBody>
      </p:sp>
    </p:spTree>
    <p:extLst>
      <p:ext uri="{BB962C8B-B14F-4D97-AF65-F5344CB8AC3E}">
        <p14:creationId xmlns:p14="http://schemas.microsoft.com/office/powerpoint/2010/main" val="1099970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9EADE8E-FED9-EBB1-5B3A-2EE0E2804FCB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32FDF33D-7578-40EF-A28F-0D6CAE8EDF72}"/>
              </a:ext>
            </a:extLst>
          </p:cNvPr>
          <p:cNvSpPr txBox="1"/>
          <p:nvPr/>
        </p:nvSpPr>
        <p:spPr>
          <a:xfrm>
            <a:off x="5995237" y="654142"/>
            <a:ext cx="31341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摩訶即是「大」義。目犍連是姓，譯為㈠讚誦；㈡采菽；㈢萊菔根等。其族出家人多，故於尊者姓氏冠以「大」字，曰大采菽（大目犍連），以揀別之。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D093BA93-69C6-E331-4CDB-9E930CE04FE0}"/>
              </a:ext>
            </a:extLst>
          </p:cNvPr>
          <p:cNvSpPr txBox="1"/>
          <p:nvPr/>
        </p:nvSpPr>
        <p:spPr>
          <a:xfrm>
            <a:off x="9263558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尊者大目犍連。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A3A80AB7-6FF5-D16F-B0FC-7CC98ABEAB5B}"/>
              </a:ext>
            </a:extLst>
          </p:cNvPr>
          <p:cNvSpPr txBox="1"/>
          <p:nvPr/>
        </p:nvSpPr>
        <p:spPr>
          <a:xfrm>
            <a:off x="10164943" y="45779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庚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三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、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神通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第一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77C72D6A-F4D3-6856-F0A8-009DB3FC87D4}"/>
              </a:ext>
            </a:extLst>
          </p:cNvPr>
          <p:cNvSpPr txBox="1"/>
          <p:nvPr/>
        </p:nvSpPr>
        <p:spPr>
          <a:xfrm>
            <a:off x="1531020" y="621482"/>
            <a:ext cx="431400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於佛弟子，神通第一。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智度論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曰：「如舍利弗，於智慧中第一，目犍連神足第一。」又「舍利弗是佛右面弟子。目犍連是佛左面弟子。」尊者神通甚廣。例如舉一城釋種，上升梵天；外道移山，制之不動，及降服毒龍等等。難以具述。</a:t>
            </a:r>
          </a:p>
        </p:txBody>
      </p:sp>
    </p:spTree>
    <p:extLst>
      <p:ext uri="{BB962C8B-B14F-4D97-AF65-F5344CB8AC3E}">
        <p14:creationId xmlns:p14="http://schemas.microsoft.com/office/powerpoint/2010/main" val="18403474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462D662-B04B-ED71-A0BC-8C803BD137D8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13955711-38C3-BF02-A7E3-9A6E24F04CC7}"/>
              </a:ext>
            </a:extLst>
          </p:cNvPr>
          <p:cNvSpPr txBox="1"/>
          <p:nvPr/>
        </p:nvSpPr>
        <p:spPr>
          <a:xfrm>
            <a:off x="4815427" y="654142"/>
            <a:ext cx="431400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迦葉」，姓也。此譯為龜或飲光。名畢缽羅，亦樹名，因父母禱於該樹神而生，故用以為名。尊者乃大富長者之子，能捨大財，修頭陀大行，為大人所識，故名為大迦葉，以別於同時之三迦葉：㈠十力迦葉；㈡童子迦葉；㈢童女迦葉等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B45CB25F-D421-40FF-D48F-4957967E2B91}"/>
              </a:ext>
            </a:extLst>
          </p:cNvPr>
          <p:cNvSpPr txBox="1"/>
          <p:nvPr/>
        </p:nvSpPr>
        <p:spPr>
          <a:xfrm>
            <a:off x="9263558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尊者迦葉。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D426BF43-05FE-46DA-7650-C354E9C710CD}"/>
              </a:ext>
            </a:extLst>
          </p:cNvPr>
          <p:cNvSpPr txBox="1"/>
          <p:nvPr/>
        </p:nvSpPr>
        <p:spPr>
          <a:xfrm>
            <a:off x="10164943" y="45779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庚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四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、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宗門初祖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31F86546-0EC7-82E4-E9A7-89C40FC7D52A}"/>
              </a:ext>
            </a:extLst>
          </p:cNvPr>
          <p:cNvSpPr txBox="1"/>
          <p:nvPr/>
        </p:nvSpPr>
        <p:spPr>
          <a:xfrm>
            <a:off x="1586384" y="621482"/>
            <a:ext cx="31341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大迦葉尊者，即傳佛心印之禪宗初祖。世尊傳心於迦葉，為禪宗初祖，迦葉再傳於阿難，為二祖。今上首中，標舉大迦葉，正表禪淨不二之深意。</a:t>
            </a:r>
          </a:p>
        </p:txBody>
      </p:sp>
    </p:spTree>
    <p:extLst>
      <p:ext uri="{BB962C8B-B14F-4D97-AF65-F5344CB8AC3E}">
        <p14:creationId xmlns:p14="http://schemas.microsoft.com/office/powerpoint/2010/main" val="38953719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52C7AD39-61D6-8ED0-6380-36CA4DBDC9F7}"/>
              </a:ext>
            </a:extLst>
          </p:cNvPr>
          <p:cNvSpPr txBox="1"/>
          <p:nvPr/>
        </p:nvSpPr>
        <p:spPr>
          <a:xfrm>
            <a:off x="7237448" y="654142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唐宋譯作阿難陀，略稱阿難。譯曰慶喜、歡喜。又云無染。乃白飯王之子，佛之堂弟也。生於佛成道日。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55E84BD0-0256-2625-6B6D-56F668AB1059}"/>
              </a:ext>
            </a:extLst>
          </p:cNvPr>
          <p:cNvSpPr txBox="1"/>
          <p:nvPr/>
        </p:nvSpPr>
        <p:spPr>
          <a:xfrm>
            <a:off x="9305908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尊者阿難等。而為上首。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B5B542FD-D4D0-F8D7-4A43-B02D9C0864E8}"/>
              </a:ext>
            </a:extLst>
          </p:cNvPr>
          <p:cNvSpPr txBox="1"/>
          <p:nvPr/>
        </p:nvSpPr>
        <p:spPr>
          <a:xfrm>
            <a:off x="10207293" y="45779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庚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五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、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啟教宗師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FA9565EE-C885-F760-BEEE-027B402E9A4F}"/>
              </a:ext>
            </a:extLst>
          </p:cNvPr>
          <p:cNvSpPr txBox="1"/>
          <p:nvPr/>
        </p:nvSpPr>
        <p:spPr>
          <a:xfrm>
            <a:off x="4051300" y="621482"/>
            <a:ext cx="31341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佛壽五十五歲時，阿難出家，侍佛二十五年，佛所宣說，悉能憶持，不忘一字。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涅槃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稱阿難多聞士。又迦葉讚曰：「佛法大海水，流入阿難心。」故曰，多聞第一。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E4094C0A-2065-5A86-473E-7C74CC5B32B4}"/>
              </a:ext>
            </a:extLst>
          </p:cNvPr>
          <p:cNvSpPr txBox="1"/>
          <p:nvPr/>
        </p:nvSpPr>
        <p:spPr>
          <a:xfrm>
            <a:off x="1918742" y="621482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「而為上首」，今稱首座為上首。大眾一座之上位，稱為上首。各經中上首人數不同。</a:t>
            </a:r>
          </a:p>
        </p:txBody>
      </p:sp>
      <p:sp>
        <p:nvSpPr>
          <p:cNvPr id="9" name="匾額 8" descr="佛學概要十四講表 習講">
            <a:extLst>
              <a:ext uri="{FF2B5EF4-FFF2-40B4-BE49-F238E27FC236}">
                <a16:creationId xmlns:a16="http://schemas.microsoft.com/office/drawing/2014/main" id="{9FDE63D7-31D1-75DB-31C1-487466D40E3D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9380809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07FDD84A-EEE0-3211-CEA5-D9348CB33EB5}"/>
              </a:ext>
            </a:extLst>
          </p:cNvPr>
          <p:cNvSpPr txBox="1"/>
          <p:nvPr/>
        </p:nvSpPr>
        <p:spPr>
          <a:xfrm>
            <a:off x="6383238" y="654142"/>
            <a:ext cx="549381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綜上五聖，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了本際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，謂了知其久遠之本際，故首列之。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身子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智慧第一，表彌陀之佛智、不思議智、不可稱智、大乘廣智、無等無倫最上勝智之深廣無涯。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目連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之神通第一，顯遊戲神通之誓願。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大飲光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，顯彌陀殊勝光明，無不照見，光中極尊，佛中之王。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慶喜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表聞名歡喜，悉得度脫。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55081F6-3918-AD9B-17C4-E28FC3B04BA2}"/>
              </a:ext>
            </a:extLst>
          </p:cNvPr>
          <p:cNvSpPr txBox="1"/>
          <p:nvPr/>
        </p:nvSpPr>
        <p:spPr>
          <a:xfrm>
            <a:off x="299521" y="654142"/>
            <a:ext cx="608371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又迦葉是宗門初祖，阿難為二祖，阿若憍陳如表當人之本際，舍利弗表眾生本具之智慧，目連即眾生本有之神通，飲光表靈光獨耀，迥脫根塵，慶喜表慶快平生，心心相繼。故知一部大經，正是付法傳心；一句名號，直顯本來面目。於此薦得，始稱帶角之虎。但當驀直念去，便是無上深禪。無論定持散念，決定功不唐捐。</a:t>
            </a:r>
          </a:p>
        </p:txBody>
      </p:sp>
    </p:spTree>
    <p:extLst>
      <p:ext uri="{BB962C8B-B14F-4D97-AF65-F5344CB8AC3E}">
        <p14:creationId xmlns:p14="http://schemas.microsoft.com/office/powerpoint/2010/main" val="36958985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83BD93AB-0B12-A2C0-2667-4B9D55565E5A}"/>
              </a:ext>
            </a:extLst>
          </p:cNvPr>
          <p:cNvSpPr txBox="1"/>
          <p:nvPr/>
        </p:nvSpPr>
        <p:spPr>
          <a:xfrm>
            <a:off x="5783560" y="654142"/>
            <a:ext cx="469872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菩薩乃梵語之略存，具足應云「摩訶菩提質帝薩埵」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Maha-bodhi-</a:t>
            </a:r>
            <a:r>
              <a:rPr lang="en-US" altLang="zh-CN" sz="2800" dirty="0" err="1">
                <a:solidFill>
                  <a:schemeClr val="bg1">
                    <a:lumMod val="95000"/>
                  </a:schemeClr>
                </a:solidFill>
              </a:rPr>
              <a:t>citta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-sattva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。「摩訶」譯為大，「菩提」譯為道，「質帝」譯為心，「薩埵」譯為眾生或有情。合之則應為大道心眾生。簡稱菩提薩埵，義為覺有情。同佛所證之謂覺。無明未盡之謂情。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36E03CC2-9A95-B9D5-CF4C-7AA91780C4A9}"/>
              </a:ext>
            </a:extLst>
          </p:cNvPr>
          <p:cNvSpPr txBox="1"/>
          <p:nvPr/>
        </p:nvSpPr>
        <p:spPr>
          <a:xfrm>
            <a:off x="10577219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又有普賢菩薩。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D0B370C4-9513-C824-FB34-C15B64662BB5}"/>
              </a:ext>
            </a:extLst>
          </p:cNvPr>
          <p:cNvSpPr txBox="1"/>
          <p:nvPr/>
        </p:nvSpPr>
        <p:spPr>
          <a:xfrm>
            <a:off x="11369307" y="45779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丁二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、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菩薩眾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庚一、淨密不二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8B35A99C-60D0-25A6-2F04-3F076C582FB8}"/>
              </a:ext>
            </a:extLst>
          </p:cNvPr>
          <p:cNvSpPr txBox="1"/>
          <p:nvPr/>
        </p:nvSpPr>
        <p:spPr>
          <a:xfrm>
            <a:off x="-169490" y="621482"/>
            <a:ext cx="582723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「普賢」亦名遍吉，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清涼疏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謂普賢有三：㈠位前（但發普賢心）；㈡位中（等覺菩薩）；㈢位後普賢（成佛仍不捨因地之行）。疏謂普賢之義為「果無不窮曰普，不捨因門曰賢」。此即</a:t>
            </a:r>
            <a:r>
              <a:rPr lang="zh-TW" altLang="en-US" sz="2800" u="sng" dirty="0">
                <a:solidFill>
                  <a:schemeClr val="bg1">
                    <a:lumMod val="95000"/>
                  </a:schemeClr>
                </a:solidFill>
              </a:rPr>
              <a:t>位後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之</a:t>
            </a:r>
            <a:r>
              <a:rPr lang="zh-TW" altLang="en-US" sz="2800" u="sng" dirty="0">
                <a:solidFill>
                  <a:schemeClr val="bg1">
                    <a:lumMod val="95000"/>
                  </a:schemeClr>
                </a:solidFill>
              </a:rPr>
              <a:t>普賢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，是為如來之化現也。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會疏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云：「體遍法界，故曰普。位鄰極聖，故曰賢。」是為</a:t>
            </a:r>
            <a:r>
              <a:rPr lang="zh-TW" altLang="en-US" sz="2800" u="sng" dirty="0">
                <a:solidFill>
                  <a:schemeClr val="bg1">
                    <a:lumMod val="95000"/>
                  </a:schemeClr>
                </a:solidFill>
              </a:rPr>
              <a:t>位中普賢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，乃等覺菩薩。</a:t>
            </a:r>
          </a:p>
        </p:txBody>
      </p:sp>
    </p:spTree>
    <p:extLst>
      <p:ext uri="{BB962C8B-B14F-4D97-AF65-F5344CB8AC3E}">
        <p14:creationId xmlns:p14="http://schemas.microsoft.com/office/powerpoint/2010/main" val="1398356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1751167-EBFC-34C8-D47F-876120E9A234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CB925EE4-F913-3164-80AB-7554AFF1679D}"/>
              </a:ext>
            </a:extLst>
          </p:cNvPr>
          <p:cNvSpPr txBox="1"/>
          <p:nvPr/>
        </p:nvSpPr>
        <p:spPr>
          <a:xfrm>
            <a:off x="4764017" y="654142"/>
            <a:ext cx="608371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普賢、文殊乃釋迦如來之二脇士，侍佛左右，乃釋尊會中上首，在華嚴會上，亦是上首。又普賢菩薩為一切諸佛之長子。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四十華嚴經四十頌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曰：「一切如來有長子，彼名號曰普賢尊。」可見普賢正是如來法身之所流現，化作等覺大士，襄讚釋尊，演唱聖教。若據密教，普賢即是密教初祖金剛薩埵。金剛薩埵即是金剛手菩薩摩訶薩。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0C221555-D114-7E14-100A-3C06EACA4E51}"/>
              </a:ext>
            </a:extLst>
          </p:cNvPr>
          <p:cNvSpPr txBox="1"/>
          <p:nvPr/>
        </p:nvSpPr>
        <p:spPr>
          <a:xfrm>
            <a:off x="1449806" y="618138"/>
            <a:ext cx="31341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德遵普賢第二品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中，復有「為教菩薩，作阿闍黎」之文。今此經中，普賢大士，列最上首，正顯密淨不二，故夏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蓮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老云：「淨土即是密教顯說。」</a:t>
            </a:r>
          </a:p>
        </p:txBody>
      </p:sp>
    </p:spTree>
    <p:extLst>
      <p:ext uri="{BB962C8B-B14F-4D97-AF65-F5344CB8AC3E}">
        <p14:creationId xmlns:p14="http://schemas.microsoft.com/office/powerpoint/2010/main" val="34448037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90193AB-BD2F-0624-C1C9-B980252BF81E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ED6EEE66-598B-7F16-058D-2CA8389B10A4}"/>
              </a:ext>
            </a:extLst>
          </p:cNvPr>
          <p:cNvSpPr txBox="1"/>
          <p:nvPr/>
        </p:nvSpPr>
        <p:spPr>
          <a:xfrm>
            <a:off x="10217179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庚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二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、禪淨不二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05904804-D470-A7B7-6805-30DD206B12C0}"/>
              </a:ext>
            </a:extLst>
          </p:cNvPr>
          <p:cNvSpPr txBox="1"/>
          <p:nvPr/>
        </p:nvSpPr>
        <p:spPr>
          <a:xfrm>
            <a:off x="7359542" y="645673"/>
            <a:ext cx="187743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文殊師利，亦云曼殊室利。此云妙首，亦云妙吉祥，亦云妙德。是諸佛之師。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07B15CF8-A0CE-AB9A-FDE5-07D69C59C8D3}"/>
              </a:ext>
            </a:extLst>
          </p:cNvPr>
          <p:cNvSpPr txBox="1"/>
          <p:nvPr/>
        </p:nvSpPr>
        <p:spPr>
          <a:xfrm>
            <a:off x="9373403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文殊師利菩薩。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7E74FBEA-5EAA-50EE-8E6F-82FE622A4E52}"/>
              </a:ext>
            </a:extLst>
          </p:cNvPr>
          <p:cNvSpPr txBox="1"/>
          <p:nvPr/>
        </p:nvSpPr>
        <p:spPr>
          <a:xfrm>
            <a:off x="2481510" y="618138"/>
            <a:ext cx="469872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文殊於菩薩眾中，智慧第一。本為龍種尊王如來。現在北方常喜國成佛，號寶積如來。未來成佛，號普見如來，故知文殊大士乃過現未三世成佛者。今示現會中，大智獨尊。表此法門，惟大智方能信入。又妙德者，了了見佛性故，今鄰普賢位列上首，正表禪淨不二之旨。</a:t>
            </a:r>
          </a:p>
        </p:txBody>
      </p:sp>
    </p:spTree>
    <p:extLst>
      <p:ext uri="{BB962C8B-B14F-4D97-AF65-F5344CB8AC3E}">
        <p14:creationId xmlns:p14="http://schemas.microsoft.com/office/powerpoint/2010/main" val="3336815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C4B9839A-1BD4-607D-BB9D-D49A3B40947C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C9B2807A-C453-472A-67B2-898FA0C2ED90}"/>
              </a:ext>
            </a:extLst>
          </p:cNvPr>
          <p:cNvSpPr txBox="1"/>
          <p:nvPr/>
        </p:nvSpPr>
        <p:spPr>
          <a:xfrm>
            <a:off x="10217179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庚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三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、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當來承傳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0B5DF1BE-110D-C5A0-060B-A0458E249BD4}"/>
              </a:ext>
            </a:extLst>
          </p:cNvPr>
          <p:cNvSpPr txBox="1"/>
          <p:nvPr/>
        </p:nvSpPr>
        <p:spPr>
          <a:xfrm>
            <a:off x="7233588" y="645673"/>
            <a:ext cx="187743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彌勒，此云慈氏，菩薩之姓也。名阿逸多，此云無能勝。具足則為慈無能勝。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3266B66D-C410-7CD2-B780-B2FF2CFDBFA6}"/>
              </a:ext>
            </a:extLst>
          </p:cNvPr>
          <p:cNvSpPr txBox="1"/>
          <p:nvPr/>
        </p:nvSpPr>
        <p:spPr>
          <a:xfrm>
            <a:off x="9301395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彌勒菩薩。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01D9257-8072-AA1A-C581-E8F3795040B0}"/>
              </a:ext>
            </a:extLst>
          </p:cNvPr>
          <p:cNvSpPr txBox="1"/>
          <p:nvPr/>
        </p:nvSpPr>
        <p:spPr>
          <a:xfrm>
            <a:off x="1198662" y="549474"/>
            <a:ext cx="582723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彌陀疏鈔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云：「以在母胎中，即有慈心，故以名族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悲華經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『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發願於刀兵劫中擁護眾生。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』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是則慈隆即世，悲臻後劫，至極之慈，超出凡小，故無能勝。」大士位居補處，現在兜率內院。四千年後（指兜率天之四千年，相當於地球上之五十七億六千萬年），下生此界成佛，福德殊勝。三會龍華，度生無量。</a:t>
            </a:r>
          </a:p>
        </p:txBody>
      </p:sp>
    </p:spTree>
    <p:extLst>
      <p:ext uri="{BB962C8B-B14F-4D97-AF65-F5344CB8AC3E}">
        <p14:creationId xmlns:p14="http://schemas.microsoft.com/office/powerpoint/2010/main" val="27968506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1DD82501-3451-EAA0-56E7-391073C2FB8E}"/>
              </a:ext>
            </a:extLst>
          </p:cNvPr>
          <p:cNvSpPr txBox="1"/>
          <p:nvPr/>
        </p:nvSpPr>
        <p:spPr>
          <a:xfrm>
            <a:off x="9961389" y="686802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本經以上三大士為菩薩眾中上首，蓋因三大士淨土緣深，正好影響海會大眾，同歸淨土。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ED7E6502-00D1-3F0D-BEC5-8516E3861E66}"/>
              </a:ext>
            </a:extLst>
          </p:cNvPr>
          <p:cNvSpPr txBox="1"/>
          <p:nvPr/>
        </p:nvSpPr>
        <p:spPr>
          <a:xfrm>
            <a:off x="5575380" y="621482"/>
            <a:ext cx="431400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普賢行願品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中，普賢菩薩於逝多林中，發十大願王。偈云：「願我臨欲命終時，盡除一切諸障礙，面見彼佛阿彌陀，即得往生安樂剎。我既往生彼國已，現前成就此大願，一切圓滿盡無餘，利樂一切眾生界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。」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DF523505-9585-49DE-5E02-290F33BAB610}"/>
              </a:ext>
            </a:extLst>
          </p:cNvPr>
          <p:cNvSpPr txBox="1"/>
          <p:nvPr/>
        </p:nvSpPr>
        <p:spPr>
          <a:xfrm>
            <a:off x="3040385" y="621482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文殊發願經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云：「願我命終時，滅除諸障礙，面見阿彌陀，往生安樂剎。生彼佛國已，成滿諸大願，阿彌陀如來，現前授我記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 」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2EBD6297-F7C0-9B8E-E2F9-7E19F8E5EA6B}"/>
              </a:ext>
            </a:extLst>
          </p:cNvPr>
          <p:cNvSpPr txBox="1"/>
          <p:nvPr/>
        </p:nvSpPr>
        <p:spPr>
          <a:xfrm>
            <a:off x="406574" y="686802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如是兩大士，發殊勝大願，求生極樂，可勸一切菩薩，皆仰信文殊之大智，入普賢之大行，普導眾生，同歸極樂。是故此經，列為上首。</a:t>
            </a:r>
          </a:p>
        </p:txBody>
      </p:sp>
    </p:spTree>
    <p:extLst>
      <p:ext uri="{BB962C8B-B14F-4D97-AF65-F5344CB8AC3E}">
        <p14:creationId xmlns:p14="http://schemas.microsoft.com/office/powerpoint/2010/main" val="22013531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5EC74CD-1511-83EA-E6D8-35EEBDC89E37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4191E14-805D-05B4-EE7F-66BCE401CE3A}"/>
              </a:ext>
            </a:extLst>
          </p:cNvPr>
          <p:cNvSpPr txBox="1"/>
          <p:nvPr/>
        </p:nvSpPr>
        <p:spPr>
          <a:xfrm>
            <a:off x="1630710" y="654142"/>
            <a:ext cx="903324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次列彌勒者，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大寶積經發勝志樂會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彌勒問佛：「若有眾生發十種心，隨一一心專念向於阿彌陀佛，是人命終當得往生彼佛世界。世尊，何等名為發十種心。由是心故，當得往生彼佛世界？」可見彌勒大士正是襄贊釋尊同宏淨宗妙法也。又本經中第卅二品下彌勒當機。第四十六品，佛咐囑彌勒大士曰：「我今如理宣說如是廣大微妙法門，一切諸佛之所稱讚。咐囑汝等作大守護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當令是法，久住不滅。」彌勒承佛咐囑，宏持是經，是故大士，不但當來龍華會上，必說此經。直是盡未來際，亦必常說不絕。</a:t>
            </a:r>
          </a:p>
        </p:txBody>
      </p:sp>
    </p:spTree>
    <p:extLst>
      <p:ext uri="{BB962C8B-B14F-4D97-AF65-F5344CB8AC3E}">
        <p14:creationId xmlns:p14="http://schemas.microsoft.com/office/powerpoint/2010/main" val="35498736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D1F28C8-079C-854F-3C24-7F5C4176BB35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第四講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BCBCF180-2C93-D251-2F9F-639B667944B8}"/>
              </a:ext>
            </a:extLst>
          </p:cNvPr>
          <p:cNvSpPr txBox="1"/>
          <p:nvPr/>
        </p:nvSpPr>
        <p:spPr>
          <a:xfrm>
            <a:off x="10289187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庚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四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、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輾轉弘護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FE03DA56-4060-1D50-3774-0924CFED8C07}"/>
              </a:ext>
            </a:extLst>
          </p:cNvPr>
          <p:cNvSpPr txBox="1"/>
          <p:nvPr/>
        </p:nvSpPr>
        <p:spPr>
          <a:xfrm>
            <a:off x="7930058" y="549474"/>
            <a:ext cx="1313180" cy="59080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「賢劫」。現在之住劫，名為賢劫。在此大劫中，有千佛出世，故名賢劫。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FD90403C-9280-E0E2-74E2-92B4E945AFC2}"/>
              </a:ext>
            </a:extLst>
          </p:cNvPr>
          <p:cNvSpPr txBox="1"/>
          <p:nvPr/>
        </p:nvSpPr>
        <p:spPr>
          <a:xfrm>
            <a:off x="9425091" y="261442"/>
            <a:ext cx="774571" cy="59440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及賢劫中一切菩薩。皆來集會。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CF36E23A-FA7E-DBBC-8E6E-7A8AC23BEB22}"/>
              </a:ext>
            </a:extLst>
          </p:cNvPr>
          <p:cNvSpPr txBox="1"/>
          <p:nvPr/>
        </p:nvSpPr>
        <p:spPr>
          <a:xfrm>
            <a:off x="3688933" y="549474"/>
            <a:ext cx="4134465" cy="59080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此劫中，第一佛名拘留孫佛，次為拘那含牟尼佛，三為迦葉佛，四即為今之釋迦牟尼佛，此後有彌勒等九百九十六佛相繼出世。今此會中，彌勒與其他賢劫中成佛之九百九十五大士皆來集會，聽佛說法，故知賢劫中未來一切諸佛，皆必同宣此經。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1567FF76-2EBC-C476-9AEC-B6DA12C1F5CA}"/>
              </a:ext>
            </a:extLst>
          </p:cNvPr>
          <p:cNvSpPr txBox="1"/>
          <p:nvPr/>
        </p:nvSpPr>
        <p:spPr>
          <a:xfrm>
            <a:off x="76726" y="552818"/>
            <a:ext cx="3570208" cy="59080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以上第一品，以信、聞、時、主、處、眾六種成就，為本經證信。經中大比丘眾萬二千人，超越餘經，同於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法華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。又普賢最為上首，同於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華嚴經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。亦表本經之同於上之圓教二經也。</a:t>
            </a:r>
          </a:p>
        </p:txBody>
      </p:sp>
    </p:spTree>
    <p:extLst>
      <p:ext uri="{BB962C8B-B14F-4D97-AF65-F5344CB8AC3E}">
        <p14:creationId xmlns:p14="http://schemas.microsoft.com/office/powerpoint/2010/main" val="31907935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30014</TotalTime>
  <Words>6642</Words>
  <Application>Microsoft Office PowerPoint</Application>
  <PresentationFormat>自訂</PresentationFormat>
  <Paragraphs>305</Paragraphs>
  <Slides>41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3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41</vt:i4>
      </vt:variant>
    </vt:vector>
  </HeadingPairs>
  <TitlesOfParts>
    <vt:vector size="45" baseType="lpstr">
      <vt:lpstr>細明體</vt:lpstr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761</cp:revision>
  <dcterms:created xsi:type="dcterms:W3CDTF">2019-12-17T19:51:00Z</dcterms:created>
  <dcterms:modified xsi:type="dcterms:W3CDTF">2025-09-19T20:38:20Z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