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24"/>
  </p:notesMasterIdLst>
  <p:handoutMasterIdLst>
    <p:handoutMasterId r:id="rId25"/>
  </p:handoutMasterIdLst>
  <p:sldIdLst>
    <p:sldId id="363" r:id="rId2"/>
    <p:sldId id="331" r:id="rId3"/>
    <p:sldId id="410" r:id="rId4"/>
    <p:sldId id="372" r:id="rId5"/>
    <p:sldId id="391" r:id="rId6"/>
    <p:sldId id="392" r:id="rId7"/>
    <p:sldId id="395" r:id="rId8"/>
    <p:sldId id="393" r:id="rId9"/>
    <p:sldId id="421" r:id="rId10"/>
    <p:sldId id="425" r:id="rId11"/>
    <p:sldId id="428" r:id="rId12"/>
    <p:sldId id="423" r:id="rId13"/>
    <p:sldId id="427" r:id="rId14"/>
    <p:sldId id="397" r:id="rId15"/>
    <p:sldId id="399" r:id="rId16"/>
    <p:sldId id="400" r:id="rId17"/>
    <p:sldId id="403" r:id="rId18"/>
    <p:sldId id="404" r:id="rId19"/>
    <p:sldId id="426" r:id="rId20"/>
    <p:sldId id="405" r:id="rId21"/>
    <p:sldId id="369" r:id="rId22"/>
    <p:sldId id="409" r:id="rId23"/>
  </p:sldIdLst>
  <p:sldSz cx="12192000" cy="6858000"/>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FF"/>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5E22DA2-E5E4-4AD7-AB3A-ECCA93999E21}" v="4" dt="2025-03-01T17:19:43.56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8130" autoAdjust="0"/>
    <p:restoredTop sz="94656" autoAdjust="0"/>
  </p:normalViewPr>
  <p:slideViewPr>
    <p:cSldViewPr>
      <p:cViewPr varScale="1">
        <p:scale>
          <a:sx n="94" d="100"/>
          <a:sy n="94" d="100"/>
        </p:scale>
        <p:origin x="108" y="312"/>
      </p:cViewPr>
      <p:guideLst>
        <p:guide orient="horz" pos="2160"/>
        <p:guide pos="384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handoutMaster" Target="handoutMasters/handout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 Id="rId30" Type="http://schemas.microsoft.com/office/2015/10/relationships/revisionInfo" Target="revisionInfo.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dirty="0"/>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dirty="0"/>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dirty="0"/>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dirty="0"/>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dirty="0"/>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dirty="0"/>
          </a:p>
        </p:txBody>
      </p:sp>
      <p:sp>
        <p:nvSpPr>
          <p:cNvPr id="4100" name="Rectangle 4"/>
          <p:cNvSpPr>
            <a:spLocks noGrp="1" noRot="1" noChangeAspect="1" noChangeArrowheads="1" noTextEdit="1"/>
          </p:cNvSpPr>
          <p:nvPr>
            <p:ph type="sldImg" idx="2"/>
          </p:nvPr>
        </p:nvSpPr>
        <p:spPr bwMode="auto">
          <a:xfrm>
            <a:off x="82550" y="730250"/>
            <a:ext cx="65039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dirty="0"/>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dirty="0"/>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a:t>
            </a:fld>
            <a:endParaRPr kumimoji="0" lang="en-GB" altLang="en-US" dirty="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3</a:t>
            </a:fld>
            <a:endParaRPr kumimoji="0" lang="en-GB" altLang="en-US" dirty="0"/>
          </a:p>
        </p:txBody>
      </p:sp>
    </p:spTree>
    <p:extLst>
      <p:ext uri="{BB962C8B-B14F-4D97-AF65-F5344CB8AC3E}">
        <p14:creationId xmlns:p14="http://schemas.microsoft.com/office/powerpoint/2010/main" val="415629133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4</a:t>
            </a:fld>
            <a:endParaRPr kumimoji="0" lang="en-GB" altLang="en-US" dirty="0"/>
          </a:p>
        </p:txBody>
      </p:sp>
    </p:spTree>
    <p:extLst>
      <p:ext uri="{BB962C8B-B14F-4D97-AF65-F5344CB8AC3E}">
        <p14:creationId xmlns:p14="http://schemas.microsoft.com/office/powerpoint/2010/main" val="182840294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5</a:t>
            </a:fld>
            <a:endParaRPr kumimoji="0" lang="en-GB" altLang="en-US" dirty="0"/>
          </a:p>
        </p:txBody>
      </p:sp>
    </p:spTree>
    <p:extLst>
      <p:ext uri="{BB962C8B-B14F-4D97-AF65-F5344CB8AC3E}">
        <p14:creationId xmlns:p14="http://schemas.microsoft.com/office/powerpoint/2010/main" val="63402168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6</a:t>
            </a:fld>
            <a:endParaRPr kumimoji="0" lang="en-GB" altLang="en-US" dirty="0"/>
          </a:p>
        </p:txBody>
      </p:sp>
    </p:spTree>
    <p:extLst>
      <p:ext uri="{BB962C8B-B14F-4D97-AF65-F5344CB8AC3E}">
        <p14:creationId xmlns:p14="http://schemas.microsoft.com/office/powerpoint/2010/main" val="420697334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7</a:t>
            </a:fld>
            <a:endParaRPr kumimoji="0" lang="en-GB" altLang="en-US" dirty="0"/>
          </a:p>
        </p:txBody>
      </p:sp>
    </p:spTree>
    <p:extLst>
      <p:ext uri="{BB962C8B-B14F-4D97-AF65-F5344CB8AC3E}">
        <p14:creationId xmlns:p14="http://schemas.microsoft.com/office/powerpoint/2010/main" val="68688567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8</a:t>
            </a:fld>
            <a:endParaRPr kumimoji="0" lang="en-GB" altLang="en-US" dirty="0"/>
          </a:p>
        </p:txBody>
      </p:sp>
    </p:spTree>
    <p:extLst>
      <p:ext uri="{BB962C8B-B14F-4D97-AF65-F5344CB8AC3E}">
        <p14:creationId xmlns:p14="http://schemas.microsoft.com/office/powerpoint/2010/main" val="147077289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16F4D5F-6F34-433E-9D3A-0FD762A17CBF}"/>
            </a:ext>
          </a:extLst>
        </p:cNvPr>
        <p:cNvGrpSpPr/>
        <p:nvPr/>
      </p:nvGrpSpPr>
      <p:grpSpPr>
        <a:xfrm>
          <a:off x="0" y="0"/>
          <a:ext cx="0" cy="0"/>
          <a:chOff x="0" y="0"/>
          <a:chExt cx="0" cy="0"/>
        </a:xfrm>
      </p:grpSpPr>
      <p:sp>
        <p:nvSpPr>
          <p:cNvPr id="8194" name="Slide Image Placeholder 1">
            <a:extLst>
              <a:ext uri="{FF2B5EF4-FFF2-40B4-BE49-F238E27FC236}">
                <a16:creationId xmlns:a16="http://schemas.microsoft.com/office/drawing/2014/main" id="{CF146648-DCC9-B897-1195-D761D9664635}"/>
              </a:ext>
            </a:extLst>
          </p:cNvPr>
          <p:cNvSpPr>
            <a:spLocks noGrp="1" noRot="1" noChangeAspect="1" noChangeArrowheads="1" noTextEdit="1"/>
          </p:cNvSpPr>
          <p:nvPr>
            <p:ph type="sldImg"/>
          </p:nvPr>
        </p:nvSpPr>
        <p:spPr>
          <a:xfrm>
            <a:off x="82550" y="730250"/>
            <a:ext cx="6503988" cy="3659188"/>
          </a:xfrm>
          <a:ln/>
        </p:spPr>
      </p:sp>
      <p:sp>
        <p:nvSpPr>
          <p:cNvPr id="8195" name="Notes Placeholder 2">
            <a:extLst>
              <a:ext uri="{FF2B5EF4-FFF2-40B4-BE49-F238E27FC236}">
                <a16:creationId xmlns:a16="http://schemas.microsoft.com/office/drawing/2014/main" id="{3F1185A9-0382-56B1-D1A1-39756132EE8D}"/>
              </a:ext>
            </a:extLst>
          </p:cNvPr>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a:extLst>
              <a:ext uri="{FF2B5EF4-FFF2-40B4-BE49-F238E27FC236}">
                <a16:creationId xmlns:a16="http://schemas.microsoft.com/office/drawing/2014/main" id="{F0DF8298-7AE7-BF19-6718-DB1821BC24F1}"/>
              </a:ext>
            </a:extLst>
          </p:cNvPr>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10</a:t>
            </a:fld>
            <a:endParaRPr kumimoji="0" lang="en-GB" altLang="en-US" dirty="0"/>
          </a:p>
        </p:txBody>
      </p:sp>
    </p:spTree>
    <p:extLst>
      <p:ext uri="{BB962C8B-B14F-4D97-AF65-F5344CB8AC3E}">
        <p14:creationId xmlns:p14="http://schemas.microsoft.com/office/powerpoint/2010/main" val="359321209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1831512-932F-0D84-CA46-D9482175C36A}"/>
            </a:ext>
          </a:extLst>
        </p:cNvPr>
        <p:cNvGrpSpPr/>
        <p:nvPr/>
      </p:nvGrpSpPr>
      <p:grpSpPr>
        <a:xfrm>
          <a:off x="0" y="0"/>
          <a:ext cx="0" cy="0"/>
          <a:chOff x="0" y="0"/>
          <a:chExt cx="0" cy="0"/>
        </a:xfrm>
      </p:grpSpPr>
      <p:sp>
        <p:nvSpPr>
          <p:cNvPr id="8194" name="Slide Image Placeholder 1">
            <a:extLst>
              <a:ext uri="{FF2B5EF4-FFF2-40B4-BE49-F238E27FC236}">
                <a16:creationId xmlns:a16="http://schemas.microsoft.com/office/drawing/2014/main" id="{C10A5427-AD8F-05E9-F774-32D9363BC364}"/>
              </a:ext>
            </a:extLst>
          </p:cNvPr>
          <p:cNvSpPr>
            <a:spLocks noGrp="1" noRot="1" noChangeAspect="1" noChangeArrowheads="1" noTextEdit="1"/>
          </p:cNvSpPr>
          <p:nvPr>
            <p:ph type="sldImg"/>
          </p:nvPr>
        </p:nvSpPr>
        <p:spPr>
          <a:xfrm>
            <a:off x="82550" y="730250"/>
            <a:ext cx="6503988" cy="3659188"/>
          </a:xfrm>
          <a:ln/>
        </p:spPr>
      </p:sp>
      <p:sp>
        <p:nvSpPr>
          <p:cNvPr id="8195" name="Notes Placeholder 2">
            <a:extLst>
              <a:ext uri="{FF2B5EF4-FFF2-40B4-BE49-F238E27FC236}">
                <a16:creationId xmlns:a16="http://schemas.microsoft.com/office/drawing/2014/main" id="{B795EB89-089C-0561-CC26-5B08F6C46D81}"/>
              </a:ext>
            </a:extLst>
          </p:cNvPr>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a:extLst>
              <a:ext uri="{FF2B5EF4-FFF2-40B4-BE49-F238E27FC236}">
                <a16:creationId xmlns:a16="http://schemas.microsoft.com/office/drawing/2014/main" id="{D79C9AC1-0AA8-7E8F-33CD-FD03F5A3A1E6}"/>
              </a:ext>
            </a:extLst>
          </p:cNvPr>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12</a:t>
            </a:fld>
            <a:endParaRPr kumimoji="0" lang="en-GB" altLang="en-US" dirty="0"/>
          </a:p>
        </p:txBody>
      </p:sp>
    </p:spTree>
    <p:extLst>
      <p:ext uri="{BB962C8B-B14F-4D97-AF65-F5344CB8AC3E}">
        <p14:creationId xmlns:p14="http://schemas.microsoft.com/office/powerpoint/2010/main" val="11484272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2E445B5-4FEA-E8A4-DC97-278ACC599D5D}"/>
            </a:ext>
          </a:extLst>
        </p:cNvPr>
        <p:cNvGrpSpPr/>
        <p:nvPr/>
      </p:nvGrpSpPr>
      <p:grpSpPr>
        <a:xfrm>
          <a:off x="0" y="0"/>
          <a:ext cx="0" cy="0"/>
          <a:chOff x="0" y="0"/>
          <a:chExt cx="0" cy="0"/>
        </a:xfrm>
      </p:grpSpPr>
      <p:sp>
        <p:nvSpPr>
          <p:cNvPr id="8194" name="Slide Image Placeholder 1">
            <a:extLst>
              <a:ext uri="{FF2B5EF4-FFF2-40B4-BE49-F238E27FC236}">
                <a16:creationId xmlns:a16="http://schemas.microsoft.com/office/drawing/2014/main" id="{1145ECD5-A0A6-5A08-16FB-24293A604CBF}"/>
              </a:ext>
            </a:extLst>
          </p:cNvPr>
          <p:cNvSpPr>
            <a:spLocks noGrp="1" noRot="1" noChangeAspect="1" noChangeArrowheads="1" noTextEdit="1"/>
          </p:cNvSpPr>
          <p:nvPr>
            <p:ph type="sldImg"/>
          </p:nvPr>
        </p:nvSpPr>
        <p:spPr>
          <a:xfrm>
            <a:off x="82550" y="730250"/>
            <a:ext cx="6503988" cy="3659188"/>
          </a:xfrm>
          <a:ln/>
        </p:spPr>
      </p:sp>
      <p:sp>
        <p:nvSpPr>
          <p:cNvPr id="8195" name="Notes Placeholder 2">
            <a:extLst>
              <a:ext uri="{FF2B5EF4-FFF2-40B4-BE49-F238E27FC236}">
                <a16:creationId xmlns:a16="http://schemas.microsoft.com/office/drawing/2014/main" id="{55BC0296-0EB9-A3EB-7020-B3E34E3C1773}"/>
              </a:ext>
            </a:extLst>
          </p:cNvPr>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a:extLst>
              <a:ext uri="{FF2B5EF4-FFF2-40B4-BE49-F238E27FC236}">
                <a16:creationId xmlns:a16="http://schemas.microsoft.com/office/drawing/2014/main" id="{1C05FEBC-8753-5A03-60A1-8B2B6C8AC625}"/>
              </a:ext>
            </a:extLst>
          </p:cNvPr>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13</a:t>
            </a:fld>
            <a:endParaRPr kumimoji="0" lang="en-GB" altLang="en-US" dirty="0"/>
          </a:p>
        </p:txBody>
      </p:sp>
    </p:spTree>
    <p:extLst>
      <p:ext uri="{BB962C8B-B14F-4D97-AF65-F5344CB8AC3E}">
        <p14:creationId xmlns:p14="http://schemas.microsoft.com/office/powerpoint/2010/main" val="266518253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14</a:t>
            </a:fld>
            <a:endParaRPr kumimoji="0" lang="en-GB" altLang="en-US" dirty="0"/>
          </a:p>
        </p:txBody>
      </p:sp>
    </p:spTree>
    <p:extLst>
      <p:ext uri="{BB962C8B-B14F-4D97-AF65-F5344CB8AC3E}">
        <p14:creationId xmlns:p14="http://schemas.microsoft.com/office/powerpoint/2010/main" val="379785918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15</a:t>
            </a:fld>
            <a:endParaRPr kumimoji="0" lang="en-GB" altLang="en-US" dirty="0"/>
          </a:p>
        </p:txBody>
      </p:sp>
    </p:spTree>
    <p:extLst>
      <p:ext uri="{BB962C8B-B14F-4D97-AF65-F5344CB8AC3E}">
        <p14:creationId xmlns:p14="http://schemas.microsoft.com/office/powerpoint/2010/main" val="424257151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16</a:t>
            </a:fld>
            <a:endParaRPr kumimoji="0" lang="en-GB" altLang="en-US" dirty="0"/>
          </a:p>
        </p:txBody>
      </p:sp>
    </p:spTree>
    <p:extLst>
      <p:ext uri="{BB962C8B-B14F-4D97-AF65-F5344CB8AC3E}">
        <p14:creationId xmlns:p14="http://schemas.microsoft.com/office/powerpoint/2010/main" val="371800671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17</a:t>
            </a:fld>
            <a:endParaRPr kumimoji="0" lang="en-GB" altLang="en-US" dirty="0"/>
          </a:p>
        </p:txBody>
      </p:sp>
    </p:spTree>
    <p:extLst>
      <p:ext uri="{BB962C8B-B14F-4D97-AF65-F5344CB8AC3E}">
        <p14:creationId xmlns:p14="http://schemas.microsoft.com/office/powerpoint/2010/main" val="371446188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18</a:t>
            </a:fld>
            <a:endParaRPr kumimoji="0" lang="en-GB" altLang="en-US" dirty="0"/>
          </a:p>
        </p:txBody>
      </p:sp>
    </p:spTree>
    <p:extLst>
      <p:ext uri="{BB962C8B-B14F-4D97-AF65-F5344CB8AC3E}">
        <p14:creationId xmlns:p14="http://schemas.microsoft.com/office/powerpoint/2010/main" val="228409697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7F5CE83-E487-0FC4-663D-94A87A2EC434}"/>
            </a:ext>
          </a:extLst>
        </p:cNvPr>
        <p:cNvGrpSpPr/>
        <p:nvPr/>
      </p:nvGrpSpPr>
      <p:grpSpPr>
        <a:xfrm>
          <a:off x="0" y="0"/>
          <a:ext cx="0" cy="0"/>
          <a:chOff x="0" y="0"/>
          <a:chExt cx="0" cy="0"/>
        </a:xfrm>
      </p:grpSpPr>
      <p:sp>
        <p:nvSpPr>
          <p:cNvPr id="8194" name="Slide Image Placeholder 1">
            <a:extLst>
              <a:ext uri="{FF2B5EF4-FFF2-40B4-BE49-F238E27FC236}">
                <a16:creationId xmlns:a16="http://schemas.microsoft.com/office/drawing/2014/main" id="{DD426E7B-DFD1-E43F-B51F-DF648A97C444}"/>
              </a:ext>
            </a:extLst>
          </p:cNvPr>
          <p:cNvSpPr>
            <a:spLocks noGrp="1" noRot="1" noChangeAspect="1" noChangeArrowheads="1" noTextEdit="1"/>
          </p:cNvSpPr>
          <p:nvPr>
            <p:ph type="sldImg"/>
          </p:nvPr>
        </p:nvSpPr>
        <p:spPr>
          <a:xfrm>
            <a:off x="82550" y="730250"/>
            <a:ext cx="6503988" cy="3659188"/>
          </a:xfrm>
          <a:ln/>
        </p:spPr>
      </p:sp>
      <p:sp>
        <p:nvSpPr>
          <p:cNvPr id="8195" name="Notes Placeholder 2">
            <a:extLst>
              <a:ext uri="{FF2B5EF4-FFF2-40B4-BE49-F238E27FC236}">
                <a16:creationId xmlns:a16="http://schemas.microsoft.com/office/drawing/2014/main" id="{54E48B49-2F6D-E7C7-9C6C-6800A1CEC41E}"/>
              </a:ext>
            </a:extLst>
          </p:cNvPr>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a:extLst>
              <a:ext uri="{FF2B5EF4-FFF2-40B4-BE49-F238E27FC236}">
                <a16:creationId xmlns:a16="http://schemas.microsoft.com/office/drawing/2014/main" id="{7BF6BB0B-FF1C-B4AE-B109-FA4673846654}"/>
              </a:ext>
            </a:extLst>
          </p:cNvPr>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19</a:t>
            </a:fld>
            <a:endParaRPr kumimoji="0" lang="en-GB" altLang="en-US" dirty="0"/>
          </a:p>
        </p:txBody>
      </p:sp>
    </p:spTree>
    <p:extLst>
      <p:ext uri="{BB962C8B-B14F-4D97-AF65-F5344CB8AC3E}">
        <p14:creationId xmlns:p14="http://schemas.microsoft.com/office/powerpoint/2010/main" val="140797239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20</a:t>
            </a:fld>
            <a:endParaRPr kumimoji="0" lang="en-GB" altLang="en-US" dirty="0"/>
          </a:p>
        </p:txBody>
      </p:sp>
    </p:spTree>
    <p:extLst>
      <p:ext uri="{BB962C8B-B14F-4D97-AF65-F5344CB8AC3E}">
        <p14:creationId xmlns:p14="http://schemas.microsoft.com/office/powerpoint/2010/main" val="222851459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21</a:t>
            </a:fld>
            <a:endParaRPr kumimoji="0" lang="en-GB" altLang="en-US" dirty="0"/>
          </a:p>
        </p:txBody>
      </p:sp>
    </p:spTree>
    <p:extLst>
      <p:ext uri="{BB962C8B-B14F-4D97-AF65-F5344CB8AC3E}">
        <p14:creationId xmlns:p14="http://schemas.microsoft.com/office/powerpoint/2010/main" val="246553572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22</a:t>
            </a:fld>
            <a:endParaRPr kumimoji="0" lang="en-GB" altLang="en-US" dirty="0"/>
          </a:p>
        </p:txBody>
      </p:sp>
    </p:spTree>
    <p:extLst>
      <p:ext uri="{BB962C8B-B14F-4D97-AF65-F5344CB8AC3E}">
        <p14:creationId xmlns:p14="http://schemas.microsoft.com/office/powerpoint/2010/main" val="70063489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527051" y="6524626"/>
            <a:ext cx="1295400" cy="219075"/>
          </a:xfrm>
        </p:spPr>
        <p:txBody>
          <a:bodyPr/>
          <a:lstStyle>
            <a:lvl1pPr>
              <a:defRPr/>
            </a:lvl1pPr>
          </a:lstStyle>
          <a:p>
            <a:pPr>
              <a:defRPr/>
            </a:pPr>
            <a:fld id="{953126BE-2B11-4C15-9167-0AEA0ED2A25D}" type="datetime1">
              <a:rPr lang="en-GB" altLang="en-US" smtClean="0"/>
              <a:t>06/03/2025</a:t>
            </a:fld>
            <a:endParaRPr lang="en-GB" altLang="en-US" dirty="0"/>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dirty="0"/>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dirty="0"/>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4B939ABA-8476-47D9-80A0-5033786BCB72}" type="datetime1">
              <a:rPr lang="en-GB" altLang="en-US" smtClean="0"/>
              <a:t>06/03/2025</a:t>
            </a:fld>
            <a:endParaRPr lang="en-GB" altLang="en-US" dirty="0"/>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dirty="0"/>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dirty="0"/>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A80D81D-633B-4627-A562-25F3E6B64B11}" type="datetime1">
              <a:rPr lang="en-GB" altLang="en-US" smtClean="0"/>
              <a:t>06/03/2025</a:t>
            </a:fld>
            <a:endParaRPr lang="en-GB" altLang="en-US" dirty="0"/>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dirty="0"/>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C8156C84-0050-45C6-A153-D430B4C0D6FF}" type="datetime1">
              <a:rPr lang="en-GB" altLang="en-US" smtClean="0"/>
              <a:t>06/03/2025</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dirty="0"/>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52E9540D-0AA9-4962-9475-E8ADC6DD4930}" type="datetime1">
              <a:rPr lang="en-GB" altLang="en-US" smtClean="0"/>
              <a:t>06/03/2025</a:t>
            </a:fld>
            <a:endParaRPr lang="en-GB" altLang="en-US" dirty="0"/>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dirty="0"/>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418B36E-4321-400C-8E7A-4FCB9118D968}" type="datetime1">
              <a:rPr lang="en-GB" altLang="en-US" smtClean="0"/>
              <a:t>06/03/2025</a:t>
            </a:fld>
            <a:endParaRPr lang="en-GB" altLang="en-US" dirty="0"/>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dirty="0"/>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EBCCEA-FF61-4260-ACFE-7F7C23F62991}" type="datetime1">
              <a:rPr lang="en-GB" altLang="en-US" smtClean="0"/>
              <a:t>06/03/2025</a:t>
            </a:fld>
            <a:endParaRPr lang="en-GB" altLang="en-US" dirty="0"/>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dirty="0"/>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D0D050C-C869-4CC5-9D78-7F483CBE7183}" type="datetime1">
              <a:rPr lang="en-GB" altLang="en-US" smtClean="0"/>
              <a:t>06/03/2025</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dirty="0"/>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dirty="0"/>
              <a:t>Click icon to add picture</a:t>
            </a:r>
            <a:endParaRPr lang="en-GB" noProof="0" dirty="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C634482C-3897-478C-BB79-23A31000D5CF}" type="datetime1">
              <a:rPr lang="en-GB" altLang="en-US" smtClean="0"/>
              <a:t>06/03/2025</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dirty="0"/>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81E1161B-8EB7-4236-A7DB-8E6C420692B9}" type="datetime1">
              <a:rPr lang="en-GB" altLang="en-US" smtClean="0"/>
              <a:t>06/03/2025</a:t>
            </a:fld>
            <a:endParaRPr lang="en-GB" altLang="en-US" dirty="0"/>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dirty="0"/>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4D4FE7E7-A98C-4CEB-A79A-5015CF368AA9}" type="datetime1">
              <a:rPr lang="en-GB" altLang="en-US" smtClean="0"/>
              <a:t>06/03/2025</a:t>
            </a:fld>
            <a:endParaRPr lang="en-GB" altLang="en-US" dirty="0"/>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dirty="0"/>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dirty="0"/>
              <a:t>Edit Master text styles</a:t>
            </a:r>
          </a:p>
          <a:p>
            <a:pPr lvl="1"/>
            <a:r>
              <a:rPr lang="en-US" altLang="en-US" dirty="0"/>
              <a:t>Second level</a:t>
            </a:r>
          </a:p>
          <a:p>
            <a:pPr lvl="2"/>
            <a:r>
              <a:rPr lang="en-US" altLang="en-US" dirty="0"/>
              <a:t>Third level</a:t>
            </a:r>
          </a:p>
          <a:p>
            <a:pPr lvl="3"/>
            <a:r>
              <a:rPr lang="en-US" altLang="en-US" dirty="0"/>
              <a:t>Fourth level</a:t>
            </a:r>
          </a:p>
          <a:p>
            <a:pPr lvl="4"/>
            <a:r>
              <a:rPr lang="en-US" altLang="en-US" dirty="0"/>
              <a:t>Fifth level</a:t>
            </a:r>
            <a:endParaRPr lang="en-GB" altLang="en-US" dirty="0"/>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633D1104-0316-455E-BAFF-BC38C56D81EE}" type="datetime1">
              <a:rPr lang="en-GB" altLang="en-US" smtClean="0"/>
              <a:t>06/03/2025</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dirty="0"/>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sldNum="0" hdr="0" ftr="0" dt="0"/>
  <p:txStyles>
    <p:titleStyle>
      <a:lvl1pPr algn="ctr" rtl="0" eaLnBrk="0" fontAlgn="base" hangingPunct="0">
        <a:spcBef>
          <a:spcPct val="0"/>
        </a:spcBef>
        <a:spcAft>
          <a:spcPct val="0"/>
        </a:spcAft>
        <a:defRPr sz="3200" b="1"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just"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1pPr>
      <a:lvl2pPr marL="742950" indent="-285750" algn="just" rtl="0" eaLnBrk="0" fontAlgn="base" hangingPunct="0">
        <a:spcBef>
          <a:spcPct val="20000"/>
        </a:spcBef>
        <a:spcAft>
          <a:spcPct val="0"/>
        </a:spcAft>
        <a:buFont typeface="Arial" panose="020B0604020202020204" pitchFamily="34" charset="0"/>
        <a:buChar char="–"/>
        <a:defRPr sz="2200" kern="1200">
          <a:solidFill>
            <a:schemeClr val="tx1"/>
          </a:solidFill>
          <a:latin typeface="+mn-lt"/>
          <a:ea typeface="+mn-ea"/>
          <a:cs typeface="+mn-cs"/>
        </a:defRPr>
      </a:lvl2pPr>
      <a:lvl3pPr marL="1143000" indent="-228600" algn="just" rtl="0" eaLnBrk="0" fontAlgn="base" hangingPunct="0">
        <a:spcBef>
          <a:spcPct val="20000"/>
        </a:spcBef>
        <a:spcAft>
          <a:spcPct val="0"/>
        </a:spcAft>
        <a:buFont typeface="Arial" panose="020B0604020202020204" pitchFamily="34" charset="0"/>
        <a:buChar char="•"/>
        <a:defRPr sz="2200" kern="1200">
          <a:solidFill>
            <a:schemeClr val="tx1"/>
          </a:solidFill>
          <a:latin typeface="+mn-lt"/>
          <a:ea typeface="+mn-ea"/>
          <a:cs typeface="+mn-cs"/>
        </a:defRPr>
      </a:lvl3pPr>
      <a:lvl4pPr marL="1600200" indent="-228600" algn="just" rtl="0" eaLnBrk="0" fontAlgn="base" hangingPunct="0">
        <a:spcBef>
          <a:spcPct val="20000"/>
        </a:spcBef>
        <a:spcAft>
          <a:spcPct val="0"/>
        </a:spcAft>
        <a:buFont typeface="Arial" panose="020B0604020202020204" pitchFamily="34" charset="0"/>
        <a:buChar char="–"/>
        <a:defRPr sz="2200" kern="1200">
          <a:solidFill>
            <a:schemeClr val="tx1"/>
          </a:solidFill>
          <a:latin typeface="+mn-lt"/>
          <a:ea typeface="+mn-ea"/>
          <a:cs typeface="+mn-cs"/>
        </a:defRPr>
      </a:lvl4pPr>
      <a:lvl5pPr marL="2057400" indent="-228600" algn="just" rtl="0" eaLnBrk="0" fontAlgn="base" hangingPunct="0">
        <a:spcBef>
          <a:spcPct val="20000"/>
        </a:spcBef>
        <a:spcAft>
          <a:spcPct val="0"/>
        </a:spcAft>
        <a:buFont typeface="Arial" panose="020B0604020202020204" pitchFamily="34" charset="0"/>
        <a:buChar char="»"/>
        <a:defRPr sz="22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3" Type="http://schemas.openxmlformats.org/officeDocument/2006/relationships/hyperlink" Target="https://www.uwtsd.ac.uk/library" TargetMode="External"/><Relationship Id="rId2" Type="http://schemas.openxmlformats.org/officeDocument/2006/relationships/notesSlide" Target="../notesSlides/notesSlide16.xml"/><Relationship Id="rId1" Type="http://schemas.openxmlformats.org/officeDocument/2006/relationships/slideLayout" Target="../slideLayouts/slideLayout7.xml"/><Relationship Id="rId5" Type="http://schemas.openxmlformats.org/officeDocument/2006/relationships/hyperlink" Target="https://refworks.proquest.com/" TargetMode="External"/><Relationship Id="rId4" Type="http://schemas.openxmlformats.org/officeDocument/2006/relationships/hyperlink" Target="https://librarysearch.uwtsd.ac.uk/discovery/dbsearch?query=any,contains,Cite%20them%20right%20:%20the%20essential%20referencing%20guide.&amp;tab=jsearch_slot&amp;vid=44WHELF_UWTSD:44WHELF_UWTSD_VU1&amp;lang=en&amp;offset=0&amp;databases=any,Cite%20them%20right%20:%20the%20essential%20referencing%20guide." TargetMode="Externa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8.xml"/><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2209800" y="476672"/>
            <a:ext cx="7772400" cy="1512888"/>
          </a:xfrm>
        </p:spPr>
        <p:txBody>
          <a:bodyPr/>
          <a:lstStyle/>
          <a:p>
            <a:pPr eaLnBrk="1" hangingPunct="1"/>
            <a:r>
              <a:rPr lang="en-GB" b="1" dirty="0"/>
              <a:t>LCBB6000 </a:t>
            </a:r>
            <a:endParaRPr lang="en-GB" altLang="en-US" dirty="0"/>
          </a:p>
        </p:txBody>
      </p:sp>
      <p:sp>
        <p:nvSpPr>
          <p:cNvPr id="5" name="Subtitle 4">
            <a:extLst>
              <a:ext uri="{FF2B5EF4-FFF2-40B4-BE49-F238E27FC236}">
                <a16:creationId xmlns:a16="http://schemas.microsoft.com/office/drawing/2014/main" id="{E8FBFAA6-7D53-4F46-B4FA-B6E25AA48337}"/>
              </a:ext>
            </a:extLst>
          </p:cNvPr>
          <p:cNvSpPr txBox="1">
            <a:spLocks/>
          </p:cNvSpPr>
          <p:nvPr/>
        </p:nvSpPr>
        <p:spPr bwMode="auto">
          <a:xfrm>
            <a:off x="1271464" y="2915921"/>
            <a:ext cx="9649072" cy="10801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0" indent="0" algn="ctr" rtl="0" eaLnBrk="0" fontAlgn="base" hangingPunct="0">
              <a:spcBef>
                <a:spcPct val="20000"/>
              </a:spcBef>
              <a:spcAft>
                <a:spcPct val="0"/>
              </a:spcAft>
              <a:buFont typeface="Arial" panose="020B0604020202020204" pitchFamily="34" charset="0"/>
              <a:buNone/>
              <a:defRPr sz="3200" kern="1200">
                <a:solidFill>
                  <a:schemeClr val="tx1">
                    <a:tint val="75000"/>
                  </a:schemeClr>
                </a:solidFill>
                <a:latin typeface="+mn-lt"/>
                <a:ea typeface="+mn-ea"/>
                <a:cs typeface="+mn-cs"/>
              </a:defRPr>
            </a:lvl1pPr>
            <a:lvl2pPr marL="457200" indent="0" algn="ctr" rtl="0" eaLnBrk="0" fontAlgn="base" hangingPunct="0">
              <a:spcBef>
                <a:spcPct val="20000"/>
              </a:spcBef>
              <a:spcAft>
                <a:spcPct val="0"/>
              </a:spcAft>
              <a:buFont typeface="Arial" panose="020B0604020202020204" pitchFamily="34" charset="0"/>
              <a:buNone/>
              <a:defRPr sz="2800" kern="1200">
                <a:solidFill>
                  <a:schemeClr val="tx1">
                    <a:tint val="75000"/>
                  </a:schemeClr>
                </a:solidFill>
                <a:latin typeface="+mn-lt"/>
                <a:ea typeface="+mn-ea"/>
                <a:cs typeface="+mn-cs"/>
              </a:defRPr>
            </a:lvl2pPr>
            <a:lvl3pPr marL="914400" indent="0" algn="ctr" rtl="0" eaLnBrk="0" fontAlgn="base" hangingPunct="0">
              <a:spcBef>
                <a:spcPct val="20000"/>
              </a:spcBef>
              <a:spcAft>
                <a:spcPct val="0"/>
              </a:spcAft>
              <a:buFont typeface="Arial" panose="020B0604020202020204" pitchFamily="34" charset="0"/>
              <a:buNone/>
              <a:defRPr sz="2400" kern="1200">
                <a:solidFill>
                  <a:schemeClr val="tx1">
                    <a:tint val="75000"/>
                  </a:schemeClr>
                </a:solidFill>
                <a:latin typeface="+mn-lt"/>
                <a:ea typeface="+mn-ea"/>
                <a:cs typeface="+mn-cs"/>
              </a:defRPr>
            </a:lvl3pPr>
            <a:lvl4pPr marL="13716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4pPr>
            <a:lvl5pPr marL="18288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pPr eaLnBrk="1" hangingPunct="1"/>
            <a:r>
              <a:rPr lang="en-GB" altLang="en-US" sz="5400" dirty="0">
                <a:solidFill>
                  <a:srgbClr val="FFFF00"/>
                </a:solidFill>
              </a:rPr>
              <a:t>Literature Review </a:t>
            </a:r>
            <a:endParaRPr lang="en-GB" altLang="en-US" sz="4400" dirty="0">
              <a:solidFill>
                <a:schemeClr val="tx1"/>
              </a:solidFill>
            </a:endParaRPr>
          </a:p>
        </p:txBody>
      </p:sp>
      <p:sp>
        <p:nvSpPr>
          <p:cNvPr id="7" name="Subtitle 4">
            <a:extLst>
              <a:ext uri="{FF2B5EF4-FFF2-40B4-BE49-F238E27FC236}">
                <a16:creationId xmlns:a16="http://schemas.microsoft.com/office/drawing/2014/main" id="{673C1525-F3A6-4A8D-B8F9-227D18C2359A}"/>
              </a:ext>
            </a:extLst>
          </p:cNvPr>
          <p:cNvSpPr txBox="1">
            <a:spLocks/>
          </p:cNvSpPr>
          <p:nvPr/>
        </p:nvSpPr>
        <p:spPr bwMode="auto">
          <a:xfrm>
            <a:off x="623392" y="1989560"/>
            <a:ext cx="10945216" cy="86409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0" indent="0" algn="ctr" rtl="0" eaLnBrk="0" fontAlgn="base" hangingPunct="0">
              <a:spcBef>
                <a:spcPct val="20000"/>
              </a:spcBef>
              <a:spcAft>
                <a:spcPct val="0"/>
              </a:spcAft>
              <a:buFont typeface="Arial" panose="020B0604020202020204" pitchFamily="34" charset="0"/>
              <a:buNone/>
              <a:defRPr sz="3200" kern="1200">
                <a:solidFill>
                  <a:schemeClr val="tx1">
                    <a:tint val="75000"/>
                  </a:schemeClr>
                </a:solidFill>
                <a:latin typeface="+mn-lt"/>
                <a:ea typeface="+mn-ea"/>
                <a:cs typeface="+mn-cs"/>
              </a:defRPr>
            </a:lvl1pPr>
            <a:lvl2pPr marL="457200" indent="0" algn="ctr" rtl="0" eaLnBrk="0" fontAlgn="base" hangingPunct="0">
              <a:spcBef>
                <a:spcPct val="20000"/>
              </a:spcBef>
              <a:spcAft>
                <a:spcPct val="0"/>
              </a:spcAft>
              <a:buFont typeface="Arial" panose="020B0604020202020204" pitchFamily="34" charset="0"/>
              <a:buNone/>
              <a:defRPr sz="2800" kern="1200">
                <a:solidFill>
                  <a:schemeClr val="tx1">
                    <a:tint val="75000"/>
                  </a:schemeClr>
                </a:solidFill>
                <a:latin typeface="+mn-lt"/>
                <a:ea typeface="+mn-ea"/>
                <a:cs typeface="+mn-cs"/>
              </a:defRPr>
            </a:lvl2pPr>
            <a:lvl3pPr marL="914400" indent="0" algn="ctr" rtl="0" eaLnBrk="0" fontAlgn="base" hangingPunct="0">
              <a:spcBef>
                <a:spcPct val="20000"/>
              </a:spcBef>
              <a:spcAft>
                <a:spcPct val="0"/>
              </a:spcAft>
              <a:buFont typeface="Arial" panose="020B0604020202020204" pitchFamily="34" charset="0"/>
              <a:buNone/>
              <a:defRPr sz="2400" kern="1200">
                <a:solidFill>
                  <a:schemeClr val="tx1">
                    <a:tint val="75000"/>
                  </a:schemeClr>
                </a:solidFill>
                <a:latin typeface="+mn-lt"/>
                <a:ea typeface="+mn-ea"/>
                <a:cs typeface="+mn-cs"/>
              </a:defRPr>
            </a:lvl3pPr>
            <a:lvl4pPr marL="13716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4pPr>
            <a:lvl5pPr marL="18288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pPr eaLnBrk="1" hangingPunct="1"/>
            <a:r>
              <a:rPr lang="en-GB" sz="5400" b="1" dirty="0">
                <a:ln w="13462">
                  <a:solidFill>
                    <a:schemeClr val="bg1"/>
                  </a:solidFill>
                  <a:prstDash val="solid"/>
                </a:ln>
                <a:solidFill>
                  <a:srgbClr val="0000FF"/>
                </a:solidFill>
                <a:effectLst>
                  <a:outerShdw dist="38100" dir="2700000" algn="bl" rotWithShape="0">
                    <a:schemeClr val="accent5"/>
                  </a:outerShdw>
                </a:effectLst>
                <a:latin typeface="Aharoni" panose="02010803020104030203" pitchFamily="2" charset="-79"/>
                <a:cs typeface="Aharoni" panose="02010803020104030203" pitchFamily="2" charset="-79"/>
              </a:rPr>
              <a:t> Dissertation Workshop</a:t>
            </a:r>
            <a:endParaRPr lang="en-GB" altLang="en-US" sz="4800" b="1" dirty="0">
              <a:ln w="13462">
                <a:solidFill>
                  <a:schemeClr val="bg1"/>
                </a:solidFill>
                <a:prstDash val="solid"/>
              </a:ln>
              <a:solidFill>
                <a:srgbClr val="0000FF"/>
              </a:solidFill>
              <a:effectLst>
                <a:outerShdw dist="38100" dir="2700000" algn="bl" rotWithShape="0">
                  <a:schemeClr val="accent5"/>
                </a:outerShdw>
              </a:effectLst>
              <a:latin typeface="Aharoni" panose="02010803020104030203" pitchFamily="2" charset="-79"/>
              <a:cs typeface="Aharoni" panose="02010803020104030203" pitchFamily="2" charset="-79"/>
            </a:endParaRPr>
          </a:p>
        </p:txBody>
      </p:sp>
    </p:spTree>
    <p:extLst>
      <p:ext uri="{BB962C8B-B14F-4D97-AF65-F5344CB8AC3E}">
        <p14:creationId xmlns:p14="http://schemas.microsoft.com/office/powerpoint/2010/main" val="237010043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Learning Objectives</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731404" y="1143000"/>
            <a:ext cx="10729191" cy="4230216"/>
          </a:xfrm>
        </p:spPr>
        <p:txBody>
          <a:bodyPr/>
          <a:lstStyle/>
          <a:p>
            <a:pPr algn="just"/>
            <a:r>
              <a:rPr lang="en-GB" sz="2200" dirty="0"/>
              <a:t>Getting you to think about the purpose of a literature review</a:t>
            </a:r>
          </a:p>
          <a:p>
            <a:pPr algn="just"/>
            <a:r>
              <a:rPr lang="en-GB" sz="2200" dirty="0"/>
              <a:t>Getting you to think about what your own literature review will look like</a:t>
            </a:r>
          </a:p>
          <a:p>
            <a:pPr algn="just"/>
            <a:r>
              <a:rPr lang="en-GB" sz="2200" dirty="0"/>
              <a:t>Critical thinking, reading and writing</a:t>
            </a:r>
          </a:p>
          <a:p>
            <a:pPr algn="just"/>
            <a:r>
              <a:rPr lang="en-GB" sz="2200" dirty="0"/>
              <a:t>Planning and structuring options</a:t>
            </a:r>
          </a:p>
          <a:p>
            <a:pPr algn="just"/>
            <a:endParaRPr lang="en-GB" sz="2200" dirty="0"/>
          </a:p>
          <a:p>
            <a:pPr algn="just"/>
            <a:endParaRPr lang="en-GB" sz="2200" dirty="0"/>
          </a:p>
          <a:p>
            <a:endParaRPr lang="en-US" sz="2200" dirty="0"/>
          </a:p>
          <a:p>
            <a:pPr marL="0" indent="0" eaLnBrk="1" hangingPunct="1">
              <a:buNone/>
              <a:defRPr/>
            </a:pPr>
            <a:endParaRPr lang="en-GB" altLang="en-US" sz="22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188640"/>
            <a:ext cx="11089232" cy="1143000"/>
          </a:xfrm>
        </p:spPr>
        <p:txBody>
          <a:bodyPr/>
          <a:lstStyle/>
          <a:p>
            <a:pPr eaLnBrk="1" hangingPunct="1"/>
            <a:r>
              <a:rPr lang="en-GB" altLang="en-US" sz="3600" b="1" dirty="0">
                <a:solidFill>
                  <a:schemeClr val="tx2">
                    <a:lumMod val="75000"/>
                  </a:schemeClr>
                </a:solidFill>
              </a:rPr>
              <a:t>The Literature Review </a:t>
            </a:r>
          </a:p>
        </p:txBody>
      </p:sp>
      <p:sp>
        <p:nvSpPr>
          <p:cNvPr id="3" name="Rectangle 3">
            <a:extLst>
              <a:ext uri="{FF2B5EF4-FFF2-40B4-BE49-F238E27FC236}">
                <a16:creationId xmlns:a16="http://schemas.microsoft.com/office/drawing/2014/main" id="{EDD4A62D-D2CE-465C-A823-B7C40FEA0409}"/>
              </a:ext>
            </a:extLst>
          </p:cNvPr>
          <p:cNvSpPr txBox="1">
            <a:spLocks noChangeArrowheads="1"/>
          </p:cNvSpPr>
          <p:nvPr/>
        </p:nvSpPr>
        <p:spPr bwMode="auto">
          <a:xfrm>
            <a:off x="947428" y="1412776"/>
            <a:ext cx="10297144" cy="288032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a:buNone/>
            </a:pPr>
            <a:r>
              <a:rPr lang="en-GB" sz="4400" dirty="0"/>
              <a:t>In pairs, discuss what you think a literature review is for. </a:t>
            </a:r>
          </a:p>
          <a:p>
            <a:pPr marL="0" indent="0" algn="ctr">
              <a:buNone/>
            </a:pPr>
            <a:r>
              <a:rPr lang="en-GB" sz="4400" dirty="0"/>
              <a:t>Write your ideas down on paper.</a:t>
            </a:r>
          </a:p>
          <a:p>
            <a:pPr algn="r">
              <a:buFontTx/>
              <a:buNone/>
            </a:pPr>
            <a:endParaRPr lang="en-US" altLang="en-US" sz="4800" dirty="0">
              <a:ea typeface="ＭＳ Ｐゴシック" panose="020B0600070205080204" pitchFamily="34" charset="-128"/>
            </a:endParaRPr>
          </a:p>
        </p:txBody>
      </p:sp>
    </p:spTree>
    <p:extLst>
      <p:ext uri="{BB962C8B-B14F-4D97-AF65-F5344CB8AC3E}">
        <p14:creationId xmlns:p14="http://schemas.microsoft.com/office/powerpoint/2010/main" val="387408754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The Literature Review </a:t>
            </a:r>
          </a:p>
        </p:txBody>
      </p:sp>
      <p:sp>
        <p:nvSpPr>
          <p:cNvPr id="4" name="Rectangle 3">
            <a:extLst>
              <a:ext uri="{FF2B5EF4-FFF2-40B4-BE49-F238E27FC236}">
                <a16:creationId xmlns:a16="http://schemas.microsoft.com/office/drawing/2014/main" id="{7C055BE8-2F2A-42CE-B5A7-10B9C7EE8BDB}"/>
              </a:ext>
            </a:extLst>
          </p:cNvPr>
          <p:cNvSpPr txBox="1">
            <a:spLocks noChangeArrowheads="1"/>
          </p:cNvSpPr>
          <p:nvPr/>
        </p:nvSpPr>
        <p:spPr bwMode="auto">
          <a:xfrm>
            <a:off x="732445" y="1165515"/>
            <a:ext cx="10727109" cy="4495733"/>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nSpc>
                <a:spcPct val="90000"/>
              </a:lnSpc>
              <a:buFontTx/>
              <a:buNone/>
              <a:defRPr/>
            </a:pPr>
            <a:r>
              <a:rPr lang="en-GB" altLang="en-US" sz="2400" b="1" dirty="0">
                <a:ea typeface="ＭＳ Ｐゴシック" pitchFamily="34" charset="-128"/>
              </a:rPr>
              <a:t>A literature review can be: </a:t>
            </a:r>
          </a:p>
          <a:p>
            <a:pPr marL="0" indent="0">
              <a:lnSpc>
                <a:spcPct val="90000"/>
              </a:lnSpc>
              <a:buFontTx/>
              <a:buNone/>
              <a:defRPr/>
            </a:pPr>
            <a:endParaRPr lang="en-GB" altLang="en-US" sz="900" dirty="0">
              <a:ea typeface="ＭＳ Ｐゴシック" pitchFamily="34" charset="-128"/>
            </a:endParaRPr>
          </a:p>
          <a:p>
            <a:pPr lvl="1">
              <a:lnSpc>
                <a:spcPct val="90000"/>
              </a:lnSpc>
              <a:buFont typeface="Wingdings" panose="05000000000000000000" pitchFamily="2" charset="2"/>
              <a:buChar char="§"/>
              <a:defRPr/>
            </a:pPr>
            <a:r>
              <a:rPr lang="en-GB" altLang="en-US" sz="2400" dirty="0">
                <a:ea typeface="ＭＳ Ｐゴシック" pitchFamily="34" charset="-128"/>
              </a:rPr>
              <a:t>a list of relevant theories</a:t>
            </a:r>
            <a:r>
              <a:rPr lang="hu-HU" altLang="en-US" sz="2400" dirty="0">
                <a:ea typeface="ＭＳ Ｐゴシック" pitchFamily="34" charset="-128"/>
              </a:rPr>
              <a:t>;</a:t>
            </a:r>
            <a:endParaRPr lang="en-GB" altLang="en-US" sz="2400" dirty="0">
              <a:ea typeface="ＭＳ Ｐゴシック" pitchFamily="34" charset="-128"/>
            </a:endParaRPr>
          </a:p>
          <a:p>
            <a:pPr lvl="1">
              <a:lnSpc>
                <a:spcPct val="90000"/>
              </a:lnSpc>
              <a:buFont typeface="Wingdings" panose="05000000000000000000" pitchFamily="2" charset="2"/>
              <a:buChar char="§"/>
              <a:defRPr/>
            </a:pPr>
            <a:r>
              <a:rPr lang="en-GB" altLang="en-US" sz="2400" dirty="0">
                <a:ea typeface="ＭＳ Ｐゴシック" pitchFamily="34" charset="-128"/>
              </a:rPr>
              <a:t>a search for relevant information</a:t>
            </a:r>
            <a:r>
              <a:rPr lang="hu-HU" altLang="en-US" sz="2400" dirty="0">
                <a:ea typeface="ＭＳ Ｐゴシック" pitchFamily="34" charset="-128"/>
              </a:rPr>
              <a:t>;</a:t>
            </a:r>
            <a:endParaRPr lang="en-GB" altLang="en-US" sz="2400" dirty="0">
              <a:ea typeface="ＭＳ Ｐゴシック" pitchFamily="34" charset="-128"/>
            </a:endParaRPr>
          </a:p>
          <a:p>
            <a:pPr lvl="1">
              <a:lnSpc>
                <a:spcPct val="90000"/>
              </a:lnSpc>
              <a:buFont typeface="Wingdings" panose="05000000000000000000" pitchFamily="2" charset="2"/>
              <a:buChar char="§"/>
              <a:defRPr/>
            </a:pPr>
            <a:r>
              <a:rPr lang="en-GB" altLang="en-US" sz="2400" dirty="0">
                <a:ea typeface="ＭＳ Ｐゴシック" pitchFamily="34" charset="-128"/>
              </a:rPr>
              <a:t>a survey of writing on the subject</a:t>
            </a:r>
            <a:r>
              <a:rPr lang="hu-HU" altLang="en-US" sz="2400" dirty="0">
                <a:ea typeface="ＭＳ Ｐゴシック" pitchFamily="34" charset="-128"/>
              </a:rPr>
              <a:t>;</a:t>
            </a:r>
            <a:endParaRPr lang="en-GB" altLang="en-US" sz="2400" dirty="0">
              <a:ea typeface="ＭＳ Ｐゴシック" pitchFamily="34" charset="-128"/>
            </a:endParaRPr>
          </a:p>
          <a:p>
            <a:pPr lvl="1">
              <a:lnSpc>
                <a:spcPct val="90000"/>
              </a:lnSpc>
              <a:buFont typeface="Wingdings" panose="05000000000000000000" pitchFamily="2" charset="2"/>
              <a:buChar char="§"/>
              <a:defRPr/>
            </a:pPr>
            <a:r>
              <a:rPr lang="en-GB" altLang="en-US" sz="2400" dirty="0">
                <a:ea typeface="ＭＳ Ｐゴシック" pitchFamily="34" charset="-128"/>
              </a:rPr>
              <a:t>a way of learning about the subject</a:t>
            </a:r>
            <a:r>
              <a:rPr lang="hu-HU" altLang="en-US" sz="2400" dirty="0">
                <a:ea typeface="ＭＳ Ｐゴシック" pitchFamily="34" charset="-128"/>
              </a:rPr>
              <a:t>;</a:t>
            </a:r>
            <a:endParaRPr lang="en-GB" altLang="en-US" sz="2400" dirty="0">
              <a:ea typeface="ＭＳ Ｐゴシック" pitchFamily="34" charset="-128"/>
            </a:endParaRPr>
          </a:p>
          <a:p>
            <a:pPr lvl="1">
              <a:lnSpc>
                <a:spcPct val="90000"/>
              </a:lnSpc>
              <a:buFont typeface="Wingdings" panose="05000000000000000000" pitchFamily="2" charset="2"/>
              <a:buChar char="§"/>
              <a:defRPr/>
            </a:pPr>
            <a:r>
              <a:rPr lang="en-GB" altLang="en-US" sz="2400" dirty="0">
                <a:ea typeface="ＭＳ Ｐゴシック" pitchFamily="34" charset="-128"/>
              </a:rPr>
              <a:t>a help in finding dissertation topics and research methods</a:t>
            </a:r>
            <a:r>
              <a:rPr lang="hu-HU" altLang="en-US" sz="2400" dirty="0">
                <a:ea typeface="ＭＳ Ｐゴシック" pitchFamily="34" charset="-128"/>
              </a:rPr>
              <a:t>;</a:t>
            </a:r>
            <a:r>
              <a:rPr lang="en-GB" altLang="en-US" sz="2400" dirty="0">
                <a:ea typeface="ＭＳ Ｐゴシック" pitchFamily="34" charset="-128"/>
              </a:rPr>
              <a:t> </a:t>
            </a:r>
          </a:p>
          <a:p>
            <a:pPr lvl="1">
              <a:lnSpc>
                <a:spcPct val="90000"/>
              </a:lnSpc>
              <a:buFont typeface="Wingdings" panose="05000000000000000000" pitchFamily="2" charset="2"/>
              <a:buChar char="§"/>
              <a:defRPr/>
            </a:pPr>
            <a:r>
              <a:rPr lang="en-GB" altLang="en-US" sz="2400" dirty="0">
                <a:ea typeface="ＭＳ Ｐゴシック" pitchFamily="34" charset="-128"/>
              </a:rPr>
              <a:t>an important component of a dissertation or report</a:t>
            </a:r>
            <a:r>
              <a:rPr lang="hu-HU" altLang="en-US" sz="2400" dirty="0">
                <a:ea typeface="ＭＳ Ｐゴシック" pitchFamily="34" charset="-128"/>
              </a:rPr>
              <a:t>.</a:t>
            </a:r>
          </a:p>
          <a:p>
            <a:pPr>
              <a:lnSpc>
                <a:spcPct val="90000"/>
              </a:lnSpc>
              <a:defRPr/>
            </a:pPr>
            <a:endParaRPr lang="en-US" altLang="en-US" sz="900" dirty="0">
              <a:ea typeface="ＭＳ Ｐゴシック" pitchFamily="34" charset="-128"/>
            </a:endParaRPr>
          </a:p>
          <a:p>
            <a:pPr>
              <a:lnSpc>
                <a:spcPct val="90000"/>
              </a:lnSpc>
              <a:defRPr/>
            </a:pPr>
            <a:r>
              <a:rPr lang="en-US" altLang="en-US" sz="2400" dirty="0">
                <a:ea typeface="ＭＳ Ｐゴシック" pitchFamily="34" charset="-128"/>
              </a:rPr>
              <a:t>It is important to </a:t>
            </a:r>
            <a:r>
              <a:rPr lang="en-US" altLang="en-US" sz="2400" b="1" dirty="0">
                <a:ea typeface="ＭＳ Ｐゴシック" pitchFamily="34" charset="-128"/>
              </a:rPr>
              <a:t>critically </a:t>
            </a:r>
            <a:r>
              <a:rPr lang="en-US" altLang="en-US" sz="2400" b="1" dirty="0" err="1">
                <a:ea typeface="ＭＳ Ｐゴシック" pitchFamily="34" charset="-128"/>
              </a:rPr>
              <a:t>analyse</a:t>
            </a:r>
            <a:r>
              <a:rPr lang="en-US" altLang="en-US" sz="2400" b="1" dirty="0">
                <a:ea typeface="ＭＳ Ｐゴシック" pitchFamily="34" charset="-128"/>
              </a:rPr>
              <a:t> </a:t>
            </a:r>
            <a:r>
              <a:rPr lang="en-US" altLang="en-US" sz="2400" dirty="0">
                <a:ea typeface="ＭＳ Ｐゴシック" pitchFamily="34" charset="-128"/>
              </a:rPr>
              <a:t>the material you are reading</a:t>
            </a:r>
          </a:p>
          <a:p>
            <a:pPr>
              <a:lnSpc>
                <a:spcPct val="90000"/>
              </a:lnSpc>
              <a:defRPr/>
            </a:pPr>
            <a:r>
              <a:rPr lang="en-US" altLang="en-US" sz="2400" dirty="0">
                <a:ea typeface="ＭＳ Ｐゴシック" pitchFamily="34" charset="-128"/>
              </a:rPr>
              <a:t>Academic journal articles are a premier source for a literature review.</a:t>
            </a:r>
            <a:endParaRPr lang="en-GB" altLang="en-US" sz="2400" dirty="0">
              <a:ea typeface="ＭＳ Ｐゴシック" pitchFamily="34" charset="-128"/>
            </a:endParaRPr>
          </a:p>
          <a:p>
            <a:pPr>
              <a:lnSpc>
                <a:spcPct val="90000"/>
              </a:lnSpc>
              <a:defRPr/>
            </a:pPr>
            <a:endParaRPr lang="en-US" altLang="en-US" sz="1600" dirty="0">
              <a:ea typeface="ＭＳ Ｐゴシック" pitchFamily="34" charset="-128"/>
            </a:endParaRPr>
          </a:p>
        </p:txBody>
      </p:sp>
    </p:spTree>
    <p:extLst>
      <p:ext uri="{BB962C8B-B14F-4D97-AF65-F5344CB8AC3E}">
        <p14:creationId xmlns:p14="http://schemas.microsoft.com/office/powerpoint/2010/main" val="200708445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What is a literature review (for)?</a:t>
            </a:r>
          </a:p>
        </p:txBody>
      </p:sp>
      <p:sp>
        <p:nvSpPr>
          <p:cNvPr id="5" name="Rectangle 3">
            <a:extLst>
              <a:ext uri="{FF2B5EF4-FFF2-40B4-BE49-F238E27FC236}">
                <a16:creationId xmlns:a16="http://schemas.microsoft.com/office/drawing/2014/main" id="{43F78A2D-20B4-4E9D-9CB7-3C17330B8CF0}"/>
              </a:ext>
            </a:extLst>
          </p:cNvPr>
          <p:cNvSpPr txBox="1">
            <a:spLocks noChangeArrowheads="1"/>
          </p:cNvSpPr>
          <p:nvPr/>
        </p:nvSpPr>
        <p:spPr bwMode="auto">
          <a:xfrm>
            <a:off x="602339" y="1052736"/>
            <a:ext cx="10987322" cy="4817368"/>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buFontTx/>
              <a:buNone/>
            </a:pPr>
            <a:endParaRPr lang="en-GB" altLang="en-US" sz="2400" dirty="0">
              <a:ea typeface="ＭＳ Ｐゴシック" panose="020B0600070205080204" pitchFamily="34" charset="-128"/>
            </a:endParaRPr>
          </a:p>
          <a:p>
            <a:pPr algn="just"/>
            <a:r>
              <a:rPr lang="en-GB" sz="2000" b="1" dirty="0"/>
              <a:t>Establishes the terms and context</a:t>
            </a:r>
            <a:r>
              <a:rPr lang="en-GB" sz="2000" dirty="0"/>
              <a:t>. </a:t>
            </a:r>
            <a:r>
              <a:rPr lang="en-GB" sz="2000" i="1" dirty="0"/>
              <a:t>How else will you define exactly what you’re looking at and where its limits are?</a:t>
            </a:r>
          </a:p>
          <a:p>
            <a:pPr algn="just"/>
            <a:r>
              <a:rPr lang="en-GB" sz="2000" b="1" dirty="0"/>
              <a:t>Presents a survey of preceding literature on the topic. </a:t>
            </a:r>
            <a:r>
              <a:rPr lang="en-GB" sz="2000" i="1" dirty="0"/>
              <a:t>How else will you know what’s been done already?</a:t>
            </a:r>
          </a:p>
          <a:p>
            <a:pPr algn="just"/>
            <a:r>
              <a:rPr lang="en-GB" sz="2000" b="1" dirty="0"/>
              <a:t>Explores ways that others have solved similar questions/problems. </a:t>
            </a:r>
            <a:r>
              <a:rPr lang="en-GB" sz="2000" i="1" dirty="0"/>
              <a:t>How else will you select an appropriate methodology and approach?</a:t>
            </a:r>
          </a:p>
          <a:p>
            <a:pPr algn="just"/>
            <a:r>
              <a:rPr lang="en-GB" sz="2000" b="1" dirty="0"/>
              <a:t>Outlines the relationship of these texts to each other. </a:t>
            </a:r>
            <a:r>
              <a:rPr lang="en-GB" sz="2000" i="1" dirty="0"/>
              <a:t>How else will you know what the different perspectives and debates are, and where you are coming from?</a:t>
            </a:r>
          </a:p>
          <a:p>
            <a:pPr algn="just"/>
            <a:r>
              <a:rPr lang="en-GB" sz="2000" b="1" dirty="0"/>
              <a:t>Evaluates the quality and relevance of the literature. </a:t>
            </a:r>
            <a:r>
              <a:rPr lang="en-GB" sz="2000" i="1" dirty="0"/>
              <a:t>How else will you be able to build on or reject it?</a:t>
            </a:r>
          </a:p>
          <a:p>
            <a:pPr algn="just"/>
            <a:r>
              <a:rPr lang="en-GB" sz="2000" b="1" dirty="0"/>
              <a:t>Establishes the gaps or inadequacies. </a:t>
            </a:r>
            <a:r>
              <a:rPr lang="en-GB" sz="2000" i="1" dirty="0"/>
              <a:t>How else will you justify your own contribution?</a:t>
            </a:r>
          </a:p>
          <a:p>
            <a:pPr algn="just"/>
            <a:r>
              <a:rPr lang="en-GB" sz="2000" b="1" dirty="0"/>
              <a:t>Demonstrates your scholarly rigor. </a:t>
            </a:r>
            <a:r>
              <a:rPr lang="en-GB" sz="2000" i="1" dirty="0"/>
              <a:t>How else can I have faith in your conclusions?</a:t>
            </a:r>
            <a:endParaRPr lang="en-GB" sz="2000" b="1" dirty="0"/>
          </a:p>
          <a:p>
            <a:pPr algn="just">
              <a:buFont typeface="Wingdings" panose="05000000000000000000" pitchFamily="2" charset="2"/>
              <a:buChar char="§"/>
            </a:pPr>
            <a:r>
              <a:rPr lang="en-US" altLang="en-US" sz="2400" dirty="0">
                <a:ea typeface="ＭＳ Ｐゴシック" panose="020B0600070205080204" pitchFamily="34" charset="-128"/>
              </a:rPr>
              <a:t>		</a:t>
            </a:r>
          </a:p>
        </p:txBody>
      </p:sp>
    </p:spTree>
    <p:extLst>
      <p:ext uri="{BB962C8B-B14F-4D97-AF65-F5344CB8AC3E}">
        <p14:creationId xmlns:p14="http://schemas.microsoft.com/office/powerpoint/2010/main" val="342079923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Literature Review</a:t>
            </a:r>
          </a:p>
        </p:txBody>
      </p:sp>
      <p:sp>
        <p:nvSpPr>
          <p:cNvPr id="4" name="Rectangle 3">
            <a:extLst>
              <a:ext uri="{FF2B5EF4-FFF2-40B4-BE49-F238E27FC236}">
                <a16:creationId xmlns:a16="http://schemas.microsoft.com/office/drawing/2014/main" id="{6E5401D8-2982-4DF5-9324-DF19CCCF66D7}"/>
              </a:ext>
            </a:extLst>
          </p:cNvPr>
          <p:cNvSpPr txBox="1">
            <a:spLocks noChangeArrowheads="1"/>
          </p:cNvSpPr>
          <p:nvPr/>
        </p:nvSpPr>
        <p:spPr bwMode="auto">
          <a:xfrm>
            <a:off x="878557" y="1268760"/>
            <a:ext cx="10434885" cy="449580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r>
              <a:rPr lang="en-GB" sz="2400" dirty="0"/>
              <a:t>A critical analysis of existing research in your field; it highlights both the strengths and weaknesses of existing research</a:t>
            </a:r>
          </a:p>
          <a:p>
            <a:pPr algn="just"/>
            <a:r>
              <a:rPr lang="en-GB" sz="2400" dirty="0"/>
              <a:t>Allows you to gain a critical understanding of your field</a:t>
            </a:r>
          </a:p>
          <a:p>
            <a:pPr algn="just"/>
            <a:r>
              <a:rPr lang="en-GB" sz="2400" dirty="0"/>
              <a:t>Opportunity to think about what has been done in your field; opportunity to think about the similarities, patterns, trends and also differences across the existing research</a:t>
            </a:r>
          </a:p>
          <a:p>
            <a:pPr algn="just"/>
            <a:r>
              <a:rPr lang="en-GB" sz="2400" dirty="0"/>
              <a:t>By identifying strengths and weakness, you will be able to think about what has not/needs to be done in your field</a:t>
            </a:r>
          </a:p>
          <a:p>
            <a:pPr algn="just"/>
            <a:r>
              <a:rPr lang="en-GB" sz="2400" dirty="0"/>
              <a:t>The gap in the literature is your justification for your research </a:t>
            </a:r>
          </a:p>
          <a:p>
            <a:pPr algn="just">
              <a:buFontTx/>
              <a:buNone/>
            </a:pPr>
            <a:endParaRPr lang="en-US" altLang="en-US" sz="2400" dirty="0">
              <a:ea typeface="ＭＳ Ｐゴシック" panose="020B0600070205080204" pitchFamily="34" charset="-128"/>
            </a:endParaRPr>
          </a:p>
        </p:txBody>
      </p:sp>
    </p:spTree>
    <p:extLst>
      <p:ext uri="{BB962C8B-B14F-4D97-AF65-F5344CB8AC3E}">
        <p14:creationId xmlns:p14="http://schemas.microsoft.com/office/powerpoint/2010/main" val="410074655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It Is More than just a chapter</a:t>
            </a:r>
          </a:p>
        </p:txBody>
      </p:sp>
      <p:sp>
        <p:nvSpPr>
          <p:cNvPr id="4" name="Rectangle 3">
            <a:extLst>
              <a:ext uri="{FF2B5EF4-FFF2-40B4-BE49-F238E27FC236}">
                <a16:creationId xmlns:a16="http://schemas.microsoft.com/office/drawing/2014/main" id="{C1D09DCC-36FC-4615-8047-97D96E96B23B}"/>
              </a:ext>
            </a:extLst>
          </p:cNvPr>
          <p:cNvSpPr txBox="1">
            <a:spLocks noChangeArrowheads="1"/>
          </p:cNvSpPr>
          <p:nvPr/>
        </p:nvSpPr>
        <p:spPr bwMode="auto">
          <a:xfrm>
            <a:off x="644848" y="1196752"/>
            <a:ext cx="9150606" cy="4104456"/>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just">
              <a:buNone/>
            </a:pPr>
            <a:r>
              <a:rPr lang="en-GB" sz="2200" b="1" dirty="0"/>
              <a:t>A literature review is a process as well as an outcome</a:t>
            </a:r>
          </a:p>
          <a:p>
            <a:pPr marL="0" indent="0" algn="just">
              <a:buNone/>
            </a:pPr>
            <a:r>
              <a:rPr lang="en-GB" sz="2200" b="1" dirty="0"/>
              <a:t>As an Outcome:</a:t>
            </a:r>
          </a:p>
          <a:p>
            <a:pPr marL="0" indent="0" algn="just">
              <a:buNone/>
            </a:pPr>
            <a:r>
              <a:rPr lang="en-GB" sz="2200" dirty="0"/>
              <a:t>A literature review forms part of your thesis' introductory section or as a distinct chapter. It encapsulates the critical discussions and scholarly context relevant to your research question, setting the stage for your study.</a:t>
            </a:r>
            <a:endParaRPr lang="en-GB" sz="2200" b="1" dirty="0"/>
          </a:p>
          <a:p>
            <a:pPr marL="0" indent="0" algn="just">
              <a:buNone/>
            </a:pPr>
            <a:r>
              <a:rPr lang="en-GB" sz="2200" b="1" dirty="0"/>
              <a:t>As a Process:</a:t>
            </a:r>
          </a:p>
          <a:p>
            <a:pPr marL="0" indent="0" algn="just">
              <a:buNone/>
            </a:pPr>
            <a:r>
              <a:rPr lang="en-GB" sz="2200" dirty="0"/>
              <a:t>The literature review involves a rigorous engagement with existing literature, entailing thoughtful reading, analysis, and writing. This stage is foundational, shaping your understanding and approach to the thesis topic, and is integral to the development of your research framework.</a:t>
            </a:r>
          </a:p>
        </p:txBody>
      </p:sp>
      <p:sp>
        <p:nvSpPr>
          <p:cNvPr id="2" name="Curved Left Arrow 3"/>
          <p:cNvSpPr/>
          <p:nvPr/>
        </p:nvSpPr>
        <p:spPr>
          <a:xfrm>
            <a:off x="10920536" y="3861048"/>
            <a:ext cx="891142" cy="1604263"/>
          </a:xfrm>
          <a:prstGeom prst="curvedLeftArrow">
            <a:avLst>
              <a:gd name="adj1" fmla="val 25000"/>
              <a:gd name="adj2" fmla="val 50000"/>
              <a:gd name="adj3" fmla="val 26319"/>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5" name="Curved Left Arrow 4"/>
          <p:cNvSpPr/>
          <p:nvPr/>
        </p:nvSpPr>
        <p:spPr>
          <a:xfrm rot="10800000">
            <a:off x="9795454" y="3808796"/>
            <a:ext cx="891142" cy="1642587"/>
          </a:xfrm>
          <a:prstGeom prst="curvedLeftArrow">
            <a:avLst>
              <a:gd name="adj1" fmla="val 25000"/>
              <a:gd name="adj2" fmla="val 50000"/>
              <a:gd name="adj3" fmla="val 26319"/>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Tree>
    <p:extLst>
      <p:ext uri="{BB962C8B-B14F-4D97-AF65-F5344CB8AC3E}">
        <p14:creationId xmlns:p14="http://schemas.microsoft.com/office/powerpoint/2010/main" val="35934386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5" grpId="0" animBg="1"/>
    </p:bldLst>
  </p:timing>
</p:sld>
</file>

<file path=ppt/slides/slide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260648"/>
            <a:ext cx="11089232" cy="882352"/>
          </a:xfrm>
        </p:spPr>
        <p:txBody>
          <a:bodyPr/>
          <a:lstStyle/>
          <a:p>
            <a:pPr eaLnBrk="1" hangingPunct="1"/>
            <a:r>
              <a:rPr lang="en-GB" altLang="en-US" sz="3200" b="1" dirty="0">
                <a:solidFill>
                  <a:schemeClr val="tx2">
                    <a:lumMod val="75000"/>
                  </a:schemeClr>
                </a:solidFill>
              </a:rPr>
              <a:t>Main Approaches To A Literature Review</a:t>
            </a:r>
          </a:p>
        </p:txBody>
      </p:sp>
      <p:sp>
        <p:nvSpPr>
          <p:cNvPr id="4" name="Rectangle 3">
            <a:extLst>
              <a:ext uri="{FF2B5EF4-FFF2-40B4-BE49-F238E27FC236}">
                <a16:creationId xmlns:a16="http://schemas.microsoft.com/office/drawing/2014/main" id="{16DCB825-CE20-4FA1-A292-CA1034E7908A}"/>
              </a:ext>
            </a:extLst>
          </p:cNvPr>
          <p:cNvSpPr txBox="1">
            <a:spLocks noChangeArrowheads="1"/>
          </p:cNvSpPr>
          <p:nvPr/>
        </p:nvSpPr>
        <p:spPr bwMode="auto">
          <a:xfrm>
            <a:off x="407369" y="1052736"/>
            <a:ext cx="11305256" cy="4464496"/>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just">
              <a:buNone/>
            </a:pPr>
            <a:r>
              <a:rPr lang="en-GB" sz="2000" b="1" dirty="0"/>
              <a:t>Systematic Review:</a:t>
            </a:r>
            <a:endParaRPr lang="en-GB" sz="2000" dirty="0"/>
          </a:p>
          <a:p>
            <a:pPr algn="just">
              <a:buFont typeface="Arial" panose="020B0604020202020204" pitchFamily="34" charset="0"/>
              <a:buChar char="•"/>
            </a:pPr>
            <a:r>
              <a:rPr lang="en-GB" sz="2000" b="1" dirty="0"/>
              <a:t>Search Scope:</a:t>
            </a:r>
            <a:r>
              <a:rPr lang="en-GB" sz="2000" dirty="0"/>
              <a:t> Extensive search focusing on a specific research field.</a:t>
            </a:r>
          </a:p>
          <a:p>
            <a:pPr algn="just">
              <a:buFont typeface="Arial" panose="020B0604020202020204" pitchFamily="34" charset="0"/>
              <a:buChar char="•"/>
            </a:pPr>
            <a:r>
              <a:rPr lang="en-GB" sz="2000" b="1" dirty="0"/>
              <a:t>Methodology:</a:t>
            </a:r>
            <a:r>
              <a:rPr lang="en-GB" sz="2000" dirty="0"/>
              <a:t> Highly structured; categorises sources by relevance and research quality.</a:t>
            </a:r>
          </a:p>
          <a:p>
            <a:pPr algn="just">
              <a:buFont typeface="Arial" panose="020B0604020202020204" pitchFamily="34" charset="0"/>
              <a:buChar char="•"/>
            </a:pPr>
            <a:r>
              <a:rPr lang="en-GB" sz="2000" b="1" dirty="0"/>
              <a:t>Objective:</a:t>
            </a:r>
            <a:r>
              <a:rPr lang="en-GB" sz="2000" dirty="0"/>
              <a:t> Minimises bias, providing reproducible and transparent results.</a:t>
            </a:r>
          </a:p>
          <a:p>
            <a:pPr algn="just">
              <a:buFont typeface="Arial" panose="020B0604020202020204" pitchFamily="34" charset="0"/>
              <a:buChar char="•"/>
            </a:pPr>
            <a:r>
              <a:rPr lang="en-GB" sz="2000" b="1" dirty="0"/>
              <a:t>Output:</a:t>
            </a:r>
            <a:r>
              <a:rPr lang="en-GB" sz="2000" dirty="0"/>
              <a:t> Detailed reporting of methods, enabling reproducibility.</a:t>
            </a:r>
          </a:p>
          <a:p>
            <a:pPr marL="0" indent="0" algn="just">
              <a:buNone/>
            </a:pPr>
            <a:endParaRPr lang="en-GB" sz="2000" b="1" dirty="0"/>
          </a:p>
          <a:p>
            <a:pPr marL="0" indent="0" algn="just">
              <a:buNone/>
            </a:pPr>
            <a:r>
              <a:rPr lang="en-GB" sz="2000" b="1" dirty="0"/>
              <a:t>Narrative Review:</a:t>
            </a:r>
            <a:endParaRPr lang="en-GB" sz="2000" dirty="0"/>
          </a:p>
          <a:p>
            <a:pPr algn="just">
              <a:buFont typeface="Arial" panose="020B0604020202020204" pitchFamily="34" charset="0"/>
              <a:buChar char="•"/>
            </a:pPr>
            <a:r>
              <a:rPr lang="en-GB" sz="2000" b="1" dirty="0"/>
              <a:t>Search Scope:</a:t>
            </a:r>
            <a:r>
              <a:rPr lang="en-GB" sz="2000" dirty="0"/>
              <a:t> Selective search targeting interesting contributions.</a:t>
            </a:r>
          </a:p>
          <a:p>
            <a:pPr algn="just">
              <a:buFont typeface="Arial" panose="020B0604020202020204" pitchFamily="34" charset="0"/>
              <a:buChar char="•"/>
            </a:pPr>
            <a:r>
              <a:rPr lang="en-GB" sz="2000" b="1" dirty="0"/>
              <a:t>Methodology:</a:t>
            </a:r>
            <a:r>
              <a:rPr lang="en-GB" sz="2000" dirty="0"/>
              <a:t> Flexible structure; emphasises connections between found literature and research questions.</a:t>
            </a:r>
          </a:p>
          <a:p>
            <a:pPr algn="just">
              <a:buFont typeface="Arial" panose="020B0604020202020204" pitchFamily="34" charset="0"/>
              <a:buChar char="•"/>
            </a:pPr>
            <a:r>
              <a:rPr lang="en-GB" sz="2000" b="1" dirty="0"/>
              <a:t>Objective:</a:t>
            </a:r>
            <a:r>
              <a:rPr lang="en-GB" sz="2000" dirty="0"/>
              <a:t> Explores broad topics without fixed protocols.</a:t>
            </a:r>
          </a:p>
          <a:p>
            <a:pPr algn="just">
              <a:buFont typeface="Arial" panose="020B0604020202020204" pitchFamily="34" charset="0"/>
              <a:buChar char="•"/>
            </a:pPr>
            <a:r>
              <a:rPr lang="en-GB" sz="2000" b="1" dirty="0"/>
              <a:t>Output:</a:t>
            </a:r>
            <a:r>
              <a:rPr lang="en-GB" sz="2000" dirty="0"/>
              <a:t> Provides a synthesised narrative that may adjust research questions based on findings.</a:t>
            </a:r>
          </a:p>
          <a:p>
            <a:pPr marL="0" indent="0" algn="just">
              <a:lnSpc>
                <a:spcPct val="90000"/>
              </a:lnSpc>
              <a:buFontTx/>
              <a:buNone/>
              <a:defRPr/>
            </a:pPr>
            <a:r>
              <a:rPr lang="en-US" altLang="en-US" sz="2400" dirty="0">
                <a:ea typeface="ＭＳ Ｐゴシック" pitchFamily="34" charset="-128"/>
              </a:rPr>
              <a:t>	</a:t>
            </a:r>
          </a:p>
        </p:txBody>
      </p:sp>
      <p:sp>
        <p:nvSpPr>
          <p:cNvPr id="3" name="TextBox 2">
            <a:extLst>
              <a:ext uri="{FF2B5EF4-FFF2-40B4-BE49-F238E27FC236}">
                <a16:creationId xmlns:a16="http://schemas.microsoft.com/office/drawing/2014/main" id="{A4E5361B-3FB6-3BFF-3F83-C8037FB1A268}"/>
              </a:ext>
            </a:extLst>
          </p:cNvPr>
          <p:cNvSpPr txBox="1"/>
          <p:nvPr/>
        </p:nvSpPr>
        <p:spPr>
          <a:xfrm>
            <a:off x="8664623" y="5408751"/>
            <a:ext cx="3120008" cy="369332"/>
          </a:xfrm>
          <a:prstGeom prst="rect">
            <a:avLst/>
          </a:prstGeom>
          <a:noFill/>
        </p:spPr>
        <p:txBody>
          <a:bodyPr wrap="square">
            <a:spAutoFit/>
          </a:bodyPr>
          <a:lstStyle/>
          <a:p>
            <a:r>
              <a:rPr lang="hu-HU" altLang="en-US" sz="1800" dirty="0">
                <a:ea typeface="ＭＳ Ｐゴシック" pitchFamily="34" charset="-128"/>
              </a:rPr>
              <a:t>(Tranfield et al, 2003)</a:t>
            </a:r>
            <a:endParaRPr lang="en-GB" dirty="0"/>
          </a:p>
        </p:txBody>
      </p:sp>
    </p:spTree>
    <p:extLst>
      <p:ext uri="{BB962C8B-B14F-4D97-AF65-F5344CB8AC3E}">
        <p14:creationId xmlns:p14="http://schemas.microsoft.com/office/powerpoint/2010/main" val="257479110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AutoShape 4">
            <a:extLst>
              <a:ext uri="{FF2B5EF4-FFF2-40B4-BE49-F238E27FC236}">
                <a16:creationId xmlns:a16="http://schemas.microsoft.com/office/drawing/2014/main" id="{9EA20138-6F45-487C-AE3E-73CB0D199D6A}"/>
              </a:ext>
            </a:extLst>
          </p:cNvPr>
          <p:cNvSpPr>
            <a:spLocks noChangeArrowheads="1"/>
          </p:cNvSpPr>
          <p:nvPr/>
        </p:nvSpPr>
        <p:spPr bwMode="auto">
          <a:xfrm>
            <a:off x="2096555" y="908720"/>
            <a:ext cx="1081088" cy="4608512"/>
          </a:xfrm>
          <a:prstGeom prst="upArrow">
            <a:avLst>
              <a:gd name="adj1" fmla="val 50000"/>
              <a:gd name="adj2" fmla="val 109912"/>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eaVert" wrap="none" anchor="ctr"/>
          <a:lstStyle>
            <a:lvl1pPr eaLnBrk="0" hangingPunct="0">
              <a:spcBef>
                <a:spcPct val="20000"/>
              </a:spcBef>
              <a:buFont typeface="Wingdings" pitchFamily="2" charset="2"/>
              <a:buChar char="§"/>
              <a:defRPr sz="2500">
                <a:solidFill>
                  <a:schemeClr val="tx1"/>
                </a:solidFill>
                <a:latin typeface="Arial" charset="0"/>
                <a:cs typeface="Arial" charset="0"/>
              </a:defRPr>
            </a:lvl1pPr>
            <a:lvl2pPr marL="742950" indent="-285750" eaLnBrk="0" hangingPunct="0">
              <a:spcBef>
                <a:spcPct val="20000"/>
              </a:spcBef>
              <a:buFont typeface="Wingdings" pitchFamily="2" charset="2"/>
              <a:buChar char="§"/>
              <a:defRPr sz="2500">
                <a:solidFill>
                  <a:schemeClr val="tx1"/>
                </a:solidFill>
                <a:latin typeface="Arial" charset="0"/>
                <a:cs typeface="Arial" charset="0"/>
              </a:defRPr>
            </a:lvl2pPr>
            <a:lvl3pPr marL="1143000" indent="-228600" eaLnBrk="0" hangingPunct="0">
              <a:spcBef>
                <a:spcPct val="20000"/>
              </a:spcBef>
              <a:buFont typeface="Wingdings" pitchFamily="2" charset="2"/>
              <a:buChar char="§"/>
              <a:defRPr sz="2400">
                <a:solidFill>
                  <a:schemeClr val="tx1"/>
                </a:solidFill>
                <a:latin typeface="Arial" charset="0"/>
                <a:cs typeface="Arial" charset="0"/>
              </a:defRPr>
            </a:lvl3pPr>
            <a:lvl4pPr marL="1600200" indent="-228600" eaLnBrk="0" hangingPunct="0">
              <a:spcBef>
                <a:spcPct val="20000"/>
              </a:spcBef>
              <a:buFont typeface="Wingdings" pitchFamily="2" charset="2"/>
              <a:buChar char="§"/>
              <a:defRPr sz="2000">
                <a:solidFill>
                  <a:schemeClr val="tx1"/>
                </a:solidFill>
                <a:latin typeface="Arial" charset="0"/>
                <a:cs typeface="Arial" charset="0"/>
              </a:defRPr>
            </a:lvl4pPr>
            <a:lvl5pPr marL="2057400" indent="-228600" eaLnBrk="0" hangingPunct="0">
              <a:spcBef>
                <a:spcPct val="20000"/>
              </a:spcBef>
              <a:buFont typeface="Wingdings" pitchFamily="2" charset="2"/>
              <a:buChar char="§"/>
              <a:defRPr sz="2000">
                <a:solidFill>
                  <a:schemeClr val="tx1"/>
                </a:solidFill>
                <a:latin typeface="Arial" charset="0"/>
                <a:cs typeface="Arial" charset="0"/>
              </a:defRPr>
            </a:lvl5pPr>
            <a:lvl6pPr marL="2514600" indent="-228600" eaLnBrk="0" fontAlgn="base" hangingPunct="0">
              <a:spcBef>
                <a:spcPct val="20000"/>
              </a:spcBef>
              <a:spcAft>
                <a:spcPct val="0"/>
              </a:spcAft>
              <a:buFont typeface="Wingdings" pitchFamily="2" charset="2"/>
              <a:buChar char="§"/>
              <a:defRPr sz="2000">
                <a:solidFill>
                  <a:schemeClr val="tx1"/>
                </a:solidFill>
                <a:latin typeface="Arial" charset="0"/>
                <a:cs typeface="Arial" charset="0"/>
              </a:defRPr>
            </a:lvl6pPr>
            <a:lvl7pPr marL="2971800" indent="-228600" eaLnBrk="0" fontAlgn="base" hangingPunct="0">
              <a:spcBef>
                <a:spcPct val="20000"/>
              </a:spcBef>
              <a:spcAft>
                <a:spcPct val="0"/>
              </a:spcAft>
              <a:buFont typeface="Wingdings" pitchFamily="2" charset="2"/>
              <a:buChar char="§"/>
              <a:defRPr sz="2000">
                <a:solidFill>
                  <a:schemeClr val="tx1"/>
                </a:solidFill>
                <a:latin typeface="Arial" charset="0"/>
                <a:cs typeface="Arial" charset="0"/>
              </a:defRPr>
            </a:lvl7pPr>
            <a:lvl8pPr marL="3429000" indent="-228600" eaLnBrk="0" fontAlgn="base" hangingPunct="0">
              <a:spcBef>
                <a:spcPct val="20000"/>
              </a:spcBef>
              <a:spcAft>
                <a:spcPct val="0"/>
              </a:spcAft>
              <a:buFont typeface="Wingdings" pitchFamily="2" charset="2"/>
              <a:buChar char="§"/>
              <a:defRPr sz="2000">
                <a:solidFill>
                  <a:schemeClr val="tx1"/>
                </a:solidFill>
                <a:latin typeface="Arial" charset="0"/>
                <a:cs typeface="Arial" charset="0"/>
              </a:defRPr>
            </a:lvl8pPr>
            <a:lvl9pPr marL="3886200" indent="-228600" eaLnBrk="0" fontAlgn="base" hangingPunct="0">
              <a:spcBef>
                <a:spcPct val="20000"/>
              </a:spcBef>
              <a:spcAft>
                <a:spcPct val="0"/>
              </a:spcAft>
              <a:buFont typeface="Wingdings" pitchFamily="2" charset="2"/>
              <a:buChar char="§"/>
              <a:defRPr sz="2000">
                <a:solidFill>
                  <a:schemeClr val="tx1"/>
                </a:solidFill>
                <a:latin typeface="Arial" charset="0"/>
                <a:cs typeface="Arial" charset="0"/>
              </a:defRPr>
            </a:lvl9pPr>
          </a:lstStyle>
          <a:p>
            <a:pPr eaLnBrk="1" hangingPunct="1">
              <a:spcBef>
                <a:spcPct val="0"/>
              </a:spcBef>
              <a:buFontTx/>
              <a:buNone/>
            </a:pPr>
            <a:endParaRPr lang="en-US" altLang="en-US" sz="1800">
              <a:latin typeface="Tahoma" pitchFamily="34" charset="0"/>
            </a:endParaRPr>
          </a:p>
        </p:txBody>
      </p:sp>
      <p:sp>
        <p:nvSpPr>
          <p:cNvPr id="3" name="Text Box 10">
            <a:extLst>
              <a:ext uri="{FF2B5EF4-FFF2-40B4-BE49-F238E27FC236}">
                <a16:creationId xmlns:a16="http://schemas.microsoft.com/office/drawing/2014/main" id="{707AB394-3908-0113-4D23-12F08ACA6B26}"/>
              </a:ext>
            </a:extLst>
          </p:cNvPr>
          <p:cNvSpPr txBox="1">
            <a:spLocks noChangeArrowheads="1"/>
          </p:cNvSpPr>
          <p:nvPr/>
        </p:nvSpPr>
        <p:spPr bwMode="auto">
          <a:xfrm>
            <a:off x="3359696" y="908720"/>
            <a:ext cx="7127875" cy="5847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spcBef>
                <a:spcPct val="20000"/>
              </a:spcBef>
              <a:buFont typeface="Wingdings" pitchFamily="2" charset="2"/>
              <a:buChar char="§"/>
              <a:defRPr sz="2500">
                <a:solidFill>
                  <a:schemeClr val="tx1"/>
                </a:solidFill>
                <a:latin typeface="Arial" charset="0"/>
                <a:cs typeface="Arial" charset="0"/>
              </a:defRPr>
            </a:lvl1pPr>
            <a:lvl2pPr marL="742950" indent="-285750" eaLnBrk="0" hangingPunct="0">
              <a:spcBef>
                <a:spcPct val="20000"/>
              </a:spcBef>
              <a:buFont typeface="Wingdings" pitchFamily="2" charset="2"/>
              <a:buChar char="§"/>
              <a:defRPr sz="2500">
                <a:solidFill>
                  <a:schemeClr val="tx1"/>
                </a:solidFill>
                <a:latin typeface="Arial" charset="0"/>
                <a:cs typeface="Arial" charset="0"/>
              </a:defRPr>
            </a:lvl2pPr>
            <a:lvl3pPr marL="1143000" indent="-228600" eaLnBrk="0" hangingPunct="0">
              <a:spcBef>
                <a:spcPct val="20000"/>
              </a:spcBef>
              <a:buFont typeface="Wingdings" pitchFamily="2" charset="2"/>
              <a:buChar char="§"/>
              <a:defRPr sz="2400">
                <a:solidFill>
                  <a:schemeClr val="tx1"/>
                </a:solidFill>
                <a:latin typeface="Arial" charset="0"/>
                <a:cs typeface="Arial" charset="0"/>
              </a:defRPr>
            </a:lvl3pPr>
            <a:lvl4pPr marL="1600200" indent="-228600" eaLnBrk="0" hangingPunct="0">
              <a:spcBef>
                <a:spcPct val="20000"/>
              </a:spcBef>
              <a:buFont typeface="Wingdings" pitchFamily="2" charset="2"/>
              <a:buChar char="§"/>
              <a:defRPr sz="2000">
                <a:solidFill>
                  <a:schemeClr val="tx1"/>
                </a:solidFill>
                <a:latin typeface="Arial" charset="0"/>
                <a:cs typeface="Arial" charset="0"/>
              </a:defRPr>
            </a:lvl4pPr>
            <a:lvl5pPr marL="2057400" indent="-228600" eaLnBrk="0" hangingPunct="0">
              <a:spcBef>
                <a:spcPct val="20000"/>
              </a:spcBef>
              <a:buFont typeface="Wingdings" pitchFamily="2" charset="2"/>
              <a:buChar char="§"/>
              <a:defRPr sz="2000">
                <a:solidFill>
                  <a:schemeClr val="tx1"/>
                </a:solidFill>
                <a:latin typeface="Arial" charset="0"/>
                <a:cs typeface="Arial" charset="0"/>
              </a:defRPr>
            </a:lvl5pPr>
            <a:lvl6pPr marL="2514600" indent="-228600" eaLnBrk="0" fontAlgn="base" hangingPunct="0">
              <a:spcBef>
                <a:spcPct val="20000"/>
              </a:spcBef>
              <a:spcAft>
                <a:spcPct val="0"/>
              </a:spcAft>
              <a:buFont typeface="Wingdings" pitchFamily="2" charset="2"/>
              <a:buChar char="§"/>
              <a:defRPr sz="2000">
                <a:solidFill>
                  <a:schemeClr val="tx1"/>
                </a:solidFill>
                <a:latin typeface="Arial" charset="0"/>
                <a:cs typeface="Arial" charset="0"/>
              </a:defRPr>
            </a:lvl6pPr>
            <a:lvl7pPr marL="2971800" indent="-228600" eaLnBrk="0" fontAlgn="base" hangingPunct="0">
              <a:spcBef>
                <a:spcPct val="20000"/>
              </a:spcBef>
              <a:spcAft>
                <a:spcPct val="0"/>
              </a:spcAft>
              <a:buFont typeface="Wingdings" pitchFamily="2" charset="2"/>
              <a:buChar char="§"/>
              <a:defRPr sz="2000">
                <a:solidFill>
                  <a:schemeClr val="tx1"/>
                </a:solidFill>
                <a:latin typeface="Arial" charset="0"/>
                <a:cs typeface="Arial" charset="0"/>
              </a:defRPr>
            </a:lvl7pPr>
            <a:lvl8pPr marL="3429000" indent="-228600" eaLnBrk="0" fontAlgn="base" hangingPunct="0">
              <a:spcBef>
                <a:spcPct val="20000"/>
              </a:spcBef>
              <a:spcAft>
                <a:spcPct val="0"/>
              </a:spcAft>
              <a:buFont typeface="Wingdings" pitchFamily="2" charset="2"/>
              <a:buChar char="§"/>
              <a:defRPr sz="2000">
                <a:solidFill>
                  <a:schemeClr val="tx1"/>
                </a:solidFill>
                <a:latin typeface="Arial" charset="0"/>
                <a:cs typeface="Arial" charset="0"/>
              </a:defRPr>
            </a:lvl8pPr>
            <a:lvl9pPr marL="3886200" indent="-228600" eaLnBrk="0" fontAlgn="base" hangingPunct="0">
              <a:spcBef>
                <a:spcPct val="20000"/>
              </a:spcBef>
              <a:spcAft>
                <a:spcPct val="0"/>
              </a:spcAft>
              <a:buFont typeface="Wingdings" pitchFamily="2" charset="2"/>
              <a:buChar char="§"/>
              <a:defRPr sz="2000">
                <a:solidFill>
                  <a:schemeClr val="tx1"/>
                </a:solidFill>
                <a:latin typeface="Arial" charset="0"/>
                <a:cs typeface="Arial" charset="0"/>
              </a:defRPr>
            </a:lvl9pPr>
          </a:lstStyle>
          <a:p>
            <a:pPr eaLnBrk="1" hangingPunct="1">
              <a:spcBef>
                <a:spcPct val="50000"/>
              </a:spcBef>
              <a:buFontTx/>
              <a:buNone/>
            </a:pPr>
            <a:r>
              <a:rPr lang="en-GB" altLang="en-US" sz="3200" dirty="0">
                <a:solidFill>
                  <a:srgbClr val="C00000"/>
                </a:solidFill>
                <a:latin typeface="+mj-lt"/>
              </a:rPr>
              <a:t>Synthesis/Creation</a:t>
            </a:r>
          </a:p>
        </p:txBody>
      </p:sp>
      <p:sp>
        <p:nvSpPr>
          <p:cNvPr id="4" name="Text Box 9">
            <a:extLst>
              <a:ext uri="{FF2B5EF4-FFF2-40B4-BE49-F238E27FC236}">
                <a16:creationId xmlns:a16="http://schemas.microsoft.com/office/drawing/2014/main" id="{7904A4F9-A36D-FDF8-3261-7C577E968815}"/>
              </a:ext>
            </a:extLst>
          </p:cNvPr>
          <p:cNvSpPr txBox="1">
            <a:spLocks noChangeArrowheads="1"/>
          </p:cNvSpPr>
          <p:nvPr/>
        </p:nvSpPr>
        <p:spPr bwMode="auto">
          <a:xfrm>
            <a:off x="3405295" y="1610395"/>
            <a:ext cx="7127875" cy="5847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spcBef>
                <a:spcPct val="20000"/>
              </a:spcBef>
              <a:buFont typeface="Wingdings" pitchFamily="2" charset="2"/>
              <a:buChar char="§"/>
              <a:defRPr sz="2500">
                <a:solidFill>
                  <a:schemeClr val="tx1"/>
                </a:solidFill>
                <a:latin typeface="Arial" charset="0"/>
                <a:cs typeface="Arial" charset="0"/>
              </a:defRPr>
            </a:lvl1pPr>
            <a:lvl2pPr marL="742950" indent="-285750" eaLnBrk="0" hangingPunct="0">
              <a:spcBef>
                <a:spcPct val="20000"/>
              </a:spcBef>
              <a:buFont typeface="Wingdings" pitchFamily="2" charset="2"/>
              <a:buChar char="§"/>
              <a:defRPr sz="2500">
                <a:solidFill>
                  <a:schemeClr val="tx1"/>
                </a:solidFill>
                <a:latin typeface="Arial" charset="0"/>
                <a:cs typeface="Arial" charset="0"/>
              </a:defRPr>
            </a:lvl2pPr>
            <a:lvl3pPr marL="1143000" indent="-228600" eaLnBrk="0" hangingPunct="0">
              <a:spcBef>
                <a:spcPct val="20000"/>
              </a:spcBef>
              <a:buFont typeface="Wingdings" pitchFamily="2" charset="2"/>
              <a:buChar char="§"/>
              <a:defRPr sz="2400">
                <a:solidFill>
                  <a:schemeClr val="tx1"/>
                </a:solidFill>
                <a:latin typeface="Arial" charset="0"/>
                <a:cs typeface="Arial" charset="0"/>
              </a:defRPr>
            </a:lvl3pPr>
            <a:lvl4pPr marL="1600200" indent="-228600" eaLnBrk="0" hangingPunct="0">
              <a:spcBef>
                <a:spcPct val="20000"/>
              </a:spcBef>
              <a:buFont typeface="Wingdings" pitchFamily="2" charset="2"/>
              <a:buChar char="§"/>
              <a:defRPr sz="2000">
                <a:solidFill>
                  <a:schemeClr val="tx1"/>
                </a:solidFill>
                <a:latin typeface="Arial" charset="0"/>
                <a:cs typeface="Arial" charset="0"/>
              </a:defRPr>
            </a:lvl4pPr>
            <a:lvl5pPr marL="2057400" indent="-228600" eaLnBrk="0" hangingPunct="0">
              <a:spcBef>
                <a:spcPct val="20000"/>
              </a:spcBef>
              <a:buFont typeface="Wingdings" pitchFamily="2" charset="2"/>
              <a:buChar char="§"/>
              <a:defRPr sz="2000">
                <a:solidFill>
                  <a:schemeClr val="tx1"/>
                </a:solidFill>
                <a:latin typeface="Arial" charset="0"/>
                <a:cs typeface="Arial" charset="0"/>
              </a:defRPr>
            </a:lvl5pPr>
            <a:lvl6pPr marL="2514600" indent="-228600" eaLnBrk="0" fontAlgn="base" hangingPunct="0">
              <a:spcBef>
                <a:spcPct val="20000"/>
              </a:spcBef>
              <a:spcAft>
                <a:spcPct val="0"/>
              </a:spcAft>
              <a:buFont typeface="Wingdings" pitchFamily="2" charset="2"/>
              <a:buChar char="§"/>
              <a:defRPr sz="2000">
                <a:solidFill>
                  <a:schemeClr val="tx1"/>
                </a:solidFill>
                <a:latin typeface="Arial" charset="0"/>
                <a:cs typeface="Arial" charset="0"/>
              </a:defRPr>
            </a:lvl6pPr>
            <a:lvl7pPr marL="2971800" indent="-228600" eaLnBrk="0" fontAlgn="base" hangingPunct="0">
              <a:spcBef>
                <a:spcPct val="20000"/>
              </a:spcBef>
              <a:spcAft>
                <a:spcPct val="0"/>
              </a:spcAft>
              <a:buFont typeface="Wingdings" pitchFamily="2" charset="2"/>
              <a:buChar char="§"/>
              <a:defRPr sz="2000">
                <a:solidFill>
                  <a:schemeClr val="tx1"/>
                </a:solidFill>
                <a:latin typeface="Arial" charset="0"/>
                <a:cs typeface="Arial" charset="0"/>
              </a:defRPr>
            </a:lvl7pPr>
            <a:lvl8pPr marL="3429000" indent="-228600" eaLnBrk="0" fontAlgn="base" hangingPunct="0">
              <a:spcBef>
                <a:spcPct val="20000"/>
              </a:spcBef>
              <a:spcAft>
                <a:spcPct val="0"/>
              </a:spcAft>
              <a:buFont typeface="Wingdings" pitchFamily="2" charset="2"/>
              <a:buChar char="§"/>
              <a:defRPr sz="2000">
                <a:solidFill>
                  <a:schemeClr val="tx1"/>
                </a:solidFill>
                <a:latin typeface="Arial" charset="0"/>
                <a:cs typeface="Arial" charset="0"/>
              </a:defRPr>
            </a:lvl8pPr>
            <a:lvl9pPr marL="3886200" indent="-228600" eaLnBrk="0" fontAlgn="base" hangingPunct="0">
              <a:spcBef>
                <a:spcPct val="20000"/>
              </a:spcBef>
              <a:spcAft>
                <a:spcPct val="0"/>
              </a:spcAft>
              <a:buFont typeface="Wingdings" pitchFamily="2" charset="2"/>
              <a:buChar char="§"/>
              <a:defRPr sz="2000">
                <a:solidFill>
                  <a:schemeClr val="tx1"/>
                </a:solidFill>
                <a:latin typeface="Arial" charset="0"/>
                <a:cs typeface="Arial" charset="0"/>
              </a:defRPr>
            </a:lvl9pPr>
          </a:lstStyle>
          <a:p>
            <a:pPr eaLnBrk="1" hangingPunct="1">
              <a:spcBef>
                <a:spcPct val="50000"/>
              </a:spcBef>
              <a:buFontTx/>
              <a:buNone/>
            </a:pPr>
            <a:r>
              <a:rPr lang="en-GB" altLang="en-US" sz="3200" dirty="0">
                <a:solidFill>
                  <a:srgbClr val="C00000"/>
                </a:solidFill>
                <a:latin typeface="+mj-lt"/>
              </a:rPr>
              <a:t>Evaluation</a:t>
            </a:r>
          </a:p>
        </p:txBody>
      </p:sp>
      <p:sp>
        <p:nvSpPr>
          <p:cNvPr id="5" name="Text Box 8">
            <a:extLst>
              <a:ext uri="{FF2B5EF4-FFF2-40B4-BE49-F238E27FC236}">
                <a16:creationId xmlns:a16="http://schemas.microsoft.com/office/drawing/2014/main" id="{D6A0B154-C174-16C1-3FB4-5E5A2325159F}"/>
              </a:ext>
            </a:extLst>
          </p:cNvPr>
          <p:cNvSpPr txBox="1">
            <a:spLocks noChangeArrowheads="1"/>
          </p:cNvSpPr>
          <p:nvPr/>
        </p:nvSpPr>
        <p:spPr bwMode="auto">
          <a:xfrm>
            <a:off x="3405295" y="2403700"/>
            <a:ext cx="7127875" cy="5847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spcBef>
                <a:spcPct val="20000"/>
              </a:spcBef>
              <a:buFont typeface="Wingdings" pitchFamily="2" charset="2"/>
              <a:buChar char="§"/>
              <a:defRPr sz="2500">
                <a:solidFill>
                  <a:schemeClr val="tx1"/>
                </a:solidFill>
                <a:latin typeface="Arial" charset="0"/>
                <a:cs typeface="Arial" charset="0"/>
              </a:defRPr>
            </a:lvl1pPr>
            <a:lvl2pPr marL="742950" indent="-285750" eaLnBrk="0" hangingPunct="0">
              <a:spcBef>
                <a:spcPct val="20000"/>
              </a:spcBef>
              <a:buFont typeface="Wingdings" pitchFamily="2" charset="2"/>
              <a:buChar char="§"/>
              <a:defRPr sz="2500">
                <a:solidFill>
                  <a:schemeClr val="tx1"/>
                </a:solidFill>
                <a:latin typeface="Arial" charset="0"/>
                <a:cs typeface="Arial" charset="0"/>
              </a:defRPr>
            </a:lvl2pPr>
            <a:lvl3pPr marL="1143000" indent="-228600" eaLnBrk="0" hangingPunct="0">
              <a:spcBef>
                <a:spcPct val="20000"/>
              </a:spcBef>
              <a:buFont typeface="Wingdings" pitchFamily="2" charset="2"/>
              <a:buChar char="§"/>
              <a:defRPr sz="2400">
                <a:solidFill>
                  <a:schemeClr val="tx1"/>
                </a:solidFill>
                <a:latin typeface="Arial" charset="0"/>
                <a:cs typeface="Arial" charset="0"/>
              </a:defRPr>
            </a:lvl3pPr>
            <a:lvl4pPr marL="1600200" indent="-228600" eaLnBrk="0" hangingPunct="0">
              <a:spcBef>
                <a:spcPct val="20000"/>
              </a:spcBef>
              <a:buFont typeface="Wingdings" pitchFamily="2" charset="2"/>
              <a:buChar char="§"/>
              <a:defRPr sz="2000">
                <a:solidFill>
                  <a:schemeClr val="tx1"/>
                </a:solidFill>
                <a:latin typeface="Arial" charset="0"/>
                <a:cs typeface="Arial" charset="0"/>
              </a:defRPr>
            </a:lvl4pPr>
            <a:lvl5pPr marL="2057400" indent="-228600" eaLnBrk="0" hangingPunct="0">
              <a:spcBef>
                <a:spcPct val="20000"/>
              </a:spcBef>
              <a:buFont typeface="Wingdings" pitchFamily="2" charset="2"/>
              <a:buChar char="§"/>
              <a:defRPr sz="2000">
                <a:solidFill>
                  <a:schemeClr val="tx1"/>
                </a:solidFill>
                <a:latin typeface="Arial" charset="0"/>
                <a:cs typeface="Arial" charset="0"/>
              </a:defRPr>
            </a:lvl5pPr>
            <a:lvl6pPr marL="2514600" indent="-228600" eaLnBrk="0" fontAlgn="base" hangingPunct="0">
              <a:spcBef>
                <a:spcPct val="20000"/>
              </a:spcBef>
              <a:spcAft>
                <a:spcPct val="0"/>
              </a:spcAft>
              <a:buFont typeface="Wingdings" pitchFamily="2" charset="2"/>
              <a:buChar char="§"/>
              <a:defRPr sz="2000">
                <a:solidFill>
                  <a:schemeClr val="tx1"/>
                </a:solidFill>
                <a:latin typeface="Arial" charset="0"/>
                <a:cs typeface="Arial" charset="0"/>
              </a:defRPr>
            </a:lvl6pPr>
            <a:lvl7pPr marL="2971800" indent="-228600" eaLnBrk="0" fontAlgn="base" hangingPunct="0">
              <a:spcBef>
                <a:spcPct val="20000"/>
              </a:spcBef>
              <a:spcAft>
                <a:spcPct val="0"/>
              </a:spcAft>
              <a:buFont typeface="Wingdings" pitchFamily="2" charset="2"/>
              <a:buChar char="§"/>
              <a:defRPr sz="2000">
                <a:solidFill>
                  <a:schemeClr val="tx1"/>
                </a:solidFill>
                <a:latin typeface="Arial" charset="0"/>
                <a:cs typeface="Arial" charset="0"/>
              </a:defRPr>
            </a:lvl7pPr>
            <a:lvl8pPr marL="3429000" indent="-228600" eaLnBrk="0" fontAlgn="base" hangingPunct="0">
              <a:spcBef>
                <a:spcPct val="20000"/>
              </a:spcBef>
              <a:spcAft>
                <a:spcPct val="0"/>
              </a:spcAft>
              <a:buFont typeface="Wingdings" pitchFamily="2" charset="2"/>
              <a:buChar char="§"/>
              <a:defRPr sz="2000">
                <a:solidFill>
                  <a:schemeClr val="tx1"/>
                </a:solidFill>
                <a:latin typeface="Arial" charset="0"/>
                <a:cs typeface="Arial" charset="0"/>
              </a:defRPr>
            </a:lvl8pPr>
            <a:lvl9pPr marL="3886200" indent="-228600" eaLnBrk="0" fontAlgn="base" hangingPunct="0">
              <a:spcBef>
                <a:spcPct val="20000"/>
              </a:spcBef>
              <a:spcAft>
                <a:spcPct val="0"/>
              </a:spcAft>
              <a:buFont typeface="Wingdings" pitchFamily="2" charset="2"/>
              <a:buChar char="§"/>
              <a:defRPr sz="2000">
                <a:solidFill>
                  <a:schemeClr val="tx1"/>
                </a:solidFill>
                <a:latin typeface="Arial" charset="0"/>
                <a:cs typeface="Arial" charset="0"/>
              </a:defRPr>
            </a:lvl9pPr>
          </a:lstStyle>
          <a:p>
            <a:pPr eaLnBrk="1" hangingPunct="1">
              <a:spcBef>
                <a:spcPct val="50000"/>
              </a:spcBef>
              <a:buFontTx/>
              <a:buNone/>
            </a:pPr>
            <a:r>
              <a:rPr lang="en-GB" altLang="en-US" sz="3200" dirty="0">
                <a:solidFill>
                  <a:srgbClr val="C00000"/>
                </a:solidFill>
                <a:latin typeface="+mj-lt"/>
              </a:rPr>
              <a:t>Analysis</a:t>
            </a:r>
          </a:p>
        </p:txBody>
      </p:sp>
      <p:sp>
        <p:nvSpPr>
          <p:cNvPr id="6" name="Text Box 7">
            <a:extLst>
              <a:ext uri="{FF2B5EF4-FFF2-40B4-BE49-F238E27FC236}">
                <a16:creationId xmlns:a16="http://schemas.microsoft.com/office/drawing/2014/main" id="{6C4F552E-5ECF-37C0-06D3-E1C9B067EFB4}"/>
              </a:ext>
            </a:extLst>
          </p:cNvPr>
          <p:cNvSpPr txBox="1">
            <a:spLocks noChangeArrowheads="1"/>
          </p:cNvSpPr>
          <p:nvPr/>
        </p:nvSpPr>
        <p:spPr bwMode="auto">
          <a:xfrm>
            <a:off x="3402332" y="3212976"/>
            <a:ext cx="7127875" cy="5847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spcBef>
                <a:spcPct val="20000"/>
              </a:spcBef>
              <a:buFont typeface="Wingdings" pitchFamily="2" charset="2"/>
              <a:buChar char="§"/>
              <a:defRPr sz="2500">
                <a:solidFill>
                  <a:schemeClr val="tx1"/>
                </a:solidFill>
                <a:latin typeface="Arial" charset="0"/>
                <a:cs typeface="Arial" charset="0"/>
              </a:defRPr>
            </a:lvl1pPr>
            <a:lvl2pPr marL="742950" indent="-285750" eaLnBrk="0" hangingPunct="0">
              <a:spcBef>
                <a:spcPct val="20000"/>
              </a:spcBef>
              <a:buFont typeface="Wingdings" pitchFamily="2" charset="2"/>
              <a:buChar char="§"/>
              <a:defRPr sz="2500">
                <a:solidFill>
                  <a:schemeClr val="tx1"/>
                </a:solidFill>
                <a:latin typeface="Arial" charset="0"/>
                <a:cs typeface="Arial" charset="0"/>
              </a:defRPr>
            </a:lvl2pPr>
            <a:lvl3pPr marL="1143000" indent="-228600" eaLnBrk="0" hangingPunct="0">
              <a:spcBef>
                <a:spcPct val="20000"/>
              </a:spcBef>
              <a:buFont typeface="Wingdings" pitchFamily="2" charset="2"/>
              <a:buChar char="§"/>
              <a:defRPr sz="2400">
                <a:solidFill>
                  <a:schemeClr val="tx1"/>
                </a:solidFill>
                <a:latin typeface="Arial" charset="0"/>
                <a:cs typeface="Arial" charset="0"/>
              </a:defRPr>
            </a:lvl3pPr>
            <a:lvl4pPr marL="1600200" indent="-228600" eaLnBrk="0" hangingPunct="0">
              <a:spcBef>
                <a:spcPct val="20000"/>
              </a:spcBef>
              <a:buFont typeface="Wingdings" pitchFamily="2" charset="2"/>
              <a:buChar char="§"/>
              <a:defRPr sz="2000">
                <a:solidFill>
                  <a:schemeClr val="tx1"/>
                </a:solidFill>
                <a:latin typeface="Arial" charset="0"/>
                <a:cs typeface="Arial" charset="0"/>
              </a:defRPr>
            </a:lvl4pPr>
            <a:lvl5pPr marL="2057400" indent="-228600" eaLnBrk="0" hangingPunct="0">
              <a:spcBef>
                <a:spcPct val="20000"/>
              </a:spcBef>
              <a:buFont typeface="Wingdings" pitchFamily="2" charset="2"/>
              <a:buChar char="§"/>
              <a:defRPr sz="2000">
                <a:solidFill>
                  <a:schemeClr val="tx1"/>
                </a:solidFill>
                <a:latin typeface="Arial" charset="0"/>
                <a:cs typeface="Arial" charset="0"/>
              </a:defRPr>
            </a:lvl5pPr>
            <a:lvl6pPr marL="2514600" indent="-228600" eaLnBrk="0" fontAlgn="base" hangingPunct="0">
              <a:spcBef>
                <a:spcPct val="20000"/>
              </a:spcBef>
              <a:spcAft>
                <a:spcPct val="0"/>
              </a:spcAft>
              <a:buFont typeface="Wingdings" pitchFamily="2" charset="2"/>
              <a:buChar char="§"/>
              <a:defRPr sz="2000">
                <a:solidFill>
                  <a:schemeClr val="tx1"/>
                </a:solidFill>
                <a:latin typeface="Arial" charset="0"/>
                <a:cs typeface="Arial" charset="0"/>
              </a:defRPr>
            </a:lvl6pPr>
            <a:lvl7pPr marL="2971800" indent="-228600" eaLnBrk="0" fontAlgn="base" hangingPunct="0">
              <a:spcBef>
                <a:spcPct val="20000"/>
              </a:spcBef>
              <a:spcAft>
                <a:spcPct val="0"/>
              </a:spcAft>
              <a:buFont typeface="Wingdings" pitchFamily="2" charset="2"/>
              <a:buChar char="§"/>
              <a:defRPr sz="2000">
                <a:solidFill>
                  <a:schemeClr val="tx1"/>
                </a:solidFill>
                <a:latin typeface="Arial" charset="0"/>
                <a:cs typeface="Arial" charset="0"/>
              </a:defRPr>
            </a:lvl7pPr>
            <a:lvl8pPr marL="3429000" indent="-228600" eaLnBrk="0" fontAlgn="base" hangingPunct="0">
              <a:spcBef>
                <a:spcPct val="20000"/>
              </a:spcBef>
              <a:spcAft>
                <a:spcPct val="0"/>
              </a:spcAft>
              <a:buFont typeface="Wingdings" pitchFamily="2" charset="2"/>
              <a:buChar char="§"/>
              <a:defRPr sz="2000">
                <a:solidFill>
                  <a:schemeClr val="tx1"/>
                </a:solidFill>
                <a:latin typeface="Arial" charset="0"/>
                <a:cs typeface="Arial" charset="0"/>
              </a:defRPr>
            </a:lvl8pPr>
            <a:lvl9pPr marL="3886200" indent="-228600" eaLnBrk="0" fontAlgn="base" hangingPunct="0">
              <a:spcBef>
                <a:spcPct val="20000"/>
              </a:spcBef>
              <a:spcAft>
                <a:spcPct val="0"/>
              </a:spcAft>
              <a:buFont typeface="Wingdings" pitchFamily="2" charset="2"/>
              <a:buChar char="§"/>
              <a:defRPr sz="2000">
                <a:solidFill>
                  <a:schemeClr val="tx1"/>
                </a:solidFill>
                <a:latin typeface="Arial" charset="0"/>
                <a:cs typeface="Arial" charset="0"/>
              </a:defRPr>
            </a:lvl9pPr>
          </a:lstStyle>
          <a:p>
            <a:pPr eaLnBrk="1" hangingPunct="1">
              <a:spcBef>
                <a:spcPct val="50000"/>
              </a:spcBef>
              <a:buFontTx/>
              <a:buNone/>
            </a:pPr>
            <a:r>
              <a:rPr lang="en-GB" altLang="en-US" sz="3200" dirty="0">
                <a:solidFill>
                  <a:srgbClr val="C00000"/>
                </a:solidFill>
                <a:latin typeface="+mj-lt"/>
              </a:rPr>
              <a:t>Application</a:t>
            </a:r>
          </a:p>
        </p:txBody>
      </p:sp>
      <p:sp>
        <p:nvSpPr>
          <p:cNvPr id="7" name="Text Box 6">
            <a:extLst>
              <a:ext uri="{FF2B5EF4-FFF2-40B4-BE49-F238E27FC236}">
                <a16:creationId xmlns:a16="http://schemas.microsoft.com/office/drawing/2014/main" id="{B71C786A-922C-BA3D-01E6-AE006E6C7C75}"/>
              </a:ext>
            </a:extLst>
          </p:cNvPr>
          <p:cNvSpPr txBox="1">
            <a:spLocks noChangeArrowheads="1"/>
          </p:cNvSpPr>
          <p:nvPr/>
        </p:nvSpPr>
        <p:spPr bwMode="auto">
          <a:xfrm>
            <a:off x="3359697" y="4077071"/>
            <a:ext cx="7127875" cy="5847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spcBef>
                <a:spcPct val="20000"/>
              </a:spcBef>
              <a:buFont typeface="Wingdings" pitchFamily="2" charset="2"/>
              <a:buChar char="§"/>
              <a:defRPr sz="2500">
                <a:solidFill>
                  <a:schemeClr val="tx1"/>
                </a:solidFill>
                <a:latin typeface="Arial" charset="0"/>
                <a:cs typeface="Arial" charset="0"/>
              </a:defRPr>
            </a:lvl1pPr>
            <a:lvl2pPr marL="742950" indent="-285750" eaLnBrk="0" hangingPunct="0">
              <a:spcBef>
                <a:spcPct val="20000"/>
              </a:spcBef>
              <a:buFont typeface="Wingdings" pitchFamily="2" charset="2"/>
              <a:buChar char="§"/>
              <a:defRPr sz="2500">
                <a:solidFill>
                  <a:schemeClr val="tx1"/>
                </a:solidFill>
                <a:latin typeface="Arial" charset="0"/>
                <a:cs typeface="Arial" charset="0"/>
              </a:defRPr>
            </a:lvl2pPr>
            <a:lvl3pPr marL="1143000" indent="-228600" eaLnBrk="0" hangingPunct="0">
              <a:spcBef>
                <a:spcPct val="20000"/>
              </a:spcBef>
              <a:buFont typeface="Wingdings" pitchFamily="2" charset="2"/>
              <a:buChar char="§"/>
              <a:defRPr sz="2400">
                <a:solidFill>
                  <a:schemeClr val="tx1"/>
                </a:solidFill>
                <a:latin typeface="Arial" charset="0"/>
                <a:cs typeface="Arial" charset="0"/>
              </a:defRPr>
            </a:lvl3pPr>
            <a:lvl4pPr marL="1600200" indent="-228600" eaLnBrk="0" hangingPunct="0">
              <a:spcBef>
                <a:spcPct val="20000"/>
              </a:spcBef>
              <a:buFont typeface="Wingdings" pitchFamily="2" charset="2"/>
              <a:buChar char="§"/>
              <a:defRPr sz="2000">
                <a:solidFill>
                  <a:schemeClr val="tx1"/>
                </a:solidFill>
                <a:latin typeface="Arial" charset="0"/>
                <a:cs typeface="Arial" charset="0"/>
              </a:defRPr>
            </a:lvl4pPr>
            <a:lvl5pPr marL="2057400" indent="-228600" eaLnBrk="0" hangingPunct="0">
              <a:spcBef>
                <a:spcPct val="20000"/>
              </a:spcBef>
              <a:buFont typeface="Wingdings" pitchFamily="2" charset="2"/>
              <a:buChar char="§"/>
              <a:defRPr sz="2000">
                <a:solidFill>
                  <a:schemeClr val="tx1"/>
                </a:solidFill>
                <a:latin typeface="Arial" charset="0"/>
                <a:cs typeface="Arial" charset="0"/>
              </a:defRPr>
            </a:lvl5pPr>
            <a:lvl6pPr marL="2514600" indent="-228600" eaLnBrk="0" fontAlgn="base" hangingPunct="0">
              <a:spcBef>
                <a:spcPct val="20000"/>
              </a:spcBef>
              <a:spcAft>
                <a:spcPct val="0"/>
              </a:spcAft>
              <a:buFont typeface="Wingdings" pitchFamily="2" charset="2"/>
              <a:buChar char="§"/>
              <a:defRPr sz="2000">
                <a:solidFill>
                  <a:schemeClr val="tx1"/>
                </a:solidFill>
                <a:latin typeface="Arial" charset="0"/>
                <a:cs typeface="Arial" charset="0"/>
              </a:defRPr>
            </a:lvl6pPr>
            <a:lvl7pPr marL="2971800" indent="-228600" eaLnBrk="0" fontAlgn="base" hangingPunct="0">
              <a:spcBef>
                <a:spcPct val="20000"/>
              </a:spcBef>
              <a:spcAft>
                <a:spcPct val="0"/>
              </a:spcAft>
              <a:buFont typeface="Wingdings" pitchFamily="2" charset="2"/>
              <a:buChar char="§"/>
              <a:defRPr sz="2000">
                <a:solidFill>
                  <a:schemeClr val="tx1"/>
                </a:solidFill>
                <a:latin typeface="Arial" charset="0"/>
                <a:cs typeface="Arial" charset="0"/>
              </a:defRPr>
            </a:lvl7pPr>
            <a:lvl8pPr marL="3429000" indent="-228600" eaLnBrk="0" fontAlgn="base" hangingPunct="0">
              <a:spcBef>
                <a:spcPct val="20000"/>
              </a:spcBef>
              <a:spcAft>
                <a:spcPct val="0"/>
              </a:spcAft>
              <a:buFont typeface="Wingdings" pitchFamily="2" charset="2"/>
              <a:buChar char="§"/>
              <a:defRPr sz="2000">
                <a:solidFill>
                  <a:schemeClr val="tx1"/>
                </a:solidFill>
                <a:latin typeface="Arial" charset="0"/>
                <a:cs typeface="Arial" charset="0"/>
              </a:defRPr>
            </a:lvl8pPr>
            <a:lvl9pPr marL="3886200" indent="-228600" eaLnBrk="0" fontAlgn="base" hangingPunct="0">
              <a:spcBef>
                <a:spcPct val="20000"/>
              </a:spcBef>
              <a:spcAft>
                <a:spcPct val="0"/>
              </a:spcAft>
              <a:buFont typeface="Wingdings" pitchFamily="2" charset="2"/>
              <a:buChar char="§"/>
              <a:defRPr sz="2000">
                <a:solidFill>
                  <a:schemeClr val="tx1"/>
                </a:solidFill>
                <a:latin typeface="Arial" charset="0"/>
                <a:cs typeface="Arial" charset="0"/>
              </a:defRPr>
            </a:lvl9pPr>
          </a:lstStyle>
          <a:p>
            <a:pPr eaLnBrk="1" hangingPunct="1">
              <a:spcBef>
                <a:spcPct val="50000"/>
              </a:spcBef>
              <a:buFontTx/>
              <a:buNone/>
            </a:pPr>
            <a:r>
              <a:rPr lang="en-GB" altLang="en-US" sz="3200" dirty="0">
                <a:solidFill>
                  <a:schemeClr val="tx1">
                    <a:lumMod val="65000"/>
                    <a:lumOff val="35000"/>
                  </a:schemeClr>
                </a:solidFill>
                <a:latin typeface="+mj-lt"/>
              </a:rPr>
              <a:t>Understanding</a:t>
            </a:r>
          </a:p>
        </p:txBody>
      </p:sp>
      <p:sp>
        <p:nvSpPr>
          <p:cNvPr id="8" name="Text Box 5">
            <a:extLst>
              <a:ext uri="{FF2B5EF4-FFF2-40B4-BE49-F238E27FC236}">
                <a16:creationId xmlns:a16="http://schemas.microsoft.com/office/drawing/2014/main" id="{2961D1C6-507F-3244-9878-54FAEF2F547F}"/>
              </a:ext>
            </a:extLst>
          </p:cNvPr>
          <p:cNvSpPr txBox="1">
            <a:spLocks noChangeArrowheads="1"/>
          </p:cNvSpPr>
          <p:nvPr/>
        </p:nvSpPr>
        <p:spPr bwMode="auto">
          <a:xfrm>
            <a:off x="3359698" y="4941167"/>
            <a:ext cx="7127875" cy="5847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spcBef>
                <a:spcPct val="20000"/>
              </a:spcBef>
              <a:buFont typeface="Wingdings" pitchFamily="2" charset="2"/>
              <a:buChar char="§"/>
              <a:defRPr sz="2500">
                <a:solidFill>
                  <a:schemeClr val="tx1"/>
                </a:solidFill>
                <a:latin typeface="Arial" charset="0"/>
                <a:cs typeface="Arial" charset="0"/>
              </a:defRPr>
            </a:lvl1pPr>
            <a:lvl2pPr marL="742950" indent="-285750" eaLnBrk="0" hangingPunct="0">
              <a:spcBef>
                <a:spcPct val="20000"/>
              </a:spcBef>
              <a:buFont typeface="Wingdings" pitchFamily="2" charset="2"/>
              <a:buChar char="§"/>
              <a:defRPr sz="2500">
                <a:solidFill>
                  <a:schemeClr val="tx1"/>
                </a:solidFill>
                <a:latin typeface="Arial" charset="0"/>
                <a:cs typeface="Arial" charset="0"/>
              </a:defRPr>
            </a:lvl2pPr>
            <a:lvl3pPr marL="1143000" indent="-228600" eaLnBrk="0" hangingPunct="0">
              <a:spcBef>
                <a:spcPct val="20000"/>
              </a:spcBef>
              <a:buFont typeface="Wingdings" pitchFamily="2" charset="2"/>
              <a:buChar char="§"/>
              <a:defRPr sz="2400">
                <a:solidFill>
                  <a:schemeClr val="tx1"/>
                </a:solidFill>
                <a:latin typeface="Arial" charset="0"/>
                <a:cs typeface="Arial" charset="0"/>
              </a:defRPr>
            </a:lvl3pPr>
            <a:lvl4pPr marL="1600200" indent="-228600" eaLnBrk="0" hangingPunct="0">
              <a:spcBef>
                <a:spcPct val="20000"/>
              </a:spcBef>
              <a:buFont typeface="Wingdings" pitchFamily="2" charset="2"/>
              <a:buChar char="§"/>
              <a:defRPr sz="2000">
                <a:solidFill>
                  <a:schemeClr val="tx1"/>
                </a:solidFill>
                <a:latin typeface="Arial" charset="0"/>
                <a:cs typeface="Arial" charset="0"/>
              </a:defRPr>
            </a:lvl4pPr>
            <a:lvl5pPr marL="2057400" indent="-228600" eaLnBrk="0" hangingPunct="0">
              <a:spcBef>
                <a:spcPct val="20000"/>
              </a:spcBef>
              <a:buFont typeface="Wingdings" pitchFamily="2" charset="2"/>
              <a:buChar char="§"/>
              <a:defRPr sz="2000">
                <a:solidFill>
                  <a:schemeClr val="tx1"/>
                </a:solidFill>
                <a:latin typeface="Arial" charset="0"/>
                <a:cs typeface="Arial" charset="0"/>
              </a:defRPr>
            </a:lvl5pPr>
            <a:lvl6pPr marL="2514600" indent="-228600" eaLnBrk="0" fontAlgn="base" hangingPunct="0">
              <a:spcBef>
                <a:spcPct val="20000"/>
              </a:spcBef>
              <a:spcAft>
                <a:spcPct val="0"/>
              </a:spcAft>
              <a:buFont typeface="Wingdings" pitchFamily="2" charset="2"/>
              <a:buChar char="§"/>
              <a:defRPr sz="2000">
                <a:solidFill>
                  <a:schemeClr val="tx1"/>
                </a:solidFill>
                <a:latin typeface="Arial" charset="0"/>
                <a:cs typeface="Arial" charset="0"/>
              </a:defRPr>
            </a:lvl6pPr>
            <a:lvl7pPr marL="2971800" indent="-228600" eaLnBrk="0" fontAlgn="base" hangingPunct="0">
              <a:spcBef>
                <a:spcPct val="20000"/>
              </a:spcBef>
              <a:spcAft>
                <a:spcPct val="0"/>
              </a:spcAft>
              <a:buFont typeface="Wingdings" pitchFamily="2" charset="2"/>
              <a:buChar char="§"/>
              <a:defRPr sz="2000">
                <a:solidFill>
                  <a:schemeClr val="tx1"/>
                </a:solidFill>
                <a:latin typeface="Arial" charset="0"/>
                <a:cs typeface="Arial" charset="0"/>
              </a:defRPr>
            </a:lvl7pPr>
            <a:lvl8pPr marL="3429000" indent="-228600" eaLnBrk="0" fontAlgn="base" hangingPunct="0">
              <a:spcBef>
                <a:spcPct val="20000"/>
              </a:spcBef>
              <a:spcAft>
                <a:spcPct val="0"/>
              </a:spcAft>
              <a:buFont typeface="Wingdings" pitchFamily="2" charset="2"/>
              <a:buChar char="§"/>
              <a:defRPr sz="2000">
                <a:solidFill>
                  <a:schemeClr val="tx1"/>
                </a:solidFill>
                <a:latin typeface="Arial" charset="0"/>
                <a:cs typeface="Arial" charset="0"/>
              </a:defRPr>
            </a:lvl8pPr>
            <a:lvl9pPr marL="3886200" indent="-228600" eaLnBrk="0" fontAlgn="base" hangingPunct="0">
              <a:spcBef>
                <a:spcPct val="20000"/>
              </a:spcBef>
              <a:spcAft>
                <a:spcPct val="0"/>
              </a:spcAft>
              <a:buFont typeface="Wingdings" pitchFamily="2" charset="2"/>
              <a:buChar char="§"/>
              <a:defRPr sz="2000">
                <a:solidFill>
                  <a:schemeClr val="tx1"/>
                </a:solidFill>
                <a:latin typeface="Arial" charset="0"/>
                <a:cs typeface="Arial" charset="0"/>
              </a:defRPr>
            </a:lvl9pPr>
          </a:lstStyle>
          <a:p>
            <a:pPr eaLnBrk="1" hangingPunct="1">
              <a:spcBef>
                <a:spcPct val="50000"/>
              </a:spcBef>
              <a:buFontTx/>
              <a:buNone/>
            </a:pPr>
            <a:r>
              <a:rPr lang="en-GB" altLang="en-US" sz="3200" dirty="0">
                <a:solidFill>
                  <a:schemeClr val="tx1">
                    <a:lumMod val="65000"/>
                    <a:lumOff val="35000"/>
                  </a:schemeClr>
                </a:solidFill>
                <a:latin typeface="+mj-lt"/>
              </a:rPr>
              <a:t>Knowledge</a:t>
            </a:r>
          </a:p>
        </p:txBody>
      </p:sp>
      <p:sp>
        <p:nvSpPr>
          <p:cNvPr id="9" name="Curved Left Arrow 12">
            <a:extLst>
              <a:ext uri="{FF2B5EF4-FFF2-40B4-BE49-F238E27FC236}">
                <a16:creationId xmlns:a16="http://schemas.microsoft.com/office/drawing/2014/main" id="{60DA3C71-783D-151F-5A86-2012C7FB3A73}"/>
              </a:ext>
            </a:extLst>
          </p:cNvPr>
          <p:cNvSpPr/>
          <p:nvPr/>
        </p:nvSpPr>
        <p:spPr>
          <a:xfrm>
            <a:off x="7392144" y="908720"/>
            <a:ext cx="1728788" cy="4735512"/>
          </a:xfrm>
          <a:prstGeom prst="curvedLeftArrow">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solidFill>
                <a:schemeClr val="tx1"/>
              </a:solidFill>
            </a:endParaRPr>
          </a:p>
        </p:txBody>
      </p:sp>
      <p:sp>
        <p:nvSpPr>
          <p:cNvPr id="10" name="Title 1">
            <a:extLst>
              <a:ext uri="{FF2B5EF4-FFF2-40B4-BE49-F238E27FC236}">
                <a16:creationId xmlns:a16="http://schemas.microsoft.com/office/drawing/2014/main" id="{3990F0C7-B9DB-A4EC-8002-28234E47FF61}"/>
              </a:ext>
            </a:extLst>
          </p:cNvPr>
          <p:cNvSpPr txBox="1">
            <a:spLocks/>
          </p:cNvSpPr>
          <p:nvPr/>
        </p:nvSpPr>
        <p:spPr bwMode="auto">
          <a:xfrm>
            <a:off x="551384" y="260648"/>
            <a:ext cx="11089232" cy="57606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a:lstStyle>
          <a:p>
            <a:pPr eaLnBrk="1" hangingPunct="1"/>
            <a:r>
              <a:rPr lang="en-GB" altLang="en-US" sz="3200" b="1" dirty="0">
                <a:solidFill>
                  <a:schemeClr val="tx2">
                    <a:lumMod val="75000"/>
                  </a:schemeClr>
                </a:solidFill>
              </a:rPr>
              <a:t>Why is it so important to write critically?</a:t>
            </a:r>
          </a:p>
        </p:txBody>
      </p:sp>
      <p:sp>
        <p:nvSpPr>
          <p:cNvPr id="12" name="TextBox 11">
            <a:extLst>
              <a:ext uri="{FF2B5EF4-FFF2-40B4-BE49-F238E27FC236}">
                <a16:creationId xmlns:a16="http://schemas.microsoft.com/office/drawing/2014/main" id="{FAD5D1EB-1A05-893E-86A2-B1E5F8FCFEC7}"/>
              </a:ext>
            </a:extLst>
          </p:cNvPr>
          <p:cNvSpPr txBox="1"/>
          <p:nvPr/>
        </p:nvSpPr>
        <p:spPr>
          <a:xfrm>
            <a:off x="8283246" y="5247605"/>
            <a:ext cx="3357370" cy="369332"/>
          </a:xfrm>
          <a:prstGeom prst="rect">
            <a:avLst/>
          </a:prstGeom>
          <a:noFill/>
        </p:spPr>
        <p:txBody>
          <a:bodyPr wrap="square">
            <a:spAutoFit/>
          </a:bodyPr>
          <a:lstStyle/>
          <a:p>
            <a:r>
              <a:rPr lang="en-GB" sz="1800" dirty="0"/>
              <a:t>Anderson &amp; Krathwohl (2001)</a:t>
            </a:r>
            <a:endParaRPr lang="en-GB" dirty="0"/>
          </a:p>
        </p:txBody>
      </p:sp>
    </p:spTree>
    <p:extLst>
      <p:ext uri="{BB962C8B-B14F-4D97-AF65-F5344CB8AC3E}">
        <p14:creationId xmlns:p14="http://schemas.microsoft.com/office/powerpoint/2010/main" val="103908754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showMasterPhAnim="0">
  <p:cSld>
    <p:spTree>
      <p:nvGrpSpPr>
        <p:cNvPr id="1" name="">
          <a:extLst>
            <a:ext uri="{FF2B5EF4-FFF2-40B4-BE49-F238E27FC236}">
              <a16:creationId xmlns:a16="http://schemas.microsoft.com/office/drawing/2014/main" id="{4EBCFE69-61D6-88D8-6C3F-BBC0CAFA7FAF}"/>
            </a:ext>
          </a:extLst>
        </p:cNvPr>
        <p:cNvGrpSpPr/>
        <p:nvPr/>
      </p:nvGrpSpPr>
      <p:grpSpPr>
        <a:xfrm>
          <a:off x="0" y="0"/>
          <a:ext cx="0" cy="0"/>
          <a:chOff x="0" y="0"/>
          <a:chExt cx="0" cy="0"/>
        </a:xfrm>
      </p:grpSpPr>
      <p:sp>
        <p:nvSpPr>
          <p:cNvPr id="7171" name="Title 1">
            <a:extLst>
              <a:ext uri="{FF2B5EF4-FFF2-40B4-BE49-F238E27FC236}">
                <a16:creationId xmlns:a16="http://schemas.microsoft.com/office/drawing/2014/main" id="{8FD7123B-BF78-E460-12A7-6D70F997C4D1}"/>
              </a:ext>
            </a:extLst>
          </p:cNvPr>
          <p:cNvSpPr>
            <a:spLocks noGrp="1"/>
          </p:cNvSpPr>
          <p:nvPr>
            <p:ph type="title" idx="4294967295"/>
          </p:nvPr>
        </p:nvSpPr>
        <p:spPr>
          <a:xfrm>
            <a:off x="551384" y="0"/>
            <a:ext cx="11089232" cy="1143000"/>
          </a:xfrm>
        </p:spPr>
        <p:txBody>
          <a:bodyPr/>
          <a:lstStyle/>
          <a:p>
            <a:pPr eaLnBrk="1" hangingPunct="1"/>
            <a:r>
              <a:rPr lang="en-GB" altLang="en-US" sz="3200" b="1" dirty="0">
                <a:solidFill>
                  <a:schemeClr val="tx2">
                    <a:lumMod val="75000"/>
                  </a:schemeClr>
                </a:solidFill>
              </a:rPr>
              <a:t>Activity -  Initiating the Dissertation Literature Review</a:t>
            </a:r>
          </a:p>
        </p:txBody>
      </p:sp>
      <p:sp>
        <p:nvSpPr>
          <p:cNvPr id="4" name="Rectangle 3">
            <a:extLst>
              <a:ext uri="{FF2B5EF4-FFF2-40B4-BE49-F238E27FC236}">
                <a16:creationId xmlns:a16="http://schemas.microsoft.com/office/drawing/2014/main" id="{FA5A660C-C8DB-8E54-BBA0-97497232C54C}"/>
              </a:ext>
            </a:extLst>
          </p:cNvPr>
          <p:cNvSpPr txBox="1">
            <a:spLocks noChangeArrowheads="1"/>
          </p:cNvSpPr>
          <p:nvPr/>
        </p:nvSpPr>
        <p:spPr bwMode="auto">
          <a:xfrm>
            <a:off x="701508" y="1143000"/>
            <a:ext cx="10788984" cy="4608512"/>
          </a:xfrm>
          <a:prstGeom prst="rect">
            <a:avLst/>
          </a:prstGeom>
          <a:ln>
            <a:miter lim="800000"/>
            <a:headEnd/>
            <a:tailEnd/>
          </a:ln>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buFont typeface="+mj-lt"/>
              <a:buAutoNum type="arabicPeriod"/>
            </a:pPr>
            <a:r>
              <a:rPr lang="en-GB" sz="2000" dirty="0"/>
              <a:t>Write down the main topic of your dissertation. Outline the primary research question you intend to explore.</a:t>
            </a:r>
          </a:p>
          <a:p>
            <a:pPr>
              <a:buFont typeface="+mj-lt"/>
              <a:buAutoNum type="arabicPeriod"/>
            </a:pPr>
            <a:r>
              <a:rPr lang="en-GB" sz="2000" dirty="0"/>
              <a:t>Using university resources, identify at least five key scholars or works in your field. Note their major contributions and any debates they engage in.</a:t>
            </a:r>
          </a:p>
          <a:p>
            <a:pPr>
              <a:buFont typeface="+mj-lt"/>
              <a:buAutoNum type="arabicPeriod"/>
            </a:pPr>
            <a:r>
              <a:rPr lang="en-GB" sz="2000" dirty="0"/>
              <a:t>Select two articles from your list and read them thoroughly. Focus on understanding their arguments, methodologies, and conclusions.</a:t>
            </a:r>
          </a:p>
          <a:p>
            <a:pPr>
              <a:buFont typeface="+mj-lt"/>
              <a:buAutoNum type="arabicPeriod"/>
            </a:pPr>
            <a:r>
              <a:rPr lang="en-GB" sz="2000" dirty="0"/>
              <a:t>For each article, write a short summary that includes: </a:t>
            </a:r>
          </a:p>
          <a:p>
            <a:pPr lvl="1">
              <a:buFont typeface="+mj-lt"/>
              <a:buAutoNum type="arabicPeriod"/>
            </a:pPr>
            <a:r>
              <a:rPr lang="en-GB" sz="1800" dirty="0"/>
              <a:t>The main idea or thesis of the work.</a:t>
            </a:r>
          </a:p>
          <a:p>
            <a:pPr lvl="1">
              <a:buFont typeface="+mj-lt"/>
              <a:buAutoNum type="arabicPeriod"/>
            </a:pPr>
            <a:r>
              <a:rPr lang="en-GB" sz="1800" dirty="0"/>
              <a:t>The methodology used by the authors.</a:t>
            </a:r>
          </a:p>
          <a:p>
            <a:pPr lvl="1">
              <a:buFont typeface="+mj-lt"/>
              <a:buAutoNum type="arabicPeriod"/>
            </a:pPr>
            <a:r>
              <a:rPr lang="en-GB" sz="1800" dirty="0"/>
              <a:t>Key findings and how they relate to your research question.</a:t>
            </a:r>
          </a:p>
          <a:p>
            <a:pPr lvl="1">
              <a:buFont typeface="+mj-lt"/>
              <a:buAutoNum type="arabicPeriod"/>
            </a:pPr>
            <a:r>
              <a:rPr lang="en-GB" sz="1800" dirty="0"/>
              <a:t>Any noted limitations or criticisms of the work.</a:t>
            </a:r>
          </a:p>
          <a:p>
            <a:pPr marL="285750" lvl="1">
              <a:buFont typeface="+mj-lt"/>
              <a:buAutoNum type="arabicPeriod"/>
            </a:pPr>
            <a:r>
              <a:rPr lang="en-GB" sz="1800" dirty="0"/>
              <a:t>Reflect on how these articles influence your understanding of your topic. Are there any gaps in knowledge that your dissertation could address?</a:t>
            </a:r>
          </a:p>
        </p:txBody>
      </p:sp>
    </p:spTree>
    <p:extLst>
      <p:ext uri="{BB962C8B-B14F-4D97-AF65-F5344CB8AC3E}">
        <p14:creationId xmlns:p14="http://schemas.microsoft.com/office/powerpoint/2010/main" val="152771877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orizontal Scroll 5">
            <a:extLst>
              <a:ext uri="{FF2B5EF4-FFF2-40B4-BE49-F238E27FC236}">
                <a16:creationId xmlns:a16="http://schemas.microsoft.com/office/drawing/2014/main" id="{0D1BD710-877E-F4FC-C673-558FE1B41D3E}"/>
              </a:ext>
            </a:extLst>
          </p:cNvPr>
          <p:cNvSpPr/>
          <p:nvPr/>
        </p:nvSpPr>
        <p:spPr>
          <a:xfrm>
            <a:off x="1343472" y="1844824"/>
            <a:ext cx="9253028" cy="2232248"/>
          </a:xfrm>
          <a:prstGeom prst="horizontalScroll">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4000" dirty="0">
                <a:solidFill>
                  <a:sysClr val="windowText" lastClr="000000"/>
                </a:solidFill>
              </a:rPr>
              <a:t>How critically did you engage with the articles while summarising?</a:t>
            </a:r>
          </a:p>
        </p:txBody>
      </p:sp>
    </p:spTree>
    <p:extLst>
      <p:ext uri="{BB962C8B-B14F-4D97-AF65-F5344CB8AC3E}">
        <p14:creationId xmlns:p14="http://schemas.microsoft.com/office/powerpoint/2010/main" val="120171541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showMasterPhAnim="0">
  <p:cSld>
    <p:spTree>
      <p:nvGrpSpPr>
        <p:cNvPr id="1" name="">
          <a:extLst>
            <a:ext uri="{FF2B5EF4-FFF2-40B4-BE49-F238E27FC236}">
              <a16:creationId xmlns:a16="http://schemas.microsoft.com/office/drawing/2014/main" id="{13FABA6E-D197-220D-3CF1-4942E9EBB80D}"/>
            </a:ext>
          </a:extLst>
        </p:cNvPr>
        <p:cNvGrpSpPr/>
        <p:nvPr/>
      </p:nvGrpSpPr>
      <p:grpSpPr>
        <a:xfrm>
          <a:off x="0" y="0"/>
          <a:ext cx="0" cy="0"/>
          <a:chOff x="0" y="0"/>
          <a:chExt cx="0" cy="0"/>
        </a:xfrm>
      </p:grpSpPr>
      <p:sp>
        <p:nvSpPr>
          <p:cNvPr id="7171" name="Title 1">
            <a:extLst>
              <a:ext uri="{FF2B5EF4-FFF2-40B4-BE49-F238E27FC236}">
                <a16:creationId xmlns:a16="http://schemas.microsoft.com/office/drawing/2014/main" id="{D6DB7F2B-F829-4B77-9FCB-D13D436C2E5C}"/>
              </a:ext>
            </a:extLst>
          </p:cNvPr>
          <p:cNvSpPr>
            <a:spLocks noGrp="1"/>
          </p:cNvSpPr>
          <p:nvPr>
            <p:ph type="title" idx="4294967295"/>
          </p:nvPr>
        </p:nvSpPr>
        <p:spPr>
          <a:xfrm>
            <a:off x="551384" y="260648"/>
            <a:ext cx="11089232" cy="882352"/>
          </a:xfrm>
        </p:spPr>
        <p:txBody>
          <a:bodyPr/>
          <a:lstStyle/>
          <a:p>
            <a:pPr eaLnBrk="1" hangingPunct="1"/>
            <a:r>
              <a:rPr lang="en-GB" altLang="en-US" sz="3200" b="1" dirty="0">
                <a:solidFill>
                  <a:schemeClr val="tx2">
                    <a:lumMod val="75000"/>
                  </a:schemeClr>
                </a:solidFill>
              </a:rPr>
              <a:t>Read Critically..</a:t>
            </a:r>
          </a:p>
        </p:txBody>
      </p:sp>
      <p:sp>
        <p:nvSpPr>
          <p:cNvPr id="4" name="Rectangle 3">
            <a:extLst>
              <a:ext uri="{FF2B5EF4-FFF2-40B4-BE49-F238E27FC236}">
                <a16:creationId xmlns:a16="http://schemas.microsoft.com/office/drawing/2014/main" id="{511723F4-1DD3-4BB6-A5D0-6391D6007283}"/>
              </a:ext>
            </a:extLst>
          </p:cNvPr>
          <p:cNvSpPr txBox="1">
            <a:spLocks noChangeArrowheads="1"/>
          </p:cNvSpPr>
          <p:nvPr/>
        </p:nvSpPr>
        <p:spPr bwMode="auto">
          <a:xfrm>
            <a:off x="551384" y="1196752"/>
            <a:ext cx="11305256" cy="4464496"/>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lvl="1" eaLnBrk="1" hangingPunct="1">
              <a:lnSpc>
                <a:spcPct val="80000"/>
              </a:lnSpc>
            </a:pPr>
            <a:r>
              <a:rPr lang="en-GB" altLang="en-US" sz="2400" dirty="0"/>
              <a:t>What were the research aims of the paper/book?</a:t>
            </a:r>
          </a:p>
          <a:p>
            <a:pPr lvl="1" eaLnBrk="1" hangingPunct="1">
              <a:lnSpc>
                <a:spcPct val="80000"/>
              </a:lnSpc>
            </a:pPr>
            <a:r>
              <a:rPr lang="en-GB" altLang="en-US" sz="2400" dirty="0"/>
              <a:t>Is the research aim achieved? If so, how did they do it?</a:t>
            </a:r>
          </a:p>
          <a:p>
            <a:pPr lvl="1" eaLnBrk="1" hangingPunct="1">
              <a:lnSpc>
                <a:spcPct val="80000"/>
              </a:lnSpc>
            </a:pPr>
            <a:r>
              <a:rPr lang="en-GB" altLang="en-US" sz="2400" dirty="0"/>
              <a:t>Are there any problems with their methodology?</a:t>
            </a:r>
          </a:p>
          <a:p>
            <a:pPr lvl="1" eaLnBrk="1" hangingPunct="1">
              <a:lnSpc>
                <a:spcPct val="80000"/>
              </a:lnSpc>
            </a:pPr>
            <a:r>
              <a:rPr lang="en-GB" altLang="en-US" sz="2400" dirty="0"/>
              <a:t>Was it a strong or a weak research model?</a:t>
            </a:r>
          </a:p>
          <a:p>
            <a:pPr lvl="1" eaLnBrk="1" hangingPunct="1"/>
            <a:r>
              <a:rPr lang="en-GB" altLang="en-US" sz="2400" dirty="0"/>
              <a:t>How will this research help with your own research?</a:t>
            </a:r>
          </a:p>
          <a:p>
            <a:pPr lvl="1" eaLnBrk="1" hangingPunct="1"/>
            <a:r>
              <a:rPr lang="en-GB" altLang="en-US" sz="2400" dirty="0"/>
              <a:t>What can you take from it?</a:t>
            </a:r>
          </a:p>
          <a:p>
            <a:pPr lvl="1" eaLnBrk="1" hangingPunct="1"/>
            <a:r>
              <a:rPr lang="en-GB" altLang="en-US" sz="2400" dirty="0"/>
              <a:t>What needs to be avoided?</a:t>
            </a:r>
          </a:p>
          <a:p>
            <a:pPr lvl="1" eaLnBrk="1" hangingPunct="1"/>
            <a:r>
              <a:rPr lang="en-GB" altLang="en-US" sz="2400" dirty="0"/>
              <a:t>What are you doing differently?</a:t>
            </a:r>
          </a:p>
          <a:p>
            <a:pPr marL="0" indent="0" algn="r">
              <a:lnSpc>
                <a:spcPct val="90000"/>
              </a:lnSpc>
              <a:buFontTx/>
              <a:buNone/>
              <a:defRPr/>
            </a:pPr>
            <a:r>
              <a:rPr lang="en-US" altLang="en-US" sz="2400" dirty="0">
                <a:ea typeface="ＭＳ Ｐゴシック" pitchFamily="34" charset="-128"/>
              </a:rPr>
              <a:t>	</a:t>
            </a:r>
          </a:p>
        </p:txBody>
      </p:sp>
    </p:spTree>
    <p:extLst>
      <p:ext uri="{BB962C8B-B14F-4D97-AF65-F5344CB8AC3E}">
        <p14:creationId xmlns:p14="http://schemas.microsoft.com/office/powerpoint/2010/main" val="308148643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showMasterPhAnim="0">
  <p:cSld>
    <p:spTree>
      <p:nvGrpSpPr>
        <p:cNvPr id="1" name="">
          <a:extLst>
            <a:ext uri="{FF2B5EF4-FFF2-40B4-BE49-F238E27FC236}">
              <a16:creationId xmlns:a16="http://schemas.microsoft.com/office/drawing/2014/main" id="{59D3C50E-5FBE-9AC2-D9EC-E41E30BCB399}"/>
            </a:ext>
          </a:extLst>
        </p:cNvPr>
        <p:cNvGrpSpPr/>
        <p:nvPr/>
      </p:nvGrpSpPr>
      <p:grpSpPr>
        <a:xfrm>
          <a:off x="0" y="0"/>
          <a:ext cx="0" cy="0"/>
          <a:chOff x="0" y="0"/>
          <a:chExt cx="0" cy="0"/>
        </a:xfrm>
      </p:grpSpPr>
      <p:sp>
        <p:nvSpPr>
          <p:cNvPr id="7171" name="Title 1">
            <a:extLst>
              <a:ext uri="{FF2B5EF4-FFF2-40B4-BE49-F238E27FC236}">
                <a16:creationId xmlns:a16="http://schemas.microsoft.com/office/drawing/2014/main" id="{AD23ADB2-A927-9FB9-7F31-25FA09073A36}"/>
              </a:ext>
            </a:extLst>
          </p:cNvPr>
          <p:cNvSpPr>
            <a:spLocks noGrp="1"/>
          </p:cNvSpPr>
          <p:nvPr>
            <p:ph type="title" idx="4294967295"/>
          </p:nvPr>
        </p:nvSpPr>
        <p:spPr>
          <a:xfrm>
            <a:off x="551384" y="260648"/>
            <a:ext cx="11089232" cy="882352"/>
          </a:xfrm>
        </p:spPr>
        <p:txBody>
          <a:bodyPr/>
          <a:lstStyle/>
          <a:p>
            <a:pPr eaLnBrk="1" hangingPunct="1"/>
            <a:r>
              <a:rPr lang="en-GB" altLang="en-US" sz="3200" b="1" dirty="0">
                <a:solidFill>
                  <a:schemeClr val="tx2">
                    <a:lumMod val="75000"/>
                  </a:schemeClr>
                </a:solidFill>
              </a:rPr>
              <a:t>Think Critically - Main ideas and debates</a:t>
            </a:r>
          </a:p>
        </p:txBody>
      </p:sp>
      <p:sp>
        <p:nvSpPr>
          <p:cNvPr id="4" name="Rectangle 3">
            <a:extLst>
              <a:ext uri="{FF2B5EF4-FFF2-40B4-BE49-F238E27FC236}">
                <a16:creationId xmlns:a16="http://schemas.microsoft.com/office/drawing/2014/main" id="{F2C67185-FFFB-7032-D816-4946D8BEEB54}"/>
              </a:ext>
            </a:extLst>
          </p:cNvPr>
          <p:cNvSpPr txBox="1">
            <a:spLocks noChangeArrowheads="1"/>
          </p:cNvSpPr>
          <p:nvPr/>
        </p:nvSpPr>
        <p:spPr bwMode="auto">
          <a:xfrm>
            <a:off x="551384" y="1196752"/>
            <a:ext cx="11305256" cy="4464496"/>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just">
              <a:buNone/>
            </a:pPr>
            <a:r>
              <a:rPr lang="en-GB" sz="2200" dirty="0"/>
              <a:t>Once you have the relevant sources you can begin to think about what the key ideas, debates, methodologies etc. are in your field. </a:t>
            </a:r>
          </a:p>
          <a:p>
            <a:pPr marL="0" indent="0" algn="just">
              <a:buNone/>
            </a:pPr>
            <a:r>
              <a:rPr lang="en-GB" sz="2200" dirty="0"/>
              <a:t>You can also think about how these ideas have changed over time.</a:t>
            </a:r>
          </a:p>
          <a:p>
            <a:pPr algn="just"/>
            <a:endParaRPr lang="en-GB" sz="2200" dirty="0"/>
          </a:p>
          <a:p>
            <a:pPr marL="0" indent="0" algn="just">
              <a:buNone/>
            </a:pPr>
            <a:r>
              <a:rPr lang="en-GB" sz="2200" dirty="0"/>
              <a:t>Ask yourself:</a:t>
            </a:r>
          </a:p>
          <a:p>
            <a:pPr algn="just">
              <a:buFont typeface="Wingdings" panose="05000000000000000000" pitchFamily="2" charset="2"/>
              <a:buChar char="q"/>
            </a:pPr>
            <a:r>
              <a:rPr lang="en-GB" sz="2200" dirty="0"/>
              <a:t>How has the topic or problem been defined?</a:t>
            </a:r>
          </a:p>
          <a:p>
            <a:pPr algn="just">
              <a:buFont typeface="Wingdings" panose="05000000000000000000" pitchFamily="2" charset="2"/>
              <a:buChar char="q"/>
            </a:pPr>
            <a:r>
              <a:rPr lang="en-GB" sz="2200" dirty="0"/>
              <a:t>Are there any trends and patterns across the literature?</a:t>
            </a:r>
          </a:p>
          <a:p>
            <a:pPr algn="just">
              <a:buFont typeface="Wingdings" panose="05000000000000000000" pitchFamily="2" charset="2"/>
              <a:buChar char="q"/>
            </a:pPr>
            <a:r>
              <a:rPr lang="en-GB" sz="2200" dirty="0"/>
              <a:t>What methodological assumptions and approaches have been used?</a:t>
            </a:r>
          </a:p>
          <a:p>
            <a:pPr algn="just">
              <a:buFont typeface="Wingdings" panose="05000000000000000000" pitchFamily="2" charset="2"/>
              <a:buChar char="q"/>
            </a:pPr>
            <a:r>
              <a:rPr lang="en-GB" sz="2200" dirty="0"/>
              <a:t>What are the agreements and disagreements between theorists on my topic?</a:t>
            </a:r>
          </a:p>
          <a:p>
            <a:pPr marL="0" indent="0" algn="just">
              <a:lnSpc>
                <a:spcPct val="90000"/>
              </a:lnSpc>
              <a:buFontTx/>
              <a:buNone/>
              <a:defRPr/>
            </a:pPr>
            <a:r>
              <a:rPr lang="en-US" altLang="en-US" sz="2200" dirty="0">
                <a:ea typeface="ＭＳ Ｐゴシック" pitchFamily="34" charset="-128"/>
              </a:rPr>
              <a:t>	</a:t>
            </a:r>
          </a:p>
        </p:txBody>
      </p:sp>
    </p:spTree>
    <p:extLst>
      <p:ext uri="{BB962C8B-B14F-4D97-AF65-F5344CB8AC3E}">
        <p14:creationId xmlns:p14="http://schemas.microsoft.com/office/powerpoint/2010/main" val="298341774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260648"/>
            <a:ext cx="11089232" cy="882352"/>
          </a:xfrm>
        </p:spPr>
        <p:txBody>
          <a:bodyPr/>
          <a:lstStyle/>
          <a:p>
            <a:pPr eaLnBrk="1" hangingPunct="1"/>
            <a:r>
              <a:rPr lang="en-GB" altLang="en-US" sz="3600" b="1" dirty="0">
                <a:solidFill>
                  <a:schemeClr val="tx2">
                    <a:lumMod val="75000"/>
                  </a:schemeClr>
                </a:solidFill>
              </a:rPr>
              <a:t>Searching For Books And Articles</a:t>
            </a:r>
          </a:p>
        </p:txBody>
      </p:sp>
      <p:sp>
        <p:nvSpPr>
          <p:cNvPr id="5" name="Rectangle 3">
            <a:extLst>
              <a:ext uri="{FF2B5EF4-FFF2-40B4-BE49-F238E27FC236}">
                <a16:creationId xmlns:a16="http://schemas.microsoft.com/office/drawing/2014/main" id="{971BD6B6-DD2D-44C3-9838-2097E566F8A0}"/>
              </a:ext>
            </a:extLst>
          </p:cNvPr>
          <p:cNvSpPr txBox="1">
            <a:spLocks noChangeArrowheads="1"/>
          </p:cNvSpPr>
          <p:nvPr/>
        </p:nvSpPr>
        <p:spPr bwMode="auto">
          <a:xfrm>
            <a:off x="629990" y="1143000"/>
            <a:ext cx="10932020" cy="4608513"/>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just">
              <a:lnSpc>
                <a:spcPct val="80000"/>
              </a:lnSpc>
              <a:buNone/>
            </a:pPr>
            <a:r>
              <a:rPr lang="en-GB" altLang="en-US" sz="2000" dirty="0">
                <a:ea typeface="ＭＳ Ｐゴシック" panose="020B0600070205080204" pitchFamily="34" charset="-128"/>
              </a:rPr>
              <a:t>Start with module reading-lists</a:t>
            </a:r>
            <a:endParaRPr lang="en-US" altLang="en-US" sz="2000" dirty="0">
              <a:ea typeface="ＭＳ Ｐゴシック" panose="020B0600070205080204" pitchFamily="34" charset="-128"/>
            </a:endParaRPr>
          </a:p>
          <a:p>
            <a:pPr marL="0" indent="0" algn="just">
              <a:lnSpc>
                <a:spcPct val="80000"/>
              </a:lnSpc>
              <a:buNone/>
            </a:pPr>
            <a:endParaRPr lang="en-GB" altLang="en-US" sz="2000" dirty="0">
              <a:ea typeface="ＭＳ Ｐゴシック" panose="020B0600070205080204" pitchFamily="34" charset="-128"/>
            </a:endParaRPr>
          </a:p>
          <a:p>
            <a:pPr marL="0" indent="0" algn="just">
              <a:buNone/>
            </a:pPr>
            <a:r>
              <a:rPr lang="en-GB" sz="2000" b="1" dirty="0"/>
              <a:t>Initial Steps:</a:t>
            </a:r>
            <a:endParaRPr lang="en-GB" sz="2000" dirty="0"/>
          </a:p>
          <a:p>
            <a:pPr algn="just">
              <a:buFont typeface="Arial" panose="020B0604020202020204" pitchFamily="34" charset="0"/>
              <a:buChar char="•"/>
            </a:pPr>
            <a:r>
              <a:rPr lang="en-GB" sz="2000" dirty="0"/>
              <a:t>Begin with the reading lists provided for your course modules.</a:t>
            </a:r>
          </a:p>
          <a:p>
            <a:pPr algn="just">
              <a:buFont typeface="Arial" panose="020B0604020202020204" pitchFamily="34" charset="0"/>
              <a:buChar char="•"/>
            </a:pPr>
            <a:r>
              <a:rPr lang="en-GB" sz="2000" dirty="0"/>
              <a:t>Review recommended textbooks and explore their bibliographies for further sources.</a:t>
            </a:r>
          </a:p>
          <a:p>
            <a:pPr marL="0" indent="0" algn="just">
              <a:buNone/>
            </a:pPr>
            <a:r>
              <a:rPr lang="en-GB" sz="2000" b="1" dirty="0"/>
              <a:t>University Resources:</a:t>
            </a:r>
            <a:endParaRPr lang="en-GB" sz="2000" dirty="0"/>
          </a:p>
          <a:p>
            <a:pPr algn="just">
              <a:buFont typeface="Arial" panose="020B0604020202020204" pitchFamily="34" charset="0"/>
              <a:buChar char="•"/>
            </a:pPr>
            <a:r>
              <a:rPr lang="en-GB" sz="2000" dirty="0"/>
              <a:t>Access the UWTSD library to discover available resources and understand the university’s subscriptions to digital databases.</a:t>
            </a:r>
          </a:p>
          <a:p>
            <a:pPr marL="0" indent="0" algn="just">
              <a:buNone/>
            </a:pPr>
            <a:r>
              <a:rPr lang="en-GB" sz="2000" b="1" dirty="0"/>
              <a:t>Digital Research Databases:</a:t>
            </a:r>
            <a:endParaRPr lang="en-GB" sz="2000" dirty="0"/>
          </a:p>
          <a:p>
            <a:pPr algn="just">
              <a:buFont typeface="Arial" panose="020B0604020202020204" pitchFamily="34" charset="0"/>
              <a:buChar char="•"/>
            </a:pPr>
            <a:r>
              <a:rPr lang="en-GB" sz="2000" dirty="0"/>
              <a:t>Engage with databases like Social Sciences Citation Index, EBSCO, and ABI/INFORM to conduct targeted searches.</a:t>
            </a:r>
          </a:p>
          <a:p>
            <a:pPr marL="742950" lvl="1" indent="-285750" algn="just">
              <a:buFont typeface="Arial" panose="020B0604020202020204" pitchFamily="34" charset="0"/>
              <a:buChar char="•"/>
            </a:pPr>
            <a:r>
              <a:rPr lang="en-GB" sz="2000" dirty="0"/>
              <a:t>Utilise specific keywords to refine search queries effectively.</a:t>
            </a:r>
          </a:p>
          <a:p>
            <a:pPr algn="just">
              <a:lnSpc>
                <a:spcPct val="80000"/>
              </a:lnSpc>
              <a:buFontTx/>
              <a:buNone/>
            </a:pPr>
            <a:r>
              <a:rPr lang="en-US" altLang="en-US" sz="2000" dirty="0">
                <a:ea typeface="ＭＳ Ｐゴシック" panose="020B0600070205080204" pitchFamily="34" charset="-128"/>
              </a:rPr>
              <a:t>	</a:t>
            </a:r>
          </a:p>
        </p:txBody>
      </p:sp>
    </p:spTree>
    <p:extLst>
      <p:ext uri="{BB962C8B-B14F-4D97-AF65-F5344CB8AC3E}">
        <p14:creationId xmlns:p14="http://schemas.microsoft.com/office/powerpoint/2010/main" val="359459128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Starting to think about your own literature review</a:t>
            </a:r>
          </a:p>
        </p:txBody>
      </p:sp>
      <p:sp>
        <p:nvSpPr>
          <p:cNvPr id="4" name="Rectangle 3">
            <a:extLst>
              <a:ext uri="{FF2B5EF4-FFF2-40B4-BE49-F238E27FC236}">
                <a16:creationId xmlns:a16="http://schemas.microsoft.com/office/drawing/2014/main" id="{6494ECEE-85D6-4EE9-AC3E-526E0F3E360B}"/>
              </a:ext>
            </a:extLst>
          </p:cNvPr>
          <p:cNvSpPr txBox="1">
            <a:spLocks noChangeArrowheads="1"/>
          </p:cNvSpPr>
          <p:nvPr/>
        </p:nvSpPr>
        <p:spPr bwMode="auto">
          <a:xfrm>
            <a:off x="701508" y="1143000"/>
            <a:ext cx="10788984" cy="4374232"/>
          </a:xfrm>
          <a:prstGeom prst="rect">
            <a:avLst/>
          </a:prstGeom>
          <a:ln>
            <a:miter lim="800000"/>
            <a:headEnd/>
            <a:tailEnd/>
          </a:ln>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sz="1800" dirty="0"/>
              <a:t>Who are the key players in my field? This could be anything from academics, medics, governing bodies, schools of thought etc. (Sources!)</a:t>
            </a:r>
          </a:p>
          <a:p>
            <a:endParaRPr lang="en-GB" sz="1800" dirty="0"/>
          </a:p>
          <a:p>
            <a:r>
              <a:rPr lang="en-GB" sz="1800" dirty="0"/>
              <a:t>What are the main ideas/debates in my field?</a:t>
            </a:r>
          </a:p>
          <a:p>
            <a:endParaRPr lang="en-GB" sz="1800" dirty="0"/>
          </a:p>
          <a:p>
            <a:r>
              <a:rPr lang="en-GB" sz="1800" dirty="0"/>
              <a:t>How have these ideas changed over time?</a:t>
            </a:r>
          </a:p>
          <a:p>
            <a:endParaRPr lang="en-GB" sz="1800" dirty="0"/>
          </a:p>
          <a:p>
            <a:r>
              <a:rPr lang="en-GB" sz="1800" dirty="0"/>
              <a:t>What are some of the problems with these ideas/debates? Is there a problem with the methodology?</a:t>
            </a:r>
          </a:p>
          <a:p>
            <a:endParaRPr lang="en-GB" sz="1800" dirty="0"/>
          </a:p>
          <a:p>
            <a:r>
              <a:rPr lang="en-GB" sz="1800" dirty="0"/>
              <a:t>What are you going to do differently?</a:t>
            </a:r>
          </a:p>
        </p:txBody>
      </p:sp>
    </p:spTree>
    <p:extLst>
      <p:ext uri="{BB962C8B-B14F-4D97-AF65-F5344CB8AC3E}">
        <p14:creationId xmlns:p14="http://schemas.microsoft.com/office/powerpoint/2010/main" val="298093109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Writing the review</a:t>
            </a:r>
          </a:p>
        </p:txBody>
      </p:sp>
      <p:sp>
        <p:nvSpPr>
          <p:cNvPr id="4" name="Content Placeholder 1">
            <a:extLst>
              <a:ext uri="{FF2B5EF4-FFF2-40B4-BE49-F238E27FC236}">
                <a16:creationId xmlns:a16="http://schemas.microsoft.com/office/drawing/2014/main" id="{88FC90D7-595A-4A2C-ABCE-9D5EABD1638F}"/>
              </a:ext>
            </a:extLst>
          </p:cNvPr>
          <p:cNvSpPr txBox="1">
            <a:spLocks/>
          </p:cNvSpPr>
          <p:nvPr/>
        </p:nvSpPr>
        <p:spPr bwMode="auto">
          <a:xfrm>
            <a:off x="676151" y="1268760"/>
            <a:ext cx="10839697" cy="4279776"/>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defRPr/>
            </a:pPr>
            <a:r>
              <a:rPr lang="en-GB" altLang="en-US" dirty="0">
                <a:ea typeface="ＭＳ Ｐゴシック" pitchFamily="34" charset="-128"/>
              </a:rPr>
              <a:t>Start with an overview</a:t>
            </a:r>
          </a:p>
          <a:p>
            <a:pPr algn="just">
              <a:defRPr/>
            </a:pPr>
            <a:r>
              <a:rPr lang="en-GB" altLang="en-US" dirty="0">
                <a:ea typeface="ＭＳ Ｐゴシック" pitchFamily="34" charset="-128"/>
              </a:rPr>
              <a:t>Decide on organising principles (themes, trends, methodology, chronology, controversies – usually a combination of some of these)</a:t>
            </a:r>
          </a:p>
          <a:p>
            <a:pPr algn="just">
              <a:defRPr/>
            </a:pPr>
            <a:r>
              <a:rPr lang="en-GB" altLang="en-US" dirty="0">
                <a:ea typeface="ＭＳ Ｐゴシック" pitchFamily="34" charset="-128"/>
              </a:rPr>
              <a:t>Use headings for the different sections of the review </a:t>
            </a:r>
          </a:p>
          <a:p>
            <a:pPr lvl="1" algn="just">
              <a:defRPr/>
            </a:pPr>
            <a:r>
              <a:rPr lang="en-GB" altLang="en-US" dirty="0">
                <a:ea typeface="ＭＳ Ｐゴシック" pitchFamily="34" charset="-128"/>
              </a:rPr>
              <a:t>Provide summative signposts of where your argument is leading</a:t>
            </a:r>
          </a:p>
          <a:p>
            <a:pPr lvl="1" algn="just">
              <a:defRPr/>
            </a:pPr>
            <a:r>
              <a:rPr lang="en-GB" altLang="en-US" dirty="0">
                <a:ea typeface="ＭＳ Ｐゴシック" pitchFamily="34" charset="-128"/>
              </a:rPr>
              <a:t>Summarise your review/highlight ‘gap’ in research</a:t>
            </a:r>
          </a:p>
          <a:p>
            <a:pPr algn="just">
              <a:defRPr/>
            </a:pPr>
            <a:endParaRPr lang="en-IE" altLang="en-US" sz="2400" dirty="0">
              <a:ea typeface="ＭＳ Ｐゴシック" pitchFamily="34" charset="-128"/>
            </a:endParaRPr>
          </a:p>
          <a:p>
            <a:pPr algn="just">
              <a:defRPr/>
            </a:pPr>
            <a:endParaRPr lang="en-IE" altLang="en-US" sz="2400" dirty="0">
              <a:ea typeface="ＭＳ Ｐゴシック" pitchFamily="34" charset="-128"/>
            </a:endParaRPr>
          </a:p>
        </p:txBody>
      </p:sp>
    </p:spTree>
    <p:extLst>
      <p:ext uri="{BB962C8B-B14F-4D97-AF65-F5344CB8AC3E}">
        <p14:creationId xmlns:p14="http://schemas.microsoft.com/office/powerpoint/2010/main" val="207449631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Writing the review Cont. </a:t>
            </a:r>
          </a:p>
        </p:txBody>
      </p:sp>
      <p:sp>
        <p:nvSpPr>
          <p:cNvPr id="5" name="Content Placeholder 1">
            <a:extLst>
              <a:ext uri="{FF2B5EF4-FFF2-40B4-BE49-F238E27FC236}">
                <a16:creationId xmlns:a16="http://schemas.microsoft.com/office/drawing/2014/main" id="{D092ECC6-F446-4B2B-80B8-AA620D0126CC}"/>
              </a:ext>
            </a:extLst>
          </p:cNvPr>
          <p:cNvSpPr txBox="1">
            <a:spLocks/>
          </p:cNvSpPr>
          <p:nvPr/>
        </p:nvSpPr>
        <p:spPr bwMode="auto">
          <a:xfrm>
            <a:off x="947428" y="1143000"/>
            <a:ext cx="10297144" cy="4320480"/>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Font typeface="Wingdings" pitchFamily="2" charset="2"/>
              <a:buNone/>
              <a:defRPr/>
            </a:pPr>
            <a:r>
              <a:rPr lang="en-GB" sz="2400" b="1" dirty="0"/>
              <a:t>Tips for clear writing:</a:t>
            </a:r>
          </a:p>
          <a:p>
            <a:pPr>
              <a:defRPr/>
            </a:pPr>
            <a:r>
              <a:rPr lang="en-GB" sz="2400" dirty="0"/>
              <a:t>Clear introduction: overview of topic, aim of review and structure</a:t>
            </a:r>
          </a:p>
          <a:p>
            <a:pPr>
              <a:defRPr/>
            </a:pPr>
            <a:r>
              <a:rPr lang="en-GB" sz="2400" dirty="0"/>
              <a:t>Clear paragraph structure </a:t>
            </a:r>
          </a:p>
          <a:p>
            <a:pPr>
              <a:defRPr/>
            </a:pPr>
            <a:r>
              <a:rPr lang="en-GB" sz="2400" dirty="0"/>
              <a:t>Make sure the subject of your sentence is clear</a:t>
            </a:r>
          </a:p>
          <a:p>
            <a:pPr>
              <a:defRPr/>
            </a:pPr>
            <a:r>
              <a:rPr lang="en-GB" sz="2400" dirty="0"/>
              <a:t>Don’t assume knowledge</a:t>
            </a:r>
          </a:p>
          <a:p>
            <a:pPr>
              <a:defRPr/>
            </a:pPr>
            <a:r>
              <a:rPr lang="en-GB" sz="2400" dirty="0"/>
              <a:t>Make sure key terminology and difficult ideas are always explained thoroughly (ask your yourself: does it make sense?)</a:t>
            </a:r>
          </a:p>
          <a:p>
            <a:pPr>
              <a:defRPr/>
            </a:pPr>
            <a:r>
              <a:rPr lang="en-GB" sz="2400" dirty="0"/>
              <a:t>Be objective and balanced</a:t>
            </a:r>
          </a:p>
          <a:p>
            <a:pPr>
              <a:defRPr/>
            </a:pPr>
            <a:r>
              <a:rPr lang="en-GB" sz="2400" dirty="0"/>
              <a:t>Use signposts to orientate the reader</a:t>
            </a:r>
          </a:p>
        </p:txBody>
      </p:sp>
    </p:spTree>
    <p:extLst>
      <p:ext uri="{BB962C8B-B14F-4D97-AF65-F5344CB8AC3E}">
        <p14:creationId xmlns:p14="http://schemas.microsoft.com/office/powerpoint/2010/main" val="128545291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Effective Citation Practices in Academic Writing</a:t>
            </a:r>
            <a:endParaRPr lang="en-GB" altLang="en-US" sz="3600" b="1" i="1" dirty="0">
              <a:solidFill>
                <a:schemeClr val="tx2">
                  <a:lumMod val="75000"/>
                </a:schemeClr>
              </a:solidFill>
            </a:endParaRPr>
          </a:p>
        </p:txBody>
      </p:sp>
      <p:sp>
        <p:nvSpPr>
          <p:cNvPr id="5" name="Rectangle 3">
            <a:extLst>
              <a:ext uri="{FF2B5EF4-FFF2-40B4-BE49-F238E27FC236}">
                <a16:creationId xmlns:a16="http://schemas.microsoft.com/office/drawing/2014/main" id="{503A5BD5-2B39-4A9B-B94A-5FE6EB90F93D}"/>
              </a:ext>
            </a:extLst>
          </p:cNvPr>
          <p:cNvSpPr txBox="1">
            <a:spLocks noChangeArrowheads="1"/>
          </p:cNvSpPr>
          <p:nvPr/>
        </p:nvSpPr>
        <p:spPr bwMode="auto">
          <a:xfrm>
            <a:off x="767408" y="1143000"/>
            <a:ext cx="10657183" cy="441960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None/>
            </a:pPr>
            <a:r>
              <a:rPr lang="en-GB" sz="2400" b="1" dirty="0"/>
              <a:t>Types of Citations:</a:t>
            </a:r>
            <a:endParaRPr lang="en-GB" sz="2400" dirty="0"/>
          </a:p>
          <a:p>
            <a:pPr>
              <a:buFont typeface="Arial" panose="020B0604020202020204" pitchFamily="34" charset="0"/>
              <a:buChar char="•"/>
            </a:pPr>
            <a:r>
              <a:rPr lang="en-GB" sz="2400" b="1" dirty="0"/>
              <a:t>Integral Citations:</a:t>
            </a:r>
            <a:r>
              <a:rPr lang="en-GB" sz="2400" dirty="0"/>
              <a:t> Incorporate the author's name directly into your writing. </a:t>
            </a:r>
          </a:p>
          <a:p>
            <a:pPr lvl="1">
              <a:buFont typeface="Arial" panose="020B0604020202020204" pitchFamily="34" charset="0"/>
              <a:buChar char="•"/>
            </a:pPr>
            <a:r>
              <a:rPr lang="en-GB" sz="2000" dirty="0"/>
              <a:t>Example: Lillis (2001) discusses how students and tutors often lack clear knowledge of academic text construction rules.</a:t>
            </a:r>
          </a:p>
          <a:p>
            <a:pPr marL="0" indent="0">
              <a:buNone/>
            </a:pPr>
            <a:endParaRPr lang="en-GB" sz="2400" dirty="0"/>
          </a:p>
          <a:p>
            <a:pPr>
              <a:buFont typeface="Arial" panose="020B0604020202020204" pitchFamily="34" charset="0"/>
              <a:buChar char="•"/>
            </a:pPr>
            <a:r>
              <a:rPr lang="en-GB" sz="2400" b="1" dirty="0"/>
              <a:t>Non-integral Citations:</a:t>
            </a:r>
            <a:r>
              <a:rPr lang="en-GB" sz="2400" dirty="0"/>
              <a:t> Place the author’s name in parentheses at the end of the sentence. </a:t>
            </a:r>
          </a:p>
          <a:p>
            <a:pPr lvl="1">
              <a:buFont typeface="Arial" panose="020B0604020202020204" pitchFamily="34" charset="0"/>
              <a:buChar char="•"/>
            </a:pPr>
            <a:r>
              <a:rPr lang="en-GB" sz="2000" dirty="0"/>
              <a:t>Example: It's noted that explicit understanding of academic text rules is frequently missing among tutors and students (Lillis, 2001).</a:t>
            </a:r>
          </a:p>
          <a:p>
            <a:pPr lvl="1">
              <a:buFont typeface="Wingdings" panose="05000000000000000000" pitchFamily="2" charset="2"/>
              <a:buChar char="ü"/>
            </a:pPr>
            <a:endParaRPr lang="en-GB" altLang="en-US" sz="2400" dirty="0">
              <a:ea typeface="ＭＳ Ｐゴシック" panose="020B0600070205080204" pitchFamily="34" charset="-128"/>
            </a:endParaRPr>
          </a:p>
        </p:txBody>
      </p:sp>
    </p:spTree>
    <p:extLst>
      <p:ext uri="{BB962C8B-B14F-4D97-AF65-F5344CB8AC3E}">
        <p14:creationId xmlns:p14="http://schemas.microsoft.com/office/powerpoint/2010/main" val="144257329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showMasterPhAnim="0">
  <p:cSld>
    <p:spTree>
      <p:nvGrpSpPr>
        <p:cNvPr id="1" name="">
          <a:extLst>
            <a:ext uri="{FF2B5EF4-FFF2-40B4-BE49-F238E27FC236}">
              <a16:creationId xmlns:a16="http://schemas.microsoft.com/office/drawing/2014/main" id="{66D7E996-7039-7E63-FDC0-158964ED0560}"/>
            </a:ext>
          </a:extLst>
        </p:cNvPr>
        <p:cNvGrpSpPr/>
        <p:nvPr/>
      </p:nvGrpSpPr>
      <p:grpSpPr>
        <a:xfrm>
          <a:off x="0" y="0"/>
          <a:ext cx="0" cy="0"/>
          <a:chOff x="0" y="0"/>
          <a:chExt cx="0" cy="0"/>
        </a:xfrm>
      </p:grpSpPr>
      <p:sp>
        <p:nvSpPr>
          <p:cNvPr id="7171" name="Title 1">
            <a:extLst>
              <a:ext uri="{FF2B5EF4-FFF2-40B4-BE49-F238E27FC236}">
                <a16:creationId xmlns:a16="http://schemas.microsoft.com/office/drawing/2014/main" id="{F5E68BE9-687C-63B6-12E8-5A44014A8FBC}"/>
              </a:ext>
            </a:extLst>
          </p:cNvPr>
          <p:cNvSpPr>
            <a:spLocks noGrp="1"/>
          </p:cNvSpPr>
          <p:nvPr>
            <p:ph type="title" idx="4294967295"/>
          </p:nvPr>
        </p:nvSpPr>
        <p:spPr>
          <a:xfrm>
            <a:off x="551384" y="260648"/>
            <a:ext cx="11089232" cy="882352"/>
          </a:xfrm>
        </p:spPr>
        <p:txBody>
          <a:bodyPr/>
          <a:lstStyle/>
          <a:p>
            <a:pPr eaLnBrk="1" hangingPunct="1"/>
            <a:r>
              <a:rPr lang="en-GB" altLang="en-US" sz="3600" b="1" dirty="0">
                <a:solidFill>
                  <a:schemeClr val="tx2">
                    <a:lumMod val="75000"/>
                  </a:schemeClr>
                </a:solidFill>
              </a:rPr>
              <a:t>Accessing Academic Resources for Your Research</a:t>
            </a:r>
            <a:endParaRPr lang="en-GB" altLang="en-US" sz="3600" b="1" i="1" dirty="0">
              <a:solidFill>
                <a:schemeClr val="tx2">
                  <a:lumMod val="75000"/>
                </a:schemeClr>
              </a:solidFill>
            </a:endParaRPr>
          </a:p>
        </p:txBody>
      </p:sp>
      <p:sp>
        <p:nvSpPr>
          <p:cNvPr id="5" name="Rectangle 3">
            <a:extLst>
              <a:ext uri="{FF2B5EF4-FFF2-40B4-BE49-F238E27FC236}">
                <a16:creationId xmlns:a16="http://schemas.microsoft.com/office/drawing/2014/main" id="{4D595305-721A-066F-9210-73A2B6789B19}"/>
              </a:ext>
            </a:extLst>
          </p:cNvPr>
          <p:cNvSpPr txBox="1">
            <a:spLocks noChangeArrowheads="1"/>
          </p:cNvSpPr>
          <p:nvPr/>
        </p:nvSpPr>
        <p:spPr bwMode="auto">
          <a:xfrm>
            <a:off x="767408" y="1484784"/>
            <a:ext cx="10657183" cy="4077816"/>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r>
              <a:rPr lang="en-GB" sz="2200" b="1" dirty="0"/>
              <a:t>UWTSD Library Resources - </a:t>
            </a:r>
            <a:r>
              <a:rPr lang="en-GB" sz="2200" dirty="0"/>
              <a:t>Access a comprehensive range of academic journals, books, and other resources essential for your dissertation research. </a:t>
            </a:r>
          </a:p>
          <a:p>
            <a:pPr lvl="1" algn="just"/>
            <a:r>
              <a:rPr lang="en-GB" sz="2200" dirty="0"/>
              <a:t>Link: </a:t>
            </a:r>
            <a:r>
              <a:rPr lang="en-GB" sz="2200" dirty="0">
                <a:hlinkClick r:id="rId3"/>
              </a:rPr>
              <a:t>Library and Learning Resources | University of Wales Trinity Saint David</a:t>
            </a:r>
            <a:r>
              <a:rPr lang="en-GB" sz="2200" dirty="0"/>
              <a:t> </a:t>
            </a:r>
          </a:p>
          <a:p>
            <a:pPr algn="just"/>
            <a:r>
              <a:rPr lang="en-GB" sz="2200" b="1" dirty="0"/>
              <a:t>Them Right Online - </a:t>
            </a:r>
            <a:r>
              <a:rPr lang="en-GB" sz="2200" dirty="0"/>
              <a:t>A valuable tool for learning and applying correct referencing and citation styles across various disciplines.</a:t>
            </a:r>
          </a:p>
          <a:p>
            <a:pPr lvl="1" algn="just"/>
            <a:r>
              <a:rPr lang="en-GB" sz="2200" dirty="0"/>
              <a:t>Link: </a:t>
            </a:r>
            <a:r>
              <a:rPr lang="en-GB" sz="2200" dirty="0">
                <a:hlinkClick r:id="rId4"/>
              </a:rPr>
              <a:t>Database Search - Cite them right : the essential referencing guide.</a:t>
            </a:r>
            <a:r>
              <a:rPr lang="en-GB" sz="2200" dirty="0"/>
              <a:t> </a:t>
            </a:r>
          </a:p>
          <a:p>
            <a:pPr algn="just"/>
            <a:r>
              <a:rPr lang="en-GB" sz="2200" b="1" dirty="0"/>
              <a:t>RefWorks: </a:t>
            </a:r>
            <a:r>
              <a:rPr lang="en-GB" sz="2200" dirty="0"/>
              <a:t>An advanced tool for managing your citations and bibliography efficiently throughout your research process. </a:t>
            </a:r>
          </a:p>
          <a:p>
            <a:pPr lvl="1" algn="just"/>
            <a:r>
              <a:rPr lang="en-GB" sz="2200" dirty="0"/>
              <a:t>Link: </a:t>
            </a:r>
            <a:r>
              <a:rPr lang="en-GB" sz="2200" dirty="0">
                <a:hlinkClick r:id="rId5"/>
              </a:rPr>
              <a:t>Login - RefWorks</a:t>
            </a:r>
            <a:endParaRPr lang="en-GB" sz="2400" dirty="0"/>
          </a:p>
          <a:p>
            <a:pPr algn="just"/>
            <a:endParaRPr lang="en-GB" sz="2400" dirty="0"/>
          </a:p>
          <a:p>
            <a:pPr lvl="1" algn="just">
              <a:buFont typeface="Wingdings" panose="05000000000000000000" pitchFamily="2" charset="2"/>
              <a:buChar char="ü"/>
            </a:pPr>
            <a:endParaRPr lang="en-GB" altLang="en-US" sz="2400" dirty="0">
              <a:ea typeface="ＭＳ Ｐゴシック" panose="020B0600070205080204" pitchFamily="34" charset="-128"/>
            </a:endParaRPr>
          </a:p>
        </p:txBody>
      </p:sp>
    </p:spTree>
    <p:extLst>
      <p:ext uri="{BB962C8B-B14F-4D97-AF65-F5344CB8AC3E}">
        <p14:creationId xmlns:p14="http://schemas.microsoft.com/office/powerpoint/2010/main" val="70830714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143070"/>
            <a:ext cx="11089232" cy="1143000"/>
          </a:xfrm>
        </p:spPr>
        <p:txBody>
          <a:bodyPr/>
          <a:lstStyle/>
          <a:p>
            <a:pPr eaLnBrk="1" hangingPunct="1"/>
            <a:r>
              <a:rPr lang="en-GB" altLang="en-US" sz="3600" b="1" dirty="0">
                <a:solidFill>
                  <a:schemeClr val="tx2">
                    <a:lumMod val="75000"/>
                  </a:schemeClr>
                </a:solidFill>
              </a:rPr>
              <a:t>Evaluating Sources- Is it C.R.A.A.P. ?</a:t>
            </a:r>
          </a:p>
        </p:txBody>
      </p:sp>
      <p:sp>
        <p:nvSpPr>
          <p:cNvPr id="4" name="Rectangle 3">
            <a:extLst>
              <a:ext uri="{FF2B5EF4-FFF2-40B4-BE49-F238E27FC236}">
                <a16:creationId xmlns:a16="http://schemas.microsoft.com/office/drawing/2014/main" id="{3130CF7F-6021-4A01-9B78-10DB97F7F3E1}"/>
              </a:ext>
            </a:extLst>
          </p:cNvPr>
          <p:cNvSpPr txBox="1">
            <a:spLocks noChangeArrowheads="1"/>
          </p:cNvSpPr>
          <p:nvPr/>
        </p:nvSpPr>
        <p:spPr bwMode="auto">
          <a:xfrm>
            <a:off x="623392" y="1052736"/>
            <a:ext cx="10713838" cy="4536504"/>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just">
              <a:buNone/>
            </a:pPr>
            <a:r>
              <a:rPr lang="en-GB" altLang="en-US" sz="2200" dirty="0">
                <a:ea typeface="ＭＳ Ｐゴシック" panose="020B0600070205080204" pitchFamily="34" charset="-128"/>
              </a:rPr>
              <a:t>This model helps in discerning credible and reliable sources, ensuring the integrity and accuracy of your academic work.</a:t>
            </a:r>
            <a:endParaRPr lang="en-GB" sz="2200" b="1" dirty="0"/>
          </a:p>
          <a:p>
            <a:pPr marL="0" indent="0" algn="just">
              <a:buNone/>
            </a:pPr>
            <a:r>
              <a:rPr lang="en-GB" sz="2200" b="1" dirty="0"/>
              <a:t>Application in Research:</a:t>
            </a:r>
            <a:endParaRPr lang="en-GB" sz="2200" dirty="0"/>
          </a:p>
          <a:p>
            <a:pPr algn="just">
              <a:buFont typeface="Arial" panose="020B0604020202020204" pitchFamily="34" charset="0"/>
              <a:buChar char="•"/>
            </a:pPr>
            <a:r>
              <a:rPr lang="en-GB" sz="2200" dirty="0"/>
              <a:t>Assess the </a:t>
            </a:r>
            <a:r>
              <a:rPr lang="en-GB" sz="2200" b="1" dirty="0"/>
              <a:t>Currency</a:t>
            </a:r>
            <a:r>
              <a:rPr lang="en-GB" sz="2200" dirty="0"/>
              <a:t> by checking the publication date to ensure information is up to date.</a:t>
            </a:r>
          </a:p>
          <a:p>
            <a:pPr algn="just">
              <a:buFont typeface="Arial" panose="020B0604020202020204" pitchFamily="34" charset="0"/>
              <a:buChar char="•"/>
            </a:pPr>
            <a:r>
              <a:rPr lang="en-GB" sz="2200" dirty="0"/>
              <a:t>Determine </a:t>
            </a:r>
            <a:r>
              <a:rPr lang="en-GB" sz="2200" b="1" dirty="0"/>
              <a:t>Relevance</a:t>
            </a:r>
            <a:r>
              <a:rPr lang="en-GB" sz="2200" dirty="0"/>
              <a:t> by evaluating how the information fits with your research topic.</a:t>
            </a:r>
          </a:p>
          <a:p>
            <a:pPr algn="just">
              <a:buFont typeface="Arial" panose="020B0604020202020204" pitchFamily="34" charset="0"/>
              <a:buChar char="•"/>
            </a:pPr>
            <a:r>
              <a:rPr lang="en-GB" sz="2200" dirty="0"/>
              <a:t>Verify </a:t>
            </a:r>
            <a:r>
              <a:rPr lang="en-GB" sz="2200" b="1" dirty="0"/>
              <a:t>Authority</a:t>
            </a:r>
            <a:r>
              <a:rPr lang="en-GB" sz="2200" dirty="0"/>
              <a:t> by reviewing the credentials of the author or publisher.</a:t>
            </a:r>
          </a:p>
          <a:p>
            <a:pPr algn="just">
              <a:buFont typeface="Arial" panose="020B0604020202020204" pitchFamily="34" charset="0"/>
              <a:buChar char="•"/>
            </a:pPr>
            <a:r>
              <a:rPr lang="en-GB" sz="2200" dirty="0"/>
              <a:t>Confirm </a:t>
            </a:r>
            <a:r>
              <a:rPr lang="en-GB" sz="2200" b="1" dirty="0"/>
              <a:t>Accuracy</a:t>
            </a:r>
            <a:r>
              <a:rPr lang="en-GB" sz="2200" dirty="0"/>
              <a:t> by ensuring the information is supported by evidence and free of errors.</a:t>
            </a:r>
          </a:p>
          <a:p>
            <a:pPr algn="just">
              <a:buFont typeface="Arial" panose="020B0604020202020204" pitchFamily="34" charset="0"/>
              <a:buChar char="•"/>
            </a:pPr>
            <a:r>
              <a:rPr lang="en-GB" sz="2200" dirty="0"/>
              <a:t>Analyse the </a:t>
            </a:r>
            <a:r>
              <a:rPr lang="en-GB" sz="2200" b="1" dirty="0"/>
              <a:t>Purpose</a:t>
            </a:r>
            <a:r>
              <a:rPr lang="en-GB" sz="2200" dirty="0"/>
              <a:t> to identify any biases or intentions behind the information provided.</a:t>
            </a:r>
            <a:endParaRPr lang="en-US" altLang="en-US" sz="2200" dirty="0">
              <a:ea typeface="ＭＳ Ｐゴシック" panose="020B0600070205080204" pitchFamily="34" charset="-128"/>
            </a:endParaRPr>
          </a:p>
        </p:txBody>
      </p:sp>
    </p:spTree>
    <p:extLst>
      <p:ext uri="{BB962C8B-B14F-4D97-AF65-F5344CB8AC3E}">
        <p14:creationId xmlns:p14="http://schemas.microsoft.com/office/powerpoint/2010/main" val="58464890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Any Questions?</a:t>
            </a:r>
          </a:p>
        </p:txBody>
      </p:sp>
      <p:pic>
        <p:nvPicPr>
          <p:cNvPr id="4" name="Picture 3">
            <a:extLst>
              <a:ext uri="{FF2B5EF4-FFF2-40B4-BE49-F238E27FC236}">
                <a16:creationId xmlns:a16="http://schemas.microsoft.com/office/drawing/2014/main" id="{02581647-D630-488B-A847-C58C019C6591}"/>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8328248" y="2027237"/>
            <a:ext cx="2573338" cy="2803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Rectangle 3">
            <a:extLst>
              <a:ext uri="{FF2B5EF4-FFF2-40B4-BE49-F238E27FC236}">
                <a16:creationId xmlns:a16="http://schemas.microsoft.com/office/drawing/2014/main" id="{A380AC12-6F12-41E4-ADF8-C374BD53E9B5}"/>
              </a:ext>
            </a:extLst>
          </p:cNvPr>
          <p:cNvSpPr txBox="1">
            <a:spLocks noChangeArrowheads="1"/>
          </p:cNvSpPr>
          <p:nvPr/>
        </p:nvSpPr>
        <p:spPr bwMode="auto">
          <a:xfrm>
            <a:off x="1631504" y="2954337"/>
            <a:ext cx="4221163" cy="949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accent1"/>
              </a:buClr>
              <a:buSzPct val="100000"/>
              <a:buFont typeface="Symbol" panose="05050102010706020507" pitchFamily="18" charset="2"/>
              <a:buChar char=""/>
              <a:defRPr sz="2400">
                <a:solidFill>
                  <a:schemeClr val="tx2"/>
                </a:solidFill>
                <a:latin typeface="Candara" panose="020E0502030303020204" pitchFamily="34" charset="0"/>
              </a:defRPr>
            </a:lvl1pPr>
            <a:lvl2pPr marL="576263" indent="-273050">
              <a:spcBef>
                <a:spcPct val="20000"/>
              </a:spcBef>
              <a:buClr>
                <a:schemeClr val="accent1"/>
              </a:buClr>
              <a:buSzPct val="100000"/>
              <a:buFont typeface="Symbol" panose="05050102010706020507" pitchFamily="18" charset="2"/>
              <a:buChar char=""/>
              <a:defRPr sz="2200">
                <a:solidFill>
                  <a:schemeClr val="tx2"/>
                </a:solidFill>
                <a:latin typeface="Candara" panose="020E0502030303020204" pitchFamily="34" charset="0"/>
              </a:defRPr>
            </a:lvl2pPr>
            <a:lvl3pPr marL="855663" indent="-228600">
              <a:spcBef>
                <a:spcPct val="20000"/>
              </a:spcBef>
              <a:buClr>
                <a:schemeClr val="accent1"/>
              </a:buClr>
              <a:buSzPct val="100000"/>
              <a:buFont typeface="Symbol" panose="05050102010706020507" pitchFamily="18" charset="2"/>
              <a:buChar char=""/>
              <a:defRPr sz="2000">
                <a:solidFill>
                  <a:schemeClr val="tx2"/>
                </a:solidFill>
                <a:latin typeface="Candara" panose="020E0502030303020204" pitchFamily="34" charset="0"/>
              </a:defRPr>
            </a:lvl3pPr>
            <a:lvl4pPr marL="1143000" indent="-228600">
              <a:spcBef>
                <a:spcPct val="20000"/>
              </a:spcBef>
              <a:buClr>
                <a:schemeClr val="accent1"/>
              </a:buClr>
              <a:buSzPct val="100000"/>
              <a:buFont typeface="Symbol" panose="05050102010706020507" pitchFamily="18" charset="2"/>
              <a:buChar char=""/>
              <a:defRPr>
                <a:solidFill>
                  <a:schemeClr val="tx2"/>
                </a:solidFill>
                <a:latin typeface="Candara" panose="020E0502030303020204" pitchFamily="34" charset="0"/>
              </a:defRPr>
            </a:lvl4pPr>
            <a:lvl5pPr marL="1462088" indent="-228600">
              <a:spcBef>
                <a:spcPct val="20000"/>
              </a:spcBef>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5pPr>
            <a:lvl6pPr marL="19192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6pPr>
            <a:lvl7pPr marL="23764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7pPr>
            <a:lvl8pPr marL="28336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8pPr>
            <a:lvl9pPr marL="32908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9pPr>
          </a:lstStyle>
          <a:p>
            <a:pPr algn="ctr" eaLnBrk="1" hangingPunct="1">
              <a:buFont typeface="Symbol" panose="05050102010706020507" pitchFamily="18" charset="2"/>
              <a:buNone/>
            </a:pPr>
            <a:r>
              <a:rPr lang="en-GB" altLang="en-US" sz="4400" dirty="0">
                <a:solidFill>
                  <a:schemeClr val="tx1"/>
                </a:solidFill>
              </a:rPr>
              <a:t>Thank You </a:t>
            </a:r>
            <a:r>
              <a:rPr lang="en-GB" altLang="en-US" sz="4400" dirty="0">
                <a:solidFill>
                  <a:schemeClr val="tx1"/>
                </a:solidFill>
                <a:sym typeface="Wingdings" panose="05000000000000000000" pitchFamily="2" charset="2"/>
              </a:rPr>
              <a:t> </a:t>
            </a:r>
          </a:p>
          <a:p>
            <a:pPr algn="just" eaLnBrk="1" hangingPunct="1">
              <a:buFont typeface="Symbol" panose="05050102010706020507" pitchFamily="18" charset="2"/>
              <a:buNone/>
            </a:pPr>
            <a:endParaRPr lang="en-GB" altLang="en-US" sz="3200" dirty="0"/>
          </a:p>
          <a:p>
            <a:pPr algn="just" eaLnBrk="1" hangingPunct="1">
              <a:buFont typeface="Symbol" panose="05050102010706020507" pitchFamily="18" charset="2"/>
              <a:buNone/>
            </a:pPr>
            <a:endParaRPr lang="en-GB" altLang="en-US" sz="3200" b="1" dirty="0"/>
          </a:p>
          <a:p>
            <a:pPr algn="just" eaLnBrk="1" hangingPunct="1">
              <a:buFont typeface="Symbol" panose="05050102010706020507" pitchFamily="18" charset="2"/>
              <a:buNone/>
            </a:pPr>
            <a:endParaRPr lang="en-US" altLang="en-US" sz="2800" b="1" dirty="0"/>
          </a:p>
        </p:txBody>
      </p:sp>
    </p:spTree>
    <p:extLst>
      <p:ext uri="{BB962C8B-B14F-4D97-AF65-F5344CB8AC3E}">
        <p14:creationId xmlns:p14="http://schemas.microsoft.com/office/powerpoint/2010/main" val="25399688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wipe(down)">
                                      <p:cBhvr>
                                        <p:cTn id="7" dur="580">
                                          <p:stCondLst>
                                            <p:cond delay="0"/>
                                          </p:stCondLst>
                                        </p:cTn>
                                        <p:tgtEl>
                                          <p:spTgt spid="4"/>
                                        </p:tgtEl>
                                      </p:cBhvr>
                                    </p:animEffect>
                                    <p:anim calcmode="lin" valueType="num">
                                      <p:cBhvr>
                                        <p:cTn id="8" dur="1822" tmFilter="0,0; 0.14,0.36; 0.43,0.73; 0.71,0.91; 1.0,1.0">
                                          <p:stCondLst>
                                            <p:cond delay="0"/>
                                          </p:stCondLst>
                                        </p:cTn>
                                        <p:tgtEl>
                                          <p:spTgt spid="4"/>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4"/>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4"/>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4"/>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4"/>
                                        </p:tgtEl>
                                        <p:attrNameLst>
                                          <p:attrName>ppt_y</p:attrName>
                                        </p:attrNameLst>
                                      </p:cBhvr>
                                      <p:tavLst>
                                        <p:tav tm="0" fmla="#ppt_y-sin(pi*$)/81">
                                          <p:val>
                                            <p:fltVal val="0"/>
                                          </p:val>
                                        </p:tav>
                                        <p:tav tm="100000">
                                          <p:val>
                                            <p:fltVal val="1"/>
                                          </p:val>
                                        </p:tav>
                                      </p:tavLst>
                                    </p:anim>
                                    <p:animScale>
                                      <p:cBhvr>
                                        <p:cTn id="13" dur="26">
                                          <p:stCondLst>
                                            <p:cond delay="650"/>
                                          </p:stCondLst>
                                        </p:cTn>
                                        <p:tgtEl>
                                          <p:spTgt spid="4"/>
                                        </p:tgtEl>
                                      </p:cBhvr>
                                      <p:to x="100000" y="60000"/>
                                    </p:animScale>
                                    <p:animScale>
                                      <p:cBhvr>
                                        <p:cTn id="14" dur="166" decel="50000">
                                          <p:stCondLst>
                                            <p:cond delay="676"/>
                                          </p:stCondLst>
                                        </p:cTn>
                                        <p:tgtEl>
                                          <p:spTgt spid="4"/>
                                        </p:tgtEl>
                                      </p:cBhvr>
                                      <p:to x="100000" y="100000"/>
                                    </p:animScale>
                                    <p:animScale>
                                      <p:cBhvr>
                                        <p:cTn id="15" dur="26">
                                          <p:stCondLst>
                                            <p:cond delay="1312"/>
                                          </p:stCondLst>
                                        </p:cTn>
                                        <p:tgtEl>
                                          <p:spTgt spid="4"/>
                                        </p:tgtEl>
                                      </p:cBhvr>
                                      <p:to x="100000" y="80000"/>
                                    </p:animScale>
                                    <p:animScale>
                                      <p:cBhvr>
                                        <p:cTn id="16" dur="166" decel="50000">
                                          <p:stCondLst>
                                            <p:cond delay="1338"/>
                                          </p:stCondLst>
                                        </p:cTn>
                                        <p:tgtEl>
                                          <p:spTgt spid="4"/>
                                        </p:tgtEl>
                                      </p:cBhvr>
                                      <p:to x="100000" y="100000"/>
                                    </p:animScale>
                                    <p:animScale>
                                      <p:cBhvr>
                                        <p:cTn id="17" dur="26">
                                          <p:stCondLst>
                                            <p:cond delay="1642"/>
                                          </p:stCondLst>
                                        </p:cTn>
                                        <p:tgtEl>
                                          <p:spTgt spid="4"/>
                                        </p:tgtEl>
                                      </p:cBhvr>
                                      <p:to x="100000" y="90000"/>
                                    </p:animScale>
                                    <p:animScale>
                                      <p:cBhvr>
                                        <p:cTn id="18" dur="166" decel="50000">
                                          <p:stCondLst>
                                            <p:cond delay="1668"/>
                                          </p:stCondLst>
                                        </p:cTn>
                                        <p:tgtEl>
                                          <p:spTgt spid="4"/>
                                        </p:tgtEl>
                                      </p:cBhvr>
                                      <p:to x="100000" y="100000"/>
                                    </p:animScale>
                                    <p:animScale>
                                      <p:cBhvr>
                                        <p:cTn id="19" dur="26">
                                          <p:stCondLst>
                                            <p:cond delay="1808"/>
                                          </p:stCondLst>
                                        </p:cTn>
                                        <p:tgtEl>
                                          <p:spTgt spid="4"/>
                                        </p:tgtEl>
                                      </p:cBhvr>
                                      <p:to x="100000" y="95000"/>
                                    </p:animScale>
                                    <p:animScale>
                                      <p:cBhvr>
                                        <p:cTn id="20" dur="166" decel="50000">
                                          <p:stCondLst>
                                            <p:cond delay="1834"/>
                                          </p:stCondLst>
                                        </p:cTn>
                                        <p:tgtEl>
                                          <p:spTgt spid="4"/>
                                        </p:tgtEl>
                                      </p:cBhvr>
                                      <p:to x="100000" y="100000"/>
                                    </p:animScale>
                                  </p:childTnLst>
                                </p:cTn>
                              </p:par>
                            </p:childTnLst>
                          </p:cTn>
                        </p:par>
                      </p:childTnLst>
                    </p:cTn>
                  </p:par>
                  <p:par>
                    <p:cTn id="21" fill="hold">
                      <p:stCondLst>
                        <p:cond delay="indefinite"/>
                      </p:stCondLst>
                      <p:childTnLst>
                        <p:par>
                          <p:cTn id="22" fill="hold">
                            <p:stCondLst>
                              <p:cond delay="0"/>
                            </p:stCondLst>
                            <p:childTnLst>
                              <p:par>
                                <p:cTn id="23" presetID="53" presetClass="entr" presetSubtype="16" fill="hold" grpId="0" nodeType="clickEffect">
                                  <p:stCondLst>
                                    <p:cond delay="0"/>
                                  </p:stCondLst>
                                  <p:childTnLst>
                                    <p:set>
                                      <p:cBhvr>
                                        <p:cTn id="24" dur="1" fill="hold">
                                          <p:stCondLst>
                                            <p:cond delay="0"/>
                                          </p:stCondLst>
                                        </p:cTn>
                                        <p:tgtEl>
                                          <p:spTgt spid="5"/>
                                        </p:tgtEl>
                                        <p:attrNameLst>
                                          <p:attrName>style.visibility</p:attrName>
                                        </p:attrNameLst>
                                      </p:cBhvr>
                                      <p:to>
                                        <p:strVal val="visible"/>
                                      </p:to>
                                    </p:set>
                                    <p:anim calcmode="lin" valueType="num">
                                      <p:cBhvr>
                                        <p:cTn id="25" dur="500" fill="hold"/>
                                        <p:tgtEl>
                                          <p:spTgt spid="5"/>
                                        </p:tgtEl>
                                        <p:attrNameLst>
                                          <p:attrName>ppt_w</p:attrName>
                                        </p:attrNameLst>
                                      </p:cBhvr>
                                      <p:tavLst>
                                        <p:tav tm="0">
                                          <p:val>
                                            <p:fltVal val="0"/>
                                          </p:val>
                                        </p:tav>
                                        <p:tav tm="100000">
                                          <p:val>
                                            <p:strVal val="#ppt_w"/>
                                          </p:val>
                                        </p:tav>
                                      </p:tavLst>
                                    </p:anim>
                                    <p:anim calcmode="lin" valueType="num">
                                      <p:cBhvr>
                                        <p:cTn id="26" dur="500" fill="hold"/>
                                        <p:tgtEl>
                                          <p:spTgt spid="5"/>
                                        </p:tgtEl>
                                        <p:attrNameLst>
                                          <p:attrName>ppt_h</p:attrName>
                                        </p:attrNameLst>
                                      </p:cBhvr>
                                      <p:tavLst>
                                        <p:tav tm="0">
                                          <p:val>
                                            <p:fltVal val="0"/>
                                          </p:val>
                                        </p:tav>
                                        <p:tav tm="100000">
                                          <p:val>
                                            <p:strVal val="#ppt_h"/>
                                          </p:val>
                                        </p:tav>
                                      </p:tavLst>
                                    </p:anim>
                                    <p:animEffect transition="in" filter="fade">
                                      <p:cBhvr>
                                        <p:cTn id="2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2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Sources</a:t>
            </a:r>
          </a:p>
        </p:txBody>
      </p:sp>
      <p:sp>
        <p:nvSpPr>
          <p:cNvPr id="6" name="Content Placeholder 2">
            <a:extLst>
              <a:ext uri="{FF2B5EF4-FFF2-40B4-BE49-F238E27FC236}">
                <a16:creationId xmlns:a16="http://schemas.microsoft.com/office/drawing/2014/main" id="{6BFF820E-EFEA-40D3-B4C4-627FFA8068CE}"/>
              </a:ext>
            </a:extLst>
          </p:cNvPr>
          <p:cNvSpPr txBox="1">
            <a:spLocks/>
          </p:cNvSpPr>
          <p:nvPr/>
        </p:nvSpPr>
        <p:spPr bwMode="auto">
          <a:xfrm>
            <a:off x="909464" y="1109531"/>
            <a:ext cx="10729191" cy="410445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r>
              <a:rPr lang="en-GB" sz="2000" dirty="0"/>
              <a:t>Adams, J. (2014) Research methods for business and social science students. New Delhi: SAGE Publications.</a:t>
            </a:r>
          </a:p>
          <a:p>
            <a:pPr algn="just"/>
            <a:r>
              <a:rPr lang="en-GB" sz="2000" dirty="0"/>
              <a:t>Anderson, L.W. &amp; Krathwohl, D.R., eds. (2001). A Taxonomy for Learning, Teaching, and Assessing: A Revision of Bloom's Taxonomy of Educational Objectives. New York: Longman.</a:t>
            </a:r>
          </a:p>
          <a:p>
            <a:pPr algn="just"/>
            <a:r>
              <a:rPr lang="en-GB" sz="2000" dirty="0"/>
              <a:t>Clippinger, D. (2017) Business research reporting. Business Expert Press.</a:t>
            </a:r>
          </a:p>
          <a:p>
            <a:pPr algn="just"/>
            <a:r>
              <a:rPr lang="en-GB" sz="2000" dirty="0"/>
              <a:t>Saunders, M.N.K. (2019) Research methods for business students. 8th ed. Harlow: Pearson.</a:t>
            </a:r>
          </a:p>
          <a:p>
            <a:pPr algn="just"/>
            <a:r>
              <a:rPr lang="en-GB" sz="2000" dirty="0"/>
              <a:t>Ridley, D. (2012) The literature review: A step-by-step guide for students. 2nd ed. London: SAGE Publications.</a:t>
            </a:r>
          </a:p>
          <a:p>
            <a:pPr algn="just"/>
            <a:r>
              <a:rPr lang="en-GB" sz="2000" dirty="0" err="1"/>
              <a:t>Tranfield</a:t>
            </a:r>
            <a:r>
              <a:rPr lang="en-GB" sz="2000" dirty="0"/>
              <a:t>, D., Denyer, D., &amp; Smart, P. (2003). Towards a Methodology for Developing Evidence-Informed Management Knowledge by Means of Systematic Review. British Journal of Management, 14(3), 207-222. </a:t>
            </a:r>
            <a:endParaRPr lang="en-US" sz="2000" dirty="0"/>
          </a:p>
          <a:p>
            <a:pPr marL="0" indent="0" eaLnBrk="1" hangingPunct="1">
              <a:buFont typeface="Arial" panose="020B0604020202020204" pitchFamily="34" charset="0"/>
              <a:buNone/>
              <a:defRPr/>
            </a:pPr>
            <a:endParaRPr lang="en-GB" altLang="en-US" sz="2000" dirty="0"/>
          </a:p>
        </p:txBody>
      </p:sp>
    </p:spTree>
    <p:extLst>
      <p:ext uri="{BB962C8B-B14F-4D97-AF65-F5344CB8AC3E}">
        <p14:creationId xmlns:p14="http://schemas.microsoft.com/office/powerpoint/2010/main" val="1938051617"/>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0</TotalTime>
  <Words>1747</Words>
  <Application>Microsoft Office PowerPoint</Application>
  <PresentationFormat>Widescreen</PresentationFormat>
  <Paragraphs>188</Paragraphs>
  <Slides>22</Slides>
  <Notes>19</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22</vt:i4>
      </vt:variant>
    </vt:vector>
  </HeadingPairs>
  <TitlesOfParts>
    <vt:vector size="31" baseType="lpstr">
      <vt:lpstr>ＭＳ Ｐゴシック</vt:lpstr>
      <vt:lpstr>Myriad Pro</vt:lpstr>
      <vt:lpstr>Aharoni</vt:lpstr>
      <vt:lpstr>Arial</vt:lpstr>
      <vt:lpstr>Symbol</vt:lpstr>
      <vt:lpstr>Tahoma</vt:lpstr>
      <vt:lpstr>Verdana</vt:lpstr>
      <vt:lpstr>Wingdings</vt:lpstr>
      <vt:lpstr>20140311PresentationUWTSDTemplate</vt:lpstr>
      <vt:lpstr>LCBB6000 </vt:lpstr>
      <vt:lpstr>Learning Objectives</vt:lpstr>
      <vt:lpstr>The Literature Review </vt:lpstr>
      <vt:lpstr>The Literature Review </vt:lpstr>
      <vt:lpstr>What is a literature review (for)?</vt:lpstr>
      <vt:lpstr>Literature Review</vt:lpstr>
      <vt:lpstr>It Is More than just a chapter</vt:lpstr>
      <vt:lpstr>Main Approaches To A Literature Review</vt:lpstr>
      <vt:lpstr>PowerPoint Presentation</vt:lpstr>
      <vt:lpstr>Activity -  Initiating the Dissertation Literature Review</vt:lpstr>
      <vt:lpstr>PowerPoint Presentation</vt:lpstr>
      <vt:lpstr>Read Critically..</vt:lpstr>
      <vt:lpstr>Think Critically - Main ideas and debates</vt:lpstr>
      <vt:lpstr>Searching For Books And Articles</vt:lpstr>
      <vt:lpstr>Starting to think about your own literature review</vt:lpstr>
      <vt:lpstr>Writing the review</vt:lpstr>
      <vt:lpstr>Writing the review Cont. </vt:lpstr>
      <vt:lpstr>Effective Citation Practices in Academic Writing</vt:lpstr>
      <vt:lpstr>Accessing Academic Resources for Your Research</vt:lpstr>
      <vt:lpstr>Evaluating Sources- Is it C.R.A.A.P. ?</vt:lpstr>
      <vt:lpstr>Any Questions?</vt:lpstr>
      <vt:lpstr>Sources</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Anupam Mazumdar</cp:lastModifiedBy>
  <cp:revision>217</cp:revision>
  <cp:lastPrinted>2018-07-09T15:27:01Z</cp:lastPrinted>
  <dcterms:created xsi:type="dcterms:W3CDTF">2002-10-07T19:43:58Z</dcterms:created>
  <dcterms:modified xsi:type="dcterms:W3CDTF">2025-03-06T10:30:31Z</dcterms:modified>
</cp:coreProperties>
</file>