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4" r:id="rId8"/>
    <p:sldId id="265" r:id="rId9"/>
    <p:sldId id="266" r:id="rId10"/>
    <p:sldId id="267" r:id="rId11"/>
    <p:sldId id="262" r:id="rId12"/>
    <p:sldId id="263"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AE5F7"/>
    <a:srgbClr val="C4FFCA"/>
    <a:srgbClr val="ADF6F7"/>
    <a:srgbClr val="FFAFA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E4AFCB-20B3-74C9-3CDA-12A7C7C4C6AC}" v="1281" dt="2022-05-09T18:49:01.734"/>
    <p1510:client id="{31A4A753-C221-F967-43AE-19BBCFD60391}" v="3397" dt="2022-05-13T14:55:37.543"/>
    <p1510:client id="{7AEF9FB8-511A-24B2-D32C-2C1B20C95DAE}" v="2006" dt="2022-05-11T19:37:56.032"/>
    <p1510:client id="{A0B2FC16-5239-244C-FA61-F88BD0516509}" v="4262" dt="2022-05-12T19:04:50.432"/>
    <p1510:client id="{B7F44E05-353A-A188-E5BA-10024B997257}" v="4000" dt="2022-05-07T16:40:45.389"/>
    <p1510:client id="{B8D98BA3-C3B3-AD58-2CC8-9AD31790333F}" v="94" dt="2022-05-13T18:01:20.127"/>
    <p1510:client id="{C8C86A28-074F-B1CE-751D-057419611DD7}" v="4" dt="2022-05-08T12:12:25.942"/>
    <p1510:client id="{DCA78BDB-8B33-40D0-A35C-900F9B9A6628}" v="238" dt="2022-05-06T18:06:26.824"/>
    <p1510:client id="{E9931C51-CB89-5435-BE2A-7DADCB767ED9}" v="1333" dt="2022-05-08T19:01:53.007"/>
    <p1510:client id="{EC92B5F3-F52F-81EF-8271-899ECA361E4F}" v="1680" dt="2022-05-10T16:49:14.1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13/05/2022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13/05/2022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13/05/2022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13/05/2022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13/05/2022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13/05/2022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13/05/2022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s://creativecommons.org/licenses/by-nc-nd/3.0/" TargetMode="External"/><Relationship Id="rId4" Type="http://schemas.openxmlformats.org/officeDocument/2006/relationships/hyperlink" Target="http://www.ohioemployerlawblog.com/2016/06/what-you-need-to-know-about-eeocs.html"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www.ip-watch.org/2016/06/24/uk-brexit-leaves-ip-community-with-many-unanswered-questions/" TargetMode="Externa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3" Type="http://schemas.openxmlformats.org/officeDocument/2006/relationships/hyperlink" Target="https://theduran.com/the-myths-about-brexit/"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journals.sagepub.com/doi/pdf/10.1177/14651165211032766" TargetMode="External"/><Relationship Id="rId13" Type="http://schemas.openxmlformats.org/officeDocument/2006/relationships/hyperlink" Target="https://www.interpol.int/en/Who-we-are/Member-countries/Europe/UNITED-KINGDOM" TargetMode="External"/><Relationship Id="rId3" Type="http://schemas.openxmlformats.org/officeDocument/2006/relationships/hyperlink" Target="https://www.bbc.co.uk/news/uk-politics-32810887" TargetMode="External"/><Relationship Id="rId7" Type="http://schemas.openxmlformats.org/officeDocument/2006/relationships/hyperlink" Target="https://www.cambridge.org/core/journals/national-institute-economic-review/article/longterm-economic-impact-of-leaving-the-eu/3D47EAD6E63462831C0C425DEC007014" TargetMode="External"/><Relationship Id="rId12" Type="http://schemas.openxmlformats.org/officeDocument/2006/relationships/hyperlink" Target="https://www.interpol.int/en/Who-we-are/What-is-INTERPOL" TargetMode="External"/><Relationship Id="rId2" Type="http://schemas.openxmlformats.org/officeDocument/2006/relationships/hyperlink" Target="https://www.e-ir.info/pdf/74284" TargetMode="External"/><Relationship Id="rId1" Type="http://schemas.openxmlformats.org/officeDocument/2006/relationships/slideLayout" Target="../slideLayouts/slideLayout2.xml"/><Relationship Id="rId6" Type="http://schemas.openxmlformats.org/officeDocument/2006/relationships/hyperlink" Target="https://www.independent.co.uk/news/uk/home-news/brexit-security-intelligence-mi5-terrorism-risk-police-a9178391.html" TargetMode="External"/><Relationship Id="rId11" Type="http://schemas.openxmlformats.org/officeDocument/2006/relationships/hyperlink" Target="https://www.interpol.int/Who-we-are/Legal-framework/Name-and-logo" TargetMode="External"/><Relationship Id="rId5" Type="http://schemas.openxmlformats.org/officeDocument/2006/relationships/hyperlink" Target="https://www.btp.police.uk/police-forces/british-transport-police/areas/about-us/about-us/" TargetMode="External"/><Relationship Id="rId15" Type="http://schemas.openxmlformats.org/officeDocument/2006/relationships/hyperlink" Target="https://www.lse.ac.uk/ideas/Assets/Documents/Dahrendorf/Dahrendorf-Martill-Sus-BJPIR.pdf" TargetMode="External"/><Relationship Id="rId10" Type="http://schemas.openxmlformats.org/officeDocument/2006/relationships/hyperlink" Target="https://publications.parliament.uk/pa/ld5801/ldselect/ldeucom/250/250.pdf" TargetMode="External"/><Relationship Id="rId4" Type="http://schemas.openxmlformats.org/officeDocument/2006/relationships/hyperlink" Target="https://www.tandfonline.com/doi/10.1080/20414005.2015.1042235" TargetMode="External"/><Relationship Id="rId9" Type="http://schemas.openxmlformats.org/officeDocument/2006/relationships/hyperlink" Target="https://www.gov.uk/government/speeches/security-ministers-speech-on-security-and-crime-after-brexit" TargetMode="External"/><Relationship Id="rId14" Type="http://schemas.openxmlformats.org/officeDocument/2006/relationships/hyperlink" Target="https://eprints.leedsbeckett.ac.uk/id/eprint/7651/1/PostBrexitWillEUDataProtectionLawStillImpactOnPoliceInvestigationsIntoTerrorismAndOrganisedCrimePV-LOWE.pdf"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ukandeu.ac.uk/policing-capabilities-lessened-after-brexit/" TargetMode="External"/><Relationship Id="rId13" Type="http://schemas.openxmlformats.org/officeDocument/2006/relationships/hyperlink" Target="https://www.ncbi.nlm.nih.gov/pmc/articles/PMC7921827/pdf/41304_2021_Article_322.pdf" TargetMode="External"/><Relationship Id="rId3" Type="http://schemas.openxmlformats.org/officeDocument/2006/relationships/hyperlink" Target="https://ec.europa.eu/home-affairs/policies/law-enforcement-cooperation/passenger-name-record-pnr_en" TargetMode="External"/><Relationship Id="rId7" Type="http://schemas.openxmlformats.org/officeDocument/2006/relationships/hyperlink" Target="https://www.npcc.police.uk/NationalPolicing/" TargetMode="External"/><Relationship Id="rId12" Type="http://schemas.openxmlformats.org/officeDocument/2006/relationships/hyperlink" Target="https://www.tandfonline.com/doi/full/10.1080/03071847.2019.1643256" TargetMode="External"/><Relationship Id="rId2" Type="http://schemas.openxmlformats.org/officeDocument/2006/relationships/hyperlink" Target="https://ukandeu.ac.uk/wp-content/uploads/2021/01/Brexit-and-Beyond-report-compressed.pdf%C2%A0" TargetMode="External"/><Relationship Id="rId1" Type="http://schemas.openxmlformats.org/officeDocument/2006/relationships/slideLayout" Target="../slideLayouts/slideLayout2.xml"/><Relationship Id="rId6" Type="http://schemas.openxmlformats.org/officeDocument/2006/relationships/hyperlink" Target="https://nationalcrimeagency.gov.uk/what-we-do/how-we-work/providing-specialist-capabilities-for-law-enforcement/fugitives-and-international-crime/european-arrest-warrants" TargetMode="External"/><Relationship Id="rId11" Type="http://schemas.openxmlformats.org/officeDocument/2006/relationships/hyperlink" Target="https://repository.canterbury.ac.uk/download/bec1506758a77f9ee84f985390a5f76775f9745d9dc9e83321aa6c426f96c569/1098048/Matthew%20Shellaker-MSc%20by%20Research-Final.pdf" TargetMode="External"/><Relationship Id="rId5" Type="http://schemas.openxmlformats.org/officeDocument/2006/relationships/hyperlink" Target="https://committees.parliament.uk/writtenevidence/19454/pdf/" TargetMode="External"/><Relationship Id="rId15" Type="http://schemas.openxmlformats.org/officeDocument/2006/relationships/hyperlink" Target="https://www.tandfonline.com/doi/full/10.1080/21582041.2020.1851393" TargetMode="External"/><Relationship Id="rId10" Type="http://schemas.openxmlformats.org/officeDocument/2006/relationships/hyperlink" Target="https://www.mi5.gov.uk/what-we-do" TargetMode="External"/><Relationship Id="rId4" Type="http://schemas.openxmlformats.org/officeDocument/2006/relationships/hyperlink" Target="https://www.europarl.europa.eu/RegData/etudes/etudes/join/2013/510979/IPOL-JOIN_ET(2013)510979_EN.pdf" TargetMode="External"/><Relationship Id="rId9" Type="http://schemas.openxmlformats.org/officeDocument/2006/relationships/hyperlink" Target="https://www.schengenvisainfo.com/news/eu-set-to-end-uks-access-to-sis-eu-database-of-criminal-suspects/" TargetMode="External"/><Relationship Id="rId14" Type="http://schemas.openxmlformats.org/officeDocument/2006/relationships/hyperlink" Target="https://www.police-foundation.org.uk/2017/wp-content/uploads/2017/01/justice_committee_brexi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B4D3D850-2041-4B7C-AED9-54DA385B14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7" descr="British Police Car Free Stock Photo - Public Domain Pictures">
            <a:extLst>
              <a:ext uri="{FF2B5EF4-FFF2-40B4-BE49-F238E27FC236}">
                <a16:creationId xmlns:a16="http://schemas.microsoft.com/office/drawing/2014/main" id="{085FD36F-6B26-1158-794B-F08AF97CA8E6}"/>
              </a:ext>
            </a:extLst>
          </p:cNvPr>
          <p:cNvPicPr>
            <a:picLocks noChangeAspect="1"/>
          </p:cNvPicPr>
          <p:nvPr/>
        </p:nvPicPr>
        <p:blipFill rotWithShape="1">
          <a:blip r:embed="rId2"/>
          <a:srcRect r="41111" b="-1"/>
          <a:stretch/>
        </p:blipFill>
        <p:spPr>
          <a:xfrm>
            <a:off x="20" y="10"/>
            <a:ext cx="6084074" cy="6857990"/>
          </a:xfrm>
          <a:prstGeom prst="rect">
            <a:avLst/>
          </a:prstGeom>
        </p:spPr>
      </p:pic>
      <p:pic>
        <p:nvPicPr>
          <p:cNvPr id="4" name="Picture 4">
            <a:extLst>
              <a:ext uri="{FF2B5EF4-FFF2-40B4-BE49-F238E27FC236}">
                <a16:creationId xmlns:a16="http://schemas.microsoft.com/office/drawing/2014/main" id="{D018E18D-7804-9DF2-6D15-8244FB3B030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6667" r="26666"/>
          <a:stretch/>
        </p:blipFill>
        <p:spPr>
          <a:xfrm>
            <a:off x="6096000" y="10"/>
            <a:ext cx="6096000" cy="6857990"/>
          </a:xfrm>
          <a:prstGeom prst="rect">
            <a:avLst/>
          </a:prstGeom>
        </p:spPr>
      </p:pic>
      <p:sp>
        <p:nvSpPr>
          <p:cNvPr id="41" name="Rectangle 40">
            <a:extLst>
              <a:ext uri="{FF2B5EF4-FFF2-40B4-BE49-F238E27FC236}">
                <a16:creationId xmlns:a16="http://schemas.microsoft.com/office/drawing/2014/main" id="{B497CCB5-5FC2-473C-AFCC-2430CEF1D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409915" y="1742916"/>
            <a:ext cx="3372170" cy="33721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ame 42">
            <a:extLst>
              <a:ext uri="{FF2B5EF4-FFF2-40B4-BE49-F238E27FC236}">
                <a16:creationId xmlns:a16="http://schemas.microsoft.com/office/drawing/2014/main" id="{599C8C75-BFDF-44E7-A028-EEB5EDD5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971277" y="1304278"/>
            <a:ext cx="4249446" cy="4249444"/>
          </a:xfrm>
          <a:prstGeom prst="frame">
            <a:avLst>
              <a:gd name="adj1" fmla="val 1195"/>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Subtitle 2"/>
          <p:cNvSpPr>
            <a:spLocks noGrp="1"/>
          </p:cNvSpPr>
          <p:nvPr>
            <p:ph type="subTitle" idx="1"/>
          </p:nvPr>
        </p:nvSpPr>
        <p:spPr>
          <a:xfrm>
            <a:off x="4745528" y="4106216"/>
            <a:ext cx="2700944" cy="1195774"/>
          </a:xfrm>
          <a:noFill/>
        </p:spPr>
        <p:txBody>
          <a:bodyPr vert="horz" lIns="91440" tIns="45720" rIns="91440" bIns="45720" rtlCol="0" anchor="t">
            <a:noAutofit/>
          </a:bodyPr>
          <a:lstStyle/>
          <a:p>
            <a:endParaRPr lang="en-GB" sz="1600">
              <a:solidFill>
                <a:srgbClr val="080808"/>
              </a:solidFill>
            </a:endParaRPr>
          </a:p>
          <a:p>
            <a:r>
              <a:rPr lang="en-GB">
                <a:solidFill>
                  <a:srgbClr val="080808"/>
                </a:solidFill>
                <a:latin typeface="Amasis MT Pro Black"/>
                <a:cs typeface="Calibri"/>
              </a:rPr>
              <a:t>By Natasha Jackson</a:t>
            </a:r>
          </a:p>
        </p:txBody>
      </p:sp>
      <p:sp>
        <p:nvSpPr>
          <p:cNvPr id="2" name="Title 1"/>
          <p:cNvSpPr>
            <a:spLocks noGrp="1"/>
          </p:cNvSpPr>
          <p:nvPr>
            <p:ph type="ctrTitle"/>
          </p:nvPr>
        </p:nvSpPr>
        <p:spPr>
          <a:xfrm>
            <a:off x="4286858" y="2225773"/>
            <a:ext cx="3618284" cy="1881501"/>
          </a:xfrm>
          <a:noFill/>
        </p:spPr>
        <p:txBody>
          <a:bodyPr anchor="ctr">
            <a:noAutofit/>
          </a:bodyPr>
          <a:lstStyle/>
          <a:p>
            <a:r>
              <a:rPr lang="en-GB" sz="3600" b="1">
                <a:solidFill>
                  <a:srgbClr val="080808"/>
                </a:solidFill>
                <a:latin typeface="Amasis MT Pro Black"/>
                <a:ea typeface="+mj-lt"/>
                <a:cs typeface="+mj-lt"/>
              </a:rPr>
              <a:t>National &amp; Transnational Policing – The Challenges</a:t>
            </a:r>
            <a:endParaRPr lang="en-US" sz="3600">
              <a:solidFill>
                <a:srgbClr val="080808"/>
              </a:solidFill>
              <a:latin typeface="Amasis MT Pro Black"/>
            </a:endParaRPr>
          </a:p>
        </p:txBody>
      </p:sp>
      <p:sp>
        <p:nvSpPr>
          <p:cNvPr id="5" name="TextBox 4">
            <a:extLst>
              <a:ext uri="{FF2B5EF4-FFF2-40B4-BE49-F238E27FC236}">
                <a16:creationId xmlns:a16="http://schemas.microsoft.com/office/drawing/2014/main" id="{BDCEA2BA-2338-C886-F9F2-AF445ED64427}"/>
              </a:ext>
            </a:extLst>
          </p:cNvPr>
          <p:cNvSpPr txBox="1"/>
          <p:nvPr/>
        </p:nvSpPr>
        <p:spPr>
          <a:xfrm>
            <a:off x="9718246" y="6657949"/>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400"/>
                                        <p:tgtEl>
                                          <p:spTgt spid="3">
                                            <p:txEl>
                                              <p:pRg st="1" end="1"/>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8" name="Rectangle 47">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37C17B-C99C-BAF3-543B-4EF19CB2D7F2}"/>
              </a:ext>
            </a:extLst>
          </p:cNvPr>
          <p:cNvSpPr>
            <a:spLocks noGrp="1"/>
          </p:cNvSpPr>
          <p:nvPr>
            <p:ph type="title"/>
          </p:nvPr>
        </p:nvSpPr>
        <p:spPr>
          <a:xfrm>
            <a:off x="201593" y="-126822"/>
            <a:ext cx="5863269" cy="1325563"/>
          </a:xfrm>
        </p:spPr>
        <p:txBody>
          <a:bodyPr vert="horz" lIns="91440" tIns="45720" rIns="91440" bIns="45720" rtlCol="0" anchor="ctr">
            <a:normAutofit/>
          </a:bodyPr>
          <a:lstStyle/>
          <a:p>
            <a:r>
              <a:rPr lang="en-US" kern="1200">
                <a:latin typeface="Bernard MT Condensed"/>
              </a:rPr>
              <a:t>Focus of the presentation</a:t>
            </a:r>
          </a:p>
        </p:txBody>
      </p:sp>
      <p:sp>
        <p:nvSpPr>
          <p:cNvPr id="4" name="TextBox 3">
            <a:extLst>
              <a:ext uri="{FF2B5EF4-FFF2-40B4-BE49-F238E27FC236}">
                <a16:creationId xmlns:a16="http://schemas.microsoft.com/office/drawing/2014/main" id="{1C200121-A868-7291-9E16-5DCBE5CABF9F}"/>
              </a:ext>
            </a:extLst>
          </p:cNvPr>
          <p:cNvSpPr txBox="1"/>
          <p:nvPr/>
        </p:nvSpPr>
        <p:spPr>
          <a:xfrm>
            <a:off x="105139" y="1053980"/>
            <a:ext cx="5796320" cy="1872428"/>
          </a:xfrm>
          <a:prstGeom prst="rect">
            <a:avLst/>
          </a:prstGeom>
          <a:solidFill>
            <a:srgbClr val="BAE5F7"/>
          </a:solidFill>
          <a:ln>
            <a:solidFill>
              <a:srgbClr val="4472C4"/>
            </a:solidFill>
          </a:ln>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342900" indent="-285750">
              <a:lnSpc>
                <a:spcPct val="90000"/>
              </a:lnSpc>
              <a:spcAft>
                <a:spcPts val="600"/>
              </a:spcAft>
              <a:buFont typeface="Wingdings"/>
              <a:buChar char="Ø"/>
            </a:pPr>
            <a:r>
              <a:rPr lang="en-US" sz="1400">
                <a:latin typeface="Amasis MT Pro Medium"/>
              </a:rPr>
              <a:t>To provide an answer to two questions:</a:t>
            </a:r>
            <a:endParaRPr lang="en-US" sz="1400">
              <a:latin typeface="Amasis MT Pro Medium"/>
              <a:ea typeface="Calibri" panose="020F0502020204030204"/>
              <a:cs typeface="Calibri" panose="020F0502020204030204"/>
            </a:endParaRPr>
          </a:p>
          <a:p>
            <a:pPr marL="285750" indent="-228600">
              <a:lnSpc>
                <a:spcPct val="90000"/>
              </a:lnSpc>
              <a:spcAft>
                <a:spcPts val="600"/>
              </a:spcAft>
              <a:buFont typeface="Arial" panose="020B0604020202020204" pitchFamily="34" charset="0"/>
              <a:buChar char="•"/>
            </a:pPr>
            <a:endParaRPr lang="en-US" sz="1400">
              <a:latin typeface="Amasis MT Pro Medium"/>
            </a:endParaRPr>
          </a:p>
          <a:p>
            <a:pPr>
              <a:lnSpc>
                <a:spcPct val="90000"/>
              </a:lnSpc>
              <a:spcAft>
                <a:spcPts val="600"/>
              </a:spcAft>
            </a:pPr>
            <a:r>
              <a:rPr lang="en-US" sz="1400">
                <a:latin typeface="Amasis MT Pro Medium"/>
              </a:rPr>
              <a:t>1) What are the potential challenges of National &amp; Transnational Policing &amp; Security following the United Kingdom's exit from the European Union?</a:t>
            </a:r>
          </a:p>
          <a:p>
            <a:pPr indent="-228600">
              <a:lnSpc>
                <a:spcPct val="90000"/>
              </a:lnSpc>
              <a:spcAft>
                <a:spcPts val="600"/>
              </a:spcAft>
              <a:buFont typeface="Arial" panose="020B0604020202020204" pitchFamily="34" charset="0"/>
              <a:buChar char="•"/>
            </a:pPr>
            <a:endParaRPr lang="en-US" sz="1400">
              <a:latin typeface="Amasis MT Pro Medium"/>
            </a:endParaRPr>
          </a:p>
          <a:p>
            <a:pPr>
              <a:lnSpc>
                <a:spcPct val="90000"/>
              </a:lnSpc>
              <a:spcAft>
                <a:spcPts val="600"/>
              </a:spcAft>
            </a:pPr>
            <a:r>
              <a:rPr lang="en-US" sz="1400">
                <a:latin typeface="Amasis MT Pro Medium"/>
              </a:rPr>
              <a:t>2) Who are the key stakeholders in our future security arrangements?</a:t>
            </a:r>
          </a:p>
        </p:txBody>
      </p:sp>
      <p:sp>
        <p:nvSpPr>
          <p:cNvPr id="79" name="Oval 49">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1" name="Picture 21" descr="A picture containing diagram&#10;&#10;Description automatically generated">
            <a:extLst>
              <a:ext uri="{FF2B5EF4-FFF2-40B4-BE49-F238E27FC236}">
                <a16:creationId xmlns:a16="http://schemas.microsoft.com/office/drawing/2014/main" id="{50B721D0-183C-83DD-AD9B-1F4EB5E75F2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9228" r="17142" b="-1"/>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80" name="Arc 51">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24" name="Picture 24" descr="Black and yellow security logo">
            <a:extLst>
              <a:ext uri="{FF2B5EF4-FFF2-40B4-BE49-F238E27FC236}">
                <a16:creationId xmlns:a16="http://schemas.microsoft.com/office/drawing/2014/main" id="{58168229-84CE-90FC-CCC2-76C4792AC20F}"/>
              </a:ext>
            </a:extLst>
          </p:cNvPr>
          <p:cNvPicPr>
            <a:picLocks noChangeAspect="1"/>
          </p:cNvPicPr>
          <p:nvPr/>
        </p:nvPicPr>
        <p:blipFill rotWithShape="1">
          <a:blip r:embed="rId4"/>
          <a:srcRect l="12351" r="9553" b="4"/>
          <a:stretch/>
        </p:blipFill>
        <p:spPr>
          <a:xfrm>
            <a:off x="6280899" y="48229"/>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67" name="TextBox 1">
            <a:extLst>
              <a:ext uri="{FF2B5EF4-FFF2-40B4-BE49-F238E27FC236}">
                <a16:creationId xmlns:a16="http://schemas.microsoft.com/office/drawing/2014/main" id="{B6374E67-8AEC-7D77-145A-BC1CA1301797}"/>
              </a:ext>
            </a:extLst>
          </p:cNvPr>
          <p:cNvSpPr txBox="1"/>
          <p:nvPr/>
        </p:nvSpPr>
        <p:spPr>
          <a:xfrm>
            <a:off x="101309" y="3534679"/>
            <a:ext cx="7565983" cy="3108543"/>
          </a:xfrm>
          <a:prstGeom prst="rect">
            <a:avLst/>
          </a:prstGeom>
          <a:solidFill>
            <a:srgbClr val="BAE5F7"/>
          </a:solidFill>
          <a:ln>
            <a:solidFill>
              <a:srgbClr val="4472C4"/>
            </a:solidFill>
          </a:ln>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a:buChar char="Ø"/>
            </a:pPr>
            <a:r>
              <a:rPr lang="en-GB" sz="1400">
                <a:latin typeface="Amasis MT Pro Medium"/>
                <a:cs typeface="Calibri"/>
              </a:rPr>
              <a:t>First, the concepts of National and Transnational policing and security will be explained, and the key players within these will be identified.</a:t>
            </a:r>
          </a:p>
          <a:p>
            <a:pPr marL="285750" indent="-285750">
              <a:buFont typeface="Wingdings"/>
              <a:buChar char="Ø"/>
            </a:pPr>
            <a:endParaRPr lang="en-GB" sz="1400">
              <a:latin typeface="Amasis MT Pro Medium"/>
              <a:cs typeface="Calibri"/>
            </a:endParaRPr>
          </a:p>
          <a:p>
            <a:pPr marL="285750" indent="-285750">
              <a:buFont typeface="Wingdings"/>
              <a:buChar char="Ø"/>
            </a:pPr>
            <a:r>
              <a:rPr lang="en-GB" sz="1400">
                <a:latin typeface="Amasis MT Pro Medium"/>
                <a:cs typeface="Calibri"/>
              </a:rPr>
              <a:t>A brief background on the UK's exit from the EU will be discussed; what this means, when it happened, and why it happened.</a:t>
            </a:r>
            <a:endParaRPr lang="en-GB" sz="1400">
              <a:latin typeface="Amasis MT Pro Medium"/>
              <a:ea typeface="Calibri"/>
              <a:cs typeface="Calibri"/>
            </a:endParaRPr>
          </a:p>
          <a:p>
            <a:pPr marL="285750" indent="-285750">
              <a:buFont typeface="Wingdings"/>
              <a:buChar char="Ø"/>
            </a:pPr>
            <a:endParaRPr lang="en-GB" sz="1400">
              <a:latin typeface="Amasis MT Pro Medium"/>
              <a:cs typeface="Calibri"/>
            </a:endParaRPr>
          </a:p>
          <a:p>
            <a:pPr marL="285750" indent="-285750">
              <a:buFont typeface="Wingdings"/>
              <a:buChar char="Ø"/>
            </a:pPr>
            <a:r>
              <a:rPr lang="en-GB" sz="1400">
                <a:latin typeface="Amasis MT Pro Medium"/>
                <a:cs typeface="Calibri"/>
              </a:rPr>
              <a:t>What impacts and changes this will have on how policing and security work, both nationally and transnationally.</a:t>
            </a:r>
          </a:p>
          <a:p>
            <a:pPr marL="285750" indent="-285750">
              <a:buFont typeface="Wingdings"/>
              <a:buChar char="Ø"/>
            </a:pPr>
            <a:endParaRPr lang="en-GB" sz="1400">
              <a:latin typeface="Amasis MT Pro Medium"/>
              <a:cs typeface="Calibri"/>
            </a:endParaRPr>
          </a:p>
          <a:p>
            <a:pPr marL="285750" indent="-285750">
              <a:buFont typeface="Wingdings"/>
              <a:buChar char="Ø"/>
            </a:pPr>
            <a:r>
              <a:rPr lang="en-GB" sz="1400">
                <a:latin typeface="Amasis MT Pro Medium"/>
                <a:cs typeface="Calibri"/>
              </a:rPr>
              <a:t>Explore what solutions there are to overcome these challenges and evaluate their effectiveness.</a:t>
            </a:r>
          </a:p>
          <a:p>
            <a:pPr marL="285750" indent="-285750">
              <a:buFont typeface="Wingdings"/>
              <a:buChar char="Ø"/>
            </a:pPr>
            <a:endParaRPr lang="en-GB" sz="1400">
              <a:latin typeface="Amasis MT Pro Medium"/>
              <a:cs typeface="Calibri"/>
            </a:endParaRPr>
          </a:p>
          <a:p>
            <a:pPr marL="285750" indent="-285750">
              <a:buFont typeface="Wingdings"/>
              <a:buChar char="Ø"/>
            </a:pPr>
            <a:r>
              <a:rPr lang="en-GB" sz="1400">
                <a:latin typeface="Amasis MT Pro Medium"/>
                <a:cs typeface="Calibri"/>
              </a:rPr>
              <a:t>Identify what people, organisations or institutions will have an interest in our future security arrangements.</a:t>
            </a:r>
          </a:p>
        </p:txBody>
      </p:sp>
      <p:pic>
        <p:nvPicPr>
          <p:cNvPr id="34" name="Graphic 35" descr="Police male with solid fill">
            <a:extLst>
              <a:ext uri="{FF2B5EF4-FFF2-40B4-BE49-F238E27FC236}">
                <a16:creationId xmlns:a16="http://schemas.microsoft.com/office/drawing/2014/main" id="{5ADF6870-5475-80BB-48E6-B081DD2C5A44}"/>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181861" y="984810"/>
            <a:ext cx="1435264" cy="1464201"/>
          </a:xfrm>
          <a:prstGeom prst="rect">
            <a:avLst/>
          </a:prstGeom>
        </p:spPr>
      </p:pic>
      <p:sp>
        <p:nvSpPr>
          <p:cNvPr id="36" name="Arrow: Down 35">
            <a:extLst>
              <a:ext uri="{FF2B5EF4-FFF2-40B4-BE49-F238E27FC236}">
                <a16:creationId xmlns:a16="http://schemas.microsoft.com/office/drawing/2014/main" id="{0D511F01-2EB9-5350-E23E-5933A98CCC2C}"/>
              </a:ext>
            </a:extLst>
          </p:cNvPr>
          <p:cNvSpPr/>
          <p:nvPr/>
        </p:nvSpPr>
        <p:spPr>
          <a:xfrm>
            <a:off x="2823167" y="2928341"/>
            <a:ext cx="742708" cy="56908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738559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67"/>
                                        </p:tgtEl>
                                        <p:attrNameLst>
                                          <p:attrName>style.visibility</p:attrName>
                                        </p:attrNameLst>
                                      </p:cBhvr>
                                      <p:to>
                                        <p:strVal val="visible"/>
                                      </p:to>
                                    </p:set>
                                    <p:anim calcmode="lin" valueType="num">
                                      <p:cBhvr additive="base">
                                        <p:cTn id="18" dur="500" fill="hold"/>
                                        <p:tgtEl>
                                          <p:spTgt spid="67"/>
                                        </p:tgtEl>
                                        <p:attrNameLst>
                                          <p:attrName>ppt_x</p:attrName>
                                        </p:attrNameLst>
                                      </p:cBhvr>
                                      <p:tavLst>
                                        <p:tav tm="0">
                                          <p:val>
                                            <p:strVal val="#ppt_x"/>
                                          </p:val>
                                        </p:tav>
                                        <p:tav tm="100000">
                                          <p:val>
                                            <p:strVal val="#ppt_x"/>
                                          </p:val>
                                        </p:tav>
                                      </p:tavLst>
                                    </p:anim>
                                    <p:anim calcmode="lin" valueType="num">
                                      <p:cBhvr additive="base">
                                        <p:cTn id="19" dur="500" fill="hold"/>
                                        <p:tgtEl>
                                          <p:spTgt spid="6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P spid="6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Police car on the street">
            <a:extLst>
              <a:ext uri="{FF2B5EF4-FFF2-40B4-BE49-F238E27FC236}">
                <a16:creationId xmlns:a16="http://schemas.microsoft.com/office/drawing/2014/main" id="{7DD76679-56F9-26DB-344F-91FFC8943AFF}"/>
              </a:ext>
            </a:extLst>
          </p:cNvPr>
          <p:cNvPicPr>
            <a:picLocks noChangeAspect="1"/>
          </p:cNvPicPr>
          <p:nvPr/>
        </p:nvPicPr>
        <p:blipFill rotWithShape="1">
          <a:blip r:embed="rId2">
            <a:alphaModFix amt="50000"/>
          </a:blip>
          <a:srcRect t="2959" b="12771"/>
          <a:stretch/>
        </p:blipFill>
        <p:spPr>
          <a:xfrm>
            <a:off x="20" y="1"/>
            <a:ext cx="12191980" cy="6857999"/>
          </a:xfrm>
          <a:prstGeom prst="rect">
            <a:avLst/>
          </a:prstGeom>
        </p:spPr>
      </p:pic>
      <p:sp>
        <p:nvSpPr>
          <p:cNvPr id="2" name="Title 1">
            <a:extLst>
              <a:ext uri="{FF2B5EF4-FFF2-40B4-BE49-F238E27FC236}">
                <a16:creationId xmlns:a16="http://schemas.microsoft.com/office/drawing/2014/main" id="{FB87ABF3-C2E7-FA67-3133-AE38B1DF2594}"/>
              </a:ext>
            </a:extLst>
          </p:cNvPr>
          <p:cNvSpPr>
            <a:spLocks noGrp="1"/>
          </p:cNvSpPr>
          <p:nvPr>
            <p:ph type="title"/>
          </p:nvPr>
        </p:nvSpPr>
        <p:spPr>
          <a:xfrm>
            <a:off x="2893068" y="92998"/>
            <a:ext cx="6636152" cy="614519"/>
          </a:xfrm>
          <a:solidFill>
            <a:schemeClr val="tx1"/>
          </a:solidFill>
        </p:spPr>
        <p:txBody>
          <a:bodyPr vert="horz" lIns="91440" tIns="45720" rIns="91440" bIns="45720" rtlCol="0" anchor="b">
            <a:normAutofit/>
          </a:bodyPr>
          <a:lstStyle/>
          <a:p>
            <a:pPr algn="ctr"/>
            <a:r>
              <a:rPr lang="en-US" sz="3600">
                <a:solidFill>
                  <a:schemeClr val="bg1"/>
                </a:solidFill>
                <a:latin typeface="Bernard MT Condensed"/>
              </a:rPr>
              <a:t>National and Transnational policing</a:t>
            </a:r>
          </a:p>
        </p:txBody>
      </p:sp>
      <p:sp>
        <p:nvSpPr>
          <p:cNvPr id="7" name="Thought Bubble: Cloud 6">
            <a:extLst>
              <a:ext uri="{FF2B5EF4-FFF2-40B4-BE49-F238E27FC236}">
                <a16:creationId xmlns:a16="http://schemas.microsoft.com/office/drawing/2014/main" id="{2C21D060-3F9F-E62F-E32B-C9AD3EEA0B74}"/>
              </a:ext>
            </a:extLst>
          </p:cNvPr>
          <p:cNvSpPr/>
          <p:nvPr/>
        </p:nvSpPr>
        <p:spPr>
          <a:xfrm>
            <a:off x="283701" y="902387"/>
            <a:ext cx="3385594" cy="897037"/>
          </a:xfrm>
          <a:prstGeom prst="cloudCallout">
            <a:avLst/>
          </a:prstGeom>
          <a:solidFill>
            <a:srgbClr val="C4FFCA"/>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a:solidFill>
                  <a:schemeClr val="bg1"/>
                </a:solidFill>
                <a:latin typeface="Amasis MT Pro Medium"/>
                <a:ea typeface="Calibri"/>
                <a:cs typeface="Calibri"/>
              </a:rPr>
              <a:t>What is National policing?</a:t>
            </a:r>
            <a:endParaRPr lang="en-GB" sz="1400">
              <a:solidFill>
                <a:schemeClr val="bg1"/>
              </a:solidFill>
              <a:latin typeface="Amasis MT Pro Medium"/>
            </a:endParaRPr>
          </a:p>
        </p:txBody>
      </p:sp>
      <p:sp>
        <p:nvSpPr>
          <p:cNvPr id="9" name="Thought Bubble: Cloud 8">
            <a:extLst>
              <a:ext uri="{FF2B5EF4-FFF2-40B4-BE49-F238E27FC236}">
                <a16:creationId xmlns:a16="http://schemas.microsoft.com/office/drawing/2014/main" id="{6A10B803-10DC-8834-1EC1-75F5A094BEF6}"/>
              </a:ext>
            </a:extLst>
          </p:cNvPr>
          <p:cNvSpPr/>
          <p:nvPr/>
        </p:nvSpPr>
        <p:spPr>
          <a:xfrm>
            <a:off x="8453497" y="902387"/>
            <a:ext cx="3385594" cy="897037"/>
          </a:xfrm>
          <a:prstGeom prst="cloudCallout">
            <a:avLst/>
          </a:prstGeom>
          <a:solidFill>
            <a:srgbClr val="ADF6F7"/>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400">
                <a:solidFill>
                  <a:schemeClr val="bg1"/>
                </a:solidFill>
                <a:latin typeface="Amasis MT Pro Medium"/>
                <a:ea typeface="Calibri"/>
                <a:cs typeface="Calibri"/>
              </a:rPr>
              <a:t>What is Transnational policing?</a:t>
            </a:r>
            <a:endParaRPr lang="en-GB" sz="1400">
              <a:solidFill>
                <a:schemeClr val="bg1"/>
              </a:solidFill>
              <a:latin typeface="Amasis MT Pro Medium"/>
            </a:endParaRPr>
          </a:p>
        </p:txBody>
      </p:sp>
      <p:sp>
        <p:nvSpPr>
          <p:cNvPr id="8" name="TextBox 7">
            <a:extLst>
              <a:ext uri="{FF2B5EF4-FFF2-40B4-BE49-F238E27FC236}">
                <a16:creationId xmlns:a16="http://schemas.microsoft.com/office/drawing/2014/main" id="{A54C604B-3DCB-12BE-7128-4289C31718A0}"/>
              </a:ext>
            </a:extLst>
          </p:cNvPr>
          <p:cNvSpPr txBox="1"/>
          <p:nvPr/>
        </p:nvSpPr>
        <p:spPr>
          <a:xfrm>
            <a:off x="8563338" y="2052576"/>
            <a:ext cx="3456970" cy="4616648"/>
          </a:xfrm>
          <a:prstGeom prst="rect">
            <a:avLst/>
          </a:prstGeom>
          <a:solidFill>
            <a:srgbClr val="ADF6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1400" dirty="0">
                <a:solidFill>
                  <a:schemeClr val="bg1"/>
                </a:solidFill>
                <a:latin typeface="Amasis MT Pro Medium"/>
                <a:ea typeface="+mn-lt"/>
                <a:cs typeface="+mn-lt"/>
              </a:rPr>
              <a:t>It is any form of policework that takes place across national boundaries (Bowling and </a:t>
            </a:r>
            <a:r>
              <a:rPr lang="en-GB" sz="1400" dirty="0" err="1">
                <a:solidFill>
                  <a:schemeClr val="bg1"/>
                </a:solidFill>
                <a:latin typeface="Amasis MT Pro Medium"/>
                <a:ea typeface="+mn-lt"/>
                <a:cs typeface="+mn-lt"/>
              </a:rPr>
              <a:t>Sheptyki</a:t>
            </a:r>
            <a:r>
              <a:rPr lang="en-GB" sz="1400" dirty="0">
                <a:solidFill>
                  <a:schemeClr val="bg1"/>
                </a:solidFill>
                <a:latin typeface="Amasis MT Pro Medium"/>
                <a:ea typeface="+mn-lt"/>
                <a:cs typeface="+mn-lt"/>
              </a:rPr>
              <a:t>, 2015). </a:t>
            </a:r>
          </a:p>
          <a:p>
            <a:endParaRPr lang="en-GB" sz="1400">
              <a:solidFill>
                <a:schemeClr val="bg1"/>
              </a:solidFill>
              <a:latin typeface="Amasis MT Pro Medium"/>
              <a:ea typeface="+mn-lt"/>
              <a:cs typeface="+mn-lt"/>
            </a:endParaRPr>
          </a:p>
          <a:p>
            <a:pPr marL="285750" indent="-285750">
              <a:buFont typeface="Wingdings"/>
              <a:buChar char="Ø"/>
            </a:pPr>
            <a:r>
              <a:rPr lang="en-GB" sz="1400" dirty="0">
                <a:solidFill>
                  <a:schemeClr val="bg1"/>
                </a:solidFill>
                <a:latin typeface="Amasis MT Pro Medium"/>
                <a:ea typeface="+mn-lt"/>
                <a:cs typeface="+mn-lt"/>
              </a:rPr>
              <a:t>It is based on international co-operation;  it allows domestic policing agencies to operate beyond their own jurisdictions and work in joint operations with agencies from other national jurisdictions (Wakefield and Fleming, 2009).</a:t>
            </a:r>
          </a:p>
          <a:p>
            <a:pPr marL="285750" indent="-285750">
              <a:buFont typeface="Wingdings"/>
              <a:buChar char="Ø"/>
            </a:pPr>
            <a:endParaRPr lang="en-GB" sz="1400">
              <a:solidFill>
                <a:schemeClr val="bg1"/>
              </a:solidFill>
              <a:latin typeface="Amasis MT Pro Medium"/>
              <a:ea typeface="+mn-lt"/>
              <a:cs typeface="+mn-lt"/>
            </a:endParaRPr>
          </a:p>
          <a:p>
            <a:pPr marL="285750" indent="-285750">
              <a:buFont typeface="Wingdings"/>
              <a:buChar char="Ø"/>
            </a:pPr>
            <a:r>
              <a:rPr lang="en-GB" sz="1400" dirty="0">
                <a:solidFill>
                  <a:schemeClr val="bg1"/>
                </a:solidFill>
                <a:latin typeface="Amasis MT Pro Medium"/>
                <a:ea typeface="+mn-lt"/>
                <a:cs typeface="+mn-lt"/>
              </a:rPr>
              <a:t>A key player is Interpol, it is the world's largest international police organisation and it connects/enables police from all over the world to share and access data on crimes and criminals (INTERPOL, 2022a)</a:t>
            </a:r>
            <a:endParaRPr lang="en-GB" sz="1400" dirty="0">
              <a:solidFill>
                <a:schemeClr val="bg1"/>
              </a:solidFill>
              <a:latin typeface="Amasis MT Pro Medium"/>
              <a:ea typeface="Calibri"/>
              <a:cs typeface="Calibri"/>
            </a:endParaRPr>
          </a:p>
        </p:txBody>
      </p:sp>
      <p:sp>
        <p:nvSpPr>
          <p:cNvPr id="11" name="TextBox 10">
            <a:extLst>
              <a:ext uri="{FF2B5EF4-FFF2-40B4-BE49-F238E27FC236}">
                <a16:creationId xmlns:a16="http://schemas.microsoft.com/office/drawing/2014/main" id="{851C2147-FD8A-545D-B46B-50D1A625A332}"/>
              </a:ext>
            </a:extLst>
          </p:cNvPr>
          <p:cNvSpPr txBox="1"/>
          <p:nvPr/>
        </p:nvSpPr>
        <p:spPr>
          <a:xfrm>
            <a:off x="162520" y="1990116"/>
            <a:ext cx="3326044" cy="4401205"/>
          </a:xfrm>
          <a:prstGeom prst="rect">
            <a:avLst/>
          </a:prstGeom>
          <a:solidFill>
            <a:srgbClr val="C4FFC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1400" dirty="0">
                <a:solidFill>
                  <a:schemeClr val="bg1"/>
                </a:solidFill>
                <a:latin typeface="Amasis MT Pro Medium"/>
                <a:ea typeface="+mn-lt"/>
                <a:cs typeface="+mn-lt"/>
              </a:rPr>
              <a:t>It is the policing within a country.</a:t>
            </a:r>
          </a:p>
          <a:p>
            <a:pPr marL="285750" indent="-285750">
              <a:buFont typeface="Wingdings"/>
              <a:buChar char="Ø"/>
            </a:pPr>
            <a:endParaRPr lang="en-GB" sz="1400">
              <a:solidFill>
                <a:schemeClr val="bg1"/>
              </a:solidFill>
              <a:latin typeface="Amasis MT Pro Medium"/>
              <a:ea typeface="+mn-lt"/>
              <a:cs typeface="+mn-lt"/>
            </a:endParaRPr>
          </a:p>
          <a:p>
            <a:pPr marL="285750" indent="-285750">
              <a:buFont typeface="Wingdings,Sans-Serif"/>
              <a:buChar char="Ø"/>
            </a:pPr>
            <a:r>
              <a:rPr lang="en-GB" sz="1400" dirty="0">
                <a:solidFill>
                  <a:schemeClr val="bg1"/>
                </a:solidFill>
                <a:latin typeface="Amasis MT Pro Medium"/>
                <a:ea typeface="+mn-lt"/>
                <a:cs typeface="+mn-lt"/>
              </a:rPr>
              <a:t>National policing is 'characterised by direct enforcement of domestic criminal law' (Grieve et al, 2007, p.53).</a:t>
            </a:r>
          </a:p>
          <a:p>
            <a:pPr marL="285750" indent="-285750">
              <a:buFont typeface="Wingdings,Sans-Serif"/>
              <a:buChar char="Ø"/>
            </a:pPr>
            <a:endParaRPr lang="en-GB" sz="1400">
              <a:solidFill>
                <a:schemeClr val="bg1"/>
              </a:solidFill>
              <a:latin typeface="Calibri"/>
              <a:ea typeface="+mn-lt"/>
              <a:cs typeface="+mn-lt"/>
            </a:endParaRPr>
          </a:p>
          <a:p>
            <a:pPr marL="285750" indent="-285750">
              <a:buFont typeface="Wingdings"/>
              <a:buChar char="Ø"/>
            </a:pPr>
            <a:r>
              <a:rPr lang="en-GB" sz="1400" dirty="0">
                <a:solidFill>
                  <a:schemeClr val="bg1"/>
                </a:solidFill>
                <a:latin typeface="Amasis MT Pro Medium"/>
                <a:ea typeface="+mn-lt"/>
                <a:cs typeface="+mn-lt"/>
              </a:rPr>
              <a:t>It includes units and bodies that work across constabularies, for example, some that work across the UK are UK National Counter-Terrorism Policing HQ, and ACRO Criminal Records Office (NPCC, 2022).</a:t>
            </a:r>
          </a:p>
          <a:p>
            <a:pPr marL="285750" indent="-285750">
              <a:buFont typeface="Wingdings"/>
              <a:buChar char="Ø"/>
            </a:pPr>
            <a:endParaRPr lang="en-GB" sz="1400">
              <a:solidFill>
                <a:schemeClr val="bg1"/>
              </a:solidFill>
              <a:latin typeface="Amasis MT Pro Medium"/>
              <a:ea typeface="+mn-lt"/>
              <a:cs typeface="+mn-lt"/>
            </a:endParaRPr>
          </a:p>
          <a:p>
            <a:pPr marL="285750" indent="-285750">
              <a:buFont typeface="Wingdings"/>
              <a:buChar char="Ø"/>
            </a:pPr>
            <a:r>
              <a:rPr lang="en-GB" sz="1400" dirty="0">
                <a:solidFill>
                  <a:schemeClr val="bg1"/>
                </a:solidFill>
                <a:latin typeface="Amasis MT Pro Medium"/>
                <a:cs typeface="Calibri"/>
              </a:rPr>
              <a:t>Another example is British Transport police; they are a national police force that specialise in policing Britain's railways (British Transport Police, 2022).</a:t>
            </a:r>
          </a:p>
        </p:txBody>
      </p:sp>
      <p:pic>
        <p:nvPicPr>
          <p:cNvPr id="3" name="Picture 3" descr="Text&#10;&#10;Description automatically generated">
            <a:extLst>
              <a:ext uri="{FF2B5EF4-FFF2-40B4-BE49-F238E27FC236}">
                <a16:creationId xmlns:a16="http://schemas.microsoft.com/office/drawing/2014/main" id="{4CE08CA1-4735-F48E-01B3-0E92B3B45F35}"/>
              </a:ext>
            </a:extLst>
          </p:cNvPr>
          <p:cNvPicPr>
            <a:picLocks noChangeAspect="1"/>
          </p:cNvPicPr>
          <p:nvPr/>
        </p:nvPicPr>
        <p:blipFill>
          <a:blip r:embed="rId3"/>
          <a:stretch>
            <a:fillRect/>
          </a:stretch>
        </p:blipFill>
        <p:spPr>
          <a:xfrm>
            <a:off x="3608647" y="2048190"/>
            <a:ext cx="2743200" cy="1557338"/>
          </a:xfrm>
          <a:prstGeom prst="rect">
            <a:avLst/>
          </a:prstGeom>
        </p:spPr>
      </p:pic>
      <p:pic>
        <p:nvPicPr>
          <p:cNvPr id="4" name="Picture 5">
            <a:extLst>
              <a:ext uri="{FF2B5EF4-FFF2-40B4-BE49-F238E27FC236}">
                <a16:creationId xmlns:a16="http://schemas.microsoft.com/office/drawing/2014/main" id="{7776EE75-2E2A-A15C-E7F6-2D404BDEA00B}"/>
              </a:ext>
            </a:extLst>
          </p:cNvPr>
          <p:cNvPicPr>
            <a:picLocks noChangeAspect="1"/>
          </p:cNvPicPr>
          <p:nvPr/>
        </p:nvPicPr>
        <p:blipFill>
          <a:blip r:embed="rId4"/>
          <a:stretch>
            <a:fillRect/>
          </a:stretch>
        </p:blipFill>
        <p:spPr>
          <a:xfrm>
            <a:off x="5718313" y="4964139"/>
            <a:ext cx="2621722" cy="1711550"/>
          </a:xfrm>
          <a:prstGeom prst="rect">
            <a:avLst/>
          </a:prstGeom>
          <a:ln>
            <a:noFill/>
          </a:ln>
          <a:effectLst>
            <a:softEdge rad="112500"/>
          </a:effectLst>
        </p:spPr>
      </p:pic>
    </p:spTree>
    <p:extLst>
      <p:ext uri="{BB962C8B-B14F-4D97-AF65-F5344CB8AC3E}">
        <p14:creationId xmlns:p14="http://schemas.microsoft.com/office/powerpoint/2010/main" val="2804765534"/>
      </p:ext>
    </p:extLst>
  </p:cSld>
  <p:clrMapOvr>
    <a:overrideClrMapping bg1="dk1" tx1="lt1" bg2="dk2" tx2="lt2" accent1="accent1" accent2="accent2" accent3="accent3" accent4="accent4" accent5="accent5" accent6="accent6" hlink="hlink" folHlink="folHlink"/>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11"/>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4"/>
                                        </p:tgtEl>
                                        <p:attrNameLst>
                                          <p:attrName>style.visibility</p:attrName>
                                        </p:attrNameLst>
                                      </p:cBhvr>
                                      <p:to>
                                        <p:strVal val="visible"/>
                                      </p:to>
                                    </p:set>
                                    <p:animEffect transition="in" filter="fade">
                                      <p:cBhvr>
                                        <p:cTn id="33"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7" grpId="0" animBg="1"/>
      <p:bldP spid="9" grpId="0" animBg="1"/>
      <p:bldP spid="8" grpId="0" animBg="1"/>
      <p:bldP spid="1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27DD2D-79F6-6ED0-80A3-2A5C831E1571}"/>
              </a:ext>
            </a:extLst>
          </p:cNvPr>
          <p:cNvSpPr>
            <a:spLocks noGrp="1"/>
          </p:cNvSpPr>
          <p:nvPr>
            <p:ph type="title"/>
          </p:nvPr>
        </p:nvSpPr>
        <p:spPr>
          <a:xfrm>
            <a:off x="297071" y="133212"/>
            <a:ext cx="6156879" cy="879653"/>
          </a:xfrm>
        </p:spPr>
        <p:txBody>
          <a:bodyPr>
            <a:noAutofit/>
          </a:bodyPr>
          <a:lstStyle/>
          <a:p>
            <a:r>
              <a:rPr lang="en-GB" sz="3600">
                <a:latin typeface="Bernard MT Condensed"/>
                <a:ea typeface="Calibri Light"/>
                <a:cs typeface="Calibri Light"/>
              </a:rPr>
              <a:t>The UK's withdrawal from the EU</a:t>
            </a:r>
            <a:endParaRPr lang="en-GB" sz="3600">
              <a:latin typeface="Bernard MT Condensed"/>
            </a:endParaRPr>
          </a:p>
        </p:txBody>
      </p:sp>
      <p:sp>
        <p:nvSpPr>
          <p:cNvPr id="8" name="Content Placeholder 7">
            <a:extLst>
              <a:ext uri="{FF2B5EF4-FFF2-40B4-BE49-F238E27FC236}">
                <a16:creationId xmlns:a16="http://schemas.microsoft.com/office/drawing/2014/main" id="{7FD12949-8305-DC40-6B8B-65C2C68BE5FB}"/>
              </a:ext>
            </a:extLst>
          </p:cNvPr>
          <p:cNvSpPr>
            <a:spLocks noGrp="1"/>
          </p:cNvSpPr>
          <p:nvPr>
            <p:ph idx="1"/>
          </p:nvPr>
        </p:nvSpPr>
        <p:spPr>
          <a:xfrm>
            <a:off x="246938" y="1217185"/>
            <a:ext cx="5931182" cy="620781"/>
          </a:xfrm>
          <a:solidFill>
            <a:srgbClr val="FFAFAD"/>
          </a:solidFill>
        </p:spPr>
        <p:txBody>
          <a:bodyPr vert="horz" lIns="91440" tIns="45720" rIns="91440" bIns="45720" rtlCol="0" anchor="t">
            <a:normAutofit/>
          </a:bodyPr>
          <a:lstStyle/>
          <a:p>
            <a:pPr>
              <a:buFont typeface="Wingdings" panose="020B0604020202020204" pitchFamily="34" charset="0"/>
              <a:buChar char="Ø"/>
            </a:pPr>
            <a:r>
              <a:rPr lang="en-US" sz="1400" dirty="0">
                <a:latin typeface="Amasis MT Pro Medium"/>
                <a:ea typeface="+mn-lt"/>
                <a:cs typeface="+mn-lt"/>
              </a:rPr>
              <a:t> The UK leaving the EU was unprecedented and they are the first member state to leave the EU (Hobolt et al, 2022).</a:t>
            </a:r>
          </a:p>
          <a:p>
            <a:pPr>
              <a:buFont typeface="Wingdings" panose="020B0604020202020204" pitchFamily="34" charset="0"/>
              <a:buChar char="Ø"/>
            </a:pPr>
            <a:endParaRPr lang="en-US" sz="2000">
              <a:ea typeface="Calibri" panose="020F0502020204030204"/>
              <a:cs typeface="Calibri" panose="020F0502020204030204"/>
            </a:endParaRPr>
          </a:p>
        </p:txBody>
      </p:sp>
      <p:pic>
        <p:nvPicPr>
          <p:cNvPr id="4" name="Picture 4" descr="A picture containing text, newspaper&#10;&#10;Description automatically generated">
            <a:extLst>
              <a:ext uri="{FF2B5EF4-FFF2-40B4-BE49-F238E27FC236}">
                <a16:creationId xmlns:a16="http://schemas.microsoft.com/office/drawing/2014/main" id="{03FB4D60-97BC-C611-38D0-2540822B042A}"/>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2844" r="1846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A9370A38-D3EA-2853-CFFA-EBF8445DCEF0}"/>
              </a:ext>
            </a:extLst>
          </p:cNvPr>
          <p:cNvSpPr txBox="1"/>
          <p:nvPr/>
        </p:nvSpPr>
        <p:spPr>
          <a:xfrm>
            <a:off x="232880" y="3001586"/>
            <a:ext cx="5923350" cy="674031"/>
          </a:xfrm>
          <a:prstGeom prst="rect">
            <a:avLst/>
          </a:prstGeom>
          <a:solidFill>
            <a:srgbClr val="FFAFA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Wingdings,Sans-Serif"/>
              <a:buChar char="Ø"/>
            </a:pPr>
            <a:r>
              <a:rPr lang="en-US" sz="1400">
                <a:latin typeface="Amasis MT Pro Medium"/>
                <a:ea typeface="+mn-lt"/>
                <a:cs typeface="+mn-lt"/>
              </a:rPr>
              <a:t> In 2016 the UK voted to leave the EU, but there was a long process until they officially left with it not being until January 2020  (BBC News, 2020). </a:t>
            </a:r>
          </a:p>
        </p:txBody>
      </p:sp>
      <p:sp>
        <p:nvSpPr>
          <p:cNvPr id="5" name="TextBox 4">
            <a:extLst>
              <a:ext uri="{FF2B5EF4-FFF2-40B4-BE49-F238E27FC236}">
                <a16:creationId xmlns:a16="http://schemas.microsoft.com/office/drawing/2014/main" id="{45D992E8-052C-D36F-0CC1-DC4CB2427B29}"/>
              </a:ext>
            </a:extLst>
          </p:cNvPr>
          <p:cNvSpPr txBox="1"/>
          <p:nvPr/>
        </p:nvSpPr>
        <p:spPr>
          <a:xfrm>
            <a:off x="225350" y="4014930"/>
            <a:ext cx="5923848" cy="954107"/>
          </a:xfrm>
          <a:prstGeom prst="rect">
            <a:avLst/>
          </a:prstGeom>
          <a:solidFill>
            <a:srgbClr val="FFAFA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US" sz="1400" dirty="0">
                <a:latin typeface="Amasis MT Pro Medium"/>
                <a:cs typeface="Arial"/>
              </a:rPr>
              <a:t>It means that the UK  is independent as it is no longer a member state. It has lost access to the EU's free trade agreements with third parties; they are no longer able to trade across EU borders without paying taxes (Ebell and Warren, 2020).​</a:t>
            </a:r>
            <a:endParaRPr lang="en-US" sz="1600" dirty="0">
              <a:latin typeface="Calibri" panose="020F0502020204030204"/>
              <a:ea typeface="Calibri" panose="020F0502020204030204"/>
              <a:cs typeface="Calibri" panose="020F0502020204030204"/>
            </a:endParaRPr>
          </a:p>
        </p:txBody>
      </p:sp>
      <p:sp>
        <p:nvSpPr>
          <p:cNvPr id="6" name="TextBox 5">
            <a:extLst>
              <a:ext uri="{FF2B5EF4-FFF2-40B4-BE49-F238E27FC236}">
                <a16:creationId xmlns:a16="http://schemas.microsoft.com/office/drawing/2014/main" id="{45B08BE5-5C34-26ED-F2F6-789DD3323ACC}"/>
              </a:ext>
            </a:extLst>
          </p:cNvPr>
          <p:cNvSpPr txBox="1"/>
          <p:nvPr/>
        </p:nvSpPr>
        <p:spPr>
          <a:xfrm>
            <a:off x="244048" y="5315324"/>
            <a:ext cx="5916118" cy="738664"/>
          </a:xfrm>
          <a:prstGeom prst="rect">
            <a:avLst/>
          </a:prstGeom>
          <a:solidFill>
            <a:srgbClr val="FFAFA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1400" dirty="0">
                <a:latin typeface="Amasis MT Pro Medium"/>
                <a:ea typeface="Calibri"/>
                <a:cs typeface="Calibri"/>
              </a:rPr>
              <a:t>One of the key reasons for people who voted to leave was due to their want for  </a:t>
            </a:r>
            <a:r>
              <a:rPr lang="en-GB" sz="1400" dirty="0">
                <a:latin typeface="Amasis MT Pro Medium"/>
                <a:ea typeface="+mn-lt"/>
                <a:cs typeface="+mn-lt"/>
              </a:rPr>
              <a:t>‘sovereignty and autonomy’, along with the factor of controlling immigration (Van-der-</a:t>
            </a:r>
            <a:r>
              <a:rPr lang="en-GB" sz="1400" err="1">
                <a:latin typeface="Amasis MT Pro Medium"/>
                <a:ea typeface="+mn-lt"/>
                <a:cs typeface="+mn-lt"/>
              </a:rPr>
              <a:t>zwet</a:t>
            </a:r>
            <a:r>
              <a:rPr lang="en-GB" sz="1400" dirty="0">
                <a:latin typeface="Amasis MT Pro Medium"/>
                <a:ea typeface="+mn-lt"/>
                <a:cs typeface="+mn-lt"/>
              </a:rPr>
              <a:t> et al, 2020, p.519).</a:t>
            </a:r>
            <a:endParaRPr lang="en-GB" sz="1400" dirty="0">
              <a:latin typeface="Amasis MT Pro Medium"/>
              <a:ea typeface="Calibri"/>
              <a:cs typeface="Calibri"/>
            </a:endParaRPr>
          </a:p>
        </p:txBody>
      </p:sp>
      <p:sp>
        <p:nvSpPr>
          <p:cNvPr id="7" name="TextBox 6">
            <a:extLst>
              <a:ext uri="{FF2B5EF4-FFF2-40B4-BE49-F238E27FC236}">
                <a16:creationId xmlns:a16="http://schemas.microsoft.com/office/drawing/2014/main" id="{97933F04-FCCE-8867-CDAF-A093ACB93063}"/>
              </a:ext>
            </a:extLst>
          </p:cNvPr>
          <p:cNvSpPr txBox="1"/>
          <p:nvPr/>
        </p:nvSpPr>
        <p:spPr>
          <a:xfrm>
            <a:off x="232500" y="2091719"/>
            <a:ext cx="5758069" cy="523220"/>
          </a:xfrm>
          <a:prstGeom prst="rect">
            <a:avLst/>
          </a:prstGeom>
          <a:solidFill>
            <a:srgbClr val="FFAFA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US" sz="1400" dirty="0">
                <a:latin typeface="Amasis MT Pro Medium"/>
              </a:rPr>
              <a:t>Leaving has meant that the UK has become a third-party country (</a:t>
            </a:r>
            <a:r>
              <a:rPr lang="en-US" sz="1400" dirty="0" err="1">
                <a:latin typeface="Amasis MT Pro Medium"/>
              </a:rPr>
              <a:t>Shellaker</a:t>
            </a:r>
            <a:r>
              <a:rPr lang="en-US" sz="1400" dirty="0">
                <a:latin typeface="Amasis MT Pro Medium"/>
              </a:rPr>
              <a:t>, 2021).</a:t>
            </a:r>
            <a:endParaRPr lang="en-US" dirty="0">
              <a:latin typeface="Amasis MT Pro Medium"/>
            </a:endParaRPr>
          </a:p>
        </p:txBody>
      </p:sp>
    </p:spTree>
    <p:extLst>
      <p:ext uri="{BB962C8B-B14F-4D97-AF65-F5344CB8AC3E}">
        <p14:creationId xmlns:p14="http://schemas.microsoft.com/office/powerpoint/2010/main" val="26182077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4" presetClass="entr" presetSubtype="1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randombar(horizontal)">
                                      <p:cBhvr>
                                        <p:cTn id="13" dur="500"/>
                                        <p:tgtEl>
                                          <p:spTgt spid="8"/>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randombar(horizontal)">
                                      <p:cBhvr>
                                        <p:cTn id="18" dur="500"/>
                                        <p:tgtEl>
                                          <p:spTgt spid="7"/>
                                        </p:tgtEl>
                                      </p:cBhvr>
                                    </p:animEffec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animEffect transition="in" filter="randombar(horizontal)">
                                      <p:cBhvr>
                                        <p:cTn id="23" dur="500"/>
                                        <p:tgtEl>
                                          <p:spTgt spid="3"/>
                                        </p:tgtEl>
                                      </p:cBhvr>
                                    </p:animEffect>
                                  </p:childTnLst>
                                </p:cTn>
                              </p:par>
                            </p:childTnLst>
                          </p:cTn>
                        </p:par>
                      </p:childTnLst>
                    </p:cTn>
                  </p:par>
                  <p:par>
                    <p:cTn id="24" fill="hold">
                      <p:stCondLst>
                        <p:cond delay="indefinite"/>
                      </p:stCondLst>
                      <p:childTnLst>
                        <p:par>
                          <p:cTn id="25" fill="hold">
                            <p:stCondLst>
                              <p:cond delay="0"/>
                            </p:stCondLst>
                            <p:childTnLst>
                              <p:par>
                                <p:cTn id="26" presetID="14" presetClass="entr" presetSubtype="10"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randombar(horizontal)">
                                      <p:cBhvr>
                                        <p:cTn id="28" dur="5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14" presetClass="entr" presetSubtype="10" fill="hold" grpId="0"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randombar(horizontal)">
                                      <p:cBhvr>
                                        <p:cTn id="33"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P spid="3" grpId="0" animBg="1"/>
      <p:bldP spid="5" grpId="0" animBg="1"/>
      <p:bldP spid="6" grpId="0" animBg="1"/>
      <p:bldP spid="7"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6" descr="Shape, circle&#10;&#10;Description automatically generated">
            <a:extLst>
              <a:ext uri="{FF2B5EF4-FFF2-40B4-BE49-F238E27FC236}">
                <a16:creationId xmlns:a16="http://schemas.microsoft.com/office/drawing/2014/main" id="{E0D4DA25-DFD0-33D1-D6B9-7D4F0F63D8BC}"/>
              </a:ext>
            </a:extLst>
          </p:cNvPr>
          <p:cNvPicPr>
            <a:picLocks noChangeAspect="1"/>
          </p:cNvPicPr>
          <p:nvPr/>
        </p:nvPicPr>
        <p:blipFill rotWithShape="1">
          <a:blip r:embed="rId2"/>
          <a:srcRect t="1625" r="16767" b="7465"/>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76200F-F10E-7E06-1DB8-1BB434AC6C2F}"/>
              </a:ext>
            </a:extLst>
          </p:cNvPr>
          <p:cNvSpPr>
            <a:spLocks noGrp="1"/>
          </p:cNvSpPr>
          <p:nvPr>
            <p:ph type="title"/>
          </p:nvPr>
        </p:nvSpPr>
        <p:spPr>
          <a:xfrm>
            <a:off x="429152" y="452524"/>
            <a:ext cx="7050506" cy="903236"/>
          </a:xfrm>
        </p:spPr>
        <p:txBody>
          <a:bodyPr>
            <a:normAutofit fontScale="90000"/>
          </a:bodyPr>
          <a:lstStyle/>
          <a:p>
            <a:r>
              <a:rPr lang="en-GB" sz="3600" dirty="0">
                <a:latin typeface="Bernard MT Condensed"/>
                <a:cs typeface="Calibri Light"/>
              </a:rPr>
              <a:t>Brexit effects on the sharing of police information</a:t>
            </a:r>
            <a:endParaRPr lang="en-GB" dirty="0">
              <a:latin typeface="Bernard MT Condensed"/>
            </a:endParaRPr>
          </a:p>
        </p:txBody>
      </p:sp>
      <p:sp>
        <p:nvSpPr>
          <p:cNvPr id="3" name="Content Placeholder 2">
            <a:extLst>
              <a:ext uri="{FF2B5EF4-FFF2-40B4-BE49-F238E27FC236}">
                <a16:creationId xmlns:a16="http://schemas.microsoft.com/office/drawing/2014/main" id="{9CAB8484-0DEF-AE70-E79E-F117760D32BB}"/>
              </a:ext>
            </a:extLst>
          </p:cNvPr>
          <p:cNvSpPr>
            <a:spLocks noGrp="1"/>
          </p:cNvSpPr>
          <p:nvPr>
            <p:ph idx="1"/>
          </p:nvPr>
        </p:nvSpPr>
        <p:spPr>
          <a:xfrm>
            <a:off x="340109" y="1359764"/>
            <a:ext cx="7328406" cy="4722748"/>
          </a:xfrm>
        </p:spPr>
        <p:txBody>
          <a:bodyPr vert="horz" lIns="91440" tIns="45720" rIns="91440" bIns="45720" rtlCol="0" anchor="t">
            <a:noAutofit/>
          </a:bodyPr>
          <a:lstStyle/>
          <a:p>
            <a:pPr>
              <a:buFont typeface="Wingdings" panose="020B0604020202020204" pitchFamily="34" charset="0"/>
              <a:buChar char="Ø"/>
            </a:pPr>
            <a:r>
              <a:rPr lang="en-GB" sz="1200" dirty="0">
                <a:latin typeface="Amasis MT Pro Medium"/>
                <a:cs typeface="Calibri"/>
              </a:rPr>
              <a:t>Loss of access to EU policing tools, for example, the Schengen Information System- SIS II (Pearson, 2021). Losing the system has meant they have lost a critical tool for when they need information on criminals such as sex offenders, paedophiles, criminal gangs which operate across international borders.</a:t>
            </a:r>
            <a:endParaRPr lang="en-US" sz="1200">
              <a:latin typeface="Calibri" panose="020F0502020204030204"/>
              <a:ea typeface="Calibri"/>
              <a:cs typeface="Calibri"/>
            </a:endParaRPr>
          </a:p>
          <a:p>
            <a:pPr marL="0" indent="0">
              <a:buNone/>
            </a:pPr>
            <a:r>
              <a:rPr lang="en-GB" sz="1200" dirty="0">
                <a:latin typeface="Amasis MT Pro Medium"/>
                <a:cs typeface="Calibri"/>
              </a:rPr>
              <a:t>-  Schengen Information system has been the 'most important database for UK border forces' (House of Lords, 2019, p.26).</a:t>
            </a:r>
            <a:endParaRPr lang="en-GB" sz="1200" dirty="0">
              <a:latin typeface="Amasis MT Pro Medium"/>
              <a:ea typeface="Calibri"/>
              <a:cs typeface="Calibri"/>
            </a:endParaRPr>
          </a:p>
          <a:p>
            <a:pPr marL="0" indent="0">
              <a:buNone/>
            </a:pPr>
            <a:r>
              <a:rPr lang="en-GB" sz="1200" dirty="0">
                <a:latin typeface="Amasis MT Pro Medium"/>
                <a:cs typeface="Calibri"/>
              </a:rPr>
              <a:t>-  This is confirmed by figures which show that in 2019 UK police forces consulted it 571 million times (National Crime Agency, 2020).</a:t>
            </a:r>
          </a:p>
          <a:p>
            <a:pPr marL="0" indent="0">
              <a:buNone/>
            </a:pPr>
            <a:r>
              <a:rPr lang="en-GB" sz="1200" dirty="0">
                <a:latin typeface="Amasis MT Pro Medium"/>
                <a:cs typeface="Calibri"/>
              </a:rPr>
              <a:t>-  The loss of the system has meant they have lost the benefits that it brought such as insights from European policing alerts (Pearson, 2021).</a:t>
            </a:r>
          </a:p>
          <a:p>
            <a:pPr marL="0" indent="0">
              <a:buNone/>
            </a:pPr>
            <a:r>
              <a:rPr lang="en-GB" sz="1200" dirty="0">
                <a:latin typeface="Amasis MT Pro Medium"/>
                <a:cs typeface="Calibri"/>
              </a:rPr>
              <a:t>-  UK may attract more European organised crime groups as the loss of the system has made them an ideal operating place; the police are less able to tell and understand who they are (Pearson, 2021).</a:t>
            </a:r>
          </a:p>
          <a:p>
            <a:pPr>
              <a:buFont typeface="Wingdings" panose="020B0604020202020204" pitchFamily="34" charset="0"/>
              <a:buChar char="Ø"/>
            </a:pPr>
            <a:r>
              <a:rPr lang="en-GB" sz="1200" dirty="0">
                <a:latin typeface="Amasis MT Pro Medium"/>
                <a:cs typeface="Calibri"/>
              </a:rPr>
              <a:t>Brexit </a:t>
            </a:r>
            <a:r>
              <a:rPr lang="en-GB" sz="1200" dirty="0">
                <a:latin typeface="Amasis MT Pro Medium"/>
                <a:ea typeface="+mn-lt"/>
                <a:cs typeface="+mn-lt"/>
              </a:rPr>
              <a:t>has impaired police and intelligence cooperation and diminished joint research initiatives; this threatens the UK's security, especially with cybercrimes (Sweeney and Winn, 2021).</a:t>
            </a:r>
            <a:endParaRPr lang="en-GB" sz="1200">
              <a:latin typeface="Calibri"/>
              <a:ea typeface="+mn-lt"/>
              <a:cs typeface="Calibri"/>
            </a:endParaRPr>
          </a:p>
          <a:p>
            <a:pPr marL="0" indent="0">
              <a:buNone/>
            </a:pPr>
            <a:r>
              <a:rPr lang="en-GB" sz="1200" dirty="0">
                <a:latin typeface="Amasis MT Pro Medium"/>
                <a:ea typeface="Calibri"/>
                <a:cs typeface="Calibri"/>
              </a:rPr>
              <a:t>-  Transnational policing predominantly deal with cybercrimes; cyber-security is dependent on c</a:t>
            </a:r>
            <a:r>
              <a:rPr lang="en-GB" sz="1200" dirty="0">
                <a:latin typeface="Amasis MT Pro Medium"/>
                <a:ea typeface="+mn-lt"/>
                <a:cs typeface="+mn-lt"/>
              </a:rPr>
              <a:t>yber threat intelligence and Brexit has meant the UK lose access to EUs cyber-crime intelligence mechanism CERT-EU (Stevens and O'Brien, 2019).</a:t>
            </a:r>
          </a:p>
          <a:p>
            <a:pPr>
              <a:buFont typeface="Wingdings" panose="020B0604020202020204" pitchFamily="34" charset="0"/>
              <a:buChar char="Ø"/>
            </a:pPr>
            <a:r>
              <a:rPr lang="en-GB" sz="1200" dirty="0">
                <a:latin typeface="Amasis MT Pro Medium"/>
                <a:ea typeface="Calibri"/>
                <a:cs typeface="Calibri"/>
              </a:rPr>
              <a:t>UK policing has also lost access to ECRIS- European Criminal Records Information System which is a tool police use to exchange data on criminal records (House of Lords, 2019).</a:t>
            </a:r>
            <a:endParaRPr lang="en-GB" sz="1200">
              <a:ea typeface="Calibri"/>
              <a:cs typeface="Calibri"/>
            </a:endParaRPr>
          </a:p>
          <a:p>
            <a:pPr>
              <a:buFont typeface="Wingdings" panose="020B0604020202020204" pitchFamily="34" charset="0"/>
              <a:buChar char="Ø"/>
            </a:pPr>
            <a:r>
              <a:rPr lang="en-GB" sz="1200" dirty="0">
                <a:latin typeface="Amasis MT Pro Medium"/>
                <a:ea typeface="Calibri"/>
                <a:cs typeface="Calibri"/>
              </a:rPr>
              <a:t>Metropolitan police commissioner states how co-operation since Brexit will be </a:t>
            </a:r>
            <a:r>
              <a:rPr lang="en-GB" sz="1200" dirty="0">
                <a:ea typeface="+mn-lt"/>
                <a:cs typeface="+mn-lt"/>
              </a:rPr>
              <a:t> </a:t>
            </a:r>
            <a:r>
              <a:rPr lang="en-GB" sz="1200" dirty="0">
                <a:latin typeface="Amasis MT Pro Medium"/>
                <a:ea typeface="+mn-lt"/>
                <a:cs typeface="+mn-lt"/>
              </a:rPr>
              <a:t>‘clunkier, clumsier, and more expensive’ (Menon, 2021, p.19).</a:t>
            </a:r>
            <a:endParaRPr lang="en-GB" sz="1200" dirty="0">
              <a:latin typeface="Amasis MT Pro Medium"/>
              <a:ea typeface="Calibri"/>
              <a:cs typeface="Calibri"/>
            </a:endParaRPr>
          </a:p>
          <a:p>
            <a:pPr marL="0" indent="0">
              <a:buNone/>
            </a:pPr>
            <a:endParaRPr lang="en-GB" sz="1400" dirty="0">
              <a:latin typeface="Amasis MT Pro Medium"/>
              <a:ea typeface="Calibri"/>
              <a:cs typeface="Calibri"/>
            </a:endParaRPr>
          </a:p>
          <a:p>
            <a:pPr>
              <a:buFont typeface="Wingdings" panose="020B0604020202020204" pitchFamily="34" charset="0"/>
              <a:buChar char="Ø"/>
            </a:pPr>
            <a:endParaRPr lang="en-GB" sz="1400" dirty="0">
              <a:latin typeface="Amasis MT Pro Medium"/>
              <a:ea typeface="Calibri"/>
              <a:cs typeface="Calibri"/>
            </a:endParaRPr>
          </a:p>
          <a:p>
            <a:pPr>
              <a:buFont typeface="Wingdings" panose="020B0604020202020204" pitchFamily="34" charset="0"/>
              <a:buChar char="Ø"/>
            </a:pPr>
            <a:endParaRPr lang="en-GB" sz="1400" dirty="0">
              <a:latin typeface="Amasis MT Pro Medium"/>
              <a:ea typeface="Calibri"/>
              <a:cs typeface="Calibri"/>
            </a:endParaRPr>
          </a:p>
          <a:p>
            <a:pPr marL="0" indent="0">
              <a:buNone/>
            </a:pPr>
            <a:endParaRPr lang="en-GB" sz="1700">
              <a:latin typeface="Amasis MT Pro Medium"/>
              <a:ea typeface="Calibri"/>
              <a:cs typeface="Calibri"/>
            </a:endParaRPr>
          </a:p>
          <a:p>
            <a:pPr>
              <a:buFont typeface="Wingdings" panose="020B0604020202020204" pitchFamily="34" charset="0"/>
              <a:buChar char="Ø"/>
            </a:pPr>
            <a:endParaRPr lang="en-GB" sz="1700">
              <a:latin typeface="Amasis MT Pro Medium"/>
              <a:ea typeface="Calibri"/>
              <a:cs typeface="Calibri"/>
            </a:endParaRPr>
          </a:p>
        </p:txBody>
      </p:sp>
    </p:spTree>
    <p:extLst>
      <p:ext uri="{BB962C8B-B14F-4D97-AF65-F5344CB8AC3E}">
        <p14:creationId xmlns:p14="http://schemas.microsoft.com/office/powerpoint/2010/main" val="42447616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ractur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barn(inVertical)">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9" descr="Brain inside a lightbulb concept">
            <a:extLst>
              <a:ext uri="{FF2B5EF4-FFF2-40B4-BE49-F238E27FC236}">
                <a16:creationId xmlns:a16="http://schemas.microsoft.com/office/drawing/2014/main" id="{FDA21B67-1610-5973-AE50-FB09E00E6B69}"/>
              </a:ext>
            </a:extLst>
          </p:cNvPr>
          <p:cNvPicPr>
            <a:picLocks noChangeAspect="1"/>
          </p:cNvPicPr>
          <p:nvPr/>
        </p:nvPicPr>
        <p:blipFill>
          <a:blip r:embed="rId2"/>
          <a:stretch>
            <a:fillRect/>
          </a:stretch>
        </p:blipFill>
        <p:spPr>
          <a:xfrm>
            <a:off x="-2380" y="1520"/>
            <a:ext cx="12196761" cy="6865142"/>
          </a:xfrm>
          <a:prstGeom prst="rect">
            <a:avLst/>
          </a:prstGeom>
        </p:spPr>
      </p:pic>
      <p:sp>
        <p:nvSpPr>
          <p:cNvPr id="2" name="Title 1">
            <a:extLst>
              <a:ext uri="{FF2B5EF4-FFF2-40B4-BE49-F238E27FC236}">
                <a16:creationId xmlns:a16="http://schemas.microsoft.com/office/drawing/2014/main" id="{2B0DC60A-2886-5FE0-DE3A-4D760432B64B}"/>
              </a:ext>
            </a:extLst>
          </p:cNvPr>
          <p:cNvSpPr>
            <a:spLocks noGrp="1"/>
          </p:cNvSpPr>
          <p:nvPr>
            <p:ph type="title"/>
          </p:nvPr>
        </p:nvSpPr>
        <p:spPr>
          <a:xfrm>
            <a:off x="-916874" y="162568"/>
            <a:ext cx="12845074" cy="862576"/>
          </a:xfrm>
        </p:spPr>
        <p:txBody>
          <a:bodyPr>
            <a:normAutofit fontScale="90000"/>
          </a:bodyPr>
          <a:lstStyle/>
          <a:p>
            <a:pPr algn="r"/>
            <a:r>
              <a:rPr lang="en-GB" sz="3600" dirty="0">
                <a:latin typeface="Bernard MT Condensed"/>
                <a:cs typeface="Calibri Light"/>
              </a:rPr>
              <a:t>Solutions and counter-arguments to the challenge of sharing of police information</a:t>
            </a:r>
          </a:p>
        </p:txBody>
      </p:sp>
      <p:sp>
        <p:nvSpPr>
          <p:cNvPr id="3" name="Content Placeholder 2">
            <a:extLst>
              <a:ext uri="{FF2B5EF4-FFF2-40B4-BE49-F238E27FC236}">
                <a16:creationId xmlns:a16="http://schemas.microsoft.com/office/drawing/2014/main" id="{31B24544-7F3C-3CD1-49CD-2AAE6E18BAFC}"/>
              </a:ext>
            </a:extLst>
          </p:cNvPr>
          <p:cNvSpPr>
            <a:spLocks noGrp="1"/>
          </p:cNvSpPr>
          <p:nvPr>
            <p:ph idx="1"/>
          </p:nvPr>
        </p:nvSpPr>
        <p:spPr>
          <a:xfrm>
            <a:off x="216362" y="815077"/>
            <a:ext cx="7567825" cy="900937"/>
          </a:xfrm>
          <a:solidFill>
            <a:srgbClr val="C4FFCA"/>
          </a:solidFill>
        </p:spPr>
        <p:txBody>
          <a:bodyPr vert="horz" lIns="91440" tIns="45720" rIns="91440" bIns="45720" rtlCol="0" anchor="t">
            <a:normAutofit/>
          </a:bodyPr>
          <a:lstStyle/>
          <a:p>
            <a:pPr>
              <a:buFont typeface="Wingdings" panose="020B0604020202020204" pitchFamily="34" charset="0"/>
              <a:buChar char="ü"/>
            </a:pPr>
            <a:r>
              <a:rPr lang="en-GB" sz="1400" dirty="0">
                <a:latin typeface="Amasis MT Pro Medium"/>
                <a:ea typeface="+mn-lt"/>
                <a:cs typeface="+mn-lt"/>
              </a:rPr>
              <a:t>Despite the loss of systems, the Government has secured an Agreement on Law Enforcement and Criminal Cooperation with the EU which enables UK police to continue to collaborate and exchange sensitive information with European counterparts (House of Lords, 2019). </a:t>
            </a:r>
          </a:p>
          <a:p>
            <a:pPr>
              <a:buFont typeface="Wingdings" panose="020B0604020202020204" pitchFamily="34" charset="0"/>
              <a:buChar char="ü"/>
            </a:pPr>
            <a:endParaRPr lang="en-GB" sz="1400" dirty="0">
              <a:latin typeface="Amasis MT Pro Medium"/>
              <a:ea typeface="Calibri"/>
              <a:cs typeface="Calibri" panose="020F0502020204030204"/>
            </a:endParaRPr>
          </a:p>
        </p:txBody>
      </p:sp>
      <p:sp>
        <p:nvSpPr>
          <p:cNvPr id="5" name="Content Placeholder 2">
            <a:extLst>
              <a:ext uri="{FF2B5EF4-FFF2-40B4-BE49-F238E27FC236}">
                <a16:creationId xmlns:a16="http://schemas.microsoft.com/office/drawing/2014/main" id="{C2DEC4EC-1CE6-C99E-88D7-46CA7441DCB8}"/>
              </a:ext>
            </a:extLst>
          </p:cNvPr>
          <p:cNvSpPr txBox="1">
            <a:spLocks/>
          </p:cNvSpPr>
          <p:nvPr/>
        </p:nvSpPr>
        <p:spPr>
          <a:xfrm>
            <a:off x="212171" y="2637044"/>
            <a:ext cx="7010493" cy="949165"/>
          </a:xfrm>
          <a:prstGeom prst="rect">
            <a:avLst/>
          </a:prstGeom>
          <a:solidFill>
            <a:srgbClr val="C4FFCA"/>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20B0604020202020204" pitchFamily="34" charset="0"/>
              <a:buChar char="ü"/>
            </a:pPr>
            <a:r>
              <a:rPr lang="en-GB" sz="1400" dirty="0">
                <a:latin typeface="Amasis MT Pro Medium"/>
                <a:ea typeface="+mn-lt"/>
                <a:cs typeface="+mn-lt"/>
              </a:rPr>
              <a:t>UK still have access to the </a:t>
            </a:r>
            <a:r>
              <a:rPr lang="en-GB" sz="1400" dirty="0" err="1">
                <a:latin typeface="Amasis MT Pro Medium"/>
                <a:ea typeface="+mn-lt"/>
                <a:cs typeface="+mn-lt"/>
              </a:rPr>
              <a:t>Prüm</a:t>
            </a:r>
            <a:r>
              <a:rPr lang="en-GB" sz="1400" dirty="0">
                <a:latin typeface="Amasis MT Pro Medium"/>
                <a:ea typeface="+mn-lt"/>
                <a:cs typeface="+mn-lt"/>
              </a:rPr>
              <a:t> system and PNR data (Passenger Name Record) which is beneficial for UK policing as they can continue to make links between crime scenes and people and will have access to names of passengers on flights between the UK and EU (House of Lords, 2019).</a:t>
            </a:r>
            <a:endParaRPr lang="en-US" dirty="0">
              <a:cs typeface="Calibri" panose="020F0502020204030204"/>
            </a:endParaRPr>
          </a:p>
          <a:p>
            <a:pPr>
              <a:buFont typeface="Wingdings" panose="020B0604020202020204" pitchFamily="34" charset="0"/>
              <a:buChar char="ü"/>
            </a:pPr>
            <a:endParaRPr lang="en-GB" sz="1400" dirty="0">
              <a:latin typeface="Amasis MT Pro Medium"/>
              <a:ea typeface="Calibri"/>
              <a:cs typeface="Calibri" panose="020F0502020204030204"/>
            </a:endParaRPr>
          </a:p>
        </p:txBody>
      </p:sp>
      <p:sp>
        <p:nvSpPr>
          <p:cNvPr id="6" name="Content Placeholder 2">
            <a:extLst>
              <a:ext uri="{FF2B5EF4-FFF2-40B4-BE49-F238E27FC236}">
                <a16:creationId xmlns:a16="http://schemas.microsoft.com/office/drawing/2014/main" id="{A648165F-1006-F236-B040-BB05054622F6}"/>
              </a:ext>
            </a:extLst>
          </p:cNvPr>
          <p:cNvSpPr txBox="1">
            <a:spLocks/>
          </p:cNvSpPr>
          <p:nvPr/>
        </p:nvSpPr>
        <p:spPr>
          <a:xfrm>
            <a:off x="216694" y="4741935"/>
            <a:ext cx="8036088" cy="599814"/>
          </a:xfrm>
          <a:prstGeom prst="rect">
            <a:avLst/>
          </a:prstGeom>
          <a:solidFill>
            <a:srgbClr val="C4FFCA"/>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20B0604020202020204" pitchFamily="34" charset="0"/>
              <a:buChar char="ü"/>
            </a:pPr>
            <a:r>
              <a:rPr lang="en-GB" sz="1400" dirty="0">
                <a:latin typeface="Amasis MT Pro Medium"/>
                <a:ea typeface="+mn-lt"/>
                <a:cs typeface="+mn-lt"/>
              </a:rPr>
              <a:t>New system called UKRIS to be implemented as a response to and to replace the loss of ECRIS system (House of Lords, 2019).</a:t>
            </a:r>
          </a:p>
          <a:p>
            <a:pPr>
              <a:buFont typeface="Wingdings" panose="020B0604020202020204" pitchFamily="34" charset="0"/>
              <a:buChar char="ü"/>
            </a:pPr>
            <a:endParaRPr lang="en-GB" sz="1400" dirty="0">
              <a:latin typeface="Amasis MT Pro Medium"/>
              <a:ea typeface="Calibri"/>
              <a:cs typeface="Calibri" panose="020F0502020204030204"/>
            </a:endParaRPr>
          </a:p>
        </p:txBody>
      </p:sp>
      <p:sp>
        <p:nvSpPr>
          <p:cNvPr id="7" name="Content Placeholder 2">
            <a:extLst>
              <a:ext uri="{FF2B5EF4-FFF2-40B4-BE49-F238E27FC236}">
                <a16:creationId xmlns:a16="http://schemas.microsoft.com/office/drawing/2014/main" id="{9F6BD215-77E3-EFB3-DA97-4D10D997B8C0}"/>
              </a:ext>
            </a:extLst>
          </p:cNvPr>
          <p:cNvSpPr txBox="1">
            <a:spLocks/>
          </p:cNvSpPr>
          <p:nvPr/>
        </p:nvSpPr>
        <p:spPr>
          <a:xfrm>
            <a:off x="216691" y="3751554"/>
            <a:ext cx="5639013" cy="849846"/>
          </a:xfrm>
          <a:prstGeom prst="rect">
            <a:avLst/>
          </a:prstGeom>
          <a:solidFill>
            <a:srgbClr val="C4FFCA"/>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20B0604020202020204" pitchFamily="34" charset="0"/>
              <a:buChar char="ü"/>
            </a:pPr>
            <a:r>
              <a:rPr lang="en-GB" sz="1400" dirty="0">
                <a:latin typeface="Amasis MT Pro Medium"/>
                <a:ea typeface="+mn-lt"/>
                <a:cs typeface="+mn-lt"/>
              </a:rPr>
              <a:t>PNR beneficial to have as aids the fight against and prevention of terrorism; detecting suspicious travelling patterns and identifying associates of terrorists (Migration and Home Affairs, 2022).</a:t>
            </a:r>
          </a:p>
          <a:p>
            <a:pPr>
              <a:buFont typeface="Wingdings" panose="020B0604020202020204" pitchFamily="34" charset="0"/>
              <a:buChar char="ü"/>
            </a:pPr>
            <a:endParaRPr lang="en-GB" sz="1400" dirty="0">
              <a:latin typeface="Amasis MT Pro Medium"/>
              <a:ea typeface="Calibri"/>
              <a:cs typeface="Calibri" panose="020F0502020204030204"/>
            </a:endParaRPr>
          </a:p>
        </p:txBody>
      </p:sp>
      <p:sp>
        <p:nvSpPr>
          <p:cNvPr id="8" name="Content Placeholder 2">
            <a:extLst>
              <a:ext uri="{FF2B5EF4-FFF2-40B4-BE49-F238E27FC236}">
                <a16:creationId xmlns:a16="http://schemas.microsoft.com/office/drawing/2014/main" id="{CAC5DCC8-F68C-EDE1-97E2-15AED295DD5B}"/>
              </a:ext>
            </a:extLst>
          </p:cNvPr>
          <p:cNvSpPr txBox="1">
            <a:spLocks/>
          </p:cNvSpPr>
          <p:nvPr/>
        </p:nvSpPr>
        <p:spPr>
          <a:xfrm>
            <a:off x="214432" y="6194948"/>
            <a:ext cx="9894065" cy="579921"/>
          </a:xfrm>
          <a:prstGeom prst="rect">
            <a:avLst/>
          </a:prstGeom>
          <a:solidFill>
            <a:srgbClr val="C4FFCA"/>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20B0604020202020204" pitchFamily="34" charset="0"/>
              <a:buChar char="ü"/>
            </a:pPr>
            <a:r>
              <a:rPr lang="en-GB" sz="1400" dirty="0">
                <a:latin typeface="Amasis MT Pro Medium"/>
                <a:ea typeface="+mn-lt"/>
                <a:cs typeface="+mn-lt"/>
              </a:rPr>
              <a:t>Information from individual member states, such as France, may still be shared with the UK informally through cooperation networks such as the Cross-Channel Intelligence Conference (</a:t>
            </a:r>
            <a:r>
              <a:rPr lang="en-GB" sz="1400" dirty="0" err="1">
                <a:latin typeface="Amasis MT Pro Medium"/>
                <a:ea typeface="+mn-lt"/>
                <a:cs typeface="+mn-lt"/>
              </a:rPr>
              <a:t>Shellaker</a:t>
            </a:r>
            <a:r>
              <a:rPr lang="en-GB" sz="1400" dirty="0">
                <a:latin typeface="Amasis MT Pro Medium"/>
                <a:ea typeface="+mn-lt"/>
                <a:cs typeface="+mn-lt"/>
              </a:rPr>
              <a:t>, 2021).</a:t>
            </a:r>
          </a:p>
          <a:p>
            <a:pPr>
              <a:buFont typeface="Wingdings" panose="020B0604020202020204" pitchFamily="34" charset="0"/>
              <a:buChar char="ü"/>
            </a:pPr>
            <a:endParaRPr lang="en-GB" sz="1400" dirty="0">
              <a:latin typeface="Amasis MT Pro Medium"/>
              <a:ea typeface="Calibri"/>
              <a:cs typeface="Calibri" panose="020F0502020204030204"/>
            </a:endParaRPr>
          </a:p>
        </p:txBody>
      </p:sp>
      <p:pic>
        <p:nvPicPr>
          <p:cNvPr id="12" name="Graphic 12" descr="Network with solid fill">
            <a:extLst>
              <a:ext uri="{FF2B5EF4-FFF2-40B4-BE49-F238E27FC236}">
                <a16:creationId xmlns:a16="http://schemas.microsoft.com/office/drawing/2014/main" id="{38AAE6FD-388E-5144-C0F2-A0EB886645A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591800" y="4424362"/>
            <a:ext cx="1235868" cy="1235868"/>
          </a:xfrm>
          <a:prstGeom prst="rect">
            <a:avLst/>
          </a:prstGeom>
        </p:spPr>
      </p:pic>
      <p:pic>
        <p:nvPicPr>
          <p:cNvPr id="13" name="Graphic 13" descr="Share with solid fill">
            <a:extLst>
              <a:ext uri="{FF2B5EF4-FFF2-40B4-BE49-F238E27FC236}">
                <a16:creationId xmlns:a16="http://schemas.microsoft.com/office/drawing/2014/main" id="{4634F5E0-9427-C8B0-9BE9-A11F32600307}"/>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496551" y="2638425"/>
            <a:ext cx="1426368" cy="1462086"/>
          </a:xfrm>
          <a:prstGeom prst="rect">
            <a:avLst/>
          </a:prstGeom>
        </p:spPr>
      </p:pic>
      <p:pic>
        <p:nvPicPr>
          <p:cNvPr id="15" name="Graphic 15" descr="Cheers with solid fill">
            <a:extLst>
              <a:ext uri="{FF2B5EF4-FFF2-40B4-BE49-F238E27FC236}">
                <a16:creationId xmlns:a16="http://schemas.microsoft.com/office/drawing/2014/main" id="{72C2BFB4-397D-09E3-F8C9-958E0281D7E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770244" y="1467091"/>
            <a:ext cx="1059083" cy="1078374"/>
          </a:xfrm>
          <a:prstGeom prst="rect">
            <a:avLst/>
          </a:prstGeom>
        </p:spPr>
      </p:pic>
      <p:sp>
        <p:nvSpPr>
          <p:cNvPr id="10" name="TextBox 9">
            <a:extLst>
              <a:ext uri="{FF2B5EF4-FFF2-40B4-BE49-F238E27FC236}">
                <a16:creationId xmlns:a16="http://schemas.microsoft.com/office/drawing/2014/main" id="{3A7AF9C9-F011-B7EF-2863-A797FD5BCFBB}"/>
              </a:ext>
            </a:extLst>
          </p:cNvPr>
          <p:cNvSpPr txBox="1"/>
          <p:nvPr/>
        </p:nvSpPr>
        <p:spPr>
          <a:xfrm>
            <a:off x="219919" y="5524981"/>
            <a:ext cx="8704160" cy="523220"/>
          </a:xfrm>
          <a:prstGeom prst="rect">
            <a:avLst/>
          </a:prstGeom>
          <a:solidFill>
            <a:srgbClr val="C4FFC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ü"/>
            </a:pPr>
            <a:r>
              <a:rPr lang="en-GB" sz="1400" dirty="0">
                <a:latin typeface="Amasis MT Pro Medium"/>
                <a:ea typeface="+mn-lt"/>
                <a:cs typeface="+mn-lt"/>
              </a:rPr>
              <a:t>UK could maybe look to the European Government CERTs for greater cyber information sharing (Stevens and O'Brien, 2019).</a:t>
            </a:r>
            <a:endParaRPr lang="en-GB" sz="1400" dirty="0">
              <a:latin typeface="Amasis MT Pro Medium"/>
              <a:cs typeface="Calibri"/>
            </a:endParaRPr>
          </a:p>
        </p:txBody>
      </p:sp>
      <p:sp>
        <p:nvSpPr>
          <p:cNvPr id="11" name="TextBox 10">
            <a:extLst>
              <a:ext uri="{FF2B5EF4-FFF2-40B4-BE49-F238E27FC236}">
                <a16:creationId xmlns:a16="http://schemas.microsoft.com/office/drawing/2014/main" id="{03B97C2E-7859-3EEA-996C-7CDE8010D48D}"/>
              </a:ext>
            </a:extLst>
          </p:cNvPr>
          <p:cNvSpPr txBox="1"/>
          <p:nvPr/>
        </p:nvSpPr>
        <p:spPr>
          <a:xfrm>
            <a:off x="207617" y="1797878"/>
            <a:ext cx="7337286" cy="738664"/>
          </a:xfrm>
          <a:prstGeom prst="rect">
            <a:avLst/>
          </a:prstGeom>
          <a:solidFill>
            <a:srgbClr val="C4FFC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ü"/>
            </a:pPr>
            <a:r>
              <a:rPr lang="en-US" sz="1400" dirty="0">
                <a:latin typeface="Amasis MT Pro Medium"/>
              </a:rPr>
              <a:t>UK authorities are going to use the Interpol I-24/7 database as a substitute for SIS II, they are hoping </a:t>
            </a:r>
            <a:r>
              <a:rPr lang="en-US" sz="1400" dirty="0">
                <a:latin typeface="Amasis MT Pro Medium"/>
                <a:ea typeface="+mn-lt"/>
                <a:cs typeface="+mn-lt"/>
              </a:rPr>
              <a:t>EU States will upload the same information that they circulate on SIS II (House of Lords, 2019)</a:t>
            </a:r>
            <a:endParaRPr lang="en-US" dirty="0">
              <a:latin typeface="Amasis MT Pro Medium"/>
            </a:endParaRPr>
          </a:p>
        </p:txBody>
      </p:sp>
    </p:spTree>
    <p:extLst>
      <p:ext uri="{BB962C8B-B14F-4D97-AF65-F5344CB8AC3E}">
        <p14:creationId xmlns:p14="http://schemas.microsoft.com/office/powerpoint/2010/main" val="215411010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down)">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down)">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wipe(down)">
                                      <p:cBhvr>
                                        <p:cTn id="22" dur="5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wipe(down)">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wipe(down)">
                                      <p:cBhvr>
                                        <p:cTn id="32" dur="500"/>
                                        <p:tgtEl>
                                          <p:spTgt spid="6"/>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wipe(down)">
                                      <p:cBhvr>
                                        <p:cTn id="37" dur="500"/>
                                        <p:tgtEl>
                                          <p:spTgt spid="10"/>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wipe(down)">
                                      <p:cBhvr>
                                        <p:cTn id="4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5" grpId="0" animBg="1"/>
      <p:bldP spid="6" grpId="0" animBg="1"/>
      <p:bldP spid="7" grpId="0" animBg="1"/>
      <p:bldP spid="8" grpId="0" animBg="1"/>
      <p:bldP spid="10" grpId="0" animBg="1"/>
      <p:bldP spid="11"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A picture containing outdoor, dark, sunset, night&#10;&#10;Description automatically generated">
            <a:extLst>
              <a:ext uri="{FF2B5EF4-FFF2-40B4-BE49-F238E27FC236}">
                <a16:creationId xmlns:a16="http://schemas.microsoft.com/office/drawing/2014/main" id="{FEC50B6E-8D51-357A-217F-079574A2A1FE}"/>
              </a:ext>
            </a:extLst>
          </p:cNvPr>
          <p:cNvPicPr>
            <a:picLocks noGrp="1" noChangeAspect="1"/>
          </p:cNvPicPr>
          <p:nvPr>
            <p:ph idx="1"/>
          </p:nvPr>
        </p:nvPicPr>
        <p:blipFill>
          <a:blip r:embed="rId2"/>
          <a:stretch>
            <a:fillRect/>
          </a:stretch>
        </p:blipFill>
        <p:spPr>
          <a:xfrm>
            <a:off x="-3005" y="2612"/>
            <a:ext cx="12207653" cy="6859186"/>
          </a:xfrm>
        </p:spPr>
      </p:pic>
      <p:sp>
        <p:nvSpPr>
          <p:cNvPr id="2" name="Title 1">
            <a:extLst>
              <a:ext uri="{FF2B5EF4-FFF2-40B4-BE49-F238E27FC236}">
                <a16:creationId xmlns:a16="http://schemas.microsoft.com/office/drawing/2014/main" id="{2ED246AA-4B5C-482A-159F-DFD081CCE65D}"/>
              </a:ext>
            </a:extLst>
          </p:cNvPr>
          <p:cNvSpPr>
            <a:spLocks noGrp="1"/>
          </p:cNvSpPr>
          <p:nvPr>
            <p:ph type="title"/>
          </p:nvPr>
        </p:nvSpPr>
        <p:spPr>
          <a:xfrm>
            <a:off x="2198225" y="-1406"/>
            <a:ext cx="7004613" cy="949386"/>
          </a:xfrm>
        </p:spPr>
        <p:txBody>
          <a:bodyPr>
            <a:normAutofit/>
          </a:bodyPr>
          <a:lstStyle/>
          <a:p>
            <a:r>
              <a:rPr lang="en-GB" sz="3600" dirty="0">
                <a:latin typeface="Bernard MT Condensed"/>
                <a:cs typeface="Calibri Light"/>
              </a:rPr>
              <a:t>Brexit effects on policing of terrorism</a:t>
            </a:r>
            <a:endParaRPr lang="en-GB" dirty="0">
              <a:latin typeface="Bernard MT Condensed"/>
            </a:endParaRPr>
          </a:p>
        </p:txBody>
      </p:sp>
      <p:sp>
        <p:nvSpPr>
          <p:cNvPr id="3" name="TextBox 2">
            <a:extLst>
              <a:ext uri="{FF2B5EF4-FFF2-40B4-BE49-F238E27FC236}">
                <a16:creationId xmlns:a16="http://schemas.microsoft.com/office/drawing/2014/main" id="{F05AF3DC-854E-5E4B-9D05-2CCACCAA3586}"/>
              </a:ext>
            </a:extLst>
          </p:cNvPr>
          <p:cNvSpPr txBox="1"/>
          <p:nvPr/>
        </p:nvSpPr>
        <p:spPr>
          <a:xfrm>
            <a:off x="113818" y="846880"/>
            <a:ext cx="3881375" cy="4401205"/>
          </a:xfrm>
          <a:prstGeom prst="rect">
            <a:avLst/>
          </a:prstGeom>
          <a:solidFill>
            <a:srgbClr val="FFAFA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1400" dirty="0">
                <a:latin typeface="Amasis MT Pro Medium"/>
              </a:rPr>
              <a:t>UK policing will not legally have full membership in Europol, and they create risk assessments and </a:t>
            </a:r>
            <a:r>
              <a:rPr lang="en-GB" sz="1400" dirty="0">
                <a:latin typeface="Amasis MT Pro Medium"/>
                <a:cs typeface="Calibri"/>
              </a:rPr>
              <a:t>Europe-wide</a:t>
            </a:r>
            <a:r>
              <a:rPr lang="en-GB" sz="1400" dirty="0">
                <a:latin typeface="Amasis MT Pro Medium"/>
                <a:ea typeface="+mn-lt"/>
                <a:cs typeface="+mn-lt"/>
              </a:rPr>
              <a:t> threat from the data gathered across member States; losing access to this data is crucial as it is valuable in a world where demand is suddenly changing direction to complicated, high-harm offences (The policing foundation, 2017).</a:t>
            </a:r>
          </a:p>
          <a:p>
            <a:pPr marL="285750" indent="-285750">
              <a:buFont typeface="Wingdings"/>
              <a:buChar char="Ø"/>
            </a:pPr>
            <a:r>
              <a:rPr lang="en-GB" sz="1400" dirty="0">
                <a:latin typeface="Amasis MT Pro Medium"/>
                <a:ea typeface="+mn-lt"/>
                <a:cs typeface="+mn-lt"/>
              </a:rPr>
              <a:t>Consequently, this loss of access to data impacts the policing of terrorism as it will include terrorism and crime intelligence data from all the member states (Lowe, 2021).</a:t>
            </a:r>
          </a:p>
          <a:p>
            <a:pPr marL="285750" indent="-285750">
              <a:buFont typeface="Wingdings,Sans-Serif"/>
              <a:buChar char="Ø"/>
            </a:pPr>
            <a:r>
              <a:rPr lang="en-GB" sz="1400" dirty="0">
                <a:latin typeface="Amasis MT Pro Medium"/>
                <a:ea typeface="+mn-lt"/>
                <a:cs typeface="+mn-lt"/>
              </a:rPr>
              <a:t>It has been argued by the former head of  MI5 that it is vital for the UK and its security to have close ties </a:t>
            </a:r>
            <a:r>
              <a:rPr lang="en-GB" sz="1400">
                <a:latin typeface="Amasis MT Pro Medium"/>
                <a:ea typeface="+mn-lt"/>
                <a:cs typeface="+mn-lt"/>
              </a:rPr>
              <a:t>with Europol, especially in </a:t>
            </a:r>
            <a:r>
              <a:rPr lang="en-GB" sz="1400" dirty="0">
                <a:latin typeface="Amasis MT Pro Medium"/>
                <a:ea typeface="+mn-lt"/>
                <a:cs typeface="+mn-lt"/>
              </a:rPr>
              <a:t>combatting terrorism (Dearden, 2019).</a:t>
            </a:r>
            <a:endParaRPr lang="en-US" sz="1400" dirty="0">
              <a:latin typeface="Amasis MT Pro Medium"/>
              <a:ea typeface="+mn-lt"/>
              <a:cs typeface="+mn-lt"/>
            </a:endParaRPr>
          </a:p>
          <a:p>
            <a:pPr marL="285750" indent="-285750">
              <a:buFont typeface="Wingdings"/>
              <a:buChar char="Ø"/>
            </a:pPr>
            <a:endParaRPr lang="en-GB" sz="1400" dirty="0">
              <a:latin typeface="Calibri"/>
              <a:ea typeface="+mn-lt"/>
              <a:cs typeface="+mn-lt"/>
            </a:endParaRPr>
          </a:p>
        </p:txBody>
      </p:sp>
      <p:sp>
        <p:nvSpPr>
          <p:cNvPr id="5" name="TextBox 4">
            <a:extLst>
              <a:ext uri="{FF2B5EF4-FFF2-40B4-BE49-F238E27FC236}">
                <a16:creationId xmlns:a16="http://schemas.microsoft.com/office/drawing/2014/main" id="{0020263A-D767-14AA-CDD7-1418893C2829}"/>
              </a:ext>
            </a:extLst>
          </p:cNvPr>
          <p:cNvSpPr txBox="1"/>
          <p:nvPr/>
        </p:nvSpPr>
        <p:spPr>
          <a:xfrm>
            <a:off x="113818" y="5332070"/>
            <a:ext cx="6898341" cy="1384995"/>
          </a:xfrm>
          <a:prstGeom prst="rect">
            <a:avLst/>
          </a:prstGeom>
          <a:solidFill>
            <a:srgbClr val="FFAFA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1400" dirty="0">
                <a:latin typeface="Amasis MT Pro Medium"/>
                <a:ea typeface="+mn-lt"/>
                <a:cs typeface="+mn-lt"/>
              </a:rPr>
              <a:t>Loss of European Arrest Warrant is damaging to UK as having it </a:t>
            </a:r>
            <a:r>
              <a:rPr lang="en-GB" sz="1400" dirty="0">
                <a:latin typeface="Calibri"/>
                <a:ea typeface="+mn-lt"/>
                <a:cs typeface="+mn-lt"/>
              </a:rPr>
              <a:t> </a:t>
            </a:r>
            <a:r>
              <a:rPr lang="en-GB" sz="1400" dirty="0">
                <a:latin typeface="Amasis MT Pro Medium"/>
                <a:ea typeface="+mn-lt"/>
                <a:cs typeface="+mn-lt"/>
              </a:rPr>
              <a:t>improved the efficiency of prosecuting cross-border crimes and speeding up administrative process (The policing foundation, 2017). Thus, without it the UK policing's role is made harder, and the security of the country is threatened.</a:t>
            </a:r>
          </a:p>
          <a:p>
            <a:pPr marL="285750" indent="-285750">
              <a:buFont typeface="Wingdings"/>
              <a:buChar char="Ø"/>
            </a:pPr>
            <a:r>
              <a:rPr lang="en-GB" sz="1400" dirty="0">
                <a:latin typeface="Amasis MT Pro Medium"/>
                <a:ea typeface="+mn-lt"/>
                <a:cs typeface="+mn-lt"/>
              </a:rPr>
              <a:t>The use of EAW means extradition takes around 14 to 17 days compared to  traditional extradition methods which take just over a year (Lowe, 2021).</a:t>
            </a:r>
          </a:p>
        </p:txBody>
      </p:sp>
      <p:sp>
        <p:nvSpPr>
          <p:cNvPr id="6" name="TextBox 5">
            <a:extLst>
              <a:ext uri="{FF2B5EF4-FFF2-40B4-BE49-F238E27FC236}">
                <a16:creationId xmlns:a16="http://schemas.microsoft.com/office/drawing/2014/main" id="{1C5C1899-8607-728C-5C35-B90DA7FB8B30}"/>
              </a:ext>
            </a:extLst>
          </p:cNvPr>
          <p:cNvSpPr txBox="1"/>
          <p:nvPr/>
        </p:nvSpPr>
        <p:spPr>
          <a:xfrm>
            <a:off x="7144739" y="1136246"/>
            <a:ext cx="4868438" cy="1384995"/>
          </a:xfrm>
          <a:prstGeom prst="rect">
            <a:avLst/>
          </a:prstGeom>
          <a:solidFill>
            <a:srgbClr val="FFAFA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1400" dirty="0">
                <a:latin typeface="Amasis MT Pro Medium"/>
                <a:ea typeface="+mn-lt"/>
                <a:cs typeface="+mn-lt"/>
              </a:rPr>
              <a:t>The loss of access to the Schengen Information System has a tremendous impact on the policing of terrorism as it stores details of terrorists wanted through Europe (Pearson, 2021). Thus, the lack of information puts the UK at great risk as the potential threat will be unbeknownst to them.</a:t>
            </a:r>
          </a:p>
        </p:txBody>
      </p:sp>
      <p:sp>
        <p:nvSpPr>
          <p:cNvPr id="8" name="TextBox 7">
            <a:extLst>
              <a:ext uri="{FF2B5EF4-FFF2-40B4-BE49-F238E27FC236}">
                <a16:creationId xmlns:a16="http://schemas.microsoft.com/office/drawing/2014/main" id="{E65F2775-37E2-E427-E9AC-45FDC8220B64}"/>
              </a:ext>
            </a:extLst>
          </p:cNvPr>
          <p:cNvSpPr txBox="1"/>
          <p:nvPr/>
        </p:nvSpPr>
        <p:spPr>
          <a:xfrm>
            <a:off x="7144737" y="2628654"/>
            <a:ext cx="4868439" cy="1384995"/>
          </a:xfrm>
          <a:prstGeom prst="rect">
            <a:avLst/>
          </a:prstGeom>
          <a:solidFill>
            <a:srgbClr val="FFAFA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1400" dirty="0">
                <a:latin typeface="Amasis MT Pro Medium"/>
                <a:ea typeface="+mn-lt"/>
                <a:cs typeface="+mn-lt"/>
              </a:rPr>
              <a:t>Lost access to European Counter Terrorism Centre which provided operational support when requested for investigations, tackled foreign fighters, shared intelligence and expertise on terrorism financing, and dealt with terrorist propaganda, extremism, and illegal arms trafficking (Lowe, 2021).</a:t>
            </a:r>
          </a:p>
        </p:txBody>
      </p:sp>
      <p:pic>
        <p:nvPicPr>
          <p:cNvPr id="4" name="Picture 8" descr="Chart, bubble chart&#10;&#10;Description automatically generated">
            <a:extLst>
              <a:ext uri="{FF2B5EF4-FFF2-40B4-BE49-F238E27FC236}">
                <a16:creationId xmlns:a16="http://schemas.microsoft.com/office/drawing/2014/main" id="{FF18049B-09CA-50DB-15F2-59FDEB725D2C}"/>
              </a:ext>
            </a:extLst>
          </p:cNvPr>
          <p:cNvPicPr>
            <a:picLocks noChangeAspect="1"/>
          </p:cNvPicPr>
          <p:nvPr/>
        </p:nvPicPr>
        <p:blipFill rotWithShape="1">
          <a:blip r:embed="rId3"/>
          <a:srcRect r="229" b="6306"/>
          <a:stretch/>
        </p:blipFill>
        <p:spPr>
          <a:xfrm>
            <a:off x="7209183" y="4194664"/>
            <a:ext cx="4808348" cy="2544176"/>
          </a:xfrm>
          <a:prstGeom prst="rect">
            <a:avLst/>
          </a:prstGeom>
        </p:spPr>
      </p:pic>
      <p:sp>
        <p:nvSpPr>
          <p:cNvPr id="9" name="TextBox 8">
            <a:extLst>
              <a:ext uri="{FF2B5EF4-FFF2-40B4-BE49-F238E27FC236}">
                <a16:creationId xmlns:a16="http://schemas.microsoft.com/office/drawing/2014/main" id="{3D9C901C-CF3C-2A6C-0A8D-017411370591}"/>
              </a:ext>
            </a:extLst>
          </p:cNvPr>
          <p:cNvSpPr txBox="1"/>
          <p:nvPr/>
        </p:nvSpPr>
        <p:spPr>
          <a:xfrm>
            <a:off x="9197009" y="6502399"/>
            <a:ext cx="987287" cy="307777"/>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Amasis MT Pro Medium"/>
              </a:rPr>
              <a:t>Figure 1</a:t>
            </a:r>
          </a:p>
        </p:txBody>
      </p:sp>
    </p:spTree>
    <p:extLst>
      <p:ext uri="{BB962C8B-B14F-4D97-AF65-F5344CB8AC3E}">
        <p14:creationId xmlns:p14="http://schemas.microsoft.com/office/powerpoint/2010/main" val="40676716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 presetClass="entr" presetSubtype="16"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Effect transition="in" filter="box(in)">
                                      <p:cBhvr>
                                        <p:cTn id="19" dur="2000"/>
                                        <p:tgtEl>
                                          <p:spTgt spid="4"/>
                                        </p:tgtEl>
                                      </p:cBhvr>
                                    </p:animEffec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 calcmode="lin" valueType="num">
                                      <p:cBhvr additive="base">
                                        <p:cTn id="24" dur="500" fill="hold"/>
                                        <p:tgtEl>
                                          <p:spTgt spid="6"/>
                                        </p:tgtEl>
                                        <p:attrNameLst>
                                          <p:attrName>ppt_x</p:attrName>
                                        </p:attrNameLst>
                                      </p:cBhvr>
                                      <p:tavLst>
                                        <p:tav tm="0">
                                          <p:val>
                                            <p:strVal val="#ppt_x"/>
                                          </p:val>
                                        </p:tav>
                                        <p:tav tm="100000">
                                          <p:val>
                                            <p:strVal val="#ppt_x"/>
                                          </p:val>
                                        </p:tav>
                                      </p:tavLst>
                                    </p:anim>
                                    <p:anim calcmode="lin" valueType="num">
                                      <p:cBhvr additive="base">
                                        <p:cTn id="2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 calcmode="lin" valueType="num">
                                      <p:cBhvr additive="base">
                                        <p:cTn id="30" dur="500" fill="hold"/>
                                        <p:tgtEl>
                                          <p:spTgt spid="8"/>
                                        </p:tgtEl>
                                        <p:attrNameLst>
                                          <p:attrName>ppt_x</p:attrName>
                                        </p:attrNameLst>
                                      </p:cBhvr>
                                      <p:tavLst>
                                        <p:tav tm="0">
                                          <p:val>
                                            <p:strVal val="#ppt_x"/>
                                          </p:val>
                                        </p:tav>
                                        <p:tav tm="100000">
                                          <p:val>
                                            <p:strVal val="#ppt_x"/>
                                          </p:val>
                                        </p:tav>
                                      </p:tavLst>
                                    </p:anim>
                                    <p:anim calcmode="lin" valueType="num">
                                      <p:cBhvr additive="base">
                                        <p:cTn id="31"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Question mark on green pastel background">
            <a:extLst>
              <a:ext uri="{FF2B5EF4-FFF2-40B4-BE49-F238E27FC236}">
                <a16:creationId xmlns:a16="http://schemas.microsoft.com/office/drawing/2014/main" id="{1C07E2BD-96BC-777A-A63B-E0E6AC92E487}"/>
              </a:ext>
            </a:extLst>
          </p:cNvPr>
          <p:cNvPicPr>
            <a:picLocks noChangeAspect="1"/>
          </p:cNvPicPr>
          <p:nvPr/>
        </p:nvPicPr>
        <p:blipFill rotWithShape="1">
          <a:blip r:embed="rId2"/>
          <a:srcRect l="34790"/>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 name="Title 1">
            <a:extLst>
              <a:ext uri="{FF2B5EF4-FFF2-40B4-BE49-F238E27FC236}">
                <a16:creationId xmlns:a16="http://schemas.microsoft.com/office/drawing/2014/main" id="{DB98B446-EE0D-3DE9-B3D7-FE96535EDA57}"/>
              </a:ext>
            </a:extLst>
          </p:cNvPr>
          <p:cNvSpPr>
            <a:spLocks noGrp="1"/>
          </p:cNvSpPr>
          <p:nvPr>
            <p:ph type="title"/>
          </p:nvPr>
        </p:nvSpPr>
        <p:spPr>
          <a:xfrm>
            <a:off x="105138" y="-1408"/>
            <a:ext cx="11887468" cy="910268"/>
          </a:xfrm>
        </p:spPr>
        <p:txBody>
          <a:bodyPr>
            <a:normAutofit fontScale="90000"/>
          </a:bodyPr>
          <a:lstStyle/>
          <a:p>
            <a:r>
              <a:rPr lang="en-GB" sz="3600" dirty="0">
                <a:latin typeface="Bernard MT Condensed"/>
                <a:cs typeface="Calibri Light"/>
              </a:rPr>
              <a:t>Solutions and counter-arguments to the challenge of policing terrorism</a:t>
            </a:r>
            <a:endParaRPr lang="en-GB" sz="3600" dirty="0">
              <a:latin typeface="Bernard MT Condensed"/>
            </a:endParaRPr>
          </a:p>
        </p:txBody>
      </p:sp>
      <p:sp>
        <p:nvSpPr>
          <p:cNvPr id="5" name="TextBox 4">
            <a:extLst>
              <a:ext uri="{FF2B5EF4-FFF2-40B4-BE49-F238E27FC236}">
                <a16:creationId xmlns:a16="http://schemas.microsoft.com/office/drawing/2014/main" id="{E46CDE49-FE2E-4363-445A-F084B463E6A2}"/>
              </a:ext>
            </a:extLst>
          </p:cNvPr>
          <p:cNvSpPr txBox="1"/>
          <p:nvPr/>
        </p:nvSpPr>
        <p:spPr>
          <a:xfrm>
            <a:off x="104173" y="663614"/>
            <a:ext cx="8057906" cy="1384995"/>
          </a:xfrm>
          <a:prstGeom prst="rect">
            <a:avLst/>
          </a:prstGeom>
          <a:solidFill>
            <a:srgbClr val="C4FFC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ü"/>
            </a:pPr>
            <a:r>
              <a:rPr lang="en-GB" sz="1400" dirty="0">
                <a:latin typeface="Amasis MT Pro Medium"/>
                <a:ea typeface="+mn-lt"/>
                <a:cs typeface="+mn-lt"/>
              </a:rPr>
              <a:t>May have the option to become an Operational or Strategic Partner of Europol, as this status is currently given to several non-member states such as Norway and Iceland (The Policing Foundation, 2017). This would allow the UK's policing to still receive intelligence from Europol, but it would not be instant like it was previously.</a:t>
            </a:r>
          </a:p>
          <a:p>
            <a:r>
              <a:rPr lang="en-GB" sz="1400" dirty="0">
                <a:latin typeface="Amasis MT Pro Medium"/>
                <a:ea typeface="+mn-lt"/>
                <a:cs typeface="+mn-lt"/>
              </a:rPr>
              <a:t>- Been protested that an observer status is a poor substitute for membership (Sweeney and Winn, 2021)</a:t>
            </a:r>
          </a:p>
        </p:txBody>
      </p:sp>
      <p:sp>
        <p:nvSpPr>
          <p:cNvPr id="6" name="TextBox 5">
            <a:extLst>
              <a:ext uri="{FF2B5EF4-FFF2-40B4-BE49-F238E27FC236}">
                <a16:creationId xmlns:a16="http://schemas.microsoft.com/office/drawing/2014/main" id="{1E471D80-81E3-6AF2-3120-9B5FD0B4DBDF}"/>
              </a:ext>
            </a:extLst>
          </p:cNvPr>
          <p:cNvSpPr txBox="1"/>
          <p:nvPr/>
        </p:nvSpPr>
        <p:spPr>
          <a:xfrm>
            <a:off x="104173" y="2110452"/>
            <a:ext cx="8057907" cy="1384995"/>
          </a:xfrm>
          <a:prstGeom prst="rect">
            <a:avLst/>
          </a:prstGeom>
          <a:solidFill>
            <a:srgbClr val="C4FFC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ü"/>
            </a:pPr>
            <a:r>
              <a:rPr lang="en-GB" sz="1400" dirty="0">
                <a:latin typeface="Amasis MT Pro Medium"/>
              </a:rPr>
              <a:t>Responding to the loss of EAW, the UK is seeking an alternative extradition procedure; although this loss is bad for the UK police, it is also bad or maybe worse for EU member states (Sweeney and Winn, 2021) </a:t>
            </a:r>
            <a:endParaRPr lang="en-GB" sz="1400" dirty="0">
              <a:latin typeface="Calibri" panose="020F0502020204030204"/>
              <a:ea typeface="Calibri"/>
              <a:cs typeface="Calibri"/>
            </a:endParaRPr>
          </a:p>
          <a:p>
            <a:r>
              <a:rPr lang="en-GB" sz="1400" dirty="0">
                <a:latin typeface="Amasis MT Pro Medium"/>
              </a:rPr>
              <a:t>- This is supported by statistics from 2019-2020 which show that 2,741 arrests in other EU countries were requested by Britain, compared to 14,553 requests they received from EU member states. (National Crime Agency, 2022)</a:t>
            </a:r>
            <a:endParaRPr lang="en-GB" sz="1400" dirty="0">
              <a:ea typeface="Calibri"/>
              <a:cs typeface="Calibri"/>
            </a:endParaRPr>
          </a:p>
        </p:txBody>
      </p:sp>
      <p:sp>
        <p:nvSpPr>
          <p:cNvPr id="7" name="TextBox 6">
            <a:extLst>
              <a:ext uri="{FF2B5EF4-FFF2-40B4-BE49-F238E27FC236}">
                <a16:creationId xmlns:a16="http://schemas.microsoft.com/office/drawing/2014/main" id="{179C94B0-39A1-DB96-DD5A-2C16CD7091E3}"/>
              </a:ext>
            </a:extLst>
          </p:cNvPr>
          <p:cNvSpPr txBox="1"/>
          <p:nvPr/>
        </p:nvSpPr>
        <p:spPr>
          <a:xfrm>
            <a:off x="104173" y="3576577"/>
            <a:ext cx="8057909" cy="1169551"/>
          </a:xfrm>
          <a:prstGeom prst="rect">
            <a:avLst/>
          </a:prstGeom>
          <a:solidFill>
            <a:srgbClr val="C4FFC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ü"/>
            </a:pPr>
            <a:r>
              <a:rPr lang="en-GB" sz="1400" dirty="0">
                <a:latin typeface="Amasis MT Pro Medium"/>
                <a:cs typeface="Arial"/>
              </a:rPr>
              <a:t>The policing foundation (2017) suggests that a Bilateral agreement should be reached with the EU, but just a single agreement as it is more straightforward to manage and more practical for law enforcement agencies; when terrorists flee the UK and there is little intelligence as to which country they have fled to, a single agreement will allow the UK to issue an EAW to all Member States.</a:t>
            </a:r>
            <a:endParaRPr lang="en-US" sz="1400" dirty="0">
              <a:latin typeface="Amasis MT Pro Medium"/>
              <a:ea typeface="Calibri" panose="020F0502020204030204"/>
              <a:cs typeface="Arial"/>
            </a:endParaRPr>
          </a:p>
        </p:txBody>
      </p:sp>
      <p:sp>
        <p:nvSpPr>
          <p:cNvPr id="8" name="TextBox 7">
            <a:extLst>
              <a:ext uri="{FF2B5EF4-FFF2-40B4-BE49-F238E27FC236}">
                <a16:creationId xmlns:a16="http://schemas.microsoft.com/office/drawing/2014/main" id="{C7893D9B-1B88-1757-385A-EEB36DDD30D6}"/>
              </a:ext>
            </a:extLst>
          </p:cNvPr>
          <p:cNvSpPr txBox="1"/>
          <p:nvPr/>
        </p:nvSpPr>
        <p:spPr>
          <a:xfrm>
            <a:off x="104173" y="4859438"/>
            <a:ext cx="7411655" cy="1169551"/>
          </a:xfrm>
          <a:prstGeom prst="rect">
            <a:avLst/>
          </a:prstGeom>
          <a:solidFill>
            <a:srgbClr val="C4FFC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ü"/>
            </a:pPr>
            <a:r>
              <a:rPr lang="en-GB" sz="1400" dirty="0">
                <a:latin typeface="Amasis MT Pro Medium"/>
                <a:cs typeface="Arial"/>
              </a:rPr>
              <a:t>UK has Joint Terrorism Analysis Centre (JTAC) which analyses and assesses all terrorist activity intelligence; it brings together the counter-terrorism expertise of the police, security services, and governmental departments/agencies (Lowe, 2021).</a:t>
            </a:r>
            <a:endParaRPr lang="en-US" dirty="0">
              <a:latin typeface="Calibri" panose="020F0502020204030204"/>
              <a:ea typeface="Calibri" panose="020F0502020204030204"/>
              <a:cs typeface="Calibri" panose="020F0502020204030204"/>
            </a:endParaRPr>
          </a:p>
          <a:p>
            <a:pPr marL="285750" indent="-285750">
              <a:buFont typeface="Wingdings"/>
              <a:buChar char="ü"/>
            </a:pPr>
            <a:r>
              <a:rPr lang="en-GB" sz="1400" dirty="0">
                <a:latin typeface="Amasis MT Pro Medium"/>
                <a:cs typeface="Arial"/>
              </a:rPr>
              <a:t>Between 2017-2020 the use of this system allowed UK counter-terrorism agencies to foil 25 terrorism plots in the UK (Lowe, 2021).​</a:t>
            </a:r>
            <a:endParaRPr lang="en-US">
              <a:ea typeface="Calibri" panose="020F0502020204030204"/>
              <a:cs typeface="Calibri" panose="020F0502020204030204"/>
            </a:endParaRPr>
          </a:p>
        </p:txBody>
      </p:sp>
      <p:sp>
        <p:nvSpPr>
          <p:cNvPr id="10" name="TextBox 9">
            <a:extLst>
              <a:ext uri="{FF2B5EF4-FFF2-40B4-BE49-F238E27FC236}">
                <a16:creationId xmlns:a16="http://schemas.microsoft.com/office/drawing/2014/main" id="{142D4F34-67AC-3412-4E10-C55AB94DA3A7}"/>
              </a:ext>
            </a:extLst>
          </p:cNvPr>
          <p:cNvSpPr txBox="1"/>
          <p:nvPr/>
        </p:nvSpPr>
        <p:spPr>
          <a:xfrm>
            <a:off x="104173" y="6084425"/>
            <a:ext cx="7411656" cy="738664"/>
          </a:xfrm>
          <a:prstGeom prst="rect">
            <a:avLst/>
          </a:prstGeom>
          <a:solidFill>
            <a:srgbClr val="C4FFC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ü"/>
            </a:pPr>
            <a:r>
              <a:rPr lang="en-GB" sz="1400" dirty="0">
                <a:latin typeface="Amasis MT Pro Medium"/>
                <a:cs typeface="Arial"/>
              </a:rPr>
              <a:t>Some argue UK's withdrawal from the EU will strengthen its fight against terrorism as they have more capability to 'deport people that are deemed threats to the country without recourse to the European legislation' (Ajala, 2018, p.2​).</a:t>
            </a:r>
          </a:p>
        </p:txBody>
      </p:sp>
      <p:sp>
        <p:nvSpPr>
          <p:cNvPr id="11" name="Speech Bubble: Rectangle 10">
            <a:extLst>
              <a:ext uri="{FF2B5EF4-FFF2-40B4-BE49-F238E27FC236}">
                <a16:creationId xmlns:a16="http://schemas.microsoft.com/office/drawing/2014/main" id="{60B06F64-BB1F-9022-AA11-4C04EA798DE9}"/>
              </a:ext>
            </a:extLst>
          </p:cNvPr>
          <p:cNvSpPr/>
          <p:nvPr/>
        </p:nvSpPr>
        <p:spPr>
          <a:xfrm>
            <a:off x="8546033" y="3794373"/>
            <a:ext cx="3650636" cy="1428104"/>
          </a:xfrm>
          <a:prstGeom prst="wedgeRectCallout">
            <a:avLst/>
          </a:prstGeom>
          <a:solidFill>
            <a:srgbClr val="C4FFCA"/>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nSpc>
                <a:spcPct val="90000"/>
              </a:lnSpc>
              <a:spcBef>
                <a:spcPts val="1000"/>
              </a:spcBef>
              <a:buFont typeface="Wingdings,Sans-Serif"/>
              <a:buChar char="ü"/>
            </a:pPr>
            <a:r>
              <a:rPr lang="en-GB" sz="1400" dirty="0">
                <a:solidFill>
                  <a:schemeClr val="tx1"/>
                </a:solidFill>
                <a:latin typeface="Amasis MT Pro Medium"/>
                <a:ea typeface="+mn-lt"/>
                <a:cs typeface="+mn-lt"/>
              </a:rPr>
              <a:t>Security minister Brandon Lewis argues that the withdrawal will create opportunities to look beyond our traditional methods and take a global approach to security (Dearden, 2019).</a:t>
            </a:r>
            <a:endParaRPr lang="en-GB" dirty="0">
              <a:solidFill>
                <a:schemeClr val="tx1"/>
              </a:solidFill>
              <a:ea typeface="Calibri"/>
              <a:cs typeface="Calibri"/>
            </a:endParaRPr>
          </a:p>
          <a:p>
            <a:pPr algn="ctr"/>
            <a:endParaRPr lang="en-GB" sz="1400" dirty="0">
              <a:solidFill>
                <a:schemeClr val="tx1"/>
              </a:solidFill>
              <a:latin typeface="Amasis MT Pro Medium"/>
              <a:ea typeface="Calibri"/>
              <a:cs typeface="Calibri"/>
            </a:endParaRPr>
          </a:p>
        </p:txBody>
      </p:sp>
      <p:pic>
        <p:nvPicPr>
          <p:cNvPr id="12" name="Picture 12">
            <a:extLst>
              <a:ext uri="{FF2B5EF4-FFF2-40B4-BE49-F238E27FC236}">
                <a16:creationId xmlns:a16="http://schemas.microsoft.com/office/drawing/2014/main" id="{7373D977-4BFB-A3A8-AFDF-AF6CEFD04FBB}"/>
              </a:ext>
            </a:extLst>
          </p:cNvPr>
          <p:cNvPicPr>
            <a:picLocks noChangeAspect="1"/>
          </p:cNvPicPr>
          <p:nvPr/>
        </p:nvPicPr>
        <p:blipFill rotWithShape="1">
          <a:blip r:embed="rId3"/>
          <a:srcRect l="20884" t="5422" r="32128" b="9953"/>
          <a:stretch/>
        </p:blipFill>
        <p:spPr>
          <a:xfrm>
            <a:off x="8169965" y="5308600"/>
            <a:ext cx="1322105" cy="1569721"/>
          </a:xfrm>
          <a:prstGeom prst="rect">
            <a:avLst/>
          </a:prstGeom>
          <a:ln>
            <a:noFill/>
          </a:ln>
          <a:effectLst>
            <a:softEdge rad="112500"/>
          </a:effectLst>
        </p:spPr>
      </p:pic>
    </p:spTree>
    <p:extLst>
      <p:ext uri="{BB962C8B-B14F-4D97-AF65-F5344CB8AC3E}">
        <p14:creationId xmlns:p14="http://schemas.microsoft.com/office/powerpoint/2010/main" val="1596073247"/>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10"/>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6" grpId="0" animBg="1"/>
      <p:bldP spid="7" grpId="0" animBg="1"/>
      <p:bldP spid="8" grpId="0" animBg="1"/>
      <p:bldP spid="10" grpId="0" animBg="1"/>
      <p:bldP spid="11"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Person handing over keys">
            <a:extLst>
              <a:ext uri="{FF2B5EF4-FFF2-40B4-BE49-F238E27FC236}">
                <a16:creationId xmlns:a16="http://schemas.microsoft.com/office/drawing/2014/main" id="{4456E837-90D3-4A0E-72B4-8685CBA5CBA2}"/>
              </a:ext>
            </a:extLst>
          </p:cNvPr>
          <p:cNvPicPr>
            <a:picLocks noChangeAspect="1"/>
          </p:cNvPicPr>
          <p:nvPr/>
        </p:nvPicPr>
        <p:blipFill rotWithShape="1">
          <a:blip r:embed="rId2">
            <a:alphaModFix/>
          </a:blip>
          <a:srcRect t="19745" r="-1" b="8104"/>
          <a:stretch/>
        </p:blipFill>
        <p:spPr>
          <a:xfrm>
            <a:off x="4547937" y="-5"/>
            <a:ext cx="7644062" cy="3681406"/>
          </a:xfrm>
          <a:prstGeom prst="rect">
            <a:avLst/>
          </a:prstGeom>
        </p:spPr>
      </p:pic>
      <p:pic>
        <p:nvPicPr>
          <p:cNvPr id="7" name="Picture 8" descr="Padlock on computer motherboard">
            <a:extLst>
              <a:ext uri="{FF2B5EF4-FFF2-40B4-BE49-F238E27FC236}">
                <a16:creationId xmlns:a16="http://schemas.microsoft.com/office/drawing/2014/main" id="{3A8C78A4-0CCC-05E0-6198-0A2FB9FEF2FC}"/>
              </a:ext>
            </a:extLst>
          </p:cNvPr>
          <p:cNvPicPr>
            <a:picLocks noChangeAspect="1"/>
          </p:cNvPicPr>
          <p:nvPr/>
        </p:nvPicPr>
        <p:blipFill rotWithShape="1">
          <a:blip r:embed="rId3"/>
          <a:srcRect t="7516" r="-1" b="30227"/>
          <a:stretch/>
        </p:blipFill>
        <p:spPr>
          <a:xfrm>
            <a:off x="4547938" y="3681409"/>
            <a:ext cx="7644062" cy="3176595"/>
          </a:xfrm>
          <a:prstGeom prst="rect">
            <a:avLst/>
          </a:prstGeom>
        </p:spPr>
      </p:pic>
      <p:sp>
        <p:nvSpPr>
          <p:cNvPr id="21" name="Rectangle 20">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EDB696-3405-FC58-4338-D43C2B03FCA8}"/>
              </a:ext>
            </a:extLst>
          </p:cNvPr>
          <p:cNvSpPr>
            <a:spLocks noGrp="1"/>
          </p:cNvSpPr>
          <p:nvPr>
            <p:ph type="title"/>
          </p:nvPr>
        </p:nvSpPr>
        <p:spPr>
          <a:xfrm>
            <a:off x="770680" y="-3668"/>
            <a:ext cx="9765354" cy="651399"/>
          </a:xfrm>
          <a:solidFill>
            <a:schemeClr val="accent5">
              <a:lumMod val="20000"/>
              <a:lumOff val="80000"/>
            </a:schemeClr>
          </a:solidFill>
        </p:spPr>
        <p:txBody>
          <a:bodyPr vert="horz" lIns="91440" tIns="45720" rIns="91440" bIns="45720" rtlCol="0" anchor="b">
            <a:normAutofit/>
          </a:bodyPr>
          <a:lstStyle/>
          <a:p>
            <a:r>
              <a:rPr lang="en-US" sz="3600" kern="1200" dirty="0">
                <a:latin typeface="Bernard MT Condensed"/>
              </a:rPr>
              <a:t>Key stakeholders in our future security arrangements</a:t>
            </a:r>
          </a:p>
        </p:txBody>
      </p:sp>
      <p:cxnSp>
        <p:nvCxnSpPr>
          <p:cNvPr id="23" name="Straight Connector 22">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9" name="Scroll: Vertical 8">
            <a:extLst>
              <a:ext uri="{FF2B5EF4-FFF2-40B4-BE49-F238E27FC236}">
                <a16:creationId xmlns:a16="http://schemas.microsoft.com/office/drawing/2014/main" id="{C9DD07C2-DEAD-DC98-47CF-A82FE7CBA752}"/>
              </a:ext>
            </a:extLst>
          </p:cNvPr>
          <p:cNvSpPr/>
          <p:nvPr/>
        </p:nvSpPr>
        <p:spPr>
          <a:xfrm>
            <a:off x="62098" y="812640"/>
            <a:ext cx="7048906" cy="5922378"/>
          </a:xfrm>
          <a:prstGeom prst="verticalScroll">
            <a:avLst/>
          </a:prstGeom>
          <a:solidFill>
            <a:schemeClr val="accent5">
              <a:lumMod val="20000"/>
              <a:lumOff val="80000"/>
            </a:schemeClr>
          </a:solidFill>
          <a:ln>
            <a:solidFill>
              <a:srgbClr val="4472C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64644C86-1E85-D013-761C-CCF25E79322D}"/>
              </a:ext>
            </a:extLst>
          </p:cNvPr>
          <p:cNvSpPr txBox="1"/>
          <p:nvPr/>
        </p:nvSpPr>
        <p:spPr>
          <a:xfrm>
            <a:off x="773753" y="1453029"/>
            <a:ext cx="5669928" cy="54784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1400" dirty="0">
                <a:highlight>
                  <a:srgbClr val="FFFF00"/>
                </a:highlight>
                <a:latin typeface="Amasis MT Pro Medium"/>
                <a:ea typeface="Calibri"/>
                <a:cs typeface="Calibri"/>
              </a:rPr>
              <a:t>The Government</a:t>
            </a:r>
            <a:r>
              <a:rPr lang="en-GB" sz="1400" dirty="0">
                <a:latin typeface="Amasis MT Pro Medium"/>
                <a:ea typeface="Calibri"/>
                <a:cs typeface="Calibri"/>
              </a:rPr>
              <a:t>- funds our security services and its operations as they are government departments; the government has an overall</a:t>
            </a:r>
            <a:r>
              <a:rPr lang="en-GB" sz="1400" dirty="0">
                <a:latin typeface="Amasis MT Pro Medium"/>
                <a:ea typeface="+mn-lt"/>
                <a:cs typeface="+mn-lt"/>
              </a:rPr>
              <a:t> strategy to counter threats to the UK's national security and this guides</a:t>
            </a:r>
            <a:r>
              <a:rPr lang="en-GB" sz="1400" dirty="0">
                <a:latin typeface="Amasis MT Pro Medium"/>
                <a:ea typeface="+mn-lt"/>
                <a:cs typeface="Calibri"/>
              </a:rPr>
              <a:t> the security services work </a:t>
            </a:r>
            <a:r>
              <a:rPr lang="en-GB" sz="1400" dirty="0">
                <a:latin typeface="Amasis MT Pro Medium"/>
                <a:ea typeface="Calibri"/>
                <a:cs typeface="Calibri"/>
              </a:rPr>
              <a:t>(Security Services MI5, 2022).</a:t>
            </a:r>
            <a:endParaRPr lang="en-GB" sz="1400" dirty="0">
              <a:latin typeface="Calibri"/>
              <a:ea typeface="Calibri"/>
              <a:cs typeface="Calibri"/>
            </a:endParaRPr>
          </a:p>
          <a:p>
            <a:pPr marL="285750" indent="-285750">
              <a:buFont typeface="Wingdings"/>
              <a:buChar char="Ø"/>
            </a:pPr>
            <a:endParaRPr lang="en-GB" sz="1400" dirty="0">
              <a:latin typeface="Amasis MT Pro Medium"/>
              <a:ea typeface="Calibri"/>
              <a:cs typeface="Calibri"/>
            </a:endParaRPr>
          </a:p>
          <a:p>
            <a:pPr marL="285750" indent="-285750">
              <a:buFont typeface="Wingdings"/>
              <a:buChar char="Ø"/>
            </a:pPr>
            <a:r>
              <a:rPr lang="en-GB" sz="1400" dirty="0">
                <a:highlight>
                  <a:srgbClr val="FFFF00"/>
                </a:highlight>
                <a:latin typeface="Amasis MT Pro Medium"/>
                <a:ea typeface="Calibri"/>
                <a:cs typeface="Calibri"/>
              </a:rPr>
              <a:t>Security service </a:t>
            </a:r>
            <a:r>
              <a:rPr lang="en-GB" sz="1400" dirty="0">
                <a:latin typeface="Amasis MT Pro Medium"/>
                <a:ea typeface="Calibri"/>
                <a:cs typeface="Calibri"/>
              </a:rPr>
              <a:t>such as MI5; protects the UK against threats to national security such as terrorist acts, cyber-crimes, espionage and proliferation of WMD (Security Service MI5, 2022).</a:t>
            </a:r>
          </a:p>
          <a:p>
            <a:pPr marL="285750" indent="-285750">
              <a:buFont typeface="Wingdings"/>
              <a:buChar char="Ø"/>
            </a:pPr>
            <a:endParaRPr lang="en-GB" sz="1400" dirty="0">
              <a:latin typeface="Amasis MT Pro Medium"/>
              <a:ea typeface="Calibri"/>
              <a:cs typeface="Calibri"/>
            </a:endParaRPr>
          </a:p>
          <a:p>
            <a:pPr marL="285750" indent="-285750">
              <a:buFont typeface="Wingdings"/>
              <a:buChar char="Ø"/>
            </a:pPr>
            <a:r>
              <a:rPr lang="en-GB" sz="1400" dirty="0">
                <a:highlight>
                  <a:srgbClr val="FFFF00"/>
                </a:highlight>
                <a:latin typeface="Amasis MT Pro Medium"/>
                <a:ea typeface="Calibri"/>
                <a:cs typeface="Calibri"/>
              </a:rPr>
              <a:t>INTERPOL</a:t>
            </a:r>
            <a:r>
              <a:rPr lang="en-GB" sz="1400" dirty="0">
                <a:latin typeface="Amasis MT Pro Medium"/>
                <a:ea typeface="Calibri"/>
                <a:cs typeface="Calibri"/>
              </a:rPr>
              <a:t> is </a:t>
            </a:r>
            <a:r>
              <a:rPr lang="en-GB" sz="1400" dirty="0">
                <a:latin typeface="Amasis MT Pro Medium"/>
                <a:ea typeface="+mn-lt"/>
                <a:cs typeface="+mn-lt"/>
              </a:rPr>
              <a:t>fundamental to maintaining national and regional security in the UK, also it helps UK police forces build partnerships with</a:t>
            </a:r>
            <a:r>
              <a:rPr lang="en-GB" sz="1400" dirty="0">
                <a:ea typeface="+mn-lt"/>
                <a:cs typeface="+mn-lt"/>
              </a:rPr>
              <a:t> </a:t>
            </a:r>
            <a:r>
              <a:rPr lang="en-GB" sz="1400" dirty="0">
                <a:latin typeface="Amasis MT Pro Medium"/>
                <a:ea typeface="+mn-lt"/>
                <a:cs typeface="+mn-lt"/>
              </a:rPr>
              <a:t>law enforcement agencies worldwide (INTERPOL, 2022b).</a:t>
            </a:r>
            <a:endParaRPr lang="en-GB" sz="1400" dirty="0">
              <a:ea typeface="+mn-lt"/>
              <a:cs typeface="+mn-lt"/>
            </a:endParaRPr>
          </a:p>
          <a:p>
            <a:pPr marL="285750" indent="-285750">
              <a:buFont typeface="Wingdings"/>
              <a:buChar char="Ø"/>
            </a:pPr>
            <a:endParaRPr lang="en-GB" sz="1400" dirty="0">
              <a:latin typeface="Amasis MT Pro Medium"/>
              <a:ea typeface="Calibri"/>
              <a:cs typeface="Calibri"/>
            </a:endParaRPr>
          </a:p>
          <a:p>
            <a:pPr marL="285750" indent="-285750">
              <a:buFont typeface="Wingdings"/>
              <a:buChar char="Ø"/>
            </a:pPr>
            <a:r>
              <a:rPr lang="en-GB" sz="1400" dirty="0">
                <a:highlight>
                  <a:srgbClr val="FFFF00"/>
                </a:highlight>
                <a:latin typeface="Amasis MT Pro Medium"/>
                <a:ea typeface="Calibri"/>
                <a:cs typeface="Calibri"/>
              </a:rPr>
              <a:t>Europol</a:t>
            </a:r>
            <a:r>
              <a:rPr lang="en-GB" sz="1400" dirty="0">
                <a:latin typeface="Amasis MT Pro Medium"/>
                <a:ea typeface="Calibri"/>
                <a:cs typeface="Calibri"/>
              </a:rPr>
              <a:t> still has an interest in our future security </a:t>
            </a:r>
            <a:r>
              <a:rPr lang="en-GB" sz="1400" dirty="0">
                <a:latin typeface="Amasis MT Pro Medium"/>
                <a:ea typeface="+mn-lt"/>
                <a:cs typeface="+mn-lt"/>
              </a:rPr>
              <a:t>as the</a:t>
            </a:r>
            <a:r>
              <a:rPr lang="en-GB" sz="1400" dirty="0">
                <a:ea typeface="+mn-lt"/>
                <a:cs typeface="+mn-lt"/>
              </a:rPr>
              <a:t> </a:t>
            </a:r>
            <a:r>
              <a:rPr lang="en-GB" sz="1400" dirty="0">
                <a:latin typeface="Amasis MT Pro Medium"/>
                <a:ea typeface="+mn-lt"/>
                <a:cs typeface="+mn-lt"/>
              </a:rPr>
              <a:t>UK's resources are highly valued such as their National DNA database and their immense involvement in exchanges like </a:t>
            </a:r>
            <a:r>
              <a:rPr lang="en-GB" sz="1400" dirty="0" err="1">
                <a:latin typeface="Amasis MT Pro Medium"/>
                <a:ea typeface="+mn-lt"/>
                <a:cs typeface="+mn-lt"/>
              </a:rPr>
              <a:t>Prüm</a:t>
            </a:r>
            <a:r>
              <a:rPr lang="en-GB" sz="1400" dirty="0">
                <a:latin typeface="Amasis MT Pro Medium"/>
                <a:ea typeface="+mn-lt"/>
                <a:cs typeface="+mn-lt"/>
              </a:rPr>
              <a:t> (House of Lords, 2019).</a:t>
            </a:r>
          </a:p>
          <a:p>
            <a:pPr marL="285750" indent="-285750">
              <a:buFont typeface="Wingdings"/>
              <a:buChar char="Ø"/>
            </a:pPr>
            <a:endParaRPr lang="en-GB" sz="1400" dirty="0">
              <a:latin typeface="Amasis MT Pro Medium"/>
              <a:ea typeface="+mn-lt"/>
              <a:cs typeface="+mn-lt"/>
            </a:endParaRPr>
          </a:p>
          <a:p>
            <a:pPr marL="285750" indent="-285750">
              <a:buFont typeface="Wingdings"/>
              <a:buChar char="Ø"/>
            </a:pPr>
            <a:r>
              <a:rPr lang="en-GB" sz="1400" dirty="0">
                <a:highlight>
                  <a:srgbClr val="FFFF00"/>
                </a:highlight>
                <a:latin typeface="Amasis MT Pro Medium"/>
                <a:ea typeface="+mn-lt"/>
                <a:cs typeface="+mn-lt"/>
              </a:rPr>
              <a:t>NATO- </a:t>
            </a:r>
            <a:r>
              <a:rPr lang="en-GB" sz="1400" dirty="0">
                <a:latin typeface="Amasis MT Pro Medium"/>
                <a:ea typeface="+mn-lt"/>
                <a:cs typeface="+mn-lt"/>
              </a:rPr>
              <a:t> as the UK is a member it is invested in our security, especially when we are one of the few NATO members that meet the targets set for defence spending (</a:t>
            </a:r>
            <a:r>
              <a:rPr lang="en-GB" sz="1400" dirty="0" err="1">
                <a:latin typeface="Amasis MT Pro Medium"/>
                <a:ea typeface="+mn-lt"/>
                <a:cs typeface="+mn-lt"/>
              </a:rPr>
              <a:t>Martill</a:t>
            </a:r>
            <a:r>
              <a:rPr lang="en-GB" sz="1400" dirty="0">
                <a:latin typeface="Amasis MT Pro Medium"/>
                <a:ea typeface="+mn-lt"/>
                <a:cs typeface="+mn-lt"/>
              </a:rPr>
              <a:t> and Sus, 2018).</a:t>
            </a:r>
            <a:endParaRPr lang="en-GB" sz="1400" dirty="0">
              <a:latin typeface="Calibri" panose="020F0502020204030204"/>
              <a:ea typeface="+mn-lt"/>
              <a:cs typeface="+mn-lt"/>
            </a:endParaRPr>
          </a:p>
          <a:p>
            <a:pPr marL="285750" indent="-285750">
              <a:buFont typeface="Wingdings"/>
              <a:buChar char="Ø"/>
            </a:pPr>
            <a:endParaRPr lang="en-GB" sz="1400" dirty="0">
              <a:latin typeface="Amasis MT Pro Medium"/>
              <a:ea typeface="+mn-lt"/>
              <a:cs typeface="+mn-lt"/>
            </a:endParaRPr>
          </a:p>
          <a:p>
            <a:endParaRPr lang="en-GB" sz="1400" dirty="0">
              <a:latin typeface="Amasis MT Pro Medium"/>
              <a:ea typeface="+mn-lt"/>
              <a:cs typeface="+mn-lt"/>
            </a:endParaRPr>
          </a:p>
        </p:txBody>
      </p:sp>
    </p:spTree>
    <p:extLst>
      <p:ext uri="{BB962C8B-B14F-4D97-AF65-F5344CB8AC3E}">
        <p14:creationId xmlns:p14="http://schemas.microsoft.com/office/powerpoint/2010/main" val="3491490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1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AB91E2-7C63-8A4E-5AD0-AA2B3422D98B}"/>
              </a:ext>
            </a:extLst>
          </p:cNvPr>
          <p:cNvSpPr>
            <a:spLocks noGrp="1"/>
          </p:cNvSpPr>
          <p:nvPr>
            <p:ph type="title"/>
          </p:nvPr>
        </p:nvSpPr>
        <p:spPr>
          <a:xfrm>
            <a:off x="5153078" y="165209"/>
            <a:ext cx="5373363" cy="722068"/>
          </a:xfrm>
        </p:spPr>
        <p:txBody>
          <a:bodyPr anchor="b">
            <a:normAutofit/>
          </a:bodyPr>
          <a:lstStyle/>
          <a:p>
            <a:pPr algn="ctr"/>
            <a:r>
              <a:rPr lang="en-GB" sz="3600" dirty="0">
                <a:latin typeface="Bernard MT Condensed"/>
                <a:cs typeface="Calibri Light"/>
              </a:rPr>
              <a:t>Conclusions</a:t>
            </a:r>
            <a:endParaRPr lang="en-GB" sz="4000" dirty="0">
              <a:latin typeface="Bernard MT Condensed"/>
            </a:endParaRPr>
          </a:p>
        </p:txBody>
      </p:sp>
      <p:pic>
        <p:nvPicPr>
          <p:cNvPr id="4" name="Picture 4" descr="Paper head with rainbow gears">
            <a:extLst>
              <a:ext uri="{FF2B5EF4-FFF2-40B4-BE49-F238E27FC236}">
                <a16:creationId xmlns:a16="http://schemas.microsoft.com/office/drawing/2014/main" id="{D19C387E-8DE2-0467-25CA-1A9A6D501798}"/>
              </a:ext>
            </a:extLst>
          </p:cNvPr>
          <p:cNvPicPr>
            <a:picLocks noChangeAspect="1"/>
          </p:cNvPicPr>
          <p:nvPr/>
        </p:nvPicPr>
        <p:blipFill rotWithShape="1">
          <a:blip r:embed="rId2"/>
          <a:srcRect r="-1" b="1709"/>
          <a:stretch/>
        </p:blipFill>
        <p:spPr>
          <a:xfrm>
            <a:off x="20" y="10"/>
            <a:ext cx="4635571"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hought Bubble: Cloud 4">
            <a:extLst>
              <a:ext uri="{FF2B5EF4-FFF2-40B4-BE49-F238E27FC236}">
                <a16:creationId xmlns:a16="http://schemas.microsoft.com/office/drawing/2014/main" id="{EDD6ECBF-44DD-4BCC-A0AA-B717DFE36898}"/>
              </a:ext>
            </a:extLst>
          </p:cNvPr>
          <p:cNvSpPr/>
          <p:nvPr/>
        </p:nvSpPr>
        <p:spPr>
          <a:xfrm>
            <a:off x="4207433" y="798640"/>
            <a:ext cx="7937210" cy="5294323"/>
          </a:xfrm>
          <a:prstGeom prst="cloudCallout">
            <a:avLst/>
          </a:prstGeom>
          <a:solidFill>
            <a:srgbClr val="ADF6F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9068E7F-CDCF-4EAB-DD71-ED27C668EC96}"/>
              </a:ext>
            </a:extLst>
          </p:cNvPr>
          <p:cNvSpPr txBox="1"/>
          <p:nvPr/>
        </p:nvSpPr>
        <p:spPr>
          <a:xfrm>
            <a:off x="5106231" y="1652024"/>
            <a:ext cx="6585773" cy="38164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sz="1400" dirty="0">
                <a:latin typeface="Amasis MT Pro Medium"/>
                <a:cs typeface="Calibri"/>
              </a:rPr>
              <a:t>Brexit has had an impact on both national and transnational policing.</a:t>
            </a:r>
          </a:p>
          <a:p>
            <a:pPr marL="285750" indent="-285750">
              <a:buFont typeface="Wingdings"/>
              <a:buChar char="Ø"/>
            </a:pPr>
            <a:endParaRPr lang="en-GB" sz="1400" dirty="0">
              <a:latin typeface="Amasis MT Pro Medium"/>
              <a:cs typeface="Calibri"/>
            </a:endParaRPr>
          </a:p>
          <a:p>
            <a:pPr marL="285750" indent="-285750">
              <a:buFont typeface="Wingdings"/>
              <a:buChar char="Ø"/>
            </a:pPr>
            <a:r>
              <a:rPr lang="en-GB" sz="1400" dirty="0">
                <a:latin typeface="Amasis MT Pro Medium"/>
                <a:cs typeface="Calibri"/>
              </a:rPr>
              <a:t>The challenges UK policing face as a result are concerning such as the loss of major Europol databases- SIS II and EAW.</a:t>
            </a:r>
          </a:p>
          <a:p>
            <a:pPr marL="285750" indent="-285750">
              <a:buFont typeface="Wingdings"/>
              <a:buChar char="Ø"/>
            </a:pPr>
            <a:endParaRPr lang="en-GB" sz="1400" dirty="0">
              <a:latin typeface="Amasis MT Pro Medium"/>
              <a:cs typeface="Calibri"/>
            </a:endParaRPr>
          </a:p>
          <a:p>
            <a:pPr marL="285750" indent="-285750">
              <a:buFont typeface="Wingdings"/>
              <a:buChar char="Ø"/>
            </a:pPr>
            <a:r>
              <a:rPr lang="en-GB" sz="1400" dirty="0">
                <a:latin typeface="Amasis MT Pro Medium"/>
                <a:cs typeface="Calibri"/>
              </a:rPr>
              <a:t>These challenges are not only going to be faced by the UK.</a:t>
            </a:r>
          </a:p>
          <a:p>
            <a:pPr marL="285750" indent="-285750">
              <a:buFont typeface="Wingdings"/>
              <a:buChar char="Ø"/>
            </a:pPr>
            <a:endParaRPr lang="en-GB" sz="1400" dirty="0">
              <a:latin typeface="Amasis MT Pro Medium"/>
              <a:cs typeface="Calibri"/>
            </a:endParaRPr>
          </a:p>
          <a:p>
            <a:pPr marL="285750" indent="-285750">
              <a:buFont typeface="Wingdings"/>
              <a:buChar char="Ø"/>
            </a:pPr>
            <a:r>
              <a:rPr lang="en-GB" sz="1400" dirty="0">
                <a:latin typeface="Amasis MT Pro Medium"/>
                <a:cs typeface="Calibri"/>
              </a:rPr>
              <a:t>Many solutions have been proposed to counter the impacts that Brexit will have on UK policing, and some have already been put into notion.</a:t>
            </a:r>
          </a:p>
          <a:p>
            <a:pPr marL="285750" indent="-285750">
              <a:buFont typeface="Wingdings"/>
              <a:buChar char="Ø"/>
            </a:pPr>
            <a:endParaRPr lang="en-GB" sz="1400" dirty="0">
              <a:latin typeface="Amasis MT Pro Medium"/>
              <a:cs typeface="Calibri"/>
            </a:endParaRPr>
          </a:p>
          <a:p>
            <a:pPr marL="285750" indent="-285750">
              <a:buFont typeface="Wingdings"/>
              <a:buChar char="Ø"/>
            </a:pPr>
            <a:r>
              <a:rPr lang="en-GB" sz="1400" dirty="0">
                <a:latin typeface="Amasis MT Pro Medium"/>
                <a:cs typeface="Calibri"/>
              </a:rPr>
              <a:t>The main key stakeholders in our future security are the government, security services, INTERPOL, Europol, and NATO.</a:t>
            </a:r>
          </a:p>
          <a:p>
            <a:pPr marL="285750" indent="-285750">
              <a:buFont typeface="Wingdings"/>
              <a:buChar char="Ø"/>
            </a:pPr>
            <a:endParaRPr lang="en-GB" sz="1400" dirty="0">
              <a:latin typeface="Amasis MT Pro Medium"/>
              <a:cs typeface="Calibri"/>
            </a:endParaRPr>
          </a:p>
          <a:p>
            <a:pPr marL="285750" indent="-285750">
              <a:buFont typeface="Wingdings"/>
              <a:buChar char="Ø"/>
            </a:pPr>
            <a:r>
              <a:rPr lang="en-GB" sz="1400" dirty="0">
                <a:latin typeface="Amasis MT Pro Medium"/>
                <a:ea typeface="+mn-lt"/>
                <a:cs typeface="+mn-lt"/>
              </a:rPr>
              <a:t>Overall, continued collaboration and close ties between UK-EU are of upmost importance.</a:t>
            </a:r>
            <a:endParaRPr lang="en-GB" sz="1400" dirty="0">
              <a:latin typeface="Amasis MT Pro Medium"/>
              <a:cs typeface="Calibri"/>
            </a:endParaRPr>
          </a:p>
          <a:p>
            <a:pPr marL="285750" indent="-285750">
              <a:buFont typeface="Wingdings"/>
              <a:buChar char="Ø"/>
            </a:pPr>
            <a:endParaRPr lang="en-GB" sz="1400" dirty="0">
              <a:latin typeface="Amasis MT Pro Medium"/>
              <a:cs typeface="Calibri"/>
            </a:endParaRPr>
          </a:p>
          <a:p>
            <a:pPr marL="285750" indent="-285750">
              <a:buFont typeface="Wingdings"/>
              <a:buChar char="Ø"/>
            </a:pPr>
            <a:endParaRPr lang="en-GB" dirty="0">
              <a:latin typeface="Calibri" panose="020F0502020204030204"/>
              <a:cs typeface="Calibri"/>
            </a:endParaRPr>
          </a:p>
        </p:txBody>
      </p:sp>
    </p:spTree>
    <p:extLst>
      <p:ext uri="{BB962C8B-B14F-4D97-AF65-F5344CB8AC3E}">
        <p14:creationId xmlns:p14="http://schemas.microsoft.com/office/powerpoint/2010/main" val="3231987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BBBB9-5CC0-1DD8-2C8C-B05DEAC80E81}"/>
              </a:ext>
            </a:extLst>
          </p:cNvPr>
          <p:cNvSpPr>
            <a:spLocks noGrp="1"/>
          </p:cNvSpPr>
          <p:nvPr>
            <p:ph type="title"/>
          </p:nvPr>
        </p:nvSpPr>
        <p:spPr>
          <a:xfrm>
            <a:off x="298467" y="106791"/>
            <a:ext cx="2619514" cy="497723"/>
          </a:xfrm>
        </p:spPr>
        <p:txBody>
          <a:bodyPr>
            <a:normAutofit fontScale="90000"/>
          </a:bodyPr>
          <a:lstStyle/>
          <a:p>
            <a:r>
              <a:rPr lang="en-GB" sz="3600" dirty="0">
                <a:latin typeface="Bernard MT Condensed"/>
                <a:cs typeface="Calibri Light"/>
              </a:rPr>
              <a:t>Bibliography</a:t>
            </a:r>
            <a:endParaRPr lang="en-GB" sz="3600" dirty="0">
              <a:latin typeface="Bernard MT Condensed"/>
            </a:endParaRPr>
          </a:p>
        </p:txBody>
      </p:sp>
      <p:sp>
        <p:nvSpPr>
          <p:cNvPr id="3" name="Content Placeholder 2">
            <a:extLst>
              <a:ext uri="{FF2B5EF4-FFF2-40B4-BE49-F238E27FC236}">
                <a16:creationId xmlns:a16="http://schemas.microsoft.com/office/drawing/2014/main" id="{4847E1F6-0D0D-8121-FD53-4D9EFFDB3B9E}"/>
              </a:ext>
            </a:extLst>
          </p:cNvPr>
          <p:cNvSpPr>
            <a:spLocks noGrp="1"/>
          </p:cNvSpPr>
          <p:nvPr>
            <p:ph idx="1"/>
          </p:nvPr>
        </p:nvSpPr>
        <p:spPr>
          <a:xfrm>
            <a:off x="-1104" y="610842"/>
            <a:ext cx="12249705" cy="6339163"/>
          </a:xfrm>
        </p:spPr>
        <p:txBody>
          <a:bodyPr vert="horz" lIns="91440" tIns="45720" rIns="91440" bIns="45720" rtlCol="0" anchor="t">
            <a:normAutofit fontScale="85000" lnSpcReduction="20000"/>
          </a:bodyPr>
          <a:lstStyle/>
          <a:p>
            <a:r>
              <a:rPr lang="en-GB" sz="1300" dirty="0">
                <a:latin typeface="Amasis MT Pro Medium"/>
                <a:cs typeface="Calibri"/>
              </a:rPr>
              <a:t>Ajala, O. (2018)</a:t>
            </a:r>
            <a:r>
              <a:rPr lang="en-GB" sz="1400" dirty="0">
                <a:latin typeface="Amasis MT Pro Medium"/>
                <a:cs typeface="Calibri"/>
              </a:rPr>
              <a:t> </a:t>
            </a:r>
            <a:r>
              <a:rPr lang="en-GB" sz="1400" dirty="0">
                <a:latin typeface="Amasis MT Pro Medium"/>
                <a:ea typeface="+mn-lt"/>
                <a:cs typeface="+mn-lt"/>
              </a:rPr>
              <a:t>'Brexit and the Fight against Terrorism in the United Kingdom', </a:t>
            </a:r>
            <a:r>
              <a:rPr lang="en-GB" sz="1400" i="1" dirty="0">
                <a:latin typeface="Amasis MT Pro Medium"/>
                <a:ea typeface="+mn-lt"/>
                <a:cs typeface="+mn-lt"/>
              </a:rPr>
              <a:t>E-International Relations</a:t>
            </a:r>
            <a:r>
              <a:rPr lang="en-GB" sz="1400" dirty="0">
                <a:latin typeface="Amasis MT Pro Medium"/>
                <a:ea typeface="+mn-lt"/>
                <a:cs typeface="+mn-lt"/>
              </a:rPr>
              <a:t>, pp.1-4. Available at:</a:t>
            </a:r>
            <a:br>
              <a:rPr lang="en-GB" sz="1400" dirty="0">
                <a:latin typeface="Amasis MT Pro Medium"/>
                <a:ea typeface="+mn-lt"/>
                <a:cs typeface="+mn-lt"/>
              </a:rPr>
            </a:br>
            <a:r>
              <a:rPr lang="en-GB" sz="1400" dirty="0">
                <a:latin typeface="Amasis MT Pro Medium"/>
                <a:ea typeface="+mn-lt"/>
                <a:cs typeface="+mn-lt"/>
                <a:hlinkClick r:id="rId2"/>
              </a:rPr>
              <a:t>https://www.e-ir.info/pdf/74284</a:t>
            </a:r>
            <a:r>
              <a:rPr lang="en-GB" sz="1400" dirty="0">
                <a:latin typeface="Amasis MT Pro Medium"/>
                <a:ea typeface="+mn-lt"/>
                <a:cs typeface="+mn-lt"/>
              </a:rPr>
              <a:t> (Accessed: 12 May 2022)</a:t>
            </a:r>
          </a:p>
          <a:p>
            <a:r>
              <a:rPr lang="en-GB" sz="1300" dirty="0">
                <a:latin typeface="Amasis MT Pro Medium"/>
                <a:cs typeface="Calibri"/>
              </a:rPr>
              <a:t>BBC News (2020) Brexit: </a:t>
            </a:r>
            <a:r>
              <a:rPr lang="en-GB" sz="1300" i="1" dirty="0">
                <a:latin typeface="Amasis MT Pro Medium"/>
                <a:cs typeface="Calibri"/>
              </a:rPr>
              <a:t>What you need to know about the UK leaving the EU.</a:t>
            </a:r>
            <a:r>
              <a:rPr lang="en-GB" sz="1300" dirty="0">
                <a:latin typeface="Amasis MT Pro Medium"/>
                <a:cs typeface="Calibri"/>
              </a:rPr>
              <a:t> Available at:</a:t>
            </a:r>
            <a:br>
              <a:rPr lang="en-GB" sz="1300" dirty="0">
                <a:latin typeface="Amasis MT Pro Medium"/>
                <a:cs typeface="Calibri"/>
              </a:rPr>
            </a:br>
            <a:r>
              <a:rPr lang="en-GB" sz="1300" dirty="0">
                <a:latin typeface="Amasis MT Pro Medium"/>
                <a:ea typeface="+mn-lt"/>
                <a:cs typeface="+mn-lt"/>
                <a:hlinkClick r:id="rId3"/>
              </a:rPr>
              <a:t>https://www.bbc.co.uk/news/uk-politics-32810887</a:t>
            </a:r>
            <a:r>
              <a:rPr lang="en-GB" sz="1300" dirty="0">
                <a:latin typeface="Amasis MT Pro Medium"/>
                <a:ea typeface="+mn-lt"/>
                <a:cs typeface="+mn-lt"/>
              </a:rPr>
              <a:t> (Accessed: 07 May 2022)</a:t>
            </a:r>
            <a:endParaRPr lang="en-GB" sz="1300" dirty="0">
              <a:latin typeface="Amasis MT Pro Medium"/>
              <a:cs typeface="Calibri"/>
            </a:endParaRPr>
          </a:p>
          <a:p>
            <a:r>
              <a:rPr lang="en-GB" sz="1300" dirty="0">
                <a:latin typeface="Amasis MT Pro Medium"/>
                <a:cs typeface="Calibri"/>
              </a:rPr>
              <a:t>Bowling, B. and </a:t>
            </a:r>
            <a:r>
              <a:rPr lang="en-GB" sz="1300" dirty="0" err="1">
                <a:latin typeface="Amasis MT Pro Medium"/>
                <a:cs typeface="Calibri"/>
              </a:rPr>
              <a:t>Sheptycki</a:t>
            </a:r>
            <a:r>
              <a:rPr lang="en-GB" sz="1300" dirty="0">
                <a:latin typeface="Amasis MT Pro Medium"/>
                <a:cs typeface="Calibri"/>
              </a:rPr>
              <a:t>, J. (2015) </a:t>
            </a:r>
            <a:r>
              <a:rPr lang="en-GB" sz="1300" dirty="0">
                <a:latin typeface="Amasis MT Pro Medium"/>
                <a:ea typeface="+mn-lt"/>
                <a:cs typeface="+mn-lt"/>
              </a:rPr>
              <a:t>'Global Policing and Transnational Rule with Law', </a:t>
            </a:r>
            <a:r>
              <a:rPr lang="en-GB" sz="1300" i="1" dirty="0">
                <a:latin typeface="Amasis MT Pro Medium"/>
                <a:ea typeface="+mn-lt"/>
                <a:cs typeface="+mn-lt"/>
              </a:rPr>
              <a:t>Transnational Legal Theory, </a:t>
            </a:r>
            <a:r>
              <a:rPr lang="en-GB" sz="1300" dirty="0">
                <a:latin typeface="Amasis MT Pro Medium"/>
                <a:ea typeface="+mn-lt"/>
                <a:cs typeface="+mn-lt"/>
              </a:rPr>
              <a:t>6(1), pp. 141–173. Available at: </a:t>
            </a:r>
            <a:br>
              <a:rPr lang="en-GB" sz="1300" dirty="0">
                <a:latin typeface="Amasis MT Pro Medium"/>
                <a:ea typeface="+mn-lt"/>
                <a:cs typeface="+mn-lt"/>
              </a:rPr>
            </a:br>
            <a:r>
              <a:rPr lang="en-GB" sz="1300" dirty="0">
                <a:latin typeface="Amasis MT Pro Medium"/>
                <a:ea typeface="+mn-lt"/>
                <a:cs typeface="+mn-lt"/>
                <a:hlinkClick r:id="rId4"/>
              </a:rPr>
              <a:t>https://www.tandfonline.com/doi/10.1080/20414005.2015.1042235</a:t>
            </a:r>
            <a:r>
              <a:rPr lang="en-GB" sz="1300" dirty="0">
                <a:latin typeface="Amasis MT Pro Medium"/>
                <a:ea typeface="+mn-lt"/>
                <a:cs typeface="+mn-lt"/>
              </a:rPr>
              <a:t> (Accessed: 06 May 2022)</a:t>
            </a:r>
          </a:p>
          <a:p>
            <a:r>
              <a:rPr lang="en-GB" sz="1300" dirty="0">
                <a:latin typeface="Amasis MT Pro Medium"/>
                <a:ea typeface="+mn-lt"/>
                <a:cs typeface="+mn-lt"/>
              </a:rPr>
              <a:t>British Transport Police (2022) </a:t>
            </a:r>
            <a:r>
              <a:rPr lang="en-GB" sz="1300" i="1" dirty="0">
                <a:latin typeface="Amasis MT Pro Medium"/>
                <a:ea typeface="+mn-lt"/>
                <a:cs typeface="+mn-lt"/>
              </a:rPr>
              <a:t>About Us</a:t>
            </a:r>
            <a:r>
              <a:rPr lang="en-GB" sz="1300" dirty="0">
                <a:latin typeface="Amasis MT Pro Medium"/>
                <a:ea typeface="+mn-lt"/>
                <a:cs typeface="+mn-lt"/>
              </a:rPr>
              <a:t>. Available at:</a:t>
            </a:r>
            <a:br>
              <a:rPr lang="en-GB" sz="1400" dirty="0">
                <a:latin typeface="Amasis MT Pro Medium"/>
                <a:ea typeface="+mn-lt"/>
                <a:cs typeface="+mn-lt"/>
              </a:rPr>
            </a:br>
            <a:r>
              <a:rPr lang="en-GB" sz="1300" dirty="0">
                <a:latin typeface="Amasis MT Pro Medium"/>
                <a:ea typeface="+mn-lt"/>
                <a:cs typeface="+mn-lt"/>
                <a:hlinkClick r:id="rId5"/>
              </a:rPr>
              <a:t>https://www.btp.police.uk/police-forces/british-transport-police/areas/about-us/about-us/</a:t>
            </a:r>
            <a:r>
              <a:rPr lang="en-GB" sz="1500" dirty="0">
                <a:latin typeface="Amasis MT Pro Medium"/>
                <a:ea typeface="+mn-lt"/>
                <a:cs typeface="+mn-lt"/>
              </a:rPr>
              <a:t> </a:t>
            </a:r>
            <a:r>
              <a:rPr lang="en-GB" sz="1300" dirty="0">
                <a:latin typeface="Amasis MT Pro Medium"/>
                <a:ea typeface="+mn-lt"/>
                <a:cs typeface="+mn-lt"/>
              </a:rPr>
              <a:t>(Accessed: 06 May 2022)</a:t>
            </a:r>
            <a:r>
              <a:rPr lang="en-GB" sz="1400" dirty="0">
                <a:latin typeface="Amasis MT Pro Medium"/>
                <a:ea typeface="+mn-lt"/>
                <a:cs typeface="+mn-lt"/>
              </a:rPr>
              <a:t> </a:t>
            </a:r>
          </a:p>
          <a:p>
            <a:r>
              <a:rPr lang="en-GB" sz="1300" dirty="0">
                <a:latin typeface="Amasis MT Pro Medium"/>
                <a:ea typeface="+mn-lt"/>
                <a:cs typeface="+mn-lt"/>
              </a:rPr>
              <a:t>Dearden, L. (2019) </a:t>
            </a:r>
            <a:r>
              <a:rPr lang="en-GB" sz="1300" dirty="0">
                <a:latin typeface="Amasis MT Pro Medium"/>
              </a:rPr>
              <a:t>'There is no upside' for UK's national security after Brexit, former head of MI5 says', </a:t>
            </a:r>
            <a:r>
              <a:rPr lang="en-GB" sz="1300" i="1" dirty="0">
                <a:latin typeface="Amasis MT Pro Medium"/>
              </a:rPr>
              <a:t>The Independent,</a:t>
            </a:r>
            <a:r>
              <a:rPr lang="en-GB" sz="1300" dirty="0">
                <a:latin typeface="Amasis MT Pro Medium"/>
              </a:rPr>
              <a:t> 30 October. Available at:</a:t>
            </a:r>
            <a:br>
              <a:rPr lang="en-GB" sz="1300" dirty="0">
                <a:latin typeface="Amasis MT Pro Medium"/>
                <a:ea typeface="+mn-lt"/>
                <a:cs typeface="+mn-lt"/>
              </a:rPr>
            </a:br>
            <a:r>
              <a:rPr lang="en-GB" sz="1300" dirty="0">
                <a:latin typeface="Amasis MT Pro Medium"/>
                <a:ea typeface="+mn-lt"/>
                <a:cs typeface="+mn-lt"/>
                <a:hlinkClick r:id="rId6"/>
              </a:rPr>
              <a:t>https://www.independent.co.uk/news/uk/home-news/brexit-security-intelligence-mi5-terrorism-risk-police-a9178391.html</a:t>
            </a:r>
            <a:r>
              <a:rPr lang="en-GB" sz="1300" dirty="0">
                <a:latin typeface="Amasis MT Pro Medium"/>
                <a:ea typeface="+mn-lt"/>
                <a:cs typeface="+mn-lt"/>
              </a:rPr>
              <a:t> (Accessed: 11 May 2022)</a:t>
            </a:r>
          </a:p>
          <a:p>
            <a:r>
              <a:rPr lang="en-GB" sz="1300" dirty="0">
                <a:latin typeface="Amasis MT Pro Medium"/>
                <a:ea typeface="+mn-lt"/>
                <a:cs typeface="+mn-lt"/>
              </a:rPr>
              <a:t>Ebell, M. and Warren, J. (2020) '</a:t>
            </a:r>
            <a:r>
              <a:rPr lang="en-GB" sz="1300" dirty="0">
                <a:latin typeface="Amasis MT Pro Medium"/>
                <a:cs typeface="Calibri"/>
              </a:rPr>
              <a:t>The long-term economic impact of leaving the EU</a:t>
            </a:r>
            <a:r>
              <a:rPr lang="en-GB" sz="1200" b="1" dirty="0">
                <a:latin typeface="Amasis MT Pro Medium"/>
                <a:cs typeface="Calibri"/>
              </a:rPr>
              <a:t>',</a:t>
            </a:r>
            <a:r>
              <a:rPr lang="en-GB" sz="1300" dirty="0">
                <a:latin typeface="Amasis MT Pro Medium"/>
                <a:cs typeface="Calibri"/>
              </a:rPr>
              <a:t> </a:t>
            </a:r>
            <a:r>
              <a:rPr lang="en-GB" sz="1300" i="1" dirty="0">
                <a:latin typeface="Amasis MT Pro Medium"/>
                <a:cs typeface="Calibri"/>
              </a:rPr>
              <a:t>National Institute Economic Review</a:t>
            </a:r>
            <a:r>
              <a:rPr lang="en-GB" sz="1300" dirty="0">
                <a:latin typeface="Amasis MT Pro Medium"/>
                <a:cs typeface="Calibri"/>
              </a:rPr>
              <a:t>, 236, pp.121-138. Available at:</a:t>
            </a:r>
            <a:br>
              <a:rPr lang="en-GB" sz="1300" dirty="0">
                <a:latin typeface="Amasis MT Pro Medium"/>
                <a:ea typeface="+mn-lt"/>
                <a:cs typeface="+mn-lt"/>
              </a:rPr>
            </a:br>
            <a:r>
              <a:rPr lang="en-GB" sz="1300" dirty="0">
                <a:latin typeface="Amasis MT Pro Medium"/>
                <a:ea typeface="+mn-lt"/>
                <a:cs typeface="+mn-lt"/>
                <a:hlinkClick r:id="rId7"/>
              </a:rPr>
              <a:t>https://www.cambridge.org/core/journals/national-institute-economic-review/article/longterm-economic-impact-of-leaving-the-eu/3D47EAD6E63462831C0C425DEC007014</a:t>
            </a:r>
            <a:r>
              <a:rPr lang="en-GB" sz="1300" dirty="0">
                <a:latin typeface="Amasis MT Pro Medium"/>
                <a:ea typeface="+mn-lt"/>
                <a:cs typeface="+mn-lt"/>
              </a:rPr>
              <a:t> (Accessed: 08 May 2022)</a:t>
            </a:r>
            <a:endParaRPr lang="en-GB" sz="1300" dirty="0">
              <a:latin typeface="Amasis MT Pro Medium"/>
              <a:cs typeface="Calibri"/>
            </a:endParaRPr>
          </a:p>
          <a:p>
            <a:r>
              <a:rPr lang="en-GB" sz="1300" dirty="0">
                <a:latin typeface="Amasis MT Pro Medium"/>
                <a:ea typeface="+mn-lt"/>
                <a:cs typeface="+mn-lt"/>
              </a:rPr>
              <a:t>Grieve, J., Harfield, C., and </a:t>
            </a:r>
            <a:r>
              <a:rPr lang="en-GB" sz="1300" dirty="0" err="1">
                <a:latin typeface="Amasis MT Pro Medium"/>
                <a:ea typeface="+mn-lt"/>
                <a:cs typeface="+mn-lt"/>
              </a:rPr>
              <a:t>MacVean</a:t>
            </a:r>
            <a:r>
              <a:rPr lang="en-GB" sz="1300" dirty="0">
                <a:latin typeface="Amasis MT Pro Medium"/>
                <a:ea typeface="+mn-lt"/>
                <a:cs typeface="+mn-lt"/>
              </a:rPr>
              <a:t>, A. (2007) </a:t>
            </a:r>
            <a:r>
              <a:rPr lang="en-GB" sz="1300" i="1" dirty="0">
                <a:latin typeface="Amasis MT Pro Medium"/>
                <a:ea typeface="+mn-lt"/>
                <a:cs typeface="+mn-lt"/>
              </a:rPr>
              <a:t>Policing</a:t>
            </a:r>
            <a:r>
              <a:rPr lang="en-GB" sz="1300" dirty="0">
                <a:latin typeface="Amasis MT Pro Medium"/>
                <a:ea typeface="+mn-lt"/>
                <a:cs typeface="+mn-lt"/>
              </a:rPr>
              <a:t>. SAGE Publications: Thousand Oaks.</a:t>
            </a:r>
          </a:p>
          <a:p>
            <a:r>
              <a:rPr lang="en-GB" sz="1300" dirty="0">
                <a:latin typeface="Amasis MT Pro Medium"/>
                <a:ea typeface="+mn-lt"/>
                <a:cs typeface="+mn-lt"/>
              </a:rPr>
              <a:t>Hobolt, S.B., Popa, S.A., Van der Brug, W., and Schmitt, H. (2022) 'The Brexit deterrent? How member state exit shapes public support for the European Union', </a:t>
            </a:r>
            <a:r>
              <a:rPr lang="en-GB" sz="1300" i="1" dirty="0">
                <a:latin typeface="Amasis MT Pro Medium"/>
                <a:ea typeface="+mn-lt"/>
                <a:cs typeface="+mn-lt"/>
              </a:rPr>
              <a:t>European Union Politics</a:t>
            </a:r>
            <a:r>
              <a:rPr lang="en-GB" sz="1300" dirty="0">
                <a:latin typeface="Amasis MT Pro Medium"/>
                <a:ea typeface="+mn-lt"/>
                <a:cs typeface="+mn-lt"/>
              </a:rPr>
              <a:t>, 23(1), pp.100-119. Available at:</a:t>
            </a:r>
            <a:br>
              <a:rPr lang="en-GB" sz="1300" dirty="0">
                <a:latin typeface="Amasis MT Pro Medium"/>
                <a:ea typeface="+mn-lt"/>
                <a:cs typeface="+mn-lt"/>
              </a:rPr>
            </a:br>
            <a:r>
              <a:rPr lang="en-GB" sz="1300" dirty="0">
                <a:latin typeface="Amasis MT Pro Medium"/>
                <a:ea typeface="+mn-lt"/>
                <a:cs typeface="+mn-lt"/>
                <a:hlinkClick r:id="rId8"/>
              </a:rPr>
              <a:t>https://journals.sagepub.com/doi/pdf/10.1177/14651165211032766</a:t>
            </a:r>
            <a:r>
              <a:rPr lang="en-GB" sz="1300" dirty="0">
                <a:latin typeface="Amasis MT Pro Medium"/>
                <a:ea typeface="+mn-lt"/>
                <a:cs typeface="+mn-lt"/>
              </a:rPr>
              <a:t> (Accessed: 07 May 2022)</a:t>
            </a:r>
          </a:p>
          <a:p>
            <a:r>
              <a:rPr lang="en-GB" sz="1300" dirty="0">
                <a:latin typeface="Amasis MT Pro Medium"/>
                <a:ea typeface="+mn-lt"/>
                <a:cs typeface="+mn-lt"/>
              </a:rPr>
              <a:t>Home Office (2019) </a:t>
            </a:r>
            <a:r>
              <a:rPr lang="en-GB" sz="1300" i="1" dirty="0">
                <a:latin typeface="Amasis MT Pro Medium"/>
              </a:rPr>
              <a:t>Security Minister's speech on security and crime after Brexit.</a:t>
            </a:r>
            <a:r>
              <a:rPr lang="en-GB" sz="1300" dirty="0">
                <a:latin typeface="Amasis MT Pro Medium"/>
              </a:rPr>
              <a:t> Available at</a:t>
            </a:r>
            <a:r>
              <a:rPr lang="en-GB" sz="1200" dirty="0">
                <a:latin typeface="Amasis MT Pro Medium"/>
              </a:rPr>
              <a:t>:</a:t>
            </a:r>
            <a:br>
              <a:rPr lang="en-GB" sz="1200" dirty="0">
                <a:latin typeface="Amasis MT Pro Medium"/>
                <a:ea typeface="+mn-lt"/>
                <a:cs typeface="+mn-lt"/>
              </a:rPr>
            </a:br>
            <a:r>
              <a:rPr lang="en-GB" sz="1300" dirty="0">
                <a:latin typeface="Amasis MT Pro Medium"/>
                <a:ea typeface="+mn-lt"/>
                <a:cs typeface="+mn-lt"/>
                <a:hlinkClick r:id="rId9"/>
              </a:rPr>
              <a:t>https://www.gov.uk/government/speeches/security-ministers-speech-on-security-and-crime-after-brexit</a:t>
            </a:r>
            <a:r>
              <a:rPr lang="en-GB" sz="1300" dirty="0">
                <a:latin typeface="Amasis MT Pro Medium"/>
                <a:ea typeface="+mn-lt"/>
                <a:cs typeface="+mn-lt"/>
              </a:rPr>
              <a:t> (Accessed: 12 May 2022)</a:t>
            </a:r>
          </a:p>
          <a:p>
            <a:r>
              <a:rPr lang="en-GB" sz="1300" dirty="0">
                <a:latin typeface="Amasis MT Pro Medium"/>
                <a:ea typeface="+mn-lt"/>
                <a:cs typeface="+mn-lt"/>
              </a:rPr>
              <a:t>House of Lords (2019) </a:t>
            </a:r>
            <a:r>
              <a:rPr lang="en-GB" sz="1300" i="1" dirty="0">
                <a:latin typeface="Amasis MT Pro Medium"/>
                <a:ea typeface="+mn-lt"/>
                <a:cs typeface="+mn-lt"/>
              </a:rPr>
              <a:t>Beyond Brexit: policing, law enforcement and security.</a:t>
            </a:r>
            <a:r>
              <a:rPr lang="en-GB" sz="1300" dirty="0">
                <a:latin typeface="Amasis MT Pro Medium"/>
                <a:ea typeface="+mn-lt"/>
                <a:cs typeface="+mn-lt"/>
              </a:rPr>
              <a:t> Available at:</a:t>
            </a:r>
            <a:br>
              <a:rPr lang="en-GB" sz="1300" dirty="0">
                <a:latin typeface="Amasis MT Pro Medium"/>
                <a:ea typeface="+mn-lt"/>
                <a:cs typeface="+mn-lt"/>
              </a:rPr>
            </a:br>
            <a:r>
              <a:rPr lang="en-GB" sz="1300" dirty="0">
                <a:latin typeface="Amasis MT Pro Medium"/>
                <a:ea typeface="+mn-lt"/>
                <a:cs typeface="+mn-lt"/>
                <a:hlinkClick r:id="rId10"/>
              </a:rPr>
              <a:t>https://publications.parliament.uk/pa/ld5801/ldselect/ldeucom/250/250.pdf</a:t>
            </a:r>
            <a:r>
              <a:rPr lang="en-GB" sz="1300" dirty="0">
                <a:latin typeface="Amasis MT Pro Medium"/>
                <a:ea typeface="+mn-lt"/>
                <a:cs typeface="+mn-lt"/>
              </a:rPr>
              <a:t> (Accessed: 08 May 2022)</a:t>
            </a:r>
          </a:p>
          <a:p>
            <a:r>
              <a:rPr lang="en-GB" sz="1300" dirty="0">
                <a:latin typeface="Amasis MT Pro Medium"/>
                <a:ea typeface="+mn-lt"/>
                <a:cs typeface="+mn-lt"/>
              </a:rPr>
              <a:t>INTERPOL (2022)</a:t>
            </a:r>
            <a:r>
              <a:rPr lang="en-GB" sz="1300" i="1" dirty="0">
                <a:latin typeface="Amasis MT Pro Medium"/>
                <a:ea typeface="+mn-lt"/>
                <a:cs typeface="+mn-lt"/>
              </a:rPr>
              <a:t> Name and Logo</a:t>
            </a:r>
            <a:r>
              <a:rPr lang="en-GB" sz="1300" dirty="0">
                <a:latin typeface="Amasis MT Pro Medium"/>
                <a:ea typeface="+mn-lt"/>
                <a:cs typeface="+mn-lt"/>
              </a:rPr>
              <a:t>. Available at:</a:t>
            </a:r>
            <a:br>
              <a:rPr lang="en-GB" sz="1300" dirty="0">
                <a:latin typeface="Amasis MT Pro Medium"/>
                <a:ea typeface="+mn-lt"/>
                <a:cs typeface="+mn-lt"/>
              </a:rPr>
            </a:br>
            <a:r>
              <a:rPr lang="en-GB" sz="1300" dirty="0">
                <a:latin typeface="Amasis MT Pro Medium"/>
                <a:ea typeface="+mn-lt"/>
                <a:cs typeface="+mn-lt"/>
                <a:hlinkClick r:id="rId11"/>
              </a:rPr>
              <a:t>https://www.interpol.int/Who-we-are/Legal-framework/Name-and-logo</a:t>
            </a:r>
            <a:r>
              <a:rPr lang="en-GB" sz="1300" dirty="0">
                <a:latin typeface="Amasis MT Pro Medium"/>
                <a:ea typeface="+mn-lt"/>
                <a:cs typeface="+mn-lt"/>
              </a:rPr>
              <a:t> (Accessed: 06 May 2022)</a:t>
            </a:r>
          </a:p>
          <a:p>
            <a:r>
              <a:rPr lang="en-GB" sz="1300" dirty="0">
                <a:latin typeface="Amasis MT Pro Medium"/>
                <a:ea typeface="+mn-lt"/>
                <a:cs typeface="+mn-lt"/>
              </a:rPr>
              <a:t>INTERPOL (2022a) </a:t>
            </a:r>
            <a:r>
              <a:rPr lang="en-GB" sz="1300" i="1" dirty="0">
                <a:latin typeface="Amasis MT Pro Medium"/>
                <a:ea typeface="+mn-lt"/>
                <a:cs typeface="+mn-lt"/>
              </a:rPr>
              <a:t>What is INTERPOL?</a:t>
            </a:r>
            <a:r>
              <a:rPr lang="en-GB" sz="1300" dirty="0">
                <a:latin typeface="Amasis MT Pro Medium"/>
                <a:ea typeface="+mn-lt"/>
                <a:cs typeface="+mn-lt"/>
              </a:rPr>
              <a:t>. Available at:</a:t>
            </a:r>
            <a:br>
              <a:rPr lang="en-GB" sz="1300" dirty="0">
                <a:latin typeface="Amasis MT Pro Medium"/>
                <a:ea typeface="+mn-lt"/>
                <a:cs typeface="+mn-lt"/>
              </a:rPr>
            </a:br>
            <a:r>
              <a:rPr lang="en-GB" sz="1300" dirty="0">
                <a:latin typeface="Amasis MT Pro Medium"/>
                <a:ea typeface="+mn-lt"/>
                <a:cs typeface="+mn-lt"/>
                <a:hlinkClick r:id="rId12"/>
              </a:rPr>
              <a:t>https://www.interpol.int/en/Who-we-are/What-is-INTERPOL</a:t>
            </a:r>
            <a:r>
              <a:rPr lang="en-GB" sz="1300" dirty="0">
                <a:latin typeface="Amasis MT Pro Medium"/>
                <a:ea typeface="+mn-lt"/>
                <a:cs typeface="+mn-lt"/>
              </a:rPr>
              <a:t> (Accessed: 06 May 2022)</a:t>
            </a:r>
            <a:endParaRPr lang="en-GB" sz="1300" dirty="0">
              <a:latin typeface="Amasis MT Pro Medium"/>
              <a:cs typeface="Calibri"/>
            </a:endParaRPr>
          </a:p>
          <a:p>
            <a:r>
              <a:rPr lang="en-GB" sz="1300" dirty="0">
                <a:latin typeface="Amasis MT Pro Medium"/>
                <a:ea typeface="+mn-lt"/>
                <a:cs typeface="+mn-lt"/>
              </a:rPr>
              <a:t>INTERPOL (2022b) </a:t>
            </a:r>
            <a:r>
              <a:rPr lang="en-GB" sz="1300" i="1" dirty="0">
                <a:latin typeface="Amasis MT Pro Medium"/>
                <a:ea typeface="+mn-lt"/>
                <a:cs typeface="+mn-lt"/>
              </a:rPr>
              <a:t>UNITED KINGDOM</a:t>
            </a:r>
            <a:r>
              <a:rPr lang="en-GB" sz="1300" dirty="0">
                <a:latin typeface="Amasis MT Pro Medium"/>
                <a:ea typeface="+mn-lt"/>
                <a:cs typeface="+mn-lt"/>
              </a:rPr>
              <a:t>. Available at:</a:t>
            </a:r>
            <a:br>
              <a:rPr lang="en-GB" sz="1300" dirty="0">
                <a:latin typeface="Amasis MT Pro Medium"/>
                <a:ea typeface="+mn-lt"/>
                <a:cs typeface="+mn-lt"/>
              </a:rPr>
            </a:br>
            <a:r>
              <a:rPr lang="en-GB" sz="1300" dirty="0">
                <a:latin typeface="Amasis MT Pro Medium"/>
                <a:ea typeface="+mn-lt"/>
                <a:cs typeface="+mn-lt"/>
                <a:hlinkClick r:id="rId13"/>
              </a:rPr>
              <a:t>https://www.interpol.int/en/Who-we-are/Member-countries/Europe/UNITED-KINGDOM</a:t>
            </a:r>
            <a:r>
              <a:rPr lang="en-GB" sz="1300" dirty="0">
                <a:latin typeface="Amasis MT Pro Medium"/>
                <a:ea typeface="+mn-lt"/>
                <a:cs typeface="+mn-lt"/>
              </a:rPr>
              <a:t> (Accessed: 12 May 2022)</a:t>
            </a:r>
          </a:p>
          <a:p>
            <a:r>
              <a:rPr lang="en-US" sz="1300" dirty="0">
                <a:latin typeface="Amasis MT Pro Medium"/>
                <a:ea typeface="+mn-lt"/>
                <a:cs typeface="+mn-lt"/>
              </a:rPr>
              <a:t>Lowe, D. (2021) 'Post-Brexit will EU Data Protection Law Still Impact on Police Investigations into Terrorism and </a:t>
            </a:r>
            <a:r>
              <a:rPr lang="en-US" sz="1300" dirty="0" err="1">
                <a:latin typeface="Amasis MT Pro Medium"/>
                <a:ea typeface="+mn-lt"/>
                <a:cs typeface="+mn-lt"/>
              </a:rPr>
              <a:t>Organised</a:t>
            </a:r>
            <a:r>
              <a:rPr lang="en-US" sz="1300" dirty="0">
                <a:latin typeface="Amasis MT Pro Medium"/>
                <a:ea typeface="+mn-lt"/>
                <a:cs typeface="+mn-lt"/>
              </a:rPr>
              <a:t> Crime?', </a:t>
            </a:r>
            <a:r>
              <a:rPr lang="en-US" sz="1300" i="1" dirty="0">
                <a:latin typeface="Amasis MT Pro Medium"/>
                <a:ea typeface="+mn-lt"/>
                <a:cs typeface="+mn-lt"/>
              </a:rPr>
              <a:t>Expert Witness Journal,</a:t>
            </a:r>
            <a:r>
              <a:rPr lang="en-US" sz="1300" dirty="0">
                <a:latin typeface="Amasis MT Pro Medium"/>
                <a:ea typeface="+mn-lt"/>
                <a:cs typeface="+mn-lt"/>
              </a:rPr>
              <a:t> pp. 1-5. Available at:</a:t>
            </a:r>
            <a:br>
              <a:rPr lang="en-US" sz="1300" dirty="0">
                <a:latin typeface="Amasis MT Pro Medium"/>
                <a:ea typeface="+mn-lt"/>
                <a:cs typeface="+mn-lt"/>
              </a:rPr>
            </a:br>
            <a:r>
              <a:rPr lang="en-US" sz="1300" dirty="0">
                <a:latin typeface="Amasis MT Pro Medium"/>
                <a:ea typeface="+mn-lt"/>
                <a:cs typeface="+mn-lt"/>
                <a:hlinkClick r:id="rId14"/>
              </a:rPr>
              <a:t>https://eprints.leedsbeckett.ac.uk/id/eprint/7651/1/PostBrexitWillEUDataProtectionLawStillImpactOnPoliceInvestigationsIntoTerrorismAndOrganisedCrimePV-LOWE.pdf</a:t>
            </a:r>
            <a:r>
              <a:rPr lang="en-US" sz="1300" dirty="0">
                <a:latin typeface="Amasis MT Pro Medium"/>
                <a:ea typeface="+mn-lt"/>
                <a:cs typeface="+mn-lt"/>
              </a:rPr>
              <a:t> (Accessed: 11 May 2022)</a:t>
            </a:r>
            <a:endParaRPr lang="en-GB" sz="1300" dirty="0">
              <a:latin typeface="Amasis MT Pro Medium"/>
              <a:ea typeface="+mn-lt"/>
              <a:cs typeface="+mn-lt"/>
            </a:endParaRPr>
          </a:p>
          <a:p>
            <a:r>
              <a:rPr lang="en-US" sz="1300" dirty="0" err="1">
                <a:latin typeface="Amasis MT Pro Medium"/>
                <a:ea typeface="+mn-lt"/>
                <a:cs typeface="+mn-lt"/>
              </a:rPr>
              <a:t>Martill</a:t>
            </a:r>
            <a:r>
              <a:rPr lang="en-US" sz="1300" dirty="0">
                <a:latin typeface="Amasis MT Pro Medium"/>
                <a:ea typeface="+mn-lt"/>
                <a:cs typeface="+mn-lt"/>
              </a:rPr>
              <a:t>, B. and Sus, M. (2018) 'Post-Brexit EU/UK security cooperation: NATO, CSDP+, or ‘French connection’?', </a:t>
            </a:r>
            <a:r>
              <a:rPr lang="en-US" sz="1300" i="1" dirty="0">
                <a:latin typeface="Amasis MT Pro Medium"/>
                <a:ea typeface="+mn-lt"/>
                <a:cs typeface="+mn-lt"/>
              </a:rPr>
              <a:t>The British Journal of Politics and International Relations,</a:t>
            </a:r>
            <a:r>
              <a:rPr lang="en-US" sz="1300" dirty="0">
                <a:latin typeface="Amasis MT Pro Medium"/>
                <a:ea typeface="+mn-lt"/>
                <a:cs typeface="+mn-lt"/>
              </a:rPr>
              <a:t> 20(4), pp.846-863. Available at:</a:t>
            </a:r>
            <a:br>
              <a:rPr lang="en-US" sz="1300" dirty="0">
                <a:latin typeface="Amasis MT Pro Medium"/>
                <a:ea typeface="+mn-lt"/>
                <a:cs typeface="+mn-lt"/>
              </a:rPr>
            </a:br>
            <a:r>
              <a:rPr lang="en-US" sz="1300" dirty="0">
                <a:latin typeface="Amasis MT Pro Medium"/>
                <a:ea typeface="+mn-lt"/>
                <a:cs typeface="+mn-lt"/>
                <a:hlinkClick r:id="rId15"/>
              </a:rPr>
              <a:t>https://www.lse.ac.uk/ideas/Assets/Documents/Dahrendorf/Dahrendorf-Martill-Sus-BJPIR.pdf</a:t>
            </a:r>
            <a:r>
              <a:rPr lang="en-US" sz="1300" dirty="0">
                <a:latin typeface="Amasis MT Pro Medium"/>
                <a:ea typeface="+mn-lt"/>
                <a:cs typeface="+mn-lt"/>
              </a:rPr>
              <a:t> (Accessed: 12 May 2022)</a:t>
            </a:r>
            <a:endParaRPr lang="en-GB" sz="1300">
              <a:latin typeface="Amasis MT Pro Medium"/>
              <a:ea typeface="+mn-lt"/>
              <a:cs typeface="+mn-lt"/>
            </a:endParaRPr>
          </a:p>
          <a:p>
            <a:endParaRPr lang="en-GB" sz="1300" dirty="0">
              <a:latin typeface="Amasis MT Pro Medium"/>
              <a:ea typeface="+mn-lt"/>
              <a:cs typeface="+mn-lt"/>
            </a:endParaRPr>
          </a:p>
          <a:p>
            <a:endParaRPr lang="en-GB" sz="1300" dirty="0">
              <a:latin typeface="Amasis MT Pro Medium"/>
              <a:ea typeface="+mn-lt"/>
              <a:cs typeface="+mn-lt"/>
            </a:endParaRPr>
          </a:p>
          <a:p>
            <a:endParaRPr lang="en-GB" sz="1200" dirty="0">
              <a:latin typeface="Amasis MT Pro Medium"/>
              <a:ea typeface="+mn-lt"/>
              <a:cs typeface="+mn-lt"/>
            </a:endParaRPr>
          </a:p>
          <a:p>
            <a:endParaRPr lang="en-GB" sz="1300" dirty="0">
              <a:latin typeface="Amasis MT Pro Medium"/>
              <a:ea typeface="+mn-lt"/>
              <a:cs typeface="+mn-lt"/>
            </a:endParaRPr>
          </a:p>
        </p:txBody>
      </p:sp>
    </p:spTree>
    <p:extLst>
      <p:ext uri="{BB962C8B-B14F-4D97-AF65-F5344CB8AC3E}">
        <p14:creationId xmlns:p14="http://schemas.microsoft.com/office/powerpoint/2010/main" val="26067971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0C0ECE0-20CE-7F15-471B-734B2AFB8C2C}"/>
              </a:ext>
            </a:extLst>
          </p:cNvPr>
          <p:cNvSpPr txBox="1"/>
          <p:nvPr/>
        </p:nvSpPr>
        <p:spPr>
          <a:xfrm>
            <a:off x="-112" y="74258"/>
            <a:ext cx="12193620" cy="67798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lnSpc>
                <a:spcPct val="90000"/>
              </a:lnSpc>
              <a:spcBef>
                <a:spcPts val="1000"/>
              </a:spcBef>
              <a:buFont typeface="Arial"/>
              <a:buChar char="•"/>
            </a:pPr>
            <a:r>
              <a:rPr lang="en-GB" sz="1100" dirty="0">
                <a:latin typeface="Amasis MT Pro Medium"/>
                <a:ea typeface="+mn-lt"/>
                <a:cs typeface="+mn-lt"/>
              </a:rPr>
              <a:t>Menon, A. (2021) </a:t>
            </a:r>
            <a:r>
              <a:rPr lang="en-GB" sz="1100" i="1" dirty="0">
                <a:latin typeface="Amasis MT Pro Medium"/>
                <a:ea typeface="+mn-lt"/>
                <a:cs typeface="+mn-lt"/>
              </a:rPr>
              <a:t>Brexit and Beyond.</a:t>
            </a:r>
            <a:r>
              <a:rPr lang="en-GB" sz="1100" dirty="0">
                <a:latin typeface="Amasis MT Pro Medium"/>
                <a:ea typeface="+mn-lt"/>
                <a:cs typeface="+mn-lt"/>
              </a:rPr>
              <a:t> Available at:</a:t>
            </a:r>
            <a:br>
              <a:rPr lang="en-GB" sz="1100" dirty="0">
                <a:latin typeface="Amasis MT Pro Medium"/>
                <a:ea typeface="+mn-lt"/>
                <a:cs typeface="+mn-lt"/>
              </a:rPr>
            </a:br>
            <a:r>
              <a:rPr lang="en-GB" sz="1100" dirty="0">
                <a:latin typeface="Amasis MT Pro Medium"/>
                <a:ea typeface="+mn-lt"/>
                <a:cs typeface="+mn-lt"/>
                <a:hlinkClick r:id="rId2"/>
              </a:rPr>
              <a:t>https://ukandeu.ac.uk/wp-content/uploads/2021/01/Brexit-and-Beyond-report-compressed.pdf </a:t>
            </a:r>
            <a:r>
              <a:rPr lang="en-GB" sz="1100" dirty="0">
                <a:latin typeface="Amasis MT Pro Medium"/>
                <a:ea typeface="+mn-lt"/>
                <a:cs typeface="+mn-lt"/>
              </a:rPr>
              <a:t>(Accessed: 08 May 2022)</a:t>
            </a:r>
          </a:p>
          <a:p>
            <a:pPr marL="171450" indent="-171450">
              <a:lnSpc>
                <a:spcPct val="90000"/>
              </a:lnSpc>
              <a:spcBef>
                <a:spcPts val="1000"/>
              </a:spcBef>
              <a:buFont typeface="Arial"/>
              <a:buChar char="•"/>
            </a:pPr>
            <a:r>
              <a:rPr lang="en-GB" sz="1100" dirty="0">
                <a:latin typeface="Amasis MT Pro Medium"/>
                <a:ea typeface="+mn-lt"/>
                <a:cs typeface="+mn-lt"/>
              </a:rPr>
              <a:t>Migration and Home Affairs (2022) </a:t>
            </a:r>
            <a:r>
              <a:rPr lang="en-GB" sz="1100" i="1" dirty="0">
                <a:latin typeface="Amasis MT Pro Medium"/>
                <a:ea typeface="+mn-lt"/>
                <a:cs typeface="+mn-lt"/>
              </a:rPr>
              <a:t>Passenger Name Record (PNR)</a:t>
            </a:r>
            <a:r>
              <a:rPr lang="en-GB" sz="1100" dirty="0">
                <a:latin typeface="Amasis MT Pro Medium"/>
                <a:ea typeface="+mn-lt"/>
                <a:cs typeface="+mn-lt"/>
              </a:rPr>
              <a:t>. Available at:</a:t>
            </a:r>
            <a:br>
              <a:rPr lang="en-GB" sz="1100" dirty="0">
                <a:latin typeface="Amasis MT Pro Medium"/>
                <a:ea typeface="+mn-lt"/>
                <a:cs typeface="+mn-lt"/>
              </a:rPr>
            </a:br>
            <a:r>
              <a:rPr lang="en-GB" sz="1100" dirty="0">
                <a:latin typeface="Amasis MT Pro Medium"/>
                <a:ea typeface="+mn-lt"/>
                <a:cs typeface="+mn-lt"/>
                <a:hlinkClick r:id="rId3"/>
              </a:rPr>
              <a:t>https://ec.europa.eu/home-affairs/policies/law-enforcement-cooperation/passenger-name-record-pnr_en</a:t>
            </a:r>
            <a:r>
              <a:rPr lang="en-GB" sz="1100" dirty="0">
                <a:latin typeface="Amasis MT Pro Medium"/>
                <a:ea typeface="+mn-lt"/>
                <a:cs typeface="+mn-lt"/>
              </a:rPr>
              <a:t> (Accessed: 09 May 2022)</a:t>
            </a:r>
            <a:endParaRPr lang="en-US" sz="1100">
              <a:latin typeface="Amasis MT Pro Medium"/>
              <a:ea typeface="+mn-lt"/>
              <a:cs typeface="+mn-lt"/>
            </a:endParaRPr>
          </a:p>
          <a:p>
            <a:pPr marL="171450" indent="-171450">
              <a:lnSpc>
                <a:spcPct val="90000"/>
              </a:lnSpc>
              <a:spcBef>
                <a:spcPts val="1000"/>
              </a:spcBef>
              <a:buFont typeface="Arial"/>
              <a:buChar char="•"/>
            </a:pPr>
            <a:r>
              <a:rPr lang="en-GB" sz="1100" dirty="0">
                <a:latin typeface="Amasis MT Pro Medium"/>
                <a:ea typeface="+mn-lt"/>
                <a:cs typeface="+mn-lt"/>
              </a:rPr>
              <a:t>Monte, M.D. (2014) </a:t>
            </a:r>
            <a:r>
              <a:rPr lang="en-GB" sz="1100" i="1" dirty="0">
                <a:latin typeface="Amasis MT Pro Medium"/>
                <a:ea typeface="+mn-lt"/>
                <a:cs typeface="+mn-lt"/>
              </a:rPr>
              <a:t>EAWs issued and resulting in effective surrender by Member State, 2005-2011</a:t>
            </a:r>
            <a:r>
              <a:rPr lang="en-GB" sz="1100" dirty="0">
                <a:latin typeface="Amasis MT Pro Medium"/>
                <a:ea typeface="+mn-lt"/>
                <a:cs typeface="+mn-lt"/>
              </a:rPr>
              <a:t>. Available at:</a:t>
            </a:r>
            <a:br>
              <a:rPr lang="en-GB" sz="1100" dirty="0">
                <a:latin typeface="Amasis MT Pro Medium"/>
                <a:ea typeface="+mn-lt"/>
                <a:cs typeface="+mn-lt"/>
              </a:rPr>
            </a:br>
            <a:r>
              <a:rPr lang="en-GB" sz="1100" dirty="0">
                <a:latin typeface="Amasis MT Pro Medium"/>
                <a:ea typeface="+mn-lt"/>
                <a:cs typeface="+mn-lt"/>
                <a:hlinkClick r:id="rId4"/>
              </a:rPr>
              <a:t>https://www.europarl.europa.eu/RegData/etudes/etudes/join/2013/510979/IPOL-JOIN_ET(2013)510979_EN.pdf</a:t>
            </a:r>
            <a:r>
              <a:rPr lang="en-GB" sz="1100" dirty="0">
                <a:latin typeface="Amasis MT Pro Medium"/>
                <a:ea typeface="+mn-lt"/>
                <a:cs typeface="+mn-lt"/>
              </a:rPr>
              <a:t> (Accessed: 12 May 2022)</a:t>
            </a:r>
            <a:endParaRPr lang="en-US" sz="1100" dirty="0">
              <a:latin typeface="Amasis MT Pro Medium"/>
              <a:ea typeface="+mn-lt"/>
              <a:cs typeface="+mn-lt"/>
            </a:endParaRPr>
          </a:p>
          <a:p>
            <a:pPr marL="171450" indent="-171450">
              <a:lnSpc>
                <a:spcPct val="90000"/>
              </a:lnSpc>
              <a:spcBef>
                <a:spcPts val="1000"/>
              </a:spcBef>
              <a:buFont typeface="Arial"/>
              <a:buChar char="•"/>
            </a:pPr>
            <a:r>
              <a:rPr lang="en-GB" sz="1100" dirty="0">
                <a:latin typeface="Amasis MT Pro Medium"/>
                <a:ea typeface="+mn-lt"/>
                <a:cs typeface="+mn-lt"/>
              </a:rPr>
              <a:t>National Crime Agency (2020) </a:t>
            </a:r>
            <a:r>
              <a:rPr lang="en-GB" sz="1100" i="1" dirty="0">
                <a:latin typeface="Amasis MT Pro Medium"/>
                <a:ea typeface="+mn-lt"/>
                <a:cs typeface="+mn-lt"/>
              </a:rPr>
              <a:t>Supplementary written evidence submitted by the National Crime Agency (SEC0003)</a:t>
            </a:r>
            <a:r>
              <a:rPr lang="en-GB" sz="1100" dirty="0">
                <a:latin typeface="Amasis MT Pro Medium"/>
                <a:ea typeface="+mn-lt"/>
                <a:cs typeface="+mn-lt"/>
              </a:rPr>
              <a:t>. Available at:</a:t>
            </a:r>
            <a:br>
              <a:rPr lang="en-GB" sz="1100" dirty="0">
                <a:latin typeface="Amasis MT Pro Medium"/>
                <a:ea typeface="+mn-lt"/>
                <a:cs typeface="+mn-lt"/>
              </a:rPr>
            </a:br>
            <a:r>
              <a:rPr lang="en-GB" sz="1100" dirty="0">
                <a:latin typeface="Amasis MT Pro Medium"/>
                <a:ea typeface="+mn-lt"/>
                <a:cs typeface="+mn-lt"/>
                <a:hlinkClick r:id="rId5"/>
              </a:rPr>
              <a:t>https://committees.parliament.uk/writtenevidence/19454/pdf/</a:t>
            </a:r>
            <a:r>
              <a:rPr lang="en-GB" sz="1100" dirty="0">
                <a:latin typeface="Amasis MT Pro Medium"/>
                <a:ea typeface="+mn-lt"/>
                <a:cs typeface="+mn-lt"/>
              </a:rPr>
              <a:t> (Accessed: 09 May 2022)</a:t>
            </a:r>
            <a:endParaRPr lang="en-US" sz="1100" dirty="0">
              <a:latin typeface="Amasis MT Pro Medium"/>
              <a:ea typeface="+mn-lt"/>
              <a:cs typeface="+mn-lt"/>
            </a:endParaRPr>
          </a:p>
          <a:p>
            <a:pPr marL="171450" indent="-171450">
              <a:lnSpc>
                <a:spcPct val="90000"/>
              </a:lnSpc>
              <a:spcBef>
                <a:spcPts val="1000"/>
              </a:spcBef>
              <a:buFont typeface="Arial"/>
              <a:buChar char="•"/>
            </a:pPr>
            <a:r>
              <a:rPr lang="en-GB" sz="1100" dirty="0">
                <a:latin typeface="Amasis MT Pro Medium"/>
                <a:ea typeface="+mn-lt"/>
                <a:cs typeface="+mn-lt"/>
              </a:rPr>
              <a:t>National Crime Agency (2022) </a:t>
            </a:r>
            <a:r>
              <a:rPr lang="en-GB" sz="1100" i="1" dirty="0">
                <a:latin typeface="Amasis MT Pro Medium"/>
                <a:ea typeface="+mn-lt"/>
                <a:cs typeface="+mn-lt"/>
              </a:rPr>
              <a:t>European Arrest Warrants</a:t>
            </a:r>
            <a:r>
              <a:rPr lang="en-GB" sz="1100" dirty="0">
                <a:latin typeface="Amasis MT Pro Medium"/>
                <a:ea typeface="+mn-lt"/>
                <a:cs typeface="+mn-lt"/>
              </a:rPr>
              <a:t>. Available at:</a:t>
            </a:r>
            <a:br>
              <a:rPr lang="en-US" sz="1100" dirty="0"/>
            </a:br>
            <a:r>
              <a:rPr lang="en-GB" sz="1100" dirty="0">
                <a:latin typeface="Amasis MT Pro Medium"/>
                <a:ea typeface="+mn-lt"/>
                <a:cs typeface="+mn-lt"/>
                <a:hlinkClick r:id="rId6"/>
              </a:rPr>
              <a:t>https://nationalcrimeagency.gov.uk/what-we-do/how-we-work/providing-specialist-capabilities-for-law-enforcement/fugitives-and-international-crime/european-arrest-warrants</a:t>
            </a:r>
            <a:r>
              <a:rPr lang="en-GB" sz="1100" dirty="0">
                <a:latin typeface="Amasis MT Pro Medium"/>
                <a:ea typeface="+mn-lt"/>
                <a:cs typeface="+mn-lt"/>
              </a:rPr>
              <a:t> (Accessed: 12 May 2022)</a:t>
            </a:r>
            <a:endParaRPr lang="en-US" sz="1100" dirty="0">
              <a:latin typeface="Amasis MT Pro Medium"/>
              <a:ea typeface="+mn-lt"/>
              <a:cs typeface="+mn-lt"/>
            </a:endParaRPr>
          </a:p>
          <a:p>
            <a:pPr marL="171450" indent="-171450">
              <a:lnSpc>
                <a:spcPct val="90000"/>
              </a:lnSpc>
              <a:spcBef>
                <a:spcPts val="1000"/>
              </a:spcBef>
              <a:buFont typeface="Arial"/>
              <a:buChar char="•"/>
            </a:pPr>
            <a:r>
              <a:rPr lang="en-GB" sz="1100" dirty="0">
                <a:latin typeface="Amasis MT Pro Medium"/>
                <a:ea typeface="+mn-lt"/>
                <a:cs typeface="+mn-lt"/>
              </a:rPr>
              <a:t>NPCC (2022) </a:t>
            </a:r>
            <a:r>
              <a:rPr lang="en-GB" sz="1100" i="1" dirty="0">
                <a:latin typeface="Amasis MT Pro Medium"/>
                <a:ea typeface="+mn-lt"/>
                <a:cs typeface="+mn-lt"/>
              </a:rPr>
              <a:t>National Policing.</a:t>
            </a:r>
            <a:r>
              <a:rPr lang="en-GB" sz="1100" dirty="0">
                <a:latin typeface="Amasis MT Pro Medium"/>
                <a:ea typeface="+mn-lt"/>
                <a:cs typeface="+mn-lt"/>
              </a:rPr>
              <a:t> Available at:</a:t>
            </a:r>
            <a:br>
              <a:rPr lang="en-GB" sz="1100" dirty="0">
                <a:latin typeface="Amasis MT Pro Medium"/>
                <a:ea typeface="+mn-lt"/>
                <a:cs typeface="+mn-lt"/>
              </a:rPr>
            </a:br>
            <a:r>
              <a:rPr lang="en-GB" sz="1100" dirty="0">
                <a:latin typeface="Amasis MT Pro Medium"/>
                <a:ea typeface="+mn-lt"/>
                <a:cs typeface="+mn-lt"/>
                <a:hlinkClick r:id="rId7"/>
              </a:rPr>
              <a:t>https://www.npcc.police.uk/NationalPolicing/</a:t>
            </a:r>
            <a:r>
              <a:rPr lang="en-GB" sz="1100" dirty="0">
                <a:latin typeface="Amasis MT Pro Medium"/>
                <a:ea typeface="+mn-lt"/>
                <a:cs typeface="+mn-lt"/>
              </a:rPr>
              <a:t> (Accessed: 08 May 2022)</a:t>
            </a:r>
          </a:p>
          <a:p>
            <a:pPr marL="171450" indent="-171450">
              <a:lnSpc>
                <a:spcPct val="90000"/>
              </a:lnSpc>
              <a:spcBef>
                <a:spcPts val="1000"/>
              </a:spcBef>
              <a:buFont typeface="Arial"/>
              <a:buChar char="•"/>
            </a:pPr>
            <a:r>
              <a:rPr lang="en-GB" sz="1100" dirty="0">
                <a:latin typeface="Amasis MT Pro Medium"/>
                <a:ea typeface="+mn-lt"/>
                <a:cs typeface="+mn-lt"/>
              </a:rPr>
              <a:t>Pearson, J. (2021) </a:t>
            </a:r>
            <a:r>
              <a:rPr lang="en-GB" sz="1100" i="1" dirty="0">
                <a:latin typeface="Amasis MT Pro Medium"/>
                <a:ea typeface="+mn-lt"/>
                <a:cs typeface="+mn-lt"/>
              </a:rPr>
              <a:t>Policing capabilities lessened after Brexit</a:t>
            </a:r>
            <a:r>
              <a:rPr lang="en-GB" sz="1100" dirty="0">
                <a:latin typeface="Amasis MT Pro Medium"/>
                <a:ea typeface="+mn-lt"/>
                <a:cs typeface="+mn-lt"/>
              </a:rPr>
              <a:t>. Available at: </a:t>
            </a:r>
            <a:br>
              <a:rPr lang="en-GB" sz="1100" dirty="0">
                <a:latin typeface="Amasis MT Pro Medium"/>
                <a:ea typeface="+mn-lt"/>
                <a:cs typeface="+mn-lt"/>
              </a:rPr>
            </a:br>
            <a:r>
              <a:rPr lang="en-GB" sz="1100" dirty="0">
                <a:latin typeface="Amasis MT Pro Medium"/>
                <a:ea typeface="+mn-lt"/>
                <a:cs typeface="+mn-lt"/>
                <a:hlinkClick r:id="rId8"/>
              </a:rPr>
              <a:t>https://ukandeu.ac.uk/policing-capabilities-lessened-after-brexit/</a:t>
            </a:r>
            <a:r>
              <a:rPr lang="en-GB" sz="1100" dirty="0">
                <a:latin typeface="Amasis MT Pro Medium"/>
                <a:ea typeface="+mn-lt"/>
                <a:cs typeface="+mn-lt"/>
              </a:rPr>
              <a:t> (Accessed: 08 May 2022)</a:t>
            </a:r>
            <a:endParaRPr lang="en-GB" sz="1100" dirty="0">
              <a:latin typeface="Amasis MT Pro Medium"/>
              <a:cs typeface="Arial"/>
            </a:endParaRPr>
          </a:p>
          <a:p>
            <a:pPr marL="171450" indent="-171450">
              <a:lnSpc>
                <a:spcPct val="90000"/>
              </a:lnSpc>
              <a:spcBef>
                <a:spcPts val="1000"/>
              </a:spcBef>
              <a:buFont typeface="Arial"/>
              <a:buChar char="•"/>
            </a:pPr>
            <a:r>
              <a:rPr lang="en-GB" sz="1100" dirty="0" err="1">
                <a:latin typeface="Amasis MT Pro Medium"/>
                <a:cs typeface="Arial"/>
              </a:rPr>
              <a:t>SchengenVisaInfo</a:t>
            </a:r>
            <a:r>
              <a:rPr lang="en-GB" sz="1100" dirty="0">
                <a:latin typeface="Amasis MT Pro Medium"/>
                <a:cs typeface="Arial"/>
              </a:rPr>
              <a:t> (2020)</a:t>
            </a:r>
            <a:r>
              <a:rPr lang="en-GB" sz="1100" i="1" dirty="0">
                <a:latin typeface="Amasis MT Pro Medium"/>
                <a:cs typeface="Arial"/>
              </a:rPr>
              <a:t> EU Set to End UK’s Access to SIS- EU Database of Criminal Suspects</a:t>
            </a:r>
            <a:r>
              <a:rPr lang="en-GB" sz="1100" dirty="0">
                <a:latin typeface="Amasis MT Pro Medium"/>
                <a:cs typeface="Arial"/>
              </a:rPr>
              <a:t>. Available at:</a:t>
            </a:r>
            <a:r>
              <a:rPr lang="en-US" sz="1100" dirty="0">
                <a:latin typeface="Amasis MT Pro Medium"/>
                <a:cs typeface="Arial"/>
              </a:rPr>
              <a:t>​</a:t>
            </a:r>
            <a:br>
              <a:rPr lang="en-US" sz="1100" dirty="0">
                <a:latin typeface="Amasis MT Pro Medium"/>
                <a:cs typeface="Arial"/>
              </a:rPr>
            </a:br>
            <a:r>
              <a:rPr lang="en-GB" sz="1100" dirty="0">
                <a:solidFill>
                  <a:srgbClr val="0563C1"/>
                </a:solidFill>
                <a:latin typeface="Amasis MT Pro Medium"/>
                <a:cs typeface="Arial"/>
                <a:hlinkClick r:id="rId9"/>
              </a:rPr>
              <a:t>https://www.schengenvisainfo.com/news/eu-set-to-end-uks-access-to-sis-eu-database-of-criminal-suspects/</a:t>
            </a:r>
            <a:r>
              <a:rPr lang="en-GB" sz="1100" dirty="0">
                <a:latin typeface="Amasis MT Pro Medium"/>
                <a:cs typeface="Arial"/>
              </a:rPr>
              <a:t> (Accessed: 08 May 2022)</a:t>
            </a:r>
            <a:r>
              <a:rPr lang="en-US" sz="1100" dirty="0">
                <a:latin typeface="Amasis MT Pro Medium"/>
                <a:cs typeface="Arial"/>
              </a:rPr>
              <a:t>​</a:t>
            </a:r>
            <a:endParaRPr lang="en-GB" sz="1100" dirty="0">
              <a:latin typeface="Amasis MT Pro Medium"/>
              <a:cs typeface="Arial"/>
            </a:endParaRPr>
          </a:p>
          <a:p>
            <a:pPr marL="171450" indent="-171450">
              <a:lnSpc>
                <a:spcPct val="90000"/>
              </a:lnSpc>
              <a:spcBef>
                <a:spcPts val="1000"/>
              </a:spcBef>
              <a:buFont typeface="Arial"/>
              <a:buChar char="•"/>
            </a:pPr>
            <a:r>
              <a:rPr lang="en-US" sz="1100" dirty="0">
                <a:latin typeface="Amasis MT Pro Medium"/>
                <a:cs typeface="Arial"/>
              </a:rPr>
              <a:t>Security Service MI5 (2022) </a:t>
            </a:r>
            <a:r>
              <a:rPr lang="en-US" sz="1100" i="1" dirty="0">
                <a:latin typeface="Amasis MT Pro Medium"/>
                <a:cs typeface="Arial"/>
              </a:rPr>
              <a:t>What we do.</a:t>
            </a:r>
            <a:r>
              <a:rPr lang="en-US" sz="1100" dirty="0">
                <a:latin typeface="Amasis MT Pro Medium"/>
                <a:cs typeface="Arial"/>
              </a:rPr>
              <a:t> Available at:</a:t>
            </a:r>
            <a:br>
              <a:rPr lang="en-US" sz="1100" dirty="0">
                <a:latin typeface="Amasis MT Pro Medium"/>
                <a:ea typeface="+mn-lt"/>
                <a:cs typeface="Arial"/>
              </a:rPr>
            </a:br>
            <a:r>
              <a:rPr lang="en-US" sz="1100" dirty="0">
                <a:latin typeface="Amasis MT Pro Medium"/>
                <a:ea typeface="+mn-lt"/>
                <a:cs typeface="+mn-lt"/>
                <a:hlinkClick r:id="rId10"/>
              </a:rPr>
              <a:t>https://www.mi5.gov.uk/what-we-do</a:t>
            </a:r>
            <a:r>
              <a:rPr lang="en-US" sz="1100" dirty="0">
                <a:latin typeface="Amasis MT Pro Medium"/>
                <a:ea typeface="+mn-lt"/>
                <a:cs typeface="+mn-lt"/>
              </a:rPr>
              <a:t> (Accessed: 12 May 2022)</a:t>
            </a:r>
            <a:endParaRPr lang="en-US" sz="1100" dirty="0">
              <a:latin typeface="Amasis MT Pro Medium"/>
              <a:cs typeface="Arial"/>
            </a:endParaRPr>
          </a:p>
          <a:p>
            <a:pPr marL="171450" indent="-171450">
              <a:lnSpc>
                <a:spcPct val="90000"/>
              </a:lnSpc>
              <a:spcBef>
                <a:spcPts val="1000"/>
              </a:spcBef>
              <a:buFont typeface="Arial"/>
              <a:buChar char="•"/>
            </a:pPr>
            <a:r>
              <a:rPr lang="en-US" sz="1100" dirty="0" err="1">
                <a:latin typeface="Amasis MT Pro Medium"/>
                <a:cs typeface="Arial"/>
              </a:rPr>
              <a:t>Shellaker</a:t>
            </a:r>
            <a:r>
              <a:rPr lang="en-US" sz="1100" dirty="0">
                <a:latin typeface="Amasis MT Pro Medium"/>
                <a:cs typeface="Arial"/>
              </a:rPr>
              <a:t>, M. (2021) </a:t>
            </a:r>
            <a:r>
              <a:rPr lang="en-US" sz="1100" i="1" dirty="0">
                <a:latin typeface="Amasis MT Pro Medium"/>
                <a:ea typeface="+mn-lt"/>
                <a:cs typeface="+mn-lt"/>
              </a:rPr>
              <a:t>Assessing the consequences of Brexit on UK police cooperation with the EU. </a:t>
            </a:r>
            <a:r>
              <a:rPr lang="en-US" sz="1100" dirty="0">
                <a:latin typeface="Amasis MT Pro Medium"/>
                <a:ea typeface="+mn-lt"/>
                <a:cs typeface="+mn-lt"/>
              </a:rPr>
              <a:t>Unpublished PHD Thesis. Canterbury Christ Church University. Available at:</a:t>
            </a:r>
            <a:br>
              <a:rPr lang="en-US" sz="1100" dirty="0">
                <a:latin typeface="Amasis MT Pro Medium"/>
                <a:cs typeface="Arial"/>
              </a:rPr>
            </a:br>
            <a:r>
              <a:rPr lang="en-US" sz="1100" dirty="0">
                <a:latin typeface="Amasis MT Pro Medium"/>
                <a:ea typeface="+mn-lt"/>
                <a:cs typeface="+mn-lt"/>
                <a:hlinkClick r:id="rId11"/>
              </a:rPr>
              <a:t>https://repository.canterbury.ac.uk/download/bec1506758a77f9ee84f985390a5f76775f9745d9dc9e83321aa6c426f96c569/1098048/Matthew%20Shellaker-MSc%20by%20Research-Final.pdf</a:t>
            </a:r>
            <a:r>
              <a:rPr lang="en-US" sz="1100" dirty="0">
                <a:latin typeface="Amasis MT Pro Medium"/>
                <a:ea typeface="+mn-lt"/>
                <a:cs typeface="+mn-lt"/>
              </a:rPr>
              <a:t> (Accessed: 08 May 2022)</a:t>
            </a:r>
            <a:endParaRPr lang="en-US" sz="1100" dirty="0">
              <a:latin typeface="Amasis MT Pro Medium"/>
              <a:cs typeface="Arial"/>
            </a:endParaRPr>
          </a:p>
          <a:p>
            <a:pPr marL="171450" indent="-171450">
              <a:lnSpc>
                <a:spcPct val="90000"/>
              </a:lnSpc>
              <a:spcBef>
                <a:spcPts val="1000"/>
              </a:spcBef>
              <a:buFont typeface="Arial"/>
              <a:buChar char="•"/>
            </a:pPr>
            <a:r>
              <a:rPr lang="en-US" sz="1100" dirty="0">
                <a:latin typeface="Amasis MT Pro Medium"/>
                <a:cs typeface="Calibri"/>
              </a:rPr>
              <a:t>Stevens, T. and O'Brien, K. (2019) '</a:t>
            </a:r>
            <a:r>
              <a:rPr lang="en-US" sz="1100" dirty="0">
                <a:latin typeface="Amasis MT Pro Medium"/>
                <a:ea typeface="+mn-lt"/>
                <a:cs typeface="+mn-lt"/>
              </a:rPr>
              <a:t>Brexit and Cyber Security', </a:t>
            </a:r>
            <a:r>
              <a:rPr lang="en-US" sz="1100" i="1" dirty="0">
                <a:latin typeface="Amasis MT Pro Medium"/>
                <a:ea typeface="+mn-lt"/>
                <a:cs typeface="+mn-lt"/>
              </a:rPr>
              <a:t>The RUSI Journal,</a:t>
            </a:r>
            <a:r>
              <a:rPr lang="en-US" sz="1100" dirty="0">
                <a:latin typeface="Amasis MT Pro Medium"/>
                <a:ea typeface="+mn-lt"/>
                <a:cs typeface="+mn-lt"/>
              </a:rPr>
              <a:t> 164(3), pp.22-30. Available at:</a:t>
            </a:r>
            <a:br>
              <a:rPr lang="en-US" sz="1100" b="1" dirty="0">
                <a:ea typeface="+mn-lt"/>
                <a:cs typeface="+mn-lt"/>
              </a:rPr>
            </a:br>
            <a:r>
              <a:rPr lang="en-US" sz="1100" dirty="0">
                <a:latin typeface="Amasis MT Pro Medium"/>
                <a:ea typeface="+mn-lt"/>
                <a:cs typeface="+mn-lt"/>
                <a:hlinkClick r:id="rId12"/>
              </a:rPr>
              <a:t>https://www.tandfonline.com/doi/full/10.1080/03071847.2019.1643256</a:t>
            </a:r>
            <a:r>
              <a:rPr lang="en-US" sz="1100" dirty="0">
                <a:latin typeface="Amasis MT Pro Medium"/>
                <a:ea typeface="+mn-lt"/>
                <a:cs typeface="+mn-lt"/>
              </a:rPr>
              <a:t> (Accessed: 11 May 2022)</a:t>
            </a:r>
            <a:endParaRPr lang="en-US" sz="1100" dirty="0">
              <a:latin typeface="Calibri"/>
              <a:ea typeface="+mn-lt"/>
              <a:cs typeface="Calibri"/>
            </a:endParaRPr>
          </a:p>
          <a:p>
            <a:pPr marL="171450" indent="-171450">
              <a:lnSpc>
                <a:spcPct val="90000"/>
              </a:lnSpc>
              <a:spcBef>
                <a:spcPts val="1000"/>
              </a:spcBef>
              <a:buFont typeface="Arial"/>
              <a:buChar char="•"/>
            </a:pPr>
            <a:r>
              <a:rPr lang="en-US" sz="1100" dirty="0">
                <a:latin typeface="Amasis MT Pro Medium"/>
                <a:cs typeface="Arial"/>
              </a:rPr>
              <a:t>Sweeney, S. and Winn, N. (2021) '</a:t>
            </a:r>
            <a:r>
              <a:rPr lang="en-US" sz="1100" dirty="0">
                <a:latin typeface="Amasis MT Pro Medium"/>
              </a:rPr>
              <a:t>Do or die? The UK, the EU, and internal/external security cooperation after Brexit', </a:t>
            </a:r>
            <a:r>
              <a:rPr lang="en-US" sz="1100" i="1" dirty="0">
                <a:latin typeface="Amasis MT Pro Medium"/>
              </a:rPr>
              <a:t>European Political Science</a:t>
            </a:r>
            <a:r>
              <a:rPr lang="en-US" sz="1100" dirty="0">
                <a:latin typeface="Amasis MT Pro Medium"/>
              </a:rPr>
              <a:t>, pp.1-18. Available at: </a:t>
            </a:r>
            <a:br>
              <a:rPr lang="en-US" sz="1100" dirty="0">
                <a:latin typeface="Amasis MT Pro Medium"/>
                <a:ea typeface="+mn-lt"/>
                <a:cs typeface="+mn-lt"/>
              </a:rPr>
            </a:br>
            <a:r>
              <a:rPr lang="en-US" sz="1100" dirty="0">
                <a:latin typeface="Amasis MT Pro Medium"/>
                <a:ea typeface="+mn-lt"/>
                <a:cs typeface="+mn-lt"/>
                <a:hlinkClick r:id="rId13"/>
              </a:rPr>
              <a:t>https://www.ncbi.nlm.nih.gov/pmc/articles/PMC7921827/pdf/41304_2021_Article_322.pdf</a:t>
            </a:r>
            <a:r>
              <a:rPr lang="en-US" sz="1100" dirty="0">
                <a:latin typeface="Amasis MT Pro Medium"/>
                <a:ea typeface="+mn-lt"/>
                <a:cs typeface="+mn-lt"/>
              </a:rPr>
              <a:t> (Accessed: 09 May 2022)</a:t>
            </a:r>
            <a:endParaRPr lang="en-US" sz="1100" dirty="0">
              <a:latin typeface="Amasis MT Pro Medium"/>
              <a:ea typeface="+mn-lt"/>
              <a:cs typeface="Calibri"/>
            </a:endParaRPr>
          </a:p>
          <a:p>
            <a:pPr marL="171450" indent="-171450">
              <a:lnSpc>
                <a:spcPct val="90000"/>
              </a:lnSpc>
              <a:spcBef>
                <a:spcPts val="1000"/>
              </a:spcBef>
              <a:buFont typeface="Arial"/>
              <a:buChar char="•"/>
            </a:pPr>
            <a:r>
              <a:rPr lang="en-US" sz="1100" dirty="0">
                <a:latin typeface="Amasis MT Pro Medium"/>
                <a:cs typeface="Calibri"/>
              </a:rPr>
              <a:t>The Policing Foundation (2017)</a:t>
            </a:r>
            <a:r>
              <a:rPr lang="en-US" sz="1100" i="1" dirty="0">
                <a:latin typeface="Amasis MT Pro Medium"/>
                <a:cs typeface="Calibri"/>
              </a:rPr>
              <a:t> </a:t>
            </a:r>
            <a:r>
              <a:rPr lang="en-US" sz="1100" i="1" dirty="0">
                <a:latin typeface="Amasis MT Pro Medium"/>
                <a:ea typeface="+mn-lt"/>
                <a:cs typeface="+mn-lt"/>
              </a:rPr>
              <a:t>The implications of Brexit for the criminal justice system and future cooperation in policing.</a:t>
            </a:r>
            <a:r>
              <a:rPr lang="en-US" sz="1100" dirty="0">
                <a:latin typeface="Amasis MT Pro Medium"/>
                <a:ea typeface="+mn-lt"/>
                <a:cs typeface="+mn-lt"/>
              </a:rPr>
              <a:t> Available at:</a:t>
            </a:r>
            <a:br>
              <a:rPr lang="en-US" sz="1100" dirty="0">
                <a:latin typeface="Amasis MT Pro Medium"/>
                <a:ea typeface="+mn-lt"/>
                <a:cs typeface="+mn-lt"/>
              </a:rPr>
            </a:br>
            <a:r>
              <a:rPr lang="en-US" sz="1100" dirty="0">
                <a:latin typeface="Amasis MT Pro Medium"/>
                <a:ea typeface="+mn-lt"/>
                <a:cs typeface="+mn-lt"/>
                <a:hlinkClick r:id="rId14"/>
              </a:rPr>
              <a:t>https://www.police-foundation.org.uk/2017/wp-content/uploads/2017/01/justice_committee_brexit.pdf</a:t>
            </a:r>
            <a:r>
              <a:rPr lang="en-US" sz="1100" dirty="0">
                <a:latin typeface="Amasis MT Pro Medium"/>
                <a:ea typeface="+mn-lt"/>
                <a:cs typeface="+mn-lt"/>
              </a:rPr>
              <a:t> (Accessed: 10 May 2022)</a:t>
            </a:r>
            <a:endParaRPr lang="en-US" sz="1100" dirty="0">
              <a:latin typeface="Calibri"/>
              <a:cs typeface="Calibri"/>
            </a:endParaRPr>
          </a:p>
          <a:p>
            <a:pPr marL="171450" indent="-171450">
              <a:lnSpc>
                <a:spcPct val="90000"/>
              </a:lnSpc>
              <a:spcBef>
                <a:spcPts val="1000"/>
              </a:spcBef>
              <a:buFont typeface="Arial"/>
              <a:buChar char="•"/>
            </a:pPr>
            <a:r>
              <a:rPr lang="en-GB" sz="1100" dirty="0">
                <a:latin typeface="Amasis MT Pro Medium"/>
                <a:cs typeface="Arial"/>
              </a:rPr>
              <a:t>Van-Der-</a:t>
            </a:r>
            <a:r>
              <a:rPr lang="en-GB" sz="1100" dirty="0" err="1">
                <a:latin typeface="Amasis MT Pro Medium"/>
                <a:cs typeface="Arial"/>
              </a:rPr>
              <a:t>Zwet</a:t>
            </a:r>
            <a:r>
              <a:rPr lang="en-GB" sz="1100" dirty="0">
                <a:latin typeface="Amasis MT Pro Medium"/>
                <a:cs typeface="Arial"/>
              </a:rPr>
              <a:t>, A. (2020) 'Brexit, Europe, and othering', </a:t>
            </a:r>
            <a:r>
              <a:rPr lang="en-GB" sz="1100" i="1" dirty="0">
                <a:latin typeface="Amasis MT Pro Medium"/>
                <a:cs typeface="Arial"/>
              </a:rPr>
              <a:t>Contemporary Social Science</a:t>
            </a:r>
            <a:r>
              <a:rPr lang="en-GB" sz="1100" dirty="0">
                <a:latin typeface="Amasis MT Pro Medium"/>
                <a:cs typeface="Arial"/>
              </a:rPr>
              <a:t>,15, pp. 517-532. Available at:</a:t>
            </a:r>
            <a:r>
              <a:rPr lang="en-US" sz="1100" dirty="0">
                <a:latin typeface="Amasis MT Pro Medium"/>
                <a:cs typeface="Arial"/>
              </a:rPr>
              <a:t>​</a:t>
            </a:r>
            <a:br>
              <a:rPr lang="en-US" sz="1100" dirty="0">
                <a:latin typeface="Amasis MT Pro Medium"/>
                <a:cs typeface="Arial"/>
              </a:rPr>
            </a:br>
            <a:r>
              <a:rPr lang="en-GB" sz="1100" dirty="0">
                <a:solidFill>
                  <a:srgbClr val="0563C1"/>
                </a:solidFill>
                <a:latin typeface="Amasis MT Pro Medium"/>
                <a:cs typeface="Arial"/>
                <a:hlinkClick r:id="rId15"/>
              </a:rPr>
              <a:t>https://www.tandfonline.com/doi/full/10.1080/21582041.2020.1851393</a:t>
            </a:r>
            <a:r>
              <a:rPr lang="en-GB" sz="1100" dirty="0">
                <a:latin typeface="Amasis MT Pro Medium"/>
                <a:cs typeface="Arial"/>
              </a:rPr>
              <a:t> (Accessed: 08 May 2022)</a:t>
            </a:r>
            <a:r>
              <a:rPr lang="en-US" sz="1100" dirty="0">
                <a:latin typeface="Amasis MT Pro Medium"/>
                <a:cs typeface="Arial"/>
              </a:rPr>
              <a:t>​</a:t>
            </a:r>
            <a:endParaRPr lang="en-US" sz="1100" dirty="0">
              <a:latin typeface="Calibri"/>
              <a:cs typeface="Calibri"/>
            </a:endParaRPr>
          </a:p>
          <a:p>
            <a:pPr marL="171450" indent="-171450">
              <a:lnSpc>
                <a:spcPct val="90000"/>
              </a:lnSpc>
              <a:spcBef>
                <a:spcPts val="1000"/>
              </a:spcBef>
              <a:buFont typeface="Arial"/>
              <a:buChar char="•"/>
            </a:pPr>
            <a:r>
              <a:rPr lang="en-GB" sz="1100" dirty="0">
                <a:latin typeface="Amasis MT Pro Medium"/>
                <a:cs typeface="Arial"/>
              </a:rPr>
              <a:t>Wakefield, A. and Fleming, J. (2009) </a:t>
            </a:r>
            <a:r>
              <a:rPr lang="en-GB" sz="1100" i="1" dirty="0">
                <a:latin typeface="Amasis MT Pro Medium"/>
                <a:cs typeface="Arial"/>
              </a:rPr>
              <a:t>The SAGE Dictionary of Policing.</a:t>
            </a:r>
            <a:r>
              <a:rPr lang="en-GB" sz="1100" dirty="0">
                <a:latin typeface="Amasis MT Pro Medium"/>
                <a:cs typeface="Arial"/>
              </a:rPr>
              <a:t> SAGE Publications: Los Angeles.</a:t>
            </a:r>
            <a:r>
              <a:rPr lang="en-US" sz="1100" dirty="0">
                <a:latin typeface="Amasis MT Pro Medium"/>
                <a:cs typeface="Arial"/>
              </a:rPr>
              <a:t>​</a:t>
            </a:r>
            <a:endParaRPr lang="en-US" sz="1100">
              <a:latin typeface="Calibri"/>
              <a:ea typeface="Calibri"/>
              <a:cs typeface="Calibri"/>
            </a:endParaRPr>
          </a:p>
          <a:p>
            <a:endParaRPr lang="en-GB" sz="1100" dirty="0">
              <a:latin typeface="Amasis MT Pro Medium"/>
              <a:cs typeface="Arial"/>
            </a:endParaRPr>
          </a:p>
        </p:txBody>
      </p:sp>
    </p:spTree>
    <p:extLst>
      <p:ext uri="{BB962C8B-B14F-4D97-AF65-F5344CB8AC3E}">
        <p14:creationId xmlns:p14="http://schemas.microsoft.com/office/powerpoint/2010/main" val="8596924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National &amp; Transnational Policing – The Challenges</vt:lpstr>
      <vt:lpstr>Focus of the presentation</vt:lpstr>
      <vt:lpstr>National and Transnational policing</vt:lpstr>
      <vt:lpstr>The UK's withdrawal from the EU</vt:lpstr>
      <vt:lpstr>Brexit effects on the sharing of police information</vt:lpstr>
      <vt:lpstr>Solutions and counter-arguments to the challenge of sharing of police information</vt:lpstr>
      <vt:lpstr>Brexit effects on policing of terrorism</vt:lpstr>
      <vt:lpstr>Solutions and counter-arguments to the challenge of policing terrorism</vt:lpstr>
      <vt:lpstr>Key stakeholders in our future security arrangements</vt:lpstr>
      <vt:lpstr>Conclusions</vt:lpstr>
      <vt:lpstr>Bibliography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2328</cp:revision>
  <dcterms:created xsi:type="dcterms:W3CDTF">2022-05-06T17:40:15Z</dcterms:created>
  <dcterms:modified xsi:type="dcterms:W3CDTF">2022-05-13T18:06:21Z</dcterms:modified>
</cp:coreProperties>
</file>