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292" r:id="rId6"/>
    <p:sldId id="282" r:id="rId7"/>
    <p:sldId id="260" r:id="rId8"/>
    <p:sldId id="268" r:id="rId9"/>
    <p:sldId id="285" r:id="rId10"/>
    <p:sldId id="293" r:id="rId11"/>
    <p:sldId id="294" r:id="rId12"/>
    <p:sldId id="295" r:id="rId13"/>
    <p:sldId id="283" r:id="rId14"/>
    <p:sldId id="284" r:id="rId15"/>
    <p:sldId id="276" r:id="rId16"/>
    <p:sldId id="277" r:id="rId17"/>
    <p:sldId id="278"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1431"/>
    <a:srgbClr val="000005"/>
    <a:srgbClr val="21468C"/>
    <a:srgbClr val="7EA1A1"/>
    <a:srgbClr val="398C8E"/>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566" autoAdjust="0"/>
    <p:restoredTop sz="94660"/>
  </p:normalViewPr>
  <p:slideViewPr>
    <p:cSldViewPr snapToGrid="0" showGuides="1">
      <p:cViewPr varScale="1">
        <p:scale>
          <a:sx n="120" d="100"/>
          <a:sy n="120" d="100"/>
        </p:scale>
        <p:origin x="91" y="110"/>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05/04/2024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05/04/2024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2649814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3934936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7</a:t>
            </a:fld>
            <a:endParaRPr lang="en-GB" dirty="0"/>
          </a:p>
        </p:txBody>
      </p:sp>
    </p:spTree>
    <p:extLst>
      <p:ext uri="{BB962C8B-B14F-4D97-AF65-F5344CB8AC3E}">
        <p14:creationId xmlns:p14="http://schemas.microsoft.com/office/powerpoint/2010/main" val="507415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3682030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457917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12</a:t>
            </a:fld>
            <a:endParaRPr lang="en-GB" dirty="0"/>
          </a:p>
        </p:txBody>
      </p:sp>
    </p:spTree>
    <p:extLst>
      <p:ext uri="{BB962C8B-B14F-4D97-AF65-F5344CB8AC3E}">
        <p14:creationId xmlns:p14="http://schemas.microsoft.com/office/powerpoint/2010/main" val="3572563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13</a:t>
            </a:fld>
            <a:endParaRPr lang="en-GB" dirty="0"/>
          </a:p>
        </p:txBody>
      </p:sp>
    </p:spTree>
    <p:extLst>
      <p:ext uri="{BB962C8B-B14F-4D97-AF65-F5344CB8AC3E}">
        <p14:creationId xmlns:p14="http://schemas.microsoft.com/office/powerpoint/2010/main" val="1057844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12402633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jp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GB"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05/04/2024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GB"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05/04/2024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GB"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200415"/>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FE2B69C-B0E2-9648-F783-EABA961A790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2431"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0"/>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BA696F1-7FCE-0AD6-D31D-F1BCD482BE5B}"/>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D4B09C6-F594-29C0-73A4-54B7E4CD710D}"/>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9"/>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07FFB5-8929-60D4-EA66-3FA0B86D4A55}"/>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0"/>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GB"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05/04/2024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GB"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2C30C9-493E-936A-0761-4AE0D589F91E}"/>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Rectangle 4">
            <a:extLst>
              <a:ext uri="{FF2B5EF4-FFF2-40B4-BE49-F238E27FC236}">
                <a16:creationId xmlns:a16="http://schemas.microsoft.com/office/drawing/2014/main" id="{4502932F-3F0D-5A95-8B5C-41F38B2E5C6C}"/>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05/04/2024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GB"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05/04/2024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F5C7FBF-2EDE-FB50-A3B9-FC64C9EC9DED}"/>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5447"/>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GB" noProof="0" dirty="0"/>
              <a:t>Click icon to add picture</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12262"/>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636296-DEE9-C49A-BEA5-202D61A3E834}"/>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GB"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GB"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434A1D4-B56C-3915-9A57-2728797BB5F4}"/>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0" y="131522"/>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F496AC-13CC-2A61-B139-CAB7D2207AD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9" y="6409"/>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05/04/2024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GB"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GB"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05/04/2024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05/04/2024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GB"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GB"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GB"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GB"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GB"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05/04/2024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2" r:id="rId2"/>
    <p:sldLayoutId id="2147483660" r:id="rId3"/>
    <p:sldLayoutId id="2147483654" r:id="rId4"/>
    <p:sldLayoutId id="2147483661" r:id="rId5"/>
    <p:sldLayoutId id="2147483663" r:id="rId6"/>
    <p:sldLayoutId id="2147483665" r:id="rId7"/>
    <p:sldLayoutId id="2147483666" r:id="rId8"/>
    <p:sldLayoutId id="2147483668" r:id="rId9"/>
    <p:sldLayoutId id="2147483669" r:id="rId10"/>
    <p:sldLayoutId id="2147483670" r:id="rId11"/>
    <p:sldLayoutId id="2147483671" r:id="rId12"/>
    <p:sldLayoutId id="2147483672" r:id="rId13"/>
    <p:sldLayoutId id="2147483673" r:id="rId14"/>
    <p:sldLayoutId id="2147483674" r:id="rId15"/>
    <p:sldLayoutId id="2147483677" r:id="rId16"/>
    <p:sldLayoutId id="2147483676" r:id="rId17"/>
    <p:sldLayoutId id="2147483678" r:id="rId18"/>
    <p:sldLayoutId id="2147483679" r:id="rId19"/>
    <p:sldLayoutId id="2147483680" r:id="rId20"/>
    <p:sldLayoutId id="2147483681" r:id="rId21"/>
    <p:sldLayoutId id="2147483684" r:id="rId22"/>
    <p:sldLayoutId id="2147483685" r:id="rId23"/>
    <p:sldLayoutId id="2147483686" r:id="rId24"/>
    <p:sldLayoutId id="2147483687" r:id="rId25"/>
    <p:sldLayoutId id="2147483688" r:id="rId26"/>
    <p:sldLayoutId id="2147483692" r:id="rId27"/>
    <p:sldLayoutId id="2147483690" r:id="rId28"/>
    <p:sldLayoutId id="2147483683" r:id="rId29"/>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17.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microsoft.com/office/2007/relationships/hdphoto" Target="../media/hdphoto2.wdp"/><Relationship Id="rId7"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2.png"/><Relationship Id="rId5" Type="http://schemas.microsoft.com/office/2007/relationships/hdphoto" Target="../media/hdphoto1.wdp"/><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2.png"/><Relationship Id="rId5" Type="http://schemas.microsoft.com/office/2007/relationships/hdphoto" Target="../media/hdphoto1.wdp"/><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9.png"/><Relationship Id="rId7" Type="http://schemas.microsoft.com/office/2007/relationships/hdphoto" Target="../media/hdphoto1.wdp"/><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1.pn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8.xml"/><Relationship Id="rId6"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25.png"/><Relationship Id="rId4" Type="http://schemas.microsoft.com/office/2007/relationships/hdphoto" Target="../media/hdphoto1.wdp"/><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1.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8.xml"/><Relationship Id="rId6"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26.png"/><Relationship Id="rId4" Type="http://schemas.microsoft.com/office/2007/relationships/hdphoto" Target="../media/hdphoto1.wdp"/><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1.png"/><Relationship Id="rId7"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8.xml"/><Relationship Id="rId6"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27.png"/><Relationship Id="rId4" Type="http://schemas.microsoft.com/office/2007/relationships/hdphoto" Target="../media/hdphoto1.wdp"/><Relationship Id="rId9" Type="http://schemas.openxmlformats.org/officeDocument/2006/relationships/image" Target="../media/image21.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1.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8.xml"/><Relationship Id="rId6" Type="http://schemas.openxmlformats.org/officeDocument/2006/relationships/image" Target="../media/image16.png"/><Relationship Id="rId5" Type="http://schemas.openxmlformats.org/officeDocument/2006/relationships/image" Target="../media/image12.png"/><Relationship Id="rId10" Type="http://schemas.openxmlformats.org/officeDocument/2006/relationships/image" Target="../media/image28.png"/><Relationship Id="rId4" Type="http://schemas.microsoft.com/office/2007/relationships/hdphoto" Target="../media/hdphoto1.wdp"/><Relationship Id="rId9" Type="http://schemas.openxmlformats.org/officeDocument/2006/relationships/image" Target="../media/image22.pn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svg"/><Relationship Id="rId7" Type="http://schemas.openxmlformats.org/officeDocument/2006/relationships/image" Target="../media/image34.svg"/><Relationship Id="rId12" Type="http://schemas.openxmlformats.org/officeDocument/2006/relationships/image" Target="../media/image12.png"/><Relationship Id="rId2" Type="http://schemas.openxmlformats.org/officeDocument/2006/relationships/image" Target="../media/image29.png"/><Relationship Id="rId1" Type="http://schemas.openxmlformats.org/officeDocument/2006/relationships/slideLayout" Target="../slideLayouts/slideLayout11.xml"/><Relationship Id="rId6" Type="http://schemas.openxmlformats.org/officeDocument/2006/relationships/image" Target="../media/image33.png"/><Relationship Id="rId11" Type="http://schemas.microsoft.com/office/2007/relationships/hdphoto" Target="../media/hdphoto1.wdp"/><Relationship Id="rId5" Type="http://schemas.openxmlformats.org/officeDocument/2006/relationships/image" Target="../media/image32.svg"/><Relationship Id="rId10" Type="http://schemas.openxmlformats.org/officeDocument/2006/relationships/image" Target="../media/image11.png"/><Relationship Id="rId4" Type="http://schemas.openxmlformats.org/officeDocument/2006/relationships/image" Target="../media/image31.png"/><Relationship Id="rId9" Type="http://schemas.openxmlformats.org/officeDocument/2006/relationships/image" Target="../media/image36.svg"/></Relationships>
</file>

<file path=ppt/slides/_rels/slide1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svg"/><Relationship Id="rId7" Type="http://schemas.openxmlformats.org/officeDocument/2006/relationships/image" Target="../media/image34.svg"/><Relationship Id="rId12" Type="http://schemas.openxmlformats.org/officeDocument/2006/relationships/image" Target="../media/image12.png"/><Relationship Id="rId2" Type="http://schemas.openxmlformats.org/officeDocument/2006/relationships/image" Target="../media/image29.png"/><Relationship Id="rId1" Type="http://schemas.openxmlformats.org/officeDocument/2006/relationships/slideLayout" Target="../slideLayouts/slideLayout11.xml"/><Relationship Id="rId6" Type="http://schemas.openxmlformats.org/officeDocument/2006/relationships/image" Target="../media/image33.png"/><Relationship Id="rId11" Type="http://schemas.microsoft.com/office/2007/relationships/hdphoto" Target="../media/hdphoto1.wdp"/><Relationship Id="rId5" Type="http://schemas.openxmlformats.org/officeDocument/2006/relationships/image" Target="../media/image32.svg"/><Relationship Id="rId10" Type="http://schemas.openxmlformats.org/officeDocument/2006/relationships/image" Target="../media/image11.png"/><Relationship Id="rId4" Type="http://schemas.openxmlformats.org/officeDocument/2006/relationships/image" Target="../media/image31.png"/><Relationship Id="rId9" Type="http://schemas.openxmlformats.org/officeDocument/2006/relationships/image" Target="../media/image36.sv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6.xml"/><Relationship Id="rId5" Type="http://schemas.openxmlformats.org/officeDocument/2006/relationships/image" Target="../media/image12.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7.xml"/><Relationship Id="rId5" Type="http://schemas.openxmlformats.org/officeDocument/2006/relationships/image" Target="../media/image12.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12.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3585972" y="896590"/>
            <a:ext cx="5020056" cy="1633085"/>
          </a:xfrm>
        </p:spPr>
        <p:txBody>
          <a:bodyPr rtlCol="0">
            <a:noAutofit/>
          </a:bodyPr>
          <a:lstStyle/>
          <a:p>
            <a:pPr rtl="0"/>
            <a:r>
              <a:rPr lang="en-GB" sz="2800" dirty="0"/>
              <a:t>The importance of technology in Learning and Development</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558603" y="3302959"/>
            <a:ext cx="5027613" cy="827197"/>
          </a:xfrm>
        </p:spPr>
        <p:txBody>
          <a:bodyPr rtlCol="0">
            <a:normAutofit fontScale="92500" lnSpcReduction="20000"/>
          </a:bodyPr>
          <a:lstStyle/>
          <a:p>
            <a:pPr rtl="0"/>
            <a:r>
              <a:rPr lang="en-GB" dirty="0">
                <a:solidFill>
                  <a:schemeClr val="bg2"/>
                </a:solidFill>
              </a:rPr>
              <a:t>Valentina Petkova</a:t>
            </a:r>
          </a:p>
          <a:p>
            <a:pPr rtl="0"/>
            <a:r>
              <a:rPr lang="en-GB" dirty="0">
                <a:solidFill>
                  <a:schemeClr val="bg2"/>
                </a:solidFill>
              </a:rPr>
              <a:t>2232604 </a:t>
            </a:r>
          </a:p>
        </p:txBody>
      </p:sp>
      <p:pic>
        <p:nvPicPr>
          <p:cNvPr id="4" name="Picture 3" descr="Alianzas estratégicas | Campus SEAS">
            <a:extLst>
              <a:ext uri="{FF2B5EF4-FFF2-40B4-BE49-F238E27FC236}">
                <a16:creationId xmlns:a16="http://schemas.microsoft.com/office/drawing/2014/main" id="{83AEA4F4-7A93-D683-710B-CBE0BA309D10}"/>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5261165" y="5820032"/>
            <a:ext cx="309055" cy="342900"/>
          </a:xfrm>
          <a:prstGeom prst="rect">
            <a:avLst/>
          </a:prstGeom>
          <a:noFill/>
          <a:ln>
            <a:noFill/>
          </a:ln>
        </p:spPr>
      </p:pic>
      <p:pic>
        <p:nvPicPr>
          <p:cNvPr id="5" name="Picture 4" descr="Alianzas estratégicas | Campus SEAS">
            <a:extLst>
              <a:ext uri="{FF2B5EF4-FFF2-40B4-BE49-F238E27FC236}">
                <a16:creationId xmlns:a16="http://schemas.microsoft.com/office/drawing/2014/main" id="{BD5A5C02-DF84-5C25-3B56-1F169501BECD}"/>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5623560" y="5820032"/>
            <a:ext cx="1348105" cy="342900"/>
          </a:xfrm>
          <a:prstGeom prst="rect">
            <a:avLst/>
          </a:prstGeom>
          <a:noFill/>
          <a:ln>
            <a:noFill/>
          </a:ln>
        </p:spPr>
      </p:pic>
      <p:sp>
        <p:nvSpPr>
          <p:cNvPr id="6" name="Subtitle 2">
            <a:extLst>
              <a:ext uri="{FF2B5EF4-FFF2-40B4-BE49-F238E27FC236}">
                <a16:creationId xmlns:a16="http://schemas.microsoft.com/office/drawing/2014/main" id="{7B497675-B497-946E-BB0F-5ECE4FDAC8CB}"/>
              </a:ext>
            </a:extLst>
          </p:cNvPr>
          <p:cNvSpPr txBox="1">
            <a:spLocks/>
          </p:cNvSpPr>
          <p:nvPr/>
        </p:nvSpPr>
        <p:spPr>
          <a:xfrm>
            <a:off x="3558603" y="4417716"/>
            <a:ext cx="5027613" cy="82719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2"/>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2"/>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2"/>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2"/>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2"/>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400" dirty="0">
                <a:solidFill>
                  <a:schemeClr val="tx2">
                    <a:lumMod val="50000"/>
                    <a:lumOff val="50000"/>
                  </a:schemeClr>
                </a:solidFill>
              </a:rPr>
              <a:t>LCBB5004</a:t>
            </a:r>
          </a:p>
          <a:p>
            <a:r>
              <a:rPr lang="en-GB" sz="1400" dirty="0">
                <a:solidFill>
                  <a:schemeClr val="tx2">
                    <a:lumMod val="50000"/>
                    <a:lumOff val="50000"/>
                  </a:schemeClr>
                </a:solidFill>
              </a:rPr>
              <a:t>Managing People </a:t>
            </a:r>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AC08A-5BC2-68C9-2F35-05505A80F344}"/>
              </a:ext>
            </a:extLst>
          </p:cNvPr>
          <p:cNvSpPr>
            <a:spLocks noGrp="1"/>
          </p:cNvSpPr>
          <p:nvPr>
            <p:ph type="title"/>
          </p:nvPr>
        </p:nvSpPr>
        <p:spPr>
          <a:xfrm>
            <a:off x="824950" y="269656"/>
            <a:ext cx="4585780" cy="1091078"/>
          </a:xfrm>
        </p:spPr>
        <p:txBody>
          <a:bodyPr/>
          <a:lstStyle/>
          <a:p>
            <a:r>
              <a:rPr lang="en-GB" dirty="0"/>
              <a:t>Content </a:t>
            </a:r>
          </a:p>
        </p:txBody>
      </p:sp>
      <p:sp>
        <p:nvSpPr>
          <p:cNvPr id="3" name="Date Placeholder 2">
            <a:extLst>
              <a:ext uri="{FF2B5EF4-FFF2-40B4-BE49-F238E27FC236}">
                <a16:creationId xmlns:a16="http://schemas.microsoft.com/office/drawing/2014/main" id="{ECB4661A-156F-8FC8-1583-BADE72513DE1}"/>
              </a:ext>
            </a:extLst>
          </p:cNvPr>
          <p:cNvSpPr>
            <a:spLocks noGrp="1"/>
          </p:cNvSpPr>
          <p:nvPr>
            <p:ph type="dt" sz="half" idx="10"/>
          </p:nvPr>
        </p:nvSpPr>
        <p:spPr/>
        <p:txBody>
          <a:bodyPr/>
          <a:lstStyle/>
          <a:p>
            <a:pPr rtl="0"/>
            <a:fld id="{1DCE0BE2-91A0-4D12-BAB2-7D48DE5F2326}" type="datetime1">
              <a:rPr lang="en-GB" noProof="0" smtClean="0"/>
              <a:t>05/04/2024</a:t>
            </a:fld>
            <a:endParaRPr lang="en-GB" noProof="0" dirty="0"/>
          </a:p>
        </p:txBody>
      </p:sp>
      <p:sp>
        <p:nvSpPr>
          <p:cNvPr id="5" name="Slide Number Placeholder 4">
            <a:extLst>
              <a:ext uri="{FF2B5EF4-FFF2-40B4-BE49-F238E27FC236}">
                <a16:creationId xmlns:a16="http://schemas.microsoft.com/office/drawing/2014/main" id="{DC0A40E0-7BB0-AC91-5A8A-AC6526041B99}"/>
              </a:ext>
            </a:extLst>
          </p:cNvPr>
          <p:cNvSpPr>
            <a:spLocks noGrp="1"/>
          </p:cNvSpPr>
          <p:nvPr>
            <p:ph type="sldNum" sz="quarter" idx="12"/>
          </p:nvPr>
        </p:nvSpPr>
        <p:spPr/>
        <p:txBody>
          <a:bodyPr/>
          <a:lstStyle/>
          <a:p>
            <a:pPr rtl="0"/>
            <a:fld id="{4950F5D8-22E1-4015-8661-E5B1FD28C2DE}" type="slidenum">
              <a:rPr lang="en-GB" noProof="0" smtClean="0"/>
              <a:t>2</a:t>
            </a:fld>
            <a:endParaRPr lang="en-GB" noProof="0" dirty="0"/>
          </a:p>
        </p:txBody>
      </p:sp>
      <p:sp>
        <p:nvSpPr>
          <p:cNvPr id="6" name="Text Placeholder 5">
            <a:extLst>
              <a:ext uri="{FF2B5EF4-FFF2-40B4-BE49-F238E27FC236}">
                <a16:creationId xmlns:a16="http://schemas.microsoft.com/office/drawing/2014/main" id="{2212AF7F-F8E5-19A9-4BFB-2934E2E70B25}"/>
              </a:ext>
            </a:extLst>
          </p:cNvPr>
          <p:cNvSpPr>
            <a:spLocks noGrp="1"/>
          </p:cNvSpPr>
          <p:nvPr>
            <p:ph type="body" sz="quarter" idx="15"/>
          </p:nvPr>
        </p:nvSpPr>
        <p:spPr>
          <a:xfrm>
            <a:off x="824950" y="1735682"/>
            <a:ext cx="7168430" cy="3386636"/>
          </a:xfrm>
        </p:spPr>
        <p:txBody>
          <a:bodyPr/>
          <a:lstStyle/>
          <a:p>
            <a:pPr marL="457200" indent="-457200">
              <a:buAutoNum type="arabicPeriod"/>
            </a:pPr>
            <a:r>
              <a:rPr lang="en-GB" sz="1800" b="0" dirty="0"/>
              <a:t>Introduction</a:t>
            </a:r>
            <a:r>
              <a:rPr lang="en-GB" sz="2400" b="0" dirty="0"/>
              <a:t> </a:t>
            </a:r>
          </a:p>
          <a:p>
            <a:pPr marL="342900" indent="-342900">
              <a:buFont typeface="Arial" panose="020B0604020202020204" pitchFamily="34" charset="0"/>
              <a:buChar char="•"/>
            </a:pPr>
            <a:r>
              <a:rPr lang="en-GB" sz="1600" b="0" dirty="0"/>
              <a:t>What is technology?</a:t>
            </a:r>
          </a:p>
          <a:p>
            <a:pPr marL="342900" indent="-342900">
              <a:buFont typeface="Arial" panose="020B0604020202020204" pitchFamily="34" charset="0"/>
              <a:buChar char="•"/>
            </a:pPr>
            <a:r>
              <a:rPr lang="en-GB" sz="1600" b="0" dirty="0"/>
              <a:t>How technology changes our live?</a:t>
            </a:r>
          </a:p>
          <a:p>
            <a:pPr marL="342900" indent="-342900">
              <a:buFont typeface="Arial" panose="020B0604020202020204" pitchFamily="34" charset="0"/>
              <a:buChar char="•"/>
            </a:pPr>
            <a:r>
              <a:rPr lang="en-GB" sz="1600" b="0" dirty="0"/>
              <a:t>The importance of technology in learning and development</a:t>
            </a:r>
          </a:p>
          <a:p>
            <a:endParaRPr lang="en-GB" sz="1600" b="0" dirty="0"/>
          </a:p>
          <a:p>
            <a:pPr marL="342900" indent="-342900">
              <a:buAutoNum type="arabicPeriod" startAt="2"/>
            </a:pPr>
            <a:r>
              <a:rPr lang="en-GB" sz="1600" b="0" dirty="0"/>
              <a:t>How do we learn and develop with technology in different sectors in life?</a:t>
            </a:r>
          </a:p>
          <a:p>
            <a:pPr marL="342900" indent="-342900">
              <a:buAutoNum type="arabicPeriod" startAt="2"/>
            </a:pPr>
            <a:r>
              <a:rPr lang="en-GB" sz="1600" b="0" dirty="0"/>
              <a:t>Benefits from technology in L&amp;D / Employees </a:t>
            </a:r>
          </a:p>
          <a:p>
            <a:pPr marL="342900" indent="-342900">
              <a:buAutoNum type="arabicPeriod" startAt="2"/>
            </a:pPr>
            <a:r>
              <a:rPr lang="en-GB" sz="1600" b="0" dirty="0"/>
              <a:t>Benefits from technology in L&amp;D / Employers </a:t>
            </a:r>
          </a:p>
          <a:p>
            <a:pPr marL="342900" indent="-342900">
              <a:buAutoNum type="arabicPeriod" startAt="2"/>
            </a:pPr>
            <a:endParaRPr lang="en-GB" sz="1600" b="0" dirty="0"/>
          </a:p>
          <a:p>
            <a:pPr marL="342900" indent="-342900">
              <a:buAutoNum type="arabicPeriod" startAt="2"/>
            </a:pPr>
            <a:r>
              <a:rPr lang="en-GB" sz="1600" b="0" dirty="0"/>
              <a:t>Summary </a:t>
            </a:r>
          </a:p>
          <a:p>
            <a:pPr marL="342900" indent="-342900">
              <a:buAutoNum type="arabicPeriod" startAt="2"/>
            </a:pPr>
            <a:endParaRPr lang="en-GB" sz="1600" b="0" dirty="0"/>
          </a:p>
          <a:p>
            <a:pPr marL="457200" indent="-457200">
              <a:buAutoNum type="arabicPeriod"/>
            </a:pPr>
            <a:endParaRPr lang="en-GB" sz="2400" b="0" dirty="0"/>
          </a:p>
        </p:txBody>
      </p:sp>
      <p:pic>
        <p:nvPicPr>
          <p:cNvPr id="13" name="Picture 12" descr="Alianzas estratégicas | Campus SEAS">
            <a:extLst>
              <a:ext uri="{FF2B5EF4-FFF2-40B4-BE49-F238E27FC236}">
                <a16:creationId xmlns:a16="http://schemas.microsoft.com/office/drawing/2014/main" id="{C697FAD5-FE10-208F-FED2-29787C2A1150}"/>
              </a:ext>
            </a:extLst>
          </p:cNvPr>
          <p:cNvPicPr>
            <a:picLocks noChangeAspect="1"/>
          </p:cNvPicPr>
          <p:nvPr/>
        </p:nvPicPr>
        <p:blipFill rotWithShape="1">
          <a:blip r:embed="rId2" cstate="print">
            <a:alphaModFix/>
            <a:duotone>
              <a:prstClr val="black"/>
              <a:schemeClr val="accent1">
                <a:tint val="45000"/>
                <a:satMod val="400000"/>
              </a:schemeClr>
            </a:duotone>
            <a:extLst>
              <a:ext uri="{BEBA8EAE-BF5A-486C-A8C5-ECC9F3942E4B}">
                <a14:imgProps xmlns:a14="http://schemas.microsoft.com/office/drawing/2010/main">
                  <a14:imgLayer r:embed="rId3">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14" name="Picture 13" descr="Alianzas estratégicas | Campus SEAS">
            <a:extLst>
              <a:ext uri="{FF2B5EF4-FFF2-40B4-BE49-F238E27FC236}">
                <a16:creationId xmlns:a16="http://schemas.microsoft.com/office/drawing/2014/main" id="{6D054910-F0B2-0086-1DAF-BE0620B6FD44}"/>
              </a:ext>
            </a:extLst>
          </p:cNvPr>
          <p:cNvPicPr>
            <a:picLocks noChangeAspect="1"/>
          </p:cNvPicPr>
          <p:nvPr/>
        </p:nvPicPr>
        <p:blipFill rotWithShape="1">
          <a:blip r:embed="rId4" cstate="print">
            <a:biLevel thresh="25000"/>
            <a:alphaModFix/>
            <a:extLst>
              <a:ext uri="{BEBA8EAE-BF5A-486C-A8C5-ECC9F3942E4B}">
                <a14:imgProps xmlns:a14="http://schemas.microsoft.com/office/drawing/2010/main">
                  <a14:imgLayer r:embed="rId3">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15" name="Date Placeholder 3">
            <a:extLst>
              <a:ext uri="{FF2B5EF4-FFF2-40B4-BE49-F238E27FC236}">
                <a16:creationId xmlns:a16="http://schemas.microsoft.com/office/drawing/2014/main" id="{A9A3F413-9B0F-BAE4-0561-2FEFBD3C9163}"/>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16" name="Footer Placeholder 4">
            <a:extLst>
              <a:ext uri="{FF2B5EF4-FFF2-40B4-BE49-F238E27FC236}">
                <a16:creationId xmlns:a16="http://schemas.microsoft.com/office/drawing/2014/main" id="{BF3D6CEC-A4FB-5542-F7C8-F10F27103BBB}"/>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Tree>
    <p:extLst>
      <p:ext uri="{BB962C8B-B14F-4D97-AF65-F5344CB8AC3E}">
        <p14:creationId xmlns:p14="http://schemas.microsoft.com/office/powerpoint/2010/main" val="1395086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6" descr="A person wearing virtual reality goggles&#10;&#10;Description automatically generated">
            <a:extLst>
              <a:ext uri="{FF2B5EF4-FFF2-40B4-BE49-F238E27FC236}">
                <a16:creationId xmlns:a16="http://schemas.microsoft.com/office/drawing/2014/main" id="{28083FA4-E5E2-9C69-60C1-B2173F82A6B6}"/>
              </a:ext>
            </a:extLst>
          </p:cNvPr>
          <p:cNvPicPr>
            <a:picLocks noGrp="1" noRot="1" noChangeAspect="1" noMove="1" noResize="1" noEditPoints="1" noAdjustHandles="1" noChangeArrowheads="1" noChangeShapeType="1" noCrop="1"/>
          </p:cNvPicPr>
          <p:nvPr/>
        </p:nvPicPr>
        <p:blipFill rotWithShape="1">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l="-891" t="20003" r="10891" b="-370"/>
          <a:stretch/>
        </p:blipFill>
        <p:spPr bwMode="auto">
          <a:xfrm>
            <a:off x="-121920" y="0"/>
            <a:ext cx="12313920" cy="7330439"/>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074E9704-B696-501A-62F6-B26E796995C3}"/>
              </a:ext>
            </a:extLst>
          </p:cNvPr>
          <p:cNvSpPr>
            <a:spLocks noGrp="1"/>
          </p:cNvSpPr>
          <p:nvPr>
            <p:ph type="dt" sz="half" idx="10"/>
          </p:nvPr>
        </p:nvSpPr>
        <p:spPr/>
        <p:txBody>
          <a:bodyPr/>
          <a:lstStyle/>
          <a:p>
            <a:pPr rtl="0"/>
            <a:fld id="{ACD5134B-D1A0-48D1-AB9A-2AC6AA5FAE33}" type="datetime1">
              <a:rPr lang="en-GB" noProof="0" smtClean="0"/>
              <a:t>05/04/2024</a:t>
            </a:fld>
            <a:endParaRPr lang="en-GB" noProof="0" dirty="0"/>
          </a:p>
        </p:txBody>
      </p:sp>
      <p:sp>
        <p:nvSpPr>
          <p:cNvPr id="6" name="Slide Number Placeholder 5">
            <a:extLst>
              <a:ext uri="{FF2B5EF4-FFF2-40B4-BE49-F238E27FC236}">
                <a16:creationId xmlns:a16="http://schemas.microsoft.com/office/drawing/2014/main" id="{AE2A0E19-9289-5017-A841-9F9C66AF108A}"/>
              </a:ext>
            </a:extLst>
          </p:cNvPr>
          <p:cNvSpPr>
            <a:spLocks noGrp="1"/>
          </p:cNvSpPr>
          <p:nvPr>
            <p:ph type="sldNum" sz="quarter" idx="12"/>
          </p:nvPr>
        </p:nvSpPr>
        <p:spPr/>
        <p:txBody>
          <a:bodyPr/>
          <a:lstStyle/>
          <a:p>
            <a:pPr rtl="0"/>
            <a:fld id="{4950F5D8-22E1-4015-8661-E5B1FD28C2DE}" type="slidenum">
              <a:rPr lang="en-GB" noProof="0" smtClean="0"/>
              <a:t>3</a:t>
            </a:fld>
            <a:endParaRPr lang="en-GB" noProof="0" dirty="0"/>
          </a:p>
        </p:txBody>
      </p:sp>
      <p:sp>
        <p:nvSpPr>
          <p:cNvPr id="8" name="Title 1">
            <a:extLst>
              <a:ext uri="{FF2B5EF4-FFF2-40B4-BE49-F238E27FC236}">
                <a16:creationId xmlns:a16="http://schemas.microsoft.com/office/drawing/2014/main" id="{CE7BF275-1612-C5C9-3DCE-D465086E87D6}"/>
              </a:ext>
            </a:extLst>
          </p:cNvPr>
          <p:cNvSpPr txBox="1">
            <a:spLocks/>
          </p:cNvSpPr>
          <p:nvPr/>
        </p:nvSpPr>
        <p:spPr>
          <a:xfrm>
            <a:off x="831850" y="503013"/>
            <a:ext cx="5020056"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Introduction </a:t>
            </a:r>
          </a:p>
        </p:txBody>
      </p:sp>
      <p:sp>
        <p:nvSpPr>
          <p:cNvPr id="9" name="Title 1">
            <a:extLst>
              <a:ext uri="{FF2B5EF4-FFF2-40B4-BE49-F238E27FC236}">
                <a16:creationId xmlns:a16="http://schemas.microsoft.com/office/drawing/2014/main" id="{653438CD-7011-A2F1-290E-0326F5A5CC22}"/>
              </a:ext>
            </a:extLst>
          </p:cNvPr>
          <p:cNvSpPr txBox="1">
            <a:spLocks/>
          </p:cNvSpPr>
          <p:nvPr/>
        </p:nvSpPr>
        <p:spPr>
          <a:xfrm>
            <a:off x="838200" y="1620081"/>
            <a:ext cx="5020056"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What is technology? </a:t>
            </a:r>
          </a:p>
        </p:txBody>
      </p:sp>
      <p:pic>
        <p:nvPicPr>
          <p:cNvPr id="10" name="Picture 9" descr="Alianzas estratégicas | Campus SEAS">
            <a:extLst>
              <a:ext uri="{FF2B5EF4-FFF2-40B4-BE49-F238E27FC236}">
                <a16:creationId xmlns:a16="http://schemas.microsoft.com/office/drawing/2014/main" id="{51E17A1C-391C-9C4A-BE94-6CB80A6BEAC8}"/>
              </a:ext>
            </a:extLst>
          </p:cNvPr>
          <p:cNvPicPr>
            <a:picLocks noChangeAspect="1"/>
          </p:cNvPicPr>
          <p:nvPr/>
        </p:nvPicPr>
        <p:blipFill rotWithShape="1">
          <a:blip r:embed="rId4" cstate="print">
            <a:alphaModFix/>
            <a:duotone>
              <a:prstClr val="black"/>
              <a:schemeClr val="accent1">
                <a:tint val="45000"/>
                <a:satMod val="400000"/>
              </a:schemeClr>
            </a:duotone>
            <a:extLst>
              <a:ext uri="{BEBA8EAE-BF5A-486C-A8C5-ECC9F3942E4B}">
                <a14:imgProps xmlns:a14="http://schemas.microsoft.com/office/drawing/2010/main">
                  <a14:imgLayer r:embed="rId5">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11" name="Picture 10" descr="Alianzas estratégicas | Campus SEAS">
            <a:extLst>
              <a:ext uri="{FF2B5EF4-FFF2-40B4-BE49-F238E27FC236}">
                <a16:creationId xmlns:a16="http://schemas.microsoft.com/office/drawing/2014/main" id="{20CAAF0B-9896-5D58-9222-D90E2309DC0C}"/>
              </a:ext>
            </a:extLst>
          </p:cNvPr>
          <p:cNvPicPr>
            <a:picLocks noChangeAspect="1"/>
          </p:cNvPicPr>
          <p:nvPr/>
        </p:nvPicPr>
        <p:blipFill rotWithShape="1">
          <a:blip r:embed="rId6" cstate="print">
            <a:biLevel thresh="25000"/>
            <a:alphaModFix/>
            <a:extLst>
              <a:ext uri="{BEBA8EAE-BF5A-486C-A8C5-ECC9F3942E4B}">
                <a14:imgProps xmlns:a14="http://schemas.microsoft.com/office/drawing/2010/main">
                  <a14:imgLayer r:embed="rId5">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12" name="Date Placeholder 3">
            <a:extLst>
              <a:ext uri="{FF2B5EF4-FFF2-40B4-BE49-F238E27FC236}">
                <a16:creationId xmlns:a16="http://schemas.microsoft.com/office/drawing/2014/main" id="{D34C37E6-AB4D-B5FA-8D75-538E70AB9AE9}"/>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pic>
        <p:nvPicPr>
          <p:cNvPr id="11266" name="Picture 2" descr="Brain Vector Png at Vectorified.com | Collection of Brain Vector Png ...">
            <a:extLst>
              <a:ext uri="{FF2B5EF4-FFF2-40B4-BE49-F238E27FC236}">
                <a16:creationId xmlns:a16="http://schemas.microsoft.com/office/drawing/2014/main" id="{5D2EC464-7C1F-1E69-B857-F504051BACC6}"/>
              </a:ext>
            </a:extLst>
          </p:cNvPr>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7970521" y="2826647"/>
            <a:ext cx="1133423" cy="1133423"/>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ool PNG Vector Images with Transparent background - TransparentPNG">
            <a:extLst>
              <a:ext uri="{FF2B5EF4-FFF2-40B4-BE49-F238E27FC236}">
                <a16:creationId xmlns:a16="http://schemas.microsoft.com/office/drawing/2014/main" id="{C002FDF3-7EE5-4D6B-3366-5FBF08A379FA}"/>
              </a:ext>
            </a:extLst>
          </p:cNvPr>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10174008" y="2910016"/>
            <a:ext cx="944880" cy="92125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Collection of Technology PNG. | PlusPNG">
            <a:extLst>
              <a:ext uri="{FF2B5EF4-FFF2-40B4-BE49-F238E27FC236}">
                <a16:creationId xmlns:a16="http://schemas.microsoft.com/office/drawing/2014/main" id="{5B50D65F-7B82-1E53-6260-068B526A5FA6}"/>
              </a:ext>
            </a:extLst>
          </p:cNvPr>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8627621" y="4680291"/>
            <a:ext cx="1546387" cy="1133423"/>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
            <a:extLst>
              <a:ext uri="{FF2B5EF4-FFF2-40B4-BE49-F238E27FC236}">
                <a16:creationId xmlns:a16="http://schemas.microsoft.com/office/drawing/2014/main" id="{B4E9A826-BE88-FC55-E4DA-673875B7D2F1}"/>
              </a:ext>
            </a:extLst>
          </p:cNvPr>
          <p:cNvSpPr txBox="1">
            <a:spLocks/>
          </p:cNvSpPr>
          <p:nvPr/>
        </p:nvSpPr>
        <p:spPr>
          <a:xfrm>
            <a:off x="6468549" y="2163541"/>
            <a:ext cx="5020056"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000" dirty="0">
                <a:solidFill>
                  <a:srgbClr val="00B0F0"/>
                </a:solidFill>
              </a:rPr>
              <a:t>Knowledge</a:t>
            </a:r>
            <a:r>
              <a:rPr lang="en-GB" sz="2000" dirty="0"/>
              <a:t> </a:t>
            </a:r>
          </a:p>
        </p:txBody>
      </p:sp>
      <p:sp>
        <p:nvSpPr>
          <p:cNvPr id="15" name="Title 1">
            <a:extLst>
              <a:ext uri="{FF2B5EF4-FFF2-40B4-BE49-F238E27FC236}">
                <a16:creationId xmlns:a16="http://schemas.microsoft.com/office/drawing/2014/main" id="{2DC5470E-F35C-BDE2-8942-90C1F38E64B5}"/>
              </a:ext>
            </a:extLst>
          </p:cNvPr>
          <p:cNvSpPr txBox="1">
            <a:spLocks/>
          </p:cNvSpPr>
          <p:nvPr/>
        </p:nvSpPr>
        <p:spPr>
          <a:xfrm>
            <a:off x="9418357" y="2090342"/>
            <a:ext cx="908050"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000" dirty="0">
                <a:solidFill>
                  <a:srgbClr val="00B0F0"/>
                </a:solidFill>
              </a:rPr>
              <a:t>Tools</a:t>
            </a:r>
            <a:r>
              <a:rPr lang="en-GB" sz="2000" dirty="0"/>
              <a:t>  </a:t>
            </a:r>
          </a:p>
        </p:txBody>
      </p:sp>
      <p:sp>
        <p:nvSpPr>
          <p:cNvPr id="16" name="Title 1">
            <a:extLst>
              <a:ext uri="{FF2B5EF4-FFF2-40B4-BE49-F238E27FC236}">
                <a16:creationId xmlns:a16="http://schemas.microsoft.com/office/drawing/2014/main" id="{319D3BDC-CF25-04CB-9FB2-61284BEA9FDA}"/>
              </a:ext>
            </a:extLst>
          </p:cNvPr>
          <p:cNvSpPr txBox="1">
            <a:spLocks/>
          </p:cNvSpPr>
          <p:nvPr/>
        </p:nvSpPr>
        <p:spPr>
          <a:xfrm>
            <a:off x="7863262" y="3946737"/>
            <a:ext cx="1081169"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000" dirty="0">
                <a:solidFill>
                  <a:srgbClr val="00B0F0"/>
                </a:solidFill>
              </a:rPr>
              <a:t>Systems</a:t>
            </a:r>
            <a:r>
              <a:rPr lang="en-GB" sz="2000" dirty="0"/>
              <a:t>   </a:t>
            </a:r>
          </a:p>
        </p:txBody>
      </p:sp>
      <p:sp>
        <p:nvSpPr>
          <p:cNvPr id="19" name="Footer Placeholder 4">
            <a:extLst>
              <a:ext uri="{FF2B5EF4-FFF2-40B4-BE49-F238E27FC236}">
                <a16:creationId xmlns:a16="http://schemas.microsoft.com/office/drawing/2014/main" id="{1D881BB1-91B4-A426-C4D7-CBAE6BD3E2A3}"/>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2" name="Title 1">
            <a:extLst>
              <a:ext uri="{FF2B5EF4-FFF2-40B4-BE49-F238E27FC236}">
                <a16:creationId xmlns:a16="http://schemas.microsoft.com/office/drawing/2014/main" id="{AD6089F6-0C3C-BAE0-F22D-45B48963AD1C}"/>
              </a:ext>
            </a:extLst>
          </p:cNvPr>
          <p:cNvSpPr txBox="1">
            <a:spLocks/>
          </p:cNvSpPr>
          <p:nvPr/>
        </p:nvSpPr>
        <p:spPr>
          <a:xfrm>
            <a:off x="838200" y="2969796"/>
            <a:ext cx="5266728" cy="28008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endParaRPr lang="en-GB" sz="1800" b="0" dirty="0">
              <a:solidFill>
                <a:srgbClr val="000005"/>
              </a:solidFill>
            </a:endParaRPr>
          </a:p>
        </p:txBody>
      </p:sp>
      <p:pic>
        <p:nvPicPr>
          <p:cNvPr id="5" name="Picture 4">
            <a:extLst>
              <a:ext uri="{FF2B5EF4-FFF2-40B4-BE49-F238E27FC236}">
                <a16:creationId xmlns:a16="http://schemas.microsoft.com/office/drawing/2014/main" id="{E2EF0A7D-0F25-F4A4-3B8D-BF619C41E9DD}"/>
              </a:ext>
            </a:extLst>
          </p:cNvPr>
          <p:cNvPicPr>
            <a:picLocks noGrp="1" noRot="1" noChangeAspect="1" noMove="1" noResize="1" noEditPoints="1" noAdjustHandles="1" noChangeArrowheads="1" noChangeShapeType="1" noCrop="1"/>
          </p:cNvPicPr>
          <p:nvPr/>
        </p:nvPicPr>
        <p:blipFill>
          <a:blip r:embed="rId10"/>
          <a:stretch>
            <a:fillRect/>
          </a:stretch>
        </p:blipFill>
        <p:spPr>
          <a:xfrm>
            <a:off x="600948" y="3284488"/>
            <a:ext cx="5626389" cy="2082907"/>
          </a:xfrm>
          <a:prstGeom prst="rect">
            <a:avLst/>
          </a:prstGeom>
        </p:spPr>
      </p:pic>
    </p:spTree>
    <p:extLst>
      <p:ext uri="{BB962C8B-B14F-4D97-AF65-F5344CB8AC3E}">
        <p14:creationId xmlns:p14="http://schemas.microsoft.com/office/powerpoint/2010/main" val="1542109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a:xfrm>
            <a:off x="383561" y="299512"/>
            <a:ext cx="7392631" cy="1091078"/>
          </a:xfrm>
        </p:spPr>
        <p:txBody>
          <a:bodyPr rtlCol="0">
            <a:normAutofit/>
          </a:bodyPr>
          <a:lstStyle/>
          <a:p>
            <a:r>
              <a:rPr lang="en-GB" sz="3600" b="0" dirty="0"/>
              <a:t>How technology changes </a:t>
            </a:r>
            <a:br>
              <a:rPr lang="en-GB" sz="3600" b="0" dirty="0"/>
            </a:br>
            <a:r>
              <a:rPr lang="en-GB" sz="3600" b="0" dirty="0"/>
              <a:t>our live?</a:t>
            </a:r>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rtlCol="0"/>
          <a:lstStyle/>
          <a:p>
            <a:pPr rtl="0"/>
            <a:fld id="{4950F5D8-22E1-4015-8661-E5B1FD28C2DE}" type="slidenum">
              <a:rPr lang="en-GB" smtClean="0"/>
              <a:pPr rtl="0"/>
              <a:t>4</a:t>
            </a:fld>
            <a:endParaRPr lang="en-GB" dirty="0"/>
          </a:p>
        </p:txBody>
      </p:sp>
      <p:pic>
        <p:nvPicPr>
          <p:cNvPr id="2050" name="Picture 2" descr="The 5 Biggest Technology Trends of 2015">
            <a:extLst>
              <a:ext uri="{FF2B5EF4-FFF2-40B4-BE49-F238E27FC236}">
                <a16:creationId xmlns:a16="http://schemas.microsoft.com/office/drawing/2014/main" id="{39C28ADD-3F57-D1E2-F7C9-B110E9668E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821" r="22654"/>
          <a:stretch/>
        </p:blipFill>
        <p:spPr bwMode="auto">
          <a:xfrm>
            <a:off x="6327569" y="0"/>
            <a:ext cx="586443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BDE8417-3B40-4421-8C0C-E812952C4D17}"/>
              </a:ext>
            </a:extLst>
          </p:cNvPr>
          <p:cNvSpPr>
            <a:spLocks noGrp="1"/>
          </p:cNvSpPr>
          <p:nvPr>
            <p:ph type="dt" sz="half" idx="10"/>
          </p:nvPr>
        </p:nvSpPr>
        <p:spPr/>
        <p:txBody>
          <a:bodyPr rtlCol="0"/>
          <a:lstStyle/>
          <a:p>
            <a:pPr rtl="0"/>
            <a:fld id="{06161BE1-137D-4B1D-91B7-34526E1508B6}" type="datetime1">
              <a:rPr lang="en-GB" smtClean="0"/>
              <a:t>05/04/2024</a:t>
            </a:fld>
            <a:endParaRPr lang="en-GB"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11"/>
          </p:nvPr>
        </p:nvSpPr>
        <p:spPr/>
        <p:txBody>
          <a:bodyPr rtlCol="0"/>
          <a:lstStyle/>
          <a:p>
            <a:pPr rtl="0"/>
            <a:r>
              <a:rPr lang="en-GB" dirty="0"/>
              <a:t>Valentina Petkova 2232604  </a:t>
            </a:r>
          </a:p>
        </p:txBody>
      </p:sp>
      <p:pic>
        <p:nvPicPr>
          <p:cNvPr id="9" name="Picture 8" descr="Alianzas estratégicas | Campus SEAS">
            <a:extLst>
              <a:ext uri="{FF2B5EF4-FFF2-40B4-BE49-F238E27FC236}">
                <a16:creationId xmlns:a16="http://schemas.microsoft.com/office/drawing/2014/main" id="{0E6EBF77-5EBD-1EFC-0775-885B0D0502C1}"/>
              </a:ext>
            </a:extLst>
          </p:cNvPr>
          <p:cNvPicPr>
            <a:picLocks noChangeAspect="1"/>
          </p:cNvPicPr>
          <p:nvPr/>
        </p:nvPicPr>
        <p:blipFill rotWithShape="1">
          <a:blip r:embed="rId4" cstate="print">
            <a:alphaModFix/>
            <a:duotone>
              <a:prstClr val="black"/>
              <a:schemeClr val="accent1">
                <a:tint val="45000"/>
                <a:satMod val="400000"/>
              </a:schemeClr>
            </a:duotone>
            <a:extLst>
              <a:ext uri="{BEBA8EAE-BF5A-486C-A8C5-ECC9F3942E4B}">
                <a14:imgProps xmlns:a14="http://schemas.microsoft.com/office/drawing/2010/main">
                  <a14:imgLayer r:embed="rId5">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10" name="Picture 9" descr="Alianzas estratégicas | Campus SEAS">
            <a:extLst>
              <a:ext uri="{FF2B5EF4-FFF2-40B4-BE49-F238E27FC236}">
                <a16:creationId xmlns:a16="http://schemas.microsoft.com/office/drawing/2014/main" id="{DA5D131C-908A-4AAD-A86B-4547B7929C73}"/>
              </a:ext>
            </a:extLst>
          </p:cNvPr>
          <p:cNvPicPr>
            <a:picLocks noChangeAspect="1"/>
          </p:cNvPicPr>
          <p:nvPr/>
        </p:nvPicPr>
        <p:blipFill rotWithShape="1">
          <a:blip r:embed="rId6" cstate="print">
            <a:biLevel thresh="25000"/>
            <a:alphaModFix/>
            <a:extLst>
              <a:ext uri="{BEBA8EAE-BF5A-486C-A8C5-ECC9F3942E4B}">
                <a14:imgProps xmlns:a14="http://schemas.microsoft.com/office/drawing/2010/main">
                  <a14:imgLayer r:embed="rId5">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11" name="Date Placeholder 3">
            <a:extLst>
              <a:ext uri="{FF2B5EF4-FFF2-40B4-BE49-F238E27FC236}">
                <a16:creationId xmlns:a16="http://schemas.microsoft.com/office/drawing/2014/main" id="{606BA22F-CD60-F4CC-EBB6-6F8FBD1C778C}"/>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14" name="Title 1">
            <a:extLst>
              <a:ext uri="{FF2B5EF4-FFF2-40B4-BE49-F238E27FC236}">
                <a16:creationId xmlns:a16="http://schemas.microsoft.com/office/drawing/2014/main" id="{D805BBFA-C969-397A-3885-A2195B698EDB}"/>
              </a:ext>
            </a:extLst>
          </p:cNvPr>
          <p:cNvSpPr txBox="1">
            <a:spLocks/>
          </p:cNvSpPr>
          <p:nvPr/>
        </p:nvSpPr>
        <p:spPr>
          <a:xfrm>
            <a:off x="1407465" y="1783053"/>
            <a:ext cx="3492767"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3200" dirty="0">
                <a:solidFill>
                  <a:srgbClr val="00B0F0"/>
                </a:solidFill>
              </a:rPr>
              <a:t>LEARNING AND DEVELOPMENT </a:t>
            </a:r>
          </a:p>
        </p:txBody>
      </p:sp>
      <p:sp>
        <p:nvSpPr>
          <p:cNvPr id="15" name="Title 1">
            <a:extLst>
              <a:ext uri="{FF2B5EF4-FFF2-40B4-BE49-F238E27FC236}">
                <a16:creationId xmlns:a16="http://schemas.microsoft.com/office/drawing/2014/main" id="{DFE1B3DD-FCFD-F488-63B0-73324CBDC914}"/>
              </a:ext>
            </a:extLst>
          </p:cNvPr>
          <p:cNvSpPr txBox="1">
            <a:spLocks/>
          </p:cNvSpPr>
          <p:nvPr/>
        </p:nvSpPr>
        <p:spPr>
          <a:xfrm>
            <a:off x="2857500" y="1132007"/>
            <a:ext cx="3238500"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dirty="0">
                <a:solidFill>
                  <a:schemeClr val="accent4"/>
                </a:solidFill>
              </a:rPr>
              <a:t>ENTERTAINMENT AND MEDIA </a:t>
            </a:r>
          </a:p>
        </p:txBody>
      </p:sp>
      <p:sp>
        <p:nvSpPr>
          <p:cNvPr id="16" name="Title 1">
            <a:extLst>
              <a:ext uri="{FF2B5EF4-FFF2-40B4-BE49-F238E27FC236}">
                <a16:creationId xmlns:a16="http://schemas.microsoft.com/office/drawing/2014/main" id="{3F170A92-7788-38D7-AA57-FAC49EA6A103}"/>
              </a:ext>
            </a:extLst>
          </p:cNvPr>
          <p:cNvSpPr txBox="1">
            <a:spLocks/>
          </p:cNvSpPr>
          <p:nvPr/>
        </p:nvSpPr>
        <p:spPr>
          <a:xfrm>
            <a:off x="658088" y="1105660"/>
            <a:ext cx="2005290"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dirty="0">
                <a:solidFill>
                  <a:schemeClr val="accent4"/>
                </a:solidFill>
              </a:rPr>
              <a:t>ENVIRONMENTAL IMPACT </a:t>
            </a:r>
          </a:p>
        </p:txBody>
      </p:sp>
      <p:sp>
        <p:nvSpPr>
          <p:cNvPr id="17" name="Title 1">
            <a:extLst>
              <a:ext uri="{FF2B5EF4-FFF2-40B4-BE49-F238E27FC236}">
                <a16:creationId xmlns:a16="http://schemas.microsoft.com/office/drawing/2014/main" id="{30AE16A9-1AA3-D790-910D-A11323E07E28}"/>
              </a:ext>
            </a:extLst>
          </p:cNvPr>
          <p:cNvSpPr txBox="1">
            <a:spLocks/>
          </p:cNvSpPr>
          <p:nvPr/>
        </p:nvSpPr>
        <p:spPr>
          <a:xfrm>
            <a:off x="918555" y="2417189"/>
            <a:ext cx="2005291"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400" dirty="0">
                <a:solidFill>
                  <a:schemeClr val="accent4"/>
                </a:solidFill>
              </a:rPr>
              <a:t>TRANSPORTATION</a:t>
            </a:r>
            <a:r>
              <a:rPr lang="en-GB" sz="1400" dirty="0"/>
              <a:t> </a:t>
            </a:r>
          </a:p>
        </p:txBody>
      </p:sp>
      <p:sp>
        <p:nvSpPr>
          <p:cNvPr id="18" name="Title 1">
            <a:extLst>
              <a:ext uri="{FF2B5EF4-FFF2-40B4-BE49-F238E27FC236}">
                <a16:creationId xmlns:a16="http://schemas.microsoft.com/office/drawing/2014/main" id="{3B478C4F-AC9E-0DD6-26FE-D74C272375C9}"/>
              </a:ext>
            </a:extLst>
          </p:cNvPr>
          <p:cNvSpPr txBox="1">
            <a:spLocks/>
          </p:cNvSpPr>
          <p:nvPr/>
        </p:nvSpPr>
        <p:spPr>
          <a:xfrm>
            <a:off x="3859146" y="2516996"/>
            <a:ext cx="2005291"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000" dirty="0">
                <a:solidFill>
                  <a:schemeClr val="accent4"/>
                </a:solidFill>
              </a:rPr>
              <a:t>WORK AND BUSINESS  </a:t>
            </a:r>
          </a:p>
        </p:txBody>
      </p:sp>
      <p:sp>
        <p:nvSpPr>
          <p:cNvPr id="19" name="Title 1">
            <a:extLst>
              <a:ext uri="{FF2B5EF4-FFF2-40B4-BE49-F238E27FC236}">
                <a16:creationId xmlns:a16="http://schemas.microsoft.com/office/drawing/2014/main" id="{922C2448-8E94-1D07-84F2-DD8064E2B5DD}"/>
              </a:ext>
            </a:extLst>
          </p:cNvPr>
          <p:cNvSpPr txBox="1">
            <a:spLocks/>
          </p:cNvSpPr>
          <p:nvPr/>
        </p:nvSpPr>
        <p:spPr>
          <a:xfrm>
            <a:off x="667219" y="3021969"/>
            <a:ext cx="3170298" cy="166244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400" dirty="0">
                <a:solidFill>
                  <a:schemeClr val="accent4"/>
                </a:solidFill>
              </a:rPr>
              <a:t>COMMUNICATION</a:t>
            </a:r>
            <a:r>
              <a:rPr lang="en-GB" sz="2400" dirty="0"/>
              <a:t>  </a:t>
            </a:r>
          </a:p>
        </p:txBody>
      </p:sp>
      <p:sp>
        <p:nvSpPr>
          <p:cNvPr id="20" name="Title 1">
            <a:extLst>
              <a:ext uri="{FF2B5EF4-FFF2-40B4-BE49-F238E27FC236}">
                <a16:creationId xmlns:a16="http://schemas.microsoft.com/office/drawing/2014/main" id="{4E221FDF-AE19-43A9-EDAD-E02EA730869E}"/>
              </a:ext>
            </a:extLst>
          </p:cNvPr>
          <p:cNvSpPr txBox="1">
            <a:spLocks/>
          </p:cNvSpPr>
          <p:nvPr/>
        </p:nvSpPr>
        <p:spPr>
          <a:xfrm>
            <a:off x="3618370" y="590000"/>
            <a:ext cx="2005290"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dirty="0">
                <a:solidFill>
                  <a:schemeClr val="accent4"/>
                </a:solidFill>
              </a:rPr>
              <a:t>HEALTHCARE</a:t>
            </a:r>
          </a:p>
        </p:txBody>
      </p:sp>
      <p:sp>
        <p:nvSpPr>
          <p:cNvPr id="3" name="Title 1">
            <a:extLst>
              <a:ext uri="{FF2B5EF4-FFF2-40B4-BE49-F238E27FC236}">
                <a16:creationId xmlns:a16="http://schemas.microsoft.com/office/drawing/2014/main" id="{394E04DC-5C87-9300-21D5-24DF2D927DB8}"/>
              </a:ext>
            </a:extLst>
          </p:cNvPr>
          <p:cNvSpPr txBox="1">
            <a:spLocks/>
          </p:cNvSpPr>
          <p:nvPr/>
        </p:nvSpPr>
        <p:spPr>
          <a:xfrm>
            <a:off x="520484" y="3644186"/>
            <a:ext cx="5266728" cy="280087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1800" b="0" dirty="0"/>
              <a:t>And if we think about it, technology has shaped our lives in the way we live today and is continuing to do so by having vast influence over work and business, communication, healthcare and many more but today I will be focusing on Learning and Development. </a:t>
            </a:r>
          </a:p>
        </p:txBody>
      </p:sp>
    </p:spTree>
    <p:extLst>
      <p:ext uri="{BB962C8B-B14F-4D97-AF65-F5344CB8AC3E}">
        <p14:creationId xmlns:p14="http://schemas.microsoft.com/office/powerpoint/2010/main" val="2171260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AB9C8A0-14BC-4644-8A34-F8F26D363CC9}"/>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sp>
        <p:nvSpPr>
          <p:cNvPr id="3" name="Date Placeholder 2">
            <a:extLst>
              <a:ext uri="{FF2B5EF4-FFF2-40B4-BE49-F238E27FC236}">
                <a16:creationId xmlns:a16="http://schemas.microsoft.com/office/drawing/2014/main" id="{995A77EE-8D7A-4C84-B917-1CFD2D6B8DCC}"/>
              </a:ext>
            </a:extLst>
          </p:cNvPr>
          <p:cNvSpPr>
            <a:spLocks noGrp="1"/>
          </p:cNvSpPr>
          <p:nvPr>
            <p:ph type="dt" sz="half" idx="10"/>
          </p:nvPr>
        </p:nvSpPr>
        <p:spPr/>
        <p:txBody>
          <a:bodyPr rtlCol="0"/>
          <a:lstStyle/>
          <a:p>
            <a:pPr rtl="0"/>
            <a:fld id="{AF592407-6673-4830-89E2-5EE815F6C30B}" type="datetime1">
              <a:rPr lang="en-GB" smtClean="0"/>
              <a:t>05/04/2024</a:t>
            </a:fld>
            <a:endParaRPr lang="en-GB" dirty="0"/>
          </a:p>
        </p:txBody>
      </p:sp>
      <p:pic>
        <p:nvPicPr>
          <p:cNvPr id="1028" name="Picture 4" descr="Tesco Pension Scheme (closed) - login">
            <a:extLst>
              <a:ext uri="{FF2B5EF4-FFF2-40B4-BE49-F238E27FC236}">
                <a16:creationId xmlns:a16="http://schemas.microsoft.com/office/drawing/2014/main" id="{ECDF0AF9-6F3C-A272-09D2-04A7242F1E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0998" y="4497761"/>
            <a:ext cx="2480452" cy="7087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edtronic Logo and sign, new logo meaning and history, PNG, SVG">
            <a:extLst>
              <a:ext uri="{FF2B5EF4-FFF2-40B4-BE49-F238E27FC236}">
                <a16:creationId xmlns:a16="http://schemas.microsoft.com/office/drawing/2014/main" id="{A9023B64-6D21-8DFF-6997-4A6476A6D1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7346" y="1651538"/>
            <a:ext cx="3640668" cy="204787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esla logo transparent PNG 22100729 PNG">
            <a:extLst>
              <a:ext uri="{FF2B5EF4-FFF2-40B4-BE49-F238E27FC236}">
                <a16:creationId xmlns:a16="http://schemas.microsoft.com/office/drawing/2014/main" id="{4410C2D7-F87F-9D5E-58C3-DF240E5860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2380" y="1950427"/>
            <a:ext cx="5803368" cy="5803368"/>
          </a:xfrm>
          <a:prstGeom prst="rect">
            <a:avLst/>
          </a:prstGeom>
          <a:noFill/>
          <a:extLst>
            <a:ext uri="{909E8E84-426E-40DD-AFC4-6F175D3DCCD1}">
              <a14:hiddenFill xmlns:a14="http://schemas.microsoft.com/office/drawing/2010/main">
                <a:solidFill>
                  <a:srgbClr val="FFFFFF"/>
                </a:solidFill>
              </a14:hiddenFill>
            </a:ext>
          </a:extLst>
        </p:spPr>
      </p:pic>
      <p:sp>
        <p:nvSpPr>
          <p:cNvPr id="22" name="Title 1">
            <a:extLst>
              <a:ext uri="{FF2B5EF4-FFF2-40B4-BE49-F238E27FC236}">
                <a16:creationId xmlns:a16="http://schemas.microsoft.com/office/drawing/2014/main" id="{9BD94EA0-318D-68A5-57A5-65E9110B1F54}"/>
              </a:ext>
            </a:extLst>
          </p:cNvPr>
          <p:cNvSpPr txBox="1">
            <a:spLocks/>
          </p:cNvSpPr>
          <p:nvPr/>
        </p:nvSpPr>
        <p:spPr>
          <a:xfrm>
            <a:off x="982572" y="36648"/>
            <a:ext cx="10488068"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Technology in Our Lives </a:t>
            </a:r>
          </a:p>
        </p:txBody>
      </p:sp>
      <p:pic>
        <p:nvPicPr>
          <p:cNvPr id="23" name="Picture 22" descr="Alianzas estratégicas | Campus SEAS">
            <a:extLst>
              <a:ext uri="{FF2B5EF4-FFF2-40B4-BE49-F238E27FC236}">
                <a16:creationId xmlns:a16="http://schemas.microsoft.com/office/drawing/2014/main" id="{AEA3AFB9-36B8-2808-158C-A1DFF308ED0F}"/>
              </a:ext>
            </a:extLst>
          </p:cNvPr>
          <p:cNvPicPr>
            <a:picLocks noChangeAspect="1"/>
          </p:cNvPicPr>
          <p:nvPr/>
        </p:nvPicPr>
        <p:blipFill rotWithShape="1">
          <a:blip r:embed="rId6" cstate="print">
            <a:alphaModFix/>
            <a:duotone>
              <a:prstClr val="black"/>
              <a:schemeClr val="accent1">
                <a:tint val="45000"/>
                <a:satMod val="400000"/>
              </a:schemeClr>
            </a:duotone>
            <a:extLst>
              <a:ext uri="{BEBA8EAE-BF5A-486C-A8C5-ECC9F3942E4B}">
                <a14:imgProps xmlns:a14="http://schemas.microsoft.com/office/drawing/2010/main">
                  <a14:imgLayer r:embed="rId7">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24" name="Picture 23" descr="Alianzas estratégicas | Campus SEAS">
            <a:extLst>
              <a:ext uri="{FF2B5EF4-FFF2-40B4-BE49-F238E27FC236}">
                <a16:creationId xmlns:a16="http://schemas.microsoft.com/office/drawing/2014/main" id="{79A18842-B852-4C5A-5CB0-87BA84BD65AE}"/>
              </a:ext>
            </a:extLst>
          </p:cNvPr>
          <p:cNvPicPr>
            <a:picLocks noChangeAspect="1"/>
          </p:cNvPicPr>
          <p:nvPr/>
        </p:nvPicPr>
        <p:blipFill rotWithShape="1">
          <a:blip r:embed="rId8" cstate="print">
            <a:biLevel thresh="25000"/>
            <a:alphaModFix/>
            <a:extLst>
              <a:ext uri="{BEBA8EAE-BF5A-486C-A8C5-ECC9F3942E4B}">
                <a14:imgProps xmlns:a14="http://schemas.microsoft.com/office/drawing/2010/main">
                  <a14:imgLayer r:embed="rId7">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25" name="Date Placeholder 3">
            <a:extLst>
              <a:ext uri="{FF2B5EF4-FFF2-40B4-BE49-F238E27FC236}">
                <a16:creationId xmlns:a16="http://schemas.microsoft.com/office/drawing/2014/main" id="{E7316A3F-A332-1BB7-0F9D-9D431D474A7D}"/>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pic>
        <p:nvPicPr>
          <p:cNvPr id="1034" name="Picture 10" descr="HP Logo PNG Image - PurePNG | Free transparent CC0 PNG Image Library">
            <a:extLst>
              <a:ext uri="{FF2B5EF4-FFF2-40B4-BE49-F238E27FC236}">
                <a16:creationId xmlns:a16="http://schemas.microsoft.com/office/drawing/2014/main" id="{81B29BC2-CD34-1358-3730-5D445987D49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74494" y="1696661"/>
            <a:ext cx="1633085" cy="1633085"/>
          </a:xfrm>
          <a:prstGeom prst="rect">
            <a:avLst/>
          </a:prstGeom>
          <a:noFill/>
          <a:extLst>
            <a:ext uri="{909E8E84-426E-40DD-AFC4-6F175D3DCCD1}">
              <a14:hiddenFill xmlns:a14="http://schemas.microsoft.com/office/drawing/2010/main">
                <a:solidFill>
                  <a:srgbClr val="FFFFFF"/>
                </a:solidFill>
              </a14:hiddenFill>
            </a:ext>
          </a:extLst>
        </p:spPr>
      </p:pic>
      <p:sp>
        <p:nvSpPr>
          <p:cNvPr id="32" name="Footer Placeholder 4">
            <a:extLst>
              <a:ext uri="{FF2B5EF4-FFF2-40B4-BE49-F238E27FC236}">
                <a16:creationId xmlns:a16="http://schemas.microsoft.com/office/drawing/2014/main" id="{17F4BCAD-B815-D80E-6C39-79239CA6CEDC}"/>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Tree>
    <p:extLst>
      <p:ext uri="{BB962C8B-B14F-4D97-AF65-F5344CB8AC3E}">
        <p14:creationId xmlns:p14="http://schemas.microsoft.com/office/powerpoint/2010/main" val="2589939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AB9C8A0-14BC-4644-8A34-F8F26D363CC9}"/>
              </a:ext>
            </a:extLst>
          </p:cNvPr>
          <p:cNvSpPr>
            <a:spLocks noGrp="1"/>
          </p:cNvSpPr>
          <p:nvPr>
            <p:ph type="sldNum" sz="quarter" idx="12"/>
          </p:nvPr>
        </p:nvSpPr>
        <p:spPr/>
        <p:txBody>
          <a:bodyPr rtlCol="0"/>
          <a:lstStyle/>
          <a:p>
            <a:pPr rtl="0"/>
            <a:fld id="{4950F5D8-22E1-4015-8661-E5B1FD28C2DE}" type="slidenum">
              <a:rPr lang="en-GB" smtClean="0"/>
              <a:pPr rtl="0"/>
              <a:t>6</a:t>
            </a:fld>
            <a:endParaRPr lang="en-GB" dirty="0"/>
          </a:p>
        </p:txBody>
      </p:sp>
      <p:pic>
        <p:nvPicPr>
          <p:cNvPr id="2" name="Picture 1" descr="Alianzas estratégicas | Campus SEAS">
            <a:extLst>
              <a:ext uri="{FF2B5EF4-FFF2-40B4-BE49-F238E27FC236}">
                <a16:creationId xmlns:a16="http://schemas.microsoft.com/office/drawing/2014/main" id="{AB6E266F-B5D8-F1DE-B42C-6D8C919E600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6" name="Picture 5" descr="Alianzas estratégicas | Campus SEAS">
            <a:extLst>
              <a:ext uri="{FF2B5EF4-FFF2-40B4-BE49-F238E27FC236}">
                <a16:creationId xmlns:a16="http://schemas.microsoft.com/office/drawing/2014/main" id="{4A30B80C-CFA3-6F86-75AC-CE2D2D5661D6}"/>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pic>
        <p:nvPicPr>
          <p:cNvPr id="3078" name="Picture 6" descr="Collection of Technology PNG. | PlusPNG">
            <a:extLst>
              <a:ext uri="{FF2B5EF4-FFF2-40B4-BE49-F238E27FC236}">
                <a16:creationId xmlns:a16="http://schemas.microsoft.com/office/drawing/2014/main" id="{03BE1897-4D30-57C1-8AFC-67667F12584A}"/>
              </a:ext>
            </a:extLst>
          </p:cNvPr>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3876386" y="3472128"/>
            <a:ext cx="1066619" cy="78177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Medtronic Logo and sign, new logo meaning and history, PNG, SVG">
            <a:extLst>
              <a:ext uri="{FF2B5EF4-FFF2-40B4-BE49-F238E27FC236}">
                <a16:creationId xmlns:a16="http://schemas.microsoft.com/office/drawing/2014/main" id="{AA6CF260-55F3-C5D7-F375-D9156AF59DF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9107" y="4037950"/>
            <a:ext cx="1908035" cy="107327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ownload Medication Bottle Png Clip Art Black And White Library - Icone ...">
            <a:extLst>
              <a:ext uri="{FF2B5EF4-FFF2-40B4-BE49-F238E27FC236}">
                <a16:creationId xmlns:a16="http://schemas.microsoft.com/office/drawing/2014/main" id="{2570B8A2-3B9A-A7BB-2B83-0029DDFE610B}"/>
              </a:ext>
            </a:extLst>
          </p:cNvPr>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6921212" y="3976110"/>
            <a:ext cx="1083208" cy="1073271"/>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E9FA9143-4C32-CE99-1AAE-F276E449405B}"/>
              </a:ext>
            </a:extLst>
          </p:cNvPr>
          <p:cNvSpPr txBox="1">
            <a:spLocks/>
          </p:cNvSpPr>
          <p:nvPr/>
        </p:nvSpPr>
        <p:spPr>
          <a:xfrm>
            <a:off x="1217346" y="4686814"/>
            <a:ext cx="114682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People </a:t>
            </a:r>
          </a:p>
        </p:txBody>
      </p:sp>
      <p:sp>
        <p:nvSpPr>
          <p:cNvPr id="15" name="Title 1">
            <a:extLst>
              <a:ext uri="{FF2B5EF4-FFF2-40B4-BE49-F238E27FC236}">
                <a16:creationId xmlns:a16="http://schemas.microsoft.com/office/drawing/2014/main" id="{05B8ADC4-CE93-0C29-2F87-B4472F91B563}"/>
              </a:ext>
            </a:extLst>
          </p:cNvPr>
          <p:cNvSpPr txBox="1">
            <a:spLocks/>
          </p:cNvSpPr>
          <p:nvPr/>
        </p:nvSpPr>
        <p:spPr>
          <a:xfrm>
            <a:off x="6846030" y="4796263"/>
            <a:ext cx="1559723"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Product  </a:t>
            </a:r>
          </a:p>
        </p:txBody>
      </p:sp>
      <p:sp>
        <p:nvSpPr>
          <p:cNvPr id="21" name="Arc 20">
            <a:extLst>
              <a:ext uri="{FF2B5EF4-FFF2-40B4-BE49-F238E27FC236}">
                <a16:creationId xmlns:a16="http://schemas.microsoft.com/office/drawing/2014/main" id="{063465D4-60E8-5EB6-DCEF-C20F33AD56A6}"/>
              </a:ext>
            </a:extLst>
          </p:cNvPr>
          <p:cNvSpPr/>
          <p:nvPr/>
        </p:nvSpPr>
        <p:spPr>
          <a:xfrm rot="19001297">
            <a:off x="2569607" y="2383302"/>
            <a:ext cx="3294313" cy="3294313"/>
          </a:xfrm>
          <a:prstGeom prst="arc">
            <a:avLst>
              <a:gd name="adj1" fmla="val 20037767"/>
              <a:gd name="adj2" fmla="val 264775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Rectangle 22">
            <a:extLst>
              <a:ext uri="{FF2B5EF4-FFF2-40B4-BE49-F238E27FC236}">
                <a16:creationId xmlns:a16="http://schemas.microsoft.com/office/drawing/2014/main" id="{A619C189-F702-781E-3C27-F610D4306FF2}"/>
              </a:ext>
            </a:extLst>
          </p:cNvPr>
          <p:cNvSpPr/>
          <p:nvPr/>
        </p:nvSpPr>
        <p:spPr>
          <a:xfrm>
            <a:off x="307340" y="4163422"/>
            <a:ext cx="2120403" cy="774675"/>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E7536718-A094-4060-9421-D711C0C4DD6F}"/>
              </a:ext>
            </a:extLst>
          </p:cNvPr>
          <p:cNvCxnSpPr>
            <a:cxnSpLocks/>
          </p:cNvCxnSpPr>
          <p:nvPr/>
        </p:nvCxnSpPr>
        <p:spPr>
          <a:xfrm>
            <a:off x="3178446" y="1298042"/>
            <a:ext cx="1139554" cy="8948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itle 1">
            <a:extLst>
              <a:ext uri="{FF2B5EF4-FFF2-40B4-BE49-F238E27FC236}">
                <a16:creationId xmlns:a16="http://schemas.microsoft.com/office/drawing/2014/main" id="{00D55EB1-7FC7-0F7C-440E-396E6F75B2FA}"/>
              </a:ext>
            </a:extLst>
          </p:cNvPr>
          <p:cNvSpPr txBox="1">
            <a:spLocks/>
          </p:cNvSpPr>
          <p:nvPr/>
        </p:nvSpPr>
        <p:spPr>
          <a:xfrm>
            <a:off x="2411891" y="1084196"/>
            <a:ext cx="770561" cy="36360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b="0" dirty="0"/>
              <a:t>Skills</a:t>
            </a:r>
            <a:r>
              <a:rPr lang="en-GB" sz="2800" dirty="0"/>
              <a:t>   </a:t>
            </a:r>
          </a:p>
        </p:txBody>
      </p:sp>
      <p:sp>
        <p:nvSpPr>
          <p:cNvPr id="29" name="Arrow: Right 28">
            <a:extLst>
              <a:ext uri="{FF2B5EF4-FFF2-40B4-BE49-F238E27FC236}">
                <a16:creationId xmlns:a16="http://schemas.microsoft.com/office/drawing/2014/main" id="{8C54C8DE-EB85-46A3-DA0E-A937C4771F6B}"/>
              </a:ext>
            </a:extLst>
          </p:cNvPr>
          <p:cNvSpPr/>
          <p:nvPr/>
        </p:nvSpPr>
        <p:spPr>
          <a:xfrm>
            <a:off x="2648561" y="5024823"/>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82796BED-727E-A39E-B22D-8DCC1E855C73}"/>
              </a:ext>
            </a:extLst>
          </p:cNvPr>
          <p:cNvSpPr/>
          <p:nvPr/>
        </p:nvSpPr>
        <p:spPr>
          <a:xfrm>
            <a:off x="5825322" y="5049381"/>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itle 1">
            <a:extLst>
              <a:ext uri="{FF2B5EF4-FFF2-40B4-BE49-F238E27FC236}">
                <a16:creationId xmlns:a16="http://schemas.microsoft.com/office/drawing/2014/main" id="{ECFBEF60-F7EE-923E-4445-22854F7AB254}"/>
              </a:ext>
            </a:extLst>
          </p:cNvPr>
          <p:cNvSpPr txBox="1">
            <a:spLocks/>
          </p:cNvSpPr>
          <p:nvPr/>
        </p:nvSpPr>
        <p:spPr>
          <a:xfrm>
            <a:off x="6120948" y="1263434"/>
            <a:ext cx="1836519" cy="91886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4800" dirty="0"/>
              <a:t>Skills</a:t>
            </a:r>
            <a:r>
              <a:rPr lang="en-GB" sz="2800" dirty="0"/>
              <a:t>   </a:t>
            </a:r>
          </a:p>
        </p:txBody>
      </p:sp>
      <p:sp>
        <p:nvSpPr>
          <p:cNvPr id="32" name="Arc 31">
            <a:extLst>
              <a:ext uri="{FF2B5EF4-FFF2-40B4-BE49-F238E27FC236}">
                <a16:creationId xmlns:a16="http://schemas.microsoft.com/office/drawing/2014/main" id="{67211D39-5B75-B106-0008-B931420B4AD6}"/>
              </a:ext>
            </a:extLst>
          </p:cNvPr>
          <p:cNvSpPr/>
          <p:nvPr/>
        </p:nvSpPr>
        <p:spPr>
          <a:xfrm rot="19001297">
            <a:off x="2709839" y="2367091"/>
            <a:ext cx="3294313" cy="3294313"/>
          </a:xfrm>
          <a:prstGeom prst="arc">
            <a:avLst>
              <a:gd name="adj1" fmla="val 4830996"/>
              <a:gd name="adj2" fmla="val 1617760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3" name="Straight Arrow Connector 32">
            <a:extLst>
              <a:ext uri="{FF2B5EF4-FFF2-40B4-BE49-F238E27FC236}">
                <a16:creationId xmlns:a16="http://schemas.microsoft.com/office/drawing/2014/main" id="{B136B989-ABB8-F817-694B-1DC0054AC4D3}"/>
              </a:ext>
            </a:extLst>
          </p:cNvPr>
          <p:cNvCxnSpPr>
            <a:cxnSpLocks/>
          </p:cNvCxnSpPr>
          <p:nvPr/>
        </p:nvCxnSpPr>
        <p:spPr>
          <a:xfrm flipV="1">
            <a:off x="3847032" y="1685827"/>
            <a:ext cx="1736275" cy="1015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082" name="Picture 10" descr="Tablet outline ⋆ Free Vectors, Logos, Icons and Photos Downloads">
            <a:extLst>
              <a:ext uri="{FF2B5EF4-FFF2-40B4-BE49-F238E27FC236}">
                <a16:creationId xmlns:a16="http://schemas.microsoft.com/office/drawing/2014/main" id="{8B0DC74E-DA05-F813-2E69-2F2FF61644CE}"/>
              </a:ext>
            </a:extLst>
          </p:cNvPr>
          <p:cNvPicPr>
            <a:picLocks noChangeAspect="1" noChangeArrowheads="1"/>
          </p:cNvPicPr>
          <p:nvPr/>
        </p:nvPicPr>
        <p:blipFill>
          <a:blip r:embed="rId9">
            <a:lum bright="70000" contrast="-70000"/>
            <a:extLst>
              <a:ext uri="{28A0092B-C50C-407E-A947-70E740481C1C}">
                <a14:useLocalDpi xmlns:a14="http://schemas.microsoft.com/office/drawing/2010/main" val="0"/>
              </a:ext>
            </a:extLst>
          </a:blip>
          <a:srcRect/>
          <a:stretch>
            <a:fillRect/>
          </a:stretch>
        </p:blipFill>
        <p:spPr bwMode="auto">
          <a:xfrm>
            <a:off x="5550678" y="2956756"/>
            <a:ext cx="586628" cy="586628"/>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Microscope Silhouette Transparent PNG | PNG Mart">
            <a:extLst>
              <a:ext uri="{FF2B5EF4-FFF2-40B4-BE49-F238E27FC236}">
                <a16:creationId xmlns:a16="http://schemas.microsoft.com/office/drawing/2014/main" id="{0E7A9399-7376-F77E-1D87-E62E5EACD436}"/>
              </a:ext>
            </a:extLst>
          </p:cNvPr>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2731889" y="3635406"/>
            <a:ext cx="590795" cy="72547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84540C43-D5D4-C11B-0A6C-92C5DFBB8C72}"/>
              </a:ext>
            </a:extLst>
          </p:cNvPr>
          <p:cNvSpPr/>
          <p:nvPr/>
        </p:nvSpPr>
        <p:spPr>
          <a:xfrm>
            <a:off x="8488364" y="-14968"/>
            <a:ext cx="3688365" cy="6872968"/>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Oval 36">
            <a:extLst>
              <a:ext uri="{FF2B5EF4-FFF2-40B4-BE49-F238E27FC236}">
                <a16:creationId xmlns:a16="http://schemas.microsoft.com/office/drawing/2014/main" id="{E9CAD659-06E8-69D3-73D3-7CD9F94A0B16}"/>
              </a:ext>
            </a:extLst>
          </p:cNvPr>
          <p:cNvSpPr/>
          <p:nvPr/>
        </p:nvSpPr>
        <p:spPr>
          <a:xfrm>
            <a:off x="5346385" y="2790603"/>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a:extLst>
              <a:ext uri="{FF2B5EF4-FFF2-40B4-BE49-F238E27FC236}">
                <a16:creationId xmlns:a16="http://schemas.microsoft.com/office/drawing/2014/main" id="{45DD28E9-CD10-832A-2D3A-50A65CCAF9FF}"/>
              </a:ext>
            </a:extLst>
          </p:cNvPr>
          <p:cNvSpPr/>
          <p:nvPr/>
        </p:nvSpPr>
        <p:spPr>
          <a:xfrm>
            <a:off x="2494723" y="3540049"/>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Footer Placeholder 4">
            <a:extLst>
              <a:ext uri="{FF2B5EF4-FFF2-40B4-BE49-F238E27FC236}">
                <a16:creationId xmlns:a16="http://schemas.microsoft.com/office/drawing/2014/main" id="{95749F21-93B5-D5FD-4483-FCD9A20B4CAA}"/>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14" name="Title 1">
            <a:extLst>
              <a:ext uri="{FF2B5EF4-FFF2-40B4-BE49-F238E27FC236}">
                <a16:creationId xmlns:a16="http://schemas.microsoft.com/office/drawing/2014/main" id="{1B413CB2-09C1-37E0-12EF-ECD1C54B15FE}"/>
              </a:ext>
            </a:extLst>
          </p:cNvPr>
          <p:cNvSpPr txBox="1">
            <a:spLocks/>
          </p:cNvSpPr>
          <p:nvPr/>
        </p:nvSpPr>
        <p:spPr>
          <a:xfrm>
            <a:off x="8779627" y="988496"/>
            <a:ext cx="3048059"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1800" b="0" dirty="0"/>
              <a:t>In order to deliver a product in the pharmaceutical sector, Medtronic uses a broad range of skills. However, skills alone are not the reason why medications are so accurate at what they do. Technologies are helping people deliver the best products and optimize their skills. </a:t>
            </a:r>
          </a:p>
        </p:txBody>
      </p:sp>
      <p:sp>
        <p:nvSpPr>
          <p:cNvPr id="41" name="Title 1">
            <a:extLst>
              <a:ext uri="{FF2B5EF4-FFF2-40B4-BE49-F238E27FC236}">
                <a16:creationId xmlns:a16="http://schemas.microsoft.com/office/drawing/2014/main" id="{2481C606-720B-1E09-CEF0-AE8C1A6221DB}"/>
              </a:ext>
            </a:extLst>
          </p:cNvPr>
          <p:cNvSpPr txBox="1">
            <a:spLocks/>
          </p:cNvSpPr>
          <p:nvPr/>
        </p:nvSpPr>
        <p:spPr>
          <a:xfrm>
            <a:off x="306644" y="-215138"/>
            <a:ext cx="10488068"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Importance of technologies / Pharmaceutical Sector </a:t>
            </a:r>
          </a:p>
        </p:txBody>
      </p:sp>
      <p:sp>
        <p:nvSpPr>
          <p:cNvPr id="17" name="Title 1">
            <a:extLst>
              <a:ext uri="{FF2B5EF4-FFF2-40B4-BE49-F238E27FC236}">
                <a16:creationId xmlns:a16="http://schemas.microsoft.com/office/drawing/2014/main" id="{158FD21E-0AAF-4493-A2AB-27EE4325CA84}"/>
              </a:ext>
            </a:extLst>
          </p:cNvPr>
          <p:cNvSpPr txBox="1">
            <a:spLocks/>
          </p:cNvSpPr>
          <p:nvPr/>
        </p:nvSpPr>
        <p:spPr>
          <a:xfrm>
            <a:off x="3847674" y="4571067"/>
            <a:ext cx="193500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800" dirty="0"/>
              <a:t>Process of technological assistance  </a:t>
            </a:r>
          </a:p>
        </p:txBody>
      </p:sp>
      <p:sp>
        <p:nvSpPr>
          <p:cNvPr id="3" name="Date Placeholder 2">
            <a:extLst>
              <a:ext uri="{FF2B5EF4-FFF2-40B4-BE49-F238E27FC236}">
                <a16:creationId xmlns:a16="http://schemas.microsoft.com/office/drawing/2014/main" id="{995A77EE-8D7A-4C84-B917-1CFD2D6B8DCC}"/>
              </a:ext>
            </a:extLst>
          </p:cNvPr>
          <p:cNvSpPr>
            <a:spLocks noGrp="1"/>
          </p:cNvSpPr>
          <p:nvPr>
            <p:ph type="dt" sz="half" idx="10"/>
          </p:nvPr>
        </p:nvSpPr>
        <p:spPr/>
        <p:txBody>
          <a:bodyPr rtlCol="0"/>
          <a:lstStyle/>
          <a:p>
            <a:pPr rtl="0"/>
            <a:fld id="{AF592407-6673-4830-89E2-5EE815F6C30B}" type="datetime1">
              <a:rPr lang="en-GB" smtClean="0"/>
              <a:t>05/04/2024</a:t>
            </a:fld>
            <a:endParaRPr lang="en-GB" dirty="0"/>
          </a:p>
        </p:txBody>
      </p:sp>
      <p:sp>
        <p:nvSpPr>
          <p:cNvPr id="7" name="Date Placeholder 3">
            <a:extLst>
              <a:ext uri="{FF2B5EF4-FFF2-40B4-BE49-F238E27FC236}">
                <a16:creationId xmlns:a16="http://schemas.microsoft.com/office/drawing/2014/main" id="{004ED163-F536-89FF-7C97-DC25C49D81EB}"/>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Tree>
    <p:extLst>
      <p:ext uri="{BB962C8B-B14F-4D97-AF65-F5344CB8AC3E}">
        <p14:creationId xmlns:p14="http://schemas.microsoft.com/office/powerpoint/2010/main" val="32640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95A77EE-8D7A-4C84-B917-1CFD2D6B8DCC}"/>
              </a:ext>
            </a:extLst>
          </p:cNvPr>
          <p:cNvSpPr>
            <a:spLocks noGrp="1"/>
          </p:cNvSpPr>
          <p:nvPr>
            <p:ph type="dt" sz="half" idx="10"/>
          </p:nvPr>
        </p:nvSpPr>
        <p:spPr/>
        <p:txBody>
          <a:bodyPr rtlCol="0"/>
          <a:lstStyle/>
          <a:p>
            <a:pPr rtl="0"/>
            <a:fld id="{AF592407-6673-4830-89E2-5EE815F6C30B}" type="datetime1">
              <a:rPr lang="en-GB" smtClean="0"/>
              <a:t>05/04/2024</a:t>
            </a:fld>
            <a:endParaRPr lang="en-GB" dirty="0"/>
          </a:p>
        </p:txBody>
      </p:sp>
      <p:sp>
        <p:nvSpPr>
          <p:cNvPr id="5" name="Slide Number Placeholder 4">
            <a:extLst>
              <a:ext uri="{FF2B5EF4-FFF2-40B4-BE49-F238E27FC236}">
                <a16:creationId xmlns:a16="http://schemas.microsoft.com/office/drawing/2014/main" id="{1AB9C8A0-14BC-4644-8A34-F8F26D363CC9}"/>
              </a:ext>
            </a:extLst>
          </p:cNvPr>
          <p:cNvSpPr>
            <a:spLocks noGrp="1"/>
          </p:cNvSpPr>
          <p:nvPr>
            <p:ph type="sldNum" sz="quarter" idx="12"/>
          </p:nvPr>
        </p:nvSpPr>
        <p:spPr/>
        <p:txBody>
          <a:bodyPr rtlCol="0"/>
          <a:lstStyle/>
          <a:p>
            <a:pPr rtl="0"/>
            <a:fld id="{4950F5D8-22E1-4015-8661-E5B1FD28C2DE}" type="slidenum">
              <a:rPr lang="en-GB" smtClean="0"/>
              <a:pPr rtl="0"/>
              <a:t>7</a:t>
            </a:fld>
            <a:endParaRPr lang="en-GB" dirty="0"/>
          </a:p>
        </p:txBody>
      </p:sp>
      <p:pic>
        <p:nvPicPr>
          <p:cNvPr id="2" name="Picture 1" descr="Alianzas estratégicas | Campus SEAS">
            <a:extLst>
              <a:ext uri="{FF2B5EF4-FFF2-40B4-BE49-F238E27FC236}">
                <a16:creationId xmlns:a16="http://schemas.microsoft.com/office/drawing/2014/main" id="{AB6E266F-B5D8-F1DE-B42C-6D8C919E600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6" name="Picture 5" descr="Alianzas estratégicas | Campus SEAS">
            <a:extLst>
              <a:ext uri="{FF2B5EF4-FFF2-40B4-BE49-F238E27FC236}">
                <a16:creationId xmlns:a16="http://schemas.microsoft.com/office/drawing/2014/main" id="{4A30B80C-CFA3-6F86-75AC-CE2D2D5661D6}"/>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7" name="Date Placeholder 3">
            <a:extLst>
              <a:ext uri="{FF2B5EF4-FFF2-40B4-BE49-F238E27FC236}">
                <a16:creationId xmlns:a16="http://schemas.microsoft.com/office/drawing/2014/main" id="{004ED163-F536-89FF-7C97-DC25C49D81EB}"/>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pic>
        <p:nvPicPr>
          <p:cNvPr id="3078" name="Picture 6" descr="Collection of Technology PNG. | PlusPNG">
            <a:extLst>
              <a:ext uri="{FF2B5EF4-FFF2-40B4-BE49-F238E27FC236}">
                <a16:creationId xmlns:a16="http://schemas.microsoft.com/office/drawing/2014/main" id="{03BE1897-4D30-57C1-8AFC-67667F12584A}"/>
              </a:ext>
            </a:extLst>
          </p:cNvPr>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3876386" y="3472128"/>
            <a:ext cx="1066619" cy="781778"/>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E9FA9143-4C32-CE99-1AAE-F276E449405B}"/>
              </a:ext>
            </a:extLst>
          </p:cNvPr>
          <p:cNvSpPr txBox="1">
            <a:spLocks/>
          </p:cNvSpPr>
          <p:nvPr/>
        </p:nvSpPr>
        <p:spPr>
          <a:xfrm>
            <a:off x="1217346" y="4686814"/>
            <a:ext cx="114682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People </a:t>
            </a:r>
          </a:p>
        </p:txBody>
      </p:sp>
      <p:sp>
        <p:nvSpPr>
          <p:cNvPr id="15" name="Title 1">
            <a:extLst>
              <a:ext uri="{FF2B5EF4-FFF2-40B4-BE49-F238E27FC236}">
                <a16:creationId xmlns:a16="http://schemas.microsoft.com/office/drawing/2014/main" id="{05B8ADC4-CE93-0C29-2F87-B4472F91B563}"/>
              </a:ext>
            </a:extLst>
          </p:cNvPr>
          <p:cNvSpPr txBox="1">
            <a:spLocks/>
          </p:cNvSpPr>
          <p:nvPr/>
        </p:nvSpPr>
        <p:spPr>
          <a:xfrm>
            <a:off x="6846030" y="4796263"/>
            <a:ext cx="1559723"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Product  </a:t>
            </a:r>
          </a:p>
        </p:txBody>
      </p:sp>
      <p:sp>
        <p:nvSpPr>
          <p:cNvPr id="21" name="Arc 20">
            <a:extLst>
              <a:ext uri="{FF2B5EF4-FFF2-40B4-BE49-F238E27FC236}">
                <a16:creationId xmlns:a16="http://schemas.microsoft.com/office/drawing/2014/main" id="{063465D4-60E8-5EB6-DCEF-C20F33AD56A6}"/>
              </a:ext>
            </a:extLst>
          </p:cNvPr>
          <p:cNvSpPr/>
          <p:nvPr/>
        </p:nvSpPr>
        <p:spPr>
          <a:xfrm rot="19001297">
            <a:off x="2569607" y="2383302"/>
            <a:ext cx="3294313" cy="3294313"/>
          </a:xfrm>
          <a:prstGeom prst="arc">
            <a:avLst>
              <a:gd name="adj1" fmla="val 20037767"/>
              <a:gd name="adj2" fmla="val 264775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Rectangle 22">
            <a:extLst>
              <a:ext uri="{FF2B5EF4-FFF2-40B4-BE49-F238E27FC236}">
                <a16:creationId xmlns:a16="http://schemas.microsoft.com/office/drawing/2014/main" id="{A619C189-F702-781E-3C27-F610D4306FF2}"/>
              </a:ext>
            </a:extLst>
          </p:cNvPr>
          <p:cNvSpPr/>
          <p:nvPr/>
        </p:nvSpPr>
        <p:spPr>
          <a:xfrm>
            <a:off x="307340" y="4163422"/>
            <a:ext cx="2120403" cy="774675"/>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E7536718-A094-4060-9421-D711C0C4DD6F}"/>
              </a:ext>
            </a:extLst>
          </p:cNvPr>
          <p:cNvCxnSpPr>
            <a:cxnSpLocks/>
          </p:cNvCxnSpPr>
          <p:nvPr/>
        </p:nvCxnSpPr>
        <p:spPr>
          <a:xfrm>
            <a:off x="3178446" y="1298042"/>
            <a:ext cx="1139554" cy="8948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itle 1">
            <a:extLst>
              <a:ext uri="{FF2B5EF4-FFF2-40B4-BE49-F238E27FC236}">
                <a16:creationId xmlns:a16="http://schemas.microsoft.com/office/drawing/2014/main" id="{00D55EB1-7FC7-0F7C-440E-396E6F75B2FA}"/>
              </a:ext>
            </a:extLst>
          </p:cNvPr>
          <p:cNvSpPr txBox="1">
            <a:spLocks/>
          </p:cNvSpPr>
          <p:nvPr/>
        </p:nvSpPr>
        <p:spPr>
          <a:xfrm>
            <a:off x="2411891" y="1084196"/>
            <a:ext cx="770561" cy="36360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b="0" dirty="0"/>
              <a:t>Skills</a:t>
            </a:r>
            <a:r>
              <a:rPr lang="en-GB" sz="2800" dirty="0"/>
              <a:t>   </a:t>
            </a:r>
          </a:p>
        </p:txBody>
      </p:sp>
      <p:sp>
        <p:nvSpPr>
          <p:cNvPr id="29" name="Arrow: Right 28">
            <a:extLst>
              <a:ext uri="{FF2B5EF4-FFF2-40B4-BE49-F238E27FC236}">
                <a16:creationId xmlns:a16="http://schemas.microsoft.com/office/drawing/2014/main" id="{8C54C8DE-EB85-46A3-DA0E-A937C4771F6B}"/>
              </a:ext>
            </a:extLst>
          </p:cNvPr>
          <p:cNvSpPr/>
          <p:nvPr/>
        </p:nvSpPr>
        <p:spPr>
          <a:xfrm>
            <a:off x="2648561" y="5024823"/>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82796BED-727E-A39E-B22D-8DCC1E855C73}"/>
              </a:ext>
            </a:extLst>
          </p:cNvPr>
          <p:cNvSpPr/>
          <p:nvPr/>
        </p:nvSpPr>
        <p:spPr>
          <a:xfrm>
            <a:off x="5825322" y="5049381"/>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itle 1">
            <a:extLst>
              <a:ext uri="{FF2B5EF4-FFF2-40B4-BE49-F238E27FC236}">
                <a16:creationId xmlns:a16="http://schemas.microsoft.com/office/drawing/2014/main" id="{ECFBEF60-F7EE-923E-4445-22854F7AB254}"/>
              </a:ext>
            </a:extLst>
          </p:cNvPr>
          <p:cNvSpPr txBox="1">
            <a:spLocks/>
          </p:cNvSpPr>
          <p:nvPr/>
        </p:nvSpPr>
        <p:spPr>
          <a:xfrm>
            <a:off x="6120948" y="1263434"/>
            <a:ext cx="1836519" cy="91886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4800" dirty="0"/>
              <a:t>Skills</a:t>
            </a:r>
            <a:r>
              <a:rPr lang="en-GB" sz="2800" dirty="0"/>
              <a:t>   </a:t>
            </a:r>
          </a:p>
        </p:txBody>
      </p:sp>
      <p:sp>
        <p:nvSpPr>
          <p:cNvPr id="32" name="Arc 31">
            <a:extLst>
              <a:ext uri="{FF2B5EF4-FFF2-40B4-BE49-F238E27FC236}">
                <a16:creationId xmlns:a16="http://schemas.microsoft.com/office/drawing/2014/main" id="{67211D39-5B75-B106-0008-B931420B4AD6}"/>
              </a:ext>
            </a:extLst>
          </p:cNvPr>
          <p:cNvSpPr/>
          <p:nvPr/>
        </p:nvSpPr>
        <p:spPr>
          <a:xfrm rot="19001297">
            <a:off x="2709839" y="2367091"/>
            <a:ext cx="3294313" cy="3294313"/>
          </a:xfrm>
          <a:prstGeom prst="arc">
            <a:avLst>
              <a:gd name="adj1" fmla="val 4830996"/>
              <a:gd name="adj2" fmla="val 1617760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3" name="Straight Arrow Connector 32">
            <a:extLst>
              <a:ext uri="{FF2B5EF4-FFF2-40B4-BE49-F238E27FC236}">
                <a16:creationId xmlns:a16="http://schemas.microsoft.com/office/drawing/2014/main" id="{B136B989-ABB8-F817-694B-1DC0054AC4D3}"/>
              </a:ext>
            </a:extLst>
          </p:cNvPr>
          <p:cNvCxnSpPr>
            <a:cxnSpLocks/>
          </p:cNvCxnSpPr>
          <p:nvPr/>
        </p:nvCxnSpPr>
        <p:spPr>
          <a:xfrm flipV="1">
            <a:off x="3847032" y="1685827"/>
            <a:ext cx="1736275" cy="1015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082" name="Picture 10" descr="Tablet outline ⋆ Free Vectors, Logos, Icons and Photos Downloads">
            <a:extLst>
              <a:ext uri="{FF2B5EF4-FFF2-40B4-BE49-F238E27FC236}">
                <a16:creationId xmlns:a16="http://schemas.microsoft.com/office/drawing/2014/main" id="{8B0DC74E-DA05-F813-2E69-2F2FF61644CE}"/>
              </a:ext>
            </a:extLst>
          </p:cNvPr>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5550678" y="2956756"/>
            <a:ext cx="586628" cy="586628"/>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Microscope Silhouette Transparent PNG | PNG Mart">
            <a:extLst>
              <a:ext uri="{FF2B5EF4-FFF2-40B4-BE49-F238E27FC236}">
                <a16:creationId xmlns:a16="http://schemas.microsoft.com/office/drawing/2014/main" id="{0E7A9399-7376-F77E-1D87-E62E5EACD436}"/>
              </a:ext>
            </a:extLst>
          </p:cNvPr>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2731889" y="3635406"/>
            <a:ext cx="590795" cy="725479"/>
          </a:xfrm>
          <a:prstGeom prst="rect">
            <a:avLst/>
          </a:prstGeom>
          <a:noFill/>
          <a:extLst>
            <a:ext uri="{909E8E84-426E-40DD-AFC4-6F175D3DCCD1}">
              <a14:hiddenFill xmlns:a14="http://schemas.microsoft.com/office/drawing/2010/main">
                <a:solidFill>
                  <a:srgbClr val="FFFFFF"/>
                </a:solidFill>
              </a14:hiddenFill>
            </a:ext>
          </a:extLst>
        </p:spPr>
      </p:pic>
      <p:sp>
        <p:nvSpPr>
          <p:cNvPr id="37" name="Oval 36">
            <a:extLst>
              <a:ext uri="{FF2B5EF4-FFF2-40B4-BE49-F238E27FC236}">
                <a16:creationId xmlns:a16="http://schemas.microsoft.com/office/drawing/2014/main" id="{E9CAD659-06E8-69D3-73D3-7CD9F94A0B16}"/>
              </a:ext>
            </a:extLst>
          </p:cNvPr>
          <p:cNvSpPr/>
          <p:nvPr/>
        </p:nvSpPr>
        <p:spPr>
          <a:xfrm>
            <a:off x="5347070" y="2764427"/>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a:extLst>
              <a:ext uri="{FF2B5EF4-FFF2-40B4-BE49-F238E27FC236}">
                <a16:creationId xmlns:a16="http://schemas.microsoft.com/office/drawing/2014/main" id="{45DD28E9-CD10-832A-2D3A-50A65CCAF9FF}"/>
              </a:ext>
            </a:extLst>
          </p:cNvPr>
          <p:cNvSpPr/>
          <p:nvPr/>
        </p:nvSpPr>
        <p:spPr>
          <a:xfrm>
            <a:off x="2494723" y="3540049"/>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itle 1">
            <a:extLst>
              <a:ext uri="{FF2B5EF4-FFF2-40B4-BE49-F238E27FC236}">
                <a16:creationId xmlns:a16="http://schemas.microsoft.com/office/drawing/2014/main" id="{2481C606-720B-1E09-CEF0-AE8C1A6221DB}"/>
              </a:ext>
            </a:extLst>
          </p:cNvPr>
          <p:cNvSpPr txBox="1">
            <a:spLocks/>
          </p:cNvSpPr>
          <p:nvPr/>
        </p:nvSpPr>
        <p:spPr>
          <a:xfrm>
            <a:off x="359833" y="-214009"/>
            <a:ext cx="10488068"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Importance of technologies / Agricultural Sector </a:t>
            </a:r>
          </a:p>
        </p:txBody>
      </p:sp>
      <p:sp>
        <p:nvSpPr>
          <p:cNvPr id="42" name="Footer Placeholder 4">
            <a:extLst>
              <a:ext uri="{FF2B5EF4-FFF2-40B4-BE49-F238E27FC236}">
                <a16:creationId xmlns:a16="http://schemas.microsoft.com/office/drawing/2014/main" id="{95749F21-93B5-D5FD-4483-FCD9A20B4CAA}"/>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4" name="Rectangle 3">
            <a:extLst>
              <a:ext uri="{FF2B5EF4-FFF2-40B4-BE49-F238E27FC236}">
                <a16:creationId xmlns:a16="http://schemas.microsoft.com/office/drawing/2014/main" id="{186D9382-658C-C5D0-DC98-1C430434FDC7}"/>
              </a:ext>
            </a:extLst>
          </p:cNvPr>
          <p:cNvSpPr/>
          <p:nvPr/>
        </p:nvSpPr>
        <p:spPr>
          <a:xfrm>
            <a:off x="8488364" y="-14968"/>
            <a:ext cx="3688365" cy="6872968"/>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a:extLst>
              <a:ext uri="{FF2B5EF4-FFF2-40B4-BE49-F238E27FC236}">
                <a16:creationId xmlns:a16="http://schemas.microsoft.com/office/drawing/2014/main" id="{1B413CB2-09C1-37E0-12EF-ECD1C54B15FE}"/>
              </a:ext>
            </a:extLst>
          </p:cNvPr>
          <p:cNvSpPr txBox="1">
            <a:spLocks/>
          </p:cNvSpPr>
          <p:nvPr/>
        </p:nvSpPr>
        <p:spPr>
          <a:xfrm>
            <a:off x="8816230" y="1323853"/>
            <a:ext cx="3032631"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2000" b="0" dirty="0"/>
              <a:t>And this applies to not only this sector. In the agricultural sector there is a continuous research on food and what products we can or cannot use. And this done by research data analysis exploration and calculated decisions all of which are delivered nowadays by electronics and other types of technology. </a:t>
            </a:r>
          </a:p>
        </p:txBody>
      </p:sp>
      <p:pic>
        <p:nvPicPr>
          <p:cNvPr id="8" name="Picture 4" descr="Tesco Pension Scheme (closed) - login">
            <a:extLst>
              <a:ext uri="{FF2B5EF4-FFF2-40B4-BE49-F238E27FC236}">
                <a16:creationId xmlns:a16="http://schemas.microsoft.com/office/drawing/2014/main" id="{13D2E380-0B45-B026-0AEC-90C230CBB1C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1765" y="4277750"/>
            <a:ext cx="1976225" cy="5646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Fork PNG Transparent Images - PNG All">
            <a:extLst>
              <a:ext uri="{FF2B5EF4-FFF2-40B4-BE49-F238E27FC236}">
                <a16:creationId xmlns:a16="http://schemas.microsoft.com/office/drawing/2014/main" id="{C3E14AE5-A919-44A2-30B4-1549AF399815}"/>
              </a:ext>
            </a:extLst>
          </p:cNvPr>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6922582" y="3333482"/>
            <a:ext cx="1045734" cy="1691341"/>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1783856D-70AC-21F0-21BE-5B505B8A6F77}"/>
              </a:ext>
            </a:extLst>
          </p:cNvPr>
          <p:cNvSpPr txBox="1">
            <a:spLocks/>
          </p:cNvSpPr>
          <p:nvPr/>
        </p:nvSpPr>
        <p:spPr>
          <a:xfrm>
            <a:off x="3847674" y="4571067"/>
            <a:ext cx="193500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800" dirty="0"/>
              <a:t>Process of technological assistance  </a:t>
            </a:r>
          </a:p>
        </p:txBody>
      </p:sp>
    </p:spTree>
    <p:extLst>
      <p:ext uri="{BB962C8B-B14F-4D97-AF65-F5344CB8AC3E}">
        <p14:creationId xmlns:p14="http://schemas.microsoft.com/office/powerpoint/2010/main" val="3217764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95A77EE-8D7A-4C84-B917-1CFD2D6B8DCC}"/>
              </a:ext>
            </a:extLst>
          </p:cNvPr>
          <p:cNvSpPr>
            <a:spLocks noGrp="1"/>
          </p:cNvSpPr>
          <p:nvPr>
            <p:ph type="dt" sz="half" idx="10"/>
          </p:nvPr>
        </p:nvSpPr>
        <p:spPr/>
        <p:txBody>
          <a:bodyPr rtlCol="0"/>
          <a:lstStyle/>
          <a:p>
            <a:pPr rtl="0"/>
            <a:fld id="{AF592407-6673-4830-89E2-5EE815F6C30B}" type="datetime1">
              <a:rPr lang="en-GB" smtClean="0"/>
              <a:t>05/04/2024</a:t>
            </a:fld>
            <a:endParaRPr lang="en-GB" dirty="0"/>
          </a:p>
        </p:txBody>
      </p:sp>
      <p:sp>
        <p:nvSpPr>
          <p:cNvPr id="5" name="Slide Number Placeholder 4">
            <a:extLst>
              <a:ext uri="{FF2B5EF4-FFF2-40B4-BE49-F238E27FC236}">
                <a16:creationId xmlns:a16="http://schemas.microsoft.com/office/drawing/2014/main" id="{1AB9C8A0-14BC-4644-8A34-F8F26D363CC9}"/>
              </a:ext>
            </a:extLst>
          </p:cNvPr>
          <p:cNvSpPr>
            <a:spLocks noGrp="1"/>
          </p:cNvSpPr>
          <p:nvPr>
            <p:ph type="sldNum" sz="quarter" idx="12"/>
          </p:nvPr>
        </p:nvSpPr>
        <p:spPr/>
        <p:txBody>
          <a:bodyPr rtlCol="0"/>
          <a:lstStyle/>
          <a:p>
            <a:pPr rtl="0"/>
            <a:fld id="{4950F5D8-22E1-4015-8661-E5B1FD28C2DE}" type="slidenum">
              <a:rPr lang="en-GB" smtClean="0"/>
              <a:pPr rtl="0"/>
              <a:t>8</a:t>
            </a:fld>
            <a:endParaRPr lang="en-GB" dirty="0"/>
          </a:p>
        </p:txBody>
      </p:sp>
      <p:pic>
        <p:nvPicPr>
          <p:cNvPr id="2" name="Picture 1" descr="Alianzas estratégicas | Campus SEAS">
            <a:extLst>
              <a:ext uri="{FF2B5EF4-FFF2-40B4-BE49-F238E27FC236}">
                <a16:creationId xmlns:a16="http://schemas.microsoft.com/office/drawing/2014/main" id="{AB6E266F-B5D8-F1DE-B42C-6D8C919E600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6" name="Picture 5" descr="Alianzas estratégicas | Campus SEAS">
            <a:extLst>
              <a:ext uri="{FF2B5EF4-FFF2-40B4-BE49-F238E27FC236}">
                <a16:creationId xmlns:a16="http://schemas.microsoft.com/office/drawing/2014/main" id="{4A30B80C-CFA3-6F86-75AC-CE2D2D5661D6}"/>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7" name="Date Placeholder 3">
            <a:extLst>
              <a:ext uri="{FF2B5EF4-FFF2-40B4-BE49-F238E27FC236}">
                <a16:creationId xmlns:a16="http://schemas.microsoft.com/office/drawing/2014/main" id="{004ED163-F536-89FF-7C97-DC25C49D81EB}"/>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pic>
        <p:nvPicPr>
          <p:cNvPr id="3078" name="Picture 6" descr="Collection of Technology PNG. | PlusPNG">
            <a:extLst>
              <a:ext uri="{FF2B5EF4-FFF2-40B4-BE49-F238E27FC236}">
                <a16:creationId xmlns:a16="http://schemas.microsoft.com/office/drawing/2014/main" id="{03BE1897-4D30-57C1-8AFC-67667F12584A}"/>
              </a:ext>
            </a:extLst>
          </p:cNvPr>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3876386" y="3472128"/>
            <a:ext cx="1066619" cy="781778"/>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E9FA9143-4C32-CE99-1AAE-F276E449405B}"/>
              </a:ext>
            </a:extLst>
          </p:cNvPr>
          <p:cNvSpPr txBox="1">
            <a:spLocks/>
          </p:cNvSpPr>
          <p:nvPr/>
        </p:nvSpPr>
        <p:spPr>
          <a:xfrm>
            <a:off x="1217346" y="4686814"/>
            <a:ext cx="114682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People </a:t>
            </a:r>
          </a:p>
        </p:txBody>
      </p:sp>
      <p:sp>
        <p:nvSpPr>
          <p:cNvPr id="13" name="Title 1">
            <a:extLst>
              <a:ext uri="{FF2B5EF4-FFF2-40B4-BE49-F238E27FC236}">
                <a16:creationId xmlns:a16="http://schemas.microsoft.com/office/drawing/2014/main" id="{B409D159-B208-DA4E-1758-D57BA0F7B4CB}"/>
              </a:ext>
            </a:extLst>
          </p:cNvPr>
          <p:cNvSpPr txBox="1">
            <a:spLocks/>
          </p:cNvSpPr>
          <p:nvPr/>
        </p:nvSpPr>
        <p:spPr>
          <a:xfrm>
            <a:off x="3847674" y="4571067"/>
            <a:ext cx="193500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800" dirty="0"/>
              <a:t>Process of technological assistance  </a:t>
            </a:r>
          </a:p>
        </p:txBody>
      </p:sp>
      <p:sp>
        <p:nvSpPr>
          <p:cNvPr id="15" name="Title 1">
            <a:extLst>
              <a:ext uri="{FF2B5EF4-FFF2-40B4-BE49-F238E27FC236}">
                <a16:creationId xmlns:a16="http://schemas.microsoft.com/office/drawing/2014/main" id="{05B8ADC4-CE93-0C29-2F87-B4472F91B563}"/>
              </a:ext>
            </a:extLst>
          </p:cNvPr>
          <p:cNvSpPr txBox="1">
            <a:spLocks/>
          </p:cNvSpPr>
          <p:nvPr/>
        </p:nvSpPr>
        <p:spPr>
          <a:xfrm>
            <a:off x="6846030" y="4796263"/>
            <a:ext cx="1559723"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Product  </a:t>
            </a:r>
          </a:p>
        </p:txBody>
      </p:sp>
      <p:sp>
        <p:nvSpPr>
          <p:cNvPr id="21" name="Arc 20">
            <a:extLst>
              <a:ext uri="{FF2B5EF4-FFF2-40B4-BE49-F238E27FC236}">
                <a16:creationId xmlns:a16="http://schemas.microsoft.com/office/drawing/2014/main" id="{063465D4-60E8-5EB6-DCEF-C20F33AD56A6}"/>
              </a:ext>
            </a:extLst>
          </p:cNvPr>
          <p:cNvSpPr/>
          <p:nvPr/>
        </p:nvSpPr>
        <p:spPr>
          <a:xfrm rot="19001297">
            <a:off x="2569607" y="2383302"/>
            <a:ext cx="3294313" cy="3294313"/>
          </a:xfrm>
          <a:prstGeom prst="arc">
            <a:avLst>
              <a:gd name="adj1" fmla="val 20037767"/>
              <a:gd name="adj2" fmla="val 264775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Rectangle 22">
            <a:extLst>
              <a:ext uri="{FF2B5EF4-FFF2-40B4-BE49-F238E27FC236}">
                <a16:creationId xmlns:a16="http://schemas.microsoft.com/office/drawing/2014/main" id="{A619C189-F702-781E-3C27-F610D4306FF2}"/>
              </a:ext>
            </a:extLst>
          </p:cNvPr>
          <p:cNvSpPr/>
          <p:nvPr/>
        </p:nvSpPr>
        <p:spPr>
          <a:xfrm>
            <a:off x="307340" y="4163422"/>
            <a:ext cx="2120403" cy="774675"/>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E7536718-A094-4060-9421-D711C0C4DD6F}"/>
              </a:ext>
            </a:extLst>
          </p:cNvPr>
          <p:cNvCxnSpPr>
            <a:cxnSpLocks/>
          </p:cNvCxnSpPr>
          <p:nvPr/>
        </p:nvCxnSpPr>
        <p:spPr>
          <a:xfrm>
            <a:off x="3178446" y="1298042"/>
            <a:ext cx="1139554" cy="8948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itle 1">
            <a:extLst>
              <a:ext uri="{FF2B5EF4-FFF2-40B4-BE49-F238E27FC236}">
                <a16:creationId xmlns:a16="http://schemas.microsoft.com/office/drawing/2014/main" id="{00D55EB1-7FC7-0F7C-440E-396E6F75B2FA}"/>
              </a:ext>
            </a:extLst>
          </p:cNvPr>
          <p:cNvSpPr txBox="1">
            <a:spLocks/>
          </p:cNvSpPr>
          <p:nvPr/>
        </p:nvSpPr>
        <p:spPr>
          <a:xfrm>
            <a:off x="2411891" y="1084196"/>
            <a:ext cx="770561" cy="36360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b="0" dirty="0"/>
              <a:t>Skills</a:t>
            </a:r>
            <a:r>
              <a:rPr lang="en-GB" sz="2800" dirty="0"/>
              <a:t>   </a:t>
            </a:r>
          </a:p>
        </p:txBody>
      </p:sp>
      <p:sp>
        <p:nvSpPr>
          <p:cNvPr id="29" name="Arrow: Right 28">
            <a:extLst>
              <a:ext uri="{FF2B5EF4-FFF2-40B4-BE49-F238E27FC236}">
                <a16:creationId xmlns:a16="http://schemas.microsoft.com/office/drawing/2014/main" id="{8C54C8DE-EB85-46A3-DA0E-A937C4771F6B}"/>
              </a:ext>
            </a:extLst>
          </p:cNvPr>
          <p:cNvSpPr/>
          <p:nvPr/>
        </p:nvSpPr>
        <p:spPr>
          <a:xfrm>
            <a:off x="2648561" y="5024823"/>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82796BED-727E-A39E-B22D-8DCC1E855C73}"/>
              </a:ext>
            </a:extLst>
          </p:cNvPr>
          <p:cNvSpPr/>
          <p:nvPr/>
        </p:nvSpPr>
        <p:spPr>
          <a:xfrm>
            <a:off x="5825322" y="5049381"/>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itle 1">
            <a:extLst>
              <a:ext uri="{FF2B5EF4-FFF2-40B4-BE49-F238E27FC236}">
                <a16:creationId xmlns:a16="http://schemas.microsoft.com/office/drawing/2014/main" id="{ECFBEF60-F7EE-923E-4445-22854F7AB254}"/>
              </a:ext>
            </a:extLst>
          </p:cNvPr>
          <p:cNvSpPr txBox="1">
            <a:spLocks/>
          </p:cNvSpPr>
          <p:nvPr/>
        </p:nvSpPr>
        <p:spPr>
          <a:xfrm>
            <a:off x="6120948" y="1263434"/>
            <a:ext cx="1836519" cy="91886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4800" dirty="0"/>
              <a:t>Skills</a:t>
            </a:r>
            <a:r>
              <a:rPr lang="en-GB" sz="2800" dirty="0"/>
              <a:t>   </a:t>
            </a:r>
          </a:p>
        </p:txBody>
      </p:sp>
      <p:sp>
        <p:nvSpPr>
          <p:cNvPr id="32" name="Arc 31">
            <a:extLst>
              <a:ext uri="{FF2B5EF4-FFF2-40B4-BE49-F238E27FC236}">
                <a16:creationId xmlns:a16="http://schemas.microsoft.com/office/drawing/2014/main" id="{67211D39-5B75-B106-0008-B931420B4AD6}"/>
              </a:ext>
            </a:extLst>
          </p:cNvPr>
          <p:cNvSpPr/>
          <p:nvPr/>
        </p:nvSpPr>
        <p:spPr>
          <a:xfrm rot="19001297">
            <a:off x="2709839" y="2367091"/>
            <a:ext cx="3294313" cy="3294313"/>
          </a:xfrm>
          <a:prstGeom prst="arc">
            <a:avLst>
              <a:gd name="adj1" fmla="val 4830996"/>
              <a:gd name="adj2" fmla="val 1617760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3" name="Straight Arrow Connector 32">
            <a:extLst>
              <a:ext uri="{FF2B5EF4-FFF2-40B4-BE49-F238E27FC236}">
                <a16:creationId xmlns:a16="http://schemas.microsoft.com/office/drawing/2014/main" id="{B136B989-ABB8-F817-694B-1DC0054AC4D3}"/>
              </a:ext>
            </a:extLst>
          </p:cNvPr>
          <p:cNvCxnSpPr>
            <a:cxnSpLocks/>
          </p:cNvCxnSpPr>
          <p:nvPr/>
        </p:nvCxnSpPr>
        <p:spPr>
          <a:xfrm flipV="1">
            <a:off x="3733750" y="1567178"/>
            <a:ext cx="1736275" cy="1015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082" name="Picture 10" descr="Tablet outline ⋆ Free Vectors, Logos, Icons and Photos Downloads">
            <a:extLst>
              <a:ext uri="{FF2B5EF4-FFF2-40B4-BE49-F238E27FC236}">
                <a16:creationId xmlns:a16="http://schemas.microsoft.com/office/drawing/2014/main" id="{8B0DC74E-DA05-F813-2E69-2F2FF61644CE}"/>
              </a:ext>
            </a:extLst>
          </p:cNvPr>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5550678" y="2956756"/>
            <a:ext cx="586628" cy="586628"/>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Microscope Silhouette Transparent PNG | PNG Mart">
            <a:extLst>
              <a:ext uri="{FF2B5EF4-FFF2-40B4-BE49-F238E27FC236}">
                <a16:creationId xmlns:a16="http://schemas.microsoft.com/office/drawing/2014/main" id="{0E7A9399-7376-F77E-1D87-E62E5EACD436}"/>
              </a:ext>
            </a:extLst>
          </p:cNvPr>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2731889" y="3635406"/>
            <a:ext cx="590795" cy="725479"/>
          </a:xfrm>
          <a:prstGeom prst="rect">
            <a:avLst/>
          </a:prstGeom>
          <a:noFill/>
          <a:extLst>
            <a:ext uri="{909E8E84-426E-40DD-AFC4-6F175D3DCCD1}">
              <a14:hiddenFill xmlns:a14="http://schemas.microsoft.com/office/drawing/2010/main">
                <a:solidFill>
                  <a:srgbClr val="FFFFFF"/>
                </a:solidFill>
              </a14:hiddenFill>
            </a:ext>
          </a:extLst>
        </p:spPr>
      </p:pic>
      <p:sp>
        <p:nvSpPr>
          <p:cNvPr id="37" name="Oval 36">
            <a:extLst>
              <a:ext uri="{FF2B5EF4-FFF2-40B4-BE49-F238E27FC236}">
                <a16:creationId xmlns:a16="http://schemas.microsoft.com/office/drawing/2014/main" id="{E9CAD659-06E8-69D3-73D3-7CD9F94A0B16}"/>
              </a:ext>
            </a:extLst>
          </p:cNvPr>
          <p:cNvSpPr/>
          <p:nvPr/>
        </p:nvSpPr>
        <p:spPr>
          <a:xfrm>
            <a:off x="5347070" y="2764427"/>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a:extLst>
              <a:ext uri="{FF2B5EF4-FFF2-40B4-BE49-F238E27FC236}">
                <a16:creationId xmlns:a16="http://schemas.microsoft.com/office/drawing/2014/main" id="{45DD28E9-CD10-832A-2D3A-50A65CCAF9FF}"/>
              </a:ext>
            </a:extLst>
          </p:cNvPr>
          <p:cNvSpPr/>
          <p:nvPr/>
        </p:nvSpPr>
        <p:spPr>
          <a:xfrm>
            <a:off x="2494723" y="3540049"/>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itle 1">
            <a:extLst>
              <a:ext uri="{FF2B5EF4-FFF2-40B4-BE49-F238E27FC236}">
                <a16:creationId xmlns:a16="http://schemas.microsoft.com/office/drawing/2014/main" id="{2481C606-720B-1E09-CEF0-AE8C1A6221DB}"/>
              </a:ext>
            </a:extLst>
          </p:cNvPr>
          <p:cNvSpPr txBox="1">
            <a:spLocks/>
          </p:cNvSpPr>
          <p:nvPr/>
        </p:nvSpPr>
        <p:spPr>
          <a:xfrm>
            <a:off x="359833" y="-214009"/>
            <a:ext cx="10488068"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Importance of technologies / Automotive sector</a:t>
            </a:r>
          </a:p>
        </p:txBody>
      </p:sp>
      <p:sp>
        <p:nvSpPr>
          <p:cNvPr id="42" name="Footer Placeholder 4">
            <a:extLst>
              <a:ext uri="{FF2B5EF4-FFF2-40B4-BE49-F238E27FC236}">
                <a16:creationId xmlns:a16="http://schemas.microsoft.com/office/drawing/2014/main" id="{95749F21-93B5-D5FD-4483-FCD9A20B4CAA}"/>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4" name="Rectangle 3">
            <a:extLst>
              <a:ext uri="{FF2B5EF4-FFF2-40B4-BE49-F238E27FC236}">
                <a16:creationId xmlns:a16="http://schemas.microsoft.com/office/drawing/2014/main" id="{186D9382-658C-C5D0-DC98-1C430434FDC7}"/>
              </a:ext>
            </a:extLst>
          </p:cNvPr>
          <p:cNvSpPr/>
          <p:nvPr/>
        </p:nvSpPr>
        <p:spPr>
          <a:xfrm>
            <a:off x="8488364" y="-14968"/>
            <a:ext cx="3688365" cy="6872968"/>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a:extLst>
              <a:ext uri="{FF2B5EF4-FFF2-40B4-BE49-F238E27FC236}">
                <a16:creationId xmlns:a16="http://schemas.microsoft.com/office/drawing/2014/main" id="{1B413CB2-09C1-37E0-12EF-ECD1C54B15FE}"/>
              </a:ext>
            </a:extLst>
          </p:cNvPr>
          <p:cNvSpPr txBox="1">
            <a:spLocks/>
          </p:cNvSpPr>
          <p:nvPr/>
        </p:nvSpPr>
        <p:spPr>
          <a:xfrm>
            <a:off x="8816230" y="1323853"/>
            <a:ext cx="3032631"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2000" b="0" dirty="0"/>
              <a:t>The learning and development we acquire through technology is not only beneficial to us as a necessity but also to achieve convenience. For example, developing vehicles in the automative sector which are both convenience and necessity</a:t>
            </a:r>
          </a:p>
        </p:txBody>
      </p:sp>
      <p:pic>
        <p:nvPicPr>
          <p:cNvPr id="10" name="Picture 9" descr="Tesla logo transparent PNG 22100729 PNG">
            <a:extLst>
              <a:ext uri="{FF2B5EF4-FFF2-40B4-BE49-F238E27FC236}">
                <a16:creationId xmlns:a16="http://schemas.microsoft.com/office/drawing/2014/main" id="{606E0B39-FF4F-999D-0FF2-7F06540B807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530" y="3252681"/>
            <a:ext cx="2584567" cy="258456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6" descr="car outline png 20 free Cliparts | Download images on Clipground 2024">
            <a:extLst>
              <a:ext uri="{FF2B5EF4-FFF2-40B4-BE49-F238E27FC236}">
                <a16:creationId xmlns:a16="http://schemas.microsoft.com/office/drawing/2014/main" id="{B36EE9C1-AA19-A87E-6105-08882F7AFCEC}"/>
              </a:ext>
            </a:extLst>
          </p:cNvPr>
          <p:cNvPicPr>
            <a:picLocks noChangeAspect="1" noChangeArrowheads="1"/>
          </p:cNvPicPr>
          <p:nvPr/>
        </p:nvPicPr>
        <p:blipFill rotWithShape="1">
          <a:blip r:embed="rId10">
            <a:lum bright="70000" contrast="-70000"/>
            <a:extLst>
              <a:ext uri="{28A0092B-C50C-407E-A947-70E740481C1C}">
                <a14:useLocalDpi xmlns:a14="http://schemas.microsoft.com/office/drawing/2010/main" val="0"/>
              </a:ext>
            </a:extLst>
          </a:blip>
          <a:srcRect t="29451" b="31982"/>
          <a:stretch/>
        </p:blipFill>
        <p:spPr bwMode="auto">
          <a:xfrm>
            <a:off x="6255702" y="4069671"/>
            <a:ext cx="2232660" cy="861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920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95A77EE-8D7A-4C84-B917-1CFD2D6B8DCC}"/>
              </a:ext>
            </a:extLst>
          </p:cNvPr>
          <p:cNvSpPr>
            <a:spLocks noGrp="1"/>
          </p:cNvSpPr>
          <p:nvPr>
            <p:ph type="dt" sz="half" idx="10"/>
          </p:nvPr>
        </p:nvSpPr>
        <p:spPr/>
        <p:txBody>
          <a:bodyPr rtlCol="0"/>
          <a:lstStyle/>
          <a:p>
            <a:pPr rtl="0"/>
            <a:fld id="{AF592407-6673-4830-89E2-5EE815F6C30B}" type="datetime1">
              <a:rPr lang="en-GB" smtClean="0"/>
              <a:t>05/04/2024</a:t>
            </a:fld>
            <a:endParaRPr lang="en-GB" dirty="0"/>
          </a:p>
        </p:txBody>
      </p:sp>
      <p:sp>
        <p:nvSpPr>
          <p:cNvPr id="5" name="Slide Number Placeholder 4">
            <a:extLst>
              <a:ext uri="{FF2B5EF4-FFF2-40B4-BE49-F238E27FC236}">
                <a16:creationId xmlns:a16="http://schemas.microsoft.com/office/drawing/2014/main" id="{1AB9C8A0-14BC-4644-8A34-F8F26D363CC9}"/>
              </a:ext>
            </a:extLst>
          </p:cNvPr>
          <p:cNvSpPr>
            <a:spLocks noGrp="1"/>
          </p:cNvSpPr>
          <p:nvPr>
            <p:ph type="sldNum" sz="quarter" idx="12"/>
          </p:nvPr>
        </p:nvSpPr>
        <p:spPr/>
        <p:txBody>
          <a:bodyPr rtlCol="0"/>
          <a:lstStyle/>
          <a:p>
            <a:pPr rtl="0"/>
            <a:fld id="{4950F5D8-22E1-4015-8661-E5B1FD28C2DE}" type="slidenum">
              <a:rPr lang="en-GB" smtClean="0"/>
              <a:pPr rtl="0"/>
              <a:t>9</a:t>
            </a:fld>
            <a:endParaRPr lang="en-GB" dirty="0"/>
          </a:p>
        </p:txBody>
      </p:sp>
      <p:pic>
        <p:nvPicPr>
          <p:cNvPr id="2" name="Picture 1" descr="Alianzas estratégicas | Campus SEAS">
            <a:extLst>
              <a:ext uri="{FF2B5EF4-FFF2-40B4-BE49-F238E27FC236}">
                <a16:creationId xmlns:a16="http://schemas.microsoft.com/office/drawing/2014/main" id="{AB6E266F-B5D8-F1DE-B42C-6D8C919E600A}"/>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6" name="Picture 5" descr="Alianzas estratégicas | Campus SEAS">
            <a:extLst>
              <a:ext uri="{FF2B5EF4-FFF2-40B4-BE49-F238E27FC236}">
                <a16:creationId xmlns:a16="http://schemas.microsoft.com/office/drawing/2014/main" id="{4A30B80C-CFA3-6F86-75AC-CE2D2D5661D6}"/>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7" name="Date Placeholder 3">
            <a:extLst>
              <a:ext uri="{FF2B5EF4-FFF2-40B4-BE49-F238E27FC236}">
                <a16:creationId xmlns:a16="http://schemas.microsoft.com/office/drawing/2014/main" id="{004ED163-F536-89FF-7C97-DC25C49D81EB}"/>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pic>
        <p:nvPicPr>
          <p:cNvPr id="3078" name="Picture 6" descr="Collection of Technology PNG. | PlusPNG">
            <a:extLst>
              <a:ext uri="{FF2B5EF4-FFF2-40B4-BE49-F238E27FC236}">
                <a16:creationId xmlns:a16="http://schemas.microsoft.com/office/drawing/2014/main" id="{03BE1897-4D30-57C1-8AFC-67667F12584A}"/>
              </a:ext>
            </a:extLst>
          </p:cNvPr>
          <p:cNvPicPr>
            <a:picLocks noChangeAspect="1" noChangeArrowheads="1"/>
          </p:cNvPicPr>
          <p:nvPr/>
        </p:nvPicPr>
        <p:blipFill>
          <a:blip r:embed="rId6">
            <a:lum bright="70000" contrast="-70000"/>
            <a:extLst>
              <a:ext uri="{28A0092B-C50C-407E-A947-70E740481C1C}">
                <a14:useLocalDpi xmlns:a14="http://schemas.microsoft.com/office/drawing/2010/main" val="0"/>
              </a:ext>
            </a:extLst>
          </a:blip>
          <a:srcRect/>
          <a:stretch>
            <a:fillRect/>
          </a:stretch>
        </p:blipFill>
        <p:spPr bwMode="auto">
          <a:xfrm>
            <a:off x="3876386" y="3472128"/>
            <a:ext cx="1066619" cy="781778"/>
          </a:xfrm>
          <a:prstGeom prst="rect">
            <a:avLst/>
          </a:prstGeom>
          <a:noFill/>
          <a:extLst>
            <a:ext uri="{909E8E84-426E-40DD-AFC4-6F175D3DCCD1}">
              <a14:hiddenFill xmlns:a14="http://schemas.microsoft.com/office/drawing/2010/main">
                <a:solidFill>
                  <a:srgbClr val="FFFFFF"/>
                </a:solidFill>
              </a14:hiddenFill>
            </a:ext>
          </a:extLst>
        </p:spPr>
      </p:pic>
      <p:sp>
        <p:nvSpPr>
          <p:cNvPr id="12" name="Title 1">
            <a:extLst>
              <a:ext uri="{FF2B5EF4-FFF2-40B4-BE49-F238E27FC236}">
                <a16:creationId xmlns:a16="http://schemas.microsoft.com/office/drawing/2014/main" id="{E9FA9143-4C32-CE99-1AAE-F276E449405B}"/>
              </a:ext>
            </a:extLst>
          </p:cNvPr>
          <p:cNvSpPr txBox="1">
            <a:spLocks/>
          </p:cNvSpPr>
          <p:nvPr/>
        </p:nvSpPr>
        <p:spPr>
          <a:xfrm>
            <a:off x="1217346" y="4686814"/>
            <a:ext cx="114682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People </a:t>
            </a:r>
          </a:p>
        </p:txBody>
      </p:sp>
      <p:sp>
        <p:nvSpPr>
          <p:cNvPr id="13" name="Title 1">
            <a:extLst>
              <a:ext uri="{FF2B5EF4-FFF2-40B4-BE49-F238E27FC236}">
                <a16:creationId xmlns:a16="http://schemas.microsoft.com/office/drawing/2014/main" id="{B409D159-B208-DA4E-1758-D57BA0F7B4CB}"/>
              </a:ext>
            </a:extLst>
          </p:cNvPr>
          <p:cNvSpPr txBox="1">
            <a:spLocks/>
          </p:cNvSpPr>
          <p:nvPr/>
        </p:nvSpPr>
        <p:spPr>
          <a:xfrm>
            <a:off x="3847674" y="4571067"/>
            <a:ext cx="1935002"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800" dirty="0"/>
              <a:t>Process of technological assistance  </a:t>
            </a:r>
          </a:p>
        </p:txBody>
      </p:sp>
      <p:sp>
        <p:nvSpPr>
          <p:cNvPr id="15" name="Title 1">
            <a:extLst>
              <a:ext uri="{FF2B5EF4-FFF2-40B4-BE49-F238E27FC236}">
                <a16:creationId xmlns:a16="http://schemas.microsoft.com/office/drawing/2014/main" id="{05B8ADC4-CE93-0C29-2F87-B4472F91B563}"/>
              </a:ext>
            </a:extLst>
          </p:cNvPr>
          <p:cNvSpPr txBox="1">
            <a:spLocks/>
          </p:cNvSpPr>
          <p:nvPr/>
        </p:nvSpPr>
        <p:spPr>
          <a:xfrm>
            <a:off x="6846030" y="4796263"/>
            <a:ext cx="1559723" cy="120221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Product  </a:t>
            </a:r>
          </a:p>
        </p:txBody>
      </p:sp>
      <p:sp>
        <p:nvSpPr>
          <p:cNvPr id="21" name="Arc 20">
            <a:extLst>
              <a:ext uri="{FF2B5EF4-FFF2-40B4-BE49-F238E27FC236}">
                <a16:creationId xmlns:a16="http://schemas.microsoft.com/office/drawing/2014/main" id="{063465D4-60E8-5EB6-DCEF-C20F33AD56A6}"/>
              </a:ext>
            </a:extLst>
          </p:cNvPr>
          <p:cNvSpPr/>
          <p:nvPr/>
        </p:nvSpPr>
        <p:spPr>
          <a:xfrm rot="19001297">
            <a:off x="2569607" y="2383302"/>
            <a:ext cx="3294313" cy="3294313"/>
          </a:xfrm>
          <a:prstGeom prst="arc">
            <a:avLst>
              <a:gd name="adj1" fmla="val 20037767"/>
              <a:gd name="adj2" fmla="val 264775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Rectangle 22">
            <a:extLst>
              <a:ext uri="{FF2B5EF4-FFF2-40B4-BE49-F238E27FC236}">
                <a16:creationId xmlns:a16="http://schemas.microsoft.com/office/drawing/2014/main" id="{A619C189-F702-781E-3C27-F610D4306FF2}"/>
              </a:ext>
            </a:extLst>
          </p:cNvPr>
          <p:cNvSpPr/>
          <p:nvPr/>
        </p:nvSpPr>
        <p:spPr>
          <a:xfrm>
            <a:off x="307340" y="4163422"/>
            <a:ext cx="2120403" cy="774675"/>
          </a:xfrm>
          <a:prstGeom prst="rect">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E7536718-A094-4060-9421-D711C0C4DD6F}"/>
              </a:ext>
            </a:extLst>
          </p:cNvPr>
          <p:cNvCxnSpPr>
            <a:cxnSpLocks/>
          </p:cNvCxnSpPr>
          <p:nvPr/>
        </p:nvCxnSpPr>
        <p:spPr>
          <a:xfrm>
            <a:off x="3178446" y="1298042"/>
            <a:ext cx="1139554" cy="8948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itle 1">
            <a:extLst>
              <a:ext uri="{FF2B5EF4-FFF2-40B4-BE49-F238E27FC236}">
                <a16:creationId xmlns:a16="http://schemas.microsoft.com/office/drawing/2014/main" id="{00D55EB1-7FC7-0F7C-440E-396E6F75B2FA}"/>
              </a:ext>
            </a:extLst>
          </p:cNvPr>
          <p:cNvSpPr txBox="1">
            <a:spLocks/>
          </p:cNvSpPr>
          <p:nvPr/>
        </p:nvSpPr>
        <p:spPr>
          <a:xfrm>
            <a:off x="2411891" y="1084196"/>
            <a:ext cx="770561" cy="363609"/>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1600" b="0" dirty="0"/>
              <a:t>Skills</a:t>
            </a:r>
            <a:r>
              <a:rPr lang="en-GB" sz="2800" dirty="0"/>
              <a:t>   </a:t>
            </a:r>
          </a:p>
        </p:txBody>
      </p:sp>
      <p:sp>
        <p:nvSpPr>
          <p:cNvPr id="29" name="Arrow: Right 28">
            <a:extLst>
              <a:ext uri="{FF2B5EF4-FFF2-40B4-BE49-F238E27FC236}">
                <a16:creationId xmlns:a16="http://schemas.microsoft.com/office/drawing/2014/main" id="{8C54C8DE-EB85-46A3-DA0E-A937C4771F6B}"/>
              </a:ext>
            </a:extLst>
          </p:cNvPr>
          <p:cNvSpPr/>
          <p:nvPr/>
        </p:nvSpPr>
        <p:spPr>
          <a:xfrm>
            <a:off x="2648561" y="5024823"/>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82796BED-727E-A39E-B22D-8DCC1E855C73}"/>
              </a:ext>
            </a:extLst>
          </p:cNvPr>
          <p:cNvSpPr/>
          <p:nvPr/>
        </p:nvSpPr>
        <p:spPr>
          <a:xfrm>
            <a:off x="5825322" y="5049381"/>
            <a:ext cx="817448" cy="106581"/>
          </a:xfrm>
          <a:prstGeom prst="rightArrow">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itle 1">
            <a:extLst>
              <a:ext uri="{FF2B5EF4-FFF2-40B4-BE49-F238E27FC236}">
                <a16:creationId xmlns:a16="http://schemas.microsoft.com/office/drawing/2014/main" id="{ECFBEF60-F7EE-923E-4445-22854F7AB254}"/>
              </a:ext>
            </a:extLst>
          </p:cNvPr>
          <p:cNvSpPr txBox="1">
            <a:spLocks/>
          </p:cNvSpPr>
          <p:nvPr/>
        </p:nvSpPr>
        <p:spPr>
          <a:xfrm>
            <a:off x="6120948" y="1263434"/>
            <a:ext cx="1836519" cy="918861"/>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4800" dirty="0"/>
              <a:t>Skills</a:t>
            </a:r>
            <a:r>
              <a:rPr lang="en-GB" sz="2800" dirty="0"/>
              <a:t>   </a:t>
            </a:r>
          </a:p>
        </p:txBody>
      </p:sp>
      <p:sp>
        <p:nvSpPr>
          <p:cNvPr id="32" name="Arc 31">
            <a:extLst>
              <a:ext uri="{FF2B5EF4-FFF2-40B4-BE49-F238E27FC236}">
                <a16:creationId xmlns:a16="http://schemas.microsoft.com/office/drawing/2014/main" id="{67211D39-5B75-B106-0008-B931420B4AD6}"/>
              </a:ext>
            </a:extLst>
          </p:cNvPr>
          <p:cNvSpPr/>
          <p:nvPr/>
        </p:nvSpPr>
        <p:spPr>
          <a:xfrm rot="19001297">
            <a:off x="2709839" y="2367091"/>
            <a:ext cx="3294313" cy="3294313"/>
          </a:xfrm>
          <a:prstGeom prst="arc">
            <a:avLst>
              <a:gd name="adj1" fmla="val 4830996"/>
              <a:gd name="adj2" fmla="val 16177601"/>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3" name="Straight Arrow Connector 32">
            <a:extLst>
              <a:ext uri="{FF2B5EF4-FFF2-40B4-BE49-F238E27FC236}">
                <a16:creationId xmlns:a16="http://schemas.microsoft.com/office/drawing/2014/main" id="{B136B989-ABB8-F817-694B-1DC0054AC4D3}"/>
              </a:ext>
            </a:extLst>
          </p:cNvPr>
          <p:cNvCxnSpPr>
            <a:cxnSpLocks/>
          </p:cNvCxnSpPr>
          <p:nvPr/>
        </p:nvCxnSpPr>
        <p:spPr>
          <a:xfrm flipV="1">
            <a:off x="3733750" y="1567178"/>
            <a:ext cx="1736275" cy="1015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082" name="Picture 10" descr="Tablet outline ⋆ Free Vectors, Logos, Icons and Photos Downloads">
            <a:extLst>
              <a:ext uri="{FF2B5EF4-FFF2-40B4-BE49-F238E27FC236}">
                <a16:creationId xmlns:a16="http://schemas.microsoft.com/office/drawing/2014/main" id="{8B0DC74E-DA05-F813-2E69-2F2FF61644CE}"/>
              </a:ext>
            </a:extLst>
          </p:cNvPr>
          <p:cNvPicPr>
            <a:picLocks noChangeAspect="1" noChangeArrowheads="1"/>
          </p:cNvPicPr>
          <p:nvPr/>
        </p:nvPicPr>
        <p:blipFill>
          <a:blip r:embed="rId7">
            <a:lum bright="70000" contrast="-70000"/>
            <a:extLst>
              <a:ext uri="{28A0092B-C50C-407E-A947-70E740481C1C}">
                <a14:useLocalDpi xmlns:a14="http://schemas.microsoft.com/office/drawing/2010/main" val="0"/>
              </a:ext>
            </a:extLst>
          </a:blip>
          <a:srcRect/>
          <a:stretch>
            <a:fillRect/>
          </a:stretch>
        </p:blipFill>
        <p:spPr bwMode="auto">
          <a:xfrm>
            <a:off x="5550678" y="2956756"/>
            <a:ext cx="586628" cy="586628"/>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Microscope Silhouette Transparent PNG | PNG Mart">
            <a:extLst>
              <a:ext uri="{FF2B5EF4-FFF2-40B4-BE49-F238E27FC236}">
                <a16:creationId xmlns:a16="http://schemas.microsoft.com/office/drawing/2014/main" id="{0E7A9399-7376-F77E-1D87-E62E5EACD436}"/>
              </a:ext>
            </a:extLst>
          </p:cNvPr>
          <p:cNvPicPr>
            <a:picLocks noChangeAspect="1" noChangeArrowheads="1"/>
          </p:cNvPicPr>
          <p:nvPr/>
        </p:nvPicPr>
        <p:blipFill>
          <a:blip r:embed="rId8">
            <a:lum bright="70000" contrast="-70000"/>
            <a:extLst>
              <a:ext uri="{28A0092B-C50C-407E-A947-70E740481C1C}">
                <a14:useLocalDpi xmlns:a14="http://schemas.microsoft.com/office/drawing/2010/main" val="0"/>
              </a:ext>
            </a:extLst>
          </a:blip>
          <a:srcRect/>
          <a:stretch>
            <a:fillRect/>
          </a:stretch>
        </p:blipFill>
        <p:spPr bwMode="auto">
          <a:xfrm>
            <a:off x="2731889" y="3635406"/>
            <a:ext cx="590795" cy="725479"/>
          </a:xfrm>
          <a:prstGeom prst="rect">
            <a:avLst/>
          </a:prstGeom>
          <a:noFill/>
          <a:extLst>
            <a:ext uri="{909E8E84-426E-40DD-AFC4-6F175D3DCCD1}">
              <a14:hiddenFill xmlns:a14="http://schemas.microsoft.com/office/drawing/2010/main">
                <a:solidFill>
                  <a:srgbClr val="FFFFFF"/>
                </a:solidFill>
              </a14:hiddenFill>
            </a:ext>
          </a:extLst>
        </p:spPr>
      </p:pic>
      <p:sp>
        <p:nvSpPr>
          <p:cNvPr id="37" name="Oval 36">
            <a:extLst>
              <a:ext uri="{FF2B5EF4-FFF2-40B4-BE49-F238E27FC236}">
                <a16:creationId xmlns:a16="http://schemas.microsoft.com/office/drawing/2014/main" id="{E9CAD659-06E8-69D3-73D3-7CD9F94A0B16}"/>
              </a:ext>
            </a:extLst>
          </p:cNvPr>
          <p:cNvSpPr/>
          <p:nvPr/>
        </p:nvSpPr>
        <p:spPr>
          <a:xfrm>
            <a:off x="5347070" y="2764427"/>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Oval 37">
            <a:extLst>
              <a:ext uri="{FF2B5EF4-FFF2-40B4-BE49-F238E27FC236}">
                <a16:creationId xmlns:a16="http://schemas.microsoft.com/office/drawing/2014/main" id="{45DD28E9-CD10-832A-2D3A-50A65CCAF9FF}"/>
              </a:ext>
            </a:extLst>
          </p:cNvPr>
          <p:cNvSpPr/>
          <p:nvPr/>
        </p:nvSpPr>
        <p:spPr>
          <a:xfrm>
            <a:off x="2494723" y="3540049"/>
            <a:ext cx="971286" cy="971286"/>
          </a:xfrm>
          <a:prstGeom prst="ellipse">
            <a:avLst/>
          </a:prstGeom>
          <a:solidFill>
            <a:schemeClr val="accent2">
              <a:lumMod val="75000"/>
              <a:alpha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itle 1">
            <a:extLst>
              <a:ext uri="{FF2B5EF4-FFF2-40B4-BE49-F238E27FC236}">
                <a16:creationId xmlns:a16="http://schemas.microsoft.com/office/drawing/2014/main" id="{2481C606-720B-1E09-CEF0-AE8C1A6221DB}"/>
              </a:ext>
            </a:extLst>
          </p:cNvPr>
          <p:cNvSpPr txBox="1">
            <a:spLocks/>
          </p:cNvSpPr>
          <p:nvPr/>
        </p:nvSpPr>
        <p:spPr>
          <a:xfrm>
            <a:off x="359833" y="-214009"/>
            <a:ext cx="10488068" cy="1633085"/>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r>
              <a:rPr lang="en-GB" sz="2800" dirty="0"/>
              <a:t>Importance of technologies / Technical sector</a:t>
            </a:r>
          </a:p>
        </p:txBody>
      </p:sp>
      <p:sp>
        <p:nvSpPr>
          <p:cNvPr id="42" name="Footer Placeholder 4">
            <a:extLst>
              <a:ext uri="{FF2B5EF4-FFF2-40B4-BE49-F238E27FC236}">
                <a16:creationId xmlns:a16="http://schemas.microsoft.com/office/drawing/2014/main" id="{95749F21-93B5-D5FD-4483-FCD9A20B4CAA}"/>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4" name="Rectangle 3">
            <a:extLst>
              <a:ext uri="{FF2B5EF4-FFF2-40B4-BE49-F238E27FC236}">
                <a16:creationId xmlns:a16="http://schemas.microsoft.com/office/drawing/2014/main" id="{186D9382-658C-C5D0-DC98-1C430434FDC7}"/>
              </a:ext>
            </a:extLst>
          </p:cNvPr>
          <p:cNvSpPr/>
          <p:nvPr/>
        </p:nvSpPr>
        <p:spPr>
          <a:xfrm>
            <a:off x="8488364" y="-14968"/>
            <a:ext cx="3688365" cy="6872968"/>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a:extLst>
              <a:ext uri="{FF2B5EF4-FFF2-40B4-BE49-F238E27FC236}">
                <a16:creationId xmlns:a16="http://schemas.microsoft.com/office/drawing/2014/main" id="{1B413CB2-09C1-37E0-12EF-ECD1C54B15FE}"/>
              </a:ext>
            </a:extLst>
          </p:cNvPr>
          <p:cNvSpPr txBox="1">
            <a:spLocks/>
          </p:cNvSpPr>
          <p:nvPr/>
        </p:nvSpPr>
        <p:spPr>
          <a:xfrm>
            <a:off x="8820770" y="1128393"/>
            <a:ext cx="3032631"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endParaRPr lang="en-GB" sz="2000" b="0" dirty="0"/>
          </a:p>
        </p:txBody>
      </p:sp>
      <p:pic>
        <p:nvPicPr>
          <p:cNvPr id="8" name="Picture 4" descr="HP Logo PNG Image - PurePNG | Free transparent CC0 PNG Image Library">
            <a:extLst>
              <a:ext uri="{FF2B5EF4-FFF2-40B4-BE49-F238E27FC236}">
                <a16:creationId xmlns:a16="http://schemas.microsoft.com/office/drawing/2014/main" id="{BECD75C5-BE5F-C882-6D9B-B1B1F59FDFB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56255" y="4253906"/>
            <a:ext cx="569158" cy="5691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Laptop Outline clip art (117268) Free SVG Download / 4 Vector">
            <a:extLst>
              <a:ext uri="{FF2B5EF4-FFF2-40B4-BE49-F238E27FC236}">
                <a16:creationId xmlns:a16="http://schemas.microsoft.com/office/drawing/2014/main" id="{23DB6C04-1282-4394-BFF8-7EEDEDA4E67C}"/>
              </a:ext>
            </a:extLst>
          </p:cNvPr>
          <p:cNvPicPr>
            <a:picLocks noChangeAspect="1" noChangeArrowheads="1"/>
          </p:cNvPicPr>
          <p:nvPr/>
        </p:nvPicPr>
        <p:blipFill>
          <a:blip r:embed="rId10">
            <a:lum bright="70000" contrast="-70000"/>
            <a:extLst>
              <a:ext uri="{28A0092B-C50C-407E-A947-70E740481C1C}">
                <a14:useLocalDpi xmlns:a14="http://schemas.microsoft.com/office/drawing/2010/main" val="0"/>
              </a:ext>
            </a:extLst>
          </a:blip>
          <a:srcRect/>
          <a:stretch>
            <a:fillRect/>
          </a:stretch>
        </p:blipFill>
        <p:spPr bwMode="auto">
          <a:xfrm>
            <a:off x="6641179" y="3475338"/>
            <a:ext cx="1406593" cy="1462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932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8404EA9-A9D0-95A5-2D31-13D37145C4B0}"/>
              </a:ext>
            </a:extLst>
          </p:cNvPr>
          <p:cNvSpPr>
            <a:spLocks noGrp="1"/>
          </p:cNvSpPr>
          <p:nvPr>
            <p:ph type="dt" sz="half" idx="10"/>
          </p:nvPr>
        </p:nvSpPr>
        <p:spPr/>
        <p:txBody>
          <a:bodyPr/>
          <a:lstStyle/>
          <a:p>
            <a:pPr rtl="0"/>
            <a:fld id="{B6E3050F-93FC-4B70-9063-66124832755B}" type="datetime1">
              <a:rPr lang="en-GB" noProof="0" smtClean="0"/>
              <a:t>05/04/2024</a:t>
            </a:fld>
            <a:endParaRPr lang="en-GB" noProof="0" dirty="0"/>
          </a:p>
        </p:txBody>
      </p:sp>
      <p:sp>
        <p:nvSpPr>
          <p:cNvPr id="5" name="Slide Number Placeholder 4">
            <a:extLst>
              <a:ext uri="{FF2B5EF4-FFF2-40B4-BE49-F238E27FC236}">
                <a16:creationId xmlns:a16="http://schemas.microsoft.com/office/drawing/2014/main" id="{AB32255D-0568-18DD-D389-8F90740AC13F}"/>
              </a:ext>
            </a:extLst>
          </p:cNvPr>
          <p:cNvSpPr>
            <a:spLocks noGrp="1"/>
          </p:cNvSpPr>
          <p:nvPr>
            <p:ph type="sldNum" sz="quarter" idx="12"/>
          </p:nvPr>
        </p:nvSpPr>
        <p:spPr/>
        <p:txBody>
          <a:bodyPr/>
          <a:lstStyle/>
          <a:p>
            <a:pPr rtl="0"/>
            <a:fld id="{4950F5D8-22E1-4015-8661-E5B1FD28C2DE}" type="slidenum">
              <a:rPr lang="en-GB" noProof="0" smtClean="0"/>
              <a:t>10</a:t>
            </a:fld>
            <a:endParaRPr lang="en-GB" noProof="0" dirty="0"/>
          </a:p>
        </p:txBody>
      </p:sp>
      <p:pic>
        <p:nvPicPr>
          <p:cNvPr id="29" name="Picture Placeholder 23" descr="Image icon">
            <a:extLst>
              <a:ext uri="{FF2B5EF4-FFF2-40B4-BE49-F238E27FC236}">
                <a16:creationId xmlns:a16="http://schemas.microsoft.com/office/drawing/2014/main" id="{A0B8B457-1BBB-379A-0488-F30C618C6B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008" r="3008"/>
          <a:stretch>
            <a:fillRect/>
          </a:stretch>
        </p:blipFill>
        <p:spPr>
          <a:xfrm>
            <a:off x="1340317" y="3321682"/>
            <a:ext cx="739541" cy="549915"/>
          </a:xfrm>
          <a:prstGeom prst="rect">
            <a:avLst/>
          </a:prstGeom>
        </p:spPr>
      </p:pic>
      <p:pic>
        <p:nvPicPr>
          <p:cNvPr id="30" name="Picture Placeholder 25" descr="Pencil icon">
            <a:extLst>
              <a:ext uri="{FF2B5EF4-FFF2-40B4-BE49-F238E27FC236}">
                <a16:creationId xmlns:a16="http://schemas.microsoft.com/office/drawing/2014/main" id="{2F61DA99-9549-822C-C950-40860F0374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3008" r="3008"/>
          <a:stretch>
            <a:fillRect/>
          </a:stretch>
        </p:blipFill>
        <p:spPr>
          <a:xfrm>
            <a:off x="3500379" y="3244679"/>
            <a:ext cx="739542" cy="549916"/>
          </a:xfrm>
          <a:prstGeom prst="rect">
            <a:avLst/>
          </a:prstGeom>
        </p:spPr>
      </p:pic>
      <p:pic>
        <p:nvPicPr>
          <p:cNvPr id="31" name="Picture Placeholder 27" descr="Video player icon">
            <a:extLst>
              <a:ext uri="{FF2B5EF4-FFF2-40B4-BE49-F238E27FC236}">
                <a16:creationId xmlns:a16="http://schemas.microsoft.com/office/drawing/2014/main" id="{C0227E4B-AE88-3B91-D8C2-C86EE0AFE07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3078" r="3078"/>
          <a:stretch>
            <a:fillRect/>
          </a:stretch>
        </p:blipFill>
        <p:spPr>
          <a:xfrm>
            <a:off x="5717389" y="3231714"/>
            <a:ext cx="826189" cy="614346"/>
          </a:xfrm>
          <a:prstGeom prst="rect">
            <a:avLst/>
          </a:prstGeom>
        </p:spPr>
      </p:pic>
      <p:pic>
        <p:nvPicPr>
          <p:cNvPr id="32" name="Picture Placeholder 34" descr="Brush icon">
            <a:extLst>
              <a:ext uri="{FF2B5EF4-FFF2-40B4-BE49-F238E27FC236}">
                <a16:creationId xmlns:a16="http://schemas.microsoft.com/office/drawing/2014/main" id="{BC7EEA51-85CE-1FA9-71D9-54C641BB0E5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3008" r="3008"/>
          <a:stretch>
            <a:fillRect/>
          </a:stretch>
        </p:blipFill>
        <p:spPr>
          <a:xfrm>
            <a:off x="7880663" y="3223965"/>
            <a:ext cx="836610" cy="622095"/>
          </a:xfrm>
          <a:prstGeom prst="rect">
            <a:avLst/>
          </a:prstGeom>
        </p:spPr>
      </p:pic>
      <p:sp>
        <p:nvSpPr>
          <p:cNvPr id="33" name="Title 1">
            <a:extLst>
              <a:ext uri="{FF2B5EF4-FFF2-40B4-BE49-F238E27FC236}">
                <a16:creationId xmlns:a16="http://schemas.microsoft.com/office/drawing/2014/main" id="{509E83BE-CE5B-9239-EDFE-677CA9970898}"/>
              </a:ext>
            </a:extLst>
          </p:cNvPr>
          <p:cNvSpPr>
            <a:spLocks noGrp="1"/>
          </p:cNvSpPr>
          <p:nvPr>
            <p:ph type="title"/>
          </p:nvPr>
        </p:nvSpPr>
        <p:spPr>
          <a:xfrm>
            <a:off x="838200" y="716377"/>
            <a:ext cx="8127212" cy="554400"/>
          </a:xfrm>
        </p:spPr>
        <p:txBody>
          <a:bodyPr rtlCol="0"/>
          <a:lstStyle/>
          <a:p>
            <a:pPr rtl="0"/>
            <a:r>
              <a:rPr lang="en-GB" dirty="0"/>
              <a:t>Benefits for Employees </a:t>
            </a:r>
          </a:p>
        </p:txBody>
      </p:sp>
      <p:sp>
        <p:nvSpPr>
          <p:cNvPr id="34" name="Text Placeholder 6">
            <a:extLst>
              <a:ext uri="{FF2B5EF4-FFF2-40B4-BE49-F238E27FC236}">
                <a16:creationId xmlns:a16="http://schemas.microsoft.com/office/drawing/2014/main" id="{D1C88610-DD77-208B-AC96-569A6421F0B9}"/>
              </a:ext>
            </a:extLst>
          </p:cNvPr>
          <p:cNvSpPr txBox="1">
            <a:spLocks/>
          </p:cNvSpPr>
          <p:nvPr/>
        </p:nvSpPr>
        <p:spPr>
          <a:xfrm>
            <a:off x="838200" y="4664110"/>
            <a:ext cx="2811380" cy="672295"/>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Flexibility and Accessibility  </a:t>
            </a:r>
          </a:p>
        </p:txBody>
      </p:sp>
      <p:sp>
        <p:nvSpPr>
          <p:cNvPr id="35" name="Text Placeholder 6">
            <a:extLst>
              <a:ext uri="{FF2B5EF4-FFF2-40B4-BE49-F238E27FC236}">
                <a16:creationId xmlns:a16="http://schemas.microsoft.com/office/drawing/2014/main" id="{390B5B4F-2910-6698-12DF-F3F1A4688BC8}"/>
              </a:ext>
            </a:extLst>
          </p:cNvPr>
          <p:cNvSpPr txBox="1">
            <a:spLocks/>
          </p:cNvSpPr>
          <p:nvPr/>
        </p:nvSpPr>
        <p:spPr>
          <a:xfrm>
            <a:off x="3021532" y="4664110"/>
            <a:ext cx="2137610" cy="672294"/>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Personalised Learning </a:t>
            </a:r>
          </a:p>
        </p:txBody>
      </p:sp>
      <p:sp>
        <p:nvSpPr>
          <p:cNvPr id="38" name="Text Placeholder 6">
            <a:extLst>
              <a:ext uri="{FF2B5EF4-FFF2-40B4-BE49-F238E27FC236}">
                <a16:creationId xmlns:a16="http://schemas.microsoft.com/office/drawing/2014/main" id="{9772C319-1B2D-16A5-76D0-4A2984BCF561}"/>
              </a:ext>
            </a:extLst>
          </p:cNvPr>
          <p:cNvSpPr txBox="1">
            <a:spLocks/>
          </p:cNvSpPr>
          <p:nvPr/>
        </p:nvSpPr>
        <p:spPr>
          <a:xfrm>
            <a:off x="4959175" y="4669603"/>
            <a:ext cx="2411279" cy="672294"/>
          </a:xfrm>
          <a:prstGeom prst="rect">
            <a:avLst/>
          </a:prstGeom>
        </p:spPr>
        <p:txBody>
          <a:bodyPr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Interactive and Engaging Learning</a:t>
            </a:r>
          </a:p>
        </p:txBody>
      </p:sp>
      <p:sp>
        <p:nvSpPr>
          <p:cNvPr id="39" name="Text Placeholder 6">
            <a:extLst>
              <a:ext uri="{FF2B5EF4-FFF2-40B4-BE49-F238E27FC236}">
                <a16:creationId xmlns:a16="http://schemas.microsoft.com/office/drawing/2014/main" id="{6B646490-1516-5406-D6F4-37CB69775D6A}"/>
              </a:ext>
            </a:extLst>
          </p:cNvPr>
          <p:cNvSpPr txBox="1">
            <a:spLocks/>
          </p:cNvSpPr>
          <p:nvPr/>
        </p:nvSpPr>
        <p:spPr>
          <a:xfrm>
            <a:off x="7392866" y="4742520"/>
            <a:ext cx="1971315" cy="554400"/>
          </a:xfrm>
          <a:prstGeom prst="rect">
            <a:avLst/>
          </a:prstGeom>
        </p:spPr>
        <p:txBody>
          <a:bodyPr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Cost Effective</a:t>
            </a:r>
          </a:p>
        </p:txBody>
      </p:sp>
      <p:sp>
        <p:nvSpPr>
          <p:cNvPr id="40" name="Arrow: Right 39">
            <a:extLst>
              <a:ext uri="{FF2B5EF4-FFF2-40B4-BE49-F238E27FC236}">
                <a16:creationId xmlns:a16="http://schemas.microsoft.com/office/drawing/2014/main" id="{A50084A1-1FC2-5E14-B054-CF64F1BEE262}"/>
              </a:ext>
            </a:extLst>
          </p:cNvPr>
          <p:cNvSpPr/>
          <p:nvPr/>
        </p:nvSpPr>
        <p:spPr>
          <a:xfrm>
            <a:off x="10104699" y="3421925"/>
            <a:ext cx="746984" cy="413796"/>
          </a:xfrm>
          <a:prstGeom prst="rightArrow">
            <a:avLst/>
          </a:prstGeom>
          <a:solidFill>
            <a:srgbClr val="00B0F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6">
            <a:extLst>
              <a:ext uri="{FF2B5EF4-FFF2-40B4-BE49-F238E27FC236}">
                <a16:creationId xmlns:a16="http://schemas.microsoft.com/office/drawing/2014/main" id="{AC1B1398-44C3-96BD-CD83-02359839D102}"/>
              </a:ext>
            </a:extLst>
          </p:cNvPr>
          <p:cNvSpPr txBox="1">
            <a:spLocks/>
          </p:cNvSpPr>
          <p:nvPr/>
        </p:nvSpPr>
        <p:spPr>
          <a:xfrm>
            <a:off x="9492533" y="4742520"/>
            <a:ext cx="2232621" cy="672294"/>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Continuous development</a:t>
            </a:r>
          </a:p>
        </p:txBody>
      </p:sp>
      <p:pic>
        <p:nvPicPr>
          <p:cNvPr id="42" name="Picture 41" descr="Alianzas estratégicas | Campus SEAS">
            <a:extLst>
              <a:ext uri="{FF2B5EF4-FFF2-40B4-BE49-F238E27FC236}">
                <a16:creationId xmlns:a16="http://schemas.microsoft.com/office/drawing/2014/main" id="{04A65A8E-1951-9D5E-F459-62D4CD5F05FD}"/>
              </a:ext>
            </a:extLst>
          </p:cNvPr>
          <p:cNvPicPr>
            <a:picLocks noChangeAspect="1"/>
          </p:cNvPicPr>
          <p:nvPr/>
        </p:nvPicPr>
        <p:blipFill rotWithShape="1">
          <a:blip r:embed="rId10" cstate="print">
            <a:alphaModFix/>
            <a:duotone>
              <a:prstClr val="black"/>
              <a:schemeClr val="accent1">
                <a:tint val="45000"/>
                <a:satMod val="400000"/>
              </a:schemeClr>
            </a:duotone>
            <a:extLst>
              <a:ext uri="{BEBA8EAE-BF5A-486C-A8C5-ECC9F3942E4B}">
                <a14:imgProps xmlns:a14="http://schemas.microsoft.com/office/drawing/2010/main">
                  <a14:imgLayer r:embed="rId11">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43" name="Picture 42" descr="Alianzas estratégicas | Campus SEAS">
            <a:extLst>
              <a:ext uri="{FF2B5EF4-FFF2-40B4-BE49-F238E27FC236}">
                <a16:creationId xmlns:a16="http://schemas.microsoft.com/office/drawing/2014/main" id="{530BE627-8213-1F52-8D39-7E8B22BCB453}"/>
              </a:ext>
            </a:extLst>
          </p:cNvPr>
          <p:cNvPicPr>
            <a:picLocks noChangeAspect="1"/>
          </p:cNvPicPr>
          <p:nvPr/>
        </p:nvPicPr>
        <p:blipFill rotWithShape="1">
          <a:blip r:embed="rId12" cstate="print">
            <a:biLevel thresh="25000"/>
            <a:alphaModFix/>
            <a:extLst>
              <a:ext uri="{BEBA8EAE-BF5A-486C-A8C5-ECC9F3942E4B}">
                <a14:imgProps xmlns:a14="http://schemas.microsoft.com/office/drawing/2010/main">
                  <a14:imgLayer r:embed="rId11">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44" name="Date Placeholder 3">
            <a:extLst>
              <a:ext uri="{FF2B5EF4-FFF2-40B4-BE49-F238E27FC236}">
                <a16:creationId xmlns:a16="http://schemas.microsoft.com/office/drawing/2014/main" id="{B041B2CE-C395-434F-7791-1D4DF984277F}"/>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45" name="Footer Placeholder 4">
            <a:extLst>
              <a:ext uri="{FF2B5EF4-FFF2-40B4-BE49-F238E27FC236}">
                <a16:creationId xmlns:a16="http://schemas.microsoft.com/office/drawing/2014/main" id="{EAF46002-0F72-FAE8-C5BC-40DDBD382902}"/>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2" name="Title 1">
            <a:extLst>
              <a:ext uri="{FF2B5EF4-FFF2-40B4-BE49-F238E27FC236}">
                <a16:creationId xmlns:a16="http://schemas.microsoft.com/office/drawing/2014/main" id="{6327CF44-EBA2-B07C-2EBE-E52D42881DE6}"/>
              </a:ext>
            </a:extLst>
          </p:cNvPr>
          <p:cNvSpPr txBox="1">
            <a:spLocks/>
          </p:cNvSpPr>
          <p:nvPr/>
        </p:nvSpPr>
        <p:spPr>
          <a:xfrm>
            <a:off x="838200" y="-35927"/>
            <a:ext cx="9856760"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2000" b="0" dirty="0"/>
              <a:t>Looking closely to how technology impacts individuals rather than institutions, more specifically employees. Flexibility and accessibility, personalised learning, interactive and engaging learning, cost effectiveness, and ensuring continuous development. </a:t>
            </a:r>
          </a:p>
        </p:txBody>
      </p:sp>
    </p:spTree>
    <p:extLst>
      <p:ext uri="{BB962C8B-B14F-4D97-AF65-F5344CB8AC3E}">
        <p14:creationId xmlns:p14="http://schemas.microsoft.com/office/powerpoint/2010/main" val="3629898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8404EA9-A9D0-95A5-2D31-13D37145C4B0}"/>
              </a:ext>
            </a:extLst>
          </p:cNvPr>
          <p:cNvSpPr>
            <a:spLocks noGrp="1"/>
          </p:cNvSpPr>
          <p:nvPr>
            <p:ph type="dt" sz="half" idx="10"/>
          </p:nvPr>
        </p:nvSpPr>
        <p:spPr/>
        <p:txBody>
          <a:bodyPr/>
          <a:lstStyle/>
          <a:p>
            <a:pPr rtl="0"/>
            <a:fld id="{B6E3050F-93FC-4B70-9063-66124832755B}" type="datetime1">
              <a:rPr lang="en-GB" noProof="0" smtClean="0"/>
              <a:t>05/04/2024</a:t>
            </a:fld>
            <a:endParaRPr lang="en-GB" noProof="0" dirty="0"/>
          </a:p>
        </p:txBody>
      </p:sp>
      <p:sp>
        <p:nvSpPr>
          <p:cNvPr id="5" name="Slide Number Placeholder 4">
            <a:extLst>
              <a:ext uri="{FF2B5EF4-FFF2-40B4-BE49-F238E27FC236}">
                <a16:creationId xmlns:a16="http://schemas.microsoft.com/office/drawing/2014/main" id="{AB32255D-0568-18DD-D389-8F90740AC13F}"/>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pic>
        <p:nvPicPr>
          <p:cNvPr id="29" name="Picture Placeholder 23" descr="Image icon">
            <a:extLst>
              <a:ext uri="{FF2B5EF4-FFF2-40B4-BE49-F238E27FC236}">
                <a16:creationId xmlns:a16="http://schemas.microsoft.com/office/drawing/2014/main" id="{A0B8B457-1BBB-379A-0488-F30C618C6B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008" r="3008"/>
          <a:stretch>
            <a:fillRect/>
          </a:stretch>
        </p:blipFill>
        <p:spPr>
          <a:xfrm rot="16200000">
            <a:off x="1340317" y="3154042"/>
            <a:ext cx="739541" cy="549915"/>
          </a:xfrm>
          <a:prstGeom prst="rect">
            <a:avLst/>
          </a:prstGeom>
        </p:spPr>
      </p:pic>
      <p:pic>
        <p:nvPicPr>
          <p:cNvPr id="30" name="Picture Placeholder 25" descr="Pencil icon">
            <a:extLst>
              <a:ext uri="{FF2B5EF4-FFF2-40B4-BE49-F238E27FC236}">
                <a16:creationId xmlns:a16="http://schemas.microsoft.com/office/drawing/2014/main" id="{2F61DA99-9549-822C-C950-40860F0374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3008" r="3008"/>
          <a:stretch>
            <a:fillRect/>
          </a:stretch>
        </p:blipFill>
        <p:spPr>
          <a:xfrm rot="16200000">
            <a:off x="3487967" y="3182504"/>
            <a:ext cx="739542" cy="549916"/>
          </a:xfrm>
          <a:prstGeom prst="rect">
            <a:avLst/>
          </a:prstGeom>
        </p:spPr>
      </p:pic>
      <p:pic>
        <p:nvPicPr>
          <p:cNvPr id="31" name="Picture Placeholder 27" descr="Video player icon">
            <a:extLst>
              <a:ext uri="{FF2B5EF4-FFF2-40B4-BE49-F238E27FC236}">
                <a16:creationId xmlns:a16="http://schemas.microsoft.com/office/drawing/2014/main" id="{C0227E4B-AE88-3B91-D8C2-C86EE0AFE07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3078" r="3078"/>
          <a:stretch>
            <a:fillRect/>
          </a:stretch>
        </p:blipFill>
        <p:spPr>
          <a:xfrm rot="5400000">
            <a:off x="5695647" y="3112002"/>
            <a:ext cx="826189" cy="614346"/>
          </a:xfrm>
          <a:prstGeom prst="rect">
            <a:avLst/>
          </a:prstGeom>
        </p:spPr>
      </p:pic>
      <p:pic>
        <p:nvPicPr>
          <p:cNvPr id="32" name="Picture Placeholder 34" descr="Brush icon">
            <a:extLst>
              <a:ext uri="{FF2B5EF4-FFF2-40B4-BE49-F238E27FC236}">
                <a16:creationId xmlns:a16="http://schemas.microsoft.com/office/drawing/2014/main" id="{BC7EEA51-85CE-1FA9-71D9-54C641BB0E5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3008" r="3008"/>
          <a:stretch>
            <a:fillRect/>
          </a:stretch>
        </p:blipFill>
        <p:spPr>
          <a:xfrm rot="16200000">
            <a:off x="7880663" y="3056325"/>
            <a:ext cx="836610" cy="622095"/>
          </a:xfrm>
          <a:prstGeom prst="rect">
            <a:avLst/>
          </a:prstGeom>
        </p:spPr>
      </p:pic>
      <p:sp>
        <p:nvSpPr>
          <p:cNvPr id="33" name="Title 1">
            <a:extLst>
              <a:ext uri="{FF2B5EF4-FFF2-40B4-BE49-F238E27FC236}">
                <a16:creationId xmlns:a16="http://schemas.microsoft.com/office/drawing/2014/main" id="{509E83BE-CE5B-9239-EDFE-677CA9970898}"/>
              </a:ext>
            </a:extLst>
          </p:cNvPr>
          <p:cNvSpPr>
            <a:spLocks noGrp="1"/>
          </p:cNvSpPr>
          <p:nvPr>
            <p:ph type="title"/>
          </p:nvPr>
        </p:nvSpPr>
        <p:spPr>
          <a:xfrm>
            <a:off x="838200" y="517832"/>
            <a:ext cx="8127212" cy="554400"/>
          </a:xfrm>
        </p:spPr>
        <p:txBody>
          <a:bodyPr rtlCol="0"/>
          <a:lstStyle/>
          <a:p>
            <a:pPr rtl="0"/>
            <a:r>
              <a:rPr lang="en-GB" dirty="0"/>
              <a:t>Benefits for Employers </a:t>
            </a:r>
          </a:p>
        </p:txBody>
      </p:sp>
      <p:sp>
        <p:nvSpPr>
          <p:cNvPr id="34" name="Text Placeholder 6">
            <a:extLst>
              <a:ext uri="{FF2B5EF4-FFF2-40B4-BE49-F238E27FC236}">
                <a16:creationId xmlns:a16="http://schemas.microsoft.com/office/drawing/2014/main" id="{D1C88610-DD77-208B-AC96-569A6421F0B9}"/>
              </a:ext>
            </a:extLst>
          </p:cNvPr>
          <p:cNvSpPr txBox="1">
            <a:spLocks/>
          </p:cNvSpPr>
          <p:nvPr/>
        </p:nvSpPr>
        <p:spPr>
          <a:xfrm>
            <a:off x="838200" y="4496470"/>
            <a:ext cx="2321689" cy="672295"/>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Enhanced Skills Development </a:t>
            </a:r>
          </a:p>
        </p:txBody>
      </p:sp>
      <p:sp>
        <p:nvSpPr>
          <p:cNvPr id="35" name="Text Placeholder 6">
            <a:extLst>
              <a:ext uri="{FF2B5EF4-FFF2-40B4-BE49-F238E27FC236}">
                <a16:creationId xmlns:a16="http://schemas.microsoft.com/office/drawing/2014/main" id="{390B5B4F-2910-6698-12DF-F3F1A4688BC8}"/>
              </a:ext>
            </a:extLst>
          </p:cNvPr>
          <p:cNvSpPr txBox="1">
            <a:spLocks/>
          </p:cNvSpPr>
          <p:nvPr/>
        </p:nvSpPr>
        <p:spPr>
          <a:xfrm>
            <a:off x="3152124" y="4490387"/>
            <a:ext cx="2137610" cy="672294"/>
          </a:xfrm>
          <a:prstGeom prst="rect">
            <a:avLst/>
          </a:prstGeom>
        </p:spPr>
        <p:txBody>
          <a:bodyPr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Real-time monitoring </a:t>
            </a:r>
          </a:p>
        </p:txBody>
      </p:sp>
      <p:sp>
        <p:nvSpPr>
          <p:cNvPr id="38" name="Text Placeholder 6">
            <a:extLst>
              <a:ext uri="{FF2B5EF4-FFF2-40B4-BE49-F238E27FC236}">
                <a16:creationId xmlns:a16="http://schemas.microsoft.com/office/drawing/2014/main" id="{9772C319-1B2D-16A5-76D0-4A2984BCF561}"/>
              </a:ext>
            </a:extLst>
          </p:cNvPr>
          <p:cNvSpPr txBox="1">
            <a:spLocks/>
          </p:cNvSpPr>
          <p:nvPr/>
        </p:nvSpPr>
        <p:spPr>
          <a:xfrm>
            <a:off x="5261043" y="4470697"/>
            <a:ext cx="2433691" cy="880659"/>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Increased Employee Engagement </a:t>
            </a:r>
          </a:p>
        </p:txBody>
      </p:sp>
      <p:sp>
        <p:nvSpPr>
          <p:cNvPr id="39" name="Text Placeholder 6">
            <a:extLst>
              <a:ext uri="{FF2B5EF4-FFF2-40B4-BE49-F238E27FC236}">
                <a16:creationId xmlns:a16="http://schemas.microsoft.com/office/drawing/2014/main" id="{6B646490-1516-5406-D6F4-37CB69775D6A}"/>
              </a:ext>
            </a:extLst>
          </p:cNvPr>
          <p:cNvSpPr txBox="1">
            <a:spLocks/>
          </p:cNvSpPr>
          <p:nvPr/>
        </p:nvSpPr>
        <p:spPr>
          <a:xfrm>
            <a:off x="7623355" y="4549334"/>
            <a:ext cx="1869178" cy="613347"/>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Competitive Advantage </a:t>
            </a:r>
          </a:p>
        </p:txBody>
      </p:sp>
      <p:sp>
        <p:nvSpPr>
          <p:cNvPr id="40" name="Arrow: Right 39">
            <a:extLst>
              <a:ext uri="{FF2B5EF4-FFF2-40B4-BE49-F238E27FC236}">
                <a16:creationId xmlns:a16="http://schemas.microsoft.com/office/drawing/2014/main" id="{A50084A1-1FC2-5E14-B054-CF64F1BEE262}"/>
              </a:ext>
            </a:extLst>
          </p:cNvPr>
          <p:cNvSpPr/>
          <p:nvPr/>
        </p:nvSpPr>
        <p:spPr>
          <a:xfrm rot="16200000">
            <a:off x="10104699" y="3254285"/>
            <a:ext cx="746984" cy="413796"/>
          </a:xfrm>
          <a:prstGeom prst="rightArrow">
            <a:avLst/>
          </a:prstGeom>
          <a:solidFill>
            <a:srgbClr val="00B0F0"/>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 Placeholder 6">
            <a:extLst>
              <a:ext uri="{FF2B5EF4-FFF2-40B4-BE49-F238E27FC236}">
                <a16:creationId xmlns:a16="http://schemas.microsoft.com/office/drawing/2014/main" id="{AC1B1398-44C3-96BD-CD83-02359839D102}"/>
              </a:ext>
            </a:extLst>
          </p:cNvPr>
          <p:cNvSpPr txBox="1">
            <a:spLocks/>
          </p:cNvSpPr>
          <p:nvPr/>
        </p:nvSpPr>
        <p:spPr>
          <a:xfrm>
            <a:off x="9605106" y="4623040"/>
            <a:ext cx="2221048" cy="666439"/>
          </a:xfrm>
          <a:prstGeom prst="rect">
            <a:avLst/>
          </a:prstGeom>
        </p:spPr>
        <p:txBody>
          <a:bodyPr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F0"/>
                </a:solidFill>
              </a:rPr>
              <a:t>More accurate feedback</a:t>
            </a:r>
          </a:p>
        </p:txBody>
      </p:sp>
      <p:pic>
        <p:nvPicPr>
          <p:cNvPr id="2" name="Picture 1" descr="Alianzas estratégicas | Campus SEAS">
            <a:extLst>
              <a:ext uri="{FF2B5EF4-FFF2-40B4-BE49-F238E27FC236}">
                <a16:creationId xmlns:a16="http://schemas.microsoft.com/office/drawing/2014/main" id="{1ED2C304-2267-667C-EDE2-28EBDE7C6F3D}"/>
              </a:ext>
            </a:extLst>
          </p:cNvPr>
          <p:cNvPicPr>
            <a:picLocks noChangeAspect="1"/>
          </p:cNvPicPr>
          <p:nvPr/>
        </p:nvPicPr>
        <p:blipFill rotWithShape="1">
          <a:blip r:embed="rId10" cstate="print">
            <a:alphaModFix/>
            <a:duotone>
              <a:prstClr val="black"/>
              <a:schemeClr val="accent1">
                <a:tint val="45000"/>
                <a:satMod val="400000"/>
              </a:schemeClr>
            </a:duotone>
            <a:extLst>
              <a:ext uri="{BEBA8EAE-BF5A-486C-A8C5-ECC9F3942E4B}">
                <a14:imgProps xmlns:a14="http://schemas.microsoft.com/office/drawing/2010/main">
                  <a14:imgLayer r:embed="rId11">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6" name="Picture 5" descr="Alianzas estratégicas | Campus SEAS">
            <a:extLst>
              <a:ext uri="{FF2B5EF4-FFF2-40B4-BE49-F238E27FC236}">
                <a16:creationId xmlns:a16="http://schemas.microsoft.com/office/drawing/2014/main" id="{DD59C873-A750-88C8-9EB8-28C9D19B94C9}"/>
              </a:ext>
            </a:extLst>
          </p:cNvPr>
          <p:cNvPicPr>
            <a:picLocks noChangeAspect="1"/>
          </p:cNvPicPr>
          <p:nvPr/>
        </p:nvPicPr>
        <p:blipFill rotWithShape="1">
          <a:blip r:embed="rId12" cstate="print">
            <a:biLevel thresh="25000"/>
            <a:alphaModFix/>
            <a:extLst>
              <a:ext uri="{BEBA8EAE-BF5A-486C-A8C5-ECC9F3942E4B}">
                <a14:imgProps xmlns:a14="http://schemas.microsoft.com/office/drawing/2010/main">
                  <a14:imgLayer r:embed="rId11">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7" name="Date Placeholder 3">
            <a:extLst>
              <a:ext uri="{FF2B5EF4-FFF2-40B4-BE49-F238E27FC236}">
                <a16:creationId xmlns:a16="http://schemas.microsoft.com/office/drawing/2014/main" id="{428559E0-DF49-A2C9-9694-00A150830B00}"/>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8" name="Footer Placeholder 4">
            <a:extLst>
              <a:ext uri="{FF2B5EF4-FFF2-40B4-BE49-F238E27FC236}">
                <a16:creationId xmlns:a16="http://schemas.microsoft.com/office/drawing/2014/main" id="{04AD44E3-F6CD-14D5-94CE-30A107CBBBED}"/>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4" name="Title 1">
            <a:extLst>
              <a:ext uri="{FF2B5EF4-FFF2-40B4-BE49-F238E27FC236}">
                <a16:creationId xmlns:a16="http://schemas.microsoft.com/office/drawing/2014/main" id="{EC066499-9C88-8580-697F-568598FDF964}"/>
              </a:ext>
            </a:extLst>
          </p:cNvPr>
          <p:cNvSpPr txBox="1">
            <a:spLocks/>
          </p:cNvSpPr>
          <p:nvPr/>
        </p:nvSpPr>
        <p:spPr>
          <a:xfrm>
            <a:off x="838200" y="-35927"/>
            <a:ext cx="9856760" cy="3920988"/>
          </a:xfrm>
          <a:prstGeom prst="rect">
            <a:avLst/>
          </a:prstGeom>
        </p:spPr>
        <p:txBody>
          <a:bodyPr vert="horz" lIns="0" tIns="0" rIns="0" bIns="0" rtlCol="0" anchor="ctr">
            <a:noAutofit/>
          </a:bodyPr>
          <a:lst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algn="just"/>
            <a:r>
              <a:rPr lang="en-GB" sz="2000" b="0" dirty="0"/>
              <a:t>For employers it is important to mention that there is the ability to acquire a real time monitoring which provides increased employee engagement, enhances their skills and overall give more competitive advantage that results in accurate feedback. </a:t>
            </a:r>
          </a:p>
        </p:txBody>
      </p:sp>
    </p:spTree>
    <p:extLst>
      <p:ext uri="{BB962C8B-B14F-4D97-AF65-F5344CB8AC3E}">
        <p14:creationId xmlns:p14="http://schemas.microsoft.com/office/powerpoint/2010/main" val="4127007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43D8BE-B4A0-47BA-80B9-E1885926934D}"/>
              </a:ext>
            </a:extLst>
          </p:cNvPr>
          <p:cNvSpPr>
            <a:spLocks noGrp="1"/>
          </p:cNvSpPr>
          <p:nvPr>
            <p:ph type="title"/>
          </p:nvPr>
        </p:nvSpPr>
        <p:spPr>
          <a:xfrm>
            <a:off x="831850" y="1692369"/>
            <a:ext cx="10515600" cy="636340"/>
          </a:xfrm>
        </p:spPr>
        <p:txBody>
          <a:bodyPr rtlCol="0"/>
          <a:lstStyle/>
          <a:p>
            <a:pPr rtl="0"/>
            <a:r>
              <a:rPr lang="en-GB" dirty="0"/>
              <a:t>Summary</a:t>
            </a:r>
          </a:p>
        </p:txBody>
      </p:sp>
      <p:sp>
        <p:nvSpPr>
          <p:cNvPr id="4" name="Rectangle 3">
            <a:extLst>
              <a:ext uri="{FF2B5EF4-FFF2-40B4-BE49-F238E27FC236}">
                <a16:creationId xmlns:a16="http://schemas.microsoft.com/office/drawing/2014/main" id="{39F6EF23-1312-D03E-3A0D-37E7ED2FF34F}"/>
              </a:ext>
            </a:extLst>
          </p:cNvPr>
          <p:cNvSpPr/>
          <p:nvPr/>
        </p:nvSpPr>
        <p:spPr>
          <a:xfrm>
            <a:off x="0" y="2827020"/>
            <a:ext cx="12192000" cy="4030980"/>
          </a:xfrm>
          <a:prstGeom prst="rect">
            <a:avLst/>
          </a:prstGeom>
          <a:solidFill>
            <a:srgbClr val="0014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 Placeholder 5">
            <a:extLst>
              <a:ext uri="{FF2B5EF4-FFF2-40B4-BE49-F238E27FC236}">
                <a16:creationId xmlns:a16="http://schemas.microsoft.com/office/drawing/2014/main" id="{CF0A689A-ADE6-4CCC-8A2B-72A65D396B4F}"/>
              </a:ext>
            </a:extLst>
          </p:cNvPr>
          <p:cNvSpPr>
            <a:spLocks noGrp="1"/>
          </p:cNvSpPr>
          <p:nvPr>
            <p:ph type="body" idx="1"/>
          </p:nvPr>
        </p:nvSpPr>
        <p:spPr>
          <a:xfrm>
            <a:off x="831850" y="3269235"/>
            <a:ext cx="4927266" cy="1654052"/>
          </a:xfrm>
        </p:spPr>
        <p:txBody>
          <a:bodyPr rtlCol="0"/>
          <a:lstStyle/>
          <a:p>
            <a:pPr marL="0" indent="0" rtl="0">
              <a:buNone/>
            </a:pPr>
            <a:r>
              <a:rPr lang="en-GB" dirty="0">
                <a:solidFill>
                  <a:srgbClr val="001431"/>
                </a:solidFill>
              </a:rPr>
              <a:t>“</a:t>
            </a:r>
            <a:r>
              <a:rPr lang="en-GB" dirty="0">
                <a:solidFill>
                  <a:schemeClr val="bg1"/>
                </a:solidFill>
              </a:rPr>
              <a:t>Technology plays a pivotal role in revolutionizing training and development practices for both employees and employers.</a:t>
            </a:r>
            <a:r>
              <a:rPr lang="en-GB" dirty="0">
                <a:solidFill>
                  <a:srgbClr val="001431"/>
                </a:solidFill>
              </a:rPr>
              <a:t>”</a:t>
            </a:r>
          </a:p>
          <a:p>
            <a:pPr rtl="0"/>
            <a:endParaRPr lang="en-GB" dirty="0"/>
          </a:p>
        </p:txBody>
      </p:sp>
      <p:sp>
        <p:nvSpPr>
          <p:cNvPr id="8" name="Text Placeholder 7">
            <a:extLst>
              <a:ext uri="{FF2B5EF4-FFF2-40B4-BE49-F238E27FC236}">
                <a16:creationId xmlns:a16="http://schemas.microsoft.com/office/drawing/2014/main" id="{ACD2F93E-F351-489B-9280-E07EC126C58B}"/>
              </a:ext>
            </a:extLst>
          </p:cNvPr>
          <p:cNvSpPr>
            <a:spLocks noGrp="1"/>
          </p:cNvSpPr>
          <p:nvPr>
            <p:ph type="body" idx="14"/>
          </p:nvPr>
        </p:nvSpPr>
        <p:spPr>
          <a:xfrm>
            <a:off x="831850" y="4164532"/>
            <a:ext cx="4927266" cy="1654052"/>
          </a:xfrm>
        </p:spPr>
        <p:txBody>
          <a:bodyPr rtlCol="0"/>
          <a:lstStyle/>
          <a:p>
            <a:pPr marL="0" indent="0" rtl="0">
              <a:buNone/>
            </a:pPr>
            <a:r>
              <a:rPr lang="en-GB" dirty="0">
                <a:solidFill>
                  <a:srgbClr val="001431"/>
                </a:solidFill>
              </a:rPr>
              <a:t>“</a:t>
            </a:r>
            <a:r>
              <a:rPr lang="en-GB" dirty="0">
                <a:solidFill>
                  <a:schemeClr val="bg1"/>
                </a:solidFill>
              </a:rPr>
              <a:t>Embracing technology-driven learning strategies  enhances learning outcomes, fosters continuous improvement, and drives organizational success. </a:t>
            </a:r>
            <a:r>
              <a:rPr lang="en-GB" dirty="0">
                <a:solidFill>
                  <a:srgbClr val="001431"/>
                </a:solidFill>
              </a:rPr>
              <a:t>“</a:t>
            </a:r>
          </a:p>
          <a:p>
            <a:pPr rtl="0"/>
            <a:endParaRPr lang="en-GB" dirty="0"/>
          </a:p>
        </p:txBody>
      </p:sp>
      <p:sp>
        <p:nvSpPr>
          <p:cNvPr id="5" name="Slide Number Placeholder 4">
            <a:extLst>
              <a:ext uri="{FF2B5EF4-FFF2-40B4-BE49-F238E27FC236}">
                <a16:creationId xmlns:a16="http://schemas.microsoft.com/office/drawing/2014/main" id="{8219B368-B42D-42C9-8CFF-C1525C23EBDA}"/>
              </a:ext>
            </a:extLst>
          </p:cNvPr>
          <p:cNvSpPr>
            <a:spLocks noGrp="1"/>
          </p:cNvSpPr>
          <p:nvPr>
            <p:ph type="sldNum" sz="quarter" idx="12"/>
          </p:nvPr>
        </p:nvSpPr>
        <p:spPr/>
        <p:txBody>
          <a:bodyPr rtlCol="0"/>
          <a:lstStyle/>
          <a:p>
            <a:pPr rtl="0"/>
            <a:fld id="{4950F5D8-22E1-4015-8661-E5B1FD28C2DE}" type="slidenum">
              <a:rPr lang="en-GB" smtClean="0"/>
              <a:pPr rtl="0"/>
              <a:t>12</a:t>
            </a:fld>
            <a:endParaRPr lang="en-GB" dirty="0"/>
          </a:p>
        </p:txBody>
      </p:sp>
      <p:sp>
        <p:nvSpPr>
          <p:cNvPr id="3" name="Date Placeholder 2">
            <a:extLst>
              <a:ext uri="{FF2B5EF4-FFF2-40B4-BE49-F238E27FC236}">
                <a16:creationId xmlns:a16="http://schemas.microsoft.com/office/drawing/2014/main" id="{9FDEB879-C512-484F-8647-67E074234849}"/>
              </a:ext>
            </a:extLst>
          </p:cNvPr>
          <p:cNvSpPr>
            <a:spLocks noGrp="1"/>
          </p:cNvSpPr>
          <p:nvPr>
            <p:ph type="dt" sz="half" idx="10"/>
          </p:nvPr>
        </p:nvSpPr>
        <p:spPr/>
        <p:txBody>
          <a:bodyPr rtlCol="0"/>
          <a:lstStyle/>
          <a:p>
            <a:pPr rtl="0"/>
            <a:r>
              <a:rPr lang="en-GB" dirty="0"/>
              <a:t>01/04/2024</a:t>
            </a:r>
          </a:p>
        </p:txBody>
      </p:sp>
      <p:pic>
        <p:nvPicPr>
          <p:cNvPr id="2" name="Picture 1" descr="Alianzas estratégicas | Campus SEAS">
            <a:extLst>
              <a:ext uri="{FF2B5EF4-FFF2-40B4-BE49-F238E27FC236}">
                <a16:creationId xmlns:a16="http://schemas.microsoft.com/office/drawing/2014/main" id="{425A3318-94C5-64F8-8A57-0837EA609CF4}"/>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9" name="Picture 8" descr="Alianzas estratégicas | Campus SEAS">
            <a:extLst>
              <a:ext uri="{FF2B5EF4-FFF2-40B4-BE49-F238E27FC236}">
                <a16:creationId xmlns:a16="http://schemas.microsoft.com/office/drawing/2014/main" id="{864C98FA-F62A-7C8F-4C90-9745D429543E}"/>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10" name="Date Placeholder 3">
            <a:extLst>
              <a:ext uri="{FF2B5EF4-FFF2-40B4-BE49-F238E27FC236}">
                <a16:creationId xmlns:a16="http://schemas.microsoft.com/office/drawing/2014/main" id="{46B7E8EC-F81B-F21D-19C7-80397196A075}"/>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11" name="Footer Placeholder 4">
            <a:extLst>
              <a:ext uri="{FF2B5EF4-FFF2-40B4-BE49-F238E27FC236}">
                <a16:creationId xmlns:a16="http://schemas.microsoft.com/office/drawing/2014/main" id="{2C1ACC27-985B-AF3E-59E7-B5F16AEE5CFA}"/>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Tree>
    <p:extLst>
      <p:ext uri="{BB962C8B-B14F-4D97-AF65-F5344CB8AC3E}">
        <p14:creationId xmlns:p14="http://schemas.microsoft.com/office/powerpoint/2010/main" val="671898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C04D-1EA2-4C38-90C9-4DC62E5AEF46}"/>
              </a:ext>
            </a:extLst>
          </p:cNvPr>
          <p:cNvSpPr>
            <a:spLocks noGrp="1"/>
          </p:cNvSpPr>
          <p:nvPr>
            <p:ph type="title"/>
          </p:nvPr>
        </p:nvSpPr>
        <p:spPr/>
        <p:txBody>
          <a:bodyPr rtlCol="0"/>
          <a:lstStyle/>
          <a:p>
            <a:pPr rtl="0"/>
            <a:r>
              <a:rPr lang="en-GB" dirty="0"/>
              <a:t>Thank you!</a:t>
            </a:r>
          </a:p>
        </p:txBody>
      </p:sp>
      <p:sp>
        <p:nvSpPr>
          <p:cNvPr id="5" name="Slide Number Placeholder 4">
            <a:extLst>
              <a:ext uri="{FF2B5EF4-FFF2-40B4-BE49-F238E27FC236}">
                <a16:creationId xmlns:a16="http://schemas.microsoft.com/office/drawing/2014/main" id="{62B3AD74-B3CB-4B9C-8EAC-07DF8026307A}"/>
              </a:ext>
            </a:extLst>
          </p:cNvPr>
          <p:cNvSpPr>
            <a:spLocks noGrp="1"/>
          </p:cNvSpPr>
          <p:nvPr>
            <p:ph type="sldNum" sz="quarter" idx="12"/>
          </p:nvPr>
        </p:nvSpPr>
        <p:spPr/>
        <p:txBody>
          <a:bodyPr rtlCol="0"/>
          <a:lstStyle/>
          <a:p>
            <a:pPr rtl="0"/>
            <a:fld id="{4950F5D8-22E1-4015-8661-E5B1FD28C2DE}" type="slidenum">
              <a:rPr lang="en-GB" smtClean="0"/>
              <a:t>13</a:t>
            </a:fld>
            <a:endParaRPr lang="en-GB" dirty="0"/>
          </a:p>
        </p:txBody>
      </p:sp>
      <p:pic>
        <p:nvPicPr>
          <p:cNvPr id="24" name="Picture 23" descr="Alianzas estratégicas | Campus SEAS">
            <a:extLst>
              <a:ext uri="{FF2B5EF4-FFF2-40B4-BE49-F238E27FC236}">
                <a16:creationId xmlns:a16="http://schemas.microsoft.com/office/drawing/2014/main" id="{95F9CF7C-469B-0EB6-477F-2E9540E4706B}"/>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25" name="Picture 24" descr="Alianzas estratégicas | Campus SEAS">
            <a:extLst>
              <a:ext uri="{FF2B5EF4-FFF2-40B4-BE49-F238E27FC236}">
                <a16:creationId xmlns:a16="http://schemas.microsoft.com/office/drawing/2014/main" id="{B7F7591D-BB8B-8869-3923-B3D901A4D3F1}"/>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26" name="Date Placeholder 3">
            <a:extLst>
              <a:ext uri="{FF2B5EF4-FFF2-40B4-BE49-F238E27FC236}">
                <a16:creationId xmlns:a16="http://schemas.microsoft.com/office/drawing/2014/main" id="{E3D94DD8-1428-D213-7342-41145587404D}"/>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Tree>
    <p:extLst>
      <p:ext uri="{BB962C8B-B14F-4D97-AF65-F5344CB8AC3E}">
        <p14:creationId xmlns:p14="http://schemas.microsoft.com/office/powerpoint/2010/main" val="1748073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DC8BC1-74F3-4B45-BB02-4EEAC257899C}"/>
              </a:ext>
            </a:extLst>
          </p:cNvPr>
          <p:cNvSpPr>
            <a:spLocks noGrp="1"/>
          </p:cNvSpPr>
          <p:nvPr>
            <p:ph type="title"/>
          </p:nvPr>
        </p:nvSpPr>
        <p:spPr/>
        <p:txBody>
          <a:bodyPr rtlCol="0"/>
          <a:lstStyle/>
          <a:p>
            <a:pPr rtl="0"/>
            <a:r>
              <a:rPr lang="en-GB" dirty="0"/>
              <a:t>References</a:t>
            </a:r>
          </a:p>
        </p:txBody>
      </p:sp>
      <p:sp>
        <p:nvSpPr>
          <p:cNvPr id="6" name="Slide Number Placeholder 5">
            <a:extLst>
              <a:ext uri="{FF2B5EF4-FFF2-40B4-BE49-F238E27FC236}">
                <a16:creationId xmlns:a16="http://schemas.microsoft.com/office/drawing/2014/main" id="{39412689-84A4-4618-8A56-056B7B0E5C81}"/>
              </a:ext>
            </a:extLst>
          </p:cNvPr>
          <p:cNvSpPr>
            <a:spLocks noGrp="1"/>
          </p:cNvSpPr>
          <p:nvPr>
            <p:ph type="sldNum" sz="quarter" idx="12"/>
          </p:nvPr>
        </p:nvSpPr>
        <p:spPr/>
        <p:txBody>
          <a:bodyPr rtlCol="0"/>
          <a:lstStyle/>
          <a:p>
            <a:pPr rtl="0"/>
            <a:fld id="{4950F5D8-22E1-4015-8661-E5B1FD28C2DE}" type="slidenum">
              <a:rPr lang="en-GB" smtClean="0"/>
              <a:pPr rtl="0"/>
              <a:t>14</a:t>
            </a:fld>
            <a:endParaRPr lang="en-GB" dirty="0"/>
          </a:p>
        </p:txBody>
      </p:sp>
      <p:sp>
        <p:nvSpPr>
          <p:cNvPr id="4" name="Date Placeholder 3">
            <a:extLst>
              <a:ext uri="{FF2B5EF4-FFF2-40B4-BE49-F238E27FC236}">
                <a16:creationId xmlns:a16="http://schemas.microsoft.com/office/drawing/2014/main" id="{85FF268F-D46F-4F74-ABB9-AB9E41B463C9}"/>
              </a:ext>
            </a:extLst>
          </p:cNvPr>
          <p:cNvSpPr>
            <a:spLocks noGrp="1"/>
          </p:cNvSpPr>
          <p:nvPr>
            <p:ph type="dt" sz="half" idx="10"/>
          </p:nvPr>
        </p:nvSpPr>
        <p:spPr/>
        <p:txBody>
          <a:bodyPr rtlCol="0"/>
          <a:lstStyle/>
          <a:p>
            <a:pPr rtl="0"/>
            <a:r>
              <a:rPr lang="en-GB" dirty="0"/>
              <a:t>01/04/2024</a:t>
            </a:r>
          </a:p>
        </p:txBody>
      </p:sp>
      <p:pic>
        <p:nvPicPr>
          <p:cNvPr id="2" name="Picture 1" descr="Alianzas estratégicas | Campus SEAS">
            <a:extLst>
              <a:ext uri="{FF2B5EF4-FFF2-40B4-BE49-F238E27FC236}">
                <a16:creationId xmlns:a16="http://schemas.microsoft.com/office/drawing/2014/main" id="{5D1B9069-7535-C496-CB17-3B921F32360E}"/>
              </a:ext>
            </a:extLst>
          </p:cNvPr>
          <p:cNvPicPr>
            <a:picLocks noChangeAspect="1"/>
          </p:cNvPicPr>
          <p:nvPr/>
        </p:nvPicPr>
        <p:blipFill rotWithShape="1">
          <a:blip r:embed="rId3" cstate="print">
            <a:alphaModFix/>
            <a:duotone>
              <a:prstClr val="black"/>
              <a:schemeClr val="accent1">
                <a:tint val="45000"/>
                <a:satMod val="400000"/>
              </a:schemeClr>
            </a:duotone>
            <a:extLst>
              <a:ext uri="{BEBA8EAE-BF5A-486C-A8C5-ECC9F3942E4B}">
                <a14:imgProps xmlns:a14="http://schemas.microsoft.com/office/drawing/2010/main">
                  <a14:imgLayer r:embed="rId4">
                    <a14:imgEffect>
                      <a14:artisticPaintBrush/>
                    </a14:imgEffect>
                    <a14:imgEffect>
                      <a14:brightnessContrast bright="40000" contrast="40000"/>
                    </a14:imgEffect>
                  </a14:imgLayer>
                </a14:imgProps>
              </a:ext>
              <a:ext uri="{28A0092B-C50C-407E-A947-70E740481C1C}">
                <a14:useLocalDpi xmlns:a14="http://schemas.microsoft.com/office/drawing/2010/main" val="0"/>
              </a:ext>
            </a:extLst>
          </a:blip>
          <a:srcRect r="81388"/>
          <a:stretch/>
        </p:blipFill>
        <p:spPr bwMode="auto">
          <a:xfrm>
            <a:off x="1295400" y="6134628"/>
            <a:ext cx="309055" cy="342900"/>
          </a:xfrm>
          <a:prstGeom prst="rect">
            <a:avLst/>
          </a:prstGeom>
          <a:noFill/>
          <a:ln>
            <a:noFill/>
          </a:ln>
        </p:spPr>
      </p:pic>
      <p:pic>
        <p:nvPicPr>
          <p:cNvPr id="7" name="Picture 6" descr="Alianzas estratégicas | Campus SEAS">
            <a:extLst>
              <a:ext uri="{FF2B5EF4-FFF2-40B4-BE49-F238E27FC236}">
                <a16:creationId xmlns:a16="http://schemas.microsoft.com/office/drawing/2014/main" id="{5B65DD9A-BB57-323A-0AE0-4500BE61AD5C}"/>
              </a:ext>
            </a:extLst>
          </p:cNvPr>
          <p:cNvPicPr>
            <a:picLocks noChangeAspect="1"/>
          </p:cNvPicPr>
          <p:nvPr/>
        </p:nvPicPr>
        <p:blipFill rotWithShape="1">
          <a:blip r:embed="rId5" cstate="print">
            <a:biLevel thresh="25000"/>
            <a:alphaModFix/>
            <a:extLst>
              <a:ext uri="{BEBA8EAE-BF5A-486C-A8C5-ECC9F3942E4B}">
                <a14:imgProps xmlns:a14="http://schemas.microsoft.com/office/drawing/2010/main">
                  <a14:imgLayer r:embed="rId4">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rcRect l="18814"/>
          <a:stretch/>
        </p:blipFill>
        <p:spPr bwMode="auto">
          <a:xfrm>
            <a:off x="1657795" y="6134628"/>
            <a:ext cx="1348105" cy="342900"/>
          </a:xfrm>
          <a:prstGeom prst="rect">
            <a:avLst/>
          </a:prstGeom>
          <a:noFill/>
          <a:ln>
            <a:noFill/>
          </a:ln>
        </p:spPr>
      </p:pic>
      <p:sp>
        <p:nvSpPr>
          <p:cNvPr id="8" name="Date Placeholder 3">
            <a:extLst>
              <a:ext uri="{FF2B5EF4-FFF2-40B4-BE49-F238E27FC236}">
                <a16:creationId xmlns:a16="http://schemas.microsoft.com/office/drawing/2014/main" id="{74112BA6-C9B0-B935-43FD-B10CDD1CB184}"/>
              </a:ext>
            </a:extLst>
          </p:cNvPr>
          <p:cNvSpPr txBox="1">
            <a:spLocks/>
          </p:cNvSpPr>
          <p:nvPr/>
        </p:nvSpPr>
        <p:spPr>
          <a:xfrm>
            <a:off x="8609013" y="6358878"/>
            <a:ext cx="2743200" cy="143149"/>
          </a:xfrm>
          <a:prstGeom prst="rect">
            <a:avLst/>
          </a:prstGeom>
        </p:spPr>
        <p:txBody>
          <a:bodyPr vert="horz" lIns="0" tIns="0" rIns="0" bIns="0" rtlCol="0" anchor="t" anchorCtr="0"/>
          <a:lstStyle>
            <a:defPPr rtl="0">
              <a:defRPr lang="en-gb"/>
            </a:defPPr>
            <a:lvl1pPr marL="0" algn="r" defTabSz="914400" rtl="0" eaLnBrk="1" latinLnBrk="0" hangingPunct="1">
              <a:defRPr sz="1000" kern="1200">
                <a:solidFill>
                  <a:schemeClr val="bg1">
                    <a:lumMod val="85000"/>
                    <a:alpha val="6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LCBB5004</a:t>
            </a:r>
          </a:p>
        </p:txBody>
      </p:sp>
      <p:sp>
        <p:nvSpPr>
          <p:cNvPr id="21" name="Footer Placeholder 4">
            <a:extLst>
              <a:ext uri="{FF2B5EF4-FFF2-40B4-BE49-F238E27FC236}">
                <a16:creationId xmlns:a16="http://schemas.microsoft.com/office/drawing/2014/main" id="{0B4181F3-383E-7A32-C176-1CD242BD36B2}"/>
              </a:ext>
            </a:extLst>
          </p:cNvPr>
          <p:cNvSpPr>
            <a:spLocks noGrp="1"/>
          </p:cNvSpPr>
          <p:nvPr>
            <p:ph type="ftr" sz="quarter" idx="11"/>
          </p:nvPr>
        </p:nvSpPr>
        <p:spPr>
          <a:xfrm>
            <a:off x="7237413" y="6168551"/>
            <a:ext cx="4114800" cy="190327"/>
          </a:xfrm>
        </p:spPr>
        <p:txBody>
          <a:bodyPr rtlCol="0"/>
          <a:lstStyle/>
          <a:p>
            <a:pPr rtl="0"/>
            <a:r>
              <a:rPr lang="en-GB" dirty="0"/>
              <a:t>Valentina Petkova 2232604  </a:t>
            </a:r>
          </a:p>
        </p:txBody>
      </p:sp>
      <p:sp>
        <p:nvSpPr>
          <p:cNvPr id="19" name="Rectangle 18">
            <a:extLst>
              <a:ext uri="{FF2B5EF4-FFF2-40B4-BE49-F238E27FC236}">
                <a16:creationId xmlns:a16="http://schemas.microsoft.com/office/drawing/2014/main" id="{F9AFCBAB-2308-1110-2557-1DA6B44A35D7}"/>
              </a:ext>
            </a:extLst>
          </p:cNvPr>
          <p:cNvSpPr/>
          <p:nvPr/>
        </p:nvSpPr>
        <p:spPr>
          <a:xfrm>
            <a:off x="0" y="0"/>
            <a:ext cx="12192000" cy="4660900"/>
          </a:xfrm>
          <a:prstGeom prst="rect">
            <a:avLst/>
          </a:prstGeom>
          <a:solidFill>
            <a:srgbClr val="0014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DC16A54-2EBB-22D9-6C28-F6AB1BE648D9}"/>
              </a:ext>
            </a:extLst>
          </p:cNvPr>
          <p:cNvSpPr txBox="1"/>
          <p:nvPr/>
        </p:nvSpPr>
        <p:spPr>
          <a:xfrm>
            <a:off x="1295400" y="1297146"/>
            <a:ext cx="8540750" cy="646331"/>
          </a:xfrm>
          <a:prstGeom prst="rect">
            <a:avLst/>
          </a:prstGeom>
          <a:noFill/>
        </p:spPr>
        <p:txBody>
          <a:bodyPr wrap="square">
            <a:spAutoFit/>
          </a:bodyPr>
          <a:lstStyle/>
          <a:p>
            <a:r>
              <a:rPr lang="en-GB" dirty="0">
                <a:solidFill>
                  <a:srgbClr val="000005"/>
                </a:solidFill>
              </a:rPr>
              <a:t>“</a:t>
            </a:r>
            <a:r>
              <a:rPr lang="en-GB" dirty="0">
                <a:solidFill>
                  <a:schemeClr val="bg1"/>
                </a:solidFill>
              </a:rPr>
              <a:t>Armstrong, M. (2014) Armstrong’s handbook of human resource management practice . 13th edition. London :, Kogan Page.</a:t>
            </a:r>
            <a:r>
              <a:rPr lang="en-GB" dirty="0">
                <a:solidFill>
                  <a:srgbClr val="001431"/>
                </a:solidFill>
              </a:rPr>
              <a:t> “</a:t>
            </a:r>
          </a:p>
        </p:txBody>
      </p:sp>
      <p:sp>
        <p:nvSpPr>
          <p:cNvPr id="13" name="TextBox 12">
            <a:extLst>
              <a:ext uri="{FF2B5EF4-FFF2-40B4-BE49-F238E27FC236}">
                <a16:creationId xmlns:a16="http://schemas.microsoft.com/office/drawing/2014/main" id="{BAA81B73-33D1-B393-DB42-BDA320B947E6}"/>
              </a:ext>
            </a:extLst>
          </p:cNvPr>
          <p:cNvSpPr txBox="1"/>
          <p:nvPr/>
        </p:nvSpPr>
        <p:spPr>
          <a:xfrm>
            <a:off x="1295400" y="2110087"/>
            <a:ext cx="10426700" cy="369332"/>
          </a:xfrm>
          <a:prstGeom prst="rect">
            <a:avLst/>
          </a:prstGeom>
          <a:noFill/>
        </p:spPr>
        <p:txBody>
          <a:bodyPr wrap="square">
            <a:spAutoFit/>
          </a:bodyPr>
          <a:lstStyle/>
          <a:p>
            <a:r>
              <a:rPr lang="en-GB" dirty="0">
                <a:solidFill>
                  <a:srgbClr val="001431"/>
                </a:solidFill>
              </a:rPr>
              <a:t>“</a:t>
            </a:r>
            <a:r>
              <a:rPr lang="en-GB" dirty="0">
                <a:solidFill>
                  <a:schemeClr val="bg1"/>
                </a:solidFill>
              </a:rPr>
              <a:t>Torrington, D. (2017) Human resource management . Tenth edition. Harlow, England :, Pearson. </a:t>
            </a:r>
            <a:r>
              <a:rPr lang="en-GB" dirty="0">
                <a:solidFill>
                  <a:srgbClr val="001431"/>
                </a:solidFill>
              </a:rPr>
              <a:t>“</a:t>
            </a:r>
          </a:p>
        </p:txBody>
      </p:sp>
      <p:sp>
        <p:nvSpPr>
          <p:cNvPr id="15" name="TextBox 14">
            <a:extLst>
              <a:ext uri="{FF2B5EF4-FFF2-40B4-BE49-F238E27FC236}">
                <a16:creationId xmlns:a16="http://schemas.microsoft.com/office/drawing/2014/main" id="{5F385656-855A-696A-94B3-41444F67BE3E}"/>
              </a:ext>
            </a:extLst>
          </p:cNvPr>
          <p:cNvSpPr txBox="1"/>
          <p:nvPr/>
        </p:nvSpPr>
        <p:spPr>
          <a:xfrm>
            <a:off x="1295400" y="2663737"/>
            <a:ext cx="6096000" cy="646331"/>
          </a:xfrm>
          <a:prstGeom prst="rect">
            <a:avLst/>
          </a:prstGeom>
          <a:noFill/>
        </p:spPr>
        <p:txBody>
          <a:bodyPr wrap="square">
            <a:spAutoFit/>
          </a:bodyPr>
          <a:lstStyle/>
          <a:p>
            <a:r>
              <a:rPr lang="en-GB" dirty="0">
                <a:solidFill>
                  <a:srgbClr val="001431"/>
                </a:solidFill>
              </a:rPr>
              <a:t>“</a:t>
            </a:r>
            <a:r>
              <a:rPr lang="en-GB" dirty="0">
                <a:solidFill>
                  <a:schemeClr val="bg1"/>
                </a:solidFill>
              </a:rPr>
              <a:t>D. Torrington (ed.) (2014) Human resource management . Ninth edition. Harlow, England :, Pearson. </a:t>
            </a:r>
            <a:r>
              <a:rPr lang="en-GB" dirty="0">
                <a:solidFill>
                  <a:srgbClr val="001431"/>
                </a:solidFill>
              </a:rPr>
              <a:t>“</a:t>
            </a:r>
          </a:p>
        </p:txBody>
      </p:sp>
      <p:sp>
        <p:nvSpPr>
          <p:cNvPr id="18" name="TextBox 17">
            <a:extLst>
              <a:ext uri="{FF2B5EF4-FFF2-40B4-BE49-F238E27FC236}">
                <a16:creationId xmlns:a16="http://schemas.microsoft.com/office/drawing/2014/main" id="{B99D1FD3-F649-27CA-373E-01375B3A8CA6}"/>
              </a:ext>
            </a:extLst>
          </p:cNvPr>
          <p:cNvSpPr txBox="1"/>
          <p:nvPr/>
        </p:nvSpPr>
        <p:spPr>
          <a:xfrm>
            <a:off x="1295400" y="3377362"/>
            <a:ext cx="9423400" cy="646331"/>
          </a:xfrm>
          <a:prstGeom prst="rect">
            <a:avLst/>
          </a:prstGeom>
          <a:noFill/>
        </p:spPr>
        <p:txBody>
          <a:bodyPr wrap="square">
            <a:spAutoFit/>
          </a:bodyPr>
          <a:lstStyle/>
          <a:p>
            <a:r>
              <a:rPr lang="en-GB" dirty="0">
                <a:solidFill>
                  <a:srgbClr val="001431"/>
                </a:solidFill>
              </a:rPr>
              <a:t>“</a:t>
            </a:r>
            <a:r>
              <a:rPr lang="en-GB" dirty="0">
                <a:solidFill>
                  <a:schemeClr val="bg1"/>
                </a:solidFill>
              </a:rPr>
              <a:t>Pilbeam, S. (2010) People resourcing and talent planning : HRM in practice . Fourth edition. Harlow, England :, FT Prentice Hall.</a:t>
            </a:r>
            <a:r>
              <a:rPr lang="en-GB" dirty="0">
                <a:solidFill>
                  <a:srgbClr val="001431"/>
                </a:solidFill>
              </a:rPr>
              <a:t>”</a:t>
            </a:r>
          </a:p>
        </p:txBody>
      </p:sp>
    </p:spTree>
    <p:extLst>
      <p:ext uri="{BB962C8B-B14F-4D97-AF65-F5344CB8AC3E}">
        <p14:creationId xmlns:p14="http://schemas.microsoft.com/office/powerpoint/2010/main" val="1581363495"/>
      </p:ext>
    </p:extLst>
  </p:cSld>
  <p:clrMapOvr>
    <a:masterClrMapping/>
  </p:clrMapOvr>
</p:sld>
</file>

<file path=ppt/theme/theme1.xml><?xml version="1.0" encoding="utf-8"?>
<a:theme xmlns:a="http://schemas.openxmlformats.org/drawingml/2006/main" name="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1E645E5-0105-4597-A6C9-FF428BAEF1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{35FE78C4-79E5-4BAA-956F-C9FC10D8A574}tf33968143_win32</Template>
  <TotalTime>2023</TotalTime>
  <Words>680</Words>
  <Application>Microsoft Office PowerPoint</Application>
  <PresentationFormat>Widescreen</PresentationFormat>
  <Paragraphs>141</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Book Antiqua</vt:lpstr>
      <vt:lpstr>Calibri</vt:lpstr>
      <vt:lpstr>Franklin Gothic Book</vt:lpstr>
      <vt:lpstr>Wingdings</vt:lpstr>
      <vt:lpstr>Office Theme</vt:lpstr>
      <vt:lpstr>The importance of technology in Learning and Development</vt:lpstr>
      <vt:lpstr>Content </vt:lpstr>
      <vt:lpstr>PowerPoint Presentation</vt:lpstr>
      <vt:lpstr>How technology changes  our live?</vt:lpstr>
      <vt:lpstr>PowerPoint Presentation</vt:lpstr>
      <vt:lpstr>PowerPoint Presentation</vt:lpstr>
      <vt:lpstr>PowerPoint Presentation</vt:lpstr>
      <vt:lpstr>PowerPoint Presentation</vt:lpstr>
      <vt:lpstr>PowerPoint Presentation</vt:lpstr>
      <vt:lpstr>Benefits for Employees </vt:lpstr>
      <vt:lpstr>Benefits for Employers </vt:lpstr>
      <vt:lpstr>Summary</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Valentina Petkova (2232604)</dc:creator>
  <cp:lastModifiedBy>Valentina Petkova (2232604)</cp:lastModifiedBy>
  <cp:revision>12</cp:revision>
  <dcterms:created xsi:type="dcterms:W3CDTF">2024-03-22T20:35:46Z</dcterms:created>
  <dcterms:modified xsi:type="dcterms:W3CDTF">2024-04-05T20:09:17Z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