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398" r:id="rId3"/>
    <p:sldId id="362" r:id="rId4"/>
    <p:sldId id="382" r:id="rId5"/>
    <p:sldId id="383" r:id="rId6"/>
    <p:sldId id="384" r:id="rId7"/>
    <p:sldId id="385" r:id="rId8"/>
    <p:sldId id="386" r:id="rId9"/>
    <p:sldId id="387" r:id="rId10"/>
    <p:sldId id="388" r:id="rId11"/>
    <p:sldId id="399" r:id="rId12"/>
    <p:sldId id="400" r:id="rId13"/>
    <p:sldId id="389" r:id="rId14"/>
    <p:sldId id="390" r:id="rId15"/>
    <p:sldId id="391" r:id="rId16"/>
    <p:sldId id="392" r:id="rId17"/>
    <p:sldId id="393" r:id="rId18"/>
    <p:sldId id="394" r:id="rId19"/>
    <p:sldId id="395" r:id="rId20"/>
    <p:sldId id="396" r:id="rId21"/>
    <p:sldId id="39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114" autoAdjust="0"/>
    <p:restoredTop sz="94660"/>
  </p:normalViewPr>
  <p:slideViewPr>
    <p:cSldViewPr snapToGrid="0">
      <p:cViewPr varScale="1">
        <p:scale>
          <a:sx n="90" d="100"/>
          <a:sy n="90" d="100"/>
        </p:scale>
        <p:origin x="69" y="41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9816E8E-C781-4364-B2CC-AD8D4010D52B}" type="datetimeFigureOut">
              <a:rPr lang="en-GB" smtClean="0"/>
              <a:t>30/03/2022</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AAF2DD8A-8DDD-4A42-BD27-7599DFDE16E2}" type="slidenum">
              <a:rPr lang="en-GB" smtClean="0"/>
              <a:t>‹#›</a:t>
            </a:fld>
            <a:endParaRPr lang="en-GB"/>
          </a:p>
        </p:txBody>
      </p:sp>
    </p:spTree>
    <p:extLst>
      <p:ext uri="{BB962C8B-B14F-4D97-AF65-F5344CB8AC3E}">
        <p14:creationId xmlns:p14="http://schemas.microsoft.com/office/powerpoint/2010/main" val="41717577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816E8E-C781-4364-B2CC-AD8D4010D52B}" type="datetimeFigureOut">
              <a:rPr lang="en-GB" smtClean="0"/>
              <a:t>30/03/2022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AF2DD8A-8DDD-4A42-BD27-7599DFDE16E2}" type="slidenum">
              <a:rPr lang="en-GB" smtClean="0"/>
              <a:t>‹#›</a:t>
            </a:fld>
            <a:endParaRPr lang="en-GB"/>
          </a:p>
        </p:txBody>
      </p:sp>
    </p:spTree>
    <p:extLst>
      <p:ext uri="{BB962C8B-B14F-4D97-AF65-F5344CB8AC3E}">
        <p14:creationId xmlns:p14="http://schemas.microsoft.com/office/powerpoint/2010/main" val="10453743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9816E8E-C781-4364-B2CC-AD8D4010D52B}" type="datetimeFigureOut">
              <a:rPr lang="en-GB" smtClean="0"/>
              <a:t>30/03/2022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AF2DD8A-8DDD-4A42-BD27-7599DFDE16E2}" type="slidenum">
              <a:rPr lang="en-GB" smtClean="0"/>
              <a:t>‹#›</a:t>
            </a:fld>
            <a:endParaRPr lang="en-GB"/>
          </a:p>
        </p:txBody>
      </p:sp>
    </p:spTree>
    <p:extLst>
      <p:ext uri="{BB962C8B-B14F-4D97-AF65-F5344CB8AC3E}">
        <p14:creationId xmlns:p14="http://schemas.microsoft.com/office/powerpoint/2010/main" val="8168645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9816E8E-C781-4364-B2CC-AD8D4010D52B}" type="datetimeFigureOut">
              <a:rPr lang="en-GB" smtClean="0"/>
              <a:t>30/03/2022</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AAF2DD8A-8DDD-4A42-BD27-7599DFDE16E2}" type="slidenum">
              <a:rPr lang="en-GB" smtClean="0"/>
              <a:t>‹#›</a:t>
            </a:fld>
            <a:endParaRPr lang="en-GB"/>
          </a:p>
        </p:txBody>
      </p:sp>
    </p:spTree>
    <p:extLst>
      <p:ext uri="{BB962C8B-B14F-4D97-AF65-F5344CB8AC3E}">
        <p14:creationId xmlns:p14="http://schemas.microsoft.com/office/powerpoint/2010/main" val="12590345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9816E8E-C781-4364-B2CC-AD8D4010D52B}" type="datetimeFigureOut">
              <a:rPr lang="en-GB" smtClean="0"/>
              <a:t>30/03/2022</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AAF2DD8A-8DDD-4A42-BD27-7599DFDE16E2}" type="slidenum">
              <a:rPr lang="en-GB" smtClean="0"/>
              <a:t>‹#›</a:t>
            </a:fld>
            <a:endParaRPr lang="en-GB"/>
          </a:p>
        </p:txBody>
      </p:sp>
    </p:spTree>
    <p:extLst>
      <p:ext uri="{BB962C8B-B14F-4D97-AF65-F5344CB8AC3E}">
        <p14:creationId xmlns:p14="http://schemas.microsoft.com/office/powerpoint/2010/main" val="3840143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9816E8E-C781-4364-B2CC-AD8D4010D52B}" type="datetimeFigureOut">
              <a:rPr lang="en-GB" smtClean="0"/>
              <a:t>30/03/2022</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AAF2DD8A-8DDD-4A42-BD27-7599DFDE16E2}" type="slidenum">
              <a:rPr lang="en-GB" smtClean="0"/>
              <a:t>‹#›</a:t>
            </a:fld>
            <a:endParaRPr lang="en-GB"/>
          </a:p>
        </p:txBody>
      </p:sp>
    </p:spTree>
    <p:extLst>
      <p:ext uri="{BB962C8B-B14F-4D97-AF65-F5344CB8AC3E}">
        <p14:creationId xmlns:p14="http://schemas.microsoft.com/office/powerpoint/2010/main" val="25079282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9816E8E-C781-4364-B2CC-AD8D4010D52B}" type="datetimeFigureOut">
              <a:rPr lang="en-GB" smtClean="0"/>
              <a:t>30/03/2022</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AAF2DD8A-8DDD-4A42-BD27-7599DFDE16E2}" type="slidenum">
              <a:rPr lang="en-GB" smtClean="0"/>
              <a:t>‹#›</a:t>
            </a:fld>
            <a:endParaRPr lang="en-GB"/>
          </a:p>
        </p:txBody>
      </p:sp>
    </p:spTree>
    <p:extLst>
      <p:ext uri="{BB962C8B-B14F-4D97-AF65-F5344CB8AC3E}">
        <p14:creationId xmlns:p14="http://schemas.microsoft.com/office/powerpoint/2010/main" val="11552102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9816E8E-C781-4364-B2CC-AD8D4010D52B}" type="datetimeFigureOut">
              <a:rPr lang="en-GB" smtClean="0"/>
              <a:t>30/03/2022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AAF2DD8A-8DDD-4A42-BD27-7599DFDE16E2}" type="slidenum">
              <a:rPr lang="en-GB" smtClean="0"/>
              <a:t>‹#›</a:t>
            </a:fld>
            <a:endParaRPr lang="en-GB"/>
          </a:p>
        </p:txBody>
      </p:sp>
    </p:spTree>
    <p:extLst>
      <p:ext uri="{BB962C8B-B14F-4D97-AF65-F5344CB8AC3E}">
        <p14:creationId xmlns:p14="http://schemas.microsoft.com/office/powerpoint/2010/main" val="20051648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9816E8E-C781-4364-B2CC-AD8D4010D52B}" type="datetimeFigureOut">
              <a:rPr lang="en-GB" smtClean="0"/>
              <a:t>30/03/2022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AF2DD8A-8DDD-4A42-BD27-7599DFDE16E2}" type="slidenum">
              <a:rPr lang="en-GB" smtClean="0"/>
              <a:t>‹#›</a:t>
            </a:fld>
            <a:endParaRPr lang="en-GB"/>
          </a:p>
        </p:txBody>
      </p:sp>
    </p:spTree>
    <p:extLst>
      <p:ext uri="{BB962C8B-B14F-4D97-AF65-F5344CB8AC3E}">
        <p14:creationId xmlns:p14="http://schemas.microsoft.com/office/powerpoint/2010/main" val="41206267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9816E8E-C781-4364-B2CC-AD8D4010D52B}" type="datetimeFigureOut">
              <a:rPr lang="en-GB" smtClean="0"/>
              <a:t>30/03/2022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AF2DD8A-8DDD-4A42-BD27-7599DFDE16E2}" type="slidenum">
              <a:rPr lang="en-GB" smtClean="0"/>
              <a:t>‹#›</a:t>
            </a:fld>
            <a:endParaRPr lang="en-GB"/>
          </a:p>
        </p:txBody>
      </p:sp>
    </p:spTree>
    <p:extLst>
      <p:ext uri="{BB962C8B-B14F-4D97-AF65-F5344CB8AC3E}">
        <p14:creationId xmlns:p14="http://schemas.microsoft.com/office/powerpoint/2010/main" val="3033774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9816E8E-C781-4364-B2CC-AD8D4010D52B}" type="datetimeFigureOut">
              <a:rPr lang="en-GB" smtClean="0"/>
              <a:t>30/03/2022</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AF2DD8A-8DDD-4A42-BD27-7599DFDE16E2}"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275401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E9816E8E-C781-4364-B2CC-AD8D4010D52B}" type="datetimeFigureOut">
              <a:rPr lang="en-GB" smtClean="0"/>
              <a:t>30/03/2022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AF2DD8A-8DDD-4A42-BD27-7599DFDE16E2}" type="slidenum">
              <a:rPr lang="en-GB" smtClean="0"/>
              <a:t>‹#›</a:t>
            </a:fld>
            <a:endParaRPr lang="en-GB"/>
          </a:p>
        </p:txBody>
      </p:sp>
    </p:spTree>
    <p:extLst>
      <p:ext uri="{BB962C8B-B14F-4D97-AF65-F5344CB8AC3E}">
        <p14:creationId xmlns:p14="http://schemas.microsoft.com/office/powerpoint/2010/main" val="37894706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E9816E8E-C781-4364-B2CC-AD8D4010D52B}" type="datetimeFigureOut">
              <a:rPr lang="en-GB" smtClean="0"/>
              <a:t>30/03/2022</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AF2DD8A-8DDD-4A42-BD27-7599DFDE16E2}"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279906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E9816E8E-C781-4364-B2CC-AD8D4010D52B}" type="datetimeFigureOut">
              <a:rPr lang="en-GB" smtClean="0"/>
              <a:t>30/03/2022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AF2DD8A-8DDD-4A42-BD27-7599DFDE16E2}" type="slidenum">
              <a:rPr lang="en-GB" smtClean="0"/>
              <a:t>‹#›</a:t>
            </a:fld>
            <a:endParaRPr lang="en-GB"/>
          </a:p>
        </p:txBody>
      </p:sp>
    </p:spTree>
    <p:extLst>
      <p:ext uri="{BB962C8B-B14F-4D97-AF65-F5344CB8AC3E}">
        <p14:creationId xmlns:p14="http://schemas.microsoft.com/office/powerpoint/2010/main" val="41355383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816E8E-C781-4364-B2CC-AD8D4010D52B}" type="datetimeFigureOut">
              <a:rPr lang="en-GB" smtClean="0"/>
              <a:t>30/03/2022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AF2DD8A-8DDD-4A42-BD27-7599DFDE16E2}" type="slidenum">
              <a:rPr lang="en-GB" smtClean="0"/>
              <a:t>‹#›</a:t>
            </a:fld>
            <a:endParaRPr lang="en-GB"/>
          </a:p>
        </p:txBody>
      </p:sp>
    </p:spTree>
    <p:extLst>
      <p:ext uri="{BB962C8B-B14F-4D97-AF65-F5344CB8AC3E}">
        <p14:creationId xmlns:p14="http://schemas.microsoft.com/office/powerpoint/2010/main" val="33002230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816E8E-C781-4364-B2CC-AD8D4010D52B}" type="datetimeFigureOut">
              <a:rPr lang="en-GB" smtClean="0"/>
              <a:t>30/03/2022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AF2DD8A-8DDD-4A42-BD27-7599DFDE16E2}" type="slidenum">
              <a:rPr lang="en-GB" smtClean="0"/>
              <a:t>‹#›</a:t>
            </a:fld>
            <a:endParaRPr lang="en-GB"/>
          </a:p>
        </p:txBody>
      </p:sp>
    </p:spTree>
    <p:extLst>
      <p:ext uri="{BB962C8B-B14F-4D97-AF65-F5344CB8AC3E}">
        <p14:creationId xmlns:p14="http://schemas.microsoft.com/office/powerpoint/2010/main" val="3825299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E9816E8E-C781-4364-B2CC-AD8D4010D52B}" type="datetimeFigureOut">
              <a:rPr lang="en-GB" smtClean="0"/>
              <a:t>30/03/2022</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AAF2DD8A-8DDD-4A42-BD27-7599DFDE16E2}" type="slidenum">
              <a:rPr lang="en-GB" smtClean="0"/>
              <a:t>‹#›</a:t>
            </a:fld>
            <a:endParaRPr lang="en-GB"/>
          </a:p>
        </p:txBody>
      </p:sp>
    </p:spTree>
    <p:extLst>
      <p:ext uri="{BB962C8B-B14F-4D97-AF65-F5344CB8AC3E}">
        <p14:creationId xmlns:p14="http://schemas.microsoft.com/office/powerpoint/2010/main" val="5884386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Health Promotion and Social Cognition Models 2. </a:t>
            </a:r>
          </a:p>
        </p:txBody>
      </p:sp>
      <p:sp>
        <p:nvSpPr>
          <p:cNvPr id="3" name="Subtitle 2"/>
          <p:cNvSpPr>
            <a:spLocks noGrp="1"/>
          </p:cNvSpPr>
          <p:nvPr>
            <p:ph type="subTitle" idx="1"/>
          </p:nvPr>
        </p:nvSpPr>
        <p:spPr/>
        <p:txBody>
          <a:bodyPr/>
          <a:lstStyle/>
          <a:p>
            <a:r>
              <a:rPr lang="en-GB" dirty="0"/>
              <a:t>Dr Stuart Jones</a:t>
            </a:r>
          </a:p>
        </p:txBody>
      </p:sp>
    </p:spTree>
    <p:extLst>
      <p:ext uri="{BB962C8B-B14F-4D97-AF65-F5344CB8AC3E}">
        <p14:creationId xmlns:p14="http://schemas.microsoft.com/office/powerpoint/2010/main" val="29965649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AFCA1-BCB2-4DEC-82F8-9DE730C79B97}"/>
              </a:ext>
            </a:extLst>
          </p:cNvPr>
          <p:cNvSpPr>
            <a:spLocks noGrp="1"/>
          </p:cNvSpPr>
          <p:nvPr>
            <p:ph type="title"/>
          </p:nvPr>
        </p:nvSpPr>
        <p:spPr/>
        <p:txBody>
          <a:bodyPr/>
          <a:lstStyle/>
          <a:p>
            <a:r>
              <a:rPr lang="en-GB" dirty="0"/>
              <a:t>Recap from Online Session</a:t>
            </a:r>
          </a:p>
        </p:txBody>
      </p:sp>
      <p:sp>
        <p:nvSpPr>
          <p:cNvPr id="3" name="Content Placeholder 2">
            <a:extLst>
              <a:ext uri="{FF2B5EF4-FFF2-40B4-BE49-F238E27FC236}">
                <a16:creationId xmlns:a16="http://schemas.microsoft.com/office/drawing/2014/main" id="{ACD9DDE2-79CE-4155-84DA-52A867D8EC24}"/>
              </a:ext>
            </a:extLst>
          </p:cNvPr>
          <p:cNvSpPr>
            <a:spLocks noGrp="1"/>
          </p:cNvSpPr>
          <p:nvPr>
            <p:ph idx="1"/>
          </p:nvPr>
        </p:nvSpPr>
        <p:spPr/>
        <p:txBody>
          <a:bodyPr>
            <a:normAutofit fontScale="92500" lnSpcReduction="10000"/>
          </a:bodyPr>
          <a:lstStyle/>
          <a:p>
            <a:r>
              <a:rPr lang="en-GB" dirty="0"/>
              <a:t>Provided a definition of Health and Health Psychology.</a:t>
            </a:r>
          </a:p>
          <a:p>
            <a:endParaRPr lang="en-GB" dirty="0"/>
          </a:p>
          <a:p>
            <a:r>
              <a:rPr lang="en-GB" dirty="0"/>
              <a:t>Discussed why Health Psychology is becoming increasingly popular and why might someone become a Health Psychologist. </a:t>
            </a:r>
          </a:p>
          <a:p>
            <a:endParaRPr lang="en-GB" dirty="0"/>
          </a:p>
          <a:p>
            <a:r>
              <a:rPr lang="en-GB" dirty="0"/>
              <a:t>Examined Approaches in research and in Health Psychology. </a:t>
            </a:r>
          </a:p>
          <a:p>
            <a:endParaRPr lang="en-GB" dirty="0"/>
          </a:p>
          <a:p>
            <a:r>
              <a:rPr lang="en-GB" dirty="0"/>
              <a:t>Explored Health Promotion and the types of Health Promotion Strategies.</a:t>
            </a:r>
          </a:p>
          <a:p>
            <a:endParaRPr lang="en-GB" dirty="0"/>
          </a:p>
          <a:p>
            <a:r>
              <a:rPr lang="en-GB" dirty="0"/>
              <a:t>Started to discuss the applicability of Social Cognition Models to changing health related behaviour.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531843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a:t>Social Cognition Models. </a:t>
            </a:r>
          </a:p>
        </p:txBody>
      </p:sp>
      <p:sp>
        <p:nvSpPr>
          <p:cNvPr id="9219" name="Rectangle 3"/>
          <p:cNvSpPr>
            <a:spLocks noGrp="1" noChangeArrowheads="1"/>
          </p:cNvSpPr>
          <p:nvPr>
            <p:ph idx="1"/>
          </p:nvPr>
        </p:nvSpPr>
        <p:spPr/>
        <p:txBody>
          <a:bodyPr>
            <a:normAutofit lnSpcReduction="10000"/>
          </a:bodyPr>
          <a:lstStyle/>
          <a:p>
            <a:pPr eaLnBrk="1" hangingPunct="1">
              <a:buFontTx/>
              <a:buNone/>
            </a:pPr>
            <a:endParaRPr lang="en-GB" altLang="en-US" dirty="0"/>
          </a:p>
          <a:p>
            <a:pPr eaLnBrk="1" hangingPunct="1"/>
            <a:r>
              <a:rPr lang="en-GB" altLang="en-US" sz="3200" dirty="0"/>
              <a:t>Health Belief Model (Becker, 1974). </a:t>
            </a:r>
          </a:p>
          <a:p>
            <a:pPr eaLnBrk="1" hangingPunct="1"/>
            <a:r>
              <a:rPr lang="en-GB" altLang="en-US" sz="3200" dirty="0"/>
              <a:t>Theory of Reasoned Action (</a:t>
            </a:r>
            <a:r>
              <a:rPr lang="en-GB" altLang="en-US" sz="3200" dirty="0" err="1"/>
              <a:t>Fishbein</a:t>
            </a:r>
            <a:r>
              <a:rPr lang="en-GB" altLang="en-US" sz="3200" dirty="0"/>
              <a:t> and </a:t>
            </a:r>
            <a:r>
              <a:rPr lang="en-GB" altLang="en-US" sz="3200" dirty="0" err="1"/>
              <a:t>Ajzen</a:t>
            </a:r>
            <a:r>
              <a:rPr lang="en-GB" altLang="en-US" sz="3200" dirty="0"/>
              <a:t>, 1975). </a:t>
            </a:r>
          </a:p>
          <a:p>
            <a:pPr eaLnBrk="1" hangingPunct="1"/>
            <a:r>
              <a:rPr lang="en-GB" altLang="en-US" sz="3200" dirty="0"/>
              <a:t>Theory of Planned Behaviour (</a:t>
            </a:r>
            <a:r>
              <a:rPr lang="en-GB" altLang="en-US" sz="3200" dirty="0" err="1"/>
              <a:t>Ajzen</a:t>
            </a:r>
            <a:r>
              <a:rPr lang="en-GB" altLang="en-US" sz="3200" dirty="0"/>
              <a:t>, 1985). </a:t>
            </a:r>
          </a:p>
          <a:p>
            <a:pPr eaLnBrk="1" hangingPunct="1"/>
            <a:r>
              <a:rPr lang="en-GB" altLang="en-US" sz="3200" dirty="0" err="1"/>
              <a:t>Transtheoretical</a:t>
            </a:r>
            <a:r>
              <a:rPr lang="en-GB" altLang="en-US" sz="3200" dirty="0"/>
              <a:t> Model (</a:t>
            </a:r>
            <a:r>
              <a:rPr lang="en-GB" altLang="en-US" sz="3200" dirty="0" err="1"/>
              <a:t>Prochaska</a:t>
            </a:r>
            <a:r>
              <a:rPr lang="en-GB" altLang="en-US" sz="3200" dirty="0"/>
              <a:t> and </a:t>
            </a:r>
            <a:r>
              <a:rPr lang="en-GB" altLang="en-US" sz="3200" dirty="0" err="1"/>
              <a:t>DiClemente</a:t>
            </a:r>
            <a:r>
              <a:rPr lang="en-GB" altLang="en-US" sz="3200" dirty="0"/>
              <a:t>, 1983). </a:t>
            </a:r>
          </a:p>
        </p:txBody>
      </p:sp>
    </p:spTree>
    <p:extLst>
      <p:ext uri="{BB962C8B-B14F-4D97-AF65-F5344CB8AC3E}">
        <p14:creationId xmlns:p14="http://schemas.microsoft.com/office/powerpoint/2010/main" val="19545107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fontScale="90000"/>
          </a:bodyPr>
          <a:lstStyle/>
          <a:p>
            <a:pPr eaLnBrk="1" hangingPunct="1"/>
            <a:r>
              <a:rPr lang="en-GB" altLang="en-US" sz="4000"/>
              <a:t>Transtheoretical Model. </a:t>
            </a:r>
            <a:br>
              <a:rPr lang="en-GB" altLang="en-US" sz="4000"/>
            </a:br>
            <a:r>
              <a:rPr lang="en-GB" altLang="en-US" sz="4000"/>
              <a:t>Prochaska &amp; DiClemente (1983).</a:t>
            </a:r>
          </a:p>
        </p:txBody>
      </p:sp>
      <p:sp>
        <p:nvSpPr>
          <p:cNvPr id="22531" name="Rectangle 3"/>
          <p:cNvSpPr>
            <a:spLocks noGrp="1" noChangeArrowheads="1"/>
          </p:cNvSpPr>
          <p:nvPr>
            <p:ph idx="1"/>
          </p:nvPr>
        </p:nvSpPr>
        <p:spPr/>
        <p:txBody>
          <a:bodyPr>
            <a:normAutofit fontScale="85000" lnSpcReduction="20000"/>
          </a:bodyPr>
          <a:lstStyle/>
          <a:p>
            <a:pPr eaLnBrk="1" hangingPunct="1">
              <a:lnSpc>
                <a:spcPct val="80000"/>
              </a:lnSpc>
              <a:buFontTx/>
              <a:buNone/>
            </a:pPr>
            <a:endParaRPr lang="en-GB" altLang="en-US" sz="2400"/>
          </a:p>
          <a:p>
            <a:pPr eaLnBrk="1" hangingPunct="1">
              <a:lnSpc>
                <a:spcPct val="80000"/>
              </a:lnSpc>
            </a:pPr>
            <a:r>
              <a:rPr lang="en-GB" altLang="en-US" sz="2400"/>
              <a:t>Used in Several Areas of Health Psychology. </a:t>
            </a:r>
          </a:p>
          <a:p>
            <a:pPr lvl="1" eaLnBrk="1" hangingPunct="1">
              <a:lnSpc>
                <a:spcPct val="80000"/>
              </a:lnSpc>
            </a:pPr>
            <a:r>
              <a:rPr lang="en-GB" altLang="en-US" sz="2000"/>
              <a:t>Alcoholism</a:t>
            </a:r>
          </a:p>
          <a:p>
            <a:pPr lvl="1" eaLnBrk="1" hangingPunct="1">
              <a:lnSpc>
                <a:spcPct val="80000"/>
              </a:lnSpc>
            </a:pPr>
            <a:r>
              <a:rPr lang="en-GB" altLang="en-US" sz="2000"/>
              <a:t>Smoking Cessation. </a:t>
            </a:r>
          </a:p>
          <a:p>
            <a:pPr lvl="1" eaLnBrk="1" hangingPunct="1">
              <a:lnSpc>
                <a:spcPct val="80000"/>
              </a:lnSpc>
            </a:pPr>
            <a:r>
              <a:rPr lang="en-GB" altLang="en-US" sz="2000"/>
              <a:t>Exercise Adherence.</a:t>
            </a:r>
          </a:p>
          <a:p>
            <a:pPr lvl="1" eaLnBrk="1" hangingPunct="1">
              <a:lnSpc>
                <a:spcPct val="80000"/>
              </a:lnSpc>
            </a:pPr>
            <a:r>
              <a:rPr lang="en-GB" altLang="en-US" sz="2000"/>
              <a:t>Treatment of Anorexia Nervosa </a:t>
            </a:r>
          </a:p>
          <a:p>
            <a:pPr lvl="1" eaLnBrk="1" hangingPunct="1">
              <a:lnSpc>
                <a:spcPct val="80000"/>
              </a:lnSpc>
            </a:pPr>
            <a:endParaRPr lang="en-GB" altLang="en-US" sz="2000"/>
          </a:p>
          <a:p>
            <a:pPr eaLnBrk="1" hangingPunct="1">
              <a:lnSpc>
                <a:spcPct val="80000"/>
              </a:lnSpc>
            </a:pPr>
            <a:r>
              <a:rPr lang="en-GB" altLang="en-US" sz="2400"/>
              <a:t>Behaviour is Changed via 5 cyclic stages. </a:t>
            </a:r>
          </a:p>
          <a:p>
            <a:pPr lvl="1" eaLnBrk="1" hangingPunct="1">
              <a:lnSpc>
                <a:spcPct val="80000"/>
              </a:lnSpc>
            </a:pPr>
            <a:r>
              <a:rPr lang="en-GB" altLang="en-US" sz="2000"/>
              <a:t>Pre-contemplation. </a:t>
            </a:r>
          </a:p>
          <a:p>
            <a:pPr lvl="1" eaLnBrk="1" hangingPunct="1">
              <a:lnSpc>
                <a:spcPct val="80000"/>
              </a:lnSpc>
            </a:pPr>
            <a:r>
              <a:rPr lang="en-GB" altLang="en-US" sz="2000"/>
              <a:t>Contemplation.</a:t>
            </a:r>
          </a:p>
          <a:p>
            <a:pPr lvl="1" eaLnBrk="1" hangingPunct="1">
              <a:lnSpc>
                <a:spcPct val="80000"/>
              </a:lnSpc>
            </a:pPr>
            <a:r>
              <a:rPr lang="en-GB" altLang="en-US" sz="2000"/>
              <a:t>Preparation.</a:t>
            </a:r>
          </a:p>
          <a:p>
            <a:pPr lvl="1" eaLnBrk="1" hangingPunct="1">
              <a:lnSpc>
                <a:spcPct val="80000"/>
              </a:lnSpc>
            </a:pPr>
            <a:r>
              <a:rPr lang="en-GB" altLang="en-US" sz="2000"/>
              <a:t>Action. </a:t>
            </a:r>
          </a:p>
          <a:p>
            <a:pPr lvl="1" eaLnBrk="1" hangingPunct="1">
              <a:lnSpc>
                <a:spcPct val="80000"/>
              </a:lnSpc>
            </a:pPr>
            <a:r>
              <a:rPr lang="en-GB" altLang="en-US" sz="2000"/>
              <a:t>Maintenance. </a:t>
            </a:r>
          </a:p>
          <a:p>
            <a:pPr lvl="1" eaLnBrk="1" hangingPunct="1">
              <a:lnSpc>
                <a:spcPct val="80000"/>
              </a:lnSpc>
            </a:pPr>
            <a:endParaRPr lang="en-GB" altLang="en-US" sz="2000"/>
          </a:p>
          <a:p>
            <a:pPr eaLnBrk="1" hangingPunct="1">
              <a:lnSpc>
                <a:spcPct val="80000"/>
              </a:lnSpc>
            </a:pPr>
            <a:endParaRPr lang="en-GB" altLang="en-US" sz="2400"/>
          </a:p>
        </p:txBody>
      </p:sp>
    </p:spTree>
    <p:extLst>
      <p:ext uri="{BB962C8B-B14F-4D97-AF65-F5344CB8AC3E}">
        <p14:creationId xmlns:p14="http://schemas.microsoft.com/office/powerpoint/2010/main" val="29341600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r>
              <a:rPr lang="en-GB" altLang="en-US"/>
              <a:t>TTM</a:t>
            </a:r>
          </a:p>
        </p:txBody>
      </p:sp>
      <p:sp>
        <p:nvSpPr>
          <p:cNvPr id="75779" name="Rectangle 3"/>
          <p:cNvSpPr>
            <a:spLocks noGrp="1" noChangeArrowheads="1"/>
          </p:cNvSpPr>
          <p:nvPr>
            <p:ph idx="1"/>
          </p:nvPr>
        </p:nvSpPr>
        <p:spPr/>
        <p:txBody>
          <a:bodyPr/>
          <a:lstStyle/>
          <a:p>
            <a:pPr>
              <a:lnSpc>
                <a:spcPct val="90000"/>
              </a:lnSpc>
            </a:pPr>
            <a:r>
              <a:rPr lang="en-GB" altLang="en-US"/>
              <a:t>An individual progresses through five cyclic stages. </a:t>
            </a:r>
          </a:p>
          <a:p>
            <a:pPr>
              <a:lnSpc>
                <a:spcPct val="90000"/>
              </a:lnSpc>
            </a:pPr>
            <a:endParaRPr lang="en-GB" altLang="en-US"/>
          </a:p>
          <a:p>
            <a:pPr>
              <a:lnSpc>
                <a:spcPct val="90000"/>
              </a:lnSpc>
            </a:pPr>
            <a:r>
              <a:rPr lang="en-GB" altLang="en-US"/>
              <a:t>1. Pre-contemplation Stage – (does not have any desire to change behaviour). </a:t>
            </a:r>
          </a:p>
          <a:p>
            <a:pPr>
              <a:lnSpc>
                <a:spcPct val="90000"/>
              </a:lnSpc>
            </a:pPr>
            <a:endParaRPr lang="en-GB" altLang="en-US"/>
          </a:p>
          <a:p>
            <a:pPr>
              <a:lnSpc>
                <a:spcPct val="90000"/>
              </a:lnSpc>
            </a:pPr>
            <a:r>
              <a:rPr lang="en-GB" altLang="en-US"/>
              <a:t>2. Contemplation Stage – (has “fleeting” thoughts of changing behaviour – but doesn’t make any changes). </a:t>
            </a:r>
          </a:p>
        </p:txBody>
      </p:sp>
    </p:spTree>
    <p:extLst>
      <p:ext uri="{BB962C8B-B14F-4D97-AF65-F5344CB8AC3E}">
        <p14:creationId xmlns:p14="http://schemas.microsoft.com/office/powerpoint/2010/main" val="17166185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r>
              <a:rPr lang="en-GB" altLang="en-US"/>
              <a:t>TTM</a:t>
            </a:r>
          </a:p>
        </p:txBody>
      </p:sp>
      <p:sp>
        <p:nvSpPr>
          <p:cNvPr id="76803" name="Rectangle 3"/>
          <p:cNvSpPr>
            <a:spLocks noGrp="1" noChangeArrowheads="1"/>
          </p:cNvSpPr>
          <p:nvPr>
            <p:ph idx="1"/>
          </p:nvPr>
        </p:nvSpPr>
        <p:spPr/>
        <p:txBody>
          <a:bodyPr/>
          <a:lstStyle/>
          <a:p>
            <a:pPr>
              <a:lnSpc>
                <a:spcPct val="90000"/>
              </a:lnSpc>
            </a:pPr>
            <a:r>
              <a:rPr lang="en-GB" altLang="en-US"/>
              <a:t>3. Preperation Stage (makes some behavioural adjustments…. E.g. enquires about local gymnasiums). </a:t>
            </a:r>
          </a:p>
          <a:p>
            <a:pPr>
              <a:lnSpc>
                <a:spcPct val="90000"/>
              </a:lnSpc>
            </a:pPr>
            <a:endParaRPr lang="en-GB" altLang="en-US"/>
          </a:p>
          <a:p>
            <a:pPr>
              <a:lnSpc>
                <a:spcPct val="90000"/>
              </a:lnSpc>
            </a:pPr>
            <a:r>
              <a:rPr lang="en-GB" altLang="en-US"/>
              <a:t>4. Action Stage – (Has changed behaviour but for less than six months).</a:t>
            </a:r>
          </a:p>
          <a:p>
            <a:pPr>
              <a:lnSpc>
                <a:spcPct val="90000"/>
              </a:lnSpc>
            </a:pPr>
            <a:endParaRPr lang="en-GB" altLang="en-US"/>
          </a:p>
          <a:p>
            <a:pPr>
              <a:lnSpc>
                <a:spcPct val="90000"/>
              </a:lnSpc>
            </a:pPr>
            <a:r>
              <a:rPr lang="en-GB" altLang="en-US"/>
              <a:t>5. Maintanence – (Has changed behaviour for more than six months). </a:t>
            </a:r>
          </a:p>
        </p:txBody>
      </p:sp>
    </p:spTree>
    <p:extLst>
      <p:ext uri="{BB962C8B-B14F-4D97-AF65-F5344CB8AC3E}">
        <p14:creationId xmlns:p14="http://schemas.microsoft.com/office/powerpoint/2010/main" val="10177019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endParaRPr lang="en-US" altLang="en-US"/>
          </a:p>
        </p:txBody>
      </p:sp>
      <p:pic>
        <p:nvPicPr>
          <p:cNvPr id="23556" name="Picture 4" descr="spiral062200_S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03614" y="1747838"/>
            <a:ext cx="4897437" cy="4583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40972967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a:t>Transtheoretical Model. </a:t>
            </a:r>
          </a:p>
        </p:txBody>
      </p:sp>
      <p:sp>
        <p:nvSpPr>
          <p:cNvPr id="24579" name="Rectangle 3"/>
          <p:cNvSpPr>
            <a:spLocks noGrp="1" noChangeArrowheads="1"/>
          </p:cNvSpPr>
          <p:nvPr>
            <p:ph idx="1"/>
          </p:nvPr>
        </p:nvSpPr>
        <p:spPr/>
        <p:txBody>
          <a:bodyPr/>
          <a:lstStyle/>
          <a:p>
            <a:pPr eaLnBrk="1" hangingPunct="1">
              <a:lnSpc>
                <a:spcPct val="80000"/>
              </a:lnSpc>
            </a:pPr>
            <a:r>
              <a:rPr lang="en-GB" altLang="en-US"/>
              <a:t>Factors that influence an individuals progress through these stages. </a:t>
            </a:r>
          </a:p>
          <a:p>
            <a:pPr eaLnBrk="1" hangingPunct="1">
              <a:lnSpc>
                <a:spcPct val="80000"/>
              </a:lnSpc>
            </a:pPr>
            <a:endParaRPr lang="en-GB" altLang="en-US"/>
          </a:p>
          <a:p>
            <a:pPr eaLnBrk="1" hangingPunct="1">
              <a:lnSpc>
                <a:spcPct val="80000"/>
              </a:lnSpc>
            </a:pPr>
            <a:r>
              <a:rPr lang="en-GB" altLang="en-US"/>
              <a:t>Self Efficacy. </a:t>
            </a:r>
          </a:p>
          <a:p>
            <a:pPr lvl="1" eaLnBrk="1" hangingPunct="1">
              <a:lnSpc>
                <a:spcPct val="80000"/>
              </a:lnSpc>
            </a:pPr>
            <a:r>
              <a:rPr lang="en-GB" altLang="en-US"/>
              <a:t>Self Efficacy = Positively Correlated with Behavioural Change. </a:t>
            </a:r>
          </a:p>
          <a:p>
            <a:pPr eaLnBrk="1" hangingPunct="1">
              <a:lnSpc>
                <a:spcPct val="80000"/>
              </a:lnSpc>
            </a:pPr>
            <a:r>
              <a:rPr lang="en-GB" altLang="en-US"/>
              <a:t>Decisional Balance. </a:t>
            </a:r>
          </a:p>
          <a:p>
            <a:pPr lvl="1" eaLnBrk="1" hangingPunct="1">
              <a:lnSpc>
                <a:spcPct val="80000"/>
              </a:lnSpc>
            </a:pPr>
            <a:r>
              <a:rPr lang="en-GB" altLang="en-US"/>
              <a:t>Pro’s and Cons of changing behaviour. </a:t>
            </a:r>
          </a:p>
          <a:p>
            <a:pPr eaLnBrk="1" hangingPunct="1">
              <a:lnSpc>
                <a:spcPct val="80000"/>
              </a:lnSpc>
            </a:pPr>
            <a:r>
              <a:rPr lang="en-GB" altLang="en-US"/>
              <a:t>10 processes of change. </a:t>
            </a:r>
          </a:p>
          <a:p>
            <a:pPr lvl="1" eaLnBrk="1" hangingPunct="1">
              <a:lnSpc>
                <a:spcPct val="80000"/>
              </a:lnSpc>
            </a:pPr>
            <a:r>
              <a:rPr lang="en-GB" altLang="en-US"/>
              <a:t>5 Cognitive Processes. </a:t>
            </a:r>
          </a:p>
          <a:p>
            <a:pPr lvl="1" eaLnBrk="1" hangingPunct="1">
              <a:lnSpc>
                <a:spcPct val="80000"/>
              </a:lnSpc>
            </a:pPr>
            <a:r>
              <a:rPr lang="en-GB" altLang="en-US"/>
              <a:t>5 Behavioural Processes. </a:t>
            </a:r>
          </a:p>
        </p:txBody>
      </p:sp>
    </p:spTree>
    <p:extLst>
      <p:ext uri="{BB962C8B-B14F-4D97-AF65-F5344CB8AC3E}">
        <p14:creationId xmlns:p14="http://schemas.microsoft.com/office/powerpoint/2010/main" val="3221331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a:t>Process of Change. </a:t>
            </a:r>
          </a:p>
        </p:txBody>
      </p:sp>
      <p:sp>
        <p:nvSpPr>
          <p:cNvPr id="25603" name="Rectangle 3"/>
          <p:cNvSpPr>
            <a:spLocks noGrp="1" noChangeArrowheads="1"/>
          </p:cNvSpPr>
          <p:nvPr>
            <p:ph idx="1"/>
          </p:nvPr>
        </p:nvSpPr>
        <p:spPr>
          <a:xfrm>
            <a:off x="2589212" y="1456661"/>
            <a:ext cx="8915400" cy="5124892"/>
          </a:xfrm>
        </p:spPr>
        <p:txBody>
          <a:bodyPr>
            <a:normAutofit fontScale="92500" lnSpcReduction="10000"/>
          </a:bodyPr>
          <a:lstStyle/>
          <a:p>
            <a:pPr eaLnBrk="1" hangingPunct="1"/>
            <a:r>
              <a:rPr lang="en-GB" altLang="en-US" dirty="0"/>
              <a:t>5 Cognitive Processes – Typically used when early in the cycle (Pre-Contemplation / Contemplation). </a:t>
            </a:r>
          </a:p>
          <a:p>
            <a:pPr eaLnBrk="1" hangingPunct="1"/>
            <a:r>
              <a:rPr lang="en-GB" altLang="en-US" dirty="0"/>
              <a:t>Consciousness Raising. </a:t>
            </a:r>
          </a:p>
          <a:p>
            <a:pPr lvl="1"/>
            <a:r>
              <a:rPr lang="en-GB" altLang="en-US" dirty="0"/>
              <a:t>Finding and learning new facts, ideas, and tips that support the healthy behaviour change</a:t>
            </a:r>
          </a:p>
          <a:p>
            <a:pPr eaLnBrk="1" hangingPunct="1"/>
            <a:r>
              <a:rPr lang="en-GB" altLang="en-US" dirty="0"/>
              <a:t>Dramatic Relief. </a:t>
            </a:r>
          </a:p>
          <a:p>
            <a:pPr lvl="1"/>
            <a:r>
              <a:rPr lang="en-GB" altLang="en-US" dirty="0"/>
              <a:t>Experiencing the negative emotions (fear, anxiety, worry) that go along with unhealthy behaviour risk.</a:t>
            </a:r>
          </a:p>
          <a:p>
            <a:pPr eaLnBrk="1" hangingPunct="1"/>
            <a:r>
              <a:rPr lang="en-GB" altLang="en-US" dirty="0"/>
              <a:t>Environmental Re-evaluation. </a:t>
            </a:r>
          </a:p>
          <a:p>
            <a:pPr lvl="1"/>
            <a:r>
              <a:rPr lang="en-GB" altLang="en-US" dirty="0"/>
              <a:t>Realizing the negative impact of the unhealthy behaviour or the positive impact of the healthy behaviour on one's proximal social and physical environment</a:t>
            </a:r>
          </a:p>
          <a:p>
            <a:pPr eaLnBrk="1" hangingPunct="1"/>
            <a:r>
              <a:rPr lang="en-GB" altLang="en-US" dirty="0"/>
              <a:t>Self Re-evaluation. </a:t>
            </a:r>
          </a:p>
          <a:p>
            <a:pPr lvl="1"/>
            <a:r>
              <a:rPr lang="en-GB" altLang="en-US" dirty="0"/>
              <a:t>Realizing that the behaviour change is an important part of one's identity as a person</a:t>
            </a:r>
          </a:p>
          <a:p>
            <a:pPr eaLnBrk="1" hangingPunct="1"/>
            <a:r>
              <a:rPr lang="en-GB" altLang="en-US" dirty="0"/>
              <a:t>Social Liberation. </a:t>
            </a:r>
          </a:p>
          <a:p>
            <a:pPr lvl="1"/>
            <a:r>
              <a:rPr lang="en-GB" altLang="en-US" dirty="0"/>
              <a:t>Realizing that the social norms are changing in the direction of supporting the healthy behaviour change. </a:t>
            </a:r>
          </a:p>
        </p:txBody>
      </p:sp>
    </p:spTree>
    <p:extLst>
      <p:ext uri="{BB962C8B-B14F-4D97-AF65-F5344CB8AC3E}">
        <p14:creationId xmlns:p14="http://schemas.microsoft.com/office/powerpoint/2010/main" val="17732572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ltLang="en-US"/>
              <a:t>Processes of Change. </a:t>
            </a:r>
          </a:p>
        </p:txBody>
      </p:sp>
      <p:sp>
        <p:nvSpPr>
          <p:cNvPr id="26627" name="Rectangle 3"/>
          <p:cNvSpPr>
            <a:spLocks noGrp="1" noChangeArrowheads="1"/>
          </p:cNvSpPr>
          <p:nvPr>
            <p:ph idx="1"/>
          </p:nvPr>
        </p:nvSpPr>
        <p:spPr>
          <a:xfrm>
            <a:off x="1196163" y="1467293"/>
            <a:ext cx="10611293" cy="5332227"/>
          </a:xfrm>
        </p:spPr>
        <p:txBody>
          <a:bodyPr>
            <a:normAutofit/>
          </a:bodyPr>
          <a:lstStyle/>
          <a:p>
            <a:pPr eaLnBrk="1" hangingPunct="1"/>
            <a:r>
              <a:rPr lang="en-GB" altLang="en-US" dirty="0"/>
              <a:t>5 Behavioural Processes - Typically used when later in the cycle (Action stage onwards).  </a:t>
            </a:r>
          </a:p>
          <a:p>
            <a:pPr eaLnBrk="1" hangingPunct="1"/>
            <a:r>
              <a:rPr lang="en-GB" altLang="en-US" dirty="0"/>
              <a:t>Counter-Conditioning. </a:t>
            </a:r>
          </a:p>
          <a:p>
            <a:pPr lvl="1"/>
            <a:r>
              <a:rPr lang="en-GB" altLang="en-US" dirty="0"/>
              <a:t>Substituting healthier alternative behaviours and cognitions for the unhealthy behaviour</a:t>
            </a:r>
          </a:p>
          <a:p>
            <a:pPr eaLnBrk="1" hangingPunct="1"/>
            <a:r>
              <a:rPr lang="en-GB" altLang="en-US" dirty="0"/>
              <a:t>Helping Relationships. </a:t>
            </a:r>
          </a:p>
          <a:p>
            <a:pPr lvl="1"/>
            <a:r>
              <a:rPr lang="en-GB" altLang="en-US" dirty="0"/>
              <a:t>Seeking and using social support for the healthy behaviour change</a:t>
            </a:r>
          </a:p>
          <a:p>
            <a:pPr eaLnBrk="1" hangingPunct="1"/>
            <a:r>
              <a:rPr lang="en-GB" altLang="en-US" dirty="0"/>
              <a:t>Reinforcement Management</a:t>
            </a:r>
          </a:p>
          <a:p>
            <a:pPr lvl="1"/>
            <a:r>
              <a:rPr lang="en-GB" altLang="en-US" dirty="0"/>
              <a:t>Increasing the rewards for the positive behaviour change and decreasing the rewards of the unhealthy behaviour</a:t>
            </a:r>
          </a:p>
          <a:p>
            <a:pPr eaLnBrk="1" hangingPunct="1"/>
            <a:r>
              <a:rPr lang="en-GB" altLang="en-US" dirty="0"/>
              <a:t>Self-Liberation. </a:t>
            </a:r>
          </a:p>
          <a:p>
            <a:pPr lvl="1"/>
            <a:r>
              <a:rPr lang="en-GB" altLang="en-US" dirty="0"/>
              <a:t>Making a firm commitment to change. </a:t>
            </a:r>
          </a:p>
          <a:p>
            <a:pPr eaLnBrk="1" hangingPunct="1"/>
            <a:r>
              <a:rPr lang="en-GB" altLang="en-US" dirty="0"/>
              <a:t>Stimulus Control.  </a:t>
            </a:r>
          </a:p>
          <a:p>
            <a:pPr lvl="1"/>
            <a:r>
              <a:rPr lang="en-GB" altLang="en-US" dirty="0"/>
              <a:t>Removing reminders or cues to engage in the unhealthy behaviour and adding cues or reminders to engage in the healthy behaviour. </a:t>
            </a:r>
          </a:p>
        </p:txBody>
      </p:sp>
    </p:spTree>
    <p:extLst>
      <p:ext uri="{BB962C8B-B14F-4D97-AF65-F5344CB8AC3E}">
        <p14:creationId xmlns:p14="http://schemas.microsoft.com/office/powerpoint/2010/main" val="1103371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14EB5-BB9B-4111-A9B1-0572616B2AAD}"/>
              </a:ext>
            </a:extLst>
          </p:cNvPr>
          <p:cNvSpPr>
            <a:spLocks noGrp="1"/>
          </p:cNvSpPr>
          <p:nvPr>
            <p:ph type="title"/>
          </p:nvPr>
        </p:nvSpPr>
        <p:spPr/>
        <p:txBody>
          <a:bodyPr/>
          <a:lstStyle/>
          <a:p>
            <a:r>
              <a:rPr lang="en-GB" dirty="0"/>
              <a:t>Seminar Task 1…. </a:t>
            </a:r>
          </a:p>
        </p:txBody>
      </p:sp>
      <p:sp>
        <p:nvSpPr>
          <p:cNvPr id="3" name="Content Placeholder 2">
            <a:extLst>
              <a:ext uri="{FF2B5EF4-FFF2-40B4-BE49-F238E27FC236}">
                <a16:creationId xmlns:a16="http://schemas.microsoft.com/office/drawing/2014/main" id="{27F13F73-4117-4B00-85FC-6030F5029922}"/>
              </a:ext>
            </a:extLst>
          </p:cNvPr>
          <p:cNvSpPr>
            <a:spLocks noGrp="1"/>
          </p:cNvSpPr>
          <p:nvPr>
            <p:ph idx="1"/>
          </p:nvPr>
        </p:nvSpPr>
        <p:spPr/>
        <p:txBody>
          <a:bodyPr/>
          <a:lstStyle/>
          <a:p>
            <a:r>
              <a:rPr lang="en-GB" dirty="0"/>
              <a:t>In small groups – I want you to develop an intervention strategy using the basis of the Transtheoretical Model as a guide to try and change the behaviour and lifestyle of the following individual. </a:t>
            </a:r>
          </a:p>
          <a:p>
            <a:endParaRPr lang="en-GB" dirty="0"/>
          </a:p>
          <a:p>
            <a:r>
              <a:rPr lang="en-GB" dirty="0"/>
              <a:t>A) Person A – is a Gentleman in his Mid 50’s – a loving father and grandfather of a low social economic status. He is currently unemployed due to ill health. He is considered clinically obese, with type 2 diabetes and chronic high blood pressure. He smokes and drinks excessively and has a poor diet. He says the “food, fags and booze are the only things to enjoy in life” and despite being told he will only have 5 years left to live unless he changes his lifestyle is adamant he will carry on his bad habits and says “I’m not having a doctor dictate to me what I can or can’t do” .  </a:t>
            </a:r>
          </a:p>
        </p:txBody>
      </p:sp>
    </p:spTree>
    <p:extLst>
      <p:ext uri="{BB962C8B-B14F-4D97-AF65-F5344CB8AC3E}">
        <p14:creationId xmlns:p14="http://schemas.microsoft.com/office/powerpoint/2010/main" val="9014260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9DB35-2FF4-4A2A-8432-43E8F4DF5ECC}"/>
              </a:ext>
            </a:extLst>
          </p:cNvPr>
          <p:cNvSpPr>
            <a:spLocks noGrp="1"/>
          </p:cNvSpPr>
          <p:nvPr>
            <p:ph type="title"/>
          </p:nvPr>
        </p:nvSpPr>
        <p:spPr/>
        <p:txBody>
          <a:bodyPr/>
          <a:lstStyle/>
          <a:p>
            <a:r>
              <a:rPr lang="en-GB" dirty="0"/>
              <a:t>Seminar Task 1….. Continued. </a:t>
            </a:r>
          </a:p>
        </p:txBody>
      </p:sp>
      <p:sp>
        <p:nvSpPr>
          <p:cNvPr id="3" name="Content Placeholder 2">
            <a:extLst>
              <a:ext uri="{FF2B5EF4-FFF2-40B4-BE49-F238E27FC236}">
                <a16:creationId xmlns:a16="http://schemas.microsoft.com/office/drawing/2014/main" id="{17411C5B-8141-4773-B84D-337E7050E01E}"/>
              </a:ext>
            </a:extLst>
          </p:cNvPr>
          <p:cNvSpPr>
            <a:spLocks noGrp="1"/>
          </p:cNvSpPr>
          <p:nvPr>
            <p:ph idx="1"/>
          </p:nvPr>
        </p:nvSpPr>
        <p:spPr/>
        <p:txBody>
          <a:bodyPr/>
          <a:lstStyle/>
          <a:p>
            <a:r>
              <a:rPr lang="en-GB" dirty="0"/>
              <a:t>2) Person B is a 40 year old Accountant who of a high SES and has no physical signs of ill health. However, the Person is growing concerned that they are gaining weight and while their diet is fine, they know they should lead a more active lifestyle. When asked about his lifestyle he says “I know, I know but I keep forgetting about it” and has also said “I know going to the gym is the right thing to do but it is just so boring”. </a:t>
            </a:r>
          </a:p>
        </p:txBody>
      </p:sp>
    </p:spTree>
    <p:extLst>
      <p:ext uri="{BB962C8B-B14F-4D97-AF65-F5344CB8AC3E}">
        <p14:creationId xmlns:p14="http://schemas.microsoft.com/office/powerpoint/2010/main" val="16804902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normAutofit fontScale="90000"/>
          </a:bodyPr>
          <a:lstStyle/>
          <a:p>
            <a:pPr eaLnBrk="1" hangingPunct="1"/>
            <a:r>
              <a:rPr lang="en-GB" altLang="en-US" sz="4000"/>
              <a:t>Improving and Maintaining Adherence. </a:t>
            </a:r>
          </a:p>
        </p:txBody>
      </p:sp>
      <p:sp>
        <p:nvSpPr>
          <p:cNvPr id="27651" name="Rectangle 3"/>
          <p:cNvSpPr>
            <a:spLocks noGrp="1" noChangeArrowheads="1"/>
          </p:cNvSpPr>
          <p:nvPr>
            <p:ph idx="1"/>
          </p:nvPr>
        </p:nvSpPr>
        <p:spPr/>
        <p:txBody>
          <a:bodyPr/>
          <a:lstStyle/>
          <a:p>
            <a:pPr eaLnBrk="1" hangingPunct="1">
              <a:lnSpc>
                <a:spcPct val="80000"/>
              </a:lnSpc>
            </a:pPr>
            <a:r>
              <a:rPr lang="en-GB" altLang="en-US"/>
              <a:t>Based on the Processes of Change. </a:t>
            </a:r>
          </a:p>
          <a:p>
            <a:pPr eaLnBrk="1" hangingPunct="1">
              <a:lnSpc>
                <a:spcPct val="80000"/>
              </a:lnSpc>
            </a:pPr>
            <a:r>
              <a:rPr lang="en-GB" altLang="en-US"/>
              <a:t>Education (Gudas et al, 1991).</a:t>
            </a:r>
          </a:p>
          <a:p>
            <a:pPr lvl="1" eaLnBrk="1" hangingPunct="1">
              <a:lnSpc>
                <a:spcPct val="80000"/>
              </a:lnSpc>
            </a:pPr>
            <a:r>
              <a:rPr lang="en-GB" altLang="en-US"/>
              <a:t>Increase awareness of the Benefits of Exercise. </a:t>
            </a:r>
          </a:p>
          <a:p>
            <a:pPr lvl="1" eaLnBrk="1" hangingPunct="1">
              <a:lnSpc>
                <a:spcPct val="80000"/>
              </a:lnSpc>
            </a:pPr>
            <a:r>
              <a:rPr lang="en-GB" altLang="en-US"/>
              <a:t>Increase awareness of the problems associated with non-exercise.</a:t>
            </a:r>
          </a:p>
          <a:p>
            <a:pPr eaLnBrk="1" hangingPunct="1">
              <a:lnSpc>
                <a:spcPct val="80000"/>
              </a:lnSpc>
            </a:pPr>
            <a:r>
              <a:rPr lang="en-GB" altLang="en-US"/>
              <a:t>Changing Routine. </a:t>
            </a:r>
          </a:p>
          <a:p>
            <a:pPr lvl="1" eaLnBrk="1" hangingPunct="1">
              <a:lnSpc>
                <a:spcPct val="80000"/>
              </a:lnSpc>
            </a:pPr>
            <a:r>
              <a:rPr lang="en-GB" altLang="en-US"/>
              <a:t>Increasing every day physical activity first (Prasad &amp; Cerny, 2002) . </a:t>
            </a:r>
          </a:p>
          <a:p>
            <a:pPr eaLnBrk="1" hangingPunct="1">
              <a:lnSpc>
                <a:spcPct val="80000"/>
              </a:lnSpc>
            </a:pPr>
            <a:r>
              <a:rPr lang="en-GB" altLang="en-US"/>
              <a:t>Making it easier to exercise. </a:t>
            </a:r>
          </a:p>
          <a:p>
            <a:pPr lvl="1" eaLnBrk="1" hangingPunct="1">
              <a:lnSpc>
                <a:spcPct val="80000"/>
              </a:lnSpc>
            </a:pPr>
            <a:r>
              <a:rPr lang="en-GB" altLang="en-US"/>
              <a:t>Community Based Programmes (Prasad &amp; Cerny, 2002) . </a:t>
            </a:r>
          </a:p>
          <a:p>
            <a:pPr lvl="2" eaLnBrk="1" hangingPunct="1">
              <a:lnSpc>
                <a:spcPct val="80000"/>
              </a:lnSpc>
            </a:pPr>
            <a:r>
              <a:rPr lang="en-GB" altLang="en-US"/>
              <a:t>Practical issues (Prasad &amp; Cerny, 2002) . </a:t>
            </a:r>
          </a:p>
          <a:p>
            <a:pPr eaLnBrk="1" hangingPunct="1">
              <a:lnSpc>
                <a:spcPct val="80000"/>
              </a:lnSpc>
            </a:pPr>
            <a:endParaRPr lang="en-GB" altLang="en-US"/>
          </a:p>
          <a:p>
            <a:pPr eaLnBrk="1" hangingPunct="1">
              <a:lnSpc>
                <a:spcPct val="80000"/>
              </a:lnSpc>
            </a:pPr>
            <a:endParaRPr lang="en-GB" altLang="en-US"/>
          </a:p>
          <a:p>
            <a:pPr eaLnBrk="1" hangingPunct="1">
              <a:lnSpc>
                <a:spcPct val="80000"/>
              </a:lnSpc>
            </a:pPr>
            <a:endParaRPr lang="en-GB" altLang="en-US"/>
          </a:p>
        </p:txBody>
      </p:sp>
    </p:spTree>
    <p:extLst>
      <p:ext uri="{BB962C8B-B14F-4D97-AF65-F5344CB8AC3E}">
        <p14:creationId xmlns:p14="http://schemas.microsoft.com/office/powerpoint/2010/main" val="35573632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normAutofit fontScale="90000"/>
          </a:bodyPr>
          <a:lstStyle/>
          <a:p>
            <a:pPr eaLnBrk="1" hangingPunct="1"/>
            <a:r>
              <a:rPr lang="en-GB" altLang="en-US" sz="4000"/>
              <a:t>Improving and Maintaining Adherence</a:t>
            </a:r>
          </a:p>
        </p:txBody>
      </p:sp>
      <p:sp>
        <p:nvSpPr>
          <p:cNvPr id="28675" name="Rectangle 3"/>
          <p:cNvSpPr>
            <a:spLocks noGrp="1" noChangeArrowheads="1"/>
          </p:cNvSpPr>
          <p:nvPr>
            <p:ph idx="1"/>
          </p:nvPr>
        </p:nvSpPr>
        <p:spPr/>
        <p:txBody>
          <a:bodyPr/>
          <a:lstStyle/>
          <a:p>
            <a:pPr eaLnBrk="1" hangingPunct="1"/>
            <a:r>
              <a:rPr lang="en-GB" altLang="en-US"/>
              <a:t>Social Support. </a:t>
            </a:r>
          </a:p>
          <a:p>
            <a:pPr lvl="1" eaLnBrk="1" hangingPunct="1"/>
            <a:r>
              <a:rPr lang="en-GB" altLang="en-US"/>
              <a:t>Friends demonstrate commitment</a:t>
            </a:r>
          </a:p>
          <a:p>
            <a:pPr lvl="2" eaLnBrk="1" hangingPunct="1"/>
            <a:r>
              <a:rPr lang="en-GB" altLang="en-US"/>
              <a:t>Lifts to the Exercise Centre</a:t>
            </a:r>
          </a:p>
          <a:p>
            <a:pPr lvl="2" eaLnBrk="1" hangingPunct="1"/>
            <a:r>
              <a:rPr lang="en-GB" altLang="en-US"/>
              <a:t>Training Partners. </a:t>
            </a:r>
          </a:p>
          <a:p>
            <a:pPr lvl="1" eaLnBrk="1" hangingPunct="1"/>
            <a:r>
              <a:rPr lang="en-GB" altLang="en-US"/>
              <a:t>Health Care team demonstrate commitment/enthusiasm. </a:t>
            </a:r>
          </a:p>
          <a:p>
            <a:pPr lvl="2" eaLnBrk="1" hangingPunct="1"/>
            <a:r>
              <a:rPr lang="en-GB" altLang="en-US"/>
              <a:t>Provide education and social support = Schneiderman et al (2000). </a:t>
            </a:r>
          </a:p>
          <a:p>
            <a:pPr lvl="2" eaLnBrk="1" hangingPunct="1"/>
            <a:r>
              <a:rPr lang="en-GB" altLang="en-US"/>
              <a:t>Positive Attitude to Exercise (Prasad &amp; Cerny, 2002)</a:t>
            </a:r>
          </a:p>
        </p:txBody>
      </p:sp>
    </p:spTree>
    <p:extLst>
      <p:ext uri="{BB962C8B-B14F-4D97-AF65-F5344CB8AC3E}">
        <p14:creationId xmlns:p14="http://schemas.microsoft.com/office/powerpoint/2010/main" val="42008698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normAutofit fontScale="90000"/>
          </a:bodyPr>
          <a:lstStyle/>
          <a:p>
            <a:pPr eaLnBrk="1" hangingPunct="1"/>
            <a:r>
              <a:rPr lang="en-GB" altLang="en-US" sz="4000"/>
              <a:t>Improving and Maintaining Adherence.</a:t>
            </a:r>
          </a:p>
        </p:txBody>
      </p:sp>
      <p:sp>
        <p:nvSpPr>
          <p:cNvPr id="29699" name="Rectangle 3"/>
          <p:cNvSpPr>
            <a:spLocks noGrp="1" noChangeArrowheads="1"/>
          </p:cNvSpPr>
          <p:nvPr>
            <p:ph idx="1"/>
          </p:nvPr>
        </p:nvSpPr>
        <p:spPr/>
        <p:txBody>
          <a:bodyPr/>
          <a:lstStyle/>
          <a:p>
            <a:pPr eaLnBrk="1" hangingPunct="1">
              <a:lnSpc>
                <a:spcPct val="90000"/>
              </a:lnSpc>
            </a:pPr>
            <a:r>
              <a:rPr lang="en-GB" altLang="en-US"/>
              <a:t>Increasing Motivation. </a:t>
            </a:r>
          </a:p>
          <a:p>
            <a:pPr eaLnBrk="1" hangingPunct="1">
              <a:lnSpc>
                <a:spcPct val="90000"/>
              </a:lnSpc>
            </a:pPr>
            <a:r>
              <a:rPr lang="en-GB" altLang="en-US"/>
              <a:t>Applying Goals (Cobb et al, 2000). </a:t>
            </a:r>
          </a:p>
          <a:p>
            <a:pPr lvl="1" eaLnBrk="1" hangingPunct="1">
              <a:lnSpc>
                <a:spcPct val="90000"/>
              </a:lnSpc>
            </a:pPr>
            <a:r>
              <a:rPr lang="en-GB" altLang="en-US"/>
              <a:t>Short term Goals. </a:t>
            </a:r>
          </a:p>
          <a:p>
            <a:pPr lvl="1" eaLnBrk="1" hangingPunct="1">
              <a:lnSpc>
                <a:spcPct val="90000"/>
              </a:lnSpc>
            </a:pPr>
            <a:r>
              <a:rPr lang="en-GB" altLang="en-US"/>
              <a:t>Long term Goals. </a:t>
            </a:r>
          </a:p>
          <a:p>
            <a:pPr lvl="1" eaLnBrk="1" hangingPunct="1">
              <a:lnSpc>
                <a:spcPct val="90000"/>
              </a:lnSpc>
            </a:pPr>
            <a:r>
              <a:rPr lang="en-GB" altLang="en-US"/>
              <a:t>Performance/Outcome Goals. </a:t>
            </a:r>
          </a:p>
          <a:p>
            <a:pPr eaLnBrk="1" hangingPunct="1">
              <a:lnSpc>
                <a:spcPct val="90000"/>
              </a:lnSpc>
            </a:pPr>
            <a:r>
              <a:rPr lang="en-GB" altLang="en-US"/>
              <a:t>Rewards.</a:t>
            </a:r>
          </a:p>
          <a:p>
            <a:pPr lvl="1" eaLnBrk="1" hangingPunct="1">
              <a:lnSpc>
                <a:spcPct val="90000"/>
              </a:lnSpc>
            </a:pPr>
            <a:r>
              <a:rPr lang="en-GB" altLang="en-US"/>
              <a:t>E.g. Trainer of the Week.  </a:t>
            </a:r>
          </a:p>
          <a:p>
            <a:pPr eaLnBrk="1" hangingPunct="1">
              <a:lnSpc>
                <a:spcPct val="90000"/>
              </a:lnSpc>
            </a:pPr>
            <a:r>
              <a:rPr lang="en-GB" altLang="en-US"/>
              <a:t>Enjoyable Activities. </a:t>
            </a:r>
          </a:p>
          <a:p>
            <a:pPr lvl="1" eaLnBrk="1" hangingPunct="1">
              <a:lnSpc>
                <a:spcPct val="90000"/>
              </a:lnSpc>
            </a:pPr>
            <a:r>
              <a:rPr lang="en-GB" altLang="en-US">
                <a:cs typeface="Arial" panose="020B0604020202020204" pitchFamily="34" charset="0"/>
              </a:rPr>
              <a:t>↑ Self Esteem = ↑ Motivation ↑ = Adherence. </a:t>
            </a:r>
          </a:p>
        </p:txBody>
      </p:sp>
    </p:spTree>
    <p:extLst>
      <p:ext uri="{BB962C8B-B14F-4D97-AF65-F5344CB8AC3E}">
        <p14:creationId xmlns:p14="http://schemas.microsoft.com/office/powerpoint/2010/main" val="32290296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normAutofit fontScale="90000"/>
          </a:bodyPr>
          <a:lstStyle/>
          <a:p>
            <a:pPr eaLnBrk="1" hangingPunct="1"/>
            <a:r>
              <a:rPr lang="en-GB" altLang="en-US" sz="4000"/>
              <a:t>Improving and Maintaining Adherence. </a:t>
            </a:r>
          </a:p>
        </p:txBody>
      </p:sp>
      <p:sp>
        <p:nvSpPr>
          <p:cNvPr id="30723" name="Rectangle 3"/>
          <p:cNvSpPr>
            <a:spLocks noGrp="1" noChangeArrowheads="1"/>
          </p:cNvSpPr>
          <p:nvPr>
            <p:ph idx="1"/>
          </p:nvPr>
        </p:nvSpPr>
        <p:spPr/>
        <p:txBody>
          <a:bodyPr>
            <a:normAutofit fontScale="70000" lnSpcReduction="20000"/>
          </a:bodyPr>
          <a:lstStyle/>
          <a:p>
            <a:pPr eaLnBrk="1" hangingPunct="1">
              <a:lnSpc>
                <a:spcPct val="90000"/>
              </a:lnSpc>
            </a:pPr>
            <a:r>
              <a:rPr lang="en-GB" altLang="en-US" sz="2400"/>
              <a:t>Stimulus Control. </a:t>
            </a:r>
          </a:p>
          <a:p>
            <a:pPr lvl="1" eaLnBrk="1" hangingPunct="1">
              <a:lnSpc>
                <a:spcPct val="90000"/>
              </a:lnSpc>
            </a:pPr>
            <a:r>
              <a:rPr lang="en-GB" altLang="en-US" sz="2000"/>
              <a:t>Use of Reminders, diaries etc (Prasad &amp; Cerny, 2002)</a:t>
            </a:r>
          </a:p>
          <a:p>
            <a:pPr eaLnBrk="1" hangingPunct="1">
              <a:lnSpc>
                <a:spcPct val="90000"/>
              </a:lnSpc>
            </a:pPr>
            <a:r>
              <a:rPr lang="en-GB" altLang="en-US" sz="2400"/>
              <a:t>Re-evaluating the Pro’s and Con’s.</a:t>
            </a:r>
          </a:p>
          <a:p>
            <a:pPr lvl="1" eaLnBrk="1" hangingPunct="1">
              <a:lnSpc>
                <a:spcPct val="90000"/>
              </a:lnSpc>
            </a:pPr>
            <a:r>
              <a:rPr lang="en-GB" altLang="en-US" sz="2000"/>
              <a:t>Individualised. </a:t>
            </a:r>
          </a:p>
          <a:p>
            <a:pPr eaLnBrk="1" hangingPunct="1">
              <a:lnSpc>
                <a:spcPct val="90000"/>
              </a:lnSpc>
            </a:pPr>
            <a:r>
              <a:rPr lang="en-GB" altLang="en-US" sz="2400">
                <a:cs typeface="Arial" panose="020B0604020202020204" pitchFamily="34" charset="0"/>
              </a:rPr>
              <a:t>↑ Self-Esteem. </a:t>
            </a:r>
          </a:p>
          <a:p>
            <a:pPr lvl="1" eaLnBrk="1" hangingPunct="1">
              <a:lnSpc>
                <a:spcPct val="90000"/>
              </a:lnSpc>
            </a:pPr>
            <a:r>
              <a:rPr lang="en-GB" altLang="en-US" sz="2000">
                <a:cs typeface="Arial" panose="020B0604020202020204" pitchFamily="34" charset="0"/>
              </a:rPr>
              <a:t>Cognitive Behavioural Therapy (CBT’s = </a:t>
            </a:r>
            <a:r>
              <a:rPr lang="en-GB" altLang="en-US" sz="2000"/>
              <a:t>Whelan et al, 2007). </a:t>
            </a:r>
          </a:p>
          <a:p>
            <a:pPr lvl="1" eaLnBrk="1" hangingPunct="1">
              <a:lnSpc>
                <a:spcPct val="90000"/>
              </a:lnSpc>
            </a:pPr>
            <a:r>
              <a:rPr lang="en-GB" altLang="en-US" sz="2000"/>
              <a:t>Interventions based on Self-Efficacy Theory. </a:t>
            </a:r>
          </a:p>
          <a:p>
            <a:pPr lvl="2" eaLnBrk="1" hangingPunct="1">
              <a:lnSpc>
                <a:spcPct val="90000"/>
              </a:lnSpc>
            </a:pPr>
            <a:r>
              <a:rPr lang="en-GB" altLang="en-US" sz="1800"/>
              <a:t>Performance Accomplishments – Harter, 1987. </a:t>
            </a:r>
          </a:p>
          <a:p>
            <a:pPr lvl="2" eaLnBrk="1" hangingPunct="1">
              <a:lnSpc>
                <a:spcPct val="90000"/>
              </a:lnSpc>
            </a:pPr>
            <a:r>
              <a:rPr lang="en-GB" altLang="en-US" sz="1800"/>
              <a:t>Vicarious Experiences</a:t>
            </a:r>
          </a:p>
          <a:p>
            <a:pPr lvl="2" eaLnBrk="1" hangingPunct="1">
              <a:lnSpc>
                <a:spcPct val="90000"/>
              </a:lnSpc>
            </a:pPr>
            <a:r>
              <a:rPr lang="en-GB" altLang="en-US" sz="1800"/>
              <a:t>Verbal Persuasion </a:t>
            </a:r>
          </a:p>
          <a:p>
            <a:pPr lvl="2" eaLnBrk="1" hangingPunct="1">
              <a:lnSpc>
                <a:spcPct val="90000"/>
              </a:lnSpc>
            </a:pPr>
            <a:r>
              <a:rPr lang="en-GB" altLang="en-US" sz="1800"/>
              <a:t>Emotional Arousal</a:t>
            </a:r>
          </a:p>
          <a:p>
            <a:pPr lvl="2" eaLnBrk="1" hangingPunct="1">
              <a:lnSpc>
                <a:spcPct val="90000"/>
              </a:lnSpc>
            </a:pPr>
            <a:r>
              <a:rPr lang="en-GB" altLang="en-US" sz="1800"/>
              <a:t>Physiological Arousal. </a:t>
            </a:r>
          </a:p>
          <a:p>
            <a:pPr lvl="2" eaLnBrk="1" hangingPunct="1">
              <a:lnSpc>
                <a:spcPct val="90000"/>
              </a:lnSpc>
            </a:pPr>
            <a:r>
              <a:rPr lang="en-GB" altLang="en-US" sz="1800"/>
              <a:t>Imagery. </a:t>
            </a:r>
          </a:p>
        </p:txBody>
      </p:sp>
    </p:spTree>
    <p:extLst>
      <p:ext uri="{BB962C8B-B14F-4D97-AF65-F5344CB8AC3E}">
        <p14:creationId xmlns:p14="http://schemas.microsoft.com/office/powerpoint/2010/main" val="17308973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r>
              <a:rPr lang="en-GB" altLang="en-US"/>
              <a:t>Criticisms of the TTM</a:t>
            </a:r>
          </a:p>
        </p:txBody>
      </p:sp>
      <p:sp>
        <p:nvSpPr>
          <p:cNvPr id="77827" name="Rectangle 3"/>
          <p:cNvSpPr>
            <a:spLocks noGrp="1" noChangeArrowheads="1"/>
          </p:cNvSpPr>
          <p:nvPr>
            <p:ph idx="1"/>
          </p:nvPr>
        </p:nvSpPr>
        <p:spPr/>
        <p:txBody>
          <a:bodyPr/>
          <a:lstStyle/>
          <a:p>
            <a:r>
              <a:rPr lang="en-GB" altLang="en-US"/>
              <a:t>Stage based intervention. </a:t>
            </a:r>
          </a:p>
          <a:p>
            <a:pPr lvl="1"/>
            <a:r>
              <a:rPr lang="en-GB" altLang="en-US"/>
              <a:t>Mixed results – more recent studies have highlighted that stage based interventions are not effective (Biddle et al, 2005). </a:t>
            </a:r>
          </a:p>
          <a:p>
            <a:pPr lvl="1"/>
            <a:r>
              <a:rPr lang="en-GB" altLang="en-US"/>
              <a:t>Is Stage Based intervention successful for all health behaviour – maybe not so much Alcohol (Orford, 1992). </a:t>
            </a:r>
          </a:p>
          <a:p>
            <a:pPr lvl="1"/>
            <a:r>
              <a:rPr lang="en-GB" altLang="en-US"/>
              <a:t>Is Stage progression the only thing that counts? (Campbell et al, 1994). </a:t>
            </a:r>
          </a:p>
          <a:p>
            <a:pPr lvl="1"/>
            <a:endParaRPr lang="en-GB" altLang="en-US"/>
          </a:p>
          <a:p>
            <a:pPr lvl="1"/>
            <a:endParaRPr lang="en-GB" altLang="en-US"/>
          </a:p>
        </p:txBody>
      </p:sp>
    </p:spTree>
    <p:extLst>
      <p:ext uri="{BB962C8B-B14F-4D97-AF65-F5344CB8AC3E}">
        <p14:creationId xmlns:p14="http://schemas.microsoft.com/office/powerpoint/2010/main" val="22629846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p:txBody>
          <a:bodyPr/>
          <a:lstStyle/>
          <a:p>
            <a:r>
              <a:rPr lang="en-GB" altLang="en-US"/>
              <a:t>Criticisms of the TTM</a:t>
            </a:r>
          </a:p>
        </p:txBody>
      </p:sp>
      <p:sp>
        <p:nvSpPr>
          <p:cNvPr id="78851" name="Rectangle 3"/>
          <p:cNvSpPr>
            <a:spLocks noGrp="1" noChangeArrowheads="1"/>
          </p:cNvSpPr>
          <p:nvPr>
            <p:ph idx="1"/>
          </p:nvPr>
        </p:nvSpPr>
        <p:spPr/>
        <p:txBody>
          <a:bodyPr/>
          <a:lstStyle/>
          <a:p>
            <a:pPr>
              <a:lnSpc>
                <a:spcPct val="90000"/>
              </a:lnSpc>
            </a:pPr>
            <a:r>
              <a:rPr lang="en-GB" altLang="en-US"/>
              <a:t>What about regression and stage skipping, does this take place?</a:t>
            </a:r>
          </a:p>
          <a:p>
            <a:pPr>
              <a:lnSpc>
                <a:spcPct val="90000"/>
              </a:lnSpc>
            </a:pPr>
            <a:endParaRPr lang="en-GB" altLang="en-US"/>
          </a:p>
          <a:p>
            <a:pPr>
              <a:lnSpc>
                <a:spcPct val="90000"/>
              </a:lnSpc>
            </a:pPr>
            <a:r>
              <a:rPr lang="en-GB" altLang="en-US"/>
              <a:t>It could be considered a “framework” in that it doesn’t state which processes of change are most significant. </a:t>
            </a:r>
          </a:p>
          <a:p>
            <a:pPr>
              <a:lnSpc>
                <a:spcPct val="90000"/>
              </a:lnSpc>
            </a:pPr>
            <a:endParaRPr lang="en-GB" altLang="en-US"/>
          </a:p>
          <a:p>
            <a:pPr>
              <a:lnSpc>
                <a:spcPct val="90000"/>
              </a:lnSpc>
            </a:pPr>
            <a:r>
              <a:rPr lang="en-GB" altLang="en-US"/>
              <a:t>Decisional Balance – pro’s and con’s – is it the number of pro’s and con’s or the significance of each one? </a:t>
            </a:r>
          </a:p>
        </p:txBody>
      </p:sp>
    </p:spTree>
    <p:extLst>
      <p:ext uri="{BB962C8B-B14F-4D97-AF65-F5344CB8AC3E}">
        <p14:creationId xmlns:p14="http://schemas.microsoft.com/office/powerpoint/2010/main" val="1342299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pPr eaLnBrk="1" hangingPunct="1"/>
            <a:r>
              <a:rPr lang="en-GB" altLang="en-US"/>
              <a:t>Implications for Health Practice. </a:t>
            </a:r>
            <a:endParaRPr lang="en-US" altLang="en-US"/>
          </a:p>
        </p:txBody>
      </p:sp>
      <p:sp>
        <p:nvSpPr>
          <p:cNvPr id="31747" name="Content Placeholder 2"/>
          <p:cNvSpPr>
            <a:spLocks noGrp="1"/>
          </p:cNvSpPr>
          <p:nvPr>
            <p:ph idx="1"/>
          </p:nvPr>
        </p:nvSpPr>
        <p:spPr/>
        <p:txBody>
          <a:bodyPr/>
          <a:lstStyle/>
          <a:p>
            <a:pPr eaLnBrk="1" hangingPunct="1"/>
            <a:r>
              <a:rPr lang="en-GB" altLang="en-US"/>
              <a:t>Little discussion of EXACTLY how the insights of these social cognition models could inform the design of health promotion interventions. </a:t>
            </a:r>
          </a:p>
          <a:p>
            <a:pPr eaLnBrk="1" hangingPunct="1"/>
            <a:endParaRPr lang="en-GB" altLang="en-US"/>
          </a:p>
          <a:p>
            <a:pPr eaLnBrk="1" hangingPunct="1"/>
            <a:r>
              <a:rPr lang="en-GB" altLang="en-US"/>
              <a:t>Divide between academics and practitioners. </a:t>
            </a:r>
            <a:endParaRPr lang="en-US" altLang="en-US"/>
          </a:p>
        </p:txBody>
      </p:sp>
    </p:spTree>
    <p:extLst>
      <p:ext uri="{BB962C8B-B14F-4D97-AF65-F5344CB8AC3E}">
        <p14:creationId xmlns:p14="http://schemas.microsoft.com/office/powerpoint/2010/main" val="3235531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pPr eaLnBrk="1" hangingPunct="1"/>
            <a:endParaRPr lang="en-US" altLang="en-US"/>
          </a:p>
        </p:txBody>
      </p:sp>
      <p:sp>
        <p:nvSpPr>
          <p:cNvPr id="32771" name="Content Placeholder 2"/>
          <p:cNvSpPr>
            <a:spLocks noGrp="1"/>
          </p:cNvSpPr>
          <p:nvPr>
            <p:ph idx="1"/>
          </p:nvPr>
        </p:nvSpPr>
        <p:spPr/>
        <p:txBody>
          <a:bodyPr/>
          <a:lstStyle/>
          <a:p>
            <a:pPr eaLnBrk="1" hangingPunct="1"/>
            <a:r>
              <a:rPr lang="en-GB" altLang="en-US"/>
              <a:t>Does Social Cognition Models tell us anything about how beliefs, attitudes, perceptions and values can be altered?</a:t>
            </a:r>
          </a:p>
          <a:p>
            <a:pPr eaLnBrk="1" hangingPunct="1"/>
            <a:endParaRPr lang="en-GB" altLang="en-US"/>
          </a:p>
          <a:p>
            <a:pPr eaLnBrk="1" hangingPunct="1"/>
            <a:r>
              <a:rPr lang="en-GB" altLang="en-US"/>
              <a:t> </a:t>
            </a:r>
            <a:endParaRPr lang="en-US" altLang="en-US"/>
          </a:p>
        </p:txBody>
      </p:sp>
    </p:spTree>
    <p:extLst>
      <p:ext uri="{BB962C8B-B14F-4D97-AF65-F5344CB8AC3E}">
        <p14:creationId xmlns:p14="http://schemas.microsoft.com/office/powerpoint/2010/main" val="40359709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pPr eaLnBrk="1" hangingPunct="1"/>
            <a:endParaRPr lang="en-US" altLang="en-US"/>
          </a:p>
        </p:txBody>
      </p:sp>
      <p:sp>
        <p:nvSpPr>
          <p:cNvPr id="33795" name="Content Placeholder 2"/>
          <p:cNvSpPr>
            <a:spLocks noGrp="1"/>
          </p:cNvSpPr>
          <p:nvPr>
            <p:ph idx="1"/>
          </p:nvPr>
        </p:nvSpPr>
        <p:spPr/>
        <p:txBody>
          <a:bodyPr/>
          <a:lstStyle/>
          <a:p>
            <a:pPr eaLnBrk="1" hangingPunct="1"/>
            <a:r>
              <a:rPr lang="en-GB" altLang="en-US"/>
              <a:t>Well TTM does sort of (ish) with the processes of change, but researchers didn’t give clear examples. </a:t>
            </a:r>
            <a:endParaRPr lang="en-US" altLang="en-US"/>
          </a:p>
        </p:txBody>
      </p:sp>
    </p:spTree>
    <p:extLst>
      <p:ext uri="{BB962C8B-B14F-4D97-AF65-F5344CB8AC3E}">
        <p14:creationId xmlns:p14="http://schemas.microsoft.com/office/powerpoint/2010/main" val="136280426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otalTime>495</TotalTime>
  <Words>1247</Words>
  <Application>Microsoft Office PowerPoint</Application>
  <PresentationFormat>Widescreen</PresentationFormat>
  <Paragraphs>148</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Century Gothic</vt:lpstr>
      <vt:lpstr>Wingdings 3</vt:lpstr>
      <vt:lpstr>Wisp</vt:lpstr>
      <vt:lpstr>Health Promotion and Social Cognition Models 2. </vt:lpstr>
      <vt:lpstr>Recap from Online Session</vt:lpstr>
      <vt:lpstr>Social Cognition Models. </vt:lpstr>
      <vt:lpstr>Transtheoretical Model.  Prochaska &amp; DiClemente (1983).</vt:lpstr>
      <vt:lpstr>TTM</vt:lpstr>
      <vt:lpstr>TTM</vt:lpstr>
      <vt:lpstr>PowerPoint Presentation</vt:lpstr>
      <vt:lpstr>Transtheoretical Model. </vt:lpstr>
      <vt:lpstr>Process of Change. </vt:lpstr>
      <vt:lpstr>Processes of Change. </vt:lpstr>
      <vt:lpstr>Seminar Task 1…. </vt:lpstr>
      <vt:lpstr>Seminar Task 1….. Continued. </vt:lpstr>
      <vt:lpstr>Improving and Maintaining Adherence. </vt:lpstr>
      <vt:lpstr>Improving and Maintaining Adherence</vt:lpstr>
      <vt:lpstr>Improving and Maintaining Adherence.</vt:lpstr>
      <vt:lpstr>Improving and Maintaining Adherence. </vt:lpstr>
      <vt:lpstr>Criticisms of the TTM</vt:lpstr>
      <vt:lpstr>Criticisms of the TTM</vt:lpstr>
      <vt:lpstr>Implications for Health Practice.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Promotion and Social Cognition Models 2. </dc:title>
  <dc:creator>Stuart Jones</dc:creator>
  <cp:lastModifiedBy>Stuart Jones</cp:lastModifiedBy>
  <cp:revision>1</cp:revision>
  <dcterms:created xsi:type="dcterms:W3CDTF">2022-03-30T10:26:59Z</dcterms:created>
  <dcterms:modified xsi:type="dcterms:W3CDTF">2022-03-30T18:42:34Z</dcterms:modified>
</cp:coreProperties>
</file>