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302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4" r:id="rId25"/>
    <p:sldId id="305" r:id="rId26"/>
    <p:sldId id="306" r:id="rId27"/>
    <p:sldId id="307" r:id="rId28"/>
    <p:sldId id="308" r:id="rId29"/>
    <p:sldId id="303" r:id="rId30"/>
    <p:sldId id="27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063"/>
    <p:restoredTop sz="94690"/>
  </p:normalViewPr>
  <p:slideViewPr>
    <p:cSldViewPr>
      <p:cViewPr varScale="1">
        <p:scale>
          <a:sx n="81" d="100"/>
          <a:sy n="81" d="100"/>
        </p:scale>
        <p:origin x="91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717032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6: Session 1: </a:t>
            </a:r>
          </a:p>
          <a:p>
            <a:r>
              <a:rPr lang="en-GB" sz="2400" b="1" dirty="0"/>
              <a:t>Redundant Array of Independent Disk (RAID)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Benefits of 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Characteristics of RAID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0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1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RAID Level 2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RAID Level 3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RAID?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39248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RAID – Redundant Array of Independent Disks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Just as additional memory in form of cache, can improve system performance. In the same way additional disks can also improve system performance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In RAID, we use an array of disks. These disks operated independently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Since there are many disks, multiple I/O requests can be handled in parallel if the data required is on separate disks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 single I/O operation can be handled in parallel if the data required is distributed across multiple disks</a:t>
            </a:r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Benefits of RAID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Data loss can be very dangerous for an organization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RAID technology prevents data loss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RAID technology can be implemented in hardware or software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Servers make use of RAID technology </a:t>
            </a:r>
          </a:p>
        </p:txBody>
      </p:sp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Characteristics of RAID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There are 7 levels of RAID schemes. These are called RAID 0, RAID 1, …… RAID 6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The most common characteristics in all these levels are: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 set of physical disk drives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The operating system views these separate disks as a single logical disk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Data is distributed across the physical drives of the array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Redundant disk capacity is used to store parity information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Parity information can help in recovering data in case of disk failure  </a:t>
            </a:r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– Characteristics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885491-042D-F54D-93C4-93F76BF08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402832" cy="4464496"/>
          </a:xfrm>
        </p:spPr>
        <p:txBody>
          <a:bodyPr>
            <a:normAutofit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RAID level 0 divides data into </a:t>
            </a:r>
            <a:r>
              <a:rPr lang="en-US" altLang="en-US" sz="2200" b="1" dirty="0"/>
              <a:t>block units</a:t>
            </a:r>
            <a:r>
              <a:rPr lang="en-US" altLang="en-US" sz="2200" dirty="0"/>
              <a:t> and writes them across a number of disks </a:t>
            </a:r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As data is placed across multiple disks, it is also called </a:t>
            </a:r>
            <a:r>
              <a:rPr lang="en-US" altLang="en-US" sz="2200" b="1" dirty="0"/>
              <a:t>data stripping </a:t>
            </a:r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 advantage of distributing data over disks is that if two different I/O requests are pending for two different blocks of data, then there is a possibility that the requested blocks are on different disks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B02246-FBD2-A746-A308-3D2D129B5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339632"/>
            <a:ext cx="3826768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There is no parity checking of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So, if data in one drive gets corrupted then all the data would be lost. So, RAID 0 does not support data recovery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Spanning is another term that is used with RAID level 0 because the logical disk will span all the physical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0 implementation require minimum 2 disks 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0 - Advantages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RAID level 0 increases speed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Throughput (speed) is increases because: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-   Multiple data request probably not on the same disk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Disks seek in parallel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 set of data is likely to be stripped across multiple disks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Implementation is easy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No overhead of parity calculation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36859E-903C-8A46-A836-5DEB102CA5B4}"/>
              </a:ext>
            </a:extLst>
          </p:cNvPr>
          <p:cNvCxnSpPr>
            <a:cxnSpLocks/>
          </p:cNvCxnSpPr>
          <p:nvPr/>
        </p:nvCxnSpPr>
        <p:spPr>
          <a:xfrm flipH="1">
            <a:off x="4572000" y="5589240"/>
            <a:ext cx="28803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0 – Disadvantage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It is not a true RAID because it is not fault tolerance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failure of just one drive will result in all data in an array being lost.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Should not be used in mission critical environments </a:t>
            </a:r>
          </a:p>
        </p:txBody>
      </p: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– 1: Characteristics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371600"/>
            <a:ext cx="73152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This level is called </a:t>
            </a:r>
            <a:r>
              <a:rPr lang="en-US" altLang="en-US" sz="2200" b="1" dirty="0"/>
              <a:t>mirroring </a:t>
            </a:r>
            <a:r>
              <a:rPr lang="en-US" altLang="en-US" sz="2200" dirty="0"/>
              <a:t>as it copies data onto two disk drives simultaneously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As same data is placed on multiple disks, it is also called </a:t>
            </a:r>
            <a:r>
              <a:rPr lang="en-US" altLang="en-US" sz="2200" b="1" dirty="0"/>
              <a:t>data mirroring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automatic duplication of the data means there is little likelihood of data loss or system downtime</a:t>
            </a:r>
          </a:p>
        </p:txBody>
      </p: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Data stripping is used as in RAID 0, but each logical strip is mapped to two separate physical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Thus every disk in the array has mirror disk that contains the same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can be read from either disk but is written on both disks </a:t>
            </a:r>
          </a:p>
        </p:txBody>
      </p: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D74A57-455A-0646-B81E-520211411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350" y="1340768"/>
            <a:ext cx="7607300" cy="381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818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1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A read request can be executed by either of the two disks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 write request means that both the disks must be updated. This can be done in parallel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There is no overhead of storing parity information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Recovery from failure is simple. If one drive fails, we just have to access data from the second drive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RAID Level 1: Advantages &amp; Disadvantages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Main advantage is RAID 1 provides fault tolerance. If one disk fails, the other automatically takes over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So continuous operation is maintained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1 is used to store systems software such as drivers, operating systems, compilers, etc. and other highly critical files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b="1" dirty="0"/>
              <a:t>Disadvantage: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Main disadvantage is cost. Since data is duplicated, storage costs increase </a:t>
            </a:r>
          </a:p>
        </p:txBody>
      </p: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980728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In RAID 2 mechanism, all disks participate in the execution of every I/O request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spindles of individual disk drives are synchronized so that each disk head is in the same position on each disk at any given time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stripping is used and uses ECC to monitor correctness of information on disk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Error correcting code is also calculated and stored with data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Not implemented in practice due to high costs and overheads</a:t>
            </a:r>
          </a:p>
        </p:txBody>
      </p:sp>
    </p:spTree>
    <p:extLst>
      <p:ext uri="{BB962C8B-B14F-4D97-AF65-F5344CB8AC3E}">
        <p14:creationId xmlns:p14="http://schemas.microsoft.com/office/powerpoint/2010/main" val="4010869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8DEEC-322A-E940-8ECA-8A82F4614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50" y="1314450"/>
            <a:ext cx="8229600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2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Issues with RAID Level 2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980728"/>
            <a:ext cx="8003232" cy="3888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Requires fewer disks than Level – 1 to provide redundancy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Still needs quite a few more disks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For 10 data disks need 4 check disks plus parity check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Big problem is performance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Must read data plus ECC code from other disks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For a write, have to modify data, ECC, and parity disks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Another big problem is only one read at a time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While a read of a single block can be done in parallel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Multiple blocks from multiple files cannot be read because of the bit-interleaved placement of data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9409880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196752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One big problem with Level – 2 are the disks needed to detect which disk had an error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Modern disks can already determine if there is an error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is divided into byte units and written across multiple disk drives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Parity information is stored for each disk section and written to a dedicated parity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All disks can be accessed in parallel </a:t>
            </a:r>
          </a:p>
          <a:p>
            <a:pPr algn="just">
              <a:lnSpc>
                <a:spcPct val="90000"/>
              </a:lnSpc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603990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BA55F1-BD58-554E-8C85-6B7BE5D494A3}"/>
              </a:ext>
            </a:extLst>
          </p:cNvPr>
          <p:cNvSpPr txBox="1">
            <a:spLocks noChangeArrowheads="1"/>
          </p:cNvSpPr>
          <p:nvPr/>
        </p:nvSpPr>
        <p:spPr>
          <a:xfrm>
            <a:off x="570384" y="1371600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In case of drive failure, the parity drive is accessed, and data is reconstructed from the remaining devices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Once the failed drive is replaced, the missing data can be restored on the new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3 can provide very high data transfer rates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Data can be transferred in bulk. Thus,  high speed data transmission is possible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4031311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RAID Level 3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9CB288-5FF0-CE46-8FB2-6CC96DC1D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24" y="1092200"/>
            <a:ext cx="7772400" cy="449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584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E21C6-556E-40C0-B27A-DA8E624E7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Pipelining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1D8E3-C50A-49FE-8241-92AC7178D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way of organizing concurrent activity</a:t>
            </a:r>
          </a:p>
          <a:p>
            <a:r>
              <a:rPr lang="en-GB" dirty="0"/>
              <a:t>Overlapping the different stages of execution</a:t>
            </a:r>
          </a:p>
          <a:p>
            <a:r>
              <a:rPr lang="en-GB" dirty="0"/>
              <a:t>When first instruction is being decoded, the second instruction can be fetched.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018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B3A42C-3F88-485C-A578-3CB86BE165D5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7" t="18758"/>
          <a:stretch/>
        </p:blipFill>
        <p:spPr bwMode="auto">
          <a:xfrm>
            <a:off x="827584" y="620688"/>
            <a:ext cx="6912768" cy="48965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045166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5C9B821-AAFB-4192-B4DC-3F055A8B67F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8" t="18403"/>
          <a:stretch/>
        </p:blipFill>
        <p:spPr bwMode="auto">
          <a:xfrm>
            <a:off x="1475656" y="764704"/>
            <a:ext cx="6408711" cy="421687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635994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F4CE3-6C86-4457-A8C0-D27A92D33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en-GB" dirty="0"/>
              <a:t>Virtual memory and Addressing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54FBE-0DC5-42EB-AB86-9399E53A2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20000"/>
          </a:bodyPr>
          <a:lstStyle/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Not all part of a program to be executed can be accommodated into the main memory. 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Technique that automatically move program between data blocks (in hard disk) and main memory is called virtual memory technique.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latin typeface="Times New Roman" panose="02020603050405020304" pitchFamily="18" charset="0"/>
                <a:cs typeface="Arial" panose="020B0604020202020204" pitchFamily="34" charset="0"/>
              </a:rPr>
              <a:t>Address issued by processor: virtual or logical address (location in hard disk where the requested data or instruction is available). 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latin typeface="Times New Roman" panose="02020603050405020304" pitchFamily="18" charset="0"/>
                <a:cs typeface="Arial" panose="020B0604020202020204" pitchFamily="34" charset="0"/>
              </a:rPr>
              <a:t>Virtual address need to be translated to the physical address (the address location where the data should be placed in main memory).</a:t>
            </a:r>
          </a:p>
          <a:p>
            <a:pPr marL="457200"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latin typeface="Times New Roman" panose="02020603050405020304" pitchFamily="18" charset="0"/>
                <a:cs typeface="Arial" panose="020B0604020202020204" pitchFamily="34" charset="0"/>
              </a:rPr>
              <a:t>Memory Management Unit(MMU) takes care address translation. </a:t>
            </a:r>
            <a:endParaRPr lang="en-GB" sz="2400" dirty="0"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4342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7B8F6-4563-4EED-A3B6-7D4F4F520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DF8D-A79A-4DF3-9A8F-08CA1EA4A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4516079" cy="4464497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 programs are transferred in fixed-length units called pages (block of words).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page table is maintained when each page is loaded from disk to main memory, an entry is placed in the page table.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Page table entry : specifies the frame no.(the location in memory where the page is loaded in memory)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"/>
              <a:tabLst>
                <a:tab pos="22860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Virtual Address gives virtual page number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 algn="just">
              <a:spcAft>
                <a:spcPts val="1000"/>
              </a:spcAft>
              <a:buFont typeface="Arial" panose="020B0604020202020204" pitchFamily="34" charset="0"/>
              <a:buChar char=""/>
              <a:tabLst>
                <a:tab pos="228600" algn="l"/>
              </a:tabLst>
            </a:pPr>
            <a:r>
              <a:rPr lang="en-US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Offset (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specifies the location of particular byte within a page)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C4B6ABD-6FE5-4FD7-B7E8-47FB23041AA8}"/>
              </a:ext>
            </a:extLst>
          </p:cNvPr>
          <p:cNvGrpSpPr/>
          <p:nvPr/>
        </p:nvGrpSpPr>
        <p:grpSpPr>
          <a:xfrm>
            <a:off x="4572000" y="1556791"/>
            <a:ext cx="4114800" cy="3446691"/>
            <a:chOff x="0" y="0"/>
            <a:chExt cx="6123602" cy="55626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C692304-0285-4048-9144-57C3BD55D28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84902" y="0"/>
              <a:ext cx="4838700" cy="5562600"/>
            </a:xfrm>
            <a:prstGeom prst="rect">
              <a:avLst/>
            </a:prstGeom>
          </p:spPr>
        </p:pic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E8EFD78C-F351-46A2-9747-BAB3E4FFDDBC}"/>
                </a:ext>
              </a:extLst>
            </p:cNvPr>
            <p:cNvCxnSpPr/>
            <p:nvPr/>
          </p:nvCxnSpPr>
          <p:spPr>
            <a:xfrm flipV="1">
              <a:off x="750972" y="2985604"/>
              <a:ext cx="1347304" cy="68469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 Box 22">
              <a:extLst>
                <a:ext uri="{FF2B5EF4-FFF2-40B4-BE49-F238E27FC236}">
                  <a16:creationId xmlns:a16="http://schemas.microsoft.com/office/drawing/2014/main" id="{28F9F7E2-FF3C-4933-9F94-18E984877203}"/>
                </a:ext>
              </a:extLst>
            </p:cNvPr>
            <p:cNvSpPr txBox="1"/>
            <p:nvPr/>
          </p:nvSpPr>
          <p:spPr>
            <a:xfrm>
              <a:off x="0" y="3316905"/>
              <a:ext cx="1104348" cy="646331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pPr algn="ctr"/>
              <a:r>
                <a:rPr lang="en-US" sz="1000" kern="1200">
                  <a:solidFill>
                    <a:srgbClr val="FF0000"/>
                  </a:solidFill>
                  <a:effectLst/>
                  <a:latin typeface="Calibri" panose="020F0502020204030204" pitchFamily="34" charset="0"/>
                  <a:ea typeface="MS Mincho" panose="02020609040205080304" pitchFamily="49" charset="-128"/>
                  <a:cs typeface="Times New Roman" panose="02020603050405020304" pitchFamily="18" charset="0"/>
                </a:rPr>
                <a:t>Page number</a:t>
              </a:r>
              <a:endParaRPr lang="en-GB" sz="1000">
                <a:effectLst/>
                <a:latin typeface="Times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954209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4332893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43942</TotalTime>
  <Words>1319</Words>
  <Application>Microsoft Office PowerPoint</Application>
  <PresentationFormat>On-screen Show (4:3)</PresentationFormat>
  <Paragraphs>163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Myriad Pro</vt:lpstr>
      <vt:lpstr>Symbol</vt:lpstr>
      <vt:lpstr>Times</vt:lpstr>
      <vt:lpstr>Times New Roman</vt:lpstr>
      <vt:lpstr>20140311PresentationUWTSDTemplate</vt:lpstr>
      <vt:lpstr>Computer Architecture &amp; OS  ACCA4022</vt:lpstr>
      <vt:lpstr>Learning Outcome</vt:lpstr>
      <vt:lpstr>What is RAID?</vt:lpstr>
      <vt:lpstr>Benefits of RAID</vt:lpstr>
      <vt:lpstr>Characteristics of RAID</vt:lpstr>
      <vt:lpstr>RAID Level 0 – Characteristics </vt:lpstr>
      <vt:lpstr>RAID Level 0</vt:lpstr>
      <vt:lpstr>RAID Level 0 - Advantages</vt:lpstr>
      <vt:lpstr>RAID Level 0 – Disadvantage </vt:lpstr>
      <vt:lpstr>RAID Level – 1: Characteristics </vt:lpstr>
      <vt:lpstr>RAID Level 1</vt:lpstr>
      <vt:lpstr>RAID Level 1</vt:lpstr>
      <vt:lpstr>RAID Level 1</vt:lpstr>
      <vt:lpstr>RAID Level 1: Advantages &amp; Disadvantages</vt:lpstr>
      <vt:lpstr>RAID Level 2</vt:lpstr>
      <vt:lpstr>RAID Level 2</vt:lpstr>
      <vt:lpstr>Issues with RAID Level 2</vt:lpstr>
      <vt:lpstr>RAID Level 3</vt:lpstr>
      <vt:lpstr>RAID Level 3</vt:lpstr>
      <vt:lpstr>RAID Level 3</vt:lpstr>
      <vt:lpstr>Pipelining</vt:lpstr>
      <vt:lpstr>PowerPoint Presentation</vt:lpstr>
      <vt:lpstr>PowerPoint Presentation</vt:lpstr>
      <vt:lpstr>Virtual memory and Addressing</vt:lpstr>
      <vt:lpstr>PowerPoint Presentation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Danish</cp:lastModifiedBy>
  <cp:revision>275</cp:revision>
  <dcterms:created xsi:type="dcterms:W3CDTF">2015-04-14T15:21:28Z</dcterms:created>
  <dcterms:modified xsi:type="dcterms:W3CDTF">2021-10-28T15:50:52Z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