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6" r:id="rId3"/>
    <p:sldId id="26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056725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31322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918186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644933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alpha val="60000"/>
                </a:prstClr>
              </a:solidFill>
            </a:endParaRPr>
          </a:p>
        </p:txBody>
      </p:sp>
      <p:sp>
        <p:nvSpPr>
          <p:cNvPr id="9" name="Slide Number Placeholder 8"/>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8645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5" name="Footer Placeholder 3"/>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4"/>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766915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5" name="Footer Placeholder 2"/>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3"/>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894207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5"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005446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834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24908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73405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r>
              <a:rPr lang="en-US" dirty="0">
                <a:solidFill>
                  <a:srgbClr val="1E5155">
                    <a:lumMod val="40000"/>
                    <a:lumOff val="60000"/>
                  </a:srgbClr>
                </a:solidFill>
              </a:rPr>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r>
              <a:rPr lang="en-US" dirty="0">
                <a:solidFill>
                  <a:srgbClr val="1E5155">
                    <a:lumMod val="40000"/>
                    <a:lumOff val="60000"/>
                  </a:srgbClr>
                </a:solidFill>
              </a:rPr>
              <a:t>”</a:t>
            </a:r>
          </a:p>
        </p:txBody>
      </p:sp>
    </p:spTree>
    <p:extLst>
      <p:ext uri="{BB962C8B-B14F-4D97-AF65-F5344CB8AC3E}">
        <p14:creationId xmlns:p14="http://schemas.microsoft.com/office/powerpoint/2010/main" val="3759745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6612950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4"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7281260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4"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8261692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4856620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238915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96EB577-1805-437C-B1C6-DAA6C2BBBD5E}" type="datetimeFigureOut">
              <a:rPr lang="en-GB" smtClean="0">
                <a:solidFill>
                  <a:prstClr val="white">
                    <a:tint val="75000"/>
                    <a:alpha val="60000"/>
                  </a:prstClr>
                </a:solidFill>
              </a:rPr>
              <a:pPr/>
              <a:t>13/03/2017</a:t>
            </a:fld>
            <a:endParaRPr lang="en-GB">
              <a:solidFill>
                <a:prstClr val="white">
                  <a:tint val="75000"/>
                  <a:alpha val="60000"/>
                </a:prstClr>
              </a:solidFill>
            </a:endParaRPr>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solidFill>
                <a:prstClr val="white">
                  <a:tint val="75000"/>
                  <a:alpha val="60000"/>
                </a:prstClr>
              </a:solidFill>
            </a:endParaRP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3194931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Polybius</a:t>
            </a:r>
            <a:endParaRPr lang="en-GB" dirty="0"/>
          </a:p>
        </p:txBody>
      </p:sp>
      <p:sp>
        <p:nvSpPr>
          <p:cNvPr id="3" name="Subtitle 2"/>
          <p:cNvSpPr>
            <a:spLocks noGrp="1"/>
          </p:cNvSpPr>
          <p:nvPr>
            <p:ph type="subTitle" idx="1"/>
          </p:nvPr>
        </p:nvSpPr>
        <p:spPr/>
        <p:txBody>
          <a:bodyPr/>
          <a:lstStyle/>
          <a:p>
            <a:r>
              <a:rPr lang="en-GB" dirty="0" smtClean="0"/>
              <a:t>Fantasia vs. </a:t>
            </a:r>
            <a:r>
              <a:rPr lang="en-GB" dirty="0" err="1" smtClean="0"/>
              <a:t>Aletheia</a:t>
            </a:r>
            <a:endParaRPr lang="en-GB" dirty="0"/>
          </a:p>
        </p:txBody>
      </p:sp>
    </p:spTree>
    <p:extLst>
      <p:ext uri="{BB962C8B-B14F-4D97-AF65-F5344CB8AC3E}">
        <p14:creationId xmlns:p14="http://schemas.microsoft.com/office/powerpoint/2010/main" val="1511859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595497"/>
          </a:xfrm>
        </p:spPr>
        <p:txBody>
          <a:bodyPr/>
          <a:lstStyle/>
          <a:p>
            <a:r>
              <a:rPr lang="el-GR" b="1" dirty="0"/>
              <a:t>φαντᾰσί-α</a:t>
            </a:r>
            <a:r>
              <a:rPr lang="el-GR" dirty="0"/>
              <a:t>, ἡ,</a:t>
            </a:r>
            <a:endParaRPr lang="en-GB" dirty="0"/>
          </a:p>
        </p:txBody>
      </p:sp>
      <p:sp>
        <p:nvSpPr>
          <p:cNvPr id="3" name="Content Placeholder 2"/>
          <p:cNvSpPr>
            <a:spLocks noGrp="1"/>
          </p:cNvSpPr>
          <p:nvPr>
            <p:ph idx="1"/>
          </p:nvPr>
        </p:nvSpPr>
        <p:spPr>
          <a:xfrm>
            <a:off x="200722" y="1048214"/>
            <a:ext cx="11775688" cy="5698273"/>
          </a:xfrm>
        </p:spPr>
        <p:txBody>
          <a:bodyPr>
            <a:noAutofit/>
          </a:bodyPr>
          <a:lstStyle/>
          <a:p>
            <a:r>
              <a:rPr lang="en-GB" sz="1150" dirty="0" smtClean="0"/>
              <a:t>verbal </a:t>
            </a:r>
            <a:r>
              <a:rPr lang="en-GB" sz="1150" dirty="0"/>
              <a:t>noun of </a:t>
            </a:r>
            <a:r>
              <a:rPr lang="el-GR" sz="1150" dirty="0"/>
              <a:t>φαντάζομαι </a:t>
            </a:r>
            <a:r>
              <a:rPr lang="en-GB" sz="1150" dirty="0"/>
              <a:t>and (in sense) of </a:t>
            </a:r>
            <a:r>
              <a:rPr lang="el-GR" sz="1150" dirty="0"/>
              <a:t>φαίνομαι, </a:t>
            </a:r>
            <a:r>
              <a:rPr lang="en-GB" sz="1150" i="1" dirty="0"/>
              <a:t>appearing, appearance,</a:t>
            </a:r>
            <a:r>
              <a:rPr lang="en-GB" sz="1150" dirty="0"/>
              <a:t> = </a:t>
            </a:r>
            <a:r>
              <a:rPr lang="el-GR" sz="1150" dirty="0"/>
              <a:t>τὸ φαίνεσθαι, πάντες ἐφίενται τοῦ φαινομένου ἀγαθοῦ, τῆς δὲ φ. οὐ κύριοι </a:t>
            </a:r>
            <a:r>
              <a:rPr lang="en-GB" sz="1150" dirty="0"/>
              <a:t>do not control the </a:t>
            </a:r>
            <a:r>
              <a:rPr lang="en-GB" sz="1150" i="1" dirty="0"/>
              <a:t>appearing,</a:t>
            </a:r>
            <a:r>
              <a:rPr lang="en-GB" sz="1150" dirty="0"/>
              <a:t> </a:t>
            </a:r>
            <a:r>
              <a:rPr lang="en-GB" sz="1150" dirty="0" err="1"/>
              <a:t>Arist.</a:t>
            </a:r>
            <a:r>
              <a:rPr lang="en-GB" sz="1150" i="1" dirty="0" err="1"/>
              <a:t>EN</a:t>
            </a:r>
            <a:r>
              <a:rPr lang="en-GB" sz="1150" dirty="0"/>
              <a:t> 1114a32; usu. with less verbal force, </a:t>
            </a:r>
            <a:r>
              <a:rPr lang="en-GB" sz="1150" i="1" dirty="0"/>
              <a:t>appearance, presentation</a:t>
            </a:r>
            <a:r>
              <a:rPr lang="en-GB" sz="1150" dirty="0"/>
              <a:t> to consciousness, whether immediate or in memory, whether true or illusory, </a:t>
            </a:r>
            <a:r>
              <a:rPr lang="el-GR" sz="1150" dirty="0"/>
              <a:t>φαίνεται μὲν ὁ ἥλιος ποδιαῖος, ἀντίφησι δὲ πολλάκις ἕτερόν τι πρὸς τὴν φ. </a:t>
            </a:r>
            <a:r>
              <a:rPr lang="en-GB" sz="1150" dirty="0"/>
              <a:t>Id.</a:t>
            </a:r>
            <a:r>
              <a:rPr lang="en-GB" sz="1150" i="1" dirty="0"/>
              <a:t>Insomn.</a:t>
            </a:r>
            <a:r>
              <a:rPr lang="en-GB" sz="1150" dirty="0"/>
              <a:t>460b19; </a:t>
            </a:r>
            <a:r>
              <a:rPr lang="el-GR" sz="1150" dirty="0"/>
              <a:t>ἡ τοῦ γάλακτος φ. </a:t>
            </a:r>
            <a:r>
              <a:rPr lang="en-GB" sz="1150" dirty="0"/>
              <a:t>the </a:t>
            </a:r>
            <a:r>
              <a:rPr lang="en-GB" sz="1150" i="1" dirty="0"/>
              <a:t>appearance</a:t>
            </a:r>
            <a:r>
              <a:rPr lang="en-GB" sz="1150" dirty="0"/>
              <a:t> of the milky way, Id.</a:t>
            </a:r>
            <a:r>
              <a:rPr lang="en-GB" sz="1150" i="1" dirty="0"/>
              <a:t>Mete.</a:t>
            </a:r>
            <a:r>
              <a:rPr lang="en-GB" sz="1150" dirty="0"/>
              <a:t>339a35; </a:t>
            </a:r>
            <a:r>
              <a:rPr lang="el-GR" sz="1150" dirty="0"/>
              <a:t>ἡ τοῦ προσώπου φ. </a:t>
            </a:r>
            <a:r>
              <a:rPr lang="en-GB" sz="1150" dirty="0" err="1"/>
              <a:t>Phld.</a:t>
            </a:r>
            <a:r>
              <a:rPr lang="en-GB" sz="1150" i="1" dirty="0" err="1"/>
              <a:t>Acad.Ind</a:t>
            </a:r>
            <a:r>
              <a:rPr lang="en-GB" sz="1150" i="1" dirty="0"/>
              <a:t>.</a:t>
            </a:r>
            <a:r>
              <a:rPr lang="en-GB" sz="1150" dirty="0"/>
              <a:t> p.50 M.; esp. of visual </a:t>
            </a:r>
            <a:r>
              <a:rPr lang="en-GB" sz="1150" i="1" dirty="0"/>
              <a:t>images,</a:t>
            </a:r>
            <a:r>
              <a:rPr lang="en-GB" sz="1150" dirty="0"/>
              <a:t> </a:t>
            </a:r>
            <a:r>
              <a:rPr lang="el-GR" sz="1150" dirty="0"/>
              <a:t>ἐπεὶ ἡ ὄψις μάλιστα αἴσθησίς ἐστι, καὶ τὸ ὄνομα ἀπὸ τοῦ φάους εἴληφεν [ἡ φ.] </a:t>
            </a:r>
            <a:r>
              <a:rPr lang="en-GB" sz="1150" dirty="0" err="1"/>
              <a:t>Arist</a:t>
            </a:r>
            <a:r>
              <a:rPr lang="en-GB" sz="1150" dirty="0"/>
              <a:t>. </a:t>
            </a:r>
            <a:r>
              <a:rPr lang="en-GB" sz="1150" i="1" dirty="0"/>
              <a:t>de An.</a:t>
            </a:r>
            <a:r>
              <a:rPr lang="en-GB" sz="1150" dirty="0"/>
              <a:t>429a2; </a:t>
            </a:r>
            <a:r>
              <a:rPr lang="el-GR" sz="1150" dirty="0"/>
              <a:t>κατοπτρικὴ φ. </a:t>
            </a:r>
            <a:r>
              <a:rPr lang="en-GB" sz="1150" i="1" dirty="0"/>
              <a:t>image</a:t>
            </a:r>
            <a:r>
              <a:rPr lang="en-GB" sz="1150" dirty="0"/>
              <a:t> reflected in a mirror, </a:t>
            </a:r>
            <a:r>
              <a:rPr lang="en-GB" sz="1150" i="1" dirty="0"/>
              <a:t>Placit.</a:t>
            </a:r>
            <a:r>
              <a:rPr lang="en-GB" sz="1150" dirty="0"/>
              <a:t>3.1.2; also of other sense=perceptions, </a:t>
            </a:r>
            <a:r>
              <a:rPr lang="el-GR" sz="1150" dirty="0"/>
              <a:t>φ. καὶ αἴσθησις ταὐτὸν ἔν τε θερμοῖς καὶ πᾶσι τοῖς τοιούτοις </a:t>
            </a:r>
            <a:r>
              <a:rPr lang="en-GB" sz="1150" i="1" dirty="0"/>
              <a:t>appearance</a:t>
            </a:r>
            <a:r>
              <a:rPr lang="en-GB" sz="1150" dirty="0"/>
              <a:t> is the same as perception, whether we are talking of hot things or of anything else like them, Pl.</a:t>
            </a:r>
            <a:r>
              <a:rPr lang="en-GB" sz="1150" i="1" dirty="0"/>
              <a:t>Tht.</a:t>
            </a:r>
            <a:r>
              <a:rPr lang="en-GB" sz="1150" dirty="0"/>
              <a:t>152c, cf. Chrysipp.Stoic.2.21; </a:t>
            </a:r>
            <a:r>
              <a:rPr lang="el-GR" sz="1150" dirty="0"/>
              <a:t>ταῦτα ἔστι μέν τι, ἀλλ’ οὐχ ὧν ἐμποιεῖ τὴν φ.</a:t>
            </a:r>
            <a:r>
              <a:rPr lang="en-GB" sz="1150" dirty="0"/>
              <a:t>Arist.</a:t>
            </a:r>
            <a:r>
              <a:rPr lang="en-GB" sz="1150" i="1" dirty="0"/>
              <a:t>Metaph.</a:t>
            </a:r>
            <a:r>
              <a:rPr lang="en-GB" sz="1150" dirty="0"/>
              <a:t>1024b24; </a:t>
            </a:r>
            <a:r>
              <a:rPr lang="el-GR" sz="1150" dirty="0"/>
              <a:t>ἡ φ. ἐστὶν αἴσθησίς τις ἀσθενής . . κἂν τῷ ἐλπίζοντι ἀκολουθοῖ ἂν φ. τις οὗ ἐλπίζει </a:t>
            </a:r>
            <a:r>
              <a:rPr lang="en-GB" sz="1150" dirty="0"/>
              <a:t>Id.</a:t>
            </a:r>
            <a:r>
              <a:rPr lang="en-GB" sz="1150" i="1" dirty="0"/>
              <a:t>Rh.</a:t>
            </a:r>
            <a:r>
              <a:rPr lang="en-GB" sz="1150" dirty="0"/>
              <a:t>1370a28; </a:t>
            </a:r>
            <a:r>
              <a:rPr lang="el-GR" sz="1150" dirty="0"/>
              <a:t>αἱ [αἰσθήσεις] ἀληθεῖς ἀεί, αἱ δὲ φ. γίνονται αἱ πλείους ψευδεῖς </a:t>
            </a:r>
            <a:r>
              <a:rPr lang="en-GB" sz="1150" dirty="0"/>
              <a:t>Id.</a:t>
            </a:r>
            <a:r>
              <a:rPr lang="en-GB" sz="1150" i="1" dirty="0"/>
              <a:t>de An.</a:t>
            </a:r>
            <a:r>
              <a:rPr lang="en-GB" sz="1150" dirty="0"/>
              <a:t>428a12; </a:t>
            </a:r>
            <a:r>
              <a:rPr lang="el-GR" sz="1150" dirty="0"/>
              <a:t>φ. ἀληθεῖς ἁπάσας </a:t>
            </a:r>
            <a:r>
              <a:rPr lang="en-GB" sz="1150" dirty="0"/>
              <a:t>Epicur.</a:t>
            </a:r>
            <a:r>
              <a:rPr lang="en-GB" sz="1150" i="1" dirty="0"/>
              <a:t>Fr.</a:t>
            </a:r>
            <a:r>
              <a:rPr lang="en-GB" sz="1150" dirty="0"/>
              <a:t>254; </a:t>
            </a:r>
            <a:r>
              <a:rPr lang="el-GR" sz="1150" dirty="0"/>
              <a:t>ἀπελθόντων τῶν αἰσθητῶν ἔνεισιν αἱ αἰσθήσεις καὶ φ. ἐν τοῖς αἰσθητηρίοις </a:t>
            </a:r>
            <a:r>
              <a:rPr lang="en-GB" sz="1150" dirty="0" err="1"/>
              <a:t>Arist</a:t>
            </a:r>
            <a:r>
              <a:rPr lang="en-GB" sz="1150" dirty="0"/>
              <a:t>. </a:t>
            </a:r>
            <a:r>
              <a:rPr lang="en-GB" sz="1150" i="1" dirty="0"/>
              <a:t>de An.</a:t>
            </a:r>
            <a:r>
              <a:rPr lang="en-GB" sz="1150" dirty="0"/>
              <a:t>425b25; </a:t>
            </a:r>
            <a:r>
              <a:rPr lang="el-GR" sz="1150" dirty="0"/>
              <a:t>διὰ τὸ ἐμμένειν [τὰς φ.] καὶ ὁμοίας εἶναι ταῖς αἰσθήσεσι </a:t>
            </a:r>
            <a:r>
              <a:rPr lang="en-GB" sz="1150" dirty="0"/>
              <a:t>ib.429a5; </a:t>
            </a:r>
            <a:r>
              <a:rPr lang="el-GR" sz="1150" dirty="0"/>
              <a:t>τῆς αἰσθήσεως ἀλλοιουμένης ἐξ ἧς γίνεσθαι τὴν φ. </a:t>
            </a:r>
            <a:r>
              <a:rPr lang="en-GB" sz="1150" dirty="0"/>
              <a:t>Thphr.</a:t>
            </a:r>
            <a:r>
              <a:rPr lang="en-GB" sz="1150" i="1" dirty="0"/>
              <a:t>Sens.</a:t>
            </a:r>
            <a:r>
              <a:rPr lang="en-GB" sz="1150" dirty="0"/>
              <a:t>63; </a:t>
            </a:r>
            <a:r>
              <a:rPr lang="el-GR" sz="1150" dirty="0"/>
              <a:t>ἐλέγχειν τὰς ἀλλήλων φ. καὶ δόξας</a:t>
            </a:r>
            <a:r>
              <a:rPr lang="en-GB" sz="1150" dirty="0"/>
              <a:t>Pl.</a:t>
            </a:r>
            <a:r>
              <a:rPr lang="en-GB" sz="1150" i="1" dirty="0"/>
              <a:t>Tht.</a:t>
            </a:r>
            <a:r>
              <a:rPr lang="en-GB" sz="1150" dirty="0"/>
              <a:t>161e; freq. in later Philos. esp. in meaning psychic </a:t>
            </a:r>
            <a:r>
              <a:rPr lang="en-GB" sz="1150" i="1" dirty="0"/>
              <a:t>image,</a:t>
            </a:r>
            <a:r>
              <a:rPr lang="en-GB" sz="1150" dirty="0"/>
              <a:t> Epicur.</a:t>
            </a:r>
            <a:r>
              <a:rPr lang="en-GB" sz="1150" i="1" dirty="0"/>
              <a:t>Ep.</a:t>
            </a:r>
            <a:r>
              <a:rPr lang="en-GB" sz="1150" dirty="0"/>
              <a:t>1p.12U., S.E.</a:t>
            </a:r>
            <a:r>
              <a:rPr lang="en-GB" sz="1150" i="1" dirty="0"/>
              <a:t>M.</a:t>
            </a:r>
            <a:r>
              <a:rPr lang="en-GB" sz="1150" dirty="0"/>
              <a:t>7.152, M.Ant.4.24, al.; defined as </a:t>
            </a:r>
            <a:r>
              <a:rPr lang="el-GR" sz="1150" dirty="0"/>
              <a:t>τύπωσις ἐν ψυχῇ </a:t>
            </a:r>
            <a:r>
              <a:rPr lang="en-GB" sz="1150" dirty="0"/>
              <a:t>Chrysipp.Stoic.2.23; </a:t>
            </a:r>
            <a:r>
              <a:rPr lang="el-GR" sz="1150" dirty="0"/>
              <a:t>φ. καταληπτική </a:t>
            </a:r>
            <a:r>
              <a:rPr lang="en-GB" sz="1150" dirty="0"/>
              <a:t>Zeno Stoic. 1.17, etc.; [</a:t>
            </a:r>
            <a:r>
              <a:rPr lang="el-GR" sz="1150" dirty="0"/>
              <a:t>φ. κ.] ἢν κριτήριον εἶναι τῶν πραγμάτων φασί, τὴν γιγνομένην ἀπὸ ὑπάρχοντος κατ’ αὐτὸ τὸ ὑπάρχον ἐναπεσφραγισμένην </a:t>
            </a:r>
            <a:r>
              <a:rPr lang="en-GB" sz="1150" i="1" dirty="0"/>
              <a:t>Stoic.</a:t>
            </a:r>
            <a:r>
              <a:rPr lang="en-GB" sz="1150" dirty="0"/>
              <a:t> 2.21, cf. 26, al.; </a:t>
            </a:r>
            <a:r>
              <a:rPr lang="el-GR" sz="1150" dirty="0"/>
              <a:t>διανοητικαὶ φ. </a:t>
            </a:r>
            <a:r>
              <a:rPr lang="en-GB" sz="1150" dirty="0"/>
              <a:t>mental </a:t>
            </a:r>
            <a:r>
              <a:rPr lang="en-GB" sz="1150" i="1" dirty="0"/>
              <a:t>images,</a:t>
            </a:r>
            <a:r>
              <a:rPr lang="en-GB" sz="1150" dirty="0"/>
              <a:t> Cic.</a:t>
            </a:r>
            <a:r>
              <a:rPr lang="en-GB" sz="1150" i="1" dirty="0"/>
              <a:t>Fam.</a:t>
            </a:r>
            <a:r>
              <a:rPr lang="en-GB" sz="1150" dirty="0"/>
              <a:t>15.16.1; </a:t>
            </a:r>
            <a:r>
              <a:rPr lang="el-GR" sz="1150" dirty="0"/>
              <a:t>νυκτεριναὶ φ. </a:t>
            </a:r>
            <a:r>
              <a:rPr lang="en-GB" sz="1150" dirty="0" err="1"/>
              <a:t>Phlp</a:t>
            </a:r>
            <a:r>
              <a:rPr lang="en-GB" sz="1150" dirty="0"/>
              <a:t>. </a:t>
            </a:r>
            <a:r>
              <a:rPr lang="en-GB" sz="1150" i="1" dirty="0"/>
              <a:t>in de An.</a:t>
            </a:r>
            <a:r>
              <a:rPr lang="en-GB" sz="1150" dirty="0"/>
              <a:t>486.13, cf. </a:t>
            </a:r>
            <a:r>
              <a:rPr lang="en-GB" sz="1150" i="1" dirty="0"/>
              <a:t>Gp.</a:t>
            </a:r>
            <a:r>
              <a:rPr lang="en-GB" sz="1150" dirty="0"/>
              <a:t>12.17.15; </a:t>
            </a:r>
            <a:r>
              <a:rPr lang="en-GB" sz="1150" i="1" dirty="0"/>
              <a:t>apparition,</a:t>
            </a:r>
            <a:r>
              <a:rPr lang="en-GB" sz="1150" dirty="0"/>
              <a:t> Arist.</a:t>
            </a:r>
            <a:r>
              <a:rPr lang="en-GB" sz="1150" i="1" dirty="0"/>
              <a:t>Mir.</a:t>
            </a:r>
            <a:r>
              <a:rPr lang="en-GB" sz="1150" dirty="0"/>
              <a:t>846a37.</a:t>
            </a:r>
            <a:r>
              <a:rPr lang="en-GB" sz="1150" b="1" dirty="0"/>
              <a:t>b. </a:t>
            </a:r>
            <a:r>
              <a:rPr lang="en-GB" sz="1150" dirty="0"/>
              <a:t>less scientifically, </a:t>
            </a:r>
            <a:r>
              <a:rPr lang="en-GB" sz="1150" i="1" dirty="0"/>
              <a:t>appearance,</a:t>
            </a:r>
            <a:r>
              <a:rPr lang="en-GB" sz="1150" dirty="0"/>
              <a:t> </a:t>
            </a:r>
            <a:r>
              <a:rPr lang="el-GR" sz="1150" dirty="0"/>
              <a:t>ἐμποιοῦντα τὴν φ. (</a:t>
            </a:r>
            <a:r>
              <a:rPr lang="en-GB" sz="1150" dirty="0"/>
              <a:t>sc. </a:t>
            </a:r>
            <a:r>
              <a:rPr lang="el-GR" sz="1150" dirty="0"/>
              <a:t>τοῦ ἐλέγχειν) </a:t>
            </a:r>
            <a:r>
              <a:rPr lang="en-GB" sz="1150" dirty="0"/>
              <a:t>Id.</a:t>
            </a:r>
            <a:r>
              <a:rPr lang="en-GB" sz="1150" i="1" dirty="0"/>
              <a:t>SE</a:t>
            </a:r>
            <a:r>
              <a:rPr lang="en-GB" sz="1150" dirty="0"/>
              <a:t>165b25; </a:t>
            </a:r>
            <a:r>
              <a:rPr lang="el-GR" sz="1150" dirty="0"/>
              <a:t>τὸ παράδοξον τῆς τῶν ζῴων φ. </a:t>
            </a:r>
            <a:r>
              <a:rPr lang="en-GB" sz="1150" dirty="0" err="1"/>
              <a:t>Plb</a:t>
            </a:r>
            <a:r>
              <a:rPr lang="en-GB" sz="1150" dirty="0"/>
              <a:t>. 3.53.8, cf. 5.48.9, App.</a:t>
            </a:r>
            <a:r>
              <a:rPr lang="en-GB" sz="1150" i="1" dirty="0"/>
              <a:t>BC</a:t>
            </a:r>
            <a:r>
              <a:rPr lang="en-GB" sz="1150" dirty="0"/>
              <a:t>4.102, </a:t>
            </a:r>
            <a:r>
              <a:rPr lang="en-GB" sz="1150" i="1" dirty="0"/>
              <a:t>Hann.</a:t>
            </a:r>
            <a:r>
              <a:rPr lang="en-GB" sz="1150" dirty="0"/>
              <a:t>15; </a:t>
            </a:r>
            <a:r>
              <a:rPr lang="el-GR" sz="1150" dirty="0"/>
              <a:t>κατὰ τὴν πρώτην φ. </a:t>
            </a:r>
            <a:r>
              <a:rPr lang="en-GB" sz="1150" dirty="0"/>
              <a:t>Plb.11.27.7; </a:t>
            </a:r>
            <a:r>
              <a:rPr lang="el-GR" sz="1150" dirty="0"/>
              <a:t>συναύξειν τὴν φ. [τῆς νίκης] </a:t>
            </a:r>
            <a:r>
              <a:rPr lang="en-GB" sz="1150" dirty="0"/>
              <a:t>Id.16.8.3; </a:t>
            </a:r>
            <a:r>
              <a:rPr lang="el-GR" sz="1150" dirty="0"/>
              <a:t>δουλεύοντες τῇ τῶν ἐκτὸς φ. </a:t>
            </a:r>
            <a:r>
              <a:rPr lang="en-GB" sz="1150" dirty="0"/>
              <a:t>Id.30.19.4; </a:t>
            </a:r>
            <a:r>
              <a:rPr lang="el-GR" sz="1150" dirty="0"/>
              <a:t>φ. ποιεῖν καὶ προσδοκίαν </a:t>
            </a:r>
            <a:r>
              <a:rPr lang="en-GB" sz="1150" dirty="0"/>
              <a:t>Id.18.10.7, cf. 14.2.4; </a:t>
            </a:r>
            <a:r>
              <a:rPr lang="el-GR" sz="1150" dirty="0"/>
              <a:t>ζῷα . . μέχρι φ. φαινόμενα (</a:t>
            </a:r>
            <a:r>
              <a:rPr lang="en-GB" sz="1150" dirty="0"/>
              <a:t>in a conjuring trick) </a:t>
            </a:r>
            <a:r>
              <a:rPr lang="en-GB" sz="1150" dirty="0" err="1"/>
              <a:t>Cels</a:t>
            </a:r>
            <a:r>
              <a:rPr lang="en-GB" sz="1150" dirty="0"/>
              <a:t>. ap. Origenes</a:t>
            </a:r>
            <a:r>
              <a:rPr lang="en-GB" sz="1150" i="1" dirty="0"/>
              <a:t>Cels.</a:t>
            </a:r>
            <a:r>
              <a:rPr lang="en-GB" sz="1150" dirty="0"/>
              <a:t>1.68; </a:t>
            </a:r>
            <a:r>
              <a:rPr lang="el-GR" sz="1150" dirty="0"/>
              <a:t>κατὰ τὴν πρόχειρον οὑτωσὶ φ. </a:t>
            </a:r>
            <a:r>
              <a:rPr lang="en-GB" sz="1150" dirty="0"/>
              <a:t>Gal.6.105, cf. 15.17, 115, 19.206; </a:t>
            </a:r>
            <a:r>
              <a:rPr lang="el-GR" sz="1150" dirty="0"/>
              <a:t>τῶν ἀπεπτούντων ἐνίοις φ. . . γίνονται </a:t>
            </a:r>
            <a:r>
              <a:rPr lang="en-GB" sz="1150" dirty="0"/>
              <a:t>Id.18(2).73, cf. 71, al.</a:t>
            </a:r>
            <a:r>
              <a:rPr lang="en-GB" sz="1150" b="1" dirty="0"/>
              <a:t>2. </a:t>
            </a:r>
            <a:r>
              <a:rPr lang="en-GB" sz="1150" i="1" dirty="0"/>
              <a:t>imagination,</a:t>
            </a:r>
            <a:r>
              <a:rPr lang="en-GB" sz="1150" dirty="0"/>
              <a:t> i.e. the </a:t>
            </a:r>
            <a:r>
              <a:rPr lang="en-GB" sz="1150" i="1" dirty="0"/>
              <a:t>re-presentation</a:t>
            </a:r>
            <a:r>
              <a:rPr lang="en-GB" sz="1150" dirty="0"/>
              <a:t> of appearances or images, primarily derived from sensation (cf. </a:t>
            </a:r>
            <a:r>
              <a:rPr lang="el-GR" sz="1150" dirty="0"/>
              <a:t>αἴσθησις </a:t>
            </a:r>
            <a:r>
              <a:rPr lang="en-GB" sz="1150" dirty="0"/>
              <a:t>II), </a:t>
            </a:r>
            <a:r>
              <a:rPr lang="el-GR" sz="1150" dirty="0"/>
              <a:t>ὅταν μὴ καθ’ αὑτὸ ἀλλὰ δι’ αἰσθήσεως παρῇ τινι τὸ τοιοῦτον αὖ πάθος (</a:t>
            </a:r>
            <a:r>
              <a:rPr lang="en-GB" sz="1150" dirty="0"/>
              <a:t>sc. </a:t>
            </a:r>
            <a:r>
              <a:rPr lang="el-GR" sz="1150" dirty="0"/>
              <a:t>δόξα) ἆρ’ οἷόν τε ὀρθῶς εἰπεῖν ἕτερόν τι πλὴν φ.; . . “φαίνεται” δὲ ὃ λέγομεν (</a:t>
            </a:r>
            <a:r>
              <a:rPr lang="en-GB" sz="1150" dirty="0"/>
              <a:t>i.e. </a:t>
            </a:r>
            <a:r>
              <a:rPr lang="el-GR" sz="1150" dirty="0"/>
              <a:t>φαντασία) σύμμειξις αἰσθήσεως καὶ δόξης </a:t>
            </a:r>
            <a:r>
              <a:rPr lang="en-GB" sz="1150" dirty="0"/>
              <a:t>Pl.</a:t>
            </a:r>
            <a:r>
              <a:rPr lang="en-GB" sz="1150" i="1" dirty="0"/>
              <a:t>Sph.</a:t>
            </a:r>
            <a:r>
              <a:rPr lang="en-GB" sz="1150" dirty="0"/>
              <a:t>264a, 264b; </a:t>
            </a:r>
            <a:r>
              <a:rPr lang="el-GR" sz="1150" dirty="0"/>
              <a:t>οὐδὲ δόξα μετ’ αἰσθήσεως οὐδὲ δι’ αἰσθήσεως οὐδὲ συμπλοκὴ δόξης καὶ αἰσθήσεως φ. ἂν εἴη </a:t>
            </a:r>
            <a:r>
              <a:rPr lang="en-GB" sz="1150" dirty="0" err="1"/>
              <a:t>Arist</a:t>
            </a:r>
            <a:r>
              <a:rPr lang="en-GB" sz="1150" dirty="0"/>
              <a:t>. </a:t>
            </a:r>
            <a:r>
              <a:rPr lang="en-GB" sz="1150" i="1" dirty="0"/>
              <a:t>de An.</a:t>
            </a:r>
            <a:r>
              <a:rPr lang="en-GB" sz="1150" dirty="0"/>
              <a:t> 428a26; </a:t>
            </a:r>
            <a:r>
              <a:rPr lang="el-GR" sz="1150" dirty="0"/>
              <a:t>ἡ φ. καθ’ ἣν λέγομεν φάντασμά τι ἡμῖν γίγνεσθαι </a:t>
            </a:r>
            <a:r>
              <a:rPr lang="en-GB" sz="1150" dirty="0"/>
              <a:t>ib.428a1; </a:t>
            </a:r>
            <a:r>
              <a:rPr lang="el-GR" sz="1150" dirty="0"/>
              <a:t>ἔστι δὲ φ. ἡ ὑπὸ τῆς κατ’ ἐνέργειαν αἰσθήσεως γινομένη κίνησις </a:t>
            </a:r>
            <a:r>
              <a:rPr lang="en-GB" sz="1150" dirty="0"/>
              <a:t>Id.</a:t>
            </a:r>
            <a:r>
              <a:rPr lang="en-GB" sz="1150" i="1" dirty="0"/>
              <a:t>Insomn.</a:t>
            </a:r>
            <a:r>
              <a:rPr lang="en-GB" sz="1150" dirty="0"/>
              <a:t>459a17, cf. </a:t>
            </a:r>
            <a:r>
              <a:rPr lang="en-GB" sz="1150" i="1" dirty="0"/>
              <a:t>de An.</a:t>
            </a:r>
            <a:r>
              <a:rPr lang="en-GB" sz="1150" dirty="0"/>
              <a:t>429a1; </a:t>
            </a:r>
            <a:r>
              <a:rPr lang="el-GR" sz="1150" dirty="0"/>
              <a:t>εἰ ἔστι καὶ τοῦτο [τὸ νοεῖν] φ. τις ἢ μὴ ἄνευ φ. </a:t>
            </a:r>
            <a:r>
              <a:rPr lang="en-GB" sz="1150" dirty="0"/>
              <a:t>ib.403a8; c. gen., </a:t>
            </a:r>
            <a:r>
              <a:rPr lang="el-GR" sz="1150" dirty="0"/>
              <a:t>μέλλοντος κακοῦ </a:t>
            </a:r>
            <a:r>
              <a:rPr lang="en-GB" sz="1150" dirty="0"/>
              <a:t>Id.</a:t>
            </a:r>
            <a:r>
              <a:rPr lang="en-GB" sz="1150" i="1" dirty="0"/>
              <a:t>Rh.</a:t>
            </a:r>
            <a:r>
              <a:rPr lang="en-GB" sz="1150" dirty="0"/>
              <a:t>1382a21, cf. 1370a30, b33, al.; </a:t>
            </a:r>
            <a:r>
              <a:rPr lang="el-GR" sz="1150" dirty="0"/>
              <a:t>αἰσχροῦ φ. </a:t>
            </a:r>
            <a:r>
              <a:rPr lang="en-GB" sz="1150" dirty="0"/>
              <a:t>Cic.</a:t>
            </a:r>
            <a:r>
              <a:rPr lang="en-GB" sz="1150" i="1" dirty="0"/>
              <a:t>Att.</a:t>
            </a:r>
            <a:r>
              <a:rPr lang="en-GB" sz="1150" dirty="0"/>
              <a:t>9.6.5; also </a:t>
            </a:r>
            <a:r>
              <a:rPr lang="el-GR" sz="1150" dirty="0"/>
              <a:t>περὶ ἀδοξίας φ. ἐστὶν ἡ αἰσχύνη </a:t>
            </a:r>
            <a:r>
              <a:rPr lang="en-GB" sz="1150" dirty="0"/>
              <a:t>Arist.</a:t>
            </a:r>
            <a:r>
              <a:rPr lang="en-GB" sz="1150" i="1" dirty="0"/>
              <a:t>Rh.</a:t>
            </a:r>
            <a:r>
              <a:rPr lang="en-GB" sz="1150" dirty="0"/>
              <a:t>1384a23; </a:t>
            </a:r>
            <a:r>
              <a:rPr lang="el-GR" sz="1150" dirty="0"/>
              <a:t>γίγνεται ἑκάστῳ φ. ὅτι τοιοῦτός [ἐστι] </a:t>
            </a:r>
            <a:r>
              <a:rPr lang="en-GB" sz="1150" dirty="0"/>
              <a:t>ib.1371a9; </a:t>
            </a:r>
            <a:r>
              <a:rPr lang="el-GR" sz="1150" dirty="0"/>
              <a:t>ἡ κατὰ τὴν σύλληψιν φ. τῆς γυναικός </a:t>
            </a:r>
            <a:r>
              <a:rPr lang="en-GB" sz="1150" i="1" dirty="0"/>
              <a:t>Placit.</a:t>
            </a:r>
            <a:r>
              <a:rPr lang="en-GB" sz="1150" dirty="0"/>
              <a:t>5.12.2, cf. Sor.1.39 (pl.); </a:t>
            </a:r>
            <a:r>
              <a:rPr lang="el-GR" sz="1150" dirty="0"/>
              <a:t>τὰ πρὸς τὴν φ. χρώματα </a:t>
            </a:r>
            <a:r>
              <a:rPr lang="en-GB" sz="1150" dirty="0"/>
              <a:t>colours as judged by the </a:t>
            </a:r>
            <a:r>
              <a:rPr lang="el-GR" sz="1150" dirty="0"/>
              <a:t>φ., </a:t>
            </a:r>
            <a:r>
              <a:rPr lang="en-GB" sz="1150" i="1" dirty="0"/>
              <a:t>apparent</a:t>
            </a:r>
            <a:r>
              <a:rPr lang="en-GB" sz="1150" dirty="0"/>
              <a:t> colours, </a:t>
            </a:r>
            <a:r>
              <a:rPr lang="en-GB" sz="1150" i="1" dirty="0"/>
              <a:t>Placit.</a:t>
            </a:r>
            <a:r>
              <a:rPr lang="en-GB" sz="1150" dirty="0"/>
              <a:t>1.15.8; </a:t>
            </a:r>
            <a:r>
              <a:rPr lang="el-GR" sz="1150" dirty="0"/>
              <a:t>φωτίζεσθαι πρὸς τὴν φ. </a:t>
            </a:r>
            <a:r>
              <a:rPr lang="en-GB" sz="1150" dirty="0"/>
              <a:t>ib.2.28.6.</a:t>
            </a:r>
            <a:r>
              <a:rPr lang="en-GB" sz="1150" b="1" dirty="0"/>
              <a:t>b. </a:t>
            </a:r>
            <a:r>
              <a:rPr lang="en-GB" sz="1150" dirty="0"/>
              <a:t>in Aristotle, </a:t>
            </a:r>
            <a:r>
              <a:rPr lang="en-GB" sz="1150" i="1" dirty="0"/>
              <a:t>faculty of imagination,</a:t>
            </a:r>
            <a:r>
              <a:rPr lang="en-GB" sz="1150" dirty="0"/>
              <a:t> both presentative and representative, opp. </a:t>
            </a:r>
            <a:r>
              <a:rPr lang="el-GR" sz="1150" dirty="0"/>
              <a:t>αἴσθησις, [φ.] οὐκ ἔστιν αἴσθησις </a:t>
            </a:r>
            <a:r>
              <a:rPr lang="en-GB" sz="1150" dirty="0"/>
              <a:t>Arist.</a:t>
            </a:r>
            <a:r>
              <a:rPr lang="en-GB" sz="1150" i="1" dirty="0"/>
              <a:t>de An.</a:t>
            </a:r>
            <a:r>
              <a:rPr lang="en-GB" sz="1150" dirty="0"/>
              <a:t> 428a5; opp. </a:t>
            </a:r>
            <a:r>
              <a:rPr lang="el-GR" sz="1150" dirty="0"/>
              <a:t>δόξα, </a:t>
            </a:r>
            <a:r>
              <a:rPr lang="en-GB" sz="1150" dirty="0"/>
              <a:t>because </a:t>
            </a:r>
            <a:r>
              <a:rPr lang="el-GR" sz="1150" dirty="0"/>
              <a:t>πίστις </a:t>
            </a:r>
            <a:r>
              <a:rPr lang="en-GB" sz="1150" dirty="0"/>
              <a:t>is absent, ib.22, 24; opp. </a:t>
            </a:r>
            <a:r>
              <a:rPr lang="el-GR" sz="1150" dirty="0"/>
              <a:t>ἐπιστήμη, νοῦς, διάνοια, οὐδὲ [φ.] τῶν ἀεὶ ἀληθευόντων οὐδεμία ἔσται, οἷον ἐπιστήμη ἢ νοῦς </a:t>
            </a:r>
            <a:r>
              <a:rPr lang="en-GB" sz="1150" dirty="0"/>
              <a:t>ib.428a17; </a:t>
            </a:r>
            <a:r>
              <a:rPr lang="el-GR" sz="1150" dirty="0"/>
              <a:t>φ. ἕτερον καὶ αἰσθήσεως καὶ διανοίας· αὐτή τε οὐ γίγνεται ἄνευ αἰσθήσεως καὶ ἄνευ ταύτης οὐκ ἔστιν ὑπόληψις </a:t>
            </a:r>
            <a:r>
              <a:rPr lang="en-GB" sz="1150" dirty="0"/>
              <a:t>ib.427b14; </a:t>
            </a:r>
            <a:r>
              <a:rPr lang="el-GR" sz="1150" dirty="0"/>
              <a:t>φ. γίνεται ἢ διὰ νοήσεως ἢ δι’ αἰσθήσεως </a:t>
            </a:r>
            <a:r>
              <a:rPr lang="en-GB" sz="1150" dirty="0"/>
              <a:t>Id.</a:t>
            </a:r>
            <a:r>
              <a:rPr lang="en-GB" sz="1150" i="1" dirty="0"/>
              <a:t>MA</a:t>
            </a:r>
            <a:r>
              <a:rPr lang="en-GB" sz="1150" dirty="0"/>
              <a:t>702a19; </a:t>
            </a:r>
            <a:r>
              <a:rPr lang="el-GR" sz="1150" dirty="0"/>
              <a:t>ὀρεκτικὸν [τὸ ζῷον] οὐκ ἄνευ φ., φ. δὲ πᾶσα ἢ λογιστικὴ ἢ αἰσθητική </a:t>
            </a:r>
            <a:r>
              <a:rPr lang="en-GB" sz="1150" dirty="0"/>
              <a:t>Id.</a:t>
            </a:r>
            <a:r>
              <a:rPr lang="en-GB" sz="1150" i="1" dirty="0"/>
              <a:t>de An.</a:t>
            </a:r>
            <a:r>
              <a:rPr lang="en-GB" sz="1150" dirty="0"/>
              <a:t>433b28.</a:t>
            </a:r>
            <a:r>
              <a:rPr lang="en-GB" sz="1150" b="1" dirty="0"/>
              <a:t>c. </a:t>
            </a:r>
            <a:r>
              <a:rPr lang="en-GB" sz="1150" i="1" dirty="0"/>
              <a:t>creative imagination,</a:t>
            </a:r>
            <a:r>
              <a:rPr lang="en-GB" sz="1150" dirty="0"/>
              <a:t> </a:t>
            </a:r>
            <a:r>
              <a:rPr lang="el-GR" sz="1150" dirty="0"/>
              <a:t>φ. σοφωτέρα μιμήσεως δημιουργός </a:t>
            </a:r>
            <a:r>
              <a:rPr lang="en-GB" sz="1150" dirty="0"/>
              <a:t>Philostr.</a:t>
            </a:r>
            <a:r>
              <a:rPr lang="en-GB" sz="1150" i="1" dirty="0"/>
              <a:t>VA</a:t>
            </a:r>
            <a:r>
              <a:rPr lang="en-GB" sz="1150" dirty="0"/>
              <a:t>6.19.</a:t>
            </a:r>
            <a:r>
              <a:rPr lang="en-GB" sz="1150" b="1" dirty="0"/>
              <a:t>3. </a:t>
            </a:r>
            <a:r>
              <a:rPr lang="en-GB" sz="1150" dirty="0"/>
              <a:t>the </a:t>
            </a:r>
            <a:r>
              <a:rPr lang="en-GB" sz="1150" i="1" dirty="0"/>
              <a:t>use of imagery</a:t>
            </a:r>
            <a:r>
              <a:rPr lang="en-GB" sz="1150" dirty="0"/>
              <a:t> in literature, </a:t>
            </a:r>
            <a:r>
              <a:rPr lang="el-GR" sz="1150" dirty="0"/>
              <a:t>τεθορύβηται ταῖς φ. μᾶλλον ἢ δεδείνωται </a:t>
            </a:r>
            <a:r>
              <a:rPr lang="en-GB" sz="1150" dirty="0"/>
              <a:t>Longin.3.1; </a:t>
            </a:r>
            <a:r>
              <a:rPr lang="el-GR" sz="1150" dirty="0"/>
              <a:t>ἡ ῥητορικὴ φ. </a:t>
            </a:r>
            <a:r>
              <a:rPr lang="en-GB" sz="1150" dirty="0"/>
              <a:t>Id.15.2; </a:t>
            </a:r>
            <a:r>
              <a:rPr lang="el-GR" sz="1150" dirty="0"/>
              <a:t>ἀπὸ τοῦ ἀποδεικτικοῦ περιελκόμεθα εἰς τὸ κατὰ φαντασίαν ἐκπληκτικόν </a:t>
            </a:r>
            <a:r>
              <a:rPr lang="en-GB" sz="1150" dirty="0"/>
              <a:t>Id.15.11; </a:t>
            </a:r>
            <a:r>
              <a:rPr lang="el-GR" sz="1150" dirty="0"/>
              <a:t>αἱ ποιητικαὶ φ. </a:t>
            </a:r>
            <a:r>
              <a:rPr lang="en-GB" sz="1150" dirty="0"/>
              <a:t>Plu.2.759c; </a:t>
            </a:r>
            <a:r>
              <a:rPr lang="el-GR" sz="1150" dirty="0"/>
              <a:t>ἐς τὰς φ. τῶν λεγομένων τῷ σχήματι τοῦ σώματος συνεφέροντο </a:t>
            </a:r>
            <a:r>
              <a:rPr lang="en-GB" sz="1150" dirty="0"/>
              <a:t>App.</a:t>
            </a:r>
            <a:r>
              <a:rPr lang="en-GB" sz="1150" i="1" dirty="0"/>
              <a:t>Pun.</a:t>
            </a:r>
            <a:r>
              <a:rPr lang="en-GB" sz="1150" dirty="0"/>
              <a:t>134, cf. </a:t>
            </a:r>
            <a:r>
              <a:rPr lang="en-GB" sz="1150" i="1" dirty="0"/>
              <a:t>Hisp.</a:t>
            </a:r>
            <a:r>
              <a:rPr lang="en-GB" sz="1150" dirty="0"/>
              <a:t>26, </a:t>
            </a:r>
            <a:r>
              <a:rPr lang="en-GB" sz="1150" i="1" dirty="0"/>
              <a:t>Syr.</a:t>
            </a:r>
            <a:r>
              <a:rPr lang="en-GB" sz="1150" dirty="0"/>
              <a:t>40.</a:t>
            </a:r>
            <a:r>
              <a:rPr lang="en-GB" sz="1150" b="1" dirty="0"/>
              <a:t>4. </a:t>
            </a:r>
            <a:r>
              <a:rPr lang="en-GB" sz="1150" i="1" dirty="0"/>
              <a:t>prestige, reputation,</a:t>
            </a:r>
            <a:r>
              <a:rPr lang="en-GB" sz="1150" dirty="0"/>
              <a:t> </a:t>
            </a:r>
            <a:r>
              <a:rPr lang="el-GR" sz="1150" dirty="0"/>
              <a:t>μεγάλην ἐφείλκετο φ. ὡς μόνος εἰδὼς τί λέγει </a:t>
            </a:r>
            <a:r>
              <a:rPr lang="en-GB" sz="1150" dirty="0"/>
              <a:t>Plb.22.9.12, cf. 24.7.2, 24.11.5, </a:t>
            </a:r>
            <a:r>
              <a:rPr lang="en-GB" sz="1150" i="1" dirty="0"/>
              <a:t>Fr.</a:t>
            </a:r>
            <a:r>
              <a:rPr lang="en-GB" sz="1150" dirty="0"/>
              <a:t>233; </a:t>
            </a:r>
            <a:r>
              <a:rPr lang="el-GR" sz="1150" dirty="0"/>
              <a:t>ἐκ τοῦ τοὺς ἄλλους ἐλέγχειν φ. ἀπενέγκασθαι προαιρούμενος </a:t>
            </a:r>
            <a:r>
              <a:rPr lang="en-GB" sz="1150" dirty="0"/>
              <a:t>Hipparch.1.1.6; </a:t>
            </a:r>
            <a:r>
              <a:rPr lang="en-GB" sz="1150" i="1" dirty="0"/>
              <a:t>parade, ostentation,</a:t>
            </a:r>
            <a:r>
              <a:rPr lang="en-GB" sz="1150" dirty="0"/>
              <a:t> </a:t>
            </a:r>
            <a:r>
              <a:rPr lang="el-GR" sz="1150" dirty="0"/>
              <a:t>ποιέειν μηδὲν περιέργως μηδὲ μετὰ φαντασίης </a:t>
            </a:r>
            <a:r>
              <a:rPr lang="en-GB" sz="1150" dirty="0"/>
              <a:t>Hp.</a:t>
            </a:r>
            <a:r>
              <a:rPr lang="en-GB" sz="1150" i="1" dirty="0"/>
              <a:t>Decent.</a:t>
            </a:r>
            <a:r>
              <a:rPr lang="en-GB" sz="1150" dirty="0"/>
              <a:t>7, cf. Plb.15.25.22, 16.21.1, 31.26.6, Posidon.36 J., D.S.12.83, Vett.Val.38.26, al.; </a:t>
            </a:r>
            <a:r>
              <a:rPr lang="el-GR" sz="1150" dirty="0"/>
              <a:t>ἡ ἐφήμερος τῆς ἀρχῆς φ. </a:t>
            </a:r>
            <a:r>
              <a:rPr lang="en-GB" sz="1150" dirty="0" err="1"/>
              <a:t>Sopat</a:t>
            </a:r>
            <a:r>
              <a:rPr lang="en-GB" sz="1150" dirty="0"/>
              <a:t>. ap. Stob.4.5.55; </a:t>
            </a:r>
            <a:r>
              <a:rPr lang="el-GR" sz="1150" dirty="0"/>
              <a:t>μετὰ πολλῆς φ. </a:t>
            </a:r>
            <a:r>
              <a:rPr lang="en-GB" sz="1150" i="1" dirty="0" err="1"/>
              <a:t>Act.Ap</a:t>
            </a:r>
            <a:r>
              <a:rPr lang="en-GB" sz="1150" i="1" dirty="0"/>
              <a:t>.</a:t>
            </a:r>
            <a:r>
              <a:rPr lang="en-GB" sz="1150" dirty="0"/>
              <a:t> 25.23, cf. </a:t>
            </a:r>
            <a:r>
              <a:rPr lang="en-GB" sz="1150" u="sng" dirty="0"/>
              <a:t>D.L.4.53</a:t>
            </a:r>
            <a:r>
              <a:rPr lang="en-GB" sz="1150" dirty="0"/>
              <a:t>.</a:t>
            </a:r>
            <a:endParaRPr lang="en-GB" sz="1150" dirty="0"/>
          </a:p>
        </p:txBody>
      </p:sp>
    </p:spTree>
    <p:extLst>
      <p:ext uri="{BB962C8B-B14F-4D97-AF65-F5344CB8AC3E}">
        <p14:creationId xmlns:p14="http://schemas.microsoft.com/office/powerpoint/2010/main" val="3936494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85428"/>
          </a:xfrm>
        </p:spPr>
        <p:txBody>
          <a:bodyPr/>
          <a:lstStyle/>
          <a:p>
            <a:r>
              <a:rPr lang="el-GR" b="1" dirty="0"/>
              <a:t>ἀλήθ-εια</a:t>
            </a:r>
            <a:r>
              <a:rPr lang="el-GR" dirty="0"/>
              <a:t> </a:t>
            </a:r>
            <a:endParaRPr lang="en-GB" dirty="0"/>
          </a:p>
        </p:txBody>
      </p:sp>
      <p:sp>
        <p:nvSpPr>
          <p:cNvPr id="3" name="Content Placeholder 2"/>
          <p:cNvSpPr>
            <a:spLocks noGrp="1"/>
          </p:cNvSpPr>
          <p:nvPr>
            <p:ph idx="1"/>
          </p:nvPr>
        </p:nvSpPr>
        <p:spPr>
          <a:xfrm>
            <a:off x="189572" y="1170878"/>
            <a:ext cx="11753384" cy="5486400"/>
          </a:xfrm>
        </p:spPr>
        <p:txBody>
          <a:bodyPr>
            <a:normAutofit fontScale="92500" lnSpcReduction="20000"/>
          </a:bodyPr>
          <a:lstStyle/>
          <a:p>
            <a:r>
              <a:rPr lang="el-GR" dirty="0" smtClean="0"/>
              <a:t>[</a:t>
            </a:r>
            <a:r>
              <a:rPr lang="el-GR" dirty="0"/>
              <a:t>ᾰλ], ἡ, </a:t>
            </a:r>
            <a:r>
              <a:rPr lang="en-GB" dirty="0"/>
              <a:t>Dor. </a:t>
            </a:r>
            <a:r>
              <a:rPr lang="el-GR" b="1" dirty="0"/>
              <a:t>ἀλάθεια</a:t>
            </a:r>
            <a:r>
              <a:rPr lang="el-GR" dirty="0"/>
              <a:t> (</a:t>
            </a:r>
            <a:r>
              <a:rPr lang="en-GB" dirty="0"/>
              <a:t>also </a:t>
            </a:r>
            <a:r>
              <a:rPr lang="el-GR" b="1" dirty="0"/>
              <a:t>ἀλαθείᾱ</a:t>
            </a:r>
            <a:r>
              <a:rPr lang="el-GR" dirty="0"/>
              <a:t> </a:t>
            </a:r>
            <a:r>
              <a:rPr lang="en-GB" dirty="0"/>
              <a:t>B.12.204); </a:t>
            </a:r>
            <a:r>
              <a:rPr lang="el-GR" dirty="0"/>
              <a:t>ἀλάθεα </a:t>
            </a:r>
            <a:r>
              <a:rPr lang="en-GB" dirty="0"/>
              <a:t>Alc.57, Theoc.29.1 is neut. pl. of </a:t>
            </a:r>
            <a:r>
              <a:rPr lang="el-GR" dirty="0"/>
              <a:t>ἀλᾱθής; </a:t>
            </a:r>
            <a:r>
              <a:rPr lang="en-GB" dirty="0"/>
              <a:t>Ep. (and Early Att. acc. to Hdn.Gr.2.454) </a:t>
            </a:r>
            <a:r>
              <a:rPr lang="el-GR" b="1" dirty="0"/>
              <a:t>ἀληθείᾱ</a:t>
            </a:r>
            <a:r>
              <a:rPr lang="el-GR" dirty="0"/>
              <a:t>; </a:t>
            </a:r>
            <a:r>
              <a:rPr lang="en-GB" dirty="0"/>
              <a:t>Ion.</a:t>
            </a:r>
            <a:r>
              <a:rPr lang="el-GR" b="1" dirty="0"/>
              <a:t>ἀληθείη</a:t>
            </a:r>
            <a:r>
              <a:rPr lang="el-GR" dirty="0"/>
              <a:t>:</a:t>
            </a:r>
            <a:r>
              <a:rPr lang="en-GB" b="1" dirty="0"/>
              <a:t>I. </a:t>
            </a:r>
            <a:r>
              <a:rPr lang="en-GB" i="1" dirty="0"/>
              <a:t>truth</a:t>
            </a:r>
            <a:r>
              <a:rPr lang="en-GB" dirty="0"/>
              <a:t>, opp. </a:t>
            </a:r>
            <a:r>
              <a:rPr lang="en-GB" i="1" dirty="0"/>
              <a:t>lie</a:t>
            </a:r>
            <a:r>
              <a:rPr lang="en-GB" dirty="0"/>
              <a:t> or </a:t>
            </a:r>
            <a:r>
              <a:rPr lang="en-GB" i="1" dirty="0"/>
              <a:t>mere appearance</a:t>
            </a:r>
            <a:r>
              <a:rPr lang="en-GB" dirty="0"/>
              <a:t>:</a:t>
            </a:r>
            <a:r>
              <a:rPr lang="en-GB" b="1" dirty="0"/>
              <a:t>1. </a:t>
            </a:r>
            <a:r>
              <a:rPr lang="en-GB" dirty="0"/>
              <a:t>in </a:t>
            </a:r>
            <a:r>
              <a:rPr lang="en-GB" dirty="0" err="1"/>
              <a:t>Hom</a:t>
            </a:r>
            <a:r>
              <a:rPr lang="en-GB" dirty="0"/>
              <a:t>. only opp. </a:t>
            </a:r>
            <a:r>
              <a:rPr lang="en-GB" i="1" dirty="0"/>
              <a:t>a lie</a:t>
            </a:r>
            <a:r>
              <a:rPr lang="en-GB" dirty="0"/>
              <a:t>, freq. in phrase </a:t>
            </a:r>
            <a:r>
              <a:rPr lang="el-GR" dirty="0"/>
              <a:t>ἀληθείην καταλέξαι </a:t>
            </a:r>
            <a:r>
              <a:rPr lang="en-GB" i="1" dirty="0"/>
              <a:t>Il.</a:t>
            </a:r>
            <a:r>
              <a:rPr lang="en-GB" dirty="0"/>
              <a:t>24.407,al.; </a:t>
            </a:r>
            <a:r>
              <a:rPr lang="el-GR" dirty="0"/>
              <a:t>ἀ. ἀποειπεῖν 23.361; παιδὸς πᾶσαν ἀ. μυθεῖσθαι </a:t>
            </a:r>
            <a:r>
              <a:rPr lang="en-GB" dirty="0"/>
              <a:t>to tell whole </a:t>
            </a:r>
            <a:r>
              <a:rPr lang="en-GB" i="1" dirty="0"/>
              <a:t>truth</a:t>
            </a:r>
            <a:r>
              <a:rPr lang="en-GB" dirty="0"/>
              <a:t> about the lad, </a:t>
            </a:r>
            <a:r>
              <a:rPr lang="en-GB" i="1" dirty="0"/>
              <a:t>Od.</a:t>
            </a:r>
            <a:r>
              <a:rPr lang="en-GB" dirty="0"/>
              <a:t>11.507; </a:t>
            </a:r>
            <a:r>
              <a:rPr lang="el-GR" dirty="0"/>
              <a:t>ἀλάθει’ ἀτρεκής </a:t>
            </a:r>
            <a:r>
              <a:rPr lang="en-GB" dirty="0"/>
              <a:t>Pi.</a:t>
            </a:r>
            <a:r>
              <a:rPr lang="en-GB" i="1" dirty="0"/>
              <a:t>N.</a:t>
            </a:r>
            <a:r>
              <a:rPr lang="en-GB" dirty="0"/>
              <a:t>5.17, cf. B. l.c.; prov., </a:t>
            </a:r>
            <a:r>
              <a:rPr lang="el-GR" dirty="0"/>
              <a:t>οἶνος καὶ ἀ. `</a:t>
            </a:r>
            <a:r>
              <a:rPr lang="en-GB" i="1" dirty="0"/>
              <a:t>in vino </a:t>
            </a:r>
            <a:r>
              <a:rPr lang="en-GB" i="1" dirty="0" err="1"/>
              <a:t>veritas</a:t>
            </a:r>
            <a:r>
              <a:rPr lang="en-GB" i="1" dirty="0"/>
              <a:t>'</a:t>
            </a:r>
            <a:r>
              <a:rPr lang="en-GB" dirty="0"/>
              <a:t>, </a:t>
            </a:r>
            <a:r>
              <a:rPr lang="en-GB" dirty="0" err="1"/>
              <a:t>Alc.l.c</a:t>
            </a:r>
            <a:r>
              <a:rPr lang="en-GB" dirty="0"/>
              <a:t>., etc.; </a:t>
            </a:r>
            <a:r>
              <a:rPr lang="el-GR" dirty="0"/>
              <a:t>ἁπλᾶ γάρ ἐστι τῆς ἀ. ἔπη </a:t>
            </a:r>
            <a:r>
              <a:rPr lang="en-GB" dirty="0"/>
              <a:t>A.</a:t>
            </a:r>
            <a:r>
              <a:rPr lang="en-GB" i="1" dirty="0"/>
              <a:t>Fr.</a:t>
            </a:r>
            <a:r>
              <a:rPr lang="en-GB" dirty="0"/>
              <a:t>176, cf. E.</a:t>
            </a:r>
            <a:r>
              <a:rPr lang="en-GB" i="1" dirty="0"/>
              <a:t>Ph.</a:t>
            </a:r>
            <a:r>
              <a:rPr lang="en-GB" dirty="0"/>
              <a:t>469; </a:t>
            </a:r>
            <a:r>
              <a:rPr lang="el-GR" dirty="0"/>
              <a:t>χρᾶσθαι τῇ ἀ. </a:t>
            </a:r>
            <a:r>
              <a:rPr lang="en-GB" dirty="0"/>
              <a:t>Hdt.1.116; </a:t>
            </a:r>
            <a:r>
              <a:rPr lang="el-GR" dirty="0"/>
              <a:t>εἰπεῖν τὴν ἀ. </a:t>
            </a:r>
            <a:r>
              <a:rPr lang="en-GB" dirty="0"/>
              <a:t>Id.6.69; </a:t>
            </a:r>
            <a:r>
              <a:rPr lang="el-GR" dirty="0"/>
              <a:t>ἡ ἀ. περί τινος </a:t>
            </a:r>
            <a:r>
              <a:rPr lang="en-GB" dirty="0"/>
              <a:t>Th.4.122, S. </a:t>
            </a:r>
            <a:r>
              <a:rPr lang="en-GB" i="1" dirty="0"/>
              <a:t>Tr.</a:t>
            </a:r>
            <a:r>
              <a:rPr lang="en-GB" dirty="0"/>
              <a:t>91; </a:t>
            </a:r>
            <a:r>
              <a:rPr lang="el-GR" dirty="0"/>
              <a:t>ἀ. ἔχειν </a:t>
            </a:r>
            <a:r>
              <a:rPr lang="en-GB" dirty="0"/>
              <a:t>to be </a:t>
            </a:r>
            <a:r>
              <a:rPr lang="en-GB" i="1" dirty="0"/>
              <a:t>true</a:t>
            </a:r>
            <a:r>
              <a:rPr lang="en-GB" dirty="0"/>
              <a:t>, Arist.</a:t>
            </a:r>
            <a:r>
              <a:rPr lang="en-GB" i="1" dirty="0"/>
              <a:t>Pol.</a:t>
            </a:r>
            <a:r>
              <a:rPr lang="en-GB" dirty="0"/>
              <a:t>1281a42: pl., </a:t>
            </a:r>
            <a:r>
              <a:rPr lang="el-GR" dirty="0"/>
              <a:t>ταῖς ἀ. χρῆσθαι </a:t>
            </a:r>
            <a:r>
              <a:rPr lang="en-GB" dirty="0"/>
              <a:t>Isoc.9.5; </a:t>
            </a:r>
            <a:r>
              <a:rPr lang="el-GR" dirty="0"/>
              <a:t>τὰς ἀ. λέγειν </a:t>
            </a:r>
            <a:r>
              <a:rPr lang="en-GB" dirty="0"/>
              <a:t>Men.87,925; </a:t>
            </a:r>
            <a:r>
              <a:rPr lang="el-GR" dirty="0"/>
              <a:t>τὰς ἀ. ἀκοῦσαι τῶν γενομένων </a:t>
            </a:r>
            <a:r>
              <a:rPr lang="en-GB" dirty="0"/>
              <a:t>Alcid.</a:t>
            </a:r>
            <a:r>
              <a:rPr lang="en-GB" i="1" dirty="0"/>
              <a:t>Od.</a:t>
            </a:r>
            <a:r>
              <a:rPr lang="en-GB" dirty="0"/>
              <a:t>13:—</a:t>
            </a:r>
            <a:r>
              <a:rPr lang="el-GR" dirty="0"/>
              <a:t>Ἀλήθεια </a:t>
            </a:r>
            <a:r>
              <a:rPr lang="en-GB" dirty="0"/>
              <a:t>or </a:t>
            </a:r>
            <a:r>
              <a:rPr lang="el-GR" dirty="0"/>
              <a:t>περὶ Ἀληθείας, </a:t>
            </a:r>
            <a:r>
              <a:rPr lang="en-GB" dirty="0"/>
              <a:t>title of works by Protag., Pl.</a:t>
            </a:r>
            <a:r>
              <a:rPr lang="en-GB" i="1" dirty="0"/>
              <a:t>Tht.</a:t>
            </a:r>
            <a:r>
              <a:rPr lang="en-GB" dirty="0"/>
              <a:t>161c, </a:t>
            </a:r>
            <a:r>
              <a:rPr lang="en-GB" i="1" dirty="0" err="1"/>
              <a:t>Cra</a:t>
            </a:r>
            <a:r>
              <a:rPr lang="en-GB" i="1" dirty="0"/>
              <a:t>.</a:t>
            </a:r>
            <a:r>
              <a:rPr lang="en-GB" dirty="0"/>
              <a:t> 391c; by </a:t>
            </a:r>
            <a:r>
              <a:rPr lang="en-GB" dirty="0" err="1"/>
              <a:t>Antipho</a:t>
            </a:r>
            <a:r>
              <a:rPr lang="en-GB" dirty="0"/>
              <a:t> Soph., </a:t>
            </a:r>
            <a:r>
              <a:rPr lang="en-GB" i="1" dirty="0"/>
              <a:t>POxy.</a:t>
            </a:r>
            <a:r>
              <a:rPr lang="en-GB" dirty="0"/>
              <a:t>1364, cf. </a:t>
            </a:r>
            <a:r>
              <a:rPr lang="en-GB" dirty="0" err="1"/>
              <a:t>Hermog</a:t>
            </a:r>
            <a:r>
              <a:rPr lang="en-GB" dirty="0"/>
              <a:t>. </a:t>
            </a:r>
            <a:r>
              <a:rPr lang="en-GB" i="1" dirty="0"/>
              <a:t>Id.</a:t>
            </a:r>
            <a:r>
              <a:rPr lang="en-GB" dirty="0"/>
              <a:t>2.11, etc.</a:t>
            </a:r>
            <a:r>
              <a:rPr lang="en-GB" b="1" dirty="0"/>
              <a:t>2. </a:t>
            </a:r>
            <a:r>
              <a:rPr lang="en-GB" dirty="0"/>
              <a:t>after </a:t>
            </a:r>
            <a:r>
              <a:rPr lang="en-GB" dirty="0" err="1"/>
              <a:t>Hom</a:t>
            </a:r>
            <a:r>
              <a:rPr lang="en-GB" dirty="0"/>
              <a:t>. also </a:t>
            </a:r>
            <a:r>
              <a:rPr lang="en-GB" i="1" dirty="0"/>
              <a:t>truth, reality</a:t>
            </a:r>
            <a:r>
              <a:rPr lang="en-GB" dirty="0"/>
              <a:t>, opp. </a:t>
            </a:r>
            <a:r>
              <a:rPr lang="en-GB" i="1" dirty="0"/>
              <a:t>appearance</a:t>
            </a:r>
            <a:r>
              <a:rPr lang="en-GB" dirty="0"/>
              <a:t>, </a:t>
            </a:r>
            <a:r>
              <a:rPr lang="el-GR" dirty="0"/>
              <a:t>σὺν ἀλαθείᾳ καλῶν </a:t>
            </a:r>
            <a:r>
              <a:rPr lang="en-GB" dirty="0"/>
              <a:t>B.3.96; </a:t>
            </a:r>
            <a:r>
              <a:rPr lang="el-GR" dirty="0"/>
              <a:t>ἡ ἀ. τῶν πραχθέντων </a:t>
            </a:r>
            <a:r>
              <a:rPr lang="en-GB" dirty="0" err="1"/>
              <a:t>Antipho</a:t>
            </a:r>
            <a:r>
              <a:rPr lang="en-GB" dirty="0"/>
              <a:t> 2.4.1; </a:t>
            </a:r>
            <a:r>
              <a:rPr lang="el-GR" dirty="0"/>
              <a:t>τῶν ἔργων ἡ ἀ. </a:t>
            </a:r>
            <a:r>
              <a:rPr lang="en-GB" dirty="0"/>
              <a:t>Th.2.41; </a:t>
            </a:r>
            <a:r>
              <a:rPr lang="el-GR" dirty="0"/>
              <a:t>μιμήματα ἀληθείας</a:t>
            </a:r>
            <a:r>
              <a:rPr lang="en-GB" dirty="0"/>
              <a:t>Pl.</a:t>
            </a:r>
            <a:r>
              <a:rPr lang="en-GB" i="1" dirty="0"/>
              <a:t>Plt.</a:t>
            </a:r>
            <a:r>
              <a:rPr lang="en-GB" dirty="0"/>
              <a:t>300c:— in adverb. usages, </a:t>
            </a:r>
            <a:r>
              <a:rPr lang="el-GR" dirty="0"/>
              <a:t>τῇ ἀ. </a:t>
            </a:r>
            <a:r>
              <a:rPr lang="en-GB" i="1" dirty="0"/>
              <a:t>in very truth</a:t>
            </a:r>
            <a:r>
              <a:rPr lang="en-GB" dirty="0"/>
              <a:t>, Th.4.120, etc.; </a:t>
            </a:r>
            <a:r>
              <a:rPr lang="el-GR" dirty="0"/>
              <a:t>ταῖς ἀ. </a:t>
            </a:r>
            <a:r>
              <a:rPr lang="en-GB" dirty="0"/>
              <a:t>Isoc.15.283, cf. Philem.130, Plb.10.40.5, Babr.75.20; rarely (without the Art.) </a:t>
            </a:r>
            <a:r>
              <a:rPr lang="el-GR" dirty="0"/>
              <a:t>ἀληθείᾳ</a:t>
            </a:r>
            <a:r>
              <a:rPr lang="en-GB" dirty="0"/>
              <a:t>Pl.</a:t>
            </a:r>
            <a:r>
              <a:rPr lang="en-GB" i="1" dirty="0"/>
              <a:t>Prt.</a:t>
            </a:r>
            <a:r>
              <a:rPr lang="en-GB" dirty="0"/>
              <a:t>343d:—with Preps., </a:t>
            </a:r>
            <a:r>
              <a:rPr lang="el-GR" dirty="0"/>
              <a:t>ἐν τῇ ἀ. </a:t>
            </a:r>
            <a:r>
              <a:rPr lang="en-GB" dirty="0"/>
              <a:t>Pl.</a:t>
            </a:r>
            <a:r>
              <a:rPr lang="en-GB" i="1" dirty="0"/>
              <a:t>La.</a:t>
            </a:r>
            <a:r>
              <a:rPr lang="en-GB" dirty="0"/>
              <a:t>183d; </a:t>
            </a:r>
            <a:r>
              <a:rPr lang="el-GR" dirty="0"/>
              <a:t>ἐπὶ τῆς ἀληθείας καὶ τοῦ πράγματος </a:t>
            </a:r>
            <a:r>
              <a:rPr lang="en-GB" i="1" dirty="0"/>
              <a:t>in truth and reality</a:t>
            </a:r>
            <a:r>
              <a:rPr lang="en-GB" dirty="0"/>
              <a:t>, D.21.72; </a:t>
            </a:r>
            <a:r>
              <a:rPr lang="el-GR" dirty="0"/>
              <a:t>ἐπ’ ἀληθείᾳ </a:t>
            </a:r>
            <a:r>
              <a:rPr lang="en-GB" i="1" dirty="0"/>
              <a:t>for the sake of truth</a:t>
            </a:r>
            <a:r>
              <a:rPr lang="en-GB" dirty="0"/>
              <a:t>, </a:t>
            </a:r>
            <a:r>
              <a:rPr lang="en-GB" dirty="0" err="1"/>
              <a:t>A.</a:t>
            </a:r>
            <a:r>
              <a:rPr lang="en-GB" i="1" dirty="0" err="1"/>
              <a:t>Supp</a:t>
            </a:r>
            <a:r>
              <a:rPr lang="en-GB" i="1" dirty="0"/>
              <a:t>.</a:t>
            </a:r>
            <a:r>
              <a:rPr lang="en-GB" dirty="0"/>
              <a:t> 628, Ar.</a:t>
            </a:r>
            <a:r>
              <a:rPr lang="en-GB" i="1" dirty="0"/>
              <a:t>Pl.</a:t>
            </a:r>
            <a:r>
              <a:rPr lang="en-GB" dirty="0"/>
              <a:t>891; also, </a:t>
            </a:r>
            <a:r>
              <a:rPr lang="en-GB" i="1" dirty="0"/>
              <a:t>according to truth and nature</a:t>
            </a:r>
            <a:r>
              <a:rPr lang="en-GB" dirty="0"/>
              <a:t>, Theoc.7.44:—</a:t>
            </a:r>
            <a:r>
              <a:rPr lang="el-GR" dirty="0"/>
              <a:t>μετ’ ἀληθείας </a:t>
            </a:r>
            <a:r>
              <a:rPr lang="en-GB" dirty="0"/>
              <a:t>X.</a:t>
            </a:r>
            <a:r>
              <a:rPr lang="en-GB" i="1" dirty="0"/>
              <a:t>Mem.</a:t>
            </a:r>
            <a:r>
              <a:rPr lang="en-GB" dirty="0"/>
              <a:t>2.1.27, D.2.4:— </a:t>
            </a:r>
            <a:r>
              <a:rPr lang="el-GR" dirty="0"/>
              <a:t>κατὰ τὴν ἀ. </a:t>
            </a:r>
            <a:r>
              <a:rPr lang="en-GB" dirty="0"/>
              <a:t>Isoc.1.2.46, etc.; </a:t>
            </a:r>
            <a:r>
              <a:rPr lang="el-GR" dirty="0"/>
              <a:t>κατ’ ἀλήθειον </a:t>
            </a:r>
            <a:r>
              <a:rPr lang="en-GB" dirty="0"/>
              <a:t>Arist.</a:t>
            </a:r>
            <a:r>
              <a:rPr lang="en-GB" i="1" dirty="0"/>
              <a:t>Pol.</a:t>
            </a:r>
            <a:r>
              <a:rPr lang="en-GB" dirty="0"/>
              <a:t>1278b33, etc.:— </a:t>
            </a:r>
            <a:r>
              <a:rPr lang="el-GR" dirty="0"/>
              <a:t>ξὺν ἀληθείᾳ</a:t>
            </a:r>
            <a:r>
              <a:rPr lang="en-GB" dirty="0"/>
              <a:t>A.</a:t>
            </a:r>
            <a:r>
              <a:rPr lang="en-GB" i="1" dirty="0"/>
              <a:t>Ag.</a:t>
            </a:r>
            <a:r>
              <a:rPr lang="en-GB" dirty="0"/>
              <a:t>1567:—</a:t>
            </a:r>
            <a:r>
              <a:rPr lang="el-GR" dirty="0"/>
              <a:t>πρὸς ἀλήθειαν </a:t>
            </a:r>
            <a:r>
              <a:rPr lang="en-GB" dirty="0"/>
              <a:t>D.S.5.67, etc.</a:t>
            </a:r>
            <a:r>
              <a:rPr lang="en-GB" b="1" dirty="0"/>
              <a:t>3. </a:t>
            </a:r>
            <a:r>
              <a:rPr lang="en-GB" i="1" dirty="0"/>
              <a:t>real war</a:t>
            </a:r>
            <a:r>
              <a:rPr lang="en-GB" dirty="0"/>
              <a:t>, opp. </a:t>
            </a:r>
            <a:r>
              <a:rPr lang="en-GB" i="1" dirty="0"/>
              <a:t>exercise</a:t>
            </a:r>
            <a:r>
              <a:rPr lang="en-GB" dirty="0"/>
              <a:t> or </a:t>
            </a:r>
            <a:r>
              <a:rPr lang="en-GB" i="1" dirty="0"/>
              <a:t>parade</a:t>
            </a:r>
            <a:r>
              <a:rPr lang="en-GB" dirty="0"/>
              <a:t>, Plb.10.20.4,al.; </a:t>
            </a:r>
            <a:r>
              <a:rPr lang="el-GR" dirty="0"/>
              <a:t>ἐπ’ αὐτῆς τῆς ἀ. </a:t>
            </a:r>
            <a:r>
              <a:rPr lang="en-GB" dirty="0"/>
              <a:t>Id.1.21.3.</a:t>
            </a:r>
            <a:r>
              <a:rPr lang="en-GB" b="1" dirty="0"/>
              <a:t>4. </a:t>
            </a:r>
            <a:r>
              <a:rPr lang="en-GB" i="1" dirty="0"/>
              <a:t>true event, realization</a:t>
            </a:r>
            <a:r>
              <a:rPr lang="en-GB" dirty="0"/>
              <a:t> of dream or omen, Hdt.3.64, Damon ap.Sch.Ar.</a:t>
            </a:r>
            <a:r>
              <a:rPr lang="en-GB" i="1" dirty="0"/>
              <a:t>Pl.</a:t>
            </a:r>
            <a:r>
              <a:rPr lang="en-GB" dirty="0"/>
              <a:t>1003.</a:t>
            </a:r>
            <a:r>
              <a:rPr lang="en-GB" b="1" dirty="0"/>
              <a:t>II. </a:t>
            </a:r>
            <a:r>
              <a:rPr lang="en-GB" dirty="0"/>
              <a:t>of persons, </a:t>
            </a:r>
            <a:r>
              <a:rPr lang="en-GB" i="1" dirty="0"/>
              <a:t>truthfulness, sincerity</a:t>
            </a:r>
            <a:r>
              <a:rPr lang="en-GB" dirty="0"/>
              <a:t>, </a:t>
            </a:r>
            <a:r>
              <a:rPr lang="en-GB" dirty="0" err="1"/>
              <a:t>Hdt</a:t>
            </a:r>
            <a:r>
              <a:rPr lang="en-GB" dirty="0"/>
              <a:t>. 1.55; </a:t>
            </a:r>
            <a:r>
              <a:rPr lang="el-GR" dirty="0"/>
              <a:t>ἀλαθείᾳ φρενῶν </a:t>
            </a:r>
            <a:r>
              <a:rPr lang="en-GB" dirty="0"/>
              <a:t>A.</a:t>
            </a:r>
            <a:r>
              <a:rPr lang="en-GB" i="1" dirty="0"/>
              <a:t>Ag.</a:t>
            </a:r>
            <a:r>
              <a:rPr lang="en-GB" dirty="0"/>
              <a:t>1550, cf. Pl.</a:t>
            </a:r>
            <a:r>
              <a:rPr lang="en-GB" i="1" dirty="0"/>
              <a:t>R.</a:t>
            </a:r>
            <a:r>
              <a:rPr lang="en-GB" dirty="0"/>
              <a:t>331c, Arist.</a:t>
            </a:r>
            <a:r>
              <a:rPr lang="en-GB" i="1" dirty="0"/>
              <a:t>EN</a:t>
            </a:r>
            <a:r>
              <a:rPr lang="en-GB" dirty="0"/>
              <a:t>1108a20.</a:t>
            </a:r>
            <a:r>
              <a:rPr lang="en-GB" b="1" dirty="0"/>
              <a:t>III. </a:t>
            </a:r>
            <a:r>
              <a:rPr lang="en-GB" dirty="0"/>
              <a:t>*a). personified, Emp.1, Parm.1.29, </a:t>
            </a:r>
            <a:r>
              <a:rPr lang="en-GB" dirty="0" err="1"/>
              <a:t>etc.</a:t>
            </a:r>
            <a:r>
              <a:rPr lang="en-GB" b="1" dirty="0" err="1"/>
              <a:t>IV</a:t>
            </a:r>
            <a:r>
              <a:rPr lang="en-GB" b="1" dirty="0"/>
              <a:t>. </a:t>
            </a:r>
            <a:r>
              <a:rPr lang="en-GB" i="1" dirty="0"/>
              <a:t>symbol of truth, jewel</a:t>
            </a:r>
            <a:r>
              <a:rPr lang="en-GB" dirty="0"/>
              <a:t> worn by Egyptian high-priest, D.S.1.48,75, </a:t>
            </a:r>
            <a:r>
              <a:rPr lang="en-GB" dirty="0" err="1"/>
              <a:t>Ael</a:t>
            </a:r>
            <a:r>
              <a:rPr lang="en-GB" dirty="0"/>
              <a:t>. </a:t>
            </a:r>
            <a:r>
              <a:rPr lang="en-GB" i="1" dirty="0"/>
              <a:t>VH</a:t>
            </a:r>
            <a:r>
              <a:rPr lang="en-GB" dirty="0"/>
              <a:t>14.34: of the </a:t>
            </a:r>
            <a:r>
              <a:rPr lang="en-GB" dirty="0" err="1"/>
              <a:t>Thummim</a:t>
            </a:r>
            <a:r>
              <a:rPr lang="en-GB" dirty="0"/>
              <a:t>, LXX </a:t>
            </a:r>
            <a:r>
              <a:rPr lang="en-GB" i="1" dirty="0"/>
              <a:t>Le.</a:t>
            </a:r>
            <a:r>
              <a:rPr lang="en-GB" dirty="0"/>
              <a:t>8.8.</a:t>
            </a:r>
            <a:endParaRPr lang="en-GB" dirty="0"/>
          </a:p>
        </p:txBody>
      </p:sp>
    </p:spTree>
    <p:extLst>
      <p:ext uri="{BB962C8B-B14F-4D97-AF65-F5344CB8AC3E}">
        <p14:creationId xmlns:p14="http://schemas.microsoft.com/office/powerpoint/2010/main" val="3738892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Eumenes</a:t>
            </a:r>
            <a:r>
              <a:rPr lang="en-GB" dirty="0" smtClean="0"/>
              <a:t> to the senate</a:t>
            </a:r>
            <a:endParaRPr lang="en-GB" dirty="0"/>
          </a:p>
        </p:txBody>
      </p:sp>
      <p:sp>
        <p:nvSpPr>
          <p:cNvPr id="3" name="Content Placeholder 2"/>
          <p:cNvSpPr>
            <a:spLocks noGrp="1"/>
          </p:cNvSpPr>
          <p:nvPr>
            <p:ph idx="1"/>
          </p:nvPr>
        </p:nvSpPr>
        <p:spPr/>
        <p:txBody>
          <a:bodyPr/>
          <a:lstStyle/>
          <a:p>
            <a:r>
              <a:rPr lang="en-GB" dirty="0"/>
              <a:t> 'To secure this,' they will </a:t>
            </a:r>
            <a:r>
              <a:rPr lang="en-GB" b="1" dirty="0"/>
              <a:t>say</a:t>
            </a:r>
            <a:r>
              <a:rPr lang="en-GB" dirty="0"/>
              <a:t>, 'is not so much a favour to themselves as an act incumbent on the Romans, and in consonance with their former achievements.' Such will be their </a:t>
            </a:r>
            <a:r>
              <a:rPr lang="en-GB" b="1" dirty="0"/>
              <a:t>specious professions</a:t>
            </a:r>
            <a:r>
              <a:rPr lang="en-GB" dirty="0"/>
              <a:t>; but the </a:t>
            </a:r>
            <a:r>
              <a:rPr lang="en-GB" b="1" dirty="0"/>
              <a:t>real truth </a:t>
            </a:r>
            <a:r>
              <a:rPr lang="en-GB" dirty="0"/>
              <a:t>of the case will be wholly different</a:t>
            </a:r>
            <a:r>
              <a:rPr lang="en-GB" dirty="0" smtClean="0"/>
              <a:t>.</a:t>
            </a:r>
          </a:p>
          <a:p>
            <a:r>
              <a:rPr lang="el-GR" dirty="0"/>
              <a:t> “τοῦτο δ’ οὐχ οὕτως αὐτοῖς εἶναι κεχαρισμένον </a:t>
            </a:r>
            <a:r>
              <a:rPr lang="el-GR" dirty="0" smtClean="0"/>
              <a:t>φήσουσιν </a:t>
            </a:r>
            <a:r>
              <a:rPr lang="el-GR" dirty="0"/>
              <a:t>ὡς ὑμῖν καθῆκον καὶ τοῖς γεγονόσιν </a:t>
            </a:r>
            <a:r>
              <a:rPr lang="el-GR" dirty="0" smtClean="0"/>
              <a:t>ἔργοις</a:t>
            </a:r>
            <a:r>
              <a:rPr lang="en-GB" dirty="0" smtClean="0"/>
              <a:t> </a:t>
            </a:r>
            <a:r>
              <a:rPr lang="el-GR" dirty="0" smtClean="0"/>
              <a:t>(7</a:t>
            </a:r>
            <a:r>
              <a:rPr lang="el-GR" dirty="0"/>
              <a:t>) ἀκόλουθον. ἡ </a:t>
            </a:r>
            <a:r>
              <a:rPr lang="el-GR" b="1" dirty="0"/>
              <a:t>μὲν</a:t>
            </a:r>
            <a:r>
              <a:rPr lang="el-GR" dirty="0"/>
              <a:t> οὖν διὰ τῶν λόγων </a:t>
            </a:r>
            <a:r>
              <a:rPr lang="el-GR" b="1" u="sng" dirty="0"/>
              <a:t>φαντασία</a:t>
            </a:r>
            <a:r>
              <a:rPr lang="el-GR" dirty="0"/>
              <a:t> </a:t>
            </a:r>
            <a:r>
              <a:rPr lang="el-GR" dirty="0" smtClean="0"/>
              <a:t>τοιαύτη </a:t>
            </a:r>
            <a:r>
              <a:rPr lang="el-GR" dirty="0"/>
              <a:t>τις αὐτῶν ἔσται· τὰ </a:t>
            </a:r>
            <a:r>
              <a:rPr lang="el-GR" b="1" dirty="0"/>
              <a:t>δὲ</a:t>
            </a:r>
            <a:r>
              <a:rPr lang="el-GR" dirty="0"/>
              <a:t> κατὰ τὴν </a:t>
            </a:r>
            <a:r>
              <a:rPr lang="el-GR" b="1" u="sng" dirty="0"/>
              <a:t>ἀλήθειαν</a:t>
            </a:r>
            <a:r>
              <a:rPr lang="el-GR" dirty="0"/>
              <a:t> τὴν </a:t>
            </a:r>
            <a:r>
              <a:rPr lang="en-GB" dirty="0" smtClean="0"/>
              <a:t> </a:t>
            </a:r>
            <a:r>
              <a:rPr lang="el-GR" dirty="0" smtClean="0"/>
              <a:t>(</a:t>
            </a:r>
            <a:r>
              <a:rPr lang="el-GR" dirty="0"/>
              <a:t>8) ἐναντίαν ἔχοντα τούτοις εὑρεθήσεται διάθεσιν. </a:t>
            </a:r>
            <a:endParaRPr lang="en-GB" dirty="0" smtClean="0"/>
          </a:p>
          <a:p>
            <a:r>
              <a:rPr lang="en-GB" dirty="0" err="1" smtClean="0"/>
              <a:t>Plb</a:t>
            </a:r>
            <a:r>
              <a:rPr lang="en-GB" dirty="0" smtClean="0"/>
              <a:t>. 21.19</a:t>
            </a:r>
            <a:endParaRPr lang="en-GB" dirty="0"/>
          </a:p>
        </p:txBody>
      </p:sp>
    </p:spTree>
    <p:extLst>
      <p:ext uri="{BB962C8B-B14F-4D97-AF65-F5344CB8AC3E}">
        <p14:creationId xmlns:p14="http://schemas.microsoft.com/office/powerpoint/2010/main" val="3590983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dilemma of the Senate</a:t>
            </a:r>
            <a:endParaRPr lang="en-GB" dirty="0"/>
          </a:p>
        </p:txBody>
      </p:sp>
      <p:sp>
        <p:nvSpPr>
          <p:cNvPr id="3" name="Content Placeholder 2"/>
          <p:cNvSpPr>
            <a:spLocks noGrp="1"/>
          </p:cNvSpPr>
          <p:nvPr>
            <p:ph idx="1"/>
          </p:nvPr>
        </p:nvSpPr>
        <p:spPr/>
        <p:txBody>
          <a:bodyPr/>
          <a:lstStyle/>
          <a:p>
            <a:r>
              <a:rPr lang="en-GB" dirty="0"/>
              <a:t>they would expose themselves to ridicule for having in former times paid this high </a:t>
            </a:r>
            <a:r>
              <a:rPr lang="en-GB" dirty="0" err="1"/>
              <a:t>honor</a:t>
            </a:r>
            <a:r>
              <a:rPr lang="en-GB" dirty="0"/>
              <a:t> to a man of such a character: if on the other hand they made themselves the slaves of </a:t>
            </a:r>
            <a:r>
              <a:rPr lang="en-GB" b="1" dirty="0"/>
              <a:t>appearances</a:t>
            </a:r>
            <a:r>
              <a:rPr lang="en-GB" dirty="0"/>
              <a:t> and gave him a kind answer, they would be ignoring </a:t>
            </a:r>
            <a:r>
              <a:rPr lang="en-GB" b="1" dirty="0"/>
              <a:t>truth</a:t>
            </a:r>
            <a:r>
              <a:rPr lang="en-GB" dirty="0"/>
              <a:t> and the interest of their country. </a:t>
            </a:r>
            <a:endParaRPr lang="en-GB" dirty="0" smtClean="0"/>
          </a:p>
          <a:p>
            <a:r>
              <a:rPr lang="el-GR" dirty="0"/>
              <a:t> ἐκθεατριεῖν αὑτούς, εἰ τοιοῦτον ἄνθρωπον </a:t>
            </a:r>
            <a:r>
              <a:rPr lang="el-GR" dirty="0" smtClean="0"/>
              <a:t>ἐπὶ </a:t>
            </a:r>
            <a:r>
              <a:rPr lang="el-GR" dirty="0"/>
              <a:t>τοσοῦτον ἐξετίμησαν ἐν τοῖς ἀνώτερον χρόνοις, εἰ δὲ δουλεύοντες τῇ τῶν ἐκτὸς </a:t>
            </a:r>
            <a:r>
              <a:rPr lang="el-GR" b="1" dirty="0"/>
              <a:t>φαντασίᾳ</a:t>
            </a:r>
            <a:r>
              <a:rPr lang="el-GR" dirty="0"/>
              <a:t> φιλανθρώπως ἀποκριθεῖεν, παρόψεσθαι τὴν </a:t>
            </a:r>
            <a:r>
              <a:rPr lang="el-GR" b="1" dirty="0"/>
              <a:t>ἀλήθειαν</a:t>
            </a:r>
            <a:r>
              <a:rPr lang="el-GR" dirty="0"/>
              <a:t> καὶ τὸ τῇ </a:t>
            </a:r>
            <a:r>
              <a:rPr lang="el-GR" dirty="0" smtClean="0"/>
              <a:t>πατρίδι</a:t>
            </a:r>
            <a:r>
              <a:rPr lang="en-GB" dirty="0" smtClean="0"/>
              <a:t> </a:t>
            </a:r>
            <a:r>
              <a:rPr lang="el-GR" dirty="0" smtClean="0"/>
              <a:t>συμφέρον</a:t>
            </a:r>
            <a:r>
              <a:rPr lang="el-GR" dirty="0" smtClean="0"/>
              <a:t>.</a:t>
            </a:r>
            <a:r>
              <a:rPr lang="en-GB" dirty="0" smtClean="0"/>
              <a:t> </a:t>
            </a:r>
            <a:r>
              <a:rPr lang="en-GB" dirty="0" err="1" smtClean="0"/>
              <a:t>Plb</a:t>
            </a:r>
            <a:r>
              <a:rPr lang="en-GB" dirty="0" smtClean="0"/>
              <a:t> 30.19</a:t>
            </a:r>
            <a:endParaRPr lang="en-GB" dirty="0"/>
          </a:p>
        </p:txBody>
      </p:sp>
    </p:spTree>
    <p:extLst>
      <p:ext uri="{BB962C8B-B14F-4D97-AF65-F5344CB8AC3E}">
        <p14:creationId xmlns:p14="http://schemas.microsoft.com/office/powerpoint/2010/main" val="4258670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power of rhetoric</a:t>
            </a:r>
            <a:endParaRPr lang="en-GB" dirty="0"/>
          </a:p>
        </p:txBody>
      </p:sp>
      <p:sp>
        <p:nvSpPr>
          <p:cNvPr id="3" name="Content Placeholder 2"/>
          <p:cNvSpPr>
            <a:spLocks noGrp="1"/>
          </p:cNvSpPr>
          <p:nvPr>
            <p:ph idx="1"/>
          </p:nvPr>
        </p:nvSpPr>
        <p:spPr/>
        <p:txBody>
          <a:bodyPr/>
          <a:lstStyle/>
          <a:p>
            <a:r>
              <a:rPr lang="en-GB" dirty="0"/>
              <a:t>He </a:t>
            </a:r>
            <a:r>
              <a:rPr lang="en-GB" dirty="0" smtClean="0"/>
              <a:t>said </a:t>
            </a:r>
            <a:r>
              <a:rPr lang="en-GB" dirty="0"/>
              <a:t>that the speech was </a:t>
            </a:r>
            <a:r>
              <a:rPr lang="en-GB" b="1" dirty="0"/>
              <a:t>full of imagination</a:t>
            </a:r>
            <a:r>
              <a:rPr lang="en-GB" dirty="0"/>
              <a:t>, but that the </a:t>
            </a:r>
            <a:r>
              <a:rPr lang="en-GB" b="1" dirty="0"/>
              <a:t>truth</a:t>
            </a:r>
            <a:r>
              <a:rPr lang="en-GB" dirty="0"/>
              <a:t> was not this but rather the reverse. . . </a:t>
            </a:r>
            <a:endParaRPr lang="en-GB" dirty="0" smtClean="0"/>
          </a:p>
          <a:p>
            <a:r>
              <a:rPr lang="el-GR" dirty="0"/>
              <a:t>Ὁ δὲ </a:t>
            </a:r>
            <a:r>
              <a:rPr lang="el-GR" b="1" dirty="0"/>
              <a:t>φαντασίαν</a:t>
            </a:r>
            <a:r>
              <a:rPr lang="el-GR" dirty="0"/>
              <a:t> </a:t>
            </a:r>
            <a:r>
              <a:rPr lang="el-GR" b="1" dirty="0"/>
              <a:t>μὲν</a:t>
            </a:r>
            <a:r>
              <a:rPr lang="el-GR" dirty="0"/>
              <a:t> ἔχειν ἔφη τοὺς εἰρημένους λόγους, τὴν </a:t>
            </a:r>
            <a:r>
              <a:rPr lang="el-GR" b="1" dirty="0"/>
              <a:t>δ</a:t>
            </a:r>
            <a:r>
              <a:rPr lang="el-GR" dirty="0"/>
              <a:t>᾿ </a:t>
            </a:r>
            <a:r>
              <a:rPr lang="el-GR" b="1" dirty="0"/>
              <a:t>ἀλήθειαν</a:t>
            </a:r>
            <a:r>
              <a:rPr lang="el-GR" dirty="0"/>
              <a:t> οὐ τοιαύτην εἶναι, τὸ δ᾿ ἐναντίον. . . </a:t>
            </a:r>
            <a:r>
              <a:rPr lang="el-GR" dirty="0" smtClean="0"/>
              <a:t>.</a:t>
            </a:r>
            <a:endParaRPr lang="en-GB" dirty="0" smtClean="0"/>
          </a:p>
          <a:p>
            <a:r>
              <a:rPr lang="en-GB" dirty="0" smtClean="0"/>
              <a:t>Plb11.3</a:t>
            </a:r>
            <a:endParaRPr lang="en-GB" dirty="0"/>
          </a:p>
        </p:txBody>
      </p:sp>
    </p:spTree>
    <p:extLst>
      <p:ext uri="{BB962C8B-B14F-4D97-AF65-F5344CB8AC3E}">
        <p14:creationId xmlns:p14="http://schemas.microsoft.com/office/powerpoint/2010/main" val="3745855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and </a:t>
            </a:r>
            <a:r>
              <a:rPr lang="en-GB" dirty="0" smtClean="0"/>
              <a:t>medicine – an attack on his predecessors</a:t>
            </a:r>
            <a:endParaRPr lang="en-GB" dirty="0"/>
          </a:p>
        </p:txBody>
      </p:sp>
      <p:sp>
        <p:nvSpPr>
          <p:cNvPr id="3" name="Content Placeholder 2"/>
          <p:cNvSpPr>
            <a:spLocks noGrp="1"/>
          </p:cNvSpPr>
          <p:nvPr>
            <p:ph idx="1"/>
          </p:nvPr>
        </p:nvSpPr>
        <p:spPr>
          <a:xfrm>
            <a:off x="223024" y="1706137"/>
            <a:ext cx="11619571" cy="4939989"/>
          </a:xfrm>
        </p:spPr>
        <p:txBody>
          <a:bodyPr>
            <a:normAutofit lnSpcReduction="10000"/>
          </a:bodyPr>
          <a:lstStyle/>
          <a:p>
            <a:r>
              <a:rPr lang="en-GB" dirty="0"/>
              <a:t>the study of the theory of disease, which is derived chiefly from the schools of </a:t>
            </a:r>
            <a:r>
              <a:rPr lang="en-GB" dirty="0" err="1" smtClean="0"/>
              <a:t>Herophilus</a:t>
            </a:r>
            <a:r>
              <a:rPr lang="en-GB" dirty="0"/>
              <a:t> and </a:t>
            </a:r>
            <a:r>
              <a:rPr lang="en-GB" dirty="0" smtClean="0"/>
              <a:t>Callimachus</a:t>
            </a:r>
            <a:r>
              <a:rPr lang="en-GB" baseline="30000" dirty="0"/>
              <a:t> </a:t>
            </a:r>
            <a:r>
              <a:rPr lang="en-GB" dirty="0" smtClean="0"/>
              <a:t>at </a:t>
            </a:r>
            <a:r>
              <a:rPr lang="en-GB" dirty="0"/>
              <a:t>Alexandria, is indeed an integral part of medicine, but as regards the ostentation and pretensions of its professors </a:t>
            </a:r>
            <a:r>
              <a:rPr lang="en-GB" b="1" dirty="0"/>
              <a:t>they give themselves such an air of superiority </a:t>
            </a:r>
            <a:r>
              <a:rPr lang="en-GB" dirty="0"/>
              <a:t>that one would think no one else was master of the subject. Yet when you make them confront </a:t>
            </a:r>
            <a:r>
              <a:rPr lang="en-GB" b="1" dirty="0"/>
              <a:t>reality</a:t>
            </a:r>
            <a:r>
              <a:rPr lang="en-GB" dirty="0"/>
              <a:t> by entrusting a patient to them you find them just as incapable of being of any service as those who have never read a single medical treatise. Not a few invalids indeed who had nothing serious the matter with them have before now come very near losing their lives by entrusting themselves to these physicians, impressed by their </a:t>
            </a:r>
            <a:r>
              <a:rPr lang="en-GB" u="sng" dirty="0"/>
              <a:t>rhetorical powers</a:t>
            </a:r>
            <a:r>
              <a:rPr lang="en-GB" dirty="0"/>
              <a:t>. For really they are just like pilots who steer by the book. But nevertheless these men visit different towns </a:t>
            </a:r>
            <a:r>
              <a:rPr lang="en-GB" b="1" dirty="0"/>
              <a:t>with great parade</a:t>
            </a:r>
            <a:r>
              <a:rPr lang="en-GB" dirty="0"/>
              <a:t>, and when they have collected a crowd, they reduce those who in actual practice have </a:t>
            </a:r>
            <a:r>
              <a:rPr lang="en-GB" b="1" dirty="0"/>
              <a:t>given clear proof </a:t>
            </a:r>
            <a:r>
              <a:rPr lang="en-GB" dirty="0"/>
              <a:t>of themselves to confusion, virtually singling them out by name, the persuasiveness of their eloquence often prevailing against the testimony of practical experience. The third </a:t>
            </a:r>
            <a:r>
              <a:rPr lang="en-GB" dirty="0" smtClean="0"/>
              <a:t>branch,</a:t>
            </a:r>
            <a:r>
              <a:rPr lang="en-GB" baseline="30000" dirty="0"/>
              <a:t> </a:t>
            </a:r>
            <a:r>
              <a:rPr lang="en-GB" dirty="0" smtClean="0"/>
              <a:t>which </a:t>
            </a:r>
            <a:r>
              <a:rPr lang="en-GB" dirty="0"/>
              <a:t>is concerned with producing general skill in each professional treatment, is not only rare but is often cast into the shade by gabble and audacity owing to people’s general lack of judgment</a:t>
            </a:r>
            <a:r>
              <a:rPr lang="en-GB" dirty="0" smtClean="0"/>
              <a:t>. 12.25d</a:t>
            </a:r>
            <a:endParaRPr lang="en-GB" dirty="0"/>
          </a:p>
        </p:txBody>
      </p:sp>
    </p:spTree>
    <p:extLst>
      <p:ext uri="{BB962C8B-B14F-4D97-AF65-F5344CB8AC3E}">
        <p14:creationId xmlns:p14="http://schemas.microsoft.com/office/powerpoint/2010/main" val="322861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Deception (in battle)</a:t>
            </a:r>
            <a:endParaRPr lang="en-GB" dirty="0"/>
          </a:p>
        </p:txBody>
      </p:sp>
      <p:sp>
        <p:nvSpPr>
          <p:cNvPr id="3" name="Content Placeholder 2"/>
          <p:cNvSpPr>
            <a:spLocks noGrp="1"/>
          </p:cNvSpPr>
          <p:nvPr>
            <p:ph idx="1"/>
          </p:nvPr>
        </p:nvSpPr>
        <p:spPr>
          <a:xfrm>
            <a:off x="1103312" y="1215484"/>
            <a:ext cx="8946541" cy="5032916"/>
          </a:xfrm>
        </p:spPr>
        <p:txBody>
          <a:bodyPr>
            <a:normAutofit lnSpcReduction="10000"/>
          </a:bodyPr>
          <a:lstStyle/>
          <a:p>
            <a:r>
              <a:rPr lang="en-GB" dirty="0"/>
              <a:t>With his infantry, who numbered about two thousand, he again occupied the hill situated above the town and spared no expense in fortifying this hill and digging a moat round it</a:t>
            </a:r>
            <a:r>
              <a:rPr lang="en-GB" b="1" dirty="0"/>
              <a:t>, giving the enemy the idea</a:t>
            </a:r>
            <a:r>
              <a:rPr lang="en-GB" dirty="0"/>
              <a:t> that he did so for the purpose of the siege, but in </a:t>
            </a:r>
            <a:r>
              <a:rPr lang="en-GB" b="1" dirty="0"/>
              <a:t>reality</a:t>
            </a:r>
            <a:r>
              <a:rPr lang="en-GB" dirty="0"/>
              <a:t> desiring to secure himself from possible danger on the day of his enterprise; for he feared lest when his legions had left their camp the garrison of Utica might venture on a sortie, and falling on the camp, which was close by, besiege the force left to defend it. </a:t>
            </a:r>
            <a:endParaRPr lang="en-GB" dirty="0" smtClean="0"/>
          </a:p>
          <a:p>
            <a:r>
              <a:rPr lang="el-GR" dirty="0"/>
              <a:t>τοῖς δὲ 3πεζοῖς, οὖσιν ὡς δισχιλίοις, κατελάβετο πάλιν τὸν ὑπὲρ τὴν πόλιν κείμενον λόφον, καὶ τοῦτον ὠχυροῦτο 4καὶ διετάφρευε πολυτελῶς, τοῖς μὲν ὑπεναντίοις ποιῶν </a:t>
            </a:r>
            <a:r>
              <a:rPr lang="el-GR" b="1" dirty="0"/>
              <a:t>φαντασίαν</a:t>
            </a:r>
            <a:r>
              <a:rPr lang="el-GR" dirty="0"/>
              <a:t> ὡς τοῦτο πράττων τῆς πολιορκίας ἕνεκα, τῇ δ᾿ </a:t>
            </a:r>
            <a:r>
              <a:rPr lang="el-GR" b="1" dirty="0"/>
              <a:t>ἀληθείᾳ</a:t>
            </a:r>
            <a:r>
              <a:rPr lang="el-GR" dirty="0"/>
              <a:t> βουλόμενος ἐφεδρεύειν τοῖς κατὰ τὸν τῆς πράξεως καιρόν, ἵνα μὴ τῶν στρατοπέδων ἐκ τῆς παρεμβολῆς χωρισθέντων οἱ τὴν Ἰτύκην παραφυλάττοντες στρατιῶται τολμήσαιεν ἐξελθόντες ἐκ τῆς πόλεως ἐγχειρεῖν τῷ χάρακι διὰ τὸ σύνεγγυς εἶναι, 5καὶ πολιορκεῖν τοὺς φυλάττοντας. </a:t>
            </a:r>
            <a:r>
              <a:rPr lang="en-GB" dirty="0" smtClean="0"/>
              <a:t>14.2</a:t>
            </a:r>
            <a:endParaRPr lang="en-GB" dirty="0"/>
          </a:p>
        </p:txBody>
      </p:sp>
    </p:spTree>
    <p:extLst>
      <p:ext uri="{BB962C8B-B14F-4D97-AF65-F5344CB8AC3E}">
        <p14:creationId xmlns:p14="http://schemas.microsoft.com/office/powerpoint/2010/main" val="1200420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and sensationalism</a:t>
            </a:r>
            <a:endParaRPr lang="en-GB" dirty="0"/>
          </a:p>
        </p:txBody>
      </p:sp>
      <p:sp>
        <p:nvSpPr>
          <p:cNvPr id="3" name="Content Placeholder 2"/>
          <p:cNvSpPr>
            <a:spLocks noGrp="1"/>
          </p:cNvSpPr>
          <p:nvPr>
            <p:ph idx="1"/>
          </p:nvPr>
        </p:nvSpPr>
        <p:spPr>
          <a:xfrm>
            <a:off x="1103312" y="1081668"/>
            <a:ext cx="8946541" cy="5166731"/>
          </a:xfrm>
        </p:spPr>
        <p:txBody>
          <a:bodyPr>
            <a:normAutofit fontScale="92500" lnSpcReduction="20000"/>
          </a:bodyPr>
          <a:lstStyle/>
          <a:p>
            <a:r>
              <a:rPr lang="en-GB" dirty="0"/>
              <a:t> For these reasons I refrained from enlarging on the story of this man, and no less because all sensational occurrences are worthy of attention only when </a:t>
            </a:r>
            <a:r>
              <a:rPr lang="en-GB" b="1" dirty="0"/>
              <a:t>first presented to our view</a:t>
            </a:r>
            <a:r>
              <a:rPr lang="en-GB" dirty="0"/>
              <a:t>, but afterward it is not only unprofitable to read about them and keep our eyes on them but the vivid representation of such things produces a certain disgust. For since there are two objects, improvement and pleasure, which those who wish to study any subject either by the use of their ears or of their eyes, should keep before them, and since this is especially true of the study of history, a too generous treatment of sensational events contributes to neither</a:t>
            </a:r>
            <a:r>
              <a:rPr lang="en-GB" dirty="0" smtClean="0"/>
              <a:t>.</a:t>
            </a:r>
          </a:p>
          <a:p>
            <a:r>
              <a:rPr lang="el-GR" dirty="0"/>
              <a:t> Διὰ δὴ ταύτας τὰς αἰτίας τὸν μετ᾿ αὐξήσεως </a:t>
            </a:r>
            <a:r>
              <a:rPr lang="el-GR" dirty="0" smtClean="0"/>
              <a:t>λόγον </a:t>
            </a:r>
            <a:r>
              <a:rPr lang="el-GR" dirty="0"/>
              <a:t>ἀπεδοκιμάσαμεν ὑπὲρ Ἀγααθοκλέους, οὐχ ἥκιστα δὲ καὶ διὰ τὸ πάσας τὰς ἐκπληκτικὰς περιπετείας μίαν ἔχειν </a:t>
            </a:r>
            <a:r>
              <a:rPr lang="el-GR" b="1" dirty="0"/>
              <a:t>φαντασίαν</a:t>
            </a:r>
            <a:r>
              <a:rPr lang="el-GR" dirty="0"/>
              <a:t> τὴν πρώτην ἀξίαν ἐπιστάσεως, τὸ δὲ λοιπὸν οὐ μόνον ἀνωφελῆ γίνεσθαι τὴν ἀκρόασιν καὶ θέαν αὐτῶν, ἀλλὰ καὶ μετά τινος ὀχλήσεως </a:t>
            </a:r>
            <a:r>
              <a:rPr lang="el-GR" dirty="0" smtClean="0"/>
              <a:t>ἐπιτελεῖσθαι </a:t>
            </a:r>
            <a:r>
              <a:rPr lang="el-GR" dirty="0"/>
              <a:t>τὴν ἐνέργειαν τῶν τοιούτων. δυεῖν &lt;γὰρ&gt; ὑπαρχόντων τελῶν, ὠφελείας καὶ τέρψεως, πρὸς ἃ δεῖ τὴν ἀναφορὰν ποιεῖσθαι τοὺς διὰ τῆς ἀκοῆς ἢ διὰ τῆς ὁράσεως βουλομένους τι πολυπραγμονεῖν, καὶ μάλιστα τῷ τῆς ἱστορίας γένει τούτου καθήκοντος, ἀμφοτέρων τούτων ὁ πλεονασμὸς ὑπὲρ τῶν </a:t>
            </a:r>
            <a:r>
              <a:rPr lang="el-GR" dirty="0" smtClean="0"/>
              <a:t>ἐκπληκτικῶνσυμπτωμάτων </a:t>
            </a:r>
            <a:r>
              <a:rPr lang="el-GR" dirty="0"/>
              <a:t>ἐκτὸς </a:t>
            </a:r>
            <a:r>
              <a:rPr lang="el-GR" dirty="0" smtClean="0"/>
              <a:t>πίπτει.</a:t>
            </a:r>
            <a:r>
              <a:rPr lang="en-GB" dirty="0" smtClean="0"/>
              <a:t>15.36</a:t>
            </a:r>
            <a:endParaRPr lang="en-GB" dirty="0"/>
          </a:p>
        </p:txBody>
      </p:sp>
    </p:spTree>
    <p:extLst>
      <p:ext uri="{BB962C8B-B14F-4D97-AF65-F5344CB8AC3E}">
        <p14:creationId xmlns:p14="http://schemas.microsoft.com/office/powerpoint/2010/main" val="3275222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Another attack</a:t>
            </a:r>
            <a:endParaRPr lang="en-GB" dirty="0"/>
          </a:p>
        </p:txBody>
      </p:sp>
      <p:sp>
        <p:nvSpPr>
          <p:cNvPr id="3" name="Content Placeholder 2"/>
          <p:cNvSpPr>
            <a:spLocks noGrp="1"/>
          </p:cNvSpPr>
          <p:nvPr>
            <p:ph idx="1"/>
          </p:nvPr>
        </p:nvSpPr>
        <p:spPr>
          <a:xfrm>
            <a:off x="1103312" y="1237784"/>
            <a:ext cx="8946541" cy="5010615"/>
          </a:xfrm>
        </p:spPr>
        <p:txBody>
          <a:bodyPr>
            <a:normAutofit fontScale="85000" lnSpcReduction="10000"/>
          </a:bodyPr>
          <a:lstStyle/>
          <a:p>
            <a:r>
              <a:rPr lang="en-GB" dirty="0"/>
              <a:t>Writers it seems to me should be thoroughly ashamed of nonsensical errors like the above. They should therefore strive above all to become masters of the whole craft of history, for to do so is good; but if this be out of their power, they should give the closest attention to what is most necessary and important</a:t>
            </a:r>
            <a:r>
              <a:rPr lang="en-GB" dirty="0" smtClean="0"/>
              <a:t>. I </a:t>
            </a:r>
            <a:r>
              <a:rPr lang="en-GB" dirty="0"/>
              <a:t>was led to make these observations, because I observe that at the present day, as in the case of other arts and professions, </a:t>
            </a:r>
            <a:r>
              <a:rPr lang="en-GB" b="1" dirty="0"/>
              <a:t>what is true </a:t>
            </a:r>
            <a:r>
              <a:rPr lang="en-GB" dirty="0"/>
              <a:t>and really useful is always treated with neglect, while what is </a:t>
            </a:r>
            <a:r>
              <a:rPr lang="en-GB" b="1" dirty="0"/>
              <a:t>pretentious and showy </a:t>
            </a:r>
            <a:r>
              <a:rPr lang="en-GB" dirty="0"/>
              <a:t>is praised and coveted as if it were something great and wonderful, whereas it is both easier to produce and wins applause more cheaply, as is the case with all other written matter.</a:t>
            </a:r>
          </a:p>
          <a:p>
            <a:r>
              <a:rPr lang="el-GR" dirty="0"/>
              <a:t> Ταῦτα δὲ μοι δοκεῖ, καὶ καθόλου τὰ τοιαῦτα τῶν ἀλογημάτων, πολλὴν ἐπιφέρειν αἰσχύνην τοῖς συγγραφεῦσι.2διὸ δεῖ μάλιστα μὲν πειρᾶσθαι πάντων κρατεῖν τῶν τῆς ἱστορίας μερῶν· καλὸν γάρ· εἰ δὲ μὴ τοῦτο δυνατόν, τῶν ἀναγκαιοτάτων καὶ τῶν μεγίστων ἐν αὐτῇ πλείστην ποιεῖσθαι </a:t>
            </a:r>
            <a:r>
              <a:rPr lang="el-GR" dirty="0" smtClean="0"/>
              <a:t>πρόνοιαν.</a:t>
            </a:r>
            <a:r>
              <a:rPr lang="en-GB" dirty="0" smtClean="0"/>
              <a:t> </a:t>
            </a:r>
            <a:r>
              <a:rPr lang="el-GR" dirty="0" smtClean="0"/>
              <a:t>Ταῦτα </a:t>
            </a:r>
            <a:r>
              <a:rPr lang="el-GR" dirty="0"/>
              <a:t>μὲν οὖν προήχθην εἰπεῖν, θεωρῶν νῦν, καθάπερ καὶ ἐπὶ τῶν ἄλλων τεχνῶν καὶ ἐπιτηδευμάτων, τὸ </a:t>
            </a:r>
            <a:r>
              <a:rPr lang="el-GR" b="1" dirty="0"/>
              <a:t>μὲν ἀληθινὸν</a:t>
            </a:r>
            <a:r>
              <a:rPr lang="el-GR" dirty="0"/>
              <a:t> καὶ πρὸς τὴν χρείαν ἀνῆκον ἐν ἑκάστοις 4ἐπισεσυρμένον, τὸ δὲ πρὸς </a:t>
            </a:r>
            <a:r>
              <a:rPr lang="el-GR" b="1" dirty="0"/>
              <a:t>ἀλαζονείαν καὶ φαντασίαν </a:t>
            </a:r>
            <a:r>
              <a:rPr lang="el-GR" dirty="0"/>
              <a:t>ἐπαινούμενον καὶ ζηλούμενον, ὡς μέγα τι καὶ θαυμάσιον, ὃ καὶ τὴν κατασκευὴν ἔχει ῥᾳδιεστέραν καὶ τὴν εὐδόκησιν ὀλιγοδεεστέραν, καθάπερ αἱ λοιπαὶ τῶν 5γραφῶν. </a:t>
            </a:r>
          </a:p>
          <a:p>
            <a:r>
              <a:rPr lang="en-GB" dirty="0" smtClean="0"/>
              <a:t>16.20</a:t>
            </a:r>
            <a:endParaRPr lang="en-GB" dirty="0"/>
          </a:p>
        </p:txBody>
      </p:sp>
    </p:spTree>
    <p:extLst>
      <p:ext uri="{BB962C8B-B14F-4D97-AF65-F5344CB8AC3E}">
        <p14:creationId xmlns:p14="http://schemas.microsoft.com/office/powerpoint/2010/main" val="1815820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once more…</a:t>
            </a:r>
            <a:endParaRPr lang="en-GB" dirty="0"/>
          </a:p>
        </p:txBody>
      </p:sp>
      <p:sp>
        <p:nvSpPr>
          <p:cNvPr id="3" name="Content Placeholder 2"/>
          <p:cNvSpPr>
            <a:spLocks noGrp="1"/>
          </p:cNvSpPr>
          <p:nvPr>
            <p:ph idx="1"/>
          </p:nvPr>
        </p:nvSpPr>
        <p:spPr/>
        <p:txBody>
          <a:bodyPr>
            <a:normAutofit fontScale="92500"/>
          </a:bodyPr>
          <a:lstStyle/>
          <a:p>
            <a:r>
              <a:rPr lang="en-GB" dirty="0"/>
              <a:t>he reason of this I have frequently </a:t>
            </a:r>
            <a:r>
              <a:rPr lang="en-GB" dirty="0" smtClean="0"/>
              <a:t>explained.</a:t>
            </a:r>
            <a:r>
              <a:rPr lang="en-GB" dirty="0"/>
              <a:t> For when dealing with a subject which is simple and uniform they wish to be thought historians not because of what they accomplish, but because of the multitude of their books, and </a:t>
            </a:r>
            <a:r>
              <a:rPr lang="en-GB" b="1" dirty="0"/>
              <a:t>to make such an impression </a:t>
            </a:r>
            <a:r>
              <a:rPr lang="en-GB" dirty="0"/>
              <a:t>as I have described, they are compelled to </a:t>
            </a:r>
            <a:r>
              <a:rPr lang="en-GB" b="1" dirty="0"/>
              <a:t>magnify small matters</a:t>
            </a:r>
            <a:r>
              <a:rPr lang="en-GB" dirty="0"/>
              <a:t>, to touch up and elaborate brief statements of fact and to convert quite incidental occurrences of no moment into momentous events and </a:t>
            </a:r>
            <a:r>
              <a:rPr lang="en-GB" dirty="0" smtClean="0"/>
              <a:t>actions…</a:t>
            </a:r>
          </a:p>
          <a:p>
            <a:r>
              <a:rPr lang="en-GB" dirty="0"/>
              <a:t>· (6a)</a:t>
            </a:r>
            <a:r>
              <a:rPr lang="el-GR" dirty="0"/>
              <a:t>τούτου δ᾿ αἴτιόν ἐστιν ὅπερ ἡμῖν εἴρηται διὰ πλειόνων. 2ὅταν γὰρ ἁπλᾶς καὶ μονοειδεῖς λαβόντες ὑποθέσεις βούλωνται μὴ τοῖς πράγμασιν, ἀλλὰ τῷ </a:t>
            </a:r>
            <a:r>
              <a:rPr lang="el-GR" dirty="0" smtClean="0"/>
              <a:t>πλήθει </a:t>
            </a:r>
            <a:r>
              <a:rPr lang="el-GR" dirty="0"/>
              <a:t>τῶν βύβλων ἱστοριογράφοι νομίζεσθαι καὶ τὴν τοιαύτην ἐφέλκεσθαι </a:t>
            </a:r>
            <a:r>
              <a:rPr lang="el-GR" b="1" dirty="0"/>
              <a:t>φαντασίαν</a:t>
            </a:r>
            <a:r>
              <a:rPr lang="el-GR" dirty="0"/>
              <a:t>, ἀναγκαῖόν ἐστι τὰ μὲν </a:t>
            </a:r>
            <a:r>
              <a:rPr lang="el-GR" b="1" dirty="0"/>
              <a:t>μικρὰ μεγάλα ποιεῖν</a:t>
            </a:r>
            <a:r>
              <a:rPr lang="el-GR" dirty="0"/>
              <a:t>, τὰ δὲ βραχέως εἰρημένα </a:t>
            </a:r>
            <a:r>
              <a:rPr lang="el-GR" dirty="0" smtClean="0"/>
              <a:t>διασκευάζειν </a:t>
            </a:r>
            <a:r>
              <a:rPr lang="el-GR" dirty="0"/>
              <a:t>καὶ λογοποιεῖν, ἔνια δὲ τῶν ἐν παρέργῳ πεπραγμένων ἔργα καὶ πράγματα </a:t>
            </a:r>
            <a:r>
              <a:rPr lang="el-GR" dirty="0" smtClean="0"/>
              <a:t>κατασκευάζειν</a:t>
            </a:r>
            <a:r>
              <a:rPr lang="en-GB" dirty="0" smtClean="0"/>
              <a:t>… 29.12</a:t>
            </a:r>
          </a:p>
          <a:p>
            <a:endParaRPr lang="en-GB" dirty="0"/>
          </a:p>
        </p:txBody>
      </p:sp>
    </p:spTree>
    <p:extLst>
      <p:ext uri="{BB962C8B-B14F-4D97-AF65-F5344CB8AC3E}">
        <p14:creationId xmlns:p14="http://schemas.microsoft.com/office/powerpoint/2010/main" val="42082818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146</TotalTime>
  <Words>435</Words>
  <Application>Microsoft Office PowerPoint</Application>
  <PresentationFormat>Widescreen</PresentationFormat>
  <Paragraphs>32</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vt:lpstr>
      <vt:lpstr>Polybius</vt:lpstr>
      <vt:lpstr>φαντᾰσί-α, ἡ,</vt:lpstr>
      <vt:lpstr>ἀλήθ-εια </vt:lpstr>
      <vt:lpstr>Eumenes to the senate</vt:lpstr>
      <vt:lpstr>The dilemma of the Senate</vt:lpstr>
      <vt:lpstr>The power of rhetoric</vt:lpstr>
      <vt:lpstr>History and medicine – an attack on his predecessors</vt:lpstr>
      <vt:lpstr>Deception (in battle)</vt:lpstr>
      <vt:lpstr>History and sensationalism</vt:lpstr>
      <vt:lpstr>Another attack</vt:lpstr>
      <vt:lpstr>And once more…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Thucydides</dc:title>
  <dc:creator>Errietta Bissa</dc:creator>
  <cp:lastModifiedBy>Errietta Bissa</cp:lastModifiedBy>
  <cp:revision>39</cp:revision>
  <dcterms:created xsi:type="dcterms:W3CDTF">2017-02-13T17:39:02Z</dcterms:created>
  <dcterms:modified xsi:type="dcterms:W3CDTF">2017-03-13T15:58:08Z</dcterms:modified>
</cp:coreProperties>
</file>