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y="5143500" cx="9144000"/>
  <p:notesSz cx="6858000" cy="9144000"/>
  <p:embeddedFontLst>
    <p:embeddedFont>
      <p:font typeface="Nunito"/>
      <p:regular r:id="rId18"/>
      <p:bold r:id="rId19"/>
      <p:italic r:id="rId20"/>
      <p:boldItalic r:id="rId21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Nunito-italic.fntdata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21" Type="http://schemas.openxmlformats.org/officeDocument/2006/relationships/font" Target="fonts/Nunito-boldItalic.fnt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font" Target="fonts/Nunito-bold.fntdata"/><Relationship Id="rId6" Type="http://schemas.openxmlformats.org/officeDocument/2006/relationships/slide" Target="slides/slide1.xml"/><Relationship Id="rId18" Type="http://schemas.openxmlformats.org/officeDocument/2006/relationships/font" Target="fonts/Nunito-regular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Google Shape;126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g39f03838ddc_0_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g39f03838ddc_0_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g39f03838ddc_0_12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" name="Google Shape;137;g39f03838ddc_0_1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g39f03838ddc_0_1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" name="Google Shape;142;g39f03838ddc_0_1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g39f03838ddc_0_14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" name="Google Shape;147;g39f03838ddc_0_1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g39f03838ddc_0_14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2" name="Google Shape;152;g39f03838ddc_0_1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39f03838ddc_0_15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Google Shape;157;g39f03838ddc_0_1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g39f03838ddc_0_16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" name="Google Shape;162;g39f03838ddc_0_1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g39f03838ddc_0_16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" name="Google Shape;167;g39f03838ddc_0_1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g39f03838ddc_0_17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2" name="Google Shape;172;g39f03838ddc_0_17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5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g39f03838ddc_0_18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7" name="Google Shape;177;g39f03838ddc_0_18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g39f03838ddc_0_18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2" name="Google Shape;182;g39f03838ddc_0_18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accent6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Google Shape;11;p2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" name="Google Shape;12;p2"/>
          <p:cNvSpPr/>
          <p:nvPr/>
        </p:nvSpPr>
        <p:spPr>
          <a:xfrm rot="10800000">
            <a:off x="5058905" y="0"/>
            <a:ext cx="4085100" cy="20526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20327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4" name="Google Shape;14;p2"/>
          <p:cNvGrpSpPr/>
          <p:nvPr/>
        </p:nvGrpSpPr>
        <p:grpSpPr>
          <a:xfrm>
            <a:off x="255200" y="592"/>
            <a:ext cx="2250363" cy="1044300"/>
            <a:chOff x="255200" y="592"/>
            <a:chExt cx="2250363" cy="1044300"/>
          </a:xfrm>
        </p:grpSpPr>
        <p:sp>
          <p:nvSpPr>
            <p:cNvPr id="15" name="Google Shape;15;p2"/>
            <p:cNvSpPr/>
            <p:nvPr/>
          </p:nvSpPr>
          <p:spPr>
            <a:xfrm>
              <a:off x="764063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509632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255200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8" name="Google Shape;18;p2"/>
          <p:cNvGrpSpPr/>
          <p:nvPr/>
        </p:nvGrpSpPr>
        <p:grpSpPr>
          <a:xfrm>
            <a:off x="905395" y="592"/>
            <a:ext cx="2250363" cy="1044300"/>
            <a:chOff x="905395" y="592"/>
            <a:chExt cx="2250363" cy="1044300"/>
          </a:xfrm>
        </p:grpSpPr>
        <p:sp>
          <p:nvSpPr>
            <p:cNvPr id="19" name="Google Shape;19;p2"/>
            <p:cNvSpPr/>
            <p:nvPr/>
          </p:nvSpPr>
          <p:spPr>
            <a:xfrm>
              <a:off x="1414258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1159826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905395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" name="Google Shape;22;p2"/>
          <p:cNvGrpSpPr/>
          <p:nvPr/>
        </p:nvGrpSpPr>
        <p:grpSpPr>
          <a:xfrm>
            <a:off x="7057468" y="5088"/>
            <a:ext cx="1851282" cy="752108"/>
            <a:chOff x="6917201" y="0"/>
            <a:chExt cx="2227777" cy="863400"/>
          </a:xfrm>
        </p:grpSpPr>
        <p:sp>
          <p:nvSpPr>
            <p:cNvPr id="23" name="Google Shape;23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6" name="Google Shape;26;p2"/>
          <p:cNvGrpSpPr/>
          <p:nvPr/>
        </p:nvGrpSpPr>
        <p:grpSpPr>
          <a:xfrm>
            <a:off x="6553032" y="4217852"/>
            <a:ext cx="2389068" cy="925737"/>
            <a:chOff x="6917201" y="0"/>
            <a:chExt cx="2227777" cy="863400"/>
          </a:xfrm>
        </p:grpSpPr>
        <p:sp>
          <p:nvSpPr>
            <p:cNvPr id="27" name="Google Shape;27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0" name="Google Shape;30;p2"/>
          <p:cNvGrpSpPr/>
          <p:nvPr/>
        </p:nvGrpSpPr>
        <p:grpSpPr>
          <a:xfrm>
            <a:off x="199149" y="4055652"/>
            <a:ext cx="2795414" cy="1083308"/>
            <a:chOff x="6917201" y="0"/>
            <a:chExt cx="2227777" cy="863400"/>
          </a:xfrm>
        </p:grpSpPr>
        <p:sp>
          <p:nvSpPr>
            <p:cNvPr id="31" name="Google Shape;31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4" name="Google Shape;34;p2"/>
          <p:cNvSpPr txBox="1"/>
          <p:nvPr>
            <p:ph type="ctrTitle"/>
          </p:nvPr>
        </p:nvSpPr>
        <p:spPr>
          <a:xfrm>
            <a:off x="1858703" y="1822833"/>
            <a:ext cx="5361300" cy="144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9pPr>
          </a:lstStyle>
          <a:p/>
        </p:txBody>
      </p:sp>
      <p:sp>
        <p:nvSpPr>
          <p:cNvPr id="35" name="Google Shape;35;p2"/>
          <p:cNvSpPr txBox="1"/>
          <p:nvPr>
            <p:ph idx="1" type="subTitle"/>
          </p:nvPr>
        </p:nvSpPr>
        <p:spPr>
          <a:xfrm>
            <a:off x="1858700" y="3413158"/>
            <a:ext cx="5361300" cy="52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6" name="Google Shape;36;p2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accent3"/>
        </a:solidFill>
      </p:bgPr>
    </p:bg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3"/>
          <p:cNvSpPr/>
          <p:nvPr/>
        </p:nvSpPr>
        <p:spPr>
          <a:xfrm flipH="1">
            <a:off x="4757100" y="2309400"/>
            <a:ext cx="4386900" cy="28341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9" name="Google Shape;39;p3"/>
          <p:cNvGrpSpPr/>
          <p:nvPr/>
        </p:nvGrpSpPr>
        <p:grpSpPr>
          <a:xfrm>
            <a:off x="5594191" y="3961115"/>
            <a:ext cx="2910145" cy="1182340"/>
            <a:chOff x="6917201" y="0"/>
            <a:chExt cx="2227777" cy="863400"/>
          </a:xfrm>
        </p:grpSpPr>
        <p:sp>
          <p:nvSpPr>
            <p:cNvPr id="40" name="Google Shape;40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" name="Google Shape;41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" name="Google Shape;42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3" name="Google Shape;43;p3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44" name="Google Shape;44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" name="Google Shape;45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" name="Google Shape;46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7" name="Google Shape;47;p3"/>
          <p:cNvSpPr txBox="1"/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8" name="Google Shape;48;p3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bg>
      <p:bgPr>
        <a:solidFill>
          <a:schemeClr val="dk2"/>
        </a:solidFill>
      </p:bgPr>
    </p:bg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4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" name="Google Shape;51;p4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" name="Google Shape;52;p4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" name="Google Shape;53;p4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54" name="Google Shape;54;p4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5" name="Google Shape;55;p4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bg>
      <p:bgPr>
        <a:solidFill>
          <a:schemeClr val="dk2"/>
        </a:solidFill>
      </p:bgPr>
    </p:bg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5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" name="Google Shape;58;p5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" name="Google Shape;59;p5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" name="Google Shape;60;p5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61" name="Google Shape;61;p5"/>
          <p:cNvSpPr txBox="1"/>
          <p:nvPr>
            <p:ph idx="1" type="body"/>
          </p:nvPr>
        </p:nvSpPr>
        <p:spPr>
          <a:xfrm>
            <a:off x="819150" y="1990725"/>
            <a:ext cx="3686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2" name="Google Shape;62;p5"/>
          <p:cNvSpPr txBox="1"/>
          <p:nvPr>
            <p:ph idx="2" type="body"/>
          </p:nvPr>
        </p:nvSpPr>
        <p:spPr>
          <a:xfrm>
            <a:off x="4638675" y="1990725"/>
            <a:ext cx="3686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3" name="Google Shape;63;p5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bg>
      <p:bgPr>
        <a:solidFill>
          <a:schemeClr val="dk2"/>
        </a:solidFill>
      </p:bgPr>
    </p:bg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6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" name="Google Shape;66;p6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" name="Google Shape;67;p6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" name="Google Shape;68;p6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69" name="Google Shape;69;p6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bg>
      <p:bgPr>
        <a:solidFill>
          <a:schemeClr val="accent3"/>
        </a:solidFill>
      </p:bgPr>
    </p:bg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7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" name="Google Shape;72;p7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" name="Google Shape;73;p7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" name="Google Shape;74;p7"/>
          <p:cNvSpPr txBox="1"/>
          <p:nvPr>
            <p:ph type="title"/>
          </p:nvPr>
        </p:nvSpPr>
        <p:spPr>
          <a:xfrm>
            <a:off x="819150" y="845600"/>
            <a:ext cx="3709200" cy="138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75" name="Google Shape;75;p7"/>
          <p:cNvSpPr txBox="1"/>
          <p:nvPr>
            <p:ph idx="1" type="body"/>
          </p:nvPr>
        </p:nvSpPr>
        <p:spPr>
          <a:xfrm>
            <a:off x="830700" y="2319050"/>
            <a:ext cx="3709200" cy="2119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76" name="Google Shape;76;p7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1"/>
        </a:solidFill>
      </p:bgPr>
    </p:bg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8"/>
          <p:cNvSpPr/>
          <p:nvPr/>
        </p:nvSpPr>
        <p:spPr>
          <a:xfrm>
            <a:off x="0" y="2823144"/>
            <a:ext cx="7369200" cy="2316900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" name="Google Shape;79;p8"/>
          <p:cNvSpPr/>
          <p:nvPr/>
        </p:nvSpPr>
        <p:spPr>
          <a:xfrm flipH="1">
            <a:off x="3583210" y="1554113"/>
            <a:ext cx="5560500" cy="35895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0" name="Google Shape;80;p8"/>
          <p:cNvGrpSpPr/>
          <p:nvPr/>
        </p:nvGrpSpPr>
        <p:grpSpPr>
          <a:xfrm>
            <a:off x="255991" y="-118"/>
            <a:ext cx="2251347" cy="1043408"/>
            <a:chOff x="3961956" y="4383950"/>
            <a:chExt cx="1160548" cy="548700"/>
          </a:xfrm>
        </p:grpSpPr>
        <p:sp>
          <p:nvSpPr>
            <p:cNvPr id="81" name="Google Shape;81;p8"/>
            <p:cNvSpPr/>
            <p:nvPr/>
          </p:nvSpPr>
          <p:spPr>
            <a:xfrm>
              <a:off x="4224904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>
              <a:off x="4093430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>
              <a:off x="3961956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4" name="Google Shape;84;p8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5" name="Google Shape;85;p8"/>
          <p:cNvGrpSpPr/>
          <p:nvPr/>
        </p:nvGrpSpPr>
        <p:grpSpPr>
          <a:xfrm>
            <a:off x="34934" y="4522125"/>
            <a:ext cx="1593306" cy="617072"/>
            <a:chOff x="6917201" y="0"/>
            <a:chExt cx="2227777" cy="863400"/>
          </a:xfrm>
        </p:grpSpPr>
        <p:sp>
          <p:nvSpPr>
            <p:cNvPr id="86" name="Google Shape;86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89" name="Google Shape;89;p8"/>
          <p:cNvGrpSpPr/>
          <p:nvPr/>
        </p:nvGrpSpPr>
        <p:grpSpPr>
          <a:xfrm>
            <a:off x="5886353" y="1243"/>
            <a:ext cx="3257455" cy="1261514"/>
            <a:chOff x="6917201" y="0"/>
            <a:chExt cx="2227777" cy="863400"/>
          </a:xfrm>
        </p:grpSpPr>
        <p:sp>
          <p:nvSpPr>
            <p:cNvPr id="90" name="Google Shape;90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" name="Google Shape;91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" name="Google Shape;92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3" name="Google Shape;93;p8"/>
          <p:cNvSpPr txBox="1"/>
          <p:nvPr>
            <p:ph type="title"/>
          </p:nvPr>
        </p:nvSpPr>
        <p:spPr>
          <a:xfrm>
            <a:off x="1393929" y="1301146"/>
            <a:ext cx="6366900" cy="253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/>
        </p:txBody>
      </p:sp>
      <p:sp>
        <p:nvSpPr>
          <p:cNvPr id="94" name="Google Shape;94;p8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bg>
      <p:bgPr>
        <a:solidFill>
          <a:schemeClr val="dk2"/>
        </a:solidFill>
      </p:bgPr>
    </p:bg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9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" name="Google Shape;97;p9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" name="Google Shape;98;p9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p9"/>
          <p:cNvSpPr txBox="1"/>
          <p:nvPr>
            <p:ph type="title"/>
          </p:nvPr>
        </p:nvSpPr>
        <p:spPr>
          <a:xfrm>
            <a:off x="819150" y="845600"/>
            <a:ext cx="6424200" cy="70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100" name="Google Shape;100;p9"/>
          <p:cNvSpPr txBox="1"/>
          <p:nvPr>
            <p:ph idx="1" type="subTitle"/>
          </p:nvPr>
        </p:nvSpPr>
        <p:spPr>
          <a:xfrm>
            <a:off x="819150" y="1550700"/>
            <a:ext cx="58599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01" name="Google Shape;101;p9"/>
          <p:cNvSpPr txBox="1"/>
          <p:nvPr>
            <p:ph idx="2" type="body"/>
          </p:nvPr>
        </p:nvSpPr>
        <p:spPr>
          <a:xfrm>
            <a:off x="819150" y="2467050"/>
            <a:ext cx="5859900" cy="209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102" name="Google Shape;102;p9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bg>
      <p:bgPr>
        <a:solidFill>
          <a:schemeClr val="accent1"/>
        </a:solidFill>
      </p:bgPr>
    </p:bg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0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" name="Google Shape;105;p10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6" name="Google Shape;106;p10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" name="Google Shape;107;p10"/>
          <p:cNvSpPr txBox="1"/>
          <p:nvPr>
            <p:ph idx="1" type="body"/>
          </p:nvPr>
        </p:nvSpPr>
        <p:spPr>
          <a:xfrm>
            <a:off x="328025" y="4163500"/>
            <a:ext cx="7415100" cy="605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/>
        </p:txBody>
      </p:sp>
      <p:sp>
        <p:nvSpPr>
          <p:cNvPr id="108" name="Google Shape;108;p10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chemeClr val="accent3"/>
        </a:solidFill>
      </p:bgPr>
    </p:bg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1"/>
          <p:cNvSpPr/>
          <p:nvPr/>
        </p:nvSpPr>
        <p:spPr>
          <a:xfrm flipH="1">
            <a:off x="5569200" y="2834075"/>
            <a:ext cx="3574800" cy="23094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1" name="Google Shape;111;p11"/>
          <p:cNvGrpSpPr/>
          <p:nvPr/>
        </p:nvGrpSpPr>
        <p:grpSpPr>
          <a:xfrm>
            <a:off x="5959222" y="4119576"/>
            <a:ext cx="2520952" cy="1024165"/>
            <a:chOff x="6917201" y="0"/>
            <a:chExt cx="2227777" cy="863400"/>
          </a:xfrm>
        </p:grpSpPr>
        <p:sp>
          <p:nvSpPr>
            <p:cNvPr id="112" name="Google Shape;112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5" name="Google Shape;115;p11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116" name="Google Shape;116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19" name="Google Shape;119;p11"/>
          <p:cNvSpPr txBox="1"/>
          <p:nvPr>
            <p:ph hasCustomPrompt="1" type="title"/>
          </p:nvPr>
        </p:nvSpPr>
        <p:spPr>
          <a:xfrm>
            <a:off x="1385850" y="1383850"/>
            <a:ext cx="6372300" cy="1379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20" name="Google Shape;120;p11"/>
          <p:cNvSpPr txBox="1"/>
          <p:nvPr>
            <p:ph idx="1" type="body"/>
          </p:nvPr>
        </p:nvSpPr>
        <p:spPr>
          <a:xfrm>
            <a:off x="1385850" y="2863850"/>
            <a:ext cx="6372300" cy="64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 algn="ctr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 algn="ctr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 algn="ctr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 algn="ctr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 algn="ctr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 algn="ctr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 algn="ctr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 algn="ctr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 algn="ctr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121" name="Google Shape;121;p11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2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hift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39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Calibri"/>
              <a:buChar char="●"/>
              <a:defRPr sz="13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9845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9845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9845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●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9845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9845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9845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●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9845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9845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3"/>
          <p:cNvSpPr txBox="1"/>
          <p:nvPr>
            <p:ph type="ctrTitle"/>
          </p:nvPr>
        </p:nvSpPr>
        <p:spPr>
          <a:xfrm>
            <a:off x="311700" y="1026025"/>
            <a:ext cx="8520600" cy="203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A Critical Analysis of My Leadership Style &amp; Approaches to Change</a:t>
            </a:r>
            <a:endParaRPr/>
          </a:p>
        </p:txBody>
      </p:sp>
      <p:sp>
        <p:nvSpPr>
          <p:cNvPr id="129" name="Google Shape;129;p13"/>
          <p:cNvSpPr txBox="1"/>
          <p:nvPr>
            <p:ph idx="1" type="subTitle"/>
          </p:nvPr>
        </p:nvSpPr>
        <p:spPr>
          <a:xfrm>
            <a:off x="311700" y="3224675"/>
            <a:ext cx="8520600" cy="97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      </a:t>
            </a:r>
            <a:r>
              <a:rPr lang="ro"/>
              <a:t>EcoTech Solutions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4"/>
          <p:cNvSpPr txBox="1"/>
          <p:nvPr>
            <p:ph type="title"/>
          </p:nvPr>
        </p:nvSpPr>
        <p:spPr>
          <a:xfrm>
            <a:off x="311700" y="445025"/>
            <a:ext cx="8520600" cy="401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36666"/>
              <a:buFont typeface="Arial"/>
              <a:buNone/>
            </a:pPr>
            <a:r>
              <a:rPr lang="ro"/>
              <a:t>Introduction</a:t>
            </a:r>
            <a:br>
              <a:rPr lang="ro"/>
            </a:br>
            <a:br>
              <a:rPr lang="ro"/>
            </a:br>
            <a:r>
              <a:rPr lang="ro"/>
              <a:t>Purpose:</a:t>
            </a:r>
            <a:br>
              <a:rPr lang="ro"/>
            </a:b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36666"/>
              <a:buFont typeface="Arial"/>
              <a:buNone/>
            </a:pPr>
            <a:r>
              <a:rPr lang="ro"/>
              <a:t>- Critically analyse my leadership style</a:t>
            </a:r>
            <a:br>
              <a:rPr lang="ro"/>
            </a:b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36666"/>
              <a:buFont typeface="Arial"/>
              <a:buNone/>
            </a:pPr>
            <a:r>
              <a:rPr lang="ro"/>
              <a:t>- Relate it to organisational challenges</a:t>
            </a:r>
            <a:br>
              <a:rPr lang="ro"/>
            </a:b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36666"/>
              <a:buFont typeface="Arial"/>
              <a:buNone/>
            </a:pPr>
            <a:r>
              <a:rPr lang="ro"/>
              <a:t>- Based on 5+ peer-reviewed articles (2022+)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15"/>
          <p:cNvSpPr txBox="1"/>
          <p:nvPr>
            <p:ph type="title"/>
          </p:nvPr>
        </p:nvSpPr>
        <p:spPr>
          <a:xfrm>
            <a:off x="819150" y="845600"/>
            <a:ext cx="7505700" cy="3593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Leadership Theories</a:t>
            </a:r>
            <a:br>
              <a:rPr lang="ro"/>
            </a:br>
            <a:br>
              <a:rPr lang="ro"/>
            </a:br>
            <a:r>
              <a:rPr lang="ro"/>
              <a:t>Key Theories: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Transformational Leadership (Hadziahmetovic et al., 2023)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Participative Leadership (Hadziahmetovic et al., 2023)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Contrast: Autocratic in crisis (Frangieh, 2023)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16"/>
          <p:cNvSpPr txBox="1"/>
          <p:nvPr>
            <p:ph type="title"/>
          </p:nvPr>
        </p:nvSpPr>
        <p:spPr>
          <a:xfrm>
            <a:off x="819150" y="719550"/>
            <a:ext cx="7505700" cy="381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My Leadership Style</a:t>
            </a:r>
            <a:br>
              <a:rPr lang="ro"/>
            </a:br>
            <a:br>
              <a:rPr lang="ro"/>
            </a:br>
            <a:r>
              <a:rPr lang="ro"/>
              <a:t>Leadership Questionnaire Results: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Transformational: 78/100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Participative: 85/100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Manager’s feedback: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Collaborative and motivating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Sometimes slow in decision-making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17"/>
          <p:cNvSpPr txBox="1"/>
          <p:nvPr>
            <p:ph type="title"/>
          </p:nvPr>
        </p:nvSpPr>
        <p:spPr>
          <a:xfrm>
            <a:off x="819150" y="506350"/>
            <a:ext cx="7505700" cy="4130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Critical Analysis of My Style</a:t>
            </a:r>
            <a:br>
              <a:rPr lang="ro"/>
            </a:br>
            <a:br>
              <a:rPr lang="ro"/>
            </a:br>
            <a:r>
              <a:rPr lang="ro"/>
              <a:t>Strengths: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Inspires and motivates (Laksmita &amp; Perdhana, 2024)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Encourages collaboration and creativity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Limitations: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Slower decisions (Hadziahmetovic et al., 2023)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Risk of ambiguity during crises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8"/>
          <p:cNvSpPr txBox="1"/>
          <p:nvPr>
            <p:ph type="title"/>
          </p:nvPr>
        </p:nvSpPr>
        <p:spPr>
          <a:xfrm>
            <a:off x="819150" y="626275"/>
            <a:ext cx="7505700" cy="394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Organisational Context: EcoTech Solutions</a:t>
            </a:r>
            <a:br>
              <a:rPr lang="ro"/>
            </a:br>
            <a:br>
              <a:rPr lang="ro"/>
            </a:br>
            <a:r>
              <a:rPr lang="ro"/>
              <a:t>EcoTech Solutions:</a:t>
            </a:r>
            <a:br>
              <a:rPr lang="ro"/>
            </a:b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- 150 employees (London &amp; Birmingham)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Focus: Green technology &amp; innovation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Transition to hybrid work model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19"/>
          <p:cNvSpPr txBox="1"/>
          <p:nvPr>
            <p:ph type="title"/>
          </p:nvPr>
        </p:nvSpPr>
        <p:spPr>
          <a:xfrm>
            <a:off x="819150" y="639600"/>
            <a:ext cx="7505700" cy="3957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Future Organisational Challenges</a:t>
            </a:r>
            <a:br>
              <a:rPr lang="ro"/>
            </a:br>
            <a:br>
              <a:rPr lang="ro"/>
            </a:br>
            <a:r>
              <a:rPr lang="ro"/>
              <a:t>Future Challenges: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Digital transformation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Hybrid work culture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Employee retention &amp; wellbeing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Sustainability regulations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International expansion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20"/>
          <p:cNvSpPr txBox="1"/>
          <p:nvPr>
            <p:ph type="title"/>
          </p:nvPr>
        </p:nvSpPr>
        <p:spPr>
          <a:xfrm>
            <a:off x="819150" y="652925"/>
            <a:ext cx="7505700" cy="393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Why My Style Fits These Challenges</a:t>
            </a:r>
            <a:br>
              <a:rPr lang="ro"/>
            </a:br>
            <a:br>
              <a:rPr lang="ro"/>
            </a:br>
            <a:r>
              <a:rPr lang="ro"/>
              <a:t>Transformational: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Provides clear vision and motivation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Participative: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Encourages innovation and engagement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Improvement area: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Faster decision-making in crisis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21"/>
          <p:cNvSpPr txBox="1"/>
          <p:nvPr>
            <p:ph type="title"/>
          </p:nvPr>
        </p:nvSpPr>
        <p:spPr>
          <a:xfrm>
            <a:off x="819150" y="453050"/>
            <a:ext cx="7505700" cy="4277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Approaches to Change Management</a:t>
            </a:r>
            <a:br>
              <a:rPr lang="ro"/>
            </a:br>
            <a:r>
              <a:rPr lang="ro"/>
              <a:t>Kotter’s 8-Step Model: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1. Create urgency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2. Build a coalition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3. Develop the vision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4. Communicate vision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5. Empower action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6. Generate short-term wins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7. Consolidate gains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8. Anchor change in culture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22"/>
          <p:cNvSpPr txBox="1"/>
          <p:nvPr>
            <p:ph type="title"/>
          </p:nvPr>
        </p:nvSpPr>
        <p:spPr>
          <a:xfrm>
            <a:off x="739200" y="519675"/>
            <a:ext cx="7668900" cy="425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Reflection and Learning</a:t>
            </a:r>
            <a:br>
              <a:rPr lang="ro"/>
            </a:br>
            <a:br>
              <a:rPr lang="ro"/>
            </a:br>
            <a:r>
              <a:rPr lang="ro"/>
              <a:t>What I learned:</a:t>
            </a:r>
            <a:br>
              <a:rPr lang="ro"/>
            </a:b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Strengths: motivation &amp; collaboration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Needs improvement: decision agility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Next steps: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Develop data-driven leadership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- 90-day plan: assess, engage, pilot change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23"/>
          <p:cNvSpPr txBox="1"/>
          <p:nvPr>
            <p:ph type="title"/>
          </p:nvPr>
        </p:nvSpPr>
        <p:spPr>
          <a:xfrm>
            <a:off x="819150" y="706225"/>
            <a:ext cx="7629000" cy="3797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Conclusion</a:t>
            </a:r>
            <a:br>
              <a:rPr lang="ro"/>
            </a:b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My style: Transformational + Participative</a:t>
            </a:r>
            <a:br>
              <a:rPr lang="ro"/>
            </a:b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Fits EcoTech’s culture and challenges</a:t>
            </a:r>
            <a:br>
              <a:rPr lang="ro"/>
            </a:b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Supports sustainable change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24"/>
          <p:cNvSpPr txBox="1"/>
          <p:nvPr>
            <p:ph type="title"/>
          </p:nvPr>
        </p:nvSpPr>
        <p:spPr>
          <a:xfrm>
            <a:off x="239850" y="266500"/>
            <a:ext cx="8674800" cy="45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References:</a:t>
            </a:r>
            <a:br>
              <a:rPr lang="ro"/>
            </a:br>
            <a:r>
              <a:rPr lang="ro"/>
              <a:t>- Hadziahmetovic, N., Tandir, N., &amp; Dzambic, A. (2023). A Research Review of Leadership Styles.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Hyder, S. (2023). The Influence of Leadership Style on Organizational Success.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Frangieh, C. (2023). Is Being an Autocratic Leader the Best Style to Combat Crisis?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Laghari, M. et al. (2023). Responsible and Effective Leadership in the COVID-19 Era.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- Laksmita, F. &amp; Perdhana, M. (2024). The Role of Leadership Style in Shaping Employee Performance.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hift">
  <a:themeElements>
    <a:clrScheme name="Shift">
      <a:dk1>
        <a:srgbClr val="FFFFFF"/>
      </a:dk1>
      <a:lt1>
        <a:srgbClr val="AF7B51"/>
      </a:lt1>
      <a:dk2>
        <a:srgbClr val="233A44"/>
      </a:dk2>
      <a:lt2>
        <a:srgbClr val="D9D9D9"/>
      </a:lt2>
      <a:accent1>
        <a:srgbClr val="00796B"/>
      </a:accent1>
      <a:accent2>
        <a:srgbClr val="D9563F"/>
      </a:accent2>
      <a:accent3>
        <a:srgbClr val="C4A15A"/>
      </a:accent3>
      <a:accent4>
        <a:srgbClr val="14F597"/>
      </a:accent4>
      <a:accent5>
        <a:srgbClr val="3D4594"/>
      </a:accent5>
      <a:accent6>
        <a:srgbClr val="163EF5"/>
      </a:accent6>
      <a:hlink>
        <a:srgbClr val="3D4594"/>
      </a:hlink>
      <a:folHlink>
        <a:srgbClr val="3D459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