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18AFC0-DC56-44CD-8109-32C34DD0A4E2}" v="6" dt="2024-01-31T20:13:43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48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0:36.0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24575,'2'1'0,"-1"1"0,1-1 0,-1 0 0,1 0 0,0 0 0,0 0 0,-1 0 0,1 0 0,0 0 0,0-1 0,0 1 0,0-1 0,0 1 0,3-1 0,12 4 0,271 75 0,328 85 0,3-42 0,-179-84 0,-319-30 0,-63-2 0,-1 2 0,107 31 0,105 53 0,-172-55 0,2-4 0,158 31 0,161 30 0,-9 32 0,-224-67 0,120 33 0,95 30 0,117 39 0,204 70 0,278 79-598,306-13 478,-1075-253 120,181 41 0,65 19-55,-356-86 442,242 6-1,-251-22-386,155 24 0,106 41 0,114 76 0,-165-41 0,377 70 0,-505-136 0,325 19 0,-468-54 0,-19-1 0,52 7 0,-74-6 0,0 1 0,0 0 0,0 1 0,-1 0 0,1 1 0,-1-1 0,1 2 0,-1-1 0,0 1 0,7 6 0,102 89 0,72 57 0,89 83 0,-211-177 0,8-1 0,141 90 0,-60-46 0,-94-61 0,1-2 0,2-4 0,129 58 0,-144-80 0,92 17 0,-99-26 0,0 2 0,-1 1 0,46 21 0,-14 4 0,-1 4 0,77 55 0,-118-76 0,0-2 0,2 0 0,53 17 0,-52-22 0,-1 2 0,0 2 0,44 26 0,-66-34 0,0-1 0,1 0 0,1-1 0,-1-1 0,1 0 0,0-1 0,0 0 0,0-1 0,17 1 0,15-1 0,72-5 0,22 2 0,-133 1 0,0 0 0,0 0 0,-1 0 0,1 1 0,0 1 0,-1-1 0,1 1 0,-1 0 0,0 0 0,0 1 0,6 4 0,4 5 0,-1 1 0,19 22 0,15 14 0,39 32-1365,-65-62-5461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0:41.3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23 24575,'339'-11'0,"25"0"0,223 35 0,-420-7 0,247 58 0,98 67 0,-382-104 0,-45-14 0,253 85 0,-87 7 0,-146-64 0,131 45 0,23 6 0,-49-18 0,26 10 0,52 19 0,-12-34 0,-25-7 0,17 1 0,37 12 0,153 52 0,-355-113 0,1-5 0,160 10 0,-264-30 0,31 0 0,0 2 0,0 2 0,0 0 0,53 16 0,172 51 0,-6-3 0,325 125 0,-451-156 0,81 28 0,429 161 0,-581-213 0,82 9 0,20 4 0,-48-6 0,-1-5 0,169 2 0,-101-9 0,371 13 0,-512-19 0,0 2 0,-1 2 0,1 1 0,-1 1 0,0 1 0,53 25 0,-35-15 0,21 4 0,148 28 0,-46-15 0,227 53 0,-74-19 0,30-2 0,-7-2 0,-285-53 0,1-2 0,76 1 0,131-9 0,-237-3 0,-3 2 0,0 1 0,0 2 0,0 1 0,0 1 0,-1 2 0,42 18 0,-39-15 0,36 8 0,1-4 0,0-2 0,127 7 0,-81-10 0,80 24 0,-126-19 0,92 7 0,73 12 0,-229-34 0,1 1 0,-1-1 0,1 2 0,-1-1 0,0 1 0,0 0 0,0 1 0,0-1 0,10 9 0,56 49 0,-40-31 0,206 156 0,-215-171 0,1-1 0,1-1 0,0-2 0,1 0 0,0-2 0,0-1 0,1-1 0,37 5 0,17-5 0,129-4 0,-196-3 0,42 2 0,112 19 0,-83-8 0,2 3-1365,-48-7-5461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0:47.4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24575,'34'1'0,"-1"2"0,51 11 0,-20-3 0,702 158 0,-594-122 0,472 142 0,-525-151 0,1-5 0,195 26 0,259 50 0,-257-40 0,102 28 0,-213-37 0,315 51 0,621-22 0,-1103-88 0,223 17 0,159 3 0,2084-23 0,-2442 3 0,0 2 0,-1 4 0,0 1 0,0 4 0,-1 2 0,-1 3 0,90 38 0,-80-24 0,78 48 0,48 21 0,-124-66 0,75 47 0,-113-62 0,0-1 0,1-1 0,0-2 0,1-2 0,55 13 0,196 26 0,-154-31 0,19-3 0,-93-13 0,-1 2 0,60 17 0,104 41 0,216 52 0,-405-111 0,-17-4 0,0 1 0,0 0 0,0 2 0,0-1 0,-1 2 0,0 0 0,23 13 0,102 75-1365,-109-72-5461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0:51.9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76 24575,'0'-1'0,"0"-1"0,1 0 0,-1 0 0,0 1 0,1-1 0,-1 0 0,1 1 0,-1-1 0,1 0 0,0 1 0,0-1 0,0 1 0,0-1 0,0 1 0,0 0 0,0-1 0,0 1 0,1 0 0,-1 0 0,0 0 0,1 0 0,-1 0 0,1 0 0,-1 0 0,1 0 0,2 0 0,50-13 0,-44 13 0,79-11 0,160 1 0,-182 10 0,93 4 0,252 36 0,165 62 0,-244-39 0,920 92 0,514-93 0,252-64 0,-1282 3 0,55 62 0,-454-25 0,710 19 0,1504-59 0,-1784 23 0,-16-1 0,-478-22 0,232 6 0,-237 28 0,-119-10 0,631 92 0,-189-52 0,-239-32 0,-47 18 0,-79-10 0,-29-7 0,140 16 0,-105-10 0,-139-19 0,111 7 0,-89-21 0,-49-3 0,90 13 0,192 45 0,-271-41 0,-47-10 0,0-1 0,60 4 0,-64-8 0,0 1 0,40 10 0,-37-6 0,54 5 0,107-12 0,26 1 0,-111 17 134,-20-3-1633,-54-12-5327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0:58.2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0 120 24575,'56'1'0,"0"-3"0,-1-3 0,91-18 0,-17-5 7,0 5 1,179-7-1,264 20-288,-395 11-54,5998 4-526,-4050 98 861,-742-52 1455,-1223-46-1455,1 8 0,-2 6 0,168 44 0,-322-62 0,2 0 0,1 0 0,-1 1 0,0 0 0,0 0 0,-1 1 0,1-1 0,0 1 0,-1 1 0,0-1 0,0 1 0,0 0 0,7 6 0,-9-6 0,0 0 0,0-1 0,0 1 0,1-1 0,-1-1 0,1 1 0,0 0 0,0-1 0,0 0 0,0 0 0,0-1 0,7 2 0,68 5 0,-58-8 0,423 27 0,-311-18 0,231 25 0,-70 15 0,229 33 0,-359-64 0,203-4 0,84-3 0,24 52 0,-424-52 0,225 40 0,-231-46 0,1-2 0,-1-1 0,1-3 0,51-8 0,115-11 0,337 12 0,-348 10 0,-152-6 0,0-1 0,0-3 0,0-2 0,61-21 0,-46 13 0,4-2 0,-15 4 0,0 2 0,1 3 0,73-6 0,60-1 0,54-2 0,-203 18 0,0-1 0,39-10 0,53-4 0,-66 11 0,124-29 0,-46 6 0,-68 25 0,14-3 0,-83 6 0,0 0 0,1-1 0,-1 0 0,0 0 0,-1 0 0,1-1 0,0 0 0,-1 0 0,1 0 0,-1-1 0,6-4 0,1-6-136,0 0-1,-1 0 1,0-1-1,-1-1 1,-1 1-1,0-2 1,-1 1-1,-1-1 0,10-35 1,-6 20-6690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1:03.3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1066 24575,'63'0'0,"327"-5"0,-4-33 0,636-91 0,-292 44 0,58 1 11,-214 26-135,-494 49 94,1654-171-504,-1386 161 664,186-19 304,244-22-314,-180 20-127,-557 37 7,-1 1 0,1 2 0,-1 1 0,0 3 0,60 12 0,3 3 0,1-3 0,126 1 0,211-18 0,-212-2 0,1176 2 0,-1373 1 0,1-2 0,-1-1 0,0-1 0,0-2 0,0-1 0,41-15 0,-3 0 0,103-19 0,9-1 0,-98 10 0,-64 23 0,1 1 0,0 0 0,44-8 0,9 8 0,98 3 0,-116 6 0,0-2 0,0-3 0,102-21 0,-114 13 0,1 2 0,0 2 0,76-4 0,-83 9 0,0-1 0,0-2 0,46-14 0,68-11 0,-72 23 0,1 3 0,0 4 0,0 4 0,136 21 0,-99-9-1365,-86-13-5461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1:07.5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2406 24575,'1130'-8'25,"10"-43"-333,93-87-1107,-978 93 1191,452-66-1550,-51 64 1340,2 32 499,-509 13-95,810-60-497,-10-69-361,-582 76 1508,649-11 1,-722 57 1763,-229 3-1797,-2-2 0,100-28 0,-112 23-535,1 3-1,104-9 1,104 15-82,-240 5 29,906 0 1,-860-4 0,0-2 0,0-4 0,-1-2 0,107-33 0,-157 39 0,0 0 0,0-1 0,-1-1 0,0 0 0,0-1 0,-1-1 0,22-17 0,-17 9 0,-1-1 0,-1 0 0,0-1 0,15-25 0,-24 34 0,1 0 0,0 0 0,1 1 0,0 0 0,1 0 0,20-13 0,72-34 0,-46 27 0,431-244 0,-312 185 0,-63 33 0,-92 47 0,-1 1 0,1 1 0,1 0 0,-1 2 0,1 1 0,-1 0 0,1 1 0,0 2 0,21 1 0,-9-1 0,-1-1 0,50-9 0,-36-2 0,46-18 0,-58 18 0,1 0 0,72-12 0,-19 9 0,0-4 0,129-47 0,-193 57 0,-1-2 0,0-1 0,-1-1 0,-1-1 0,1-1 0,-2 0 0,24-25 0,57-40 0,-62 53 0,-1-1 0,66-64 0,-97 84 0,1 1 0,1 0 0,-1 0 0,1 1 0,0 0 0,1 0 0,-1 1 0,1 1 0,0-1 0,15-3 0,3 2 0,0 1 0,48-2 0,-62 6 0,-1 0-170,0-1-1,0-1 0,-1 0 1,1-1-1,-1 0 0,0-1 1,13-6-1,2-3-6655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1:13.2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3829 24575,'208'-8'0,"0"-9"0,-1-9 0,213-55 0,-48-15 0,34-6 0,-214 60 0,467-91 0,7 45 0,92 61 0,4 33 0,-212 1 0,-267-7 0,964 31 0,-922 7 0,87 5 0,-376-42 0,342 4 0,2-32 0,-354 22 0,-1 0 0,0-2 0,0 0 0,-1-2 0,0-1 0,0-1 0,-1-1 0,30-20 0,31-18 0,30-21 0,-51 28 0,2 3 0,93-43 0,148-47 0,-190 84 0,21-13 0,-62 24 0,2 3 0,1 4 0,109-24 0,-77 27 0,-1-5 0,201-85 0,-171 66 0,208-46 0,88-29 0,-401 111 0,10-5 0,1 2 0,0 1 0,1 3 0,0 2 0,60-6 0,-33 8 0,-1-3 0,129-37 0,-29 5 0,-52 21 0,-63 13 0,-2-2 0,1-3 0,73-28 0,237-94 0,-328 125 0,2 3 0,-1 0 0,1 3 0,0 2 0,55 1 0,-9 0 0,-59-2 0,0 0 0,0-2 0,-1-1 0,0-1 0,46-21 0,-38 15 0,1 1 0,51-11 0,-11 9 0,1 4 0,116-2 0,1199 15 0,-1361-3 0,0-2 0,0 0 0,-1-2 0,0-2 0,0 0 0,0-2 0,44-20 0,9-12 0,89-58 0,-115 63 0,1 2 0,1 3 0,2 3 0,66-22 0,212-53 0,-144 53 0,-36 11 0,-103 21 0,-1-3 0,-1-1 0,84-50 0,36-19 0,-86 48 0,95-65 0,-155 93 0,0 1 0,0 1 0,2 1 0,-1 1 0,2 2 0,-1 1 0,41-6 0,36-11 0,16-19 0,-93 31 0,1 2 0,-1 1 0,63-12 0,-20 17 0,-56 6 0,0-2 0,0 0 0,0-1 0,0-1 0,0 0 0,0-1 0,19-8 0,16-9 0,1 3 0,1 1 0,69-11 0,-102 22 0,-1 0 0,34-17 0,-36 15 0,1 1 0,0 0 0,29-6 0,11-1 0,0-2 0,61-27 0,-49 18 0,4 5-1365,-42 14-5461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41:18.9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5144 24575,'5'-3'0,"-1"1"0,1-1 0,-1 1 0,1 0 0,0 0 0,0 0 0,0 1 0,0-1 0,0 1 0,0 1 0,0-1 0,9 0 0,8-1 0,435-39 0,6 32 0,-84 3 0,-258-2 0,151-28 0,120-46 0,-200 40 0,633-107 0,7 31 0,-668 95 0,649-107 0,124-16 0,-471 124 0,-286 20 0,-129-1 0,0-2 0,-1-2 0,90-25 0,138-65 0,-46 15 0,176-29 0,-87 26 0,-184 51 0,177-20 0,-60 14 0,1-4 0,239-54 0,-31-12 0,88-25 0,-511 124 0,10-3 0,0-1 0,93-44 0,-16-10 0,-40 20 0,121-49 0,295-104 0,-403 169 0,-57 21 0,52-24 0,63-40 0,-46 21 0,144-50 0,263-91 0,-418 155 0,-77 33 0,1 0 0,0 2 0,0 0 0,42-3 0,104 5 0,-18 0 0,440-80 0,-547 76 0,82-14 0,206-65 0,-146 30 0,67-25 0,140-57 0,-259 93 0,-27 12 0,-60 21 0,0-3 0,-1-2 0,-2-1 0,53-32 0,205-167 0,-254 179 0,120-71 0,-92 63 0,-24 17 0,1 3 0,79-26 0,-27 10 0,354-165 0,-457 206 0,18-9 0,0 1 0,1 1 0,0 1 0,39-8 0,155-21 0,-202 34 0,-1-2 0,1 1 0,0-2 0,-1 0 0,14-9 0,34-13 0,-23 15 0,1 2 0,78-12 0,-90 17 0,-1-1 0,0-1 0,38-18 0,23-6 0,134-43 0,38-10 0,-146 47 0,142-27 0,-236 60 0,0-2 0,0 0 0,-1-1 0,0-1 0,18-11 0,54-24 0,-34 23 0,91-49 0,-122 57-455,1 0 0,34-10 0,-22 10-6371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50:38.3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31T19:50:43.6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D7113-9822-5C31-E8CA-255CD6CA0D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28311D-BB67-0D7C-E982-B592CB405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A5DAA-BEE1-F896-56F3-E09BF351A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FE7203-5B48-482B-1EBE-A2F2AECC0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8DFDD-E67C-DEEE-63B2-16EF651D2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29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90ACE-336A-CA74-6873-322026A24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AC7F0-9959-5742-5636-AAAB66156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00AE3-61F8-C264-9F85-906B2E852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4360B-1EC8-515C-1D7B-DCDB63B21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F0958-CA8E-A0DE-46DE-BCFEA4B8B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252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39B74-6E38-1DE7-0FDC-974F9572D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E6437B-DBA3-7F89-F177-7172095E0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7EED1-95F4-8BCA-1607-AD9586D31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6AF1D-90D5-D8CB-41F3-17B339FE1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24125-F9FE-B8C6-F309-D69D2B551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472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686FC-EF93-4A32-E982-B4128DAD5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11C8F-C095-301B-BA2E-7C3D45084E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D53CBD-3008-434C-314B-CF3D6CD7AB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3953C-2F1E-42B3-51C1-2E959056D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8349B5-EA5B-840A-CD3E-8F4314D5B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64CCF3-C1E0-A9CA-2C23-1D07B0A65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06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4D005-945C-E464-D2E4-D10EB0228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C5A3B-88BA-24BD-C04C-A4BB5CCC1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C7A9C-8F09-AA38-AA85-BB14309937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62B118-FBD8-E52A-5812-21D57E1DE8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ACD0E5-4149-6B39-650A-507D3E054C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2DDC48-63DB-E31A-F275-21DDD463F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082E74-A38B-E846-DF78-A87DF983D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53E9B4-1877-A1BF-AA53-DCC0126AA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624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8FE19-91A0-1B4E-0902-85710CD17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C0F8CB-AFF8-EF2D-2911-69AB0FD44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D15AA3-14E8-8CE0-E20F-60A3F2516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2AAB0-F7BE-5AF3-A7D7-0B76905D2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174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B2DFD5-58DE-3ACF-1808-821AE0D1F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B811E8-39EA-DD68-0A48-DCBAB967F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472A06-0A00-B3C0-9D3E-194F5C973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94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BC953-52E8-C474-D96C-71F50ECB4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698E0-8A0B-B5D3-4094-C136F5313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1DF04-87C2-36D5-DECA-8489E0D125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F9E258-D429-07B4-0711-961D7D85E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1B5A81-520A-B532-C0A4-8ACF1839D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CC6D3-33A3-A5F0-C58C-AE0074D33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896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098DF-EFBB-0BA3-4048-39D5FAF18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4DDE6D-0969-AF58-FE60-9E85BBBF2D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83DE3A-A4F6-4851-BCC3-61400F1FDF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5C3784-AA89-567A-7279-6004064F6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A270F8-C9C2-DC33-863C-D283FEA02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D108D5-88FC-D86A-A0F6-9574B2C35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07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F856E-A3C7-2EEA-9717-27D4DDE36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89B8A7-E692-66FE-D446-A62793A9FD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62D04-A28F-9D5E-E69D-DDABB6FE2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75FD8-2F30-FD49-0D7D-6F0C12BF3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DBACB-A70A-2533-20F3-48AACBCC0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818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5B479C-BD32-31D3-6B56-0D67F97A70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44287F-E42C-90ED-E2A3-F3F433784F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4DA8C0-9BCD-3BC4-95C5-0F80101BA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371BA-9AD2-34C5-EF45-2E65D722C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6601C-F0C4-E8A4-D06B-D18463577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39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181C3D-7A6F-B110-0430-5B0796D3D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1321C-229F-834E-FB70-0D7C11B898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98D327-0F15-9731-BA4D-D1081F5736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CF38-6910-4CA4-BFD3-E8B7803BC96D}" type="datetimeFigureOut">
              <a:rPr lang="en-GB" smtClean="0"/>
              <a:t>31/01/2024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25C70-7D72-FDF7-192D-E87E92C629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2229F-BAB3-901D-3303-1493B0BA15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22331-73F6-4FB5-BF24-26D5CC9D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333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6.png"/><Relationship Id="rId18" Type="http://schemas.openxmlformats.org/officeDocument/2006/relationships/customXml" Target="../ink/ink9.xm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customXml" Target="../ink/ink6.xml"/><Relationship Id="rId17" Type="http://schemas.openxmlformats.org/officeDocument/2006/relationships/image" Target="../media/image8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5" Type="http://schemas.openxmlformats.org/officeDocument/2006/relationships/image" Target="../media/image7.png"/><Relationship Id="rId10" Type="http://schemas.openxmlformats.org/officeDocument/2006/relationships/customXml" Target="../ink/ink5.xml"/><Relationship Id="rId19" Type="http://schemas.openxmlformats.org/officeDocument/2006/relationships/image" Target="../media/image9.png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4" Type="http://schemas.openxmlformats.org/officeDocument/2006/relationships/customXml" Target="../ink/ink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ustomXml" Target="../ink/ink10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2205A-EED2-F56A-8A2C-5B8F31D908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Starting to think about well-being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7F3565-5991-13BD-67FB-3A824CC19F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0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12176-6C8D-D092-7917-B1434B240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ideas about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C7465-8524-7603-E7F1-860E156038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Physical health</a:t>
            </a:r>
          </a:p>
          <a:p>
            <a:r>
              <a:rPr lang="en-GB" dirty="0"/>
              <a:t>Mental health</a:t>
            </a:r>
          </a:p>
          <a:p>
            <a:r>
              <a:rPr lang="en-GB" dirty="0"/>
              <a:t>Family/ social relationships</a:t>
            </a:r>
          </a:p>
          <a:p>
            <a:r>
              <a:rPr lang="en-GB" dirty="0"/>
              <a:t>Work</a:t>
            </a:r>
          </a:p>
          <a:p>
            <a:r>
              <a:rPr lang="en-GB" dirty="0"/>
              <a:t>Income</a:t>
            </a:r>
          </a:p>
          <a:p>
            <a:r>
              <a:rPr lang="en-GB" dirty="0"/>
              <a:t>Physical environment</a:t>
            </a:r>
          </a:p>
          <a:p>
            <a:r>
              <a:rPr lang="en-GB" dirty="0"/>
              <a:t>Good government</a:t>
            </a:r>
          </a:p>
          <a:p>
            <a:r>
              <a:rPr lang="en-GB" dirty="0"/>
              <a:t>Values</a:t>
            </a:r>
          </a:p>
          <a:p>
            <a:r>
              <a:rPr lang="en-GB" dirty="0"/>
              <a:t>Genes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14B8F-06C5-0AAD-DC0F-CFAB4CF58B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r"/>
            <a:r>
              <a:rPr lang="en-GB" dirty="0"/>
              <a:t>Wellbeing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2919E21-1206-0EE3-2A8B-AA631DC66366}"/>
                  </a:ext>
                </a:extLst>
              </p14:cNvPr>
              <p14:cNvContentPartPr/>
              <p14:nvPr/>
            </p14:nvContentPartPr>
            <p14:xfrm>
              <a:off x="3466478" y="2060602"/>
              <a:ext cx="5953680" cy="179532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2919E21-1206-0EE3-2A8B-AA631DC6636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57478" y="2051602"/>
                <a:ext cx="5971320" cy="181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6530DB5-13FF-1EDE-75D5-2F1BDA02E1BF}"/>
                  </a:ext>
                </a:extLst>
              </p14:cNvPr>
              <p14:cNvContentPartPr/>
              <p14:nvPr/>
            </p14:nvContentPartPr>
            <p14:xfrm>
              <a:off x="3575198" y="2502682"/>
              <a:ext cx="5794200" cy="134100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6530DB5-13FF-1EDE-75D5-2F1BDA02E1B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566198" y="2494042"/>
                <a:ext cx="5811840" cy="135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5F22661-AE3C-8F8E-B05F-FB1B8E02756F}"/>
                  </a:ext>
                </a:extLst>
              </p14:cNvPr>
              <p14:cNvContentPartPr/>
              <p14:nvPr/>
            </p14:nvContentPartPr>
            <p14:xfrm>
              <a:off x="5090078" y="3043042"/>
              <a:ext cx="4341240" cy="78048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5F22661-AE3C-8F8E-B05F-FB1B8E02756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081438" y="3034402"/>
                <a:ext cx="4358880" cy="79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6F43075-5029-87AE-60E1-5742877D61CC}"/>
                  </a:ext>
                </a:extLst>
              </p14:cNvPr>
              <p14:cNvContentPartPr/>
              <p14:nvPr/>
            </p14:nvContentPartPr>
            <p14:xfrm>
              <a:off x="2060318" y="3398002"/>
              <a:ext cx="7314840" cy="4640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6F43075-5029-87AE-60E1-5742877D61C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051318" y="3389002"/>
                <a:ext cx="7332480" cy="48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0CD2FAFA-4489-82B9-5617-BBC107BCC1D6}"/>
                  </a:ext>
                </a:extLst>
              </p14:cNvPr>
              <p14:cNvContentPartPr/>
              <p14:nvPr/>
            </p14:nvContentPartPr>
            <p14:xfrm>
              <a:off x="2360558" y="3859882"/>
              <a:ext cx="6981840" cy="26100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0CD2FAFA-4489-82B9-5617-BBC107BCC1D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351558" y="3850882"/>
                <a:ext cx="6999480" cy="27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2616D17-5205-2C17-12E2-15360E5EB789}"/>
                  </a:ext>
                </a:extLst>
              </p14:cNvPr>
              <p14:cNvContentPartPr/>
              <p14:nvPr/>
            </p14:nvContentPartPr>
            <p14:xfrm>
              <a:off x="4421558" y="4010362"/>
              <a:ext cx="4899600" cy="38412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2616D17-5205-2C17-12E2-15360E5EB789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412918" y="4001362"/>
                <a:ext cx="4917240" cy="40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433FE9A6-0B5B-A154-C817-DE9FB6791810}"/>
                  </a:ext>
                </a:extLst>
              </p14:cNvPr>
              <p14:cNvContentPartPr/>
              <p14:nvPr/>
            </p14:nvContentPartPr>
            <p14:xfrm>
              <a:off x="3889478" y="3992362"/>
              <a:ext cx="5367960" cy="8661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433FE9A6-0B5B-A154-C817-DE9FB6791810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880478" y="3983722"/>
                <a:ext cx="5385600" cy="88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488ADDE-C6C2-B5EF-E518-F6FBBA549914}"/>
                  </a:ext>
                </a:extLst>
              </p14:cNvPr>
              <p14:cNvContentPartPr/>
              <p14:nvPr/>
            </p14:nvContentPartPr>
            <p14:xfrm>
              <a:off x="2169398" y="3930442"/>
              <a:ext cx="7150680" cy="137880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488ADDE-C6C2-B5EF-E518-F6FBBA549914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160758" y="3921442"/>
                <a:ext cx="7168320" cy="139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EED59DA3-B2BB-30AD-0BE4-8176C0EADD3D}"/>
                  </a:ext>
                </a:extLst>
              </p14:cNvPr>
              <p14:cNvContentPartPr/>
              <p14:nvPr/>
            </p14:nvContentPartPr>
            <p14:xfrm>
              <a:off x="2183078" y="3866362"/>
              <a:ext cx="7185600" cy="18522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EED59DA3-B2BB-30AD-0BE4-8176C0EADD3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174078" y="3857362"/>
                <a:ext cx="7203240" cy="1869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99291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C4369F-FF7C-72D0-F0A0-5F690A3B5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genes and external environment determine wellbeing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35594EB-BC7B-FF33-0D45-E4F722A531F4}"/>
                  </a:ext>
                </a:extLst>
              </p14:cNvPr>
              <p14:cNvContentPartPr/>
              <p14:nvPr/>
            </p14:nvContentPartPr>
            <p14:xfrm>
              <a:off x="4444892" y="1082520"/>
              <a:ext cx="36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35594EB-BC7B-FF33-0D45-E4F722A531F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36252" y="107388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77E1216-1F26-F586-909A-C782EA06B4B0}"/>
                  </a:ext>
                </a:extLst>
              </p14:cNvPr>
              <p14:cNvContentPartPr/>
              <p14:nvPr/>
            </p14:nvContentPartPr>
            <p14:xfrm>
              <a:off x="3938372" y="984240"/>
              <a:ext cx="360" cy="3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77E1216-1F26-F586-909A-C782EA06B4B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29372" y="975600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9" name="Group 8">
            <a:extLst>
              <a:ext uri="{FF2B5EF4-FFF2-40B4-BE49-F238E27FC236}">
                <a16:creationId xmlns:a16="http://schemas.microsoft.com/office/drawing/2014/main" id="{1EDEDB7D-BD7A-4B69-E947-6690DDF93419}"/>
              </a:ext>
            </a:extLst>
          </p:cNvPr>
          <p:cNvGrpSpPr/>
          <p:nvPr/>
        </p:nvGrpSpPr>
        <p:grpSpPr>
          <a:xfrm>
            <a:off x="2546253" y="1941342"/>
            <a:ext cx="7202658" cy="3932418"/>
            <a:chOff x="0" y="0"/>
            <a:chExt cx="4314825" cy="1933575"/>
          </a:xfrm>
        </p:grpSpPr>
        <p:sp>
          <p:nvSpPr>
            <p:cNvPr id="10" name="Text Box 2">
              <a:extLst>
                <a:ext uri="{FF2B5EF4-FFF2-40B4-BE49-F238E27FC236}">
                  <a16:creationId xmlns:a16="http://schemas.microsoft.com/office/drawing/2014/main" id="{E113983A-9A6A-469F-6F26-EE34F1633B8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24175" y="381000"/>
              <a:ext cx="1390650" cy="8382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rPr>
                <a:t> </a:t>
              </a: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endParaRPr lang="en-GB" sz="11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endParaRP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GB" sz="1100" b="1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rPr>
                <a:t>WELLBEING</a:t>
              </a:r>
              <a:endParaRPr lang="en-GB" sz="11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05DA45C-B62D-2D09-ED21-404D635D380D}"/>
                </a:ext>
              </a:extLst>
            </p:cNvPr>
            <p:cNvGrpSpPr/>
            <p:nvPr/>
          </p:nvGrpSpPr>
          <p:grpSpPr>
            <a:xfrm>
              <a:off x="0" y="0"/>
              <a:ext cx="2847975" cy="1933575"/>
              <a:chOff x="0" y="0"/>
              <a:chExt cx="2847975" cy="1933575"/>
            </a:xfrm>
          </p:grpSpPr>
          <p:sp>
            <p:nvSpPr>
              <p:cNvPr id="12" name="Text Box 2">
                <a:extLst>
                  <a:ext uri="{FF2B5EF4-FFF2-40B4-BE49-F238E27FC236}">
                    <a16:creationId xmlns:a16="http://schemas.microsoft.com/office/drawing/2014/main" id="{3D115F53-9D17-CBC2-7525-27CE18B74808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0" y="0"/>
                <a:ext cx="1390650" cy="84772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endParaRPr lang="en-GB" sz="1100" b="1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ENVIRONMENT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3" name="Text Box 2">
                <a:extLst>
                  <a:ext uri="{FF2B5EF4-FFF2-40B4-BE49-F238E27FC236}">
                    <a16:creationId xmlns:a16="http://schemas.microsoft.com/office/drawing/2014/main" id="{257C9129-79C4-2D26-6664-52CF9254BDD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9050" y="1038225"/>
                <a:ext cx="1390650" cy="89535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endParaRPr lang="en-GB" sz="1100" b="1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GENES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b="1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E0A9E1B0-EF6A-8050-839B-DE565B6B0419}"/>
                  </a:ext>
                </a:extLst>
              </p:cNvPr>
              <p:cNvCxnSpPr/>
              <p:nvPr/>
            </p:nvCxnSpPr>
            <p:spPr>
              <a:xfrm>
                <a:off x="1514475" y="485775"/>
                <a:ext cx="1333500" cy="32385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Straight Arrow Connector 14">
                <a:extLst>
                  <a:ext uri="{FF2B5EF4-FFF2-40B4-BE49-F238E27FC236}">
                    <a16:creationId xmlns:a16="http://schemas.microsoft.com/office/drawing/2014/main" id="{BF5F2186-D0B7-E0C2-672B-D799EBC7C50D}"/>
                  </a:ext>
                </a:extLst>
              </p:cNvPr>
              <p:cNvCxnSpPr/>
              <p:nvPr/>
            </p:nvCxnSpPr>
            <p:spPr>
              <a:xfrm flipV="1">
                <a:off x="1514475" y="971550"/>
                <a:ext cx="1333500" cy="48577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114913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099C4-7113-D305-E901-828D94CEE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the individual and the external environment interact to produce wellbeing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DA271DF-E4E8-5875-0507-9FF1EE9F4A7D}"/>
              </a:ext>
            </a:extLst>
          </p:cNvPr>
          <p:cNvGrpSpPr/>
          <p:nvPr/>
        </p:nvGrpSpPr>
        <p:grpSpPr>
          <a:xfrm>
            <a:off x="1266092" y="1955410"/>
            <a:ext cx="9340947" cy="4206240"/>
            <a:chOff x="0" y="0"/>
            <a:chExt cx="5648325" cy="1724025"/>
          </a:xfrm>
        </p:grpSpPr>
        <p:sp>
          <p:nvSpPr>
            <p:cNvPr id="5" name="Text Box 2">
              <a:extLst>
                <a:ext uri="{FF2B5EF4-FFF2-40B4-BE49-F238E27FC236}">
                  <a16:creationId xmlns:a16="http://schemas.microsoft.com/office/drawing/2014/main" id="{2FCC5F01-6457-B870-33DE-4B69EC6D60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38475" y="295275"/>
              <a:ext cx="1181100" cy="3048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GB" sz="1400" b="1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rPr>
                <a:t>EXPERIENCE</a:t>
              </a:r>
              <a:endParaRPr lang="en-GB" sz="11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endParaRP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GB" sz="1400" b="1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rPr>
                <a:t> </a:t>
              </a:r>
              <a:endParaRPr lang="en-GB" sz="11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endParaRPr>
            </a:p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GB" sz="1400" b="1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rPr>
                <a:t> </a:t>
              </a:r>
              <a:endParaRPr lang="en-GB" sz="1100" kern="10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996B0D22-981F-EB9B-4C99-8369BF3BB4FE}"/>
                </a:ext>
              </a:extLst>
            </p:cNvPr>
            <p:cNvGrpSpPr/>
            <p:nvPr/>
          </p:nvGrpSpPr>
          <p:grpSpPr>
            <a:xfrm>
              <a:off x="0" y="0"/>
              <a:ext cx="5648325" cy="1724025"/>
              <a:chOff x="0" y="0"/>
              <a:chExt cx="5648325" cy="1724025"/>
            </a:xfrm>
          </p:grpSpPr>
          <p:sp>
            <p:nvSpPr>
              <p:cNvPr id="7" name="Text Box 2">
                <a:extLst>
                  <a:ext uri="{FF2B5EF4-FFF2-40B4-BE49-F238E27FC236}">
                    <a16:creationId xmlns:a16="http://schemas.microsoft.com/office/drawing/2014/main" id="{1CF23390-126D-C179-0A72-C73F3352883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0" y="523875"/>
                <a:ext cx="1181100" cy="30480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GENES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8" name="Text Box 2">
                <a:extLst>
                  <a:ext uri="{FF2B5EF4-FFF2-40B4-BE49-F238E27FC236}">
                    <a16:creationId xmlns:a16="http://schemas.microsoft.com/office/drawing/2014/main" id="{ACAEE65B-933C-3C05-860F-7BC5229CCA26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476375" y="523875"/>
                <a:ext cx="1181100" cy="30480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INDIVIDUAL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9" name="Text Box 2">
                <a:extLst>
                  <a:ext uri="{FF2B5EF4-FFF2-40B4-BE49-F238E27FC236}">
                    <a16:creationId xmlns:a16="http://schemas.microsoft.com/office/drawing/2014/main" id="{A02DA4E4-9B31-3617-12E2-084D79D3814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1114425" y="0"/>
                <a:ext cx="1533525" cy="30480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ENVIRONMENT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" name="Text Box 2">
                <a:extLst>
                  <a:ext uri="{FF2B5EF4-FFF2-40B4-BE49-F238E27FC236}">
                    <a16:creationId xmlns:a16="http://schemas.microsoft.com/office/drawing/2014/main" id="{1420B860-BA1C-F26B-5B6F-D8BF2F6E960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467225" y="295275"/>
                <a:ext cx="1181100" cy="30480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WELLBEING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1" name="Straight Arrow Connector 10">
                <a:extLst>
                  <a:ext uri="{FF2B5EF4-FFF2-40B4-BE49-F238E27FC236}">
                    <a16:creationId xmlns:a16="http://schemas.microsoft.com/office/drawing/2014/main" id="{EC5DB03B-960D-9056-55ED-1CF8C694BF02}"/>
                  </a:ext>
                </a:extLst>
              </p:cNvPr>
              <p:cNvCxnSpPr/>
              <p:nvPr/>
            </p:nvCxnSpPr>
            <p:spPr>
              <a:xfrm>
                <a:off x="1181100" y="685800"/>
                <a:ext cx="285750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prstDash val="sysDash"/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9837A442-C317-D8BE-4AFD-575C2120DAAD}"/>
                  </a:ext>
                </a:extLst>
              </p:cNvPr>
              <p:cNvCxnSpPr/>
              <p:nvPr/>
            </p:nvCxnSpPr>
            <p:spPr>
              <a:xfrm>
                <a:off x="2657475" y="161925"/>
                <a:ext cx="333375" cy="20002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Straight Arrow Connector 12">
                <a:extLst>
                  <a:ext uri="{FF2B5EF4-FFF2-40B4-BE49-F238E27FC236}">
                    <a16:creationId xmlns:a16="http://schemas.microsoft.com/office/drawing/2014/main" id="{C4273C90-E9B5-C4F0-00CA-94347D3748AE}"/>
                  </a:ext>
                </a:extLst>
              </p:cNvPr>
              <p:cNvCxnSpPr/>
              <p:nvPr/>
            </p:nvCxnSpPr>
            <p:spPr>
              <a:xfrm flipV="1">
                <a:off x="2657475" y="523875"/>
                <a:ext cx="333375" cy="16192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4" name="Text Box 2">
                <a:extLst>
                  <a:ext uri="{FF2B5EF4-FFF2-40B4-BE49-F238E27FC236}">
                    <a16:creationId xmlns:a16="http://schemas.microsoft.com/office/drawing/2014/main" id="{BC38B3A3-07CB-7BB2-004E-B102BBAC73FF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247900" y="1123950"/>
                <a:ext cx="1181100" cy="30480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BEHAVIOUR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15" name="Text Box 2">
                <a:extLst>
                  <a:ext uri="{FF2B5EF4-FFF2-40B4-BE49-F238E27FC236}">
                    <a16:creationId xmlns:a16="http://schemas.microsoft.com/office/drawing/2014/main" id="{408BFDAB-0F95-813A-DFDF-2EC4ED127E8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19525" y="1123950"/>
                <a:ext cx="1181100" cy="304800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THINKING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400" b="1" kern="10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Times New Roman" panose="02020603050405020304" pitchFamily="18" charset="0"/>
                  </a:rPr>
                  <a:t> </a:t>
                </a:r>
                <a:endParaRPr lang="en-GB" sz="1100" kern="10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Times New Roman" panose="02020603050405020304" pitchFamily="18" charset="0"/>
                </a:endParaRPr>
              </a:p>
            </p:txBody>
          </p:sp>
          <p:cxnSp>
            <p:nvCxnSpPr>
              <p:cNvPr id="16" name="Straight Arrow Connector 15">
                <a:extLst>
                  <a:ext uri="{FF2B5EF4-FFF2-40B4-BE49-F238E27FC236}">
                    <a16:creationId xmlns:a16="http://schemas.microsoft.com/office/drawing/2014/main" id="{0E453F96-6760-2B54-2BC8-C23FE4B52F89}"/>
                  </a:ext>
                </a:extLst>
              </p:cNvPr>
              <p:cNvCxnSpPr/>
              <p:nvPr/>
            </p:nvCxnSpPr>
            <p:spPr>
              <a:xfrm>
                <a:off x="4219575" y="447675"/>
                <a:ext cx="247650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Straight Arrow Connector 16">
                <a:extLst>
                  <a:ext uri="{FF2B5EF4-FFF2-40B4-BE49-F238E27FC236}">
                    <a16:creationId xmlns:a16="http://schemas.microsoft.com/office/drawing/2014/main" id="{F9D685C0-2FCE-9193-F8D9-30946A48457A}"/>
                  </a:ext>
                </a:extLst>
              </p:cNvPr>
              <p:cNvCxnSpPr/>
              <p:nvPr/>
            </p:nvCxnSpPr>
            <p:spPr>
              <a:xfrm flipV="1">
                <a:off x="2809875" y="733425"/>
                <a:ext cx="0" cy="39052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41AA0BDB-6265-2B20-880F-B27F8BF9C347}"/>
                  </a:ext>
                </a:extLst>
              </p:cNvPr>
              <p:cNvCxnSpPr/>
              <p:nvPr/>
            </p:nvCxnSpPr>
            <p:spPr>
              <a:xfrm flipV="1">
                <a:off x="4324350" y="685800"/>
                <a:ext cx="0" cy="43815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>
                <a:extLst>
                  <a:ext uri="{FF2B5EF4-FFF2-40B4-BE49-F238E27FC236}">
                    <a16:creationId xmlns:a16="http://schemas.microsoft.com/office/drawing/2014/main" id="{E9B2A2DC-3104-8586-2685-B07EE03F7A9F}"/>
                  </a:ext>
                </a:extLst>
              </p:cNvPr>
              <p:cNvCxnSpPr/>
              <p:nvPr/>
            </p:nvCxnSpPr>
            <p:spPr>
              <a:xfrm>
                <a:off x="3609975" y="600075"/>
                <a:ext cx="0" cy="1123950"/>
              </a:xfrm>
              <a:prstGeom prst="straightConnector1">
                <a:avLst/>
              </a:prstGeom>
              <a:ln>
                <a:prstDash val="lgDash"/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A601135E-408A-EB48-B3D8-E905421FB419}"/>
                  </a:ext>
                </a:extLst>
              </p:cNvPr>
              <p:cNvCxnSpPr/>
              <p:nvPr/>
            </p:nvCxnSpPr>
            <p:spPr>
              <a:xfrm>
                <a:off x="5248275" y="600075"/>
                <a:ext cx="0" cy="1123950"/>
              </a:xfrm>
              <a:prstGeom prst="straightConnector1">
                <a:avLst/>
              </a:prstGeom>
              <a:ln>
                <a:prstDash val="lgDash"/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>
                <a:extLst>
                  <a:ext uri="{FF2B5EF4-FFF2-40B4-BE49-F238E27FC236}">
                    <a16:creationId xmlns:a16="http://schemas.microsoft.com/office/drawing/2014/main" id="{3EAA2693-8D00-B0FE-79A5-350B01B02596}"/>
                  </a:ext>
                </a:extLst>
              </p:cNvPr>
              <p:cNvCxnSpPr/>
              <p:nvPr/>
            </p:nvCxnSpPr>
            <p:spPr>
              <a:xfrm flipH="1">
                <a:off x="1857375" y="1724025"/>
                <a:ext cx="3390900" cy="0"/>
              </a:xfrm>
              <a:prstGeom prst="straightConnector1">
                <a:avLst/>
              </a:prstGeom>
              <a:ln>
                <a:prstDash val="dash"/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Straight Arrow Connector 21">
                <a:extLst>
                  <a:ext uri="{FF2B5EF4-FFF2-40B4-BE49-F238E27FC236}">
                    <a16:creationId xmlns:a16="http://schemas.microsoft.com/office/drawing/2014/main" id="{ACC65516-C592-90B2-57A6-6EAF1C675C05}"/>
                  </a:ext>
                </a:extLst>
              </p:cNvPr>
              <p:cNvCxnSpPr/>
              <p:nvPr/>
            </p:nvCxnSpPr>
            <p:spPr>
              <a:xfrm flipV="1">
                <a:off x="1857375" y="1019175"/>
                <a:ext cx="0" cy="704850"/>
              </a:xfrm>
              <a:prstGeom prst="straightConnector1">
                <a:avLst/>
              </a:prstGeom>
              <a:ln>
                <a:prstDash val="dash"/>
                <a:tailEnd type="triangle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84358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F5C0F-2CD0-1C8A-A322-6A62915AB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85E7ECB-E21F-A3EC-CD6B-E50288A11A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162" y="2090286"/>
            <a:ext cx="2498260" cy="358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BA1C7B-8C41-5C98-E392-23524E27EA9E}"/>
              </a:ext>
            </a:extLst>
          </p:cNvPr>
          <p:cNvSpPr txBox="1"/>
          <p:nvPr/>
        </p:nvSpPr>
        <p:spPr>
          <a:xfrm>
            <a:off x="4220307" y="2090286"/>
            <a:ext cx="58943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Layard, R., and De Neve, J.E. (2023) </a:t>
            </a:r>
            <a:r>
              <a:rPr lang="en-GB" sz="2000" i="1" dirty="0"/>
              <a:t>Wellbeing Science and Policy</a:t>
            </a:r>
            <a:r>
              <a:rPr lang="en-GB" sz="2000" dirty="0"/>
              <a:t>, Cambridge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797104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5CA0FEAA971049AA8B5C6ABCCF9662" ma:contentTypeVersion="17" ma:contentTypeDescription="Create a new document." ma:contentTypeScope="" ma:versionID="ddff9cce5571c27881c83896167a5644">
  <xsd:schema xmlns:xsd="http://www.w3.org/2001/XMLSchema" xmlns:xs="http://www.w3.org/2001/XMLSchema" xmlns:p="http://schemas.microsoft.com/office/2006/metadata/properties" xmlns:ns3="2676ab72-9079-411c-83fb-ee6e21d36081" xmlns:ns4="fb6e3afc-5266-4630-9c28-28963f20a13f" targetNamespace="http://schemas.microsoft.com/office/2006/metadata/properties" ma:root="true" ma:fieldsID="7150a572d0065b14476e583bd73c086e" ns3:_="" ns4:_="">
    <xsd:import namespace="2676ab72-9079-411c-83fb-ee6e21d36081"/>
    <xsd:import namespace="fb6e3afc-5266-4630-9c28-28963f20a1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76ab72-9079-411c-83fb-ee6e21d360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6e3afc-5266-4630-9c28-28963f20a13f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676ab72-9079-411c-83fb-ee6e21d36081" xsi:nil="true"/>
  </documentManagement>
</p:properties>
</file>

<file path=customXml/itemProps1.xml><?xml version="1.0" encoding="utf-8"?>
<ds:datastoreItem xmlns:ds="http://schemas.openxmlformats.org/officeDocument/2006/customXml" ds:itemID="{AFA7077E-DAD2-478D-86F2-98D6DCE647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76ab72-9079-411c-83fb-ee6e21d36081"/>
    <ds:schemaRef ds:uri="fb6e3afc-5266-4630-9c28-28963f20a1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A5DE4DC-E17A-4BED-8F40-B2E3036730A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933FD8-443F-4765-BE70-01F8A5707ED8}">
  <ds:schemaRefs>
    <ds:schemaRef ds:uri="http://schemas.microsoft.com/office/infopath/2007/PartnerControls"/>
    <ds:schemaRef ds:uri="fb6e3afc-5266-4630-9c28-28963f20a13f"/>
    <ds:schemaRef ds:uri="http://purl.org/dc/dcmitype/"/>
    <ds:schemaRef ds:uri="2676ab72-9079-411c-83fb-ee6e21d36081"/>
    <ds:schemaRef ds:uri="http://purl.org/dc/terms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101</Words>
  <Application>Microsoft Office PowerPoint</Application>
  <PresentationFormat>Widescreen</PresentationFormat>
  <Paragraphs>55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Starting to think about well-being</vt:lpstr>
      <vt:lpstr>Initial ideas about well-being</vt:lpstr>
      <vt:lpstr>How genes and external environment determine wellbeing</vt:lpstr>
      <vt:lpstr>How the individual and the external environment interact to produce wellbeing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to think about well-being</dc:title>
  <dc:creator>Darrel Williams</dc:creator>
  <cp:lastModifiedBy>Darrel Williams</cp:lastModifiedBy>
  <cp:revision>2</cp:revision>
  <dcterms:created xsi:type="dcterms:W3CDTF">2024-01-31T19:34:52Z</dcterms:created>
  <dcterms:modified xsi:type="dcterms:W3CDTF">2024-01-31T20:16:03Z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0x0101003B5CA0FEAA971049AA8B5C6ABCCF9662</vt:lpwstr>
  </property>
</Properties>
</file>