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3"/>
  </p:handoutMasterIdLst>
  <p:sldIdLst>
    <p:sldId id="256" r:id="rId2"/>
    <p:sldId id="283" r:id="rId3"/>
    <p:sldId id="290" r:id="rId4"/>
    <p:sldId id="287" r:id="rId5"/>
    <p:sldId id="266" r:id="rId6"/>
    <p:sldId id="268" r:id="rId7"/>
    <p:sldId id="282" r:id="rId8"/>
    <p:sldId id="265" r:id="rId9"/>
    <p:sldId id="288" r:id="rId10"/>
    <p:sldId id="289" r:id="rId11"/>
    <p:sldId id="285" r:id="rId1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258"/>
    <a:srgbClr val="A9178A"/>
    <a:srgbClr val="FF0000"/>
    <a:srgbClr val="D2A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699" autoAdjust="0"/>
    <p:restoredTop sz="94660"/>
  </p:normalViewPr>
  <p:slideViewPr>
    <p:cSldViewPr>
      <p:cViewPr varScale="1">
        <p:scale>
          <a:sx n="82" d="100"/>
          <a:sy n="82" d="100"/>
        </p:scale>
        <p:origin x="638" y="101"/>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99331" name="Rectangle 3"/>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99332" name="Rectangle 4"/>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99333" name="Rectangle 5"/>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a:lvl1pPr>
          </a:lstStyle>
          <a:p>
            <a:pPr>
              <a:defRPr/>
            </a:pPr>
            <a:fld id="{34CD261B-F61A-46DE-9EBD-C62B9AEFBD44}" type="slidenum">
              <a:rPr lang="en-GB"/>
              <a:pPr>
                <a:defRPr/>
              </a:pPr>
              <a:t>‹#›</a:t>
            </a:fld>
            <a:endParaRPr lang="en-GB"/>
          </a:p>
        </p:txBody>
      </p:sp>
    </p:spTree>
    <p:extLst>
      <p:ext uri="{BB962C8B-B14F-4D97-AF65-F5344CB8AC3E}">
        <p14:creationId xmlns:p14="http://schemas.microsoft.com/office/powerpoint/2010/main" val="64914373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132D9B5-7281-4A36-A7A5-EB0A35684F2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B9C2576-7A20-48B0-A74D-404B6CCA6353}"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D0D8FE4-68E5-4967-BB15-B5F101BAD61C}"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2606601-FCEE-4EA8-B8E4-C2CDEB47EF4D}"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FAAE760D-6B93-4DFC-AFC0-881B7F67212D}"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2BAFE092-484E-4821-AB31-18E01F005BCB}"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7A8B4C01-B325-4AC3-848C-A1C0C0560ACF}"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941B285-81E7-4D27-9419-A06F9960040B}"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FF3B4E3-DA8A-4D78-8B08-9FF1BE2B6907}"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67A4F8A-272F-4EC3-88FE-31328C35EA3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A7F8525-DBD2-4A6B-A199-E0B396C5E1F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258"/>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400"/>
            </a:lvl1pPr>
          </a:lstStyle>
          <a:p>
            <a:pPr>
              <a:defRPr/>
            </a:pPr>
            <a:fld id="{E0AD08CE-09F6-4E48-80C1-F162F9F0EB54}"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blackwellpublishing.com/content/BPL_Images/Content_store/Sample_chapter/0631233962/wyse%2002Chap01.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6" descr="holbein Edward VI"/>
          <p:cNvPicPr>
            <a:picLocks noChangeAspect="1" noChangeArrowheads="1"/>
          </p:cNvPicPr>
          <p:nvPr/>
        </p:nvPicPr>
        <p:blipFill>
          <a:blip r:embed="rId2" cstate="print"/>
          <a:srcRect/>
          <a:stretch>
            <a:fillRect/>
          </a:stretch>
        </p:blipFill>
        <p:spPr bwMode="auto">
          <a:xfrm>
            <a:off x="0" y="549275"/>
            <a:ext cx="4914900" cy="6308725"/>
          </a:xfrm>
          <a:prstGeom prst="rect">
            <a:avLst/>
          </a:prstGeom>
          <a:noFill/>
          <a:ln w="9525">
            <a:noFill/>
            <a:miter lim="800000"/>
            <a:headEnd/>
            <a:tailEnd/>
          </a:ln>
        </p:spPr>
      </p:pic>
      <p:sp>
        <p:nvSpPr>
          <p:cNvPr id="2051" name="Rectangle 7"/>
          <p:cNvSpPr>
            <a:spLocks noChangeArrowheads="1"/>
          </p:cNvSpPr>
          <p:nvPr/>
        </p:nvSpPr>
        <p:spPr bwMode="auto">
          <a:xfrm>
            <a:off x="5419441" y="5661025"/>
            <a:ext cx="2945743" cy="707886"/>
          </a:xfrm>
          <a:prstGeom prst="rect">
            <a:avLst/>
          </a:prstGeom>
          <a:noFill/>
          <a:ln w="9525">
            <a:noFill/>
            <a:miter lim="800000"/>
            <a:headEnd/>
            <a:tailEnd/>
          </a:ln>
        </p:spPr>
        <p:txBody>
          <a:bodyPr wrap="none">
            <a:spAutoFit/>
          </a:bodyPr>
          <a:lstStyle/>
          <a:p>
            <a:r>
              <a:rPr lang="en-GB" sz="2000" dirty="0">
                <a:solidFill>
                  <a:schemeClr val="bg1"/>
                </a:solidFill>
                <a:latin typeface="Garamond" pitchFamily="18" charset="0"/>
              </a:rPr>
              <a:t>Hans Holbein the Younger </a:t>
            </a:r>
          </a:p>
          <a:p>
            <a:r>
              <a:rPr lang="en-GB" sz="2000" i="1" dirty="0">
                <a:solidFill>
                  <a:schemeClr val="bg1"/>
                </a:solidFill>
                <a:latin typeface="Garamond" pitchFamily="18" charset="0"/>
              </a:rPr>
              <a:t>Prince Edward</a:t>
            </a:r>
            <a:r>
              <a:rPr lang="en-GB" sz="2000" dirty="0">
                <a:solidFill>
                  <a:schemeClr val="bg1"/>
                </a:solidFill>
                <a:latin typeface="Garamond" pitchFamily="18" charset="0"/>
              </a:rPr>
              <a:t> 1539</a:t>
            </a:r>
          </a:p>
        </p:txBody>
      </p:sp>
      <p:sp>
        <p:nvSpPr>
          <p:cNvPr id="2052" name="Rectangle 8"/>
          <p:cNvSpPr>
            <a:spLocks noChangeArrowheads="1"/>
          </p:cNvSpPr>
          <p:nvPr/>
        </p:nvSpPr>
        <p:spPr bwMode="auto">
          <a:xfrm>
            <a:off x="5228902" y="1340768"/>
            <a:ext cx="3601095" cy="1938992"/>
          </a:xfrm>
          <a:prstGeom prst="rect">
            <a:avLst/>
          </a:prstGeom>
          <a:noFill/>
          <a:ln w="9525">
            <a:noFill/>
            <a:miter lim="800000"/>
            <a:headEnd/>
            <a:tailEnd/>
          </a:ln>
        </p:spPr>
        <p:txBody>
          <a:bodyPr wrap="square">
            <a:spAutoFit/>
          </a:bodyPr>
          <a:lstStyle/>
          <a:p>
            <a:r>
              <a:rPr lang="en-GB" sz="3000" dirty="0">
                <a:solidFill>
                  <a:schemeClr val="bg1"/>
                </a:solidFill>
                <a:latin typeface="Felix Titling" panose="04060505060202020A04" pitchFamily="82" charset="0"/>
              </a:rPr>
              <a:t>THE CHILD IN THE ENLIGHTENMENT - FOR </a:t>
            </a:r>
            <a:r>
              <a:rPr lang="en-GB" sz="3000" i="1" dirty="0">
                <a:solidFill>
                  <a:schemeClr val="bg1"/>
                </a:solidFill>
                <a:latin typeface="Felix Titling" panose="04060505060202020A04" pitchFamily="82" charset="0"/>
              </a:rPr>
              <a:t>MANSFIELD PARK</a:t>
            </a:r>
          </a:p>
        </p:txBody>
      </p:sp>
      <p:sp>
        <p:nvSpPr>
          <p:cNvPr id="2053" name="Rectangle 9"/>
          <p:cNvSpPr>
            <a:spLocks noChangeArrowheads="1"/>
          </p:cNvSpPr>
          <p:nvPr/>
        </p:nvSpPr>
        <p:spPr bwMode="auto">
          <a:xfrm>
            <a:off x="0" y="0"/>
            <a:ext cx="9036496" cy="620713"/>
          </a:xfrm>
          <a:prstGeom prst="rect">
            <a:avLst/>
          </a:prstGeom>
          <a:solidFill>
            <a:srgbClr val="003258"/>
          </a:solidFill>
          <a:ln w="9525">
            <a:noFill/>
            <a:miter lim="800000"/>
            <a:headEnd/>
            <a:tailEnd/>
          </a:ln>
        </p:spPr>
        <p:txBody>
          <a:bodyPr anchor="ctr"/>
          <a:lstStyle/>
          <a:p>
            <a:pPr algn="r"/>
            <a:r>
              <a:rPr lang="en-GB" sz="2000" dirty="0">
                <a:solidFill>
                  <a:schemeClr val="bg1"/>
                </a:solidFill>
                <a:latin typeface="Georgia" pitchFamily="18" charset="0"/>
              </a:rPr>
              <a:t>HPEN 6006/5006 THE RATIONAL WORLD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type="body" idx="1"/>
          </p:nvPr>
        </p:nvSpPr>
        <p:spPr>
          <a:xfrm>
            <a:off x="431540" y="1265858"/>
            <a:ext cx="8280920" cy="5405406"/>
          </a:xfrm>
        </p:spPr>
        <p:txBody>
          <a:bodyPr/>
          <a:lstStyle/>
          <a:p>
            <a:pPr marL="0" indent="0" eaLnBrk="1" hangingPunct="1">
              <a:lnSpc>
                <a:spcPct val="80000"/>
              </a:lnSpc>
              <a:buFontTx/>
              <a:buNone/>
            </a:pPr>
            <a:r>
              <a:rPr lang="en-GB" sz="2400" dirty="0">
                <a:solidFill>
                  <a:schemeClr val="bg1"/>
                </a:solidFill>
                <a:latin typeface="Garamond" pitchFamily="18" charset="0"/>
              </a:rPr>
              <a:t>Lawrence Stone (1977) points out that as </a:t>
            </a:r>
            <a:r>
              <a:rPr lang="en-GB" sz="2400" dirty="0">
                <a:solidFill>
                  <a:srgbClr val="00B0F0"/>
                </a:solidFill>
                <a:latin typeface="Garamond" pitchFamily="18" charset="0"/>
              </a:rPr>
              <a:t>late as the seventeenth century relations within the family were remote and emotionally detached and that the Puritans held a negative view of the child as a sinful being whose will had to be broken by ﬂogging and denial. </a:t>
            </a:r>
            <a:r>
              <a:rPr lang="en-GB" sz="2400" dirty="0">
                <a:solidFill>
                  <a:schemeClr val="bg1"/>
                </a:solidFill>
                <a:latin typeface="Garamond" pitchFamily="18" charset="0"/>
              </a:rPr>
              <a:t>Only with the growth of the middle classes and the stress on individualism which came with industrialization did a child-centred view emerge, gradually </a:t>
            </a:r>
            <a:r>
              <a:rPr lang="en-GB" sz="2400" dirty="0" err="1">
                <a:solidFill>
                  <a:schemeClr val="bg1"/>
                </a:solidFill>
                <a:latin typeface="Garamond" pitchFamily="18" charset="0"/>
              </a:rPr>
              <a:t>ﬁltering</a:t>
            </a:r>
            <a:r>
              <a:rPr lang="en-GB" sz="2400" dirty="0">
                <a:solidFill>
                  <a:schemeClr val="bg1"/>
                </a:solidFill>
                <a:latin typeface="Garamond" pitchFamily="18" charset="0"/>
              </a:rPr>
              <a:t> down from the middle class to the rest of society. While the above historians differed from </a:t>
            </a:r>
            <a:r>
              <a:rPr lang="en-GB" sz="2400" dirty="0" err="1">
                <a:solidFill>
                  <a:schemeClr val="bg1"/>
                </a:solidFill>
                <a:latin typeface="Garamond" pitchFamily="18" charset="0"/>
              </a:rPr>
              <a:t>Ariès</a:t>
            </a:r>
            <a:r>
              <a:rPr lang="en-GB" sz="2400" dirty="0">
                <a:solidFill>
                  <a:schemeClr val="bg1"/>
                </a:solidFill>
                <a:latin typeface="Garamond" pitchFamily="18" charset="0"/>
              </a:rPr>
              <a:t> in matters of chronology and detail, they shared a key perspective, what Anderson (1980) calls </a:t>
            </a:r>
            <a:r>
              <a:rPr lang="en-GB" sz="2400" i="1" dirty="0">
                <a:solidFill>
                  <a:schemeClr val="bg1"/>
                </a:solidFill>
                <a:latin typeface="Garamond" pitchFamily="18" charset="0"/>
              </a:rPr>
              <a:t>the sentiments approach</a:t>
            </a:r>
            <a:r>
              <a:rPr lang="en-GB" sz="2400" dirty="0">
                <a:solidFill>
                  <a:schemeClr val="bg1"/>
                </a:solidFill>
                <a:latin typeface="Garamond" pitchFamily="18" charset="0"/>
              </a:rPr>
              <a:t>. What they all argue is that the key change which arrived with modernity was a shift in the way people  felt about children – an alteration in their emotional meaning and signiﬁcance. This shift was broadly one from indifference or neutrality to high valuation. The twentieth-century family is seen as child centred and focused emotionally on the welfare of the child in ways that these writers claim would have been unrecognizable to people from previous centuries</a:t>
            </a:r>
            <a:endParaRPr lang="en-GB" sz="900" dirty="0">
              <a:solidFill>
                <a:schemeClr val="bg1"/>
              </a:solidFill>
              <a:latin typeface="Garamond" pitchFamily="18" charset="0"/>
            </a:endParaRPr>
          </a:p>
          <a:p>
            <a:pPr eaLnBrk="1" hangingPunct="1">
              <a:lnSpc>
                <a:spcPct val="80000"/>
              </a:lnSpc>
              <a:buFontTx/>
              <a:buNone/>
            </a:pPr>
            <a:endParaRPr lang="en-GB" sz="1200" dirty="0">
              <a:solidFill>
                <a:schemeClr val="bg1"/>
              </a:solidFill>
              <a:latin typeface="Garamond" pitchFamily="18" charset="0"/>
              <a:hlinkClick r:id="rId2">
                <a:extLst>
                  <a:ext uri="{A12FA001-AC4F-418D-AE19-62706E023703}">
                    <ahyp:hlinkClr xmlns:ahyp="http://schemas.microsoft.com/office/drawing/2018/hyperlinkcolor" val="tx"/>
                  </a:ext>
                </a:extLst>
              </a:hlinkClick>
            </a:endParaRPr>
          </a:p>
          <a:p>
            <a:pPr eaLnBrk="1" hangingPunct="1">
              <a:lnSpc>
                <a:spcPct val="80000"/>
              </a:lnSpc>
              <a:buFontTx/>
              <a:buNone/>
            </a:pPr>
            <a:r>
              <a:rPr lang="en-GB" sz="1200" dirty="0">
                <a:solidFill>
                  <a:schemeClr val="bg1"/>
                </a:solidFill>
                <a:latin typeface="Garamond" pitchFamily="18" charset="0"/>
                <a:hlinkClick r:id="rId2">
                  <a:extLst>
                    <a:ext uri="{A12FA001-AC4F-418D-AE19-62706E023703}">
                      <ahyp:hlinkClr xmlns:ahyp="http://schemas.microsoft.com/office/drawing/2018/hyperlinkcolor" val="tx"/>
                    </a:ext>
                  </a:extLst>
                </a:hlinkClick>
              </a:rPr>
              <a:t>http://www.blackwellpublishing.com/content/BPL_Images/Content_store/Sample_chapter/0631233962/wyse%2002Chap01.pdf</a:t>
            </a:r>
            <a:r>
              <a:rPr lang="en-GB" sz="1200" dirty="0">
                <a:solidFill>
                  <a:schemeClr val="bg1"/>
                </a:solidFill>
                <a:latin typeface="Garamond" pitchFamily="18" charset="0"/>
              </a:rPr>
              <a:t> </a:t>
            </a:r>
          </a:p>
        </p:txBody>
      </p:sp>
      <p:sp>
        <p:nvSpPr>
          <p:cNvPr id="2" name="Rectangle 1"/>
          <p:cNvSpPr/>
          <p:nvPr/>
        </p:nvSpPr>
        <p:spPr>
          <a:xfrm>
            <a:off x="467544" y="116632"/>
            <a:ext cx="8496944" cy="1077218"/>
          </a:xfrm>
          <a:prstGeom prst="rect">
            <a:avLst/>
          </a:prstGeom>
        </p:spPr>
        <p:txBody>
          <a:bodyPr wrap="square">
            <a:spAutoFit/>
          </a:bodyPr>
          <a:lstStyle/>
          <a:p>
            <a:pPr marL="342900" lvl="0" indent="-342900" algn="ctr">
              <a:spcBef>
                <a:spcPts val="0"/>
              </a:spcBef>
            </a:pPr>
            <a:r>
              <a:rPr lang="en-GB" sz="3200" kern="0" dirty="0">
                <a:solidFill>
                  <a:schemeClr val="bg1"/>
                </a:solidFill>
                <a:latin typeface="Felix Titling" panose="04060505060202020A04" pitchFamily="82" charset="0"/>
              </a:rPr>
              <a:t>New IDEAS OF THE CHILD emerging during THE ENLIGHTENMENT</a:t>
            </a:r>
            <a:r>
              <a:rPr lang="en-GB" sz="2800" b="1" kern="0" dirty="0">
                <a:solidFill>
                  <a:schemeClr val="bg1"/>
                </a:solidFill>
                <a:latin typeface="Felix Titling" panose="04060505060202020A04" pitchFamily="82" charset="0"/>
              </a:rPr>
              <a:t> </a:t>
            </a:r>
            <a:endParaRPr lang="en-GB" sz="2800" kern="0" dirty="0">
              <a:solidFill>
                <a:schemeClr val="bg1"/>
              </a:solidFill>
              <a:latin typeface="Felix Titling" panose="04060505060202020A04" pitchFamily="82"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solidFill>
                  <a:schemeClr val="bg1"/>
                </a:solidFill>
                <a:latin typeface="Felix Titling" panose="04060505060202020A04" pitchFamily="82" charset="0"/>
              </a:rPr>
              <a:t>THE MIDDLE-CLASS FAMILY: IDEOLOGY OF CHILD-CENTREDNESS</a:t>
            </a:r>
            <a:endParaRPr lang="en-GB" dirty="0">
              <a:solidFill>
                <a:schemeClr val="bg1"/>
              </a:solidFill>
              <a:latin typeface="Felix Titling" panose="04060505060202020A04" pitchFamily="82" charset="0"/>
            </a:endParaRPr>
          </a:p>
        </p:txBody>
      </p:sp>
      <p:sp>
        <p:nvSpPr>
          <p:cNvPr id="3" name="Content Placeholder 2"/>
          <p:cNvSpPr>
            <a:spLocks noGrp="1"/>
          </p:cNvSpPr>
          <p:nvPr>
            <p:ph idx="1"/>
          </p:nvPr>
        </p:nvSpPr>
        <p:spPr/>
        <p:txBody>
          <a:bodyPr/>
          <a:lstStyle/>
          <a:p>
            <a:pPr marL="0" indent="0">
              <a:buNone/>
            </a:pPr>
            <a:r>
              <a:rPr lang="en-GB" sz="2400" dirty="0">
                <a:solidFill>
                  <a:schemeClr val="bg1"/>
                </a:solidFill>
                <a:latin typeface="Garamond" panose="02020404030301010803" pitchFamily="18" charset="0"/>
              </a:rPr>
              <a:t>Despite the critiques there is a general agreement that something about the role of children in families and in the broader society changed between the seventeenth century and the present day. This is best described as the emergence and then the // </a:t>
            </a:r>
            <a:r>
              <a:rPr lang="en-GB" sz="2400" dirty="0">
                <a:solidFill>
                  <a:srgbClr val="00B0F0"/>
                </a:solidFill>
                <a:latin typeface="Garamond" panose="02020404030301010803" pitchFamily="18" charset="0"/>
              </a:rPr>
              <a:t>spread of a middle-class model or ideology of the family</a:t>
            </a:r>
            <a:r>
              <a:rPr lang="en-GB" sz="2400" dirty="0">
                <a:latin typeface="Garamond" panose="02020404030301010803" pitchFamily="18" charset="0"/>
              </a:rPr>
              <a:t>. </a:t>
            </a:r>
            <a:r>
              <a:rPr lang="en-GB" sz="2400" dirty="0">
                <a:solidFill>
                  <a:schemeClr val="bg1"/>
                </a:solidFill>
                <a:latin typeface="Garamond" panose="02020404030301010803" pitchFamily="18" charset="0"/>
              </a:rPr>
              <a:t>This model is associated with the </a:t>
            </a:r>
            <a:r>
              <a:rPr lang="en-GB" sz="2400" dirty="0">
                <a:solidFill>
                  <a:srgbClr val="00B0F0"/>
                </a:solidFill>
                <a:latin typeface="Garamond" panose="02020404030301010803" pitchFamily="18" charset="0"/>
              </a:rPr>
              <a:t>newly emerging commercial classes</a:t>
            </a:r>
            <a:r>
              <a:rPr lang="en-GB" sz="2400" dirty="0">
                <a:solidFill>
                  <a:schemeClr val="bg1"/>
                </a:solidFill>
                <a:latin typeface="Garamond" panose="02020404030301010803" pitchFamily="18" charset="0"/>
              </a:rPr>
              <a:t> in Western Europe and is based on the idea of the self-contained family led by a strong father with a central focus on the upbringing of children. Children are seen as the central part of the family’s purpose.</a:t>
            </a:r>
          </a:p>
          <a:p>
            <a:pPr marL="0" indent="0">
              <a:buNone/>
            </a:pPr>
            <a:endParaRPr lang="en-GB" sz="1200" dirty="0">
              <a:solidFill>
                <a:schemeClr val="bg1"/>
              </a:solidFill>
              <a:latin typeface="Garamond" panose="02020404030301010803" pitchFamily="18" charset="0"/>
            </a:endParaRPr>
          </a:p>
          <a:p>
            <a:pPr marL="0" indent="0">
              <a:buNone/>
            </a:pPr>
            <a:r>
              <a:rPr lang="en-GB" sz="2000" dirty="0">
                <a:solidFill>
                  <a:schemeClr val="bg1"/>
                </a:solidFill>
                <a:latin typeface="Garamond" panose="02020404030301010803" pitchFamily="18" charset="0"/>
              </a:rPr>
              <a:t>	John Clarke, ‘Histories of Childhood’, in Dominic Wyse ed. </a:t>
            </a:r>
            <a:r>
              <a:rPr lang="en-GB" sz="2000" i="1" dirty="0">
                <a:solidFill>
                  <a:schemeClr val="bg1"/>
                </a:solidFill>
                <a:latin typeface="Garamond" panose="02020404030301010803" pitchFamily="18" charset="0"/>
              </a:rPr>
              <a:t>Childhood 	Studies: An Introduction</a:t>
            </a:r>
            <a:r>
              <a:rPr lang="en-GB" sz="2000" dirty="0">
                <a:solidFill>
                  <a:schemeClr val="bg1"/>
                </a:solidFill>
                <a:latin typeface="Garamond" panose="02020404030301010803" pitchFamily="18" charset="0"/>
              </a:rPr>
              <a:t>, Oxford:  Wiley-Blackwell, 2004); pp.7-8</a:t>
            </a:r>
          </a:p>
          <a:p>
            <a:endParaRPr lang="en-GB" dirty="0"/>
          </a:p>
        </p:txBody>
      </p:sp>
    </p:spTree>
    <p:extLst>
      <p:ext uri="{BB962C8B-B14F-4D97-AF65-F5344CB8AC3E}">
        <p14:creationId xmlns:p14="http://schemas.microsoft.com/office/powerpoint/2010/main" val="329044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5695432" y="5013176"/>
            <a:ext cx="3168650" cy="1512888"/>
          </a:xfrm>
        </p:spPr>
        <p:txBody>
          <a:bodyPr/>
          <a:lstStyle/>
          <a:p>
            <a:pPr algn="l" eaLnBrk="1" hangingPunct="1"/>
            <a:r>
              <a:rPr lang="en-GB" sz="2000" dirty="0">
                <a:solidFill>
                  <a:schemeClr val="bg1"/>
                </a:solidFill>
                <a:latin typeface="Garamond" pitchFamily="18" charset="0"/>
              </a:rPr>
              <a:t>Thomas Gainsborough, </a:t>
            </a:r>
            <a:r>
              <a:rPr lang="en-GB" sz="2000" i="1" dirty="0">
                <a:solidFill>
                  <a:schemeClr val="bg1"/>
                </a:solidFill>
                <a:latin typeface="Garamond" pitchFamily="18" charset="0"/>
              </a:rPr>
              <a:t>The Painter's Daughters Chasing A Butterfly</a:t>
            </a:r>
            <a:r>
              <a:rPr lang="en-GB" sz="2000" dirty="0">
                <a:solidFill>
                  <a:schemeClr val="bg1"/>
                </a:solidFill>
                <a:latin typeface="Garamond" pitchFamily="18" charset="0"/>
              </a:rPr>
              <a:t> 1756</a:t>
            </a:r>
          </a:p>
        </p:txBody>
      </p:sp>
      <p:sp>
        <p:nvSpPr>
          <p:cNvPr id="4099" name="Rectangle 4"/>
          <p:cNvSpPr>
            <a:spLocks noChangeArrowheads="1"/>
          </p:cNvSpPr>
          <p:nvPr/>
        </p:nvSpPr>
        <p:spPr bwMode="auto">
          <a:xfrm>
            <a:off x="5623201" y="651519"/>
            <a:ext cx="3313113" cy="1815882"/>
          </a:xfrm>
          <a:prstGeom prst="rect">
            <a:avLst/>
          </a:prstGeom>
          <a:noFill/>
          <a:ln w="9525">
            <a:noFill/>
            <a:miter lim="800000"/>
            <a:headEnd/>
            <a:tailEnd/>
          </a:ln>
        </p:spPr>
        <p:txBody>
          <a:bodyPr>
            <a:spAutoFit/>
          </a:bodyPr>
          <a:lstStyle/>
          <a:p>
            <a:r>
              <a:rPr lang="en-GB" sz="2800" dirty="0">
                <a:solidFill>
                  <a:schemeClr val="bg1"/>
                </a:solidFill>
                <a:latin typeface="Felix Titling" panose="04060505060202020A04" pitchFamily="82" charset="0"/>
              </a:rPr>
              <a:t>ROMANTIC IDEAS OF  THE INNOCENCE OF CHILDREN</a:t>
            </a:r>
          </a:p>
        </p:txBody>
      </p:sp>
      <p:pic>
        <p:nvPicPr>
          <p:cNvPr id="4100" name="Picture 6" descr="http://uploads2.wikipaintings.org/images/thomas-gainsborough/the-painter-s-daughters-chasing-a-butterfly-1759.jpg"/>
          <p:cNvPicPr>
            <a:picLocks noChangeAspect="1" noChangeArrowheads="1"/>
          </p:cNvPicPr>
          <p:nvPr/>
        </p:nvPicPr>
        <p:blipFill>
          <a:blip r:embed="rId2" cstate="print"/>
          <a:srcRect/>
          <a:stretch>
            <a:fillRect/>
          </a:stretch>
        </p:blipFill>
        <p:spPr bwMode="auto">
          <a:xfrm>
            <a:off x="251520" y="620688"/>
            <a:ext cx="5126469" cy="576064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5"/>
          <p:cNvSpPr>
            <a:spLocks noGrp="1" noChangeArrowheads="1"/>
          </p:cNvSpPr>
          <p:nvPr>
            <p:ph type="title"/>
          </p:nvPr>
        </p:nvSpPr>
        <p:spPr>
          <a:xfrm>
            <a:off x="468312" y="6400715"/>
            <a:ext cx="8004175" cy="360362"/>
          </a:xfrm>
        </p:spPr>
        <p:txBody>
          <a:bodyPr/>
          <a:lstStyle/>
          <a:p>
            <a:pPr eaLnBrk="1" hangingPunct="1"/>
            <a:r>
              <a:rPr lang="en-GB" sz="2000" dirty="0">
                <a:solidFill>
                  <a:schemeClr val="bg1"/>
                </a:solidFill>
                <a:latin typeface="Garamond" pitchFamily="18" charset="0"/>
              </a:rPr>
              <a:t>Joshua Reynolds </a:t>
            </a:r>
            <a:r>
              <a:rPr lang="en-GB" sz="2000" i="1" dirty="0">
                <a:solidFill>
                  <a:schemeClr val="bg1"/>
                </a:solidFill>
                <a:latin typeface="Garamond" pitchFamily="18" charset="0"/>
              </a:rPr>
              <a:t>George Clive and his family with an Indian maid</a:t>
            </a:r>
            <a:r>
              <a:rPr lang="en-GB" sz="2000" dirty="0">
                <a:solidFill>
                  <a:schemeClr val="bg1"/>
                </a:solidFill>
                <a:latin typeface="Garamond" pitchFamily="18" charset="0"/>
              </a:rPr>
              <a:t>. 1765</a:t>
            </a:r>
          </a:p>
        </p:txBody>
      </p:sp>
      <p:sp>
        <p:nvSpPr>
          <p:cNvPr id="5123" name="Rectangle 7"/>
          <p:cNvSpPr>
            <a:spLocks noChangeArrowheads="1"/>
          </p:cNvSpPr>
          <p:nvPr/>
        </p:nvSpPr>
        <p:spPr bwMode="auto">
          <a:xfrm>
            <a:off x="0" y="188640"/>
            <a:ext cx="8892480" cy="523220"/>
          </a:xfrm>
          <a:prstGeom prst="rect">
            <a:avLst/>
          </a:prstGeom>
          <a:noFill/>
          <a:ln w="9525">
            <a:noFill/>
            <a:miter lim="800000"/>
            <a:headEnd/>
            <a:tailEnd/>
          </a:ln>
        </p:spPr>
        <p:txBody>
          <a:bodyPr wrap="square">
            <a:spAutoFit/>
          </a:bodyPr>
          <a:lstStyle/>
          <a:p>
            <a:pPr algn="r" eaLnBrk="0" hangingPunct="0"/>
            <a:r>
              <a:rPr lang="en-GB" sz="2800" dirty="0">
                <a:solidFill>
                  <a:schemeClr val="bg1"/>
                </a:solidFill>
                <a:latin typeface="Felix Titling" panose="04060505060202020A04" pitchFamily="82" charset="0"/>
              </a:rPr>
              <a:t>THE NUCLEAR FAMILY &amp; THE TREASURED CHILD</a:t>
            </a:r>
          </a:p>
        </p:txBody>
      </p:sp>
      <p:pic>
        <p:nvPicPr>
          <p:cNvPr id="5124" name="Picture 6" descr="http://upload.wikimedia.org/wikipedia/commons/3/36/Joshua_Reynolds_-_George_Clive_and_his_Family_with_an_Indian_Maid_-_WGA19338.jpg"/>
          <p:cNvPicPr>
            <a:picLocks noChangeAspect="1" noChangeArrowheads="1"/>
          </p:cNvPicPr>
          <p:nvPr/>
        </p:nvPicPr>
        <p:blipFill>
          <a:blip r:embed="rId2" cstate="print"/>
          <a:srcRect/>
          <a:stretch>
            <a:fillRect/>
          </a:stretch>
        </p:blipFill>
        <p:spPr bwMode="auto">
          <a:xfrm>
            <a:off x="1061839" y="1025893"/>
            <a:ext cx="6768802" cy="5345816"/>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5"/>
          <p:cNvSpPr>
            <a:spLocks noGrp="1" noChangeArrowheads="1"/>
          </p:cNvSpPr>
          <p:nvPr>
            <p:ph type="title"/>
          </p:nvPr>
        </p:nvSpPr>
        <p:spPr>
          <a:xfrm>
            <a:off x="5940152" y="4288430"/>
            <a:ext cx="2590800" cy="2001837"/>
          </a:xfrm>
        </p:spPr>
        <p:txBody>
          <a:bodyPr/>
          <a:lstStyle/>
          <a:p>
            <a:pPr algn="l" eaLnBrk="1" hangingPunct="1"/>
            <a:r>
              <a:rPr lang="en-GB" sz="2000" dirty="0">
                <a:solidFill>
                  <a:schemeClr val="bg1"/>
                </a:solidFill>
                <a:latin typeface="Garamond" pitchFamily="18" charset="0"/>
              </a:rPr>
              <a:t>Wright of Derby </a:t>
            </a:r>
            <a:r>
              <a:rPr lang="en-GB" sz="2000" i="1" dirty="0">
                <a:solidFill>
                  <a:schemeClr val="bg1"/>
                </a:solidFill>
                <a:latin typeface="Garamond" pitchFamily="18" charset="0"/>
              </a:rPr>
              <a:t>Sarah Carver and her daughter Sarah</a:t>
            </a:r>
            <a:r>
              <a:rPr lang="en-GB" sz="2000" dirty="0">
                <a:solidFill>
                  <a:schemeClr val="bg1"/>
                </a:solidFill>
                <a:latin typeface="Garamond" pitchFamily="18" charset="0"/>
              </a:rPr>
              <a:t>, </a:t>
            </a:r>
            <a:br>
              <a:rPr lang="en-GB" sz="2000" dirty="0">
                <a:solidFill>
                  <a:schemeClr val="bg1"/>
                </a:solidFill>
                <a:latin typeface="Garamond" pitchFamily="18" charset="0"/>
              </a:rPr>
            </a:br>
            <a:r>
              <a:rPr lang="en-GB" sz="2000" dirty="0">
                <a:solidFill>
                  <a:schemeClr val="bg1"/>
                </a:solidFill>
                <a:latin typeface="Garamond" pitchFamily="18" charset="0"/>
              </a:rPr>
              <a:t>1769-70</a:t>
            </a:r>
          </a:p>
        </p:txBody>
      </p:sp>
      <p:sp>
        <p:nvSpPr>
          <p:cNvPr id="6147" name="Rectangle 10"/>
          <p:cNvSpPr>
            <a:spLocks noChangeArrowheads="1"/>
          </p:cNvSpPr>
          <p:nvPr/>
        </p:nvSpPr>
        <p:spPr bwMode="auto">
          <a:xfrm>
            <a:off x="5940152" y="835431"/>
            <a:ext cx="2808287" cy="1815882"/>
          </a:xfrm>
          <a:prstGeom prst="rect">
            <a:avLst/>
          </a:prstGeom>
          <a:noFill/>
          <a:ln w="9525">
            <a:noFill/>
            <a:miter lim="800000"/>
            <a:headEnd/>
            <a:tailEnd/>
          </a:ln>
        </p:spPr>
        <p:txBody>
          <a:bodyPr>
            <a:spAutoFit/>
          </a:bodyPr>
          <a:lstStyle/>
          <a:p>
            <a:r>
              <a:rPr lang="en-GB" sz="2800" dirty="0">
                <a:solidFill>
                  <a:schemeClr val="bg1"/>
                </a:solidFill>
                <a:latin typeface="Felix Titling" panose="04060505060202020A04" pitchFamily="82" charset="0"/>
              </a:rPr>
              <a:t>THE CHILD OF THE BOURGEOIS FAMILY</a:t>
            </a:r>
          </a:p>
        </p:txBody>
      </p:sp>
      <p:pic>
        <p:nvPicPr>
          <p:cNvPr id="5" name="Picture 4" descr="Portrait-of-Sarah-Carver-and-her-daughter-Sarah.jpg"/>
          <p:cNvPicPr>
            <a:picLocks noChangeAspect="1"/>
          </p:cNvPicPr>
          <p:nvPr/>
        </p:nvPicPr>
        <p:blipFill>
          <a:blip r:embed="rId2" cstate="print">
            <a:lum contrast="10000"/>
          </a:blip>
          <a:stretch>
            <a:fillRect/>
          </a:stretch>
        </p:blipFill>
        <p:spPr>
          <a:xfrm>
            <a:off x="861097" y="620688"/>
            <a:ext cx="4685503" cy="587283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5"/>
          <p:cNvSpPr>
            <a:spLocks noGrp="1" noChangeArrowheads="1"/>
          </p:cNvSpPr>
          <p:nvPr>
            <p:ph type="title"/>
          </p:nvPr>
        </p:nvSpPr>
        <p:spPr>
          <a:xfrm>
            <a:off x="684213" y="5949950"/>
            <a:ext cx="4105275" cy="490538"/>
          </a:xfrm>
        </p:spPr>
        <p:txBody>
          <a:bodyPr/>
          <a:lstStyle/>
          <a:p>
            <a:pPr eaLnBrk="1" hangingPunct="1"/>
            <a:r>
              <a:rPr lang="en-GB" sz="2000" dirty="0">
                <a:solidFill>
                  <a:schemeClr val="bg1"/>
                </a:solidFill>
                <a:latin typeface="Garamond" pitchFamily="18" charset="0"/>
              </a:rPr>
              <a:t>Joshua Reynolds </a:t>
            </a:r>
            <a:r>
              <a:rPr lang="en-GB" sz="2000" i="1" dirty="0">
                <a:solidFill>
                  <a:schemeClr val="bg1"/>
                </a:solidFill>
                <a:latin typeface="Garamond" pitchFamily="18" charset="0"/>
              </a:rPr>
              <a:t>Miss Crewe</a:t>
            </a:r>
            <a:r>
              <a:rPr lang="en-GB" sz="2000" dirty="0">
                <a:solidFill>
                  <a:schemeClr val="bg1"/>
                </a:solidFill>
                <a:latin typeface="Garamond" pitchFamily="18" charset="0"/>
              </a:rPr>
              <a:t> 1775</a:t>
            </a:r>
          </a:p>
        </p:txBody>
      </p:sp>
      <p:sp>
        <p:nvSpPr>
          <p:cNvPr id="8195" name="Rectangle 9"/>
          <p:cNvSpPr>
            <a:spLocks noChangeArrowheads="1"/>
          </p:cNvSpPr>
          <p:nvPr/>
        </p:nvSpPr>
        <p:spPr bwMode="auto">
          <a:xfrm>
            <a:off x="6084888" y="5516563"/>
            <a:ext cx="2449512" cy="1150937"/>
          </a:xfrm>
          <a:prstGeom prst="rect">
            <a:avLst/>
          </a:prstGeom>
          <a:noFill/>
          <a:ln w="9525">
            <a:noFill/>
            <a:miter lim="800000"/>
            <a:headEnd/>
            <a:tailEnd/>
          </a:ln>
        </p:spPr>
        <p:txBody>
          <a:bodyPr anchor="ctr"/>
          <a:lstStyle/>
          <a:p>
            <a:pPr algn="ctr"/>
            <a:r>
              <a:rPr lang="en-GB" sz="2000" dirty="0">
                <a:solidFill>
                  <a:schemeClr val="bg1"/>
                </a:solidFill>
                <a:latin typeface="Garamond" pitchFamily="18" charset="0"/>
              </a:rPr>
              <a:t>Joshua Reynolds </a:t>
            </a:r>
            <a:r>
              <a:rPr lang="en-GB" sz="2000" i="1" dirty="0">
                <a:solidFill>
                  <a:schemeClr val="bg1"/>
                </a:solidFill>
                <a:latin typeface="Garamond" pitchFamily="18" charset="0"/>
              </a:rPr>
              <a:t>Master Crewe as Henry VIII</a:t>
            </a:r>
            <a:r>
              <a:rPr lang="en-GB" sz="2000" dirty="0">
                <a:solidFill>
                  <a:schemeClr val="bg1"/>
                </a:solidFill>
                <a:latin typeface="Garamond" pitchFamily="18" charset="0"/>
              </a:rPr>
              <a:t> 1775</a:t>
            </a:r>
          </a:p>
        </p:txBody>
      </p:sp>
      <p:sp>
        <p:nvSpPr>
          <p:cNvPr id="8196" name="Rectangle 10"/>
          <p:cNvSpPr>
            <a:spLocks noChangeArrowheads="1"/>
          </p:cNvSpPr>
          <p:nvPr/>
        </p:nvSpPr>
        <p:spPr bwMode="auto">
          <a:xfrm>
            <a:off x="4594661" y="188913"/>
            <a:ext cx="4209614" cy="954107"/>
          </a:xfrm>
          <a:prstGeom prst="rect">
            <a:avLst/>
          </a:prstGeom>
          <a:noFill/>
          <a:ln w="9525">
            <a:noFill/>
            <a:miter lim="800000"/>
            <a:headEnd/>
            <a:tailEnd/>
          </a:ln>
        </p:spPr>
        <p:txBody>
          <a:bodyPr wrap="none">
            <a:spAutoFit/>
          </a:bodyPr>
          <a:lstStyle/>
          <a:p>
            <a:pPr algn="r"/>
            <a:r>
              <a:rPr lang="en-GB" sz="2800" dirty="0">
                <a:solidFill>
                  <a:schemeClr val="bg1"/>
                </a:solidFill>
                <a:latin typeface="Felix Titling" panose="04060505060202020A04" pitchFamily="82" charset="0"/>
              </a:rPr>
              <a:t>THE ROMANTIC CHILD</a:t>
            </a:r>
          </a:p>
          <a:p>
            <a:pPr algn="r"/>
            <a:r>
              <a:rPr lang="en-GB" sz="2800" dirty="0">
                <a:solidFill>
                  <a:schemeClr val="bg1"/>
                </a:solidFill>
                <a:latin typeface="Felix Titling" panose="04060505060202020A04" pitchFamily="82" charset="0"/>
              </a:rPr>
              <a:t> – EXPLORING PLAY</a:t>
            </a:r>
          </a:p>
        </p:txBody>
      </p:sp>
      <p:pic>
        <p:nvPicPr>
          <p:cNvPr id="8197" name="Picture 8" descr="http://upload.wikimedia.org/wikipedia/commons/9/9e/Master_Crewe_by_Joshua_Reynolds.jpg"/>
          <p:cNvPicPr>
            <a:picLocks noChangeAspect="1" noChangeArrowheads="1"/>
          </p:cNvPicPr>
          <p:nvPr/>
        </p:nvPicPr>
        <p:blipFill>
          <a:blip r:embed="rId2" cstate="print"/>
          <a:srcRect/>
          <a:stretch>
            <a:fillRect/>
          </a:stretch>
        </p:blipFill>
        <p:spPr bwMode="auto">
          <a:xfrm>
            <a:off x="5364088" y="1196752"/>
            <a:ext cx="3417887" cy="4324350"/>
          </a:xfrm>
          <a:prstGeom prst="rect">
            <a:avLst/>
          </a:prstGeom>
          <a:noFill/>
          <a:ln w="9525">
            <a:noFill/>
            <a:miter lim="800000"/>
            <a:headEnd/>
            <a:tailEnd/>
          </a:ln>
        </p:spPr>
      </p:pic>
      <p:pic>
        <p:nvPicPr>
          <p:cNvPr id="8198" name="Picture 10" descr="http://0.tqn.com/d/arthistory/1/0/l/X/03.jpg"/>
          <p:cNvPicPr>
            <a:picLocks noChangeAspect="1" noChangeArrowheads="1"/>
          </p:cNvPicPr>
          <p:nvPr/>
        </p:nvPicPr>
        <p:blipFill>
          <a:blip r:embed="rId3" cstate="print"/>
          <a:srcRect/>
          <a:stretch>
            <a:fillRect/>
          </a:stretch>
        </p:blipFill>
        <p:spPr bwMode="auto">
          <a:xfrm>
            <a:off x="284756" y="475922"/>
            <a:ext cx="4338797" cy="5472608"/>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5"/>
          <p:cNvSpPr>
            <a:spLocks noGrp="1" noChangeArrowheads="1"/>
          </p:cNvSpPr>
          <p:nvPr>
            <p:ph type="title"/>
          </p:nvPr>
        </p:nvSpPr>
        <p:spPr>
          <a:xfrm>
            <a:off x="5688789" y="4874446"/>
            <a:ext cx="2376512" cy="1714773"/>
          </a:xfrm>
        </p:spPr>
        <p:txBody>
          <a:bodyPr/>
          <a:lstStyle/>
          <a:p>
            <a:pPr algn="l" eaLnBrk="1" hangingPunct="1"/>
            <a:r>
              <a:rPr lang="en-GB" sz="2000" dirty="0">
                <a:solidFill>
                  <a:schemeClr val="bg1"/>
                </a:solidFill>
                <a:latin typeface="Garamond" pitchFamily="18" charset="0"/>
              </a:rPr>
              <a:t>Reynolds </a:t>
            </a:r>
            <a:r>
              <a:rPr lang="en-GB" sz="2000" i="1" dirty="0">
                <a:solidFill>
                  <a:schemeClr val="bg1"/>
                </a:solidFill>
                <a:latin typeface="Garamond" pitchFamily="18" charset="0"/>
              </a:rPr>
              <a:t>Lady Elizabeth </a:t>
            </a:r>
            <a:r>
              <a:rPr lang="en-GB" sz="2000" i="1" dirty="0" err="1">
                <a:solidFill>
                  <a:schemeClr val="bg1"/>
                </a:solidFill>
                <a:latin typeface="Garamond" pitchFamily="18" charset="0"/>
              </a:rPr>
              <a:t>Delme</a:t>
            </a:r>
            <a:r>
              <a:rPr lang="en-GB" sz="2000" i="1" dirty="0">
                <a:solidFill>
                  <a:schemeClr val="bg1"/>
                </a:solidFill>
                <a:latin typeface="Garamond" pitchFamily="18" charset="0"/>
              </a:rPr>
              <a:t> and Her Children</a:t>
            </a:r>
            <a:r>
              <a:rPr lang="en-GB" sz="2000" dirty="0">
                <a:solidFill>
                  <a:schemeClr val="bg1"/>
                </a:solidFill>
                <a:latin typeface="Garamond" pitchFamily="18" charset="0"/>
              </a:rPr>
              <a:t>, 1780</a:t>
            </a:r>
          </a:p>
        </p:txBody>
      </p:sp>
      <p:sp>
        <p:nvSpPr>
          <p:cNvPr id="7171" name="Rectangle 11"/>
          <p:cNvSpPr>
            <a:spLocks noChangeArrowheads="1"/>
          </p:cNvSpPr>
          <p:nvPr/>
        </p:nvSpPr>
        <p:spPr bwMode="auto">
          <a:xfrm>
            <a:off x="5688788" y="620688"/>
            <a:ext cx="2951155" cy="1938992"/>
          </a:xfrm>
          <a:prstGeom prst="rect">
            <a:avLst/>
          </a:prstGeom>
          <a:noFill/>
          <a:ln w="9525">
            <a:noFill/>
            <a:miter lim="800000"/>
            <a:headEnd/>
            <a:tailEnd/>
          </a:ln>
        </p:spPr>
        <p:txBody>
          <a:bodyPr wrap="square">
            <a:spAutoFit/>
          </a:bodyPr>
          <a:lstStyle/>
          <a:p>
            <a:r>
              <a:rPr lang="en-GB" sz="2400" dirty="0">
                <a:solidFill>
                  <a:schemeClr val="bg1"/>
                </a:solidFill>
                <a:latin typeface="Felix Titling" panose="04060505060202020A04" pitchFamily="82" charset="0"/>
              </a:rPr>
              <a:t>THE INNOCENCE OF (ARISTOCRATIC) CHILDREN &amp; THE NATURAL WORLD</a:t>
            </a:r>
          </a:p>
        </p:txBody>
      </p:sp>
      <p:pic>
        <p:nvPicPr>
          <p:cNvPr id="7172" name="Picture 6" descr="http://upload.wikimedia.org/wikipedia/commons/3/30/Joshua_Reynolds_-_Lady_Elizabeth_Delm%C3%A9_and_her_Children_-_WGA19337.jpg"/>
          <p:cNvPicPr>
            <a:picLocks noChangeAspect="1" noChangeArrowheads="1"/>
          </p:cNvPicPr>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Lst>
          </a:blip>
          <a:srcRect/>
          <a:stretch>
            <a:fillRect/>
          </a:stretch>
        </p:blipFill>
        <p:spPr bwMode="auto">
          <a:xfrm>
            <a:off x="1043608" y="246062"/>
            <a:ext cx="4341812" cy="636587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749621" y="5112964"/>
            <a:ext cx="1935399" cy="1384996"/>
          </a:xfrm>
        </p:spPr>
        <p:txBody>
          <a:bodyPr/>
          <a:lstStyle/>
          <a:p>
            <a:pPr algn="l" eaLnBrk="1" hangingPunct="1"/>
            <a:r>
              <a:rPr lang="en-GB" sz="2000" dirty="0">
                <a:solidFill>
                  <a:schemeClr val="bg1"/>
                </a:solidFill>
                <a:latin typeface="Garamond" pitchFamily="18" charset="0"/>
              </a:rPr>
              <a:t>Gainsborough, </a:t>
            </a:r>
            <a:r>
              <a:rPr lang="en-GB" sz="2000" i="1" dirty="0">
                <a:solidFill>
                  <a:schemeClr val="bg1"/>
                </a:solidFill>
                <a:latin typeface="Garamond" pitchFamily="18" charset="0"/>
              </a:rPr>
              <a:t>Girl with Pigs</a:t>
            </a:r>
            <a:r>
              <a:rPr lang="en-GB" sz="2000" dirty="0">
                <a:solidFill>
                  <a:schemeClr val="bg1"/>
                </a:solidFill>
                <a:latin typeface="Garamond" pitchFamily="18" charset="0"/>
              </a:rPr>
              <a:t>, 1782</a:t>
            </a:r>
          </a:p>
        </p:txBody>
      </p:sp>
      <p:pic>
        <p:nvPicPr>
          <p:cNvPr id="9219" name="Picture 3" descr="Gainsborough, Girl with Pigs,"/>
          <p:cNvPicPr>
            <a:picLocks noGrp="1" noChangeAspect="1" noChangeArrowheads="1"/>
          </p:cNvPicPr>
          <p:nvPr>
            <p:ph idx="1"/>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Lst>
          </a:blip>
          <a:srcRect/>
          <a:stretch>
            <a:fillRect/>
          </a:stretch>
        </p:blipFill>
        <p:spPr>
          <a:xfrm>
            <a:off x="458980" y="1340768"/>
            <a:ext cx="6048449" cy="5091657"/>
          </a:xfrm>
          <a:noFill/>
        </p:spPr>
      </p:pic>
      <p:sp>
        <p:nvSpPr>
          <p:cNvPr id="9220" name="Rectangle 4"/>
          <p:cNvSpPr>
            <a:spLocks noChangeArrowheads="1"/>
          </p:cNvSpPr>
          <p:nvPr/>
        </p:nvSpPr>
        <p:spPr bwMode="auto">
          <a:xfrm>
            <a:off x="4067944" y="188913"/>
            <a:ext cx="4898256" cy="1384995"/>
          </a:xfrm>
          <a:prstGeom prst="rect">
            <a:avLst/>
          </a:prstGeom>
          <a:noFill/>
          <a:ln w="9525">
            <a:noFill/>
            <a:miter lim="800000"/>
            <a:headEnd/>
            <a:tailEnd/>
          </a:ln>
        </p:spPr>
        <p:txBody>
          <a:bodyPr wrap="square">
            <a:spAutoFit/>
          </a:bodyPr>
          <a:lstStyle/>
          <a:p>
            <a:pPr algn="r"/>
            <a:r>
              <a:rPr lang="en-GB" sz="2800" dirty="0">
                <a:solidFill>
                  <a:schemeClr val="bg1"/>
                </a:solidFill>
                <a:latin typeface="Felix Titling" panose="04060505060202020A04" pitchFamily="82" charset="0"/>
              </a:rPr>
              <a:t>ROMANTICISING THE PLACE OF</a:t>
            </a:r>
          </a:p>
          <a:p>
            <a:pPr algn="r"/>
            <a:r>
              <a:rPr lang="en-GB" sz="2800" dirty="0">
                <a:solidFill>
                  <a:schemeClr val="bg1"/>
                </a:solidFill>
                <a:latin typeface="Felix Titling" panose="04060505060202020A04" pitchFamily="82" charset="0"/>
              </a:rPr>
              <a:t>THE POOR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94237" y="332656"/>
            <a:ext cx="3322332" cy="2592288"/>
          </a:xfrm>
        </p:spPr>
        <p:txBody>
          <a:bodyPr/>
          <a:lstStyle/>
          <a:p>
            <a:pPr algn="l"/>
            <a:r>
              <a:rPr lang="en-GB" sz="3000" kern="1200" dirty="0">
                <a:solidFill>
                  <a:schemeClr val="bg1"/>
                </a:solidFill>
                <a:latin typeface="Felix Titling" panose="04060505060202020A04" pitchFamily="82" charset="0"/>
                <a:ea typeface="+mn-ea"/>
                <a:cs typeface="+mn-cs"/>
              </a:rPr>
              <a:t>Romantic children: FREEDOM &amp; NATURE</a:t>
            </a:r>
          </a:p>
        </p:txBody>
      </p:sp>
      <p:sp>
        <p:nvSpPr>
          <p:cNvPr id="5" name="Rectangle 4"/>
          <p:cNvSpPr/>
          <p:nvPr/>
        </p:nvSpPr>
        <p:spPr>
          <a:xfrm>
            <a:off x="5580112" y="5068297"/>
            <a:ext cx="3322331" cy="1342303"/>
          </a:xfrm>
          <a:prstGeom prst="rect">
            <a:avLst/>
          </a:prstGeom>
        </p:spPr>
        <p:txBody>
          <a:bodyPr wrap="square">
            <a:spAutoFit/>
          </a:bodyPr>
          <a:lstStyle/>
          <a:p>
            <a:r>
              <a:rPr lang="en-GB" sz="2000" dirty="0">
                <a:solidFill>
                  <a:schemeClr val="bg1"/>
                </a:solidFill>
                <a:latin typeface="Garamond" pitchFamily="18" charset="0"/>
              </a:rPr>
              <a:t>Joseph Wright of Derby, </a:t>
            </a:r>
            <a:r>
              <a:rPr lang="en-GB" sz="2000" i="1" dirty="0">
                <a:solidFill>
                  <a:schemeClr val="bg1"/>
                </a:solidFill>
                <a:latin typeface="Garamond" pitchFamily="18" charset="0"/>
              </a:rPr>
              <a:t>The three children of Hugh and Sarah Wood of </a:t>
            </a:r>
            <a:r>
              <a:rPr lang="en-GB" sz="2000" i="1" dirty="0" err="1">
                <a:solidFill>
                  <a:schemeClr val="bg1"/>
                </a:solidFill>
                <a:latin typeface="Garamond" pitchFamily="18" charset="0"/>
              </a:rPr>
              <a:t>Swanwich</a:t>
            </a:r>
            <a:r>
              <a:rPr lang="en-GB" sz="2000" i="1" dirty="0">
                <a:solidFill>
                  <a:schemeClr val="bg1"/>
                </a:solidFill>
                <a:latin typeface="Garamond" pitchFamily="18" charset="0"/>
              </a:rPr>
              <a:t>, Derbyshire, playing cricket, </a:t>
            </a:r>
            <a:r>
              <a:rPr lang="en-GB" sz="2000" dirty="0">
                <a:solidFill>
                  <a:schemeClr val="bg1"/>
                </a:solidFill>
                <a:latin typeface="Garamond" pitchFamily="18" charset="0"/>
              </a:rPr>
              <a:t>1789</a:t>
            </a:r>
          </a:p>
        </p:txBody>
      </p:sp>
      <p:pic>
        <p:nvPicPr>
          <p:cNvPr id="7" name="Picture 6" descr="The three children of Hugh and Sarah Wood of Swanwich, Derbyshire, playing cricket.jpg"/>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bright="-20000"/>
                    </a14:imgEffect>
                  </a14:imgLayer>
                </a14:imgProps>
              </a:ext>
            </a:extLst>
          </a:blip>
          <a:srcRect l="28265" r="28265"/>
          <a:stretch>
            <a:fillRect/>
          </a:stretch>
        </p:blipFill>
        <p:spPr>
          <a:xfrm>
            <a:off x="1043608" y="908720"/>
            <a:ext cx="4207765" cy="5348107"/>
          </a:xfrm>
          <a:prstGeom prst="rect">
            <a:avLst/>
          </a:prstGeom>
          <a:ln w="19050">
            <a:solidFill>
              <a:schemeClr val="bg1"/>
            </a:solid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508104" y="4518616"/>
            <a:ext cx="2088529" cy="1934572"/>
          </a:xfrm>
        </p:spPr>
        <p:txBody>
          <a:bodyPr/>
          <a:lstStyle/>
          <a:p>
            <a:pPr algn="l" eaLnBrk="1" hangingPunct="1"/>
            <a:r>
              <a:rPr lang="en-GB" sz="2000" dirty="0">
                <a:solidFill>
                  <a:schemeClr val="bg1"/>
                </a:solidFill>
                <a:latin typeface="Garamond" pitchFamily="18" charset="0"/>
              </a:rPr>
              <a:t>Sir William </a:t>
            </a:r>
            <a:r>
              <a:rPr lang="en-GB" sz="2000" dirty="0" err="1">
                <a:solidFill>
                  <a:schemeClr val="bg1"/>
                </a:solidFill>
                <a:latin typeface="Garamond" pitchFamily="18" charset="0"/>
              </a:rPr>
              <a:t>Beechey</a:t>
            </a:r>
            <a:r>
              <a:rPr lang="en-GB" sz="2000" dirty="0">
                <a:solidFill>
                  <a:schemeClr val="bg1"/>
                </a:solidFill>
                <a:latin typeface="Garamond" pitchFamily="18" charset="0"/>
              </a:rPr>
              <a:t>, </a:t>
            </a:r>
            <a:r>
              <a:rPr lang="en-GB" sz="2000" i="1" dirty="0">
                <a:solidFill>
                  <a:schemeClr val="bg1"/>
                </a:solidFill>
                <a:latin typeface="Garamond" pitchFamily="18" charset="0"/>
              </a:rPr>
              <a:t>Sir Francis Ford's Children giving a Coin to a Beggar Boy</a:t>
            </a:r>
            <a:r>
              <a:rPr lang="en-GB" sz="2000" dirty="0">
                <a:solidFill>
                  <a:schemeClr val="bg1"/>
                </a:solidFill>
                <a:latin typeface="Garamond" pitchFamily="18" charset="0"/>
              </a:rPr>
              <a:t> (1793)</a:t>
            </a:r>
          </a:p>
        </p:txBody>
      </p:sp>
      <p:pic>
        <p:nvPicPr>
          <p:cNvPr id="10243" name="Picture 3" descr="Sir William Beechey, Sir Francis Ford's Children giving a Coin to a Beggar Boy"/>
          <p:cNvPicPr>
            <a:picLocks noGrp="1" noChangeAspect="1" noChangeArrowheads="1"/>
          </p:cNvPicPr>
          <p:nvPr>
            <p:ph idx="1"/>
          </p:nvPr>
        </p:nvPicPr>
        <p:blipFill>
          <a:blip r:embed="rId2" cstate="print"/>
          <a:srcRect/>
          <a:stretch>
            <a:fillRect/>
          </a:stretch>
        </p:blipFill>
        <p:spPr>
          <a:xfrm>
            <a:off x="323850" y="549275"/>
            <a:ext cx="4899025" cy="5903913"/>
          </a:xfrm>
          <a:noFill/>
        </p:spPr>
      </p:pic>
      <p:sp>
        <p:nvSpPr>
          <p:cNvPr id="10244" name="Rectangle 4"/>
          <p:cNvSpPr>
            <a:spLocks noChangeArrowheads="1"/>
          </p:cNvSpPr>
          <p:nvPr/>
        </p:nvSpPr>
        <p:spPr bwMode="auto">
          <a:xfrm>
            <a:off x="5363641" y="692696"/>
            <a:ext cx="3456509" cy="2123658"/>
          </a:xfrm>
          <a:prstGeom prst="rect">
            <a:avLst/>
          </a:prstGeom>
          <a:noFill/>
          <a:ln w="9525">
            <a:noFill/>
            <a:miter lim="800000"/>
            <a:headEnd/>
            <a:tailEnd/>
          </a:ln>
        </p:spPr>
        <p:txBody>
          <a:bodyPr wrap="square">
            <a:spAutoFit/>
          </a:bodyPr>
          <a:lstStyle/>
          <a:p>
            <a:r>
              <a:rPr lang="en-GB" sz="2800" dirty="0">
                <a:solidFill>
                  <a:schemeClr val="bg1"/>
                </a:solidFill>
                <a:latin typeface="Felix Titling" panose="04060505060202020A04" pitchFamily="82" charset="0"/>
              </a:rPr>
              <a:t>CHILDREN, CLASS AND THE PLACE </a:t>
            </a:r>
          </a:p>
          <a:p>
            <a:r>
              <a:rPr lang="en-GB" sz="2800" dirty="0">
                <a:solidFill>
                  <a:schemeClr val="bg1"/>
                </a:solidFill>
                <a:latin typeface="Felix Titling" panose="04060505060202020A04" pitchFamily="82" charset="0"/>
              </a:rPr>
              <a:t>OF THE </a:t>
            </a:r>
            <a:r>
              <a:rPr lang="en-GB" sz="2800" dirty="0" err="1">
                <a:solidFill>
                  <a:schemeClr val="bg1"/>
                </a:solidFill>
                <a:latin typeface="Felix Titling" panose="04060505060202020A04" pitchFamily="82" charset="0"/>
              </a:rPr>
              <a:t>POOr</a:t>
            </a:r>
            <a:r>
              <a:rPr lang="en-GB" sz="2800" dirty="0">
                <a:solidFill>
                  <a:schemeClr val="bg1"/>
                </a:solidFill>
                <a:latin typeface="Felix Titling" panose="04060505060202020A04" pitchFamily="82" charset="0"/>
              </a:rPr>
              <a:t>:</a:t>
            </a:r>
          </a:p>
          <a:p>
            <a:r>
              <a:rPr lang="en-GB" sz="2400" dirty="0">
                <a:solidFill>
                  <a:schemeClr val="bg1"/>
                </a:solidFill>
                <a:latin typeface="Felix Titling" panose="04060505060202020A04" pitchFamily="82" charset="0"/>
              </a:rPr>
              <a:t>The landowner’s view</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774</TotalTime>
  <Words>528</Words>
  <Application>Microsoft Office PowerPoint</Application>
  <PresentationFormat>On-screen Show (4:3)</PresentationFormat>
  <Paragraphs>33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Felix Titling</vt:lpstr>
      <vt:lpstr>Garamond</vt:lpstr>
      <vt:lpstr>Georgia</vt:lpstr>
      <vt:lpstr>Default Design</vt:lpstr>
      <vt:lpstr>PowerPoint Presentation</vt:lpstr>
      <vt:lpstr>PowerPoint Presentation</vt:lpstr>
      <vt:lpstr>THE MIDDLE-CLASS FAMILY: IDEOLOGY OF CHILD-CENTREDNESS</vt:lpstr>
      <vt:lpstr>Thomas Gainsborough, The Painter's Daughters Chasing A Butterfly 1756</vt:lpstr>
      <vt:lpstr>Joshua Reynolds George Clive and his family with an Indian maid. 1765</vt:lpstr>
      <vt:lpstr>Wright of Derby Sarah Carver and her daughter Sarah,  1769-70</vt:lpstr>
      <vt:lpstr>Joshua Reynolds Miss Crewe 1775</vt:lpstr>
      <vt:lpstr>Reynolds Lady Elizabeth Delme and Her Children, 1780</vt:lpstr>
      <vt:lpstr>Gainsborough, Girl with Pigs, 1782</vt:lpstr>
      <vt:lpstr>Romantic children: FREEDOM &amp; NATURE</vt:lpstr>
      <vt:lpstr>Sir William Beechey, Sir Francis Ford's Children giving a Coin to a Beggar Boy (1793)</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IT</dc:creator>
  <cp:lastModifiedBy>Jeni Williams</cp:lastModifiedBy>
  <cp:revision>28</cp:revision>
  <dcterms:created xsi:type="dcterms:W3CDTF">2003-10-27T10:32:54Z</dcterms:created>
  <dcterms:modified xsi:type="dcterms:W3CDTF">2018-12-27T17:24:23Z</dcterms:modified>
</cp:coreProperties>
</file>