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7561263" cy="10693400"/>
  <p:notesSz cx="6858000" cy="9144000"/>
  <p:custDataLst>
    <p:tags r:id="rId4"/>
  </p:custDataLst>
  <p:defaultTextStyle>
    <a:defPPr>
      <a:defRPr lang="en-GB"/>
    </a:defPPr>
    <a:lvl1pPr algn="l" rtl="0" fontAlgn="base">
      <a:spcBef>
        <a:spcPct val="0"/>
      </a:spcBef>
      <a:spcAft>
        <a:spcPct val="0"/>
      </a:spcAft>
      <a:defRPr sz="1000" kern="1200">
        <a:solidFill>
          <a:schemeClr val="tx1"/>
        </a:solidFill>
        <a:latin typeface="Arial" charset="0"/>
        <a:ea typeface="+mn-ea"/>
        <a:cs typeface="+mn-cs"/>
      </a:defRPr>
    </a:lvl1pPr>
    <a:lvl2pPr marL="457200" algn="l" rtl="0" fontAlgn="base">
      <a:spcBef>
        <a:spcPct val="0"/>
      </a:spcBef>
      <a:spcAft>
        <a:spcPct val="0"/>
      </a:spcAft>
      <a:defRPr sz="1000" kern="1200">
        <a:solidFill>
          <a:schemeClr val="tx1"/>
        </a:solidFill>
        <a:latin typeface="Arial" charset="0"/>
        <a:ea typeface="+mn-ea"/>
        <a:cs typeface="+mn-cs"/>
      </a:defRPr>
    </a:lvl2pPr>
    <a:lvl3pPr marL="914400" algn="l" rtl="0" fontAlgn="base">
      <a:spcBef>
        <a:spcPct val="0"/>
      </a:spcBef>
      <a:spcAft>
        <a:spcPct val="0"/>
      </a:spcAft>
      <a:defRPr sz="1000" kern="1200">
        <a:solidFill>
          <a:schemeClr val="tx1"/>
        </a:solidFill>
        <a:latin typeface="Arial" charset="0"/>
        <a:ea typeface="+mn-ea"/>
        <a:cs typeface="+mn-cs"/>
      </a:defRPr>
    </a:lvl3pPr>
    <a:lvl4pPr marL="1371600" algn="l" rtl="0" fontAlgn="base">
      <a:spcBef>
        <a:spcPct val="0"/>
      </a:spcBef>
      <a:spcAft>
        <a:spcPct val="0"/>
      </a:spcAft>
      <a:defRPr sz="1000" kern="1200">
        <a:solidFill>
          <a:schemeClr val="tx1"/>
        </a:solidFill>
        <a:latin typeface="Arial" charset="0"/>
        <a:ea typeface="+mn-ea"/>
        <a:cs typeface="+mn-cs"/>
      </a:defRPr>
    </a:lvl4pPr>
    <a:lvl5pPr marL="1828800" algn="l" rtl="0" fontAlgn="base">
      <a:spcBef>
        <a:spcPct val="0"/>
      </a:spcBef>
      <a:spcAft>
        <a:spcPct val="0"/>
      </a:spcAft>
      <a:defRPr sz="1000" kern="1200">
        <a:solidFill>
          <a:schemeClr val="tx1"/>
        </a:solidFill>
        <a:latin typeface="Arial" charset="0"/>
        <a:ea typeface="+mn-ea"/>
        <a:cs typeface="+mn-cs"/>
      </a:defRPr>
    </a:lvl5pPr>
    <a:lvl6pPr marL="2286000" algn="l" defTabSz="914400" rtl="0" eaLnBrk="1" latinLnBrk="0" hangingPunct="1">
      <a:defRPr sz="1000" kern="1200">
        <a:solidFill>
          <a:schemeClr val="tx1"/>
        </a:solidFill>
        <a:latin typeface="Arial" charset="0"/>
        <a:ea typeface="+mn-ea"/>
        <a:cs typeface="+mn-cs"/>
      </a:defRPr>
    </a:lvl6pPr>
    <a:lvl7pPr marL="2743200" algn="l" defTabSz="914400" rtl="0" eaLnBrk="1" latinLnBrk="0" hangingPunct="1">
      <a:defRPr sz="1000" kern="1200">
        <a:solidFill>
          <a:schemeClr val="tx1"/>
        </a:solidFill>
        <a:latin typeface="Arial" charset="0"/>
        <a:ea typeface="+mn-ea"/>
        <a:cs typeface="+mn-cs"/>
      </a:defRPr>
    </a:lvl7pPr>
    <a:lvl8pPr marL="3200400" algn="l" defTabSz="914400" rtl="0" eaLnBrk="1" latinLnBrk="0" hangingPunct="1">
      <a:defRPr sz="1000" kern="1200">
        <a:solidFill>
          <a:schemeClr val="tx1"/>
        </a:solidFill>
        <a:latin typeface="Arial" charset="0"/>
        <a:ea typeface="+mn-ea"/>
        <a:cs typeface="+mn-cs"/>
      </a:defRPr>
    </a:lvl8pPr>
    <a:lvl9pPr marL="3657600" algn="l" defTabSz="914400" rtl="0" eaLnBrk="1" latinLnBrk="0" hangingPunct="1">
      <a:defRPr sz="10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681">
          <p15:clr>
            <a:srgbClr val="A4A3A4"/>
          </p15:clr>
        </p15:guide>
        <p15:guide id="2" orient="horz" pos="6624">
          <p15:clr>
            <a:srgbClr val="A4A3A4"/>
          </p15:clr>
        </p15:guide>
        <p15:guide id="3" pos="1663">
          <p15:clr>
            <a:srgbClr val="A4A3A4"/>
          </p15:clr>
        </p15:guide>
        <p15:guide id="4" pos="1590">
          <p15:clr>
            <a:srgbClr val="A4A3A4"/>
          </p15:clr>
        </p15:guide>
        <p15:guide id="5" pos="153">
          <p15:clr>
            <a:srgbClr val="A4A3A4"/>
          </p15:clr>
        </p15:guide>
        <p15:guide id="6" pos="3101">
          <p15:clr>
            <a:srgbClr val="A4A3A4"/>
          </p15:clr>
        </p15:guide>
        <p15:guide id="7" pos="3175">
          <p15:clr>
            <a:srgbClr val="A4A3A4"/>
          </p15:clr>
        </p15:guide>
        <p15:guide id="8" pos="461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2" d="100"/>
          <a:sy n="52" d="100"/>
        </p:scale>
        <p:origin x="2597" y="34"/>
      </p:cViewPr>
      <p:guideLst>
        <p:guide orient="horz" pos="681"/>
        <p:guide orient="horz" pos="6624"/>
        <p:guide pos="1663"/>
        <p:guide pos="1590"/>
        <p:guide pos="153"/>
        <p:guide pos="3101"/>
        <p:guide pos="3175"/>
        <p:guide pos="461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tags" Target="tags/tag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738" y="3322638"/>
            <a:ext cx="6427787" cy="2290762"/>
          </a:xfrm>
        </p:spPr>
        <p:txBody>
          <a:bodyPr/>
          <a:lstStyle/>
          <a:p>
            <a:r>
              <a:rPr lang="en-US"/>
              <a:t>Click to edit Master title style</a:t>
            </a:r>
            <a:endParaRPr lang="en-GB"/>
          </a:p>
        </p:txBody>
      </p:sp>
      <p:sp>
        <p:nvSpPr>
          <p:cNvPr id="3" name="Subtitle 2"/>
          <p:cNvSpPr>
            <a:spLocks noGrp="1"/>
          </p:cNvSpPr>
          <p:nvPr>
            <p:ph type="subTitle" idx="1"/>
          </p:nvPr>
        </p:nvSpPr>
        <p:spPr>
          <a:xfrm>
            <a:off x="1133475" y="6059488"/>
            <a:ext cx="5294313" cy="2732087"/>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AC43904-D4D0-4825-BA8F-3815289194A1}"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988200-ED8A-4A65-874D-F550B29433A4}"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96900" y="6872288"/>
            <a:ext cx="6427788" cy="2122487"/>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596900" y="4532313"/>
            <a:ext cx="6427788" cy="23399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34E7C77-6DBE-4FCE-B518-ECF3A89DF53B}"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77825" y="2493963"/>
            <a:ext cx="3325813" cy="7059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856038" y="2493963"/>
            <a:ext cx="3327400" cy="7059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467CDB7-E75F-452D-AD19-820E602E0376}"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77825" y="428625"/>
            <a:ext cx="6805613" cy="1781175"/>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77825" y="2393950"/>
            <a:ext cx="3341688" cy="9969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77825" y="3390900"/>
            <a:ext cx="3341688" cy="61610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841750" y="2393950"/>
            <a:ext cx="3341688" cy="9969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41750" y="3390900"/>
            <a:ext cx="3341688" cy="61610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54E140A7-DDF9-4473-8A41-9B22A7ACEB3B}"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41403AD7-EF18-420C-8E5A-60E9B9757B3E}"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D223A3B-001D-4F9C-B84C-1F244C48D695}"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7825" y="425450"/>
            <a:ext cx="2487613" cy="1812925"/>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2955925" y="425450"/>
            <a:ext cx="4227513" cy="912653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77825" y="2238375"/>
            <a:ext cx="2487613" cy="731361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98822CA-D44A-4B7C-B158-2D8757E0B1CA}"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5" y="7485063"/>
            <a:ext cx="4535488" cy="884237"/>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482725" y="955675"/>
            <a:ext cx="4535488" cy="64150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482725" y="8369300"/>
            <a:ext cx="4535488" cy="12541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B69501C-6794-4CFD-B692-68C6A5A1EB1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9F89411-6BEF-47E6-8C9E-20BB28C8143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83225" y="428625"/>
            <a:ext cx="1700213" cy="91249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77825" y="428625"/>
            <a:ext cx="4953000" cy="9124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DF9C561-A730-43C6-8D46-4E9DF88FF1E3}"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77825" y="428625"/>
            <a:ext cx="6805613" cy="1782763"/>
          </a:xfrm>
        </p:spPr>
        <p:txBody>
          <a:bodyPr/>
          <a:lstStyle/>
          <a:p>
            <a:r>
              <a:rPr lang="en-US"/>
              <a:t>Click to edit Master title style</a:t>
            </a:r>
            <a:endParaRPr lang="en-GB"/>
          </a:p>
        </p:txBody>
      </p:sp>
      <p:sp>
        <p:nvSpPr>
          <p:cNvPr id="3" name="Content Placeholder 2"/>
          <p:cNvSpPr>
            <a:spLocks noGrp="1"/>
          </p:cNvSpPr>
          <p:nvPr>
            <p:ph sz="quarter" idx="1"/>
          </p:nvPr>
        </p:nvSpPr>
        <p:spPr>
          <a:xfrm>
            <a:off x="377825" y="2493963"/>
            <a:ext cx="3325813" cy="3452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377825" y="6099175"/>
            <a:ext cx="3325813" cy="345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half" idx="3"/>
          </p:nvPr>
        </p:nvSpPr>
        <p:spPr>
          <a:xfrm>
            <a:off x="3856038" y="2493963"/>
            <a:ext cx="3327400" cy="70596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377825" y="9737725"/>
            <a:ext cx="1765300" cy="742950"/>
          </a:xfrm>
        </p:spPr>
        <p:txBody>
          <a:bodyPr/>
          <a:lstStyle>
            <a:lvl1pPr>
              <a:defRPr/>
            </a:lvl1pPr>
          </a:lstStyle>
          <a:p>
            <a:endParaRPr lang="en-GB"/>
          </a:p>
        </p:txBody>
      </p:sp>
      <p:sp>
        <p:nvSpPr>
          <p:cNvPr id="7" name="Footer Placeholder 6"/>
          <p:cNvSpPr>
            <a:spLocks noGrp="1"/>
          </p:cNvSpPr>
          <p:nvPr>
            <p:ph type="ftr" sz="quarter" idx="11"/>
          </p:nvPr>
        </p:nvSpPr>
        <p:spPr>
          <a:xfrm>
            <a:off x="2582863" y="9737725"/>
            <a:ext cx="2395537" cy="742950"/>
          </a:xfrm>
        </p:spPr>
        <p:txBody>
          <a:bodyPr/>
          <a:lstStyle>
            <a:lvl1pPr>
              <a:defRPr/>
            </a:lvl1pPr>
          </a:lstStyle>
          <a:p>
            <a:endParaRPr lang="en-GB"/>
          </a:p>
        </p:txBody>
      </p:sp>
      <p:sp>
        <p:nvSpPr>
          <p:cNvPr id="8" name="Slide Number Placeholder 7"/>
          <p:cNvSpPr>
            <a:spLocks noGrp="1"/>
          </p:cNvSpPr>
          <p:nvPr>
            <p:ph type="sldNum" sz="quarter" idx="12"/>
          </p:nvPr>
        </p:nvSpPr>
        <p:spPr>
          <a:xfrm>
            <a:off x="5418138" y="9737725"/>
            <a:ext cx="1765300" cy="742950"/>
          </a:xfrm>
        </p:spPr>
        <p:txBody>
          <a:bodyPr/>
          <a:lstStyle>
            <a:lvl1pPr>
              <a:defRPr/>
            </a:lvl1pPr>
          </a:lstStyle>
          <a:p>
            <a:fld id="{899607CD-7B83-4EBC-8BA3-2FB73448A7C4}"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77825" y="428625"/>
            <a:ext cx="6805613" cy="1782763"/>
          </a:xfrm>
          <a:prstGeom prst="rect">
            <a:avLst/>
          </a:prstGeom>
          <a:noFill/>
          <a:ln w="9525">
            <a:noFill/>
            <a:miter lim="800000"/>
            <a:headEnd/>
            <a:tailEnd/>
          </a:ln>
          <a:effectLst/>
        </p:spPr>
        <p:txBody>
          <a:bodyPr vert="horz" wrap="square" lIns="104306" tIns="52153" rIns="104306" bIns="52153"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377825" y="2493963"/>
            <a:ext cx="6805613" cy="7059612"/>
          </a:xfrm>
          <a:prstGeom prst="rect">
            <a:avLst/>
          </a:prstGeom>
          <a:noFill/>
          <a:ln w="9525">
            <a:noFill/>
            <a:miter lim="800000"/>
            <a:headEnd/>
            <a:tailEnd/>
          </a:ln>
          <a:effectLst/>
        </p:spPr>
        <p:txBody>
          <a:bodyPr vert="horz" wrap="square" lIns="104306" tIns="52153" rIns="104306" bIns="52153"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377825" y="9737725"/>
            <a:ext cx="1765300" cy="742950"/>
          </a:xfrm>
          <a:prstGeom prst="rect">
            <a:avLst/>
          </a:prstGeom>
          <a:noFill/>
          <a:ln w="9525">
            <a:noFill/>
            <a:miter lim="800000"/>
            <a:headEnd/>
            <a:tailEnd/>
          </a:ln>
          <a:effectLst/>
        </p:spPr>
        <p:txBody>
          <a:bodyPr vert="horz" wrap="square" lIns="104306" tIns="52153" rIns="104306" bIns="52153" numCol="1" anchor="t" anchorCtr="0" compatLnSpc="1">
            <a:prstTxWarp prst="textNoShape">
              <a:avLst/>
            </a:prstTxWarp>
          </a:bodyPr>
          <a:lstStyle>
            <a:lvl1pPr defTabSz="1042988">
              <a:defRPr sz="1600"/>
            </a:lvl1pPr>
          </a:lstStyle>
          <a:p>
            <a:endParaRPr lang="en-GB"/>
          </a:p>
        </p:txBody>
      </p:sp>
      <p:sp>
        <p:nvSpPr>
          <p:cNvPr id="1029" name="Rectangle 5"/>
          <p:cNvSpPr>
            <a:spLocks noGrp="1" noChangeArrowheads="1"/>
          </p:cNvSpPr>
          <p:nvPr>
            <p:ph type="ftr" sz="quarter" idx="3"/>
          </p:nvPr>
        </p:nvSpPr>
        <p:spPr bwMode="auto">
          <a:xfrm>
            <a:off x="2582863" y="9737725"/>
            <a:ext cx="2395537" cy="742950"/>
          </a:xfrm>
          <a:prstGeom prst="rect">
            <a:avLst/>
          </a:prstGeom>
          <a:noFill/>
          <a:ln w="9525">
            <a:noFill/>
            <a:miter lim="800000"/>
            <a:headEnd/>
            <a:tailEnd/>
          </a:ln>
          <a:effectLst/>
        </p:spPr>
        <p:txBody>
          <a:bodyPr vert="horz" wrap="square" lIns="104306" tIns="52153" rIns="104306" bIns="52153" numCol="1" anchor="t" anchorCtr="0" compatLnSpc="1">
            <a:prstTxWarp prst="textNoShape">
              <a:avLst/>
            </a:prstTxWarp>
          </a:bodyPr>
          <a:lstStyle>
            <a:lvl1pPr algn="ctr" defTabSz="1042988">
              <a:defRPr sz="1600"/>
            </a:lvl1pPr>
          </a:lstStyle>
          <a:p>
            <a:endParaRPr lang="en-GB"/>
          </a:p>
        </p:txBody>
      </p:sp>
      <p:sp>
        <p:nvSpPr>
          <p:cNvPr id="1030" name="Rectangle 6"/>
          <p:cNvSpPr>
            <a:spLocks noGrp="1" noChangeArrowheads="1"/>
          </p:cNvSpPr>
          <p:nvPr>
            <p:ph type="sldNum" sz="quarter" idx="4"/>
          </p:nvPr>
        </p:nvSpPr>
        <p:spPr bwMode="auto">
          <a:xfrm>
            <a:off x="5418138" y="9737725"/>
            <a:ext cx="1765300" cy="742950"/>
          </a:xfrm>
          <a:prstGeom prst="rect">
            <a:avLst/>
          </a:prstGeom>
          <a:noFill/>
          <a:ln w="9525">
            <a:noFill/>
            <a:miter lim="800000"/>
            <a:headEnd/>
            <a:tailEnd/>
          </a:ln>
          <a:effectLst/>
        </p:spPr>
        <p:txBody>
          <a:bodyPr vert="horz" wrap="square" lIns="104306" tIns="52153" rIns="104306" bIns="52153" numCol="1" anchor="t" anchorCtr="0" compatLnSpc="1">
            <a:prstTxWarp prst="textNoShape">
              <a:avLst/>
            </a:prstTxWarp>
          </a:bodyPr>
          <a:lstStyle>
            <a:lvl1pPr algn="r" defTabSz="1042988">
              <a:defRPr sz="1600"/>
            </a:lvl1pPr>
          </a:lstStyle>
          <a:p>
            <a:fld id="{DC55061C-ECFA-4DCD-9C08-7AEB89D6BDA9}"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1042988" rtl="0" fontAlgn="base">
        <a:spcBef>
          <a:spcPct val="0"/>
        </a:spcBef>
        <a:spcAft>
          <a:spcPct val="0"/>
        </a:spcAft>
        <a:defRPr sz="5000">
          <a:solidFill>
            <a:schemeClr val="tx2"/>
          </a:solidFill>
          <a:latin typeface="+mj-lt"/>
          <a:ea typeface="+mj-ea"/>
          <a:cs typeface="+mj-cs"/>
        </a:defRPr>
      </a:lvl1pPr>
      <a:lvl2pPr algn="ctr" defTabSz="1042988" rtl="0" fontAlgn="base">
        <a:spcBef>
          <a:spcPct val="0"/>
        </a:spcBef>
        <a:spcAft>
          <a:spcPct val="0"/>
        </a:spcAft>
        <a:defRPr sz="5000">
          <a:solidFill>
            <a:schemeClr val="tx2"/>
          </a:solidFill>
          <a:latin typeface="Arial" charset="0"/>
        </a:defRPr>
      </a:lvl2pPr>
      <a:lvl3pPr algn="ctr" defTabSz="1042988" rtl="0" fontAlgn="base">
        <a:spcBef>
          <a:spcPct val="0"/>
        </a:spcBef>
        <a:spcAft>
          <a:spcPct val="0"/>
        </a:spcAft>
        <a:defRPr sz="5000">
          <a:solidFill>
            <a:schemeClr val="tx2"/>
          </a:solidFill>
          <a:latin typeface="Arial" charset="0"/>
        </a:defRPr>
      </a:lvl3pPr>
      <a:lvl4pPr algn="ctr" defTabSz="1042988" rtl="0" fontAlgn="base">
        <a:spcBef>
          <a:spcPct val="0"/>
        </a:spcBef>
        <a:spcAft>
          <a:spcPct val="0"/>
        </a:spcAft>
        <a:defRPr sz="5000">
          <a:solidFill>
            <a:schemeClr val="tx2"/>
          </a:solidFill>
          <a:latin typeface="Arial" charset="0"/>
        </a:defRPr>
      </a:lvl4pPr>
      <a:lvl5pPr algn="ctr" defTabSz="1042988" rtl="0" fontAlgn="base">
        <a:spcBef>
          <a:spcPct val="0"/>
        </a:spcBef>
        <a:spcAft>
          <a:spcPct val="0"/>
        </a:spcAft>
        <a:defRPr sz="5000">
          <a:solidFill>
            <a:schemeClr val="tx2"/>
          </a:solidFill>
          <a:latin typeface="Arial" charset="0"/>
        </a:defRPr>
      </a:lvl5pPr>
      <a:lvl6pPr marL="457200" algn="ctr" defTabSz="1042988" rtl="0" fontAlgn="base">
        <a:spcBef>
          <a:spcPct val="0"/>
        </a:spcBef>
        <a:spcAft>
          <a:spcPct val="0"/>
        </a:spcAft>
        <a:defRPr sz="5000">
          <a:solidFill>
            <a:schemeClr val="tx2"/>
          </a:solidFill>
          <a:latin typeface="Arial" charset="0"/>
        </a:defRPr>
      </a:lvl6pPr>
      <a:lvl7pPr marL="914400" algn="ctr" defTabSz="1042988" rtl="0" fontAlgn="base">
        <a:spcBef>
          <a:spcPct val="0"/>
        </a:spcBef>
        <a:spcAft>
          <a:spcPct val="0"/>
        </a:spcAft>
        <a:defRPr sz="5000">
          <a:solidFill>
            <a:schemeClr val="tx2"/>
          </a:solidFill>
          <a:latin typeface="Arial" charset="0"/>
        </a:defRPr>
      </a:lvl7pPr>
      <a:lvl8pPr marL="1371600" algn="ctr" defTabSz="1042988" rtl="0" fontAlgn="base">
        <a:spcBef>
          <a:spcPct val="0"/>
        </a:spcBef>
        <a:spcAft>
          <a:spcPct val="0"/>
        </a:spcAft>
        <a:defRPr sz="5000">
          <a:solidFill>
            <a:schemeClr val="tx2"/>
          </a:solidFill>
          <a:latin typeface="Arial" charset="0"/>
        </a:defRPr>
      </a:lvl8pPr>
      <a:lvl9pPr marL="1828800" algn="ctr" defTabSz="1042988" rtl="0" fontAlgn="base">
        <a:spcBef>
          <a:spcPct val="0"/>
        </a:spcBef>
        <a:spcAft>
          <a:spcPct val="0"/>
        </a:spcAft>
        <a:defRPr sz="5000">
          <a:solidFill>
            <a:schemeClr val="tx2"/>
          </a:solidFill>
          <a:latin typeface="Arial" charset="0"/>
        </a:defRPr>
      </a:lvl9pPr>
    </p:titleStyle>
    <p:bodyStyle>
      <a:lvl1pPr marL="390525" indent="-390525" algn="l" defTabSz="1042988" rtl="0" fontAlgn="base">
        <a:spcBef>
          <a:spcPct val="20000"/>
        </a:spcBef>
        <a:spcAft>
          <a:spcPct val="0"/>
        </a:spcAft>
        <a:buChar char="•"/>
        <a:defRPr sz="3700">
          <a:solidFill>
            <a:schemeClr val="tx1"/>
          </a:solidFill>
          <a:latin typeface="+mn-lt"/>
          <a:ea typeface="+mn-ea"/>
          <a:cs typeface="+mn-cs"/>
        </a:defRPr>
      </a:lvl1pPr>
      <a:lvl2pPr marL="847725" indent="-325438" algn="l" defTabSz="1042988" rtl="0" fontAlgn="base">
        <a:spcBef>
          <a:spcPct val="20000"/>
        </a:spcBef>
        <a:spcAft>
          <a:spcPct val="0"/>
        </a:spcAft>
        <a:buChar char="–"/>
        <a:defRPr sz="3200">
          <a:solidFill>
            <a:schemeClr val="tx1"/>
          </a:solidFill>
          <a:latin typeface="+mn-lt"/>
        </a:defRPr>
      </a:lvl2pPr>
      <a:lvl3pPr marL="1303338" indent="-260350" algn="l" defTabSz="1042988" rtl="0" fontAlgn="base">
        <a:spcBef>
          <a:spcPct val="20000"/>
        </a:spcBef>
        <a:spcAft>
          <a:spcPct val="0"/>
        </a:spcAft>
        <a:buChar char="•"/>
        <a:defRPr sz="2700">
          <a:solidFill>
            <a:schemeClr val="tx1"/>
          </a:solidFill>
          <a:latin typeface="+mn-lt"/>
        </a:defRPr>
      </a:lvl3pPr>
      <a:lvl4pPr marL="1825625" indent="-260350" algn="l" defTabSz="1042988" rtl="0" fontAlgn="base">
        <a:spcBef>
          <a:spcPct val="20000"/>
        </a:spcBef>
        <a:spcAft>
          <a:spcPct val="0"/>
        </a:spcAft>
        <a:buChar char="–"/>
        <a:defRPr sz="2300">
          <a:solidFill>
            <a:schemeClr val="tx1"/>
          </a:solidFill>
          <a:latin typeface="+mn-lt"/>
        </a:defRPr>
      </a:lvl4pPr>
      <a:lvl5pPr marL="2346325" indent="-260350" algn="l" defTabSz="1042988" rtl="0" fontAlgn="base">
        <a:spcBef>
          <a:spcPct val="20000"/>
        </a:spcBef>
        <a:spcAft>
          <a:spcPct val="0"/>
        </a:spcAft>
        <a:buChar char="»"/>
        <a:defRPr sz="2300">
          <a:solidFill>
            <a:schemeClr val="tx1"/>
          </a:solidFill>
          <a:latin typeface="+mn-lt"/>
        </a:defRPr>
      </a:lvl5pPr>
      <a:lvl6pPr marL="2803525" indent="-260350" algn="l" defTabSz="1042988" rtl="0" fontAlgn="base">
        <a:spcBef>
          <a:spcPct val="20000"/>
        </a:spcBef>
        <a:spcAft>
          <a:spcPct val="0"/>
        </a:spcAft>
        <a:buChar char="»"/>
        <a:defRPr sz="2300">
          <a:solidFill>
            <a:schemeClr val="tx1"/>
          </a:solidFill>
          <a:latin typeface="+mn-lt"/>
        </a:defRPr>
      </a:lvl6pPr>
      <a:lvl7pPr marL="3260725" indent="-260350" algn="l" defTabSz="1042988" rtl="0" fontAlgn="base">
        <a:spcBef>
          <a:spcPct val="20000"/>
        </a:spcBef>
        <a:spcAft>
          <a:spcPct val="0"/>
        </a:spcAft>
        <a:buChar char="»"/>
        <a:defRPr sz="2300">
          <a:solidFill>
            <a:schemeClr val="tx1"/>
          </a:solidFill>
          <a:latin typeface="+mn-lt"/>
        </a:defRPr>
      </a:lvl7pPr>
      <a:lvl8pPr marL="3717925" indent="-260350" algn="l" defTabSz="1042988" rtl="0" fontAlgn="base">
        <a:spcBef>
          <a:spcPct val="20000"/>
        </a:spcBef>
        <a:spcAft>
          <a:spcPct val="0"/>
        </a:spcAft>
        <a:buChar char="»"/>
        <a:defRPr sz="2300">
          <a:solidFill>
            <a:schemeClr val="tx1"/>
          </a:solidFill>
          <a:latin typeface="+mn-lt"/>
        </a:defRPr>
      </a:lvl8pPr>
      <a:lvl9pPr marL="4175125" indent="-260350" algn="l" defTabSz="1042988" rtl="0" fontAlgn="base">
        <a:spcBef>
          <a:spcPct val="20000"/>
        </a:spcBef>
        <a:spcAft>
          <a:spcPct val="0"/>
        </a:spcAft>
        <a:buChar char="»"/>
        <a:defRPr sz="2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056" name="Rectangle 8"/>
          <p:cNvSpPr>
            <a:spLocks noChangeArrowheads="1"/>
          </p:cNvSpPr>
          <p:nvPr/>
        </p:nvSpPr>
        <p:spPr bwMode="auto">
          <a:xfrm>
            <a:off x="242887" y="1081088"/>
            <a:ext cx="2276475" cy="5981700"/>
          </a:xfrm>
          <a:prstGeom prst="rect">
            <a:avLst/>
          </a:prstGeom>
          <a:solidFill>
            <a:schemeClr val="accent1">
              <a:lumMod val="90000"/>
            </a:schemeClr>
          </a:solidFill>
          <a:ln w="9525">
            <a:noFill/>
            <a:miter lim="800000"/>
            <a:headEnd/>
            <a:tailEnd/>
          </a:ln>
          <a:effectLst/>
        </p:spPr>
        <p:txBody>
          <a:bodyPr/>
          <a:lstStyle/>
          <a:p>
            <a:pPr defTabSz="1042988">
              <a:spcAft>
                <a:spcPct val="15000"/>
              </a:spcAft>
            </a:pPr>
            <a:r>
              <a:rPr lang="en-GB" sz="1400" b="1" dirty="0">
                <a:latin typeface="Aharoni" panose="020B0604020202020204" pitchFamily="2" charset="-79"/>
                <a:cs typeface="Aharoni" panose="020B0604020202020204" pitchFamily="2" charset="-79"/>
              </a:rPr>
              <a:t>2 Key Themes will propel Wales forward</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marL="171450" indent="-1714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Prosperous and Secure Wales</a:t>
            </a:r>
          </a:p>
          <a:p>
            <a:pPr marL="171450" indent="-171450" defTabSz="1042988">
              <a:spcAft>
                <a:spcPct val="15000"/>
              </a:spcAft>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marL="171450" indent="-1714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Healthy and Active Wales</a:t>
            </a:r>
          </a:p>
          <a:p>
            <a:pPr defTabSz="1042988">
              <a:spcAft>
                <a:spcPct val="15000"/>
              </a:spcAft>
            </a:pPr>
            <a:r>
              <a:rPr lang="en-GB" sz="1400" dirty="0">
                <a:latin typeface="Times New Roman" panose="02020603050405020304" pitchFamily="18" charset="0"/>
                <a:cs typeface="Times New Roman" panose="02020603050405020304" pitchFamily="18" charset="0"/>
              </a:rPr>
              <a:t>(Government, 2017)</a:t>
            </a:r>
          </a:p>
          <a:p>
            <a:pPr defTabSz="1042988">
              <a:spcAft>
                <a:spcPct val="15000"/>
              </a:spcAft>
            </a:pPr>
            <a:endParaRPr lang="en-GB" sz="1200" dirty="0">
              <a:latin typeface="Times New Roman" panose="02020603050405020304" pitchFamily="18" charset="0"/>
              <a:cs typeface="Times New Roman" panose="02020603050405020304" pitchFamily="18" charset="0"/>
            </a:endParaRPr>
          </a:p>
          <a:p>
            <a:pPr defTabSz="1042988">
              <a:spcAft>
                <a:spcPct val="15000"/>
              </a:spcAft>
            </a:pPr>
            <a:endParaRPr lang="en-GB" sz="1200" dirty="0">
              <a:latin typeface="Times New Roman" panose="02020603050405020304" pitchFamily="18" charset="0"/>
              <a:cs typeface="Times New Roman" panose="02020603050405020304" pitchFamily="18" charset="0"/>
            </a:endParaRPr>
          </a:p>
          <a:p>
            <a:pPr defTabSz="1042988">
              <a:spcAft>
                <a:spcPct val="15000"/>
              </a:spcAft>
            </a:pPr>
            <a:r>
              <a:rPr lang="en-GB" sz="1400" b="1" dirty="0">
                <a:latin typeface="Aharoni" panose="02010803020104030203" pitchFamily="2" charset="-79"/>
                <a:cs typeface="Aharoni" panose="02010803020104030203" pitchFamily="2" charset="-79"/>
              </a:rPr>
              <a:t>Definition of Wellbeing</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marL="285750" indent="-2857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Subjective Wellbeing (personal wellbeing) – life satisfactions, positive emotions, belief of meaningful or non-meaningful life</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marL="285750" indent="-2857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Objective Wellbeing – adequate foods, physical health, education and safety of individuals</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defTabSz="1042988">
              <a:spcAft>
                <a:spcPct val="15000"/>
              </a:spcAft>
            </a:pPr>
            <a:r>
              <a:rPr lang="en-GB" sz="1400" dirty="0">
                <a:latin typeface="Times New Roman" panose="02020603050405020304" pitchFamily="18" charset="0"/>
                <a:cs typeface="Times New Roman" panose="02020603050405020304" pitchFamily="18" charset="0"/>
              </a:rPr>
              <a:t>(Health, 2014)</a:t>
            </a:r>
          </a:p>
          <a:p>
            <a:pPr defTabSz="1042988">
              <a:spcAft>
                <a:spcPct val="15000"/>
              </a:spcAft>
            </a:pPr>
            <a:r>
              <a:rPr lang="en-GB" dirty="0"/>
              <a:t> </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defTabSz="1042988">
              <a:spcAft>
                <a:spcPct val="15000"/>
              </a:spcAft>
            </a:pPr>
            <a:endParaRPr lang="en-GB" sz="1200" b="1" dirty="0">
              <a:latin typeface="Times New Roman" panose="02020603050405020304" pitchFamily="18" charset="0"/>
              <a:cs typeface="Times New Roman" panose="02020603050405020304" pitchFamily="18" charset="0"/>
            </a:endParaRPr>
          </a:p>
          <a:p>
            <a:pPr marL="171450" indent="-171450" defTabSz="1042988">
              <a:spcAft>
                <a:spcPct val="15000"/>
              </a:spcAft>
              <a:buFont typeface="Arial" panose="020B0604020202020204" pitchFamily="34" charset="0"/>
              <a:buChar char="•"/>
            </a:pPr>
            <a:endParaRPr lang="en-GB" sz="1200" b="1" dirty="0"/>
          </a:p>
          <a:p>
            <a:pPr marL="171450" indent="-171450" defTabSz="1042988">
              <a:spcAft>
                <a:spcPct val="15000"/>
              </a:spcAft>
              <a:buFont typeface="Arial" panose="020B0604020202020204" pitchFamily="34" charset="0"/>
              <a:buChar char="•"/>
            </a:pPr>
            <a:endParaRPr lang="en-GB" sz="1200" b="1" dirty="0"/>
          </a:p>
        </p:txBody>
      </p:sp>
      <p:sp>
        <p:nvSpPr>
          <p:cNvPr id="2069" name="Rectangle 21"/>
          <p:cNvSpPr>
            <a:spLocks noChangeArrowheads="1"/>
          </p:cNvSpPr>
          <p:nvPr/>
        </p:nvSpPr>
        <p:spPr bwMode="auto">
          <a:xfrm>
            <a:off x="5035550" y="1081088"/>
            <a:ext cx="2274887" cy="8035051"/>
          </a:xfrm>
          <a:prstGeom prst="rect">
            <a:avLst/>
          </a:prstGeom>
          <a:solidFill>
            <a:schemeClr val="accent1">
              <a:lumMod val="90000"/>
            </a:schemeClr>
          </a:solidFill>
          <a:ln w="9525">
            <a:noFill/>
            <a:miter lim="800000"/>
            <a:headEnd/>
            <a:tailEnd/>
          </a:ln>
          <a:effectLst/>
        </p:spPr>
        <p:txBody>
          <a:bodyPr/>
          <a:lstStyle/>
          <a:p>
            <a:pPr defTabSz="1042988">
              <a:spcAft>
                <a:spcPct val="15000"/>
              </a:spcAft>
            </a:pPr>
            <a:r>
              <a:rPr lang="en-GB" sz="1400" b="1" dirty="0">
                <a:latin typeface="Aharoni" panose="02010803020104030203" pitchFamily="2" charset="-79"/>
                <a:cs typeface="Aharoni" panose="02010803020104030203" pitchFamily="2" charset="-79"/>
              </a:rPr>
              <a:t>Political Influences of Music and Welsh Culture</a:t>
            </a:r>
          </a:p>
          <a:p>
            <a:pPr defTabSz="1042988">
              <a:spcAft>
                <a:spcPct val="15000"/>
              </a:spcAft>
            </a:pPr>
            <a:endParaRPr lang="en-GB" sz="1200" b="1" dirty="0"/>
          </a:p>
          <a:p>
            <a:pPr marL="171450" indent="-171450" defTabSz="1042988">
              <a:spcAft>
                <a:spcPct val="15000"/>
              </a:spcAft>
              <a:buFont typeface="Arial" panose="020B0604020202020204" pitchFamily="34" charset="0"/>
              <a:buChar char="•"/>
            </a:pPr>
            <a:r>
              <a:rPr lang="en-GB" sz="1200" dirty="0"/>
              <a:t>Forms of communication</a:t>
            </a:r>
          </a:p>
          <a:p>
            <a:pPr marL="171450" indent="-171450" defTabSz="1042988">
              <a:spcAft>
                <a:spcPct val="15000"/>
              </a:spcAft>
              <a:buFont typeface="Arial" panose="020B0604020202020204" pitchFamily="34" charset="0"/>
              <a:buChar char="•"/>
            </a:pPr>
            <a:r>
              <a:rPr lang="en-GB" sz="1200" dirty="0"/>
              <a:t>Reaching out to strongly opinionated individuals</a:t>
            </a:r>
          </a:p>
          <a:p>
            <a:pPr defTabSz="1042988">
              <a:spcAft>
                <a:spcPct val="15000"/>
              </a:spcAft>
            </a:pPr>
            <a:r>
              <a:rPr lang="en-GB" sz="1200" dirty="0"/>
              <a:t>(Music, 2016)</a:t>
            </a:r>
          </a:p>
          <a:p>
            <a:pPr defTabSz="1042988">
              <a:lnSpc>
                <a:spcPct val="110000"/>
              </a:lnSpc>
              <a:spcAft>
                <a:spcPct val="30000"/>
              </a:spcAft>
            </a:pPr>
            <a:endParaRPr lang="en-GB" dirty="0"/>
          </a:p>
          <a:p>
            <a:pPr defTabSz="1042988">
              <a:spcAft>
                <a:spcPct val="15000"/>
              </a:spcAft>
            </a:pPr>
            <a:r>
              <a:rPr lang="en-GB" sz="1400" b="1" dirty="0">
                <a:latin typeface="Aharoni" panose="02010803020104030203" pitchFamily="2" charset="-79"/>
                <a:cs typeface="Aharoni" panose="02010803020104030203" pitchFamily="2" charset="-79"/>
              </a:rPr>
              <a:t>Cultural Influences of Music and Welsh Culture</a:t>
            </a:r>
          </a:p>
          <a:p>
            <a:pPr defTabSz="1042988">
              <a:spcAft>
                <a:spcPct val="15000"/>
              </a:spcAft>
            </a:pPr>
            <a:endParaRPr lang="en-GB" b="1" dirty="0"/>
          </a:p>
          <a:p>
            <a:pPr defTabSz="1042988">
              <a:spcAft>
                <a:spcPct val="15000"/>
              </a:spcAft>
            </a:pPr>
            <a:r>
              <a:rPr lang="en-GB" sz="1400" dirty="0">
                <a:latin typeface="Times New Roman" panose="02020603050405020304" pitchFamily="18" charset="0"/>
                <a:cs typeface="Times New Roman" panose="02020603050405020304" pitchFamily="18" charset="0"/>
              </a:rPr>
              <a:t>Well-being and Future Generations (Wales) Act 2015</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defTabSz="1042988">
              <a:spcAft>
                <a:spcPct val="15000"/>
              </a:spcAft>
            </a:pPr>
            <a:r>
              <a:rPr lang="en-GB" sz="1400" dirty="0">
                <a:latin typeface="Times New Roman" panose="02020603050405020304" pitchFamily="18" charset="0"/>
                <a:cs typeface="Times New Roman" panose="02020603050405020304" pitchFamily="18" charset="0"/>
              </a:rPr>
              <a:t>“a society that promotes and protects culture, heritage and the Welsh Language and which encourages people to participate in the arts and sports and recreation”</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defTabSz="1042988">
              <a:spcAft>
                <a:spcPct val="15000"/>
              </a:spcAft>
            </a:pPr>
            <a:r>
              <a:rPr lang="en-GB" sz="1400" dirty="0">
                <a:latin typeface="Times New Roman" panose="02020603050405020304" pitchFamily="18" charset="0"/>
                <a:cs typeface="Times New Roman" panose="02020603050405020304" pitchFamily="18" charset="0"/>
              </a:rPr>
              <a:t>(Wales, 2020)</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marL="171450" indent="-1714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Creation of diverse, vibrant and viable places within the Welsh Society</a:t>
            </a:r>
          </a:p>
          <a:p>
            <a:pPr marL="171450" indent="-171450" defTabSz="1042988">
              <a:spcAft>
                <a:spcPct val="15000"/>
              </a:spcAft>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defTabSz="1042988">
              <a:spcAft>
                <a:spcPct val="15000"/>
              </a:spcAft>
            </a:pPr>
            <a:r>
              <a:rPr lang="en-GB" sz="1400" dirty="0">
                <a:latin typeface="Times New Roman" panose="02020603050405020304" pitchFamily="18" charset="0"/>
                <a:cs typeface="Times New Roman" panose="02020603050405020304" pitchFamily="18" charset="0"/>
              </a:rPr>
              <a:t>(Government, 2016)</a:t>
            </a:r>
          </a:p>
          <a:p>
            <a:pPr defTabSz="1042988">
              <a:spcAft>
                <a:spcPct val="15000"/>
              </a:spcAft>
            </a:pPr>
            <a:endParaRPr lang="en-GB" sz="1400" dirty="0">
              <a:latin typeface="Times New Roman" panose="02020603050405020304" pitchFamily="18" charset="0"/>
              <a:cs typeface="Times New Roman" panose="02020603050405020304" pitchFamily="18" charset="0"/>
            </a:endParaRPr>
          </a:p>
          <a:p>
            <a:pPr marL="171450" indent="-1714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‘Land of Song’</a:t>
            </a:r>
          </a:p>
          <a:p>
            <a:pPr marL="171450" indent="-171450" defTabSz="1042988">
              <a:spcAft>
                <a:spcPct val="150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‘Music City’</a:t>
            </a:r>
          </a:p>
          <a:p>
            <a:pPr marL="171450" indent="-171450" defTabSz="1042988">
              <a:spcAft>
                <a:spcPct val="15000"/>
              </a:spcAft>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defTabSz="1042988">
              <a:spcAft>
                <a:spcPct val="15000"/>
              </a:spcAft>
            </a:pPr>
            <a:r>
              <a:rPr lang="en-GB" sz="1400" dirty="0">
                <a:latin typeface="Times New Roman" panose="02020603050405020304" pitchFamily="18" charset="0"/>
                <a:cs typeface="Times New Roman" panose="02020603050405020304" pitchFamily="18" charset="0"/>
              </a:rPr>
              <a:t>(Davies, 2020)</a:t>
            </a:r>
          </a:p>
          <a:p>
            <a:pPr defTabSz="1042988">
              <a:spcAft>
                <a:spcPct val="15000"/>
              </a:spcAft>
            </a:pPr>
            <a:endParaRPr lang="en-GB" b="1" dirty="0"/>
          </a:p>
          <a:p>
            <a:pPr defTabSz="1042988">
              <a:lnSpc>
                <a:spcPct val="110000"/>
              </a:lnSpc>
              <a:spcAft>
                <a:spcPct val="30000"/>
              </a:spcAft>
            </a:pPr>
            <a:endParaRPr lang="en-GB" sz="800" dirty="0"/>
          </a:p>
          <a:p>
            <a:pPr defTabSz="1042988">
              <a:spcAft>
                <a:spcPct val="15000"/>
              </a:spcAft>
            </a:pPr>
            <a:endParaRPr lang="en-GB" b="1" dirty="0"/>
          </a:p>
          <a:p>
            <a:pPr defTabSz="1042988">
              <a:lnSpc>
                <a:spcPct val="110000"/>
              </a:lnSpc>
              <a:spcAft>
                <a:spcPct val="30000"/>
              </a:spcAft>
            </a:pPr>
            <a:endParaRPr lang="en-GB" sz="700" dirty="0"/>
          </a:p>
          <a:p>
            <a:pPr defTabSz="1042988">
              <a:lnSpc>
                <a:spcPct val="110000"/>
              </a:lnSpc>
              <a:spcAft>
                <a:spcPct val="30000"/>
              </a:spcAft>
            </a:pPr>
            <a:endParaRPr lang="en-GB" sz="700" dirty="0"/>
          </a:p>
        </p:txBody>
      </p:sp>
      <p:pic>
        <p:nvPicPr>
          <p:cNvPr id="3" name="Content Placeholder 2">
            <a:extLst>
              <a:ext uri="{FF2B5EF4-FFF2-40B4-BE49-F238E27FC236}">
                <a16:creationId xmlns:a16="http://schemas.microsoft.com/office/drawing/2014/main" id="{A02D289E-C005-4B6D-90CF-BD634DD8EC88}"/>
              </a:ext>
            </a:extLst>
          </p:cNvPr>
          <p:cNvPicPr>
            <a:picLocks noGrp="1" noChangeAspect="1"/>
          </p:cNvPicPr>
          <p:nvPr>
            <p:ph sz="half" idx="3"/>
          </p:nvPr>
        </p:nvPicPr>
        <p:blipFill>
          <a:blip r:embed="rId2"/>
          <a:stretch>
            <a:fillRect/>
          </a:stretch>
        </p:blipFill>
        <p:spPr>
          <a:xfrm>
            <a:off x="2636837" y="1081088"/>
            <a:ext cx="2238375" cy="2047875"/>
          </a:xfrm>
          <a:prstGeom prst="rect">
            <a:avLst/>
          </a:prstGeom>
        </p:spPr>
      </p:pic>
      <p:sp>
        <p:nvSpPr>
          <p:cNvPr id="2259" name="Rectangle 211"/>
          <p:cNvSpPr>
            <a:spLocks noChangeArrowheads="1"/>
          </p:cNvSpPr>
          <p:nvPr/>
        </p:nvSpPr>
        <p:spPr bwMode="auto">
          <a:xfrm>
            <a:off x="2636838" y="7485063"/>
            <a:ext cx="2281237" cy="3425825"/>
          </a:xfrm>
          <a:prstGeom prst="rect">
            <a:avLst/>
          </a:prstGeom>
          <a:noFill/>
          <a:ln w="9525">
            <a:noFill/>
            <a:miter lim="800000"/>
            <a:headEnd/>
            <a:tailEnd/>
          </a:ln>
          <a:effectLst/>
        </p:spPr>
        <p:txBody>
          <a:bodyPr lIns="104306" tIns="52153" rIns="104306" bIns="52153"/>
          <a:lstStyle/>
          <a:p>
            <a:pPr marL="390525" indent="-390525" defTabSz="1042988">
              <a:spcBef>
                <a:spcPct val="20000"/>
              </a:spcBef>
            </a:pPr>
            <a:endParaRPr lang="en-US"/>
          </a:p>
        </p:txBody>
      </p:sp>
      <p:sp>
        <p:nvSpPr>
          <p:cNvPr id="2" name="TextBox 1">
            <a:extLst>
              <a:ext uri="{FF2B5EF4-FFF2-40B4-BE49-F238E27FC236}">
                <a16:creationId xmlns:a16="http://schemas.microsoft.com/office/drawing/2014/main" id="{6463B459-3FE1-4A2D-843F-4FDD7D9C2762}"/>
              </a:ext>
            </a:extLst>
          </p:cNvPr>
          <p:cNvSpPr txBox="1"/>
          <p:nvPr/>
        </p:nvSpPr>
        <p:spPr>
          <a:xfrm>
            <a:off x="85725" y="142875"/>
            <a:ext cx="7353300" cy="830997"/>
          </a:xfrm>
          <a:prstGeom prst="rect">
            <a:avLst/>
          </a:prstGeom>
          <a:noFill/>
        </p:spPr>
        <p:txBody>
          <a:bodyPr wrap="square" rtlCol="0">
            <a:spAutoFit/>
          </a:bodyPr>
          <a:lstStyle/>
          <a:p>
            <a:pPr algn="ctr"/>
            <a:r>
              <a:rPr lang="en-GB" sz="1600" b="1" u="sng" dirty="0">
                <a:latin typeface="Times New Roman" panose="02020603050405020304" pitchFamily="18" charset="0"/>
                <a:cs typeface="Times New Roman" panose="02020603050405020304" pitchFamily="18" charset="0"/>
              </a:rPr>
              <a:t>Assignment Title: Focus on a specific community or group and consider the social, cultural and political influences and how these support ‘A Healthy and Prosperous World’</a:t>
            </a:r>
          </a:p>
        </p:txBody>
      </p:sp>
      <p:sp>
        <p:nvSpPr>
          <p:cNvPr id="4" name="TextBox 3">
            <a:extLst>
              <a:ext uri="{FF2B5EF4-FFF2-40B4-BE49-F238E27FC236}">
                <a16:creationId xmlns:a16="http://schemas.microsoft.com/office/drawing/2014/main" id="{64576385-B19B-49D8-834D-6BB94E6A67EB}"/>
              </a:ext>
            </a:extLst>
          </p:cNvPr>
          <p:cNvSpPr txBox="1"/>
          <p:nvPr/>
        </p:nvSpPr>
        <p:spPr>
          <a:xfrm>
            <a:off x="3257551" y="3134439"/>
            <a:ext cx="1922462" cy="246221"/>
          </a:xfrm>
          <a:prstGeom prst="rect">
            <a:avLst/>
          </a:prstGeom>
          <a:noFill/>
        </p:spPr>
        <p:txBody>
          <a:bodyPr wrap="square" rtlCol="0">
            <a:spAutoFit/>
          </a:bodyPr>
          <a:lstStyle/>
          <a:p>
            <a:r>
              <a:rPr lang="en-GB" dirty="0"/>
              <a:t>(Welsh Government, 2015)</a:t>
            </a:r>
          </a:p>
        </p:txBody>
      </p:sp>
      <p:pic>
        <p:nvPicPr>
          <p:cNvPr id="5" name="Picture 4">
            <a:extLst>
              <a:ext uri="{FF2B5EF4-FFF2-40B4-BE49-F238E27FC236}">
                <a16:creationId xmlns:a16="http://schemas.microsoft.com/office/drawing/2014/main" id="{0F969DB3-6B46-4F55-B544-6B59FDFA0041}"/>
              </a:ext>
            </a:extLst>
          </p:cNvPr>
          <p:cNvPicPr>
            <a:picLocks noChangeAspect="1"/>
          </p:cNvPicPr>
          <p:nvPr/>
        </p:nvPicPr>
        <p:blipFill>
          <a:blip r:embed="rId3"/>
          <a:stretch>
            <a:fillRect/>
          </a:stretch>
        </p:blipFill>
        <p:spPr>
          <a:xfrm>
            <a:off x="103696" y="7146024"/>
            <a:ext cx="3201195" cy="1878387"/>
          </a:xfrm>
          <a:prstGeom prst="rect">
            <a:avLst/>
          </a:prstGeom>
        </p:spPr>
      </p:pic>
      <p:sp>
        <p:nvSpPr>
          <p:cNvPr id="6" name="TextBox 5">
            <a:extLst>
              <a:ext uri="{FF2B5EF4-FFF2-40B4-BE49-F238E27FC236}">
                <a16:creationId xmlns:a16="http://schemas.microsoft.com/office/drawing/2014/main" id="{B1907129-DA43-4BA6-825F-D665AD378BCC}"/>
              </a:ext>
            </a:extLst>
          </p:cNvPr>
          <p:cNvSpPr txBox="1"/>
          <p:nvPr/>
        </p:nvSpPr>
        <p:spPr>
          <a:xfrm>
            <a:off x="0" y="9034267"/>
            <a:ext cx="3201195"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(Office for National Statistics, 2016)</a:t>
            </a:r>
          </a:p>
        </p:txBody>
      </p:sp>
      <p:sp>
        <p:nvSpPr>
          <p:cNvPr id="7" name="TextBox 6">
            <a:extLst>
              <a:ext uri="{FF2B5EF4-FFF2-40B4-BE49-F238E27FC236}">
                <a16:creationId xmlns:a16="http://schemas.microsoft.com/office/drawing/2014/main" id="{EA5C5DCE-E51F-4B17-86E5-4F012DB2F8C2}"/>
              </a:ext>
            </a:extLst>
          </p:cNvPr>
          <p:cNvSpPr txBox="1"/>
          <p:nvPr/>
        </p:nvSpPr>
        <p:spPr>
          <a:xfrm>
            <a:off x="0" y="9364710"/>
            <a:ext cx="3286920" cy="120032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The reasoning behind included this graph was to display how people’s wellbeing can vary and change in connection with life satisfactions, worthwhile situations, happiness and anxieties. As the graph displays all these factors can have profound effects on an individuals wellbeing. </a:t>
            </a:r>
          </a:p>
        </p:txBody>
      </p:sp>
      <p:sp>
        <p:nvSpPr>
          <p:cNvPr id="8" name="TextBox 7">
            <a:extLst>
              <a:ext uri="{FF2B5EF4-FFF2-40B4-BE49-F238E27FC236}">
                <a16:creationId xmlns:a16="http://schemas.microsoft.com/office/drawing/2014/main" id="{35A1AF50-CE77-46B1-BC9B-88DC196B7F1F}"/>
              </a:ext>
            </a:extLst>
          </p:cNvPr>
          <p:cNvSpPr txBox="1"/>
          <p:nvPr/>
        </p:nvSpPr>
        <p:spPr>
          <a:xfrm>
            <a:off x="2636836" y="3409226"/>
            <a:ext cx="2238375" cy="3785652"/>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Through wellbeing individual pursue the following: </a:t>
            </a:r>
          </a:p>
          <a:p>
            <a:endParaRPr lang="en-GB"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Individual goals</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Satisfactory quality of life</a:t>
            </a: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(Bath, 2020)</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Social Influences of Music and Welsh Culture</a:t>
            </a:r>
          </a:p>
          <a:p>
            <a:endParaRPr lang="en-GB"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Capacities for creating and strengthening social bonds</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Happiness and positive mental health</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Mental, emotional and physical health</a:t>
            </a: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(Dunbar, 2014)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0E7AFF-C041-4926-9961-E8E63A67A4D0}"/>
              </a:ext>
            </a:extLst>
          </p:cNvPr>
          <p:cNvSpPr/>
          <p:nvPr/>
        </p:nvSpPr>
        <p:spPr>
          <a:xfrm>
            <a:off x="-1" y="0"/>
            <a:ext cx="7561263" cy="9377952"/>
          </a:xfrm>
          <a:prstGeom prst="rect">
            <a:avLst/>
          </a:prstGeom>
        </p:spPr>
        <p:txBody>
          <a:bodyPr wrap="square">
            <a:spAutoFit/>
          </a:bodyPr>
          <a:lstStyle/>
          <a:p>
            <a:pPr>
              <a:lnSpc>
                <a:spcPct val="105000"/>
              </a:lnSpc>
              <a:spcBef>
                <a:spcPts val="1200"/>
              </a:spcBef>
              <a:spcAft>
                <a:spcPts val="0"/>
              </a:spcAft>
            </a:pPr>
            <a:r>
              <a:rPr lang="en-US" sz="2800"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2800"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Bath, U. o., 2020. </a:t>
            </a:r>
            <a:r>
              <a:rPr lang="en-US" sz="1400" i="1" dirty="0">
                <a:latin typeface="Times New Roman" panose="02020603050405020304" pitchFamily="18" charset="0"/>
                <a:ea typeface="Times New Roman" panose="02020603050405020304" pitchFamily="18" charset="0"/>
              </a:rPr>
              <a:t>Health and Wellbeing Policy.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https://www.bath.ac.uk/corporate-information/health-and-wellbeing-policy/</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17 April 2020].</a:t>
            </a:r>
          </a:p>
          <a:p>
            <a:pPr>
              <a:spcAft>
                <a:spcPts val="0"/>
              </a:spcAft>
            </a:pPr>
            <a:endParaRPr lang="en-GB"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Davies, E., 2020. </a:t>
            </a:r>
            <a:r>
              <a:rPr lang="en-US" sz="1400" i="1" dirty="0">
                <a:latin typeface="Times New Roman" panose="02020603050405020304" pitchFamily="18" charset="0"/>
                <a:ea typeface="Times New Roman" panose="02020603050405020304" pitchFamily="18" charset="0"/>
              </a:rPr>
              <a:t>Celebrating Welsh Culture through music.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https://companieshouse.blog.gov.uk/2020/02/07/celebrating-welsh-culture-through-music/</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28 April 2020].</a:t>
            </a:r>
          </a:p>
          <a:p>
            <a:pPr>
              <a:spcAft>
                <a:spcPts val="0"/>
              </a:spcAft>
            </a:pPr>
            <a:endParaRPr lang="en-GB"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Dunbar, B. T. J. L. R. I. M., 2014. </a:t>
            </a:r>
            <a:r>
              <a:rPr lang="en-US" sz="1400" i="1" dirty="0">
                <a:latin typeface="Times New Roman" panose="02020603050405020304" pitchFamily="18" charset="0"/>
                <a:ea typeface="Times New Roman" panose="02020603050405020304" pitchFamily="18" charset="0"/>
              </a:rPr>
              <a:t>Music and social bonding: "self-other" merging and </a:t>
            </a:r>
            <a:r>
              <a:rPr lang="en-US" sz="1400" i="1" dirty="0" err="1">
                <a:latin typeface="Times New Roman" panose="02020603050405020304" pitchFamily="18" charset="0"/>
                <a:ea typeface="Times New Roman" panose="02020603050405020304" pitchFamily="18" charset="0"/>
              </a:rPr>
              <a:t>neurophormal</a:t>
            </a:r>
            <a:r>
              <a:rPr lang="en-US" sz="1400" i="1" dirty="0">
                <a:latin typeface="Times New Roman" panose="02020603050405020304" pitchFamily="18" charset="0"/>
                <a:ea typeface="Times New Roman" panose="02020603050405020304" pitchFamily="18" charset="0"/>
              </a:rPr>
              <a:t> mechanisms.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https://www.frontiersin.org/articles/10.3389/fpsyg.2014.01096/full</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27 April 2020].</a:t>
            </a:r>
          </a:p>
          <a:p>
            <a:pPr>
              <a:spcAft>
                <a:spcPts val="0"/>
              </a:spcAft>
            </a:pPr>
            <a:endParaRPr lang="en-GB"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Government, W., 2015. </a:t>
            </a:r>
            <a:r>
              <a:rPr lang="en-US" sz="1400" i="1" dirty="0" err="1">
                <a:latin typeface="Times New Roman" panose="02020603050405020304" pitchFamily="18" charset="0"/>
                <a:ea typeface="Times New Roman" panose="02020603050405020304" pitchFamily="18" charset="0"/>
              </a:rPr>
              <a:t>Programme</a:t>
            </a:r>
            <a:r>
              <a:rPr lang="en-US" sz="1400" i="1" dirty="0">
                <a:latin typeface="Times New Roman" panose="02020603050405020304" pitchFamily="18" charset="0"/>
                <a:ea typeface="Times New Roman" panose="02020603050405020304" pitchFamily="18" charset="0"/>
              </a:rPr>
              <a:t> for Children and Young People, </a:t>
            </a:r>
            <a:r>
              <a:rPr lang="en-US" sz="1400" dirty="0">
                <a:latin typeface="Times New Roman" panose="02020603050405020304" pitchFamily="18" charset="0"/>
                <a:ea typeface="Times New Roman" panose="02020603050405020304" pitchFamily="18" charset="0"/>
              </a:rPr>
              <a:t>Cardiff: Welsh Government.</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Government, W., 2016. </a:t>
            </a:r>
            <a:r>
              <a:rPr lang="en-US" sz="1400" i="1" dirty="0">
                <a:latin typeface="Times New Roman" panose="02020603050405020304" pitchFamily="18" charset="0"/>
                <a:ea typeface="Times New Roman" panose="02020603050405020304" pitchFamily="18" charset="0"/>
              </a:rPr>
              <a:t>Light Springs through the Dark: A Vision for Culture in Wales, </a:t>
            </a:r>
            <a:r>
              <a:rPr lang="en-US" sz="1400" dirty="0">
                <a:latin typeface="Times New Roman" panose="02020603050405020304" pitchFamily="18" charset="0"/>
                <a:ea typeface="Times New Roman" panose="02020603050405020304" pitchFamily="18" charset="0"/>
              </a:rPr>
              <a:t>London: Welsh Government.</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Government, W., 2017. </a:t>
            </a:r>
            <a:r>
              <a:rPr lang="en-US" sz="1400" i="1" dirty="0">
                <a:latin typeface="Times New Roman" panose="02020603050405020304" pitchFamily="18" charset="0"/>
                <a:ea typeface="Times New Roman" panose="02020603050405020304" pitchFamily="18" charset="0"/>
              </a:rPr>
              <a:t>Prosperity for All: the national strategy Taking Wales Forward, </a:t>
            </a:r>
            <a:r>
              <a:rPr lang="en-US" sz="1400" dirty="0">
                <a:latin typeface="Times New Roman" panose="02020603050405020304" pitchFamily="18" charset="0"/>
                <a:ea typeface="Times New Roman" panose="02020603050405020304" pitchFamily="18" charset="0"/>
              </a:rPr>
              <a:t>Cardiff: Welsh Government.</a:t>
            </a:r>
            <a:endParaRPr lang="en-GB"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Health, D. o., 2014. </a:t>
            </a:r>
            <a:r>
              <a:rPr lang="en-US" sz="1400" i="1" dirty="0">
                <a:latin typeface="Times New Roman" panose="02020603050405020304" pitchFamily="18" charset="0"/>
                <a:ea typeface="Times New Roman" panose="02020603050405020304" pitchFamily="18" charset="0"/>
              </a:rPr>
              <a:t>Wellbeing and health policy.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https://www.gov.uk/government/publications/wellbeing-and-health-policy</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17th April 2020].</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music, L. f. l., 2016. </a:t>
            </a:r>
            <a:r>
              <a:rPr lang="en-US" sz="1400" i="1" dirty="0">
                <a:latin typeface="Times New Roman" panose="02020603050405020304" pitchFamily="18" charset="0"/>
                <a:ea typeface="Times New Roman" panose="02020603050405020304" pitchFamily="18" charset="0"/>
              </a:rPr>
              <a:t>The Intertwined Relationship Between Music and Politics.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https://liveforlivemusic.com/features/the-intertwined-relationship-between-music-and-politics/</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27 April 2020].</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err="1">
                <a:latin typeface="Times New Roman" panose="02020603050405020304" pitchFamily="18" charset="0"/>
                <a:ea typeface="Times New Roman" panose="02020603050405020304" pitchFamily="18" charset="0"/>
              </a:rPr>
              <a:t>Organisation</a:t>
            </a:r>
            <a:r>
              <a:rPr lang="en-US" sz="1400" dirty="0">
                <a:latin typeface="Times New Roman" panose="02020603050405020304" pitchFamily="18" charset="0"/>
                <a:ea typeface="Times New Roman" panose="02020603050405020304" pitchFamily="18" charset="0"/>
              </a:rPr>
              <a:t>, W. H., 2020. </a:t>
            </a:r>
            <a:r>
              <a:rPr lang="en-US" sz="1400" i="1" dirty="0">
                <a:latin typeface="Times New Roman" panose="02020603050405020304" pitchFamily="18" charset="0"/>
                <a:ea typeface="Times New Roman" panose="02020603050405020304" pitchFamily="18" charset="0"/>
              </a:rPr>
              <a:t>Health Policy. </a:t>
            </a:r>
            <a:r>
              <a:rPr lang="en-US" sz="1400" dirty="0">
                <a:latin typeface="Times New Roman" panose="02020603050405020304" pitchFamily="18" charset="0"/>
                <a:ea typeface="Times New Roman" panose="02020603050405020304" pitchFamily="18" charset="0"/>
              </a:rPr>
              <a:t>[Online] </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Available at: </a:t>
            </a:r>
            <a:r>
              <a:rPr lang="en-US" sz="1400" u="sng" dirty="0">
                <a:latin typeface="Times New Roman" panose="02020603050405020304" pitchFamily="18" charset="0"/>
                <a:ea typeface="Times New Roman" panose="02020603050405020304" pitchFamily="18" charset="0"/>
              </a:rPr>
              <a:t>https://www.who.int/topics/health_policy/en/</a:t>
            </a:r>
            <a:br>
              <a:rPr lang="en-US" sz="1400" dirty="0">
                <a:latin typeface="Times New Roman" panose="02020603050405020304" pitchFamily="18" charset="0"/>
                <a:ea typeface="Times New Roman" panose="02020603050405020304" pitchFamily="18" charset="0"/>
              </a:rPr>
            </a:br>
            <a:r>
              <a:rPr lang="en-US" sz="1400" dirty="0">
                <a:latin typeface="Times New Roman" panose="02020603050405020304" pitchFamily="18" charset="0"/>
                <a:ea typeface="Times New Roman" panose="02020603050405020304" pitchFamily="18" charset="0"/>
              </a:rPr>
              <a:t>[Accessed 17 April 2020].</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Statistics, O. f. N., 2016. </a:t>
            </a:r>
            <a:r>
              <a:rPr lang="en-US" sz="1400" i="1" dirty="0">
                <a:latin typeface="Times New Roman" panose="02020603050405020304" pitchFamily="18" charset="0"/>
                <a:ea typeface="Times New Roman" panose="02020603050405020304" pitchFamily="18" charset="0"/>
              </a:rPr>
              <a:t>Average Personal well-being ratings: by age, 2012 - 2015. </a:t>
            </a:r>
            <a:r>
              <a:rPr lang="en-US" sz="1400" dirty="0" err="1">
                <a:latin typeface="Times New Roman" panose="02020603050405020304" pitchFamily="18" charset="0"/>
                <a:ea typeface="Times New Roman" panose="02020603050405020304" pitchFamily="18" charset="0"/>
              </a:rPr>
              <a:t>s.l.:Office</a:t>
            </a:r>
            <a:r>
              <a:rPr lang="en-US" sz="1400" dirty="0">
                <a:latin typeface="Times New Roman" panose="02020603050405020304" pitchFamily="18" charset="0"/>
                <a:ea typeface="Times New Roman" panose="02020603050405020304" pitchFamily="18" charset="0"/>
              </a:rPr>
              <a:t> for National Statistics.</a:t>
            </a:r>
            <a:endParaRPr lang="en-GB" sz="1400" dirty="0">
              <a:latin typeface="Times New Roman" panose="02020603050405020304" pitchFamily="18" charset="0"/>
              <a:ea typeface="Times New Roman" panose="02020603050405020304" pitchFamily="18" charset="0"/>
            </a:endParaRPr>
          </a:p>
          <a:p>
            <a:pPr>
              <a:spcAft>
                <a:spcPts val="0"/>
              </a:spcAft>
            </a:pPr>
            <a:endParaRPr lang="en-US" sz="1400" dirty="0">
              <a:latin typeface="Times New Roman" panose="02020603050405020304" pitchFamily="18" charset="0"/>
              <a:ea typeface="Times New Roman" panose="02020603050405020304" pitchFamily="18" charset="0"/>
            </a:endParaRPr>
          </a:p>
          <a:p>
            <a:pPr>
              <a:spcAft>
                <a:spcPts val="0"/>
              </a:spcAft>
            </a:pPr>
            <a:r>
              <a:rPr lang="en-US" sz="1400" dirty="0">
                <a:latin typeface="Times New Roman" panose="02020603050405020304" pitchFamily="18" charset="0"/>
                <a:ea typeface="Times New Roman" panose="02020603050405020304" pitchFamily="18" charset="0"/>
              </a:rPr>
              <a:t>Wales, F. G. C. f., 2020. </a:t>
            </a:r>
            <a:r>
              <a:rPr lang="en-US" sz="1400" i="1" dirty="0">
                <a:latin typeface="Times New Roman" panose="02020603050405020304" pitchFamily="18" charset="0"/>
                <a:ea typeface="Times New Roman" panose="02020603050405020304" pitchFamily="18" charset="0"/>
              </a:rPr>
              <a:t>Well-being of Future Generations (Wales) Act 2015, </a:t>
            </a:r>
            <a:r>
              <a:rPr lang="en-US" sz="1400" dirty="0">
                <a:latin typeface="Times New Roman" panose="02020603050405020304" pitchFamily="18" charset="0"/>
                <a:ea typeface="Times New Roman" panose="02020603050405020304" pitchFamily="18" charset="0"/>
              </a:rPr>
              <a:t>Cardiff: Future Generations Commissioner for Wales.</a:t>
            </a:r>
            <a:endParaRPr lang="en-GB" sz="1400" dirty="0">
              <a:latin typeface="Times New Roman" panose="02020603050405020304" pitchFamily="18" charset="0"/>
              <a:ea typeface="Times New Roman" panose="02020603050405020304" pitchFamily="18" charset="0"/>
            </a:endParaRPr>
          </a:p>
          <a:p>
            <a:pPr>
              <a:spcAft>
                <a:spcPts val="0"/>
              </a:spcAft>
            </a:pPr>
            <a:r>
              <a:rPr lang="en-GB" sz="1400" dirty="0">
                <a:latin typeface="Times New Roman" panose="02020603050405020304" pitchFamily="18" charset="0"/>
                <a:ea typeface="Times New Roman" panose="02020603050405020304" pitchFamily="18" charset="0"/>
              </a:rPr>
              <a:t> </a:t>
            </a:r>
          </a:p>
          <a:p>
            <a:pPr>
              <a:spcAft>
                <a:spcPts val="0"/>
              </a:spcAft>
            </a:pPr>
            <a:r>
              <a:rPr lang="en-GB" sz="1400" dirty="0">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166739753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quot;/&gt;&lt;property id=&quot;20307&quot; value=&quot;256&quot;/&gt;&lt;/object&gt;&lt;/object&gt;&lt;/object&gt;&lt;/database&gt;"/>
</p:tagLst>
</file>

<file path=ppt/theme/theme1.xml><?xml version="1.0" encoding="utf-8"?>
<a:theme xmlns:a="http://schemas.openxmlformats.org/drawingml/2006/main" name="Default Design">
  <a:themeElements>
    <a:clrScheme name="Default Design 13">
      <a:dk1>
        <a:srgbClr val="000000"/>
      </a:dk1>
      <a:lt1>
        <a:srgbClr val="FFFFFF"/>
      </a:lt1>
      <a:dk2>
        <a:srgbClr val="000000"/>
      </a:dk2>
      <a:lt2>
        <a:srgbClr val="777777"/>
      </a:lt2>
      <a:accent1>
        <a:srgbClr val="DDDDDD"/>
      </a:accent1>
      <a:accent2>
        <a:srgbClr val="33CCCC"/>
      </a:accent2>
      <a:accent3>
        <a:srgbClr val="FFFFFF"/>
      </a:accent3>
      <a:accent4>
        <a:srgbClr val="000000"/>
      </a:accent4>
      <a:accent5>
        <a:srgbClr val="EBEBEB"/>
      </a:accent5>
      <a:accent6>
        <a:srgbClr val="2DB9B9"/>
      </a:accent6>
      <a:hlink>
        <a:srgbClr val="FF5050"/>
      </a:hlink>
      <a:folHlink>
        <a:srgbClr val="FF99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Tx/>
          <a:buNone/>
          <a:tabLst/>
          <a:defRPr kumimoji="0" lang="en-GB" sz="10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Tx/>
          <a:buNone/>
          <a:tabLst/>
          <a:defRPr kumimoji="0" lang="en-GB" sz="10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00"/>
        </a:dk1>
        <a:lt1>
          <a:srgbClr val="FFFFFF"/>
        </a:lt1>
        <a:dk2>
          <a:srgbClr val="000000"/>
        </a:dk2>
        <a:lt2>
          <a:srgbClr val="777777"/>
        </a:lt2>
        <a:accent1>
          <a:srgbClr val="DDDDDD"/>
        </a:accent1>
        <a:accent2>
          <a:srgbClr val="33CCCC"/>
        </a:accent2>
        <a:accent3>
          <a:srgbClr val="FFFFFF"/>
        </a:accent3>
        <a:accent4>
          <a:srgbClr val="000000"/>
        </a:accent4>
        <a:accent5>
          <a:srgbClr val="EBEBEB"/>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TM10001115[[fn=Parcel]]</Template>
  <TotalTime>453</TotalTime>
  <Words>695</Words>
  <Application>Microsoft Office PowerPoint</Application>
  <PresentationFormat>Custom</PresentationFormat>
  <Paragraphs>87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Aharoni</vt:lpstr>
      <vt:lpstr>Arial</vt:lpstr>
      <vt:lpstr>Calibri Light</vt:lpstr>
      <vt:lpstr>Times New Roman</vt:lpstr>
      <vt:lpstr>Default Design</vt:lpstr>
      <vt:lpstr>PowerPoint Presentation</vt:lpstr>
      <vt:lpstr>PowerPoint Presentation</vt:lpstr>
    </vt:vector>
  </TitlesOfParts>
  <Company>University of Leicester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Stuart Johnson</dc:creator>
  <cp:lastModifiedBy>Haf Seaton James</cp:lastModifiedBy>
  <cp:revision>42</cp:revision>
  <dcterms:created xsi:type="dcterms:W3CDTF">2007-03-05T14:13:19Z</dcterms:created>
  <dcterms:modified xsi:type="dcterms:W3CDTF">2020-05-02T13:41:25Z</dcterms:modified>
</cp:coreProperties>
</file>