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65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8" r:id="rId11"/>
    <p:sldId id="269" r:id="rId12"/>
    <p:sldId id="264" r:id="rId13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8" d="100"/>
          <a:sy n="88" d="100"/>
        </p:scale>
        <p:origin x="21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32D9625C-509F-475B-BB93-2686EA2D836F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806EA93E-EFFC-43CF-AC2E-6F021BE7BC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166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312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53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40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27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803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82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53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119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076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746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6EA93E-EFFC-43CF-AC2E-6F021BE7BC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83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hyperlink" Target="https://www.designyourway.net/blog/graphic-design/infographic-example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a.com/blog/how-to-make-an-infographic-in-powerpoint/" TargetMode="External"/><Relationship Id="rId5" Type="http://schemas.openxmlformats.org/officeDocument/2006/relationships/hyperlink" Target="mailto:r.coard@uwtsd.ac.uk" TargetMode="External"/><Relationship Id="rId4" Type="http://schemas.openxmlformats.org/officeDocument/2006/relationships/hyperlink" Target="mailto:a.coard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Infographics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All images taken from either Louise or https://images.search.yahoo.com/yhs/search</a:t>
            </a:r>
          </a:p>
        </p:txBody>
      </p:sp>
    </p:spTree>
    <p:extLst>
      <p:ext uri="{BB962C8B-B14F-4D97-AF65-F5344CB8AC3E}">
        <p14:creationId xmlns:p14="http://schemas.microsoft.com/office/powerpoint/2010/main" val="735522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73125" y="261052"/>
            <a:ext cx="9404350" cy="1400175"/>
          </a:xfrm>
        </p:spPr>
        <p:txBody>
          <a:bodyPr/>
          <a:lstStyle/>
          <a:p>
            <a:r>
              <a:rPr lang="en-GB" b="1" dirty="0"/>
              <a:t>What are infographics?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701748" y="1400213"/>
            <a:ext cx="5575300" cy="5046662"/>
          </a:xfrm>
        </p:spPr>
        <p:txBody>
          <a:bodyPr>
            <a:noAutofit/>
          </a:bodyPr>
          <a:lstStyle/>
          <a:p>
            <a:r>
              <a:rPr lang="en-GB" sz="2400" dirty="0"/>
              <a:t>Infographics (information graphics)</a:t>
            </a:r>
          </a:p>
          <a:p>
            <a:r>
              <a:rPr lang="en-GB" sz="2400" dirty="0"/>
              <a:t>Visual representations of information, data or knowledge to convey complex information</a:t>
            </a:r>
          </a:p>
          <a:p>
            <a:pPr lvl="1"/>
            <a:r>
              <a:rPr lang="en-GB" sz="2000" dirty="0"/>
              <a:t>Can use variety of visual elements to help presentation of text-based content</a:t>
            </a:r>
          </a:p>
          <a:p>
            <a:pPr lvl="1"/>
            <a:r>
              <a:rPr lang="en-GB" sz="2000" dirty="0"/>
              <a:t>E.g. Signs, charts, graphs. maps, diagrams, plans).  •</a:t>
            </a:r>
          </a:p>
          <a:p>
            <a:pPr lvl="1"/>
            <a:r>
              <a:rPr lang="en-GB" sz="2000" dirty="0"/>
              <a:t>A format by which you can present a rich and detailed technical information concisely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9703" y="0"/>
            <a:ext cx="33291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3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7591" y="282575"/>
            <a:ext cx="7832134" cy="1555750"/>
          </a:xfrm>
        </p:spPr>
        <p:txBody>
          <a:bodyPr/>
          <a:lstStyle/>
          <a:p>
            <a:r>
              <a:rPr lang="en-GB" b="1" dirty="0"/>
              <a:t>What is the purpose of using infographics?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27591" y="2008188"/>
            <a:ext cx="5134972" cy="4481512"/>
          </a:xfrm>
        </p:spPr>
        <p:txBody>
          <a:bodyPr>
            <a:normAutofit/>
          </a:bodyPr>
          <a:lstStyle/>
          <a:p>
            <a:r>
              <a:rPr lang="en-GB" sz="2400" dirty="0"/>
              <a:t>To clearly communicate the results of your research</a:t>
            </a:r>
          </a:p>
          <a:p>
            <a:r>
              <a:rPr lang="en-GB" sz="2400" dirty="0"/>
              <a:t>To present large quantities of data concisely and in an easy to understand way</a:t>
            </a:r>
          </a:p>
          <a:p>
            <a:r>
              <a:rPr lang="en-GB" sz="2400" dirty="0"/>
              <a:t>To highlight the primary data </a:t>
            </a:r>
          </a:p>
          <a:p>
            <a:pPr lvl="1"/>
            <a:r>
              <a:rPr lang="en-GB" sz="2200" dirty="0"/>
              <a:t>In particular to draw attention to </a:t>
            </a:r>
            <a:r>
              <a:rPr lang="en-GB" sz="2200" dirty="0">
                <a:solidFill>
                  <a:schemeClr val="accent3"/>
                </a:solidFill>
              </a:rPr>
              <a:t>relations and patterns </a:t>
            </a:r>
            <a:r>
              <a:rPr lang="en-GB" sz="2200" dirty="0"/>
              <a:t>which should reveal </a:t>
            </a:r>
            <a:r>
              <a:rPr lang="en-GB" sz="2200" dirty="0">
                <a:solidFill>
                  <a:schemeClr val="accent3"/>
                </a:solidFill>
              </a:rPr>
              <a:t>important social information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6362" r="2515"/>
          <a:stretch/>
        </p:blipFill>
        <p:spPr>
          <a:xfrm>
            <a:off x="6134986" y="1060450"/>
            <a:ext cx="5284382" cy="56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purpose of infographics?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294289" y="1853248"/>
            <a:ext cx="5907088" cy="4564063"/>
          </a:xfrm>
        </p:spPr>
        <p:txBody>
          <a:bodyPr>
            <a:normAutofit/>
          </a:bodyPr>
          <a:lstStyle/>
          <a:p>
            <a:r>
              <a:rPr lang="en-GB" sz="2400" dirty="0"/>
              <a:t>Basic material is the </a:t>
            </a:r>
            <a:r>
              <a:rPr lang="en-GB" sz="2400" dirty="0">
                <a:solidFill>
                  <a:schemeClr val="accent3"/>
                </a:solidFill>
              </a:rPr>
              <a:t>core data</a:t>
            </a:r>
            <a:r>
              <a:rPr lang="en-GB" sz="2400" dirty="0">
                <a:solidFill>
                  <a:schemeClr val="accent1"/>
                </a:solidFill>
              </a:rPr>
              <a:t> </a:t>
            </a:r>
            <a:r>
              <a:rPr lang="en-GB" sz="2400" dirty="0"/>
              <a:t>being presented in visual form</a:t>
            </a:r>
          </a:p>
          <a:p>
            <a:pPr lvl="1"/>
            <a:r>
              <a:rPr lang="en-GB" sz="2000" dirty="0"/>
              <a:t>Graphs, charts, diagrams to convey numeric information</a:t>
            </a:r>
          </a:p>
          <a:p>
            <a:pPr lvl="1"/>
            <a:r>
              <a:rPr lang="en-GB" sz="2000" dirty="0"/>
              <a:t>Supplemented with plans, stratigraphic sections, maps and photographs </a:t>
            </a:r>
          </a:p>
          <a:p>
            <a:pPr lvl="1"/>
            <a:r>
              <a:rPr lang="en-GB" sz="2000" dirty="0"/>
              <a:t>Annotation and visual symbols  (lines, boxes, arrows, symbols or pictograms) to highlight key information.</a:t>
            </a:r>
          </a:p>
          <a:p>
            <a:pPr lvl="1"/>
            <a:r>
              <a:rPr lang="en-GB" sz="2000" dirty="0"/>
              <a:t>Include a legend, also scale and labels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970" y="0"/>
            <a:ext cx="39015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9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Different types of infographic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646111" y="1757337"/>
            <a:ext cx="4395788" cy="4195763"/>
          </a:xfrm>
        </p:spPr>
        <p:txBody>
          <a:bodyPr>
            <a:normAutofit/>
          </a:bodyPr>
          <a:lstStyle/>
          <a:p>
            <a:r>
              <a:rPr lang="en-GB" sz="2800" dirty="0"/>
              <a:t>Statistical information</a:t>
            </a:r>
          </a:p>
          <a:p>
            <a:r>
              <a:rPr lang="en-GB" sz="2800" dirty="0"/>
              <a:t>Timelines</a:t>
            </a:r>
          </a:p>
          <a:p>
            <a:r>
              <a:rPr lang="en-GB" sz="2800" dirty="0"/>
              <a:t>Locational: space &amp; place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3429153" y="6278999"/>
            <a:ext cx="5312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https://images.search.yahoo.com/yhs/search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651" y="1614633"/>
            <a:ext cx="6090354" cy="4481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4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Statistical information: What is presented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46" y="2067922"/>
            <a:ext cx="6040191" cy="4195481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of complex statistical information quickly and clearly:</a:t>
            </a:r>
          </a:p>
          <a:p>
            <a:pPr lvl="1"/>
            <a:r>
              <a:rPr lang="en-GB" sz="2000" dirty="0"/>
              <a:t>E.g. demographic patterns (who dies, what age, </a:t>
            </a:r>
            <a:r>
              <a:rPr lang="en-GB" sz="2000" dirty="0" smtClean="0"/>
              <a:t>where etc</a:t>
            </a:r>
            <a:r>
              <a:rPr lang="en-GB" sz="2000" dirty="0"/>
              <a:t>.)</a:t>
            </a:r>
          </a:p>
          <a:p>
            <a:pPr lvl="1"/>
            <a:r>
              <a:rPr lang="en-GB" sz="2000" dirty="0"/>
              <a:t>E.g. behavioural patterns linked to food/diet – here cranial capacity and hours needed foraging to support brain size.</a:t>
            </a:r>
          </a:p>
          <a:p>
            <a:pPr lvl="1"/>
            <a:r>
              <a:rPr lang="en-GB" sz="2000" dirty="0"/>
              <a:t>E.g. comparative data (species, </a:t>
            </a:r>
            <a:r>
              <a:rPr lang="en-GB" sz="2000" dirty="0" smtClean="0"/>
              <a:t>cross cultures </a:t>
            </a:r>
            <a:r>
              <a:rPr lang="en-GB" sz="2000" dirty="0"/>
              <a:t>or individual level)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370749" y="607873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https://images.search.yahoo.com/yhs/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359" y="1414131"/>
            <a:ext cx="6089249" cy="396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15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Statistical information: How it is presented</a:t>
            </a:r>
            <a:br>
              <a:rPr lang="en-GB" sz="4400" b="1" dirty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0" y="2342394"/>
            <a:ext cx="6005579" cy="5217458"/>
          </a:xfrm>
        </p:spPr>
        <p:txBody>
          <a:bodyPr>
            <a:noAutofit/>
          </a:bodyPr>
          <a:lstStyle/>
          <a:p>
            <a:r>
              <a:rPr lang="en-GB" sz="2400" dirty="0"/>
              <a:t>Commonly used graphics:  </a:t>
            </a:r>
          </a:p>
          <a:p>
            <a:pPr lvl="1"/>
            <a:r>
              <a:rPr lang="en-GB" sz="2000" dirty="0"/>
              <a:t>horizontal bar charts, vertical column charts, pie charts</a:t>
            </a:r>
          </a:p>
          <a:p>
            <a:pPr lvl="1"/>
            <a:r>
              <a:rPr lang="en-GB" sz="2000" dirty="0"/>
              <a:t>Diagrams and flow charts can be used to show how a system works or sequential flows</a:t>
            </a:r>
          </a:p>
          <a:p>
            <a:r>
              <a:rPr lang="en-GB" sz="2400" dirty="0"/>
              <a:t>These graphics can/should be supplemented by images (photos, line drawings, plans etc.)</a:t>
            </a:r>
          </a:p>
          <a:p>
            <a:pPr marL="0" indent="0">
              <a:buNone/>
            </a:pPr>
            <a:r>
              <a:rPr lang="en-GB" sz="2400" dirty="0"/>
              <a:t>Which you give priority to is up to you.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81848" y="6388236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https://tse1.mm.bing.net</a:t>
            </a:r>
            <a:r>
              <a:rPr lang="en-GB" dirty="0"/>
              <a:t>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489" y="2329561"/>
            <a:ext cx="5606360" cy="356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1524000"/>
            <a:ext cx="5551488" cy="5208588"/>
          </a:xfrm>
        </p:spPr>
        <p:txBody>
          <a:bodyPr>
            <a:normAutofit/>
          </a:bodyPr>
          <a:lstStyle/>
          <a:p>
            <a:r>
              <a:rPr lang="en-GB" dirty="0"/>
              <a:t>Chronologies and changes over time are of particular interest to disciplines, e.g. dealing with shifts in events, or paradigms </a:t>
            </a:r>
          </a:p>
          <a:p>
            <a:r>
              <a:rPr lang="en-GB" dirty="0"/>
              <a:t>A good way to convey this is with a timeline:</a:t>
            </a:r>
          </a:p>
          <a:p>
            <a:pPr lvl="1"/>
            <a:r>
              <a:rPr lang="en-GB" dirty="0"/>
              <a:t>Presentation of a chronological sequence of events along a drawn line that enables a viewer to understand temporal relationships quickly</a:t>
            </a:r>
          </a:p>
          <a:p>
            <a:r>
              <a:rPr lang="en-GB" dirty="0"/>
              <a:t>You might alternatively think of including a tabular chronology</a:t>
            </a:r>
          </a:p>
          <a:p>
            <a:r>
              <a:rPr lang="en-GB" dirty="0"/>
              <a:t> These devices can be supplemented by more detailed written information in chronologically organised ‘paragraphs’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6472" y="2305966"/>
            <a:ext cx="3293782" cy="32937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9105" y="0"/>
            <a:ext cx="1332055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348472" y="6427113"/>
            <a:ext cx="6096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https://www.dailyinfographic.com/wp-content/uploads/2014/05/msr-evolution-mental-illness-treatment-640x3295.png</a:t>
            </a:r>
          </a:p>
        </p:txBody>
      </p:sp>
    </p:spTree>
    <p:extLst>
      <p:ext uri="{BB962C8B-B14F-4D97-AF65-F5344CB8AC3E}">
        <p14:creationId xmlns:p14="http://schemas.microsoft.com/office/powerpoint/2010/main" val="349825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Space and 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0" y="1524000"/>
            <a:ext cx="5665788" cy="4965700"/>
          </a:xfrm>
        </p:spPr>
        <p:txBody>
          <a:bodyPr>
            <a:normAutofit/>
          </a:bodyPr>
          <a:lstStyle/>
          <a:p>
            <a:r>
              <a:rPr lang="en-GB" sz="2000" dirty="0"/>
              <a:t>Where things happen is also important:</a:t>
            </a:r>
          </a:p>
          <a:p>
            <a:pPr lvl="1"/>
            <a:r>
              <a:rPr lang="en-GB" sz="1800" dirty="0"/>
              <a:t>Geographical/ regional location </a:t>
            </a:r>
          </a:p>
          <a:p>
            <a:pPr lvl="1"/>
            <a:r>
              <a:rPr lang="en-GB" sz="1800" dirty="0"/>
              <a:t>Pinpointing where things are placed within a particular </a:t>
            </a:r>
            <a:r>
              <a:rPr lang="en-GB" sz="1800" dirty="0" smtClean="0"/>
              <a:t>event or experiment</a:t>
            </a:r>
            <a:endParaRPr lang="en-GB" sz="1800" dirty="0"/>
          </a:p>
          <a:p>
            <a:pPr lvl="1"/>
            <a:r>
              <a:rPr lang="en-GB" sz="1800" dirty="0"/>
              <a:t>And at different scales in between</a:t>
            </a:r>
          </a:p>
          <a:p>
            <a:r>
              <a:rPr lang="en-GB" sz="2000" dirty="0"/>
              <a:t>These might include maps, </a:t>
            </a:r>
            <a:r>
              <a:rPr lang="en-GB" sz="2000" dirty="0" smtClean="0"/>
              <a:t>location </a:t>
            </a:r>
            <a:r>
              <a:rPr lang="en-GB" sz="2000" dirty="0"/>
              <a:t>plans, etc.</a:t>
            </a:r>
          </a:p>
          <a:p>
            <a:r>
              <a:rPr lang="en-GB" sz="2000" dirty="0"/>
              <a:t> Geographic infographics include symbols, icons, diagrams, graphs, tables, arrows and bullets</a:t>
            </a:r>
          </a:p>
          <a:p>
            <a:r>
              <a:rPr lang="en-GB" sz="2000" dirty="0" smtClean="0"/>
              <a:t>It </a:t>
            </a:r>
            <a:r>
              <a:rPr lang="en-GB" sz="2000" dirty="0"/>
              <a:t>is important to mark north and the </a:t>
            </a:r>
            <a:r>
              <a:rPr lang="en-GB" sz="2000" dirty="0" smtClean="0"/>
              <a:t>scale if you are using maps 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788" y="1853248"/>
            <a:ext cx="6388100" cy="413347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96000" y="6211669"/>
            <a:ext cx="6096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https://www.ccohs.ca/images/products/infographics/download/mentalHealth.jpg</a:t>
            </a:r>
          </a:p>
        </p:txBody>
      </p:sp>
    </p:spTree>
    <p:extLst>
      <p:ext uri="{BB962C8B-B14F-4D97-AF65-F5344CB8AC3E}">
        <p14:creationId xmlns:p14="http://schemas.microsoft.com/office/powerpoint/2010/main" val="36686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Infographic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203" y="1853248"/>
            <a:ext cx="5370787" cy="4195481"/>
          </a:xfrm>
        </p:spPr>
        <p:txBody>
          <a:bodyPr/>
          <a:lstStyle/>
          <a:p>
            <a:r>
              <a:rPr lang="en-GB" dirty="0"/>
              <a:t>You research a topic of your choice within the remit with your focus/interest in mind</a:t>
            </a:r>
          </a:p>
          <a:p>
            <a:r>
              <a:rPr lang="en-GB" dirty="0"/>
              <a:t>You present the results of the research as an infographic (= 1000 word equivalent)</a:t>
            </a:r>
          </a:p>
          <a:p>
            <a:r>
              <a:rPr lang="en-GB" dirty="0"/>
              <a:t>You submit this on the correct moodle link (level)</a:t>
            </a:r>
          </a:p>
          <a:p>
            <a:r>
              <a:rPr lang="en-GB" dirty="0"/>
              <a:t>You then give a reasoned explanation of your infographic. (= 1500 </a:t>
            </a:r>
            <a:r>
              <a:rPr lang="en-GB"/>
              <a:t>word equivalent)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0100" y="1669310"/>
            <a:ext cx="5725413" cy="40793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31291" y="2242891"/>
            <a:ext cx="3283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Top-tip: They </a:t>
            </a:r>
            <a:r>
              <a:rPr lang="en-GB" dirty="0"/>
              <a:t>need not be complex nor over-elaborate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678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Infographic tips: things to think about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5613" y="2052918"/>
            <a:ext cx="5957888" cy="4195481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This is the equivalent of 1000 words </a:t>
            </a:r>
            <a:r>
              <a:rPr lang="en-GB" sz="2400" b="1" dirty="0">
                <a:solidFill>
                  <a:srgbClr val="FFC000"/>
                </a:solidFill>
              </a:rPr>
              <a:t>but you do not write </a:t>
            </a:r>
            <a:r>
              <a:rPr lang="en-GB" sz="2400" dirty="0"/>
              <a:t>1000 words</a:t>
            </a:r>
          </a:p>
          <a:p>
            <a:r>
              <a:rPr lang="en-GB" sz="2400" dirty="0"/>
              <a:t>Show – don’t tell</a:t>
            </a:r>
          </a:p>
          <a:p>
            <a:r>
              <a:rPr lang="en-GB" sz="2400" dirty="0"/>
              <a:t>Use balance, symmetry, contrast, colour, to create tone, mood should you wish</a:t>
            </a:r>
          </a:p>
          <a:p>
            <a:r>
              <a:rPr lang="en-GB" sz="2400" dirty="0"/>
              <a:t>Submission is via Moodle. A ‘draft’ link will be supplied so you know if there are upload issues</a:t>
            </a:r>
          </a:p>
          <a:p>
            <a:r>
              <a:rPr lang="en-GB" sz="2400" dirty="0"/>
              <a:t>Use images BUT supply a slide that has your sources/references (remember this is still in line with principles of good scholarship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400" y="1352549"/>
            <a:ext cx="5105400" cy="533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676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594117" y="1238451"/>
            <a:ext cx="4623224" cy="462322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11800" y="792437"/>
            <a:ext cx="54356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the moodle page for guidance notes</a:t>
            </a:r>
          </a:p>
          <a:p>
            <a:endParaRPr lang="en-GB" dirty="0"/>
          </a:p>
          <a:p>
            <a:r>
              <a:rPr lang="en-GB" dirty="0"/>
              <a:t>Contact </a:t>
            </a:r>
            <a:r>
              <a:rPr lang="en-GB" dirty="0" smtClean="0"/>
              <a:t>me/us </a:t>
            </a:r>
            <a:r>
              <a:rPr lang="en-GB" dirty="0"/>
              <a:t>via email  </a:t>
            </a:r>
            <a:r>
              <a:rPr lang="en-GB" dirty="0" smtClean="0">
                <a:hlinkClick r:id="rId4"/>
              </a:rPr>
              <a:t>a.coard@uwtsd.ac.uk</a:t>
            </a:r>
            <a:r>
              <a:rPr lang="en-GB" dirty="0" smtClean="0"/>
              <a:t> or </a:t>
            </a:r>
            <a:r>
              <a:rPr lang="en-GB" dirty="0" smtClean="0">
                <a:hlinkClick r:id="rId5"/>
              </a:rPr>
              <a:t>r.coard@uwtsd.ac.uk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Use the internet – it has some good web sites that can help – see links </a:t>
            </a:r>
            <a:r>
              <a:rPr lang="en-GB" dirty="0">
                <a:hlinkClick r:id="rId6"/>
              </a:rPr>
              <a:t>https://ga.com/blog/how-to-make-an-infographic-in-powerpoint/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do NOT need to download fancy software, and do NOT pay for any access to commercial firms – though you can use them as a guest if you so choose. </a:t>
            </a:r>
          </a:p>
          <a:p>
            <a:endParaRPr lang="en-GB" dirty="0"/>
          </a:p>
          <a:p>
            <a:r>
              <a:rPr lang="en-GB" dirty="0"/>
              <a:t>PowerPoint can do this and do it for free.</a:t>
            </a:r>
          </a:p>
          <a:p>
            <a:endParaRPr lang="en-GB" dirty="0"/>
          </a:p>
          <a:p>
            <a:r>
              <a:rPr lang="en-GB" dirty="0">
                <a:hlinkClick r:id="rId7"/>
              </a:rPr>
              <a:t>https://www.designyourway.net/blog/graphic-design/infographic-examples/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718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538</TotalTime>
  <Words>740</Words>
  <Application>Microsoft Office PowerPoint</Application>
  <PresentationFormat>Widescreen</PresentationFormat>
  <Paragraphs>90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Infographics</vt:lpstr>
      <vt:lpstr>What are infographics?</vt:lpstr>
      <vt:lpstr>What is the purpose of using infographics? </vt:lpstr>
      <vt:lpstr>What is the purpose of infographics?</vt:lpstr>
      <vt:lpstr>Different types of infographic </vt:lpstr>
      <vt:lpstr>Statistical information: What is presented </vt:lpstr>
      <vt:lpstr>Statistical information: How it is presented </vt:lpstr>
      <vt:lpstr>Timelines</vt:lpstr>
      <vt:lpstr>Space and Place</vt:lpstr>
      <vt:lpstr>Your Infographic Assessment</vt:lpstr>
      <vt:lpstr>Infographic tips: things to think about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Louise Steel</dc:creator>
  <cp:lastModifiedBy>Ros Coard</cp:lastModifiedBy>
  <cp:revision>32</cp:revision>
  <cp:lastPrinted>2020-03-13T09:32:59Z</cp:lastPrinted>
  <dcterms:created xsi:type="dcterms:W3CDTF">2019-05-16T15:11:55Z</dcterms:created>
  <dcterms:modified xsi:type="dcterms:W3CDTF">2020-03-18T13:09:25Z</dcterms:modified>
</cp:coreProperties>
</file>