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6"/>
  </p:notesMasterIdLst>
  <p:sldIdLst>
    <p:sldId id="256" r:id="rId2"/>
    <p:sldId id="261" r:id="rId3"/>
    <p:sldId id="302" r:id="rId4"/>
    <p:sldId id="286" r:id="rId5"/>
    <p:sldId id="287" r:id="rId6"/>
    <p:sldId id="289" r:id="rId7"/>
    <p:sldId id="290" r:id="rId8"/>
    <p:sldId id="291" r:id="rId9"/>
    <p:sldId id="292" r:id="rId10"/>
    <p:sldId id="303" r:id="rId11"/>
    <p:sldId id="293" r:id="rId12"/>
    <p:sldId id="294" r:id="rId13"/>
    <p:sldId id="295" r:id="rId14"/>
    <p:sldId id="296" r:id="rId15"/>
    <p:sldId id="304" r:id="rId16"/>
    <p:sldId id="305" r:id="rId17"/>
    <p:sldId id="279" r:id="rId18"/>
    <p:sldId id="297" r:id="rId19"/>
    <p:sldId id="298" r:id="rId20"/>
    <p:sldId id="299" r:id="rId21"/>
    <p:sldId id="300" r:id="rId22"/>
    <p:sldId id="301" r:id="rId23"/>
    <p:sldId id="278"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uart Jones" initials="SJ" lastIdx="1" clrIdx="0">
    <p:extLst>
      <p:ext uri="{19B8F6BF-5375-455C-9EA6-DF929625EA0E}">
        <p15:presenceInfo xmlns:p15="http://schemas.microsoft.com/office/powerpoint/2012/main" userId="S::s.a.jones@uwtsd.ac.uk::00e1d9b2-02c1-4786-b73e-73f1878f6b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74" autoAdjust="0"/>
    <p:restoredTop sz="94696"/>
  </p:normalViewPr>
  <p:slideViewPr>
    <p:cSldViewPr snapToGrid="0" snapToObjects="1">
      <p:cViewPr varScale="1">
        <p:scale>
          <a:sx n="91" d="100"/>
          <a:sy n="91" d="100"/>
        </p:scale>
        <p:origin x="51"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B655BB4D-B236-4E6B-9F2C-3061D35A37A6}"/>
    <pc:docChg chg="custSel delSld modSld">
      <pc:chgData name="Alison Murphy" userId="9ba79fcb-d62b-4ed0-b66e-b4415e918fea" providerId="ADAL" clId="{B655BB4D-B236-4E6B-9F2C-3061D35A37A6}" dt="2024-03-18T11:16:00" v="136" actId="20577"/>
      <pc:docMkLst>
        <pc:docMk/>
      </pc:docMkLst>
      <pc:sldChg chg="modSp del mod">
        <pc:chgData name="Alison Murphy" userId="9ba79fcb-d62b-4ed0-b66e-b4415e918fea" providerId="ADAL" clId="{B655BB4D-B236-4E6B-9F2C-3061D35A37A6}" dt="2024-03-18T11:10:05.781" v="26" actId="47"/>
        <pc:sldMkLst>
          <pc:docMk/>
          <pc:sldMk cId="1474620658" sldId="258"/>
        </pc:sldMkLst>
        <pc:spChg chg="mod">
          <ac:chgData name="Alison Murphy" userId="9ba79fcb-d62b-4ed0-b66e-b4415e918fea" providerId="ADAL" clId="{B655BB4D-B236-4E6B-9F2C-3061D35A37A6}" dt="2024-03-18T11:09:53.301" v="25" actId="5793"/>
          <ac:spMkLst>
            <pc:docMk/>
            <pc:sldMk cId="1474620658" sldId="258"/>
            <ac:spMk id="4" creationId="{00000000-0000-0000-0000-000000000000}"/>
          </ac:spMkLst>
        </pc:spChg>
      </pc:sldChg>
      <pc:sldChg chg="addSp modSp mod modClrScheme chgLayout">
        <pc:chgData name="Alison Murphy" userId="9ba79fcb-d62b-4ed0-b66e-b4415e918fea" providerId="ADAL" clId="{B655BB4D-B236-4E6B-9F2C-3061D35A37A6}" dt="2024-03-18T11:08:32.095" v="23" actId="20577"/>
        <pc:sldMkLst>
          <pc:docMk/>
          <pc:sldMk cId="50410898" sldId="261"/>
        </pc:sldMkLst>
        <pc:spChg chg="mod ord">
          <ac:chgData name="Alison Murphy" userId="9ba79fcb-d62b-4ed0-b66e-b4415e918fea" providerId="ADAL" clId="{B655BB4D-B236-4E6B-9F2C-3061D35A37A6}" dt="2024-03-18T11:07:50.575" v="0" actId="700"/>
          <ac:spMkLst>
            <pc:docMk/>
            <pc:sldMk cId="50410898" sldId="261"/>
            <ac:spMk id="2" creationId="{00000000-0000-0000-0000-000000000000}"/>
          </ac:spMkLst>
        </pc:spChg>
        <pc:spChg chg="mod ord">
          <ac:chgData name="Alison Murphy" userId="9ba79fcb-d62b-4ed0-b66e-b4415e918fea" providerId="ADAL" clId="{B655BB4D-B236-4E6B-9F2C-3061D35A37A6}" dt="2024-03-18T11:08:13.482" v="10" actId="27636"/>
          <ac:spMkLst>
            <pc:docMk/>
            <pc:sldMk cId="50410898" sldId="261"/>
            <ac:spMk id="3" creationId="{00000000-0000-0000-0000-000000000000}"/>
          </ac:spMkLst>
        </pc:spChg>
        <pc:spChg chg="add mod ord">
          <ac:chgData name="Alison Murphy" userId="9ba79fcb-d62b-4ed0-b66e-b4415e918fea" providerId="ADAL" clId="{B655BB4D-B236-4E6B-9F2C-3061D35A37A6}" dt="2024-03-18T11:08:32.095" v="23" actId="20577"/>
          <ac:spMkLst>
            <pc:docMk/>
            <pc:sldMk cId="50410898" sldId="261"/>
            <ac:spMk id="4" creationId="{76DD2AD0-92B3-73AE-4BE2-BE9DCDDA3609}"/>
          </ac:spMkLst>
        </pc:spChg>
      </pc:sldChg>
      <pc:sldChg chg="del">
        <pc:chgData name="Alison Murphy" userId="9ba79fcb-d62b-4ed0-b66e-b4415e918fea" providerId="ADAL" clId="{B655BB4D-B236-4E6B-9F2C-3061D35A37A6}" dt="2024-03-18T11:10:08.095" v="27" actId="47"/>
        <pc:sldMkLst>
          <pc:docMk/>
          <pc:sldMk cId="918380295" sldId="264"/>
        </pc:sldMkLst>
      </pc:sldChg>
      <pc:sldChg chg="del">
        <pc:chgData name="Alison Murphy" userId="9ba79fcb-d62b-4ed0-b66e-b4415e918fea" providerId="ADAL" clId="{B655BB4D-B236-4E6B-9F2C-3061D35A37A6}" dt="2024-03-18T11:10:19.524" v="29" actId="47"/>
        <pc:sldMkLst>
          <pc:docMk/>
          <pc:sldMk cId="1255564134" sldId="265"/>
        </pc:sldMkLst>
      </pc:sldChg>
      <pc:sldChg chg="del">
        <pc:chgData name="Alison Murphy" userId="9ba79fcb-d62b-4ed0-b66e-b4415e918fea" providerId="ADAL" clId="{B655BB4D-B236-4E6B-9F2C-3061D35A37A6}" dt="2024-03-18T11:10:13.444" v="28" actId="47"/>
        <pc:sldMkLst>
          <pc:docMk/>
          <pc:sldMk cId="216615087" sldId="266"/>
        </pc:sldMkLst>
      </pc:sldChg>
      <pc:sldChg chg="modSp mod">
        <pc:chgData name="Alison Murphy" userId="9ba79fcb-d62b-4ed0-b66e-b4415e918fea" providerId="ADAL" clId="{B655BB4D-B236-4E6B-9F2C-3061D35A37A6}" dt="2024-03-18T11:10:51.737" v="36" actId="20577"/>
        <pc:sldMkLst>
          <pc:docMk/>
          <pc:sldMk cId="1954919348" sldId="287"/>
        </pc:sldMkLst>
        <pc:spChg chg="mod">
          <ac:chgData name="Alison Murphy" userId="9ba79fcb-d62b-4ed0-b66e-b4415e918fea" providerId="ADAL" clId="{B655BB4D-B236-4E6B-9F2C-3061D35A37A6}" dt="2024-03-18T11:10:51.737" v="36" actId="20577"/>
          <ac:spMkLst>
            <pc:docMk/>
            <pc:sldMk cId="1954919348" sldId="287"/>
            <ac:spMk id="6" creationId="{00000000-0000-0000-0000-000000000000}"/>
          </ac:spMkLst>
        </pc:spChg>
      </pc:sldChg>
      <pc:sldChg chg="modSp mod">
        <pc:chgData name="Alison Murphy" userId="9ba79fcb-d62b-4ed0-b66e-b4415e918fea" providerId="ADAL" clId="{B655BB4D-B236-4E6B-9F2C-3061D35A37A6}" dt="2024-03-18T11:11:20.039" v="39" actId="20577"/>
        <pc:sldMkLst>
          <pc:docMk/>
          <pc:sldMk cId="4054584945" sldId="289"/>
        </pc:sldMkLst>
        <pc:spChg chg="mod">
          <ac:chgData name="Alison Murphy" userId="9ba79fcb-d62b-4ed0-b66e-b4415e918fea" providerId="ADAL" clId="{B655BB4D-B236-4E6B-9F2C-3061D35A37A6}" dt="2024-03-18T11:11:20.039" v="39" actId="20577"/>
          <ac:spMkLst>
            <pc:docMk/>
            <pc:sldMk cId="4054584945" sldId="289"/>
            <ac:spMk id="5" creationId="{00000000-0000-0000-0000-000000000000}"/>
          </ac:spMkLst>
        </pc:spChg>
      </pc:sldChg>
      <pc:sldChg chg="modSp mod">
        <pc:chgData name="Alison Murphy" userId="9ba79fcb-d62b-4ed0-b66e-b4415e918fea" providerId="ADAL" clId="{B655BB4D-B236-4E6B-9F2C-3061D35A37A6}" dt="2024-03-18T11:12:01.183" v="72" actId="20577"/>
        <pc:sldMkLst>
          <pc:docMk/>
          <pc:sldMk cId="1016913067" sldId="290"/>
        </pc:sldMkLst>
        <pc:spChg chg="mod">
          <ac:chgData name="Alison Murphy" userId="9ba79fcb-d62b-4ed0-b66e-b4415e918fea" providerId="ADAL" clId="{B655BB4D-B236-4E6B-9F2C-3061D35A37A6}" dt="2024-03-18T11:12:01.183" v="72" actId="20577"/>
          <ac:spMkLst>
            <pc:docMk/>
            <pc:sldMk cId="1016913067" sldId="290"/>
            <ac:spMk id="5" creationId="{00000000-0000-0000-0000-000000000000}"/>
          </ac:spMkLst>
        </pc:spChg>
      </pc:sldChg>
      <pc:sldChg chg="modSp mod">
        <pc:chgData name="Alison Murphy" userId="9ba79fcb-d62b-4ed0-b66e-b4415e918fea" providerId="ADAL" clId="{B655BB4D-B236-4E6B-9F2C-3061D35A37A6}" dt="2024-03-18T11:16:00" v="136" actId="20577"/>
        <pc:sldMkLst>
          <pc:docMk/>
          <pc:sldMk cId="550496647" sldId="301"/>
        </pc:sldMkLst>
        <pc:spChg chg="mod">
          <ac:chgData name="Alison Murphy" userId="9ba79fcb-d62b-4ed0-b66e-b4415e918fea" providerId="ADAL" clId="{B655BB4D-B236-4E6B-9F2C-3061D35A37A6}" dt="2024-03-18T11:16:00" v="136" actId="20577"/>
          <ac:spMkLst>
            <pc:docMk/>
            <pc:sldMk cId="550496647" sldId="301"/>
            <ac:spMk id="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3/18/2024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3/18/2024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3/18/2024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3/18/2024</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t>University ETHICS procedures</a:t>
            </a:r>
            <a:endParaRPr lang="en-US" sz="6000" dirty="0"/>
          </a:p>
        </p:txBody>
      </p:sp>
      <p:sp>
        <p:nvSpPr>
          <p:cNvPr id="3" name="Subtitle 2"/>
          <p:cNvSpPr>
            <a:spLocks noGrp="1"/>
          </p:cNvSpPr>
          <p:nvPr>
            <p:ph type="subTitle" idx="1"/>
          </p:nvPr>
        </p:nvSpPr>
        <p:spPr/>
        <p:txBody>
          <a:bodyPr/>
          <a:lstStyle/>
          <a:p>
            <a:r>
              <a:rPr lang="en-US" dirty="0"/>
              <a:t>Guidance on submitting forms</a:t>
            </a: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process</a:t>
            </a:r>
          </a:p>
        </p:txBody>
      </p:sp>
      <p:sp>
        <p:nvSpPr>
          <p:cNvPr id="3" name="Content Placeholder 2"/>
          <p:cNvSpPr>
            <a:spLocks noGrp="1"/>
          </p:cNvSpPr>
          <p:nvPr>
            <p:ph sz="half" idx="1"/>
          </p:nvPr>
        </p:nvSpPr>
        <p:spPr/>
        <p:txBody>
          <a:bodyPr>
            <a:normAutofit fontScale="85000" lnSpcReduction="10000"/>
          </a:bodyPr>
          <a:lstStyle/>
          <a:p>
            <a:endParaRPr lang="en-US" dirty="0"/>
          </a:p>
        </p:txBody>
      </p:sp>
      <p:sp>
        <p:nvSpPr>
          <p:cNvPr id="4" name="Content Placeholder 3">
            <a:extLst>
              <a:ext uri="{FF2B5EF4-FFF2-40B4-BE49-F238E27FC236}">
                <a16:creationId xmlns:a16="http://schemas.microsoft.com/office/drawing/2014/main" id="{76DD2AD0-92B3-73AE-4BE2-BE9DCDDA3609}"/>
              </a:ext>
            </a:extLst>
          </p:cNvPr>
          <p:cNvSpPr>
            <a:spLocks noGrp="1"/>
          </p:cNvSpPr>
          <p:nvPr>
            <p:ph sz="half" idx="2"/>
          </p:nvPr>
        </p:nvSpPr>
        <p:spPr/>
        <p:txBody>
          <a:bodyPr>
            <a:normAutofit fontScale="85000" lnSpcReduction="10000"/>
          </a:bodyPr>
          <a:lstStyle/>
          <a:p>
            <a:r>
              <a:rPr lang="en-GB" dirty="0"/>
              <a:t>The ethical approval process is a means by which the University seeks to ensure that all researchers consider carefully the ethical implications of their research activity. </a:t>
            </a:r>
            <a:endParaRPr lang="en-US" dirty="0"/>
          </a:p>
          <a:p>
            <a:r>
              <a:rPr lang="en-GB" dirty="0"/>
              <a:t>Each academic discipline should establish a procedure to ensure the processes below are followed. </a:t>
            </a:r>
            <a:endParaRPr lang="en-US" dirty="0"/>
          </a:p>
          <a:p>
            <a:r>
              <a:rPr lang="en-GB" dirty="0"/>
              <a:t>All ethical approval applications are completed on the form </a:t>
            </a:r>
            <a:r>
              <a:rPr lang="en-GB" b="1" dirty="0">
                <a:solidFill>
                  <a:srgbClr val="FF0000"/>
                </a:solidFill>
              </a:rPr>
              <a:t>PG2.</a:t>
            </a:r>
            <a:endParaRPr lang="en-GB" dirty="0"/>
          </a:p>
          <a:p>
            <a:pPr lvl="1"/>
            <a:r>
              <a:rPr lang="en-GB" dirty="0"/>
              <a:t>Located in Moodle</a:t>
            </a:r>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3E8D-C106-40B5-864D-9D70A689B6C1}"/>
              </a:ext>
            </a:extLst>
          </p:cNvPr>
          <p:cNvSpPr>
            <a:spLocks noGrp="1"/>
          </p:cNvSpPr>
          <p:nvPr>
            <p:ph type="title"/>
          </p:nvPr>
        </p:nvSpPr>
        <p:spPr/>
        <p:txBody>
          <a:bodyPr/>
          <a:lstStyle/>
          <a:p>
            <a:r>
              <a:rPr lang="en-GB" dirty="0"/>
              <a:t>Section A</a:t>
            </a:r>
          </a:p>
        </p:txBody>
      </p:sp>
      <p:pic>
        <p:nvPicPr>
          <p:cNvPr id="5" name="Content Placeholder 4">
            <a:extLst>
              <a:ext uri="{FF2B5EF4-FFF2-40B4-BE49-F238E27FC236}">
                <a16:creationId xmlns:a16="http://schemas.microsoft.com/office/drawing/2014/main" id="{B7793C65-3A2E-460F-A64D-5F5A45C81073}"/>
              </a:ext>
            </a:extLst>
          </p:cNvPr>
          <p:cNvPicPr>
            <a:picLocks noGrp="1" noChangeAspect="1"/>
          </p:cNvPicPr>
          <p:nvPr>
            <p:ph idx="1"/>
          </p:nvPr>
        </p:nvPicPr>
        <p:blipFill>
          <a:blip r:embed="rId2"/>
          <a:stretch>
            <a:fillRect/>
          </a:stretch>
        </p:blipFill>
        <p:spPr>
          <a:xfrm>
            <a:off x="3348513" y="2016125"/>
            <a:ext cx="5809299" cy="3449638"/>
          </a:xfrm>
        </p:spPr>
      </p:pic>
      <p:sp>
        <p:nvSpPr>
          <p:cNvPr id="6" name="Left Arrow Callout 4">
            <a:extLst>
              <a:ext uri="{FF2B5EF4-FFF2-40B4-BE49-F238E27FC236}">
                <a16:creationId xmlns:a16="http://schemas.microsoft.com/office/drawing/2014/main" id="{D3DC4BF2-9BAD-4748-A8B9-2BB762303DD7}"/>
              </a:ext>
            </a:extLst>
          </p:cNvPr>
          <p:cNvSpPr/>
          <p:nvPr/>
        </p:nvSpPr>
        <p:spPr>
          <a:xfrm flipH="1">
            <a:off x="318752" y="3147034"/>
            <a:ext cx="2897203" cy="1365331"/>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should be a straight forward section, but make sure it is completed accurately. </a:t>
            </a:r>
          </a:p>
        </p:txBody>
      </p:sp>
    </p:spTree>
    <p:extLst>
      <p:ext uri="{BB962C8B-B14F-4D97-AF65-F5344CB8AC3E}">
        <p14:creationId xmlns:p14="http://schemas.microsoft.com/office/powerpoint/2010/main" val="1447678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B</a:t>
            </a:r>
          </a:p>
        </p:txBody>
      </p:sp>
      <p:pic>
        <p:nvPicPr>
          <p:cNvPr id="8" name="Content Placeholder 7">
            <a:extLst>
              <a:ext uri="{FF2B5EF4-FFF2-40B4-BE49-F238E27FC236}">
                <a16:creationId xmlns:a16="http://schemas.microsoft.com/office/drawing/2014/main" id="{134D9FCB-1BD1-455B-97EE-8244DB3A8647}"/>
              </a:ext>
            </a:extLst>
          </p:cNvPr>
          <p:cNvPicPr>
            <a:picLocks noGrp="1" noChangeAspect="1"/>
          </p:cNvPicPr>
          <p:nvPr>
            <p:ph idx="1"/>
          </p:nvPr>
        </p:nvPicPr>
        <p:blipFill>
          <a:blip r:embed="rId2"/>
          <a:stretch>
            <a:fillRect/>
          </a:stretch>
        </p:blipFill>
        <p:spPr>
          <a:xfrm>
            <a:off x="1450975" y="2195834"/>
            <a:ext cx="9604375" cy="3090219"/>
          </a:xfrm>
        </p:spPr>
      </p:pic>
      <p:sp>
        <p:nvSpPr>
          <p:cNvPr id="5" name="Left Arrow Callout 4"/>
          <p:cNvSpPr/>
          <p:nvPr/>
        </p:nvSpPr>
        <p:spPr>
          <a:xfrm flipH="1">
            <a:off x="2151469" y="4558562"/>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Name of Staff Member and their Designated Role</a:t>
            </a:r>
          </a:p>
        </p:txBody>
      </p:sp>
      <p:sp>
        <p:nvSpPr>
          <p:cNvPr id="6" name="Left Arrow Callout 5"/>
          <p:cNvSpPr/>
          <p:nvPr/>
        </p:nvSpPr>
        <p:spPr>
          <a:xfrm>
            <a:off x="10504939" y="4739777"/>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Tree>
    <p:extLst>
      <p:ext uri="{BB962C8B-B14F-4D97-AF65-F5344CB8AC3E}">
        <p14:creationId xmlns:p14="http://schemas.microsoft.com/office/powerpoint/2010/main" val="2345019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C</a:t>
            </a:r>
          </a:p>
        </p:txBody>
      </p:sp>
      <p:sp>
        <p:nvSpPr>
          <p:cNvPr id="5" name="Content Placeholder 4"/>
          <p:cNvSpPr>
            <a:spLocks noGrp="1"/>
          </p:cNvSpPr>
          <p:nvPr>
            <p:ph idx="1"/>
          </p:nvPr>
        </p:nvSpPr>
        <p:spPr>
          <a:xfrm>
            <a:off x="366107" y="3161174"/>
            <a:ext cx="3422557" cy="77993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70000" lnSpcReduction="20000"/>
          </a:bodyPr>
          <a:lstStyle/>
          <a:p>
            <a:pPr algn="ctr"/>
            <a:r>
              <a:rPr lang="en-GB" dirty="0"/>
              <a:t>Now default to include UWTSD Codes of Ethical Practice – Although you must check this. </a:t>
            </a:r>
          </a:p>
        </p:txBody>
      </p:sp>
      <p:sp>
        <p:nvSpPr>
          <p:cNvPr id="6" name="Up Arrow Callout 5"/>
          <p:cNvSpPr/>
          <p:nvPr/>
        </p:nvSpPr>
        <p:spPr>
          <a:xfrm>
            <a:off x="6548717" y="4418785"/>
            <a:ext cx="3888161" cy="163469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note we would be FULLY expecting you to also note additional ethical guidance materials (e.g. BERA) and cite this accordingly. </a:t>
            </a:r>
          </a:p>
        </p:txBody>
      </p:sp>
      <p:pic>
        <p:nvPicPr>
          <p:cNvPr id="7" name="Picture 6">
            <a:extLst>
              <a:ext uri="{FF2B5EF4-FFF2-40B4-BE49-F238E27FC236}">
                <a16:creationId xmlns:a16="http://schemas.microsoft.com/office/drawing/2014/main" id="{FCD4750F-3F56-43A7-9AFA-F927608A0013}"/>
              </a:ext>
            </a:extLst>
          </p:cNvPr>
          <p:cNvPicPr>
            <a:picLocks noChangeAspect="1"/>
          </p:cNvPicPr>
          <p:nvPr/>
        </p:nvPicPr>
        <p:blipFill>
          <a:blip r:embed="rId2"/>
          <a:stretch>
            <a:fillRect/>
          </a:stretch>
        </p:blipFill>
        <p:spPr>
          <a:xfrm>
            <a:off x="4137447" y="2001120"/>
            <a:ext cx="7508337" cy="2320107"/>
          </a:xfrm>
          <a:prstGeom prst="rect">
            <a:avLst/>
          </a:prstGeom>
        </p:spPr>
      </p:pic>
    </p:spTree>
    <p:extLst>
      <p:ext uri="{BB962C8B-B14F-4D97-AF65-F5344CB8AC3E}">
        <p14:creationId xmlns:p14="http://schemas.microsoft.com/office/powerpoint/2010/main" val="1954919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D</a:t>
            </a:r>
          </a:p>
        </p:txBody>
      </p:sp>
      <p:pic>
        <p:nvPicPr>
          <p:cNvPr id="7" name="Content Placeholder 6">
            <a:extLst>
              <a:ext uri="{FF2B5EF4-FFF2-40B4-BE49-F238E27FC236}">
                <a16:creationId xmlns:a16="http://schemas.microsoft.com/office/drawing/2014/main" id="{0FA7EE9C-86C6-4F33-84BD-7BBEFF3D8FB6}"/>
              </a:ext>
            </a:extLst>
          </p:cNvPr>
          <p:cNvPicPr>
            <a:picLocks noGrp="1" noChangeAspect="1"/>
          </p:cNvPicPr>
          <p:nvPr>
            <p:ph idx="1"/>
          </p:nvPr>
        </p:nvPicPr>
        <p:blipFill>
          <a:blip r:embed="rId2"/>
          <a:stretch>
            <a:fillRect/>
          </a:stretch>
        </p:blipFill>
        <p:spPr>
          <a:xfrm>
            <a:off x="450273" y="2016125"/>
            <a:ext cx="11430000" cy="4094816"/>
          </a:xfr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Tick</a:t>
            </a:r>
            <a:r>
              <a:rPr lang="en-US" sz="1200" b="1" dirty="0">
                <a:solidFill>
                  <a:srgbClr val="FFFF00"/>
                </a:solidFill>
              </a:rPr>
              <a:t> ‘No’.</a:t>
            </a:r>
          </a:p>
        </p:txBody>
      </p:sp>
    </p:spTree>
    <p:extLst>
      <p:ext uri="{BB962C8B-B14F-4D97-AF65-F5344CB8AC3E}">
        <p14:creationId xmlns:p14="http://schemas.microsoft.com/office/powerpoint/2010/main" val="4054584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Section e (Slide 1)</a:t>
            </a:r>
          </a:p>
        </p:txBody>
      </p:sp>
      <p:pic>
        <p:nvPicPr>
          <p:cNvPr id="9" name="Content Placeholder 8">
            <a:extLst>
              <a:ext uri="{FF2B5EF4-FFF2-40B4-BE49-F238E27FC236}">
                <a16:creationId xmlns:a16="http://schemas.microsoft.com/office/drawing/2014/main" id="{567271A8-8FD9-4A73-8A79-86ADF79B9BE5}"/>
              </a:ext>
            </a:extLst>
          </p:cNvPr>
          <p:cNvPicPr>
            <a:picLocks noGrp="1" noChangeAspect="1"/>
          </p:cNvPicPr>
          <p:nvPr>
            <p:ph idx="1"/>
          </p:nvPr>
        </p:nvPicPr>
        <p:blipFill>
          <a:blip r:embed="rId2"/>
          <a:stretch>
            <a:fillRect/>
          </a:stretch>
        </p:blipFill>
        <p:spPr>
          <a:xfrm>
            <a:off x="221674" y="2016124"/>
            <a:ext cx="12469090" cy="4121439"/>
          </a:xfrm>
        </p:spPr>
      </p:pic>
      <p:sp>
        <p:nvSpPr>
          <p:cNvPr id="5" name="Down Arrow Callout 4"/>
          <p:cNvSpPr/>
          <p:nvPr/>
        </p:nvSpPr>
        <p:spPr>
          <a:xfrm>
            <a:off x="2959616" y="804519"/>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Ensure that the proposed start date is </a:t>
            </a:r>
            <a:r>
              <a:rPr lang="en-US" sz="1400" b="1" dirty="0">
                <a:solidFill>
                  <a:srgbClr val="FFFF00"/>
                </a:solidFill>
              </a:rPr>
              <a:t>AFTER</a:t>
            </a:r>
            <a:r>
              <a:rPr lang="en-US" sz="1400" dirty="0">
                <a:solidFill>
                  <a:srgbClr val="FFFF00"/>
                </a:solidFill>
              </a:rPr>
              <a:t> </a:t>
            </a:r>
          </a:p>
          <a:p>
            <a:pPr algn="ctr"/>
            <a:r>
              <a:rPr lang="en-US" sz="1400" dirty="0"/>
              <a:t>the submission of the assessment</a:t>
            </a:r>
          </a:p>
        </p:txBody>
      </p:sp>
      <p:sp>
        <p:nvSpPr>
          <p:cNvPr id="6" name="Left Arrow Callout 5"/>
          <p:cNvSpPr/>
          <p:nvPr/>
        </p:nvSpPr>
        <p:spPr>
          <a:xfrm>
            <a:off x="4977365" y="4666129"/>
            <a:ext cx="5161717" cy="8002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Use research to provide background to the research area</a:t>
            </a:r>
          </a:p>
        </p:txBody>
      </p:sp>
      <p:sp>
        <p:nvSpPr>
          <p:cNvPr id="7" name="Left Arrow Callout 6"/>
          <p:cNvSpPr/>
          <p:nvPr/>
        </p:nvSpPr>
        <p:spPr>
          <a:xfrm>
            <a:off x="4827493" y="5661212"/>
            <a:ext cx="5849471" cy="56897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question and any hypotheses should be in this section</a:t>
            </a:r>
          </a:p>
        </p:txBody>
      </p:sp>
    </p:spTree>
    <p:extLst>
      <p:ext uri="{BB962C8B-B14F-4D97-AF65-F5344CB8AC3E}">
        <p14:creationId xmlns:p14="http://schemas.microsoft.com/office/powerpoint/2010/main" val="1016913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2)</a:t>
            </a:r>
          </a:p>
        </p:txBody>
      </p:sp>
      <p:sp>
        <p:nvSpPr>
          <p:cNvPr id="3" name="Content Placeholder 2"/>
          <p:cNvSpPr>
            <a:spLocks noGrp="1"/>
          </p:cNvSpPr>
          <p:nvPr>
            <p:ph idx="1"/>
          </p:nvPr>
        </p:nvSpPr>
        <p:spPr/>
        <p:txBody>
          <a:bodyPr/>
          <a:lstStyle/>
          <a:p>
            <a:endParaRPr lang="en-GB"/>
          </a:p>
        </p:txBody>
      </p:sp>
      <p:sp>
        <p:nvSpPr>
          <p:cNvPr id="5" name="Left Arrow Callout 4"/>
          <p:cNvSpPr/>
          <p:nvPr/>
        </p:nvSpPr>
        <p:spPr>
          <a:xfrm>
            <a:off x="5939821" y="2492363"/>
            <a:ext cx="3536576" cy="56477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Aims and Rationale in this box</a:t>
            </a:r>
          </a:p>
        </p:txBody>
      </p:sp>
      <p:sp>
        <p:nvSpPr>
          <p:cNvPr id="6" name="Left Arrow Callout 5"/>
          <p:cNvSpPr/>
          <p:nvPr/>
        </p:nvSpPr>
        <p:spPr>
          <a:xfrm>
            <a:off x="5916526" y="3281082"/>
            <a:ext cx="5073320" cy="63201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Potential Research Implications here – and summarise the aims</a:t>
            </a:r>
          </a:p>
        </p:txBody>
      </p:sp>
      <p:sp>
        <p:nvSpPr>
          <p:cNvPr id="7" name="Left Arrow Callout 6"/>
          <p:cNvSpPr/>
          <p:nvPr/>
        </p:nvSpPr>
        <p:spPr>
          <a:xfrm>
            <a:off x="5851519" y="4560453"/>
            <a:ext cx="6216297" cy="65229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Important – this is the methods – design, materials and procedure should be here. </a:t>
            </a:r>
          </a:p>
        </p:txBody>
      </p:sp>
      <p:pic>
        <p:nvPicPr>
          <p:cNvPr id="9" name="Picture 8">
            <a:extLst>
              <a:ext uri="{FF2B5EF4-FFF2-40B4-BE49-F238E27FC236}">
                <a16:creationId xmlns:a16="http://schemas.microsoft.com/office/drawing/2014/main" id="{F18EE2FD-865D-42E7-9ACE-06AC05D60D11}"/>
              </a:ext>
            </a:extLst>
          </p:cNvPr>
          <p:cNvPicPr>
            <a:picLocks noChangeAspect="1"/>
          </p:cNvPicPr>
          <p:nvPr/>
        </p:nvPicPr>
        <p:blipFill>
          <a:blip r:embed="rId2"/>
          <a:stretch>
            <a:fillRect/>
          </a:stretch>
        </p:blipFill>
        <p:spPr>
          <a:xfrm>
            <a:off x="180431" y="2320064"/>
            <a:ext cx="5671087" cy="2892688"/>
          </a:xfrm>
          <a:prstGeom prst="rect">
            <a:avLst/>
          </a:prstGeom>
        </p:spPr>
      </p:pic>
    </p:spTree>
    <p:extLst>
      <p:ext uri="{BB962C8B-B14F-4D97-AF65-F5344CB8AC3E}">
        <p14:creationId xmlns:p14="http://schemas.microsoft.com/office/powerpoint/2010/main" val="2116521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3)</a:t>
            </a:r>
          </a:p>
        </p:txBody>
      </p:sp>
      <p:pic>
        <p:nvPicPr>
          <p:cNvPr id="9" name="Content Placeholder 8">
            <a:extLst>
              <a:ext uri="{FF2B5EF4-FFF2-40B4-BE49-F238E27FC236}">
                <a16:creationId xmlns:a16="http://schemas.microsoft.com/office/drawing/2014/main" id="{274A45C6-7B7E-4F35-9CB7-B40E15A3F3AC}"/>
              </a:ext>
            </a:extLst>
          </p:cNvPr>
          <p:cNvPicPr>
            <a:picLocks noGrp="1" noChangeAspect="1"/>
          </p:cNvPicPr>
          <p:nvPr>
            <p:ph idx="1"/>
          </p:nvPr>
        </p:nvPicPr>
        <p:blipFill>
          <a:blip r:embed="rId2"/>
          <a:stretch>
            <a:fillRect/>
          </a:stretch>
        </p:blipFill>
        <p:spPr>
          <a:xfrm>
            <a:off x="193964" y="1435267"/>
            <a:ext cx="5769765" cy="4903188"/>
          </a:xfrm>
        </p:spPr>
      </p:pic>
      <p:sp>
        <p:nvSpPr>
          <p:cNvPr id="5" name="Left Arrow Callout 4"/>
          <p:cNvSpPr/>
          <p:nvPr/>
        </p:nvSpPr>
        <p:spPr>
          <a:xfrm>
            <a:off x="5187712" y="2836562"/>
            <a:ext cx="4625788" cy="47064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As it says provide details of the location here – be truthful</a:t>
            </a:r>
          </a:p>
        </p:txBody>
      </p:sp>
      <p:sp>
        <p:nvSpPr>
          <p:cNvPr id="6" name="Left Arrow Callout 5"/>
          <p:cNvSpPr/>
          <p:nvPr/>
        </p:nvSpPr>
        <p:spPr>
          <a:xfrm>
            <a:off x="5731705" y="3844636"/>
            <a:ext cx="5769765" cy="157809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Document details if the research is taking place outside of the UK provide details of ethical stipulations of that location</a:t>
            </a:r>
          </a:p>
        </p:txBody>
      </p:sp>
      <p:sp>
        <p:nvSpPr>
          <p:cNvPr id="7" name="Left Arrow Callout 6"/>
          <p:cNvSpPr/>
          <p:nvPr/>
        </p:nvSpPr>
        <p:spPr>
          <a:xfrm>
            <a:off x="5580528" y="5507182"/>
            <a:ext cx="6417507" cy="860205"/>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are using documentation NOT in the public domain then you must detail here. </a:t>
            </a:r>
          </a:p>
        </p:txBody>
      </p:sp>
    </p:spTree>
    <p:extLst>
      <p:ext uri="{BB962C8B-B14F-4D97-AF65-F5344CB8AC3E}">
        <p14:creationId xmlns:p14="http://schemas.microsoft.com/office/powerpoint/2010/main" val="664764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E8F4-BE52-4894-BAB1-505870BD332C}"/>
              </a:ext>
            </a:extLst>
          </p:cNvPr>
          <p:cNvSpPr>
            <a:spLocks noGrp="1"/>
          </p:cNvSpPr>
          <p:nvPr>
            <p:ph type="title"/>
          </p:nvPr>
        </p:nvSpPr>
        <p:spPr/>
        <p:txBody>
          <a:bodyPr/>
          <a:lstStyle/>
          <a:p>
            <a:r>
              <a:rPr lang="en-GB" dirty="0"/>
              <a:t>SECTION E (Slide 4)</a:t>
            </a:r>
          </a:p>
        </p:txBody>
      </p:sp>
      <p:pic>
        <p:nvPicPr>
          <p:cNvPr id="5" name="Content Placeholder 4">
            <a:extLst>
              <a:ext uri="{FF2B5EF4-FFF2-40B4-BE49-F238E27FC236}">
                <a16:creationId xmlns:a16="http://schemas.microsoft.com/office/drawing/2014/main" id="{93F42FD7-18E1-44DB-B584-894B681CB426}"/>
              </a:ext>
            </a:extLst>
          </p:cNvPr>
          <p:cNvPicPr>
            <a:picLocks noGrp="1" noChangeAspect="1"/>
          </p:cNvPicPr>
          <p:nvPr>
            <p:ph idx="1"/>
          </p:nvPr>
        </p:nvPicPr>
        <p:blipFill>
          <a:blip r:embed="rId2"/>
          <a:stretch>
            <a:fillRect/>
          </a:stretch>
        </p:blipFill>
        <p:spPr>
          <a:xfrm>
            <a:off x="811975" y="2016125"/>
            <a:ext cx="6942262" cy="3449638"/>
          </a:xfrm>
        </p:spPr>
      </p:pic>
      <p:sp>
        <p:nvSpPr>
          <p:cNvPr id="6" name="Left Arrow Callout 6">
            <a:extLst>
              <a:ext uri="{FF2B5EF4-FFF2-40B4-BE49-F238E27FC236}">
                <a16:creationId xmlns:a16="http://schemas.microsoft.com/office/drawing/2014/main" id="{3DDB7913-E9FC-4589-8B37-70CFFC8EFBE3}"/>
              </a:ext>
            </a:extLst>
          </p:cNvPr>
          <p:cNvSpPr/>
          <p:nvPr/>
        </p:nvSpPr>
        <p:spPr>
          <a:xfrm>
            <a:off x="5663656" y="4305547"/>
            <a:ext cx="6195836" cy="150321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research relates to one or more of the 7 aims of the Well-being of Future Generations (Wales) Act – then check according above and give details here (point 19). </a:t>
            </a:r>
          </a:p>
        </p:txBody>
      </p:sp>
    </p:spTree>
    <p:extLst>
      <p:ext uri="{BB962C8B-B14F-4D97-AF65-F5344CB8AC3E}">
        <p14:creationId xmlns:p14="http://schemas.microsoft.com/office/powerpoint/2010/main" val="1038318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f</a:t>
            </a:r>
          </a:p>
        </p:txBody>
      </p:sp>
      <p:pic>
        <p:nvPicPr>
          <p:cNvPr id="7" name="Content Placeholder 6">
            <a:extLst>
              <a:ext uri="{FF2B5EF4-FFF2-40B4-BE49-F238E27FC236}">
                <a16:creationId xmlns:a16="http://schemas.microsoft.com/office/drawing/2014/main" id="{1C47F4C5-ABBD-4A18-9B22-5B22A5FCFC7D}"/>
              </a:ext>
            </a:extLst>
          </p:cNvPr>
          <p:cNvPicPr>
            <a:picLocks noGrp="1" noChangeAspect="1"/>
          </p:cNvPicPr>
          <p:nvPr>
            <p:ph idx="1"/>
          </p:nvPr>
        </p:nvPicPr>
        <p:blipFill>
          <a:blip r:embed="rId2"/>
          <a:stretch>
            <a:fillRect/>
          </a:stretch>
        </p:blipFill>
        <p:spPr>
          <a:xfrm>
            <a:off x="2015836" y="1853754"/>
            <a:ext cx="8451273" cy="918229"/>
          </a:xfrm>
        </p:spPr>
      </p:pic>
      <p:sp>
        <p:nvSpPr>
          <p:cNvPr id="5" name="Down Arrow Callout 4"/>
          <p:cNvSpPr/>
          <p:nvPr/>
        </p:nvSpPr>
        <p:spPr>
          <a:xfrm>
            <a:off x="8664634" y="27312"/>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Any boxes ticked </a:t>
            </a:r>
            <a:r>
              <a:rPr lang="en-US" b="1" dirty="0">
                <a:solidFill>
                  <a:srgbClr val="FFFF00"/>
                </a:solidFill>
              </a:rPr>
              <a:t>YES</a:t>
            </a:r>
            <a:r>
              <a:rPr lang="en-US" dirty="0">
                <a:solidFill>
                  <a:srgbClr val="FFFF00"/>
                </a:solidFill>
              </a:rPr>
              <a:t> </a:t>
            </a:r>
            <a:r>
              <a:rPr lang="en-US" dirty="0"/>
              <a:t>should be commented upon in the Methodology (Section E)</a:t>
            </a:r>
          </a:p>
        </p:txBody>
      </p:sp>
      <p:pic>
        <p:nvPicPr>
          <p:cNvPr id="9" name="Picture 8">
            <a:extLst>
              <a:ext uri="{FF2B5EF4-FFF2-40B4-BE49-F238E27FC236}">
                <a16:creationId xmlns:a16="http://schemas.microsoft.com/office/drawing/2014/main" id="{B438B453-E89B-432E-97A8-397A23812B0A}"/>
              </a:ext>
            </a:extLst>
          </p:cNvPr>
          <p:cNvPicPr>
            <a:picLocks noChangeAspect="1"/>
          </p:cNvPicPr>
          <p:nvPr/>
        </p:nvPicPr>
        <p:blipFill>
          <a:blip r:embed="rId3"/>
          <a:stretch>
            <a:fillRect/>
          </a:stretch>
        </p:blipFill>
        <p:spPr>
          <a:xfrm>
            <a:off x="2216728" y="2801353"/>
            <a:ext cx="8044078" cy="4063172"/>
          </a:xfrm>
          <a:prstGeom prst="rect">
            <a:avLst/>
          </a:prstGeom>
        </p:spPr>
      </p:pic>
    </p:spTree>
    <p:extLst>
      <p:ext uri="{BB962C8B-B14F-4D97-AF65-F5344CB8AC3E}">
        <p14:creationId xmlns:p14="http://schemas.microsoft.com/office/powerpoint/2010/main" val="1847003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1)</a:t>
            </a:r>
          </a:p>
        </p:txBody>
      </p:sp>
      <p:pic>
        <p:nvPicPr>
          <p:cNvPr id="10" name="Content Placeholder 9">
            <a:extLst>
              <a:ext uri="{FF2B5EF4-FFF2-40B4-BE49-F238E27FC236}">
                <a16:creationId xmlns:a16="http://schemas.microsoft.com/office/drawing/2014/main" id="{8B5F4BEB-8276-4F14-8EF2-FB01D6DB6347}"/>
              </a:ext>
            </a:extLst>
          </p:cNvPr>
          <p:cNvPicPr>
            <a:picLocks noGrp="1" noChangeAspect="1"/>
          </p:cNvPicPr>
          <p:nvPr>
            <p:ph idx="1"/>
          </p:nvPr>
        </p:nvPicPr>
        <p:blipFill>
          <a:blip r:embed="rId2"/>
          <a:stretch>
            <a:fillRect/>
          </a:stretch>
        </p:blipFill>
        <p:spPr>
          <a:xfrm>
            <a:off x="187037" y="4986458"/>
            <a:ext cx="5425648" cy="1819932"/>
          </a:xfrm>
        </p:spPr>
      </p:pic>
      <p:sp>
        <p:nvSpPr>
          <p:cNvPr id="6" name="Left Arrow Callout 5"/>
          <p:cNvSpPr/>
          <p:nvPr/>
        </p:nvSpPr>
        <p:spPr>
          <a:xfrm>
            <a:off x="8296835" y="2649071"/>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Just complete honestly – remember to check NO if it is NO – don’t leave blank. </a:t>
            </a:r>
          </a:p>
        </p:txBody>
      </p:sp>
      <p:sp>
        <p:nvSpPr>
          <p:cNvPr id="8" name="Left Arrow Callout 7"/>
          <p:cNvSpPr/>
          <p:nvPr/>
        </p:nvSpPr>
        <p:spPr>
          <a:xfrm>
            <a:off x="4975412" y="5056094"/>
            <a:ext cx="4293279" cy="1758704"/>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Note the number of participants (approx.), the type of participant (e.g. </a:t>
            </a:r>
            <a:r>
              <a:rPr lang="en-GB" dirty="0" err="1"/>
              <a:t>Uni</a:t>
            </a:r>
            <a:r>
              <a:rPr lang="en-GB" dirty="0"/>
              <a:t> students?) and how you are going to obtain the participants here. </a:t>
            </a:r>
          </a:p>
        </p:txBody>
      </p:sp>
      <p:pic>
        <p:nvPicPr>
          <p:cNvPr id="7" name="Picture 6">
            <a:extLst>
              <a:ext uri="{FF2B5EF4-FFF2-40B4-BE49-F238E27FC236}">
                <a16:creationId xmlns:a16="http://schemas.microsoft.com/office/drawing/2014/main" id="{0570B1BF-E3F4-4242-924C-EFB0F419CB19}"/>
              </a:ext>
            </a:extLst>
          </p:cNvPr>
          <p:cNvPicPr>
            <a:picLocks noChangeAspect="1"/>
          </p:cNvPicPr>
          <p:nvPr/>
        </p:nvPicPr>
        <p:blipFill>
          <a:blip r:embed="rId3"/>
          <a:stretch>
            <a:fillRect/>
          </a:stretch>
        </p:blipFill>
        <p:spPr>
          <a:xfrm>
            <a:off x="2646218" y="1868680"/>
            <a:ext cx="5712893" cy="3109371"/>
          </a:xfrm>
          <a:prstGeom prst="rect">
            <a:avLst/>
          </a:prstGeom>
        </p:spPr>
      </p:pic>
    </p:spTree>
    <p:extLst>
      <p:ext uri="{BB962C8B-B14F-4D97-AF65-F5344CB8AC3E}">
        <p14:creationId xmlns:p14="http://schemas.microsoft.com/office/powerpoint/2010/main" val="3975895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2)</a:t>
            </a:r>
          </a:p>
        </p:txBody>
      </p:sp>
      <p:sp>
        <p:nvSpPr>
          <p:cNvPr id="5" name="Down Arrow Callout 4"/>
          <p:cNvSpPr/>
          <p:nvPr/>
        </p:nvSpPr>
        <p:spPr>
          <a:xfrm>
            <a:off x="6800951" y="201706"/>
            <a:ext cx="2877671" cy="125057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“NO” to any of these questions</a:t>
            </a:r>
          </a:p>
        </p:txBody>
      </p:sp>
      <p:sp>
        <p:nvSpPr>
          <p:cNvPr id="6" name="Down Arrow Callout 5"/>
          <p:cNvSpPr/>
          <p:nvPr/>
        </p:nvSpPr>
        <p:spPr>
          <a:xfrm>
            <a:off x="7306642" y="3812895"/>
            <a:ext cx="3814482" cy="776008"/>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“YES” to any of these questions</a:t>
            </a:r>
          </a:p>
        </p:txBody>
      </p:sp>
      <p:pic>
        <p:nvPicPr>
          <p:cNvPr id="12" name="Content Placeholder 11">
            <a:extLst>
              <a:ext uri="{FF2B5EF4-FFF2-40B4-BE49-F238E27FC236}">
                <a16:creationId xmlns:a16="http://schemas.microsoft.com/office/drawing/2014/main" id="{5A1F2FB5-43F9-420F-90FE-F73A263827A9}"/>
              </a:ext>
            </a:extLst>
          </p:cNvPr>
          <p:cNvPicPr>
            <a:picLocks noGrp="1" noChangeAspect="1"/>
          </p:cNvPicPr>
          <p:nvPr>
            <p:ph idx="1"/>
          </p:nvPr>
        </p:nvPicPr>
        <p:blipFill>
          <a:blip r:embed="rId2"/>
          <a:stretch>
            <a:fillRect/>
          </a:stretch>
        </p:blipFill>
        <p:spPr>
          <a:xfrm>
            <a:off x="304800" y="1459226"/>
            <a:ext cx="10231582" cy="2258291"/>
          </a:xfrm>
        </p:spPr>
      </p:pic>
      <p:pic>
        <p:nvPicPr>
          <p:cNvPr id="14" name="Picture 13">
            <a:extLst>
              <a:ext uri="{FF2B5EF4-FFF2-40B4-BE49-F238E27FC236}">
                <a16:creationId xmlns:a16="http://schemas.microsoft.com/office/drawing/2014/main" id="{3C11C441-B51C-47FB-B945-4C2D393D3CC8}"/>
              </a:ext>
            </a:extLst>
          </p:cNvPr>
          <p:cNvPicPr>
            <a:picLocks noChangeAspect="1"/>
          </p:cNvPicPr>
          <p:nvPr/>
        </p:nvPicPr>
        <p:blipFill>
          <a:blip r:embed="rId3"/>
          <a:stretch>
            <a:fillRect/>
          </a:stretch>
        </p:blipFill>
        <p:spPr>
          <a:xfrm>
            <a:off x="131618" y="4591331"/>
            <a:ext cx="10668000" cy="2221450"/>
          </a:xfrm>
          <a:prstGeom prst="rect">
            <a:avLst/>
          </a:prstGeom>
        </p:spPr>
      </p:pic>
    </p:spTree>
    <p:extLst>
      <p:ext uri="{BB962C8B-B14F-4D97-AF65-F5344CB8AC3E}">
        <p14:creationId xmlns:p14="http://schemas.microsoft.com/office/powerpoint/2010/main" val="1656228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1)</a:t>
            </a:r>
          </a:p>
        </p:txBody>
      </p:sp>
      <p:sp>
        <p:nvSpPr>
          <p:cNvPr id="5" name="Content Placeholder 4"/>
          <p:cNvSpPr>
            <a:spLocks noGrp="1"/>
          </p:cNvSpPr>
          <p:nvPr>
            <p:ph idx="1"/>
          </p:nvPr>
        </p:nvSpPr>
        <p:spPr>
          <a:xfrm>
            <a:off x="1451579" y="1578038"/>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participant and investigator.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357449" y="3966882"/>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b="1" dirty="0">
                <a:solidFill>
                  <a:schemeClr val="bg1"/>
                </a:solidFill>
              </a:rPr>
              <a:t>Left hand column you note the risks – right hand column you report how you will mitigate the risks</a:t>
            </a:r>
            <a:endParaRPr lang="en-GB" sz="1400" b="1" dirty="0">
              <a:solidFill>
                <a:schemeClr val="bg1"/>
              </a:solidFill>
            </a:endParaRPr>
          </a:p>
        </p:txBody>
      </p:sp>
      <p:pic>
        <p:nvPicPr>
          <p:cNvPr id="7" name="Picture 6">
            <a:extLst>
              <a:ext uri="{FF2B5EF4-FFF2-40B4-BE49-F238E27FC236}">
                <a16:creationId xmlns:a16="http://schemas.microsoft.com/office/drawing/2014/main" id="{9F0BDE75-EE8A-4C9A-A12A-D4FB14135498}"/>
              </a:ext>
            </a:extLst>
          </p:cNvPr>
          <p:cNvPicPr>
            <a:picLocks noChangeAspect="1"/>
          </p:cNvPicPr>
          <p:nvPr/>
        </p:nvPicPr>
        <p:blipFill>
          <a:blip r:embed="rId2"/>
          <a:stretch>
            <a:fillRect/>
          </a:stretch>
        </p:blipFill>
        <p:spPr>
          <a:xfrm>
            <a:off x="6324600" y="968438"/>
            <a:ext cx="6090017" cy="5068796"/>
          </a:xfrm>
          <a:prstGeom prst="rect">
            <a:avLst/>
          </a:prstGeom>
        </p:spPr>
      </p:pic>
    </p:spTree>
    <p:extLst>
      <p:ext uri="{BB962C8B-B14F-4D97-AF65-F5344CB8AC3E}">
        <p14:creationId xmlns:p14="http://schemas.microsoft.com/office/powerpoint/2010/main" val="1500599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2)</a:t>
            </a:r>
          </a:p>
        </p:txBody>
      </p:sp>
      <p:sp>
        <p:nvSpPr>
          <p:cNvPr id="5" name="Content Placeholder 4"/>
          <p:cNvSpPr>
            <a:spLocks noGrp="1"/>
          </p:cNvSpPr>
          <p:nvPr>
            <p:ph idx="1"/>
          </p:nvPr>
        </p:nvSpPr>
        <p:spPr>
          <a:xfrm>
            <a:off x="238539" y="1578039"/>
            <a:ext cx="5852979" cy="1313080"/>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University / Institute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44409" y="3071989"/>
            <a:ext cx="585297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dirty="0">
                <a:solidFill>
                  <a:schemeClr val="bg1"/>
                </a:solidFill>
              </a:rPr>
              <a:t>Environmental Risks – This is study specific and if your research has the potential of environmental risks then you need to acknowledge it. </a:t>
            </a:r>
          </a:p>
          <a:p>
            <a:pPr algn="ctr"/>
            <a:r>
              <a:rPr lang="en-US" sz="1400" dirty="0">
                <a:solidFill>
                  <a:schemeClr val="bg1"/>
                </a:solidFill>
              </a:rPr>
              <a:t>We are aware that not all research has an </a:t>
            </a:r>
            <a:r>
              <a:rPr lang="en-US" sz="1400" dirty="0" err="1">
                <a:solidFill>
                  <a:schemeClr val="bg1"/>
                </a:solidFill>
              </a:rPr>
              <a:t>environenmental</a:t>
            </a:r>
            <a:r>
              <a:rPr lang="en-US" sz="1400" dirty="0">
                <a:solidFill>
                  <a:schemeClr val="bg1"/>
                </a:solidFill>
              </a:rPr>
              <a:t> risk so, in these situations, you can place N/A. </a:t>
            </a:r>
            <a:endParaRPr lang="en-GB" sz="1400" dirty="0">
              <a:solidFill>
                <a:schemeClr val="bg1"/>
              </a:solidFill>
            </a:endParaRPr>
          </a:p>
        </p:txBody>
      </p:sp>
      <p:pic>
        <p:nvPicPr>
          <p:cNvPr id="4" name="Picture 3">
            <a:extLst>
              <a:ext uri="{FF2B5EF4-FFF2-40B4-BE49-F238E27FC236}">
                <a16:creationId xmlns:a16="http://schemas.microsoft.com/office/drawing/2014/main" id="{957F6761-9350-4686-8F38-003106D8F757}"/>
              </a:ext>
            </a:extLst>
          </p:cNvPr>
          <p:cNvPicPr>
            <a:picLocks noChangeAspect="1"/>
          </p:cNvPicPr>
          <p:nvPr/>
        </p:nvPicPr>
        <p:blipFill>
          <a:blip r:embed="rId2"/>
          <a:stretch>
            <a:fillRect/>
          </a:stretch>
        </p:blipFill>
        <p:spPr>
          <a:xfrm>
            <a:off x="6194614" y="1853754"/>
            <a:ext cx="6209420" cy="4865098"/>
          </a:xfrm>
          <a:prstGeom prst="rect">
            <a:avLst/>
          </a:prstGeom>
        </p:spPr>
      </p:pic>
    </p:spTree>
    <p:extLst>
      <p:ext uri="{BB962C8B-B14F-4D97-AF65-F5344CB8AC3E}">
        <p14:creationId xmlns:p14="http://schemas.microsoft.com/office/powerpoint/2010/main" val="3691331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AC-D829-4D5D-94F2-0A949DDE3F5C}"/>
              </a:ext>
            </a:extLst>
          </p:cNvPr>
          <p:cNvSpPr>
            <a:spLocks noGrp="1"/>
          </p:cNvSpPr>
          <p:nvPr>
            <p:ph type="title"/>
          </p:nvPr>
        </p:nvSpPr>
        <p:spPr/>
        <p:txBody>
          <a:bodyPr/>
          <a:lstStyle/>
          <a:p>
            <a:r>
              <a:rPr lang="en-GB" dirty="0"/>
              <a:t>Section H (Slide 3)</a:t>
            </a:r>
          </a:p>
        </p:txBody>
      </p:sp>
      <p:sp>
        <p:nvSpPr>
          <p:cNvPr id="3" name="Content Placeholder 2">
            <a:extLst>
              <a:ext uri="{FF2B5EF4-FFF2-40B4-BE49-F238E27FC236}">
                <a16:creationId xmlns:a16="http://schemas.microsoft.com/office/drawing/2014/main" id="{A6CE5DA4-4355-4052-8518-6CEDAF24A7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4DB1096-EFBE-48F3-82B1-6745D6BB3B0A}"/>
              </a:ext>
            </a:extLst>
          </p:cNvPr>
          <p:cNvPicPr>
            <a:picLocks noChangeAspect="1"/>
          </p:cNvPicPr>
          <p:nvPr/>
        </p:nvPicPr>
        <p:blipFill>
          <a:blip r:embed="rId2"/>
          <a:stretch>
            <a:fillRect/>
          </a:stretch>
        </p:blipFill>
        <p:spPr>
          <a:xfrm>
            <a:off x="413730" y="2015732"/>
            <a:ext cx="8529085" cy="2380818"/>
          </a:xfrm>
          <a:prstGeom prst="rect">
            <a:avLst/>
          </a:prstGeom>
        </p:spPr>
      </p:pic>
      <p:sp>
        <p:nvSpPr>
          <p:cNvPr id="6" name="Left Arrow Callout 5">
            <a:extLst>
              <a:ext uri="{FF2B5EF4-FFF2-40B4-BE49-F238E27FC236}">
                <a16:creationId xmlns:a16="http://schemas.microsoft.com/office/drawing/2014/main" id="{2F48D83B-C714-4C98-9017-C348DE66A98B}"/>
              </a:ext>
            </a:extLst>
          </p:cNvPr>
          <p:cNvSpPr/>
          <p:nvPr/>
        </p:nvSpPr>
        <p:spPr>
          <a:xfrm>
            <a:off x="8857130" y="1908500"/>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Disclosure and Barring Service (DBS) – If your research requires for you to hold a DBS then you must answer this section. </a:t>
            </a:r>
          </a:p>
        </p:txBody>
      </p:sp>
    </p:spTree>
    <p:extLst>
      <p:ext uri="{BB962C8B-B14F-4D97-AF65-F5344CB8AC3E}">
        <p14:creationId xmlns:p14="http://schemas.microsoft.com/office/powerpoint/2010/main" val="3278734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764762"/>
            <a:ext cx="9603275" cy="1049235"/>
          </a:xfrm>
        </p:spPr>
        <p:txBody>
          <a:bodyPr/>
          <a:lstStyle/>
          <a:p>
            <a:r>
              <a:rPr lang="en-GB" dirty="0"/>
              <a:t>Section i</a:t>
            </a:r>
          </a:p>
        </p:txBody>
      </p:sp>
      <p:sp>
        <p:nvSpPr>
          <p:cNvPr id="3" name="Content Placeholder 2"/>
          <p:cNvSpPr>
            <a:spLocks noGrp="1"/>
          </p:cNvSpPr>
          <p:nvPr>
            <p:ph idx="1"/>
          </p:nvPr>
        </p:nvSpPr>
        <p:spPr>
          <a:xfrm>
            <a:off x="781878" y="1914939"/>
            <a:ext cx="4313583" cy="1561282"/>
          </a:xfrm>
          <a:solidFill>
            <a:schemeClr val="accent1"/>
          </a:solidFill>
        </p:spPr>
        <p:txBody>
          <a:bodyPr>
            <a:noAutofit/>
          </a:bodyPr>
          <a:lstStyle/>
          <a:p>
            <a:pPr marL="0" indent="0">
              <a:buNone/>
            </a:pPr>
            <a:r>
              <a:rPr lang="en-US" sz="12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1200" dirty="0">
              <a:solidFill>
                <a:schemeClr val="lt1"/>
              </a:solidFill>
            </a:endParaRPr>
          </a:p>
        </p:txBody>
      </p:sp>
      <p:sp>
        <p:nvSpPr>
          <p:cNvPr id="7" name="Right Arrow Callout 6"/>
          <p:cNvSpPr/>
          <p:nvPr/>
        </p:nvSpPr>
        <p:spPr>
          <a:xfrm>
            <a:off x="1594644" y="36316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and </a:t>
            </a:r>
            <a:r>
              <a:rPr lang="en-US" sz="1600" dirty="0">
                <a:solidFill>
                  <a:srgbClr val="FFFF00"/>
                </a:solidFill>
              </a:rPr>
              <a:t>WHEN</a:t>
            </a:r>
            <a:r>
              <a:rPr lang="en-US" sz="1600" dirty="0"/>
              <a:t> Feedback and Debriefing will be given to the participants. </a:t>
            </a:r>
          </a:p>
        </p:txBody>
      </p:sp>
      <p:sp>
        <p:nvSpPr>
          <p:cNvPr id="8" name="Right Arrow Callout 7"/>
          <p:cNvSpPr/>
          <p:nvPr/>
        </p:nvSpPr>
        <p:spPr>
          <a:xfrm>
            <a:off x="1528758" y="4827614"/>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will be achieved</a:t>
            </a:r>
          </a:p>
        </p:txBody>
      </p:sp>
      <p:pic>
        <p:nvPicPr>
          <p:cNvPr id="5" name="Picture 4">
            <a:extLst>
              <a:ext uri="{FF2B5EF4-FFF2-40B4-BE49-F238E27FC236}">
                <a16:creationId xmlns:a16="http://schemas.microsoft.com/office/drawing/2014/main" id="{A6A880C2-3665-429C-8E20-1FB7602D7EE8}"/>
              </a:ext>
            </a:extLst>
          </p:cNvPr>
          <p:cNvPicPr>
            <a:picLocks noChangeAspect="1"/>
          </p:cNvPicPr>
          <p:nvPr/>
        </p:nvPicPr>
        <p:blipFill>
          <a:blip r:embed="rId2"/>
          <a:stretch>
            <a:fillRect/>
          </a:stretch>
        </p:blipFill>
        <p:spPr>
          <a:xfrm>
            <a:off x="5435164" y="3054626"/>
            <a:ext cx="6608362" cy="3803374"/>
          </a:xfrm>
          <a:prstGeom prst="rect">
            <a:avLst/>
          </a:prstGeom>
        </p:spPr>
      </p:pic>
      <p:sp>
        <p:nvSpPr>
          <p:cNvPr id="9" name="Right Arrow Callout 7">
            <a:extLst>
              <a:ext uri="{FF2B5EF4-FFF2-40B4-BE49-F238E27FC236}">
                <a16:creationId xmlns:a16="http://schemas.microsoft.com/office/drawing/2014/main" id="{2C954358-C32A-4E70-8A0F-F0209A581EED}"/>
              </a:ext>
            </a:extLst>
          </p:cNvPr>
          <p:cNvSpPr/>
          <p:nvPr/>
        </p:nvSpPr>
        <p:spPr>
          <a:xfrm>
            <a:off x="1528758" y="6005331"/>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confidentiality and anonymity will be achieved</a:t>
            </a:r>
          </a:p>
        </p:txBody>
      </p:sp>
    </p:spTree>
    <p:extLst>
      <p:ext uri="{BB962C8B-B14F-4D97-AF65-F5344CB8AC3E}">
        <p14:creationId xmlns:p14="http://schemas.microsoft.com/office/powerpoint/2010/main" val="454601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1)</a:t>
            </a:r>
          </a:p>
        </p:txBody>
      </p:sp>
      <p:pic>
        <p:nvPicPr>
          <p:cNvPr id="7" name="Content Placeholder 6">
            <a:extLst>
              <a:ext uri="{FF2B5EF4-FFF2-40B4-BE49-F238E27FC236}">
                <a16:creationId xmlns:a16="http://schemas.microsoft.com/office/drawing/2014/main" id="{5C5AB3C7-70CF-48C4-BB15-9551E2A17D85}"/>
              </a:ext>
            </a:extLst>
          </p:cNvPr>
          <p:cNvPicPr>
            <a:picLocks noGrp="1" noChangeAspect="1"/>
          </p:cNvPicPr>
          <p:nvPr>
            <p:ph idx="1"/>
          </p:nvPr>
        </p:nvPicPr>
        <p:blipFill>
          <a:blip r:embed="rId2"/>
          <a:stretch>
            <a:fillRect/>
          </a:stretch>
        </p:blipFill>
        <p:spPr>
          <a:xfrm>
            <a:off x="5557677" y="429723"/>
            <a:ext cx="6573984" cy="2848062"/>
          </a:xfrm>
        </p:spPr>
      </p:pic>
      <p:sp>
        <p:nvSpPr>
          <p:cNvPr id="5" name="Right Arrow Callout 4"/>
          <p:cNvSpPr/>
          <p:nvPr/>
        </p:nvSpPr>
        <p:spPr>
          <a:xfrm>
            <a:off x="416859" y="2487706"/>
            <a:ext cx="5230065" cy="4101353"/>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 </a:t>
            </a:r>
          </a:p>
        </p:txBody>
      </p:sp>
      <p:pic>
        <p:nvPicPr>
          <p:cNvPr id="9" name="Picture 8">
            <a:extLst>
              <a:ext uri="{FF2B5EF4-FFF2-40B4-BE49-F238E27FC236}">
                <a16:creationId xmlns:a16="http://schemas.microsoft.com/office/drawing/2014/main" id="{E151BC1B-B667-4DB7-8196-974505505A31}"/>
              </a:ext>
            </a:extLst>
          </p:cNvPr>
          <p:cNvPicPr>
            <a:picLocks noChangeAspect="1"/>
          </p:cNvPicPr>
          <p:nvPr/>
        </p:nvPicPr>
        <p:blipFill>
          <a:blip r:embed="rId3"/>
          <a:stretch>
            <a:fillRect/>
          </a:stretch>
        </p:blipFill>
        <p:spPr>
          <a:xfrm>
            <a:off x="5557677" y="3110351"/>
            <a:ext cx="6502706" cy="2784758"/>
          </a:xfrm>
          <a:prstGeom prst="rect">
            <a:avLst/>
          </a:prstGeom>
        </p:spPr>
      </p:pic>
    </p:spTree>
    <p:extLst>
      <p:ext uri="{BB962C8B-B14F-4D97-AF65-F5344CB8AC3E}">
        <p14:creationId xmlns:p14="http://schemas.microsoft.com/office/powerpoint/2010/main" val="209138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2)</a:t>
            </a:r>
          </a:p>
        </p:txBody>
      </p:sp>
      <p:pic>
        <p:nvPicPr>
          <p:cNvPr id="7" name="Content Placeholder 6">
            <a:extLst>
              <a:ext uri="{FF2B5EF4-FFF2-40B4-BE49-F238E27FC236}">
                <a16:creationId xmlns:a16="http://schemas.microsoft.com/office/drawing/2014/main" id="{4B98FBF2-8E0B-4288-B8A5-E76D982C8581}"/>
              </a:ext>
            </a:extLst>
          </p:cNvPr>
          <p:cNvPicPr>
            <a:picLocks noGrp="1" noChangeAspect="1"/>
          </p:cNvPicPr>
          <p:nvPr>
            <p:ph idx="1"/>
          </p:nvPr>
        </p:nvPicPr>
        <p:blipFill>
          <a:blip r:embed="rId2"/>
          <a:stretch>
            <a:fillRect/>
          </a:stretch>
        </p:blipFill>
        <p:spPr>
          <a:xfrm>
            <a:off x="4214680" y="2016125"/>
            <a:ext cx="7083401" cy="3449638"/>
          </a:xfrm>
        </p:spPr>
      </p:pic>
      <p:sp>
        <p:nvSpPr>
          <p:cNvPr id="5" name="Right Arrow Callout 4"/>
          <p:cNvSpPr/>
          <p:nvPr/>
        </p:nvSpPr>
        <p:spPr>
          <a:xfrm>
            <a:off x="758898" y="4572120"/>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Please note this is for all stored data. </a:t>
            </a:r>
          </a:p>
        </p:txBody>
      </p:sp>
    </p:spTree>
    <p:extLst>
      <p:ext uri="{BB962C8B-B14F-4D97-AF65-F5344CB8AC3E}">
        <p14:creationId xmlns:p14="http://schemas.microsoft.com/office/powerpoint/2010/main" val="1845673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sp>
        <p:nvSpPr>
          <p:cNvPr id="3" name="Content Placeholder 2"/>
          <p:cNvSpPr>
            <a:spLocks noGrp="1"/>
          </p:cNvSpPr>
          <p:nvPr>
            <p:ph idx="1"/>
          </p:nvPr>
        </p:nvSpPr>
        <p:spPr/>
        <p:txBody>
          <a:bodyPr/>
          <a:lstStyle/>
          <a:p>
            <a:endParaRPr lang="en-GB" dirty="0"/>
          </a:p>
        </p:txBody>
      </p:sp>
      <p:sp>
        <p:nvSpPr>
          <p:cNvPr id="5" name="Right Arrow Callout 4"/>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Answer this section truthfully – Electronic Transfer of Data is especially common in research. </a:t>
            </a:r>
          </a:p>
        </p:txBody>
      </p:sp>
      <p:pic>
        <p:nvPicPr>
          <p:cNvPr id="7" name="Picture 6">
            <a:extLst>
              <a:ext uri="{FF2B5EF4-FFF2-40B4-BE49-F238E27FC236}">
                <a16:creationId xmlns:a16="http://schemas.microsoft.com/office/drawing/2014/main" id="{806FEE3E-EA6D-4F89-8894-781DBCD3070A}"/>
              </a:ext>
            </a:extLst>
          </p:cNvPr>
          <p:cNvPicPr>
            <a:picLocks noChangeAspect="1"/>
          </p:cNvPicPr>
          <p:nvPr/>
        </p:nvPicPr>
        <p:blipFill>
          <a:blip r:embed="rId2"/>
          <a:stretch>
            <a:fillRect/>
          </a:stretch>
        </p:blipFill>
        <p:spPr>
          <a:xfrm>
            <a:off x="4732575" y="1853754"/>
            <a:ext cx="6988369" cy="4745501"/>
          </a:xfrm>
          <a:prstGeom prst="rect">
            <a:avLst/>
          </a:prstGeom>
        </p:spPr>
      </p:pic>
    </p:spTree>
    <p:extLst>
      <p:ext uri="{BB962C8B-B14F-4D97-AF65-F5344CB8AC3E}">
        <p14:creationId xmlns:p14="http://schemas.microsoft.com/office/powerpoint/2010/main" val="14849216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pic>
        <p:nvPicPr>
          <p:cNvPr id="8" name="Content Placeholder 7">
            <a:extLst>
              <a:ext uri="{FF2B5EF4-FFF2-40B4-BE49-F238E27FC236}">
                <a16:creationId xmlns:a16="http://schemas.microsoft.com/office/drawing/2014/main" id="{8AF41CDF-2F15-45AC-8984-4209DDC8E01A}"/>
              </a:ext>
            </a:extLst>
          </p:cNvPr>
          <p:cNvPicPr>
            <a:picLocks noGrp="1" noChangeAspect="1"/>
          </p:cNvPicPr>
          <p:nvPr>
            <p:ph idx="1"/>
          </p:nvPr>
        </p:nvPicPr>
        <p:blipFill>
          <a:blip r:embed="rId2"/>
          <a:stretch>
            <a:fillRect/>
          </a:stretch>
        </p:blipFill>
        <p:spPr>
          <a:xfrm>
            <a:off x="5337970" y="1771234"/>
            <a:ext cx="7099303" cy="4918292"/>
          </a:xfrm>
        </p:spPr>
      </p:pic>
      <p:sp>
        <p:nvSpPr>
          <p:cNvPr id="5" name="Right Arrow Callout 4"/>
          <p:cNvSpPr/>
          <p:nvPr/>
        </p:nvSpPr>
        <p:spPr>
          <a:xfrm>
            <a:off x="1085126" y="1579418"/>
            <a:ext cx="4325074" cy="1849582"/>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This </a:t>
            </a:r>
            <a:r>
              <a:rPr lang="en-US" sz="1400" b="1" dirty="0">
                <a:solidFill>
                  <a:srgbClr val="FFFF00"/>
                </a:solidFill>
              </a:rPr>
              <a:t>ONLY</a:t>
            </a:r>
            <a:r>
              <a:rPr lang="en-US" sz="1400" dirty="0">
                <a:solidFill>
                  <a:srgbClr val="FFFF00"/>
                </a:solidFill>
              </a:rPr>
              <a:t> </a:t>
            </a:r>
            <a:r>
              <a:rPr lang="en-US" sz="1400" dirty="0"/>
              <a:t>applies to </a:t>
            </a:r>
            <a:r>
              <a:rPr lang="en-US" sz="1400" b="1" dirty="0">
                <a:solidFill>
                  <a:srgbClr val="FFFF00"/>
                </a:solidFill>
              </a:rPr>
              <a:t>RAW DATA </a:t>
            </a:r>
            <a:r>
              <a:rPr lang="en-US" sz="1400" dirty="0"/>
              <a:t>and you should consider carefully who should have access</a:t>
            </a:r>
          </a:p>
          <a:p>
            <a:r>
              <a:rPr lang="en-US" sz="1400" b="1" dirty="0">
                <a:solidFill>
                  <a:srgbClr val="FFFF00"/>
                </a:solidFill>
              </a:rPr>
              <a:t>Normally</a:t>
            </a:r>
            <a:r>
              <a:rPr lang="en-US" sz="1400" dirty="0"/>
              <a:t> this would be the researcher and supervisor but in placement contexts, this could also be a leader or designated person.  In some cases an external examiner might ask for access to raw data. </a:t>
            </a:r>
          </a:p>
        </p:txBody>
      </p:sp>
      <p:sp>
        <p:nvSpPr>
          <p:cNvPr id="6" name="Content Placeholder 2"/>
          <p:cNvSpPr txBox="1">
            <a:spLocks/>
          </p:cNvSpPr>
          <p:nvPr/>
        </p:nvSpPr>
        <p:spPr>
          <a:xfrm>
            <a:off x="1085126" y="3591579"/>
            <a:ext cx="3757474" cy="1638512"/>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400" dirty="0">
                <a:solidFill>
                  <a:schemeClr val="lt1"/>
                </a:solidFill>
              </a:rPr>
              <a:t>Regarding storage of Raw data, make sure you are adhering the UWTSD, DPA and GDPR policy in relation to security and retention of raw data and when this data can be destroyed. You should also be considering the policy of any external ethical organization (e.g. BPS). </a:t>
            </a:r>
            <a:endParaRPr lang="en-GB" sz="1400" dirty="0">
              <a:solidFill>
                <a:schemeClr val="lt1"/>
              </a:solidFill>
            </a:endParaRPr>
          </a:p>
        </p:txBody>
      </p:sp>
    </p:spTree>
    <p:extLst>
      <p:ext uri="{BB962C8B-B14F-4D97-AF65-F5344CB8AC3E}">
        <p14:creationId xmlns:p14="http://schemas.microsoft.com/office/powerpoint/2010/main" val="3391136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K</a:t>
            </a:r>
          </a:p>
        </p:txBody>
      </p:sp>
      <p:sp>
        <p:nvSpPr>
          <p:cNvPr id="5" name="Content Placeholder 4"/>
          <p:cNvSpPr>
            <a:spLocks noGrp="1"/>
          </p:cNvSpPr>
          <p:nvPr>
            <p:ph idx="1"/>
          </p:nvPr>
        </p:nvSpPr>
        <p:spPr>
          <a:xfrm>
            <a:off x="867243" y="3633631"/>
            <a:ext cx="1896739" cy="660233"/>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p>
            <a:pPr algn="ctr"/>
            <a:r>
              <a:rPr lang="en-GB" sz="1400" dirty="0"/>
              <a:t>Remember to include the Date</a:t>
            </a:r>
          </a:p>
        </p:txBody>
      </p:sp>
      <p:sp>
        <p:nvSpPr>
          <p:cNvPr id="7" name="Left Arrow Callout 6"/>
          <p:cNvSpPr/>
          <p:nvPr/>
        </p:nvSpPr>
        <p:spPr>
          <a:xfrm>
            <a:off x="8383980" y="3883572"/>
            <a:ext cx="3628260" cy="1187192"/>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You do not need to </a:t>
            </a:r>
            <a:r>
              <a:rPr lang="en-US" sz="1400" dirty="0" err="1"/>
              <a:t>innclude</a:t>
            </a:r>
            <a:r>
              <a:rPr lang="en-US" sz="1400" dirty="0"/>
              <a:t> signature of </a:t>
            </a:r>
          </a:p>
          <a:p>
            <a:pPr algn="ctr"/>
            <a:r>
              <a:rPr lang="en-US" sz="1400" dirty="0"/>
              <a:t>your supervisor</a:t>
            </a:r>
          </a:p>
          <a:p>
            <a:pPr algn="ctr"/>
            <a:r>
              <a:rPr lang="en-US" sz="1400" dirty="0"/>
              <a:t>for this assessment</a:t>
            </a:r>
            <a:endParaRPr lang="en-GB" sz="1400" dirty="0"/>
          </a:p>
        </p:txBody>
      </p:sp>
      <p:pic>
        <p:nvPicPr>
          <p:cNvPr id="6" name="Picture 5">
            <a:extLst>
              <a:ext uri="{FF2B5EF4-FFF2-40B4-BE49-F238E27FC236}">
                <a16:creationId xmlns:a16="http://schemas.microsoft.com/office/drawing/2014/main" id="{42C3E422-6CD1-4579-A55E-1C320B275C47}"/>
              </a:ext>
            </a:extLst>
          </p:cNvPr>
          <p:cNvPicPr>
            <a:picLocks noChangeAspect="1"/>
          </p:cNvPicPr>
          <p:nvPr/>
        </p:nvPicPr>
        <p:blipFill>
          <a:blip r:embed="rId2"/>
          <a:stretch>
            <a:fillRect/>
          </a:stretch>
        </p:blipFill>
        <p:spPr>
          <a:xfrm>
            <a:off x="2907972" y="2643278"/>
            <a:ext cx="5332018" cy="3067736"/>
          </a:xfrm>
          <a:prstGeom prst="rect">
            <a:avLst/>
          </a:prstGeom>
        </p:spPr>
      </p:pic>
    </p:spTree>
    <p:extLst>
      <p:ext uri="{BB962C8B-B14F-4D97-AF65-F5344CB8AC3E}">
        <p14:creationId xmlns:p14="http://schemas.microsoft.com/office/powerpoint/2010/main" val="550496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Issues</a:t>
            </a:r>
            <a:br>
              <a:rPr lang="en-GB" dirty="0"/>
            </a:br>
            <a:r>
              <a:rPr lang="en-GB" dirty="0"/>
              <a:t>Remember . . . </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Ensure that you </a:t>
            </a:r>
          </a:p>
          <a:p>
            <a:pPr algn="ctr"/>
            <a:r>
              <a:rPr lang="en-US" dirty="0"/>
              <a:t>Indicate either</a:t>
            </a:r>
          </a:p>
          <a:p>
            <a:pPr algn="ctr"/>
            <a:r>
              <a:rPr lang="en-US" dirty="0"/>
              <a:t> </a:t>
            </a:r>
            <a:r>
              <a:rPr lang="en-US" b="1" dirty="0">
                <a:solidFill>
                  <a:srgbClr val="FFFF00"/>
                </a:solidFill>
              </a:rPr>
              <a:t>‘YES’, ‘NO’ </a:t>
            </a:r>
            <a:r>
              <a:rPr lang="en-US" dirty="0"/>
              <a:t>or </a:t>
            </a:r>
            <a:r>
              <a:rPr lang="en-US" b="1" dirty="0">
                <a:solidFill>
                  <a:srgbClr val="FFFF00"/>
                </a:solidFill>
              </a:rPr>
              <a:t>N/A</a:t>
            </a:r>
          </a:p>
          <a:p>
            <a:pPr algn="ctr"/>
            <a:r>
              <a:rPr lang="en-US" dirty="0">
                <a:solidFill>
                  <a:schemeClr val="bg1"/>
                </a:solidFill>
              </a:rPr>
              <a:t>For all that require</a:t>
            </a:r>
          </a:p>
          <a:p>
            <a:pPr algn="ctr"/>
            <a:r>
              <a:rPr lang="en-US" dirty="0">
                <a:solidFill>
                  <a:schemeClr val="bg1"/>
                </a:solidFill>
              </a:rPr>
              <a:t>a cross</a:t>
            </a:r>
          </a:p>
        </p:txBody>
      </p:sp>
    </p:spTree>
    <p:extLst>
      <p:ext uri="{BB962C8B-B14F-4D97-AF65-F5344CB8AC3E}">
        <p14:creationId xmlns:p14="http://schemas.microsoft.com/office/powerpoint/2010/main" val="1981077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 . . . </a:t>
            </a:r>
          </a:p>
        </p:txBody>
      </p:sp>
      <p:sp>
        <p:nvSpPr>
          <p:cNvPr id="3" name="Content Placeholder 2"/>
          <p:cNvSpPr>
            <a:spLocks noGrp="1"/>
          </p:cNvSpPr>
          <p:nvPr>
            <p:ph idx="1"/>
          </p:nvPr>
        </p:nvSpPr>
        <p:spPr>
          <a:xfrm>
            <a:off x="1451579" y="1853754"/>
            <a:ext cx="9603275" cy="4281323"/>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lgn="ctr">
              <a:buNone/>
            </a:pPr>
            <a:endParaRPr lang="en-GB" dirty="0">
              <a:solidFill>
                <a:srgbClr val="FF0000"/>
              </a:solidFill>
              <a:latin typeface="Arial" panose="020B0604020202020204" pitchFamily="34" charset="0"/>
            </a:endParaRPr>
          </a:p>
        </p:txBody>
      </p:sp>
      <p:sp>
        <p:nvSpPr>
          <p:cNvPr id="5" name="Right Arrow Callout 4"/>
          <p:cNvSpPr/>
          <p:nvPr/>
        </p:nvSpPr>
        <p:spPr>
          <a:xfrm>
            <a:off x="1636256" y="3401753"/>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box is often marked in error</a:t>
            </a:r>
          </a:p>
        </p:txBody>
      </p:sp>
      <p:pic>
        <p:nvPicPr>
          <p:cNvPr id="7" name="Picture 6">
            <a:extLst>
              <a:ext uri="{FF2B5EF4-FFF2-40B4-BE49-F238E27FC236}">
                <a16:creationId xmlns:a16="http://schemas.microsoft.com/office/drawing/2014/main" id="{3BFFE564-F06A-4528-B67E-66CBF3B98FBA}"/>
              </a:ext>
            </a:extLst>
          </p:cNvPr>
          <p:cNvPicPr>
            <a:picLocks noChangeAspect="1"/>
          </p:cNvPicPr>
          <p:nvPr/>
        </p:nvPicPr>
        <p:blipFill>
          <a:blip r:embed="rId2"/>
          <a:stretch>
            <a:fillRect/>
          </a:stretch>
        </p:blipFill>
        <p:spPr>
          <a:xfrm>
            <a:off x="4080292" y="1920591"/>
            <a:ext cx="7216859" cy="3561638"/>
          </a:xfrm>
          <a:prstGeom prst="rect">
            <a:avLst/>
          </a:prstGeom>
        </p:spPr>
      </p:pic>
    </p:spTree>
    <p:extLst>
      <p:ext uri="{BB962C8B-B14F-4D97-AF65-F5344CB8AC3E}">
        <p14:creationId xmlns:p14="http://schemas.microsoft.com/office/powerpoint/2010/main" val="10619538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687</TotalTime>
  <Words>999</Words>
  <Application>Microsoft Office PowerPoint</Application>
  <PresentationFormat>Widescreen</PresentationFormat>
  <Paragraphs>86</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Gill Sans MT</vt:lpstr>
      <vt:lpstr>Gallery</vt:lpstr>
      <vt:lpstr>University ETHICS procedures</vt:lpstr>
      <vt:lpstr>Overview of process</vt:lpstr>
      <vt:lpstr>Section A</vt:lpstr>
      <vt:lpstr>Section B</vt:lpstr>
      <vt:lpstr>Section C</vt:lpstr>
      <vt:lpstr>Section D</vt:lpstr>
      <vt:lpstr>Section e (Slide 1)</vt:lpstr>
      <vt:lpstr>Section E (Slide 2)</vt:lpstr>
      <vt:lpstr>Section e (Slide 3)</vt:lpstr>
      <vt:lpstr>SECTION E (Slide 4)</vt:lpstr>
      <vt:lpstr>Section f</vt:lpstr>
      <vt:lpstr>Section g (Slide 1)</vt:lpstr>
      <vt:lpstr>Section G (Slide 2)</vt:lpstr>
      <vt:lpstr>Section H (Slide 1)</vt:lpstr>
      <vt:lpstr>Section H (Slide 2)</vt:lpstr>
      <vt:lpstr>Section H (Slide 3)</vt:lpstr>
      <vt:lpstr>Section i</vt:lpstr>
      <vt:lpstr>Section J (Slide 1)</vt:lpstr>
      <vt:lpstr>Section J (Slide 2)</vt:lpstr>
      <vt:lpstr>Section J (Continued)</vt:lpstr>
      <vt:lpstr>Section J (Continued)</vt:lpstr>
      <vt:lpstr>Section K</vt:lpstr>
      <vt:lpstr>General Issues Remember . . . </vt:lpstr>
      <vt:lpstr>Finally .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Alison Murphy</cp:lastModifiedBy>
  <cp:revision>48</cp:revision>
  <dcterms:created xsi:type="dcterms:W3CDTF">2017-04-06T08:10:30Z</dcterms:created>
  <dcterms:modified xsi:type="dcterms:W3CDTF">2024-03-18T11:16:10Z</dcterms:modified>
</cp:coreProperties>
</file>