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70" r:id="rId14"/>
    <p:sldId id="271" r:id="rId15"/>
    <p:sldId id="268" r:id="rId16"/>
    <p:sldId id="269"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3" r:id="rId36"/>
    <p:sldId id="290" r:id="rId37"/>
    <p:sldId id="291" r:id="rId38"/>
    <p:sldId id="292" r:id="rId39"/>
    <p:sldId id="294" r:id="rId40"/>
    <p:sldId id="295"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75210-8A8E-E467-878B-0779DDE113B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30D2090-8A88-FDD7-4644-045FA29239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C49E38C-DDCB-2400-EAAA-EED38902A5B8}"/>
              </a:ext>
            </a:extLst>
          </p:cNvPr>
          <p:cNvSpPr>
            <a:spLocks noGrp="1"/>
          </p:cNvSpPr>
          <p:nvPr>
            <p:ph type="dt" sz="half" idx="10"/>
          </p:nvPr>
        </p:nvSpPr>
        <p:spPr/>
        <p:txBody>
          <a:bodyPr/>
          <a:lstStyle/>
          <a:p>
            <a:fld id="{00435514-AE3D-423A-821E-6FE15A4E59F2}" type="datetimeFigureOut">
              <a:rPr lang="en-GB" smtClean="0"/>
              <a:t>09/02/2024</a:t>
            </a:fld>
            <a:endParaRPr lang="en-GB"/>
          </a:p>
        </p:txBody>
      </p:sp>
      <p:sp>
        <p:nvSpPr>
          <p:cNvPr id="5" name="Footer Placeholder 4">
            <a:extLst>
              <a:ext uri="{FF2B5EF4-FFF2-40B4-BE49-F238E27FC236}">
                <a16:creationId xmlns:a16="http://schemas.microsoft.com/office/drawing/2014/main" id="{3CC49774-4C19-0844-462D-C8F379B53C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165673-CFF8-6507-034D-F8538147FE31}"/>
              </a:ext>
            </a:extLst>
          </p:cNvPr>
          <p:cNvSpPr>
            <a:spLocks noGrp="1"/>
          </p:cNvSpPr>
          <p:nvPr>
            <p:ph type="sldNum" sz="quarter" idx="12"/>
          </p:nvPr>
        </p:nvSpPr>
        <p:spPr/>
        <p:txBody>
          <a:bodyPr/>
          <a:lstStyle/>
          <a:p>
            <a:fld id="{A8C052C3-8FB8-4357-BC7F-0BD72A750E31}" type="slidenum">
              <a:rPr lang="en-GB" smtClean="0"/>
              <a:t>‹#›</a:t>
            </a:fld>
            <a:endParaRPr lang="en-GB"/>
          </a:p>
        </p:txBody>
      </p:sp>
    </p:spTree>
    <p:extLst>
      <p:ext uri="{BB962C8B-B14F-4D97-AF65-F5344CB8AC3E}">
        <p14:creationId xmlns:p14="http://schemas.microsoft.com/office/powerpoint/2010/main" val="1036710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7C9EA-3417-0A92-ACF8-057DEB2587C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B3782DD-07F1-C6B0-E6C1-B1D3F429DB8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3C33587-D134-C5F8-8712-2E9B6D3A95C6}"/>
              </a:ext>
            </a:extLst>
          </p:cNvPr>
          <p:cNvSpPr>
            <a:spLocks noGrp="1"/>
          </p:cNvSpPr>
          <p:nvPr>
            <p:ph type="dt" sz="half" idx="10"/>
          </p:nvPr>
        </p:nvSpPr>
        <p:spPr/>
        <p:txBody>
          <a:bodyPr/>
          <a:lstStyle/>
          <a:p>
            <a:fld id="{00435514-AE3D-423A-821E-6FE15A4E59F2}" type="datetimeFigureOut">
              <a:rPr lang="en-GB" smtClean="0"/>
              <a:t>09/02/2024</a:t>
            </a:fld>
            <a:endParaRPr lang="en-GB"/>
          </a:p>
        </p:txBody>
      </p:sp>
      <p:sp>
        <p:nvSpPr>
          <p:cNvPr id="5" name="Footer Placeholder 4">
            <a:extLst>
              <a:ext uri="{FF2B5EF4-FFF2-40B4-BE49-F238E27FC236}">
                <a16:creationId xmlns:a16="http://schemas.microsoft.com/office/drawing/2014/main" id="{75A93462-DC98-E020-832A-A1A89D17D8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A7A141-418E-D417-D2EF-307346CD22F5}"/>
              </a:ext>
            </a:extLst>
          </p:cNvPr>
          <p:cNvSpPr>
            <a:spLocks noGrp="1"/>
          </p:cNvSpPr>
          <p:nvPr>
            <p:ph type="sldNum" sz="quarter" idx="12"/>
          </p:nvPr>
        </p:nvSpPr>
        <p:spPr/>
        <p:txBody>
          <a:bodyPr/>
          <a:lstStyle/>
          <a:p>
            <a:fld id="{A8C052C3-8FB8-4357-BC7F-0BD72A750E31}" type="slidenum">
              <a:rPr lang="en-GB" smtClean="0"/>
              <a:t>‹#›</a:t>
            </a:fld>
            <a:endParaRPr lang="en-GB"/>
          </a:p>
        </p:txBody>
      </p:sp>
    </p:spTree>
    <p:extLst>
      <p:ext uri="{BB962C8B-B14F-4D97-AF65-F5344CB8AC3E}">
        <p14:creationId xmlns:p14="http://schemas.microsoft.com/office/powerpoint/2010/main" val="3265453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D1FC7-D134-997C-CC39-E76F26385DE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71DDDDC-A35A-4AA7-65AE-9A9013D7E11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A26BBE7-C6CB-2E71-1DBC-C5D7A4F86BF9}"/>
              </a:ext>
            </a:extLst>
          </p:cNvPr>
          <p:cNvSpPr>
            <a:spLocks noGrp="1"/>
          </p:cNvSpPr>
          <p:nvPr>
            <p:ph type="dt" sz="half" idx="10"/>
          </p:nvPr>
        </p:nvSpPr>
        <p:spPr/>
        <p:txBody>
          <a:bodyPr/>
          <a:lstStyle/>
          <a:p>
            <a:fld id="{00435514-AE3D-423A-821E-6FE15A4E59F2}" type="datetimeFigureOut">
              <a:rPr lang="en-GB" smtClean="0"/>
              <a:t>09/02/2024</a:t>
            </a:fld>
            <a:endParaRPr lang="en-GB"/>
          </a:p>
        </p:txBody>
      </p:sp>
      <p:sp>
        <p:nvSpPr>
          <p:cNvPr id="5" name="Footer Placeholder 4">
            <a:extLst>
              <a:ext uri="{FF2B5EF4-FFF2-40B4-BE49-F238E27FC236}">
                <a16:creationId xmlns:a16="http://schemas.microsoft.com/office/drawing/2014/main" id="{F1D4B833-C322-215E-C654-A1024C8B5C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E9D24F-044D-0BE4-12F3-5DA8795EE1B0}"/>
              </a:ext>
            </a:extLst>
          </p:cNvPr>
          <p:cNvSpPr>
            <a:spLocks noGrp="1"/>
          </p:cNvSpPr>
          <p:nvPr>
            <p:ph type="sldNum" sz="quarter" idx="12"/>
          </p:nvPr>
        </p:nvSpPr>
        <p:spPr/>
        <p:txBody>
          <a:bodyPr/>
          <a:lstStyle/>
          <a:p>
            <a:fld id="{A8C052C3-8FB8-4357-BC7F-0BD72A750E31}" type="slidenum">
              <a:rPr lang="en-GB" smtClean="0"/>
              <a:t>‹#›</a:t>
            </a:fld>
            <a:endParaRPr lang="en-GB"/>
          </a:p>
        </p:txBody>
      </p:sp>
    </p:spTree>
    <p:extLst>
      <p:ext uri="{BB962C8B-B14F-4D97-AF65-F5344CB8AC3E}">
        <p14:creationId xmlns:p14="http://schemas.microsoft.com/office/powerpoint/2010/main" val="1722033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AA9A5-CD03-CC2C-3C98-B62F00C7632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241750A-8BDF-063D-749B-602551A7E71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6CD64EF-A0B5-F0FC-33C5-D000A21B07B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A6C98FF-E795-2D98-D9D4-7F6B50FB1EE2}"/>
              </a:ext>
            </a:extLst>
          </p:cNvPr>
          <p:cNvSpPr>
            <a:spLocks noGrp="1"/>
          </p:cNvSpPr>
          <p:nvPr>
            <p:ph type="dt" sz="half" idx="10"/>
          </p:nvPr>
        </p:nvSpPr>
        <p:spPr/>
        <p:txBody>
          <a:bodyPr/>
          <a:lstStyle/>
          <a:p>
            <a:fld id="{00435514-AE3D-423A-821E-6FE15A4E59F2}" type="datetimeFigureOut">
              <a:rPr lang="en-GB" smtClean="0"/>
              <a:t>09/02/2024</a:t>
            </a:fld>
            <a:endParaRPr lang="en-GB"/>
          </a:p>
        </p:txBody>
      </p:sp>
      <p:sp>
        <p:nvSpPr>
          <p:cNvPr id="6" name="Footer Placeholder 5">
            <a:extLst>
              <a:ext uri="{FF2B5EF4-FFF2-40B4-BE49-F238E27FC236}">
                <a16:creationId xmlns:a16="http://schemas.microsoft.com/office/drawing/2014/main" id="{BAAED43A-89A5-42DC-BFDF-DABD6CBA3E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ACBF69-B4DE-100A-2953-A3961E7ECFCB}"/>
              </a:ext>
            </a:extLst>
          </p:cNvPr>
          <p:cNvSpPr>
            <a:spLocks noGrp="1"/>
          </p:cNvSpPr>
          <p:nvPr>
            <p:ph type="sldNum" sz="quarter" idx="12"/>
          </p:nvPr>
        </p:nvSpPr>
        <p:spPr/>
        <p:txBody>
          <a:bodyPr/>
          <a:lstStyle/>
          <a:p>
            <a:fld id="{A8C052C3-8FB8-4357-BC7F-0BD72A750E31}" type="slidenum">
              <a:rPr lang="en-GB" smtClean="0"/>
              <a:t>‹#›</a:t>
            </a:fld>
            <a:endParaRPr lang="en-GB"/>
          </a:p>
        </p:txBody>
      </p:sp>
    </p:spTree>
    <p:extLst>
      <p:ext uri="{BB962C8B-B14F-4D97-AF65-F5344CB8AC3E}">
        <p14:creationId xmlns:p14="http://schemas.microsoft.com/office/powerpoint/2010/main" val="22685036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3DB85-A7AE-90AC-67C3-F7F6C1E2D3B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A7C67B0-1E47-35E7-0552-EA71EA20480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5B21427-E39E-EE05-7A82-3AEC971E485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49B40CC-CE42-9760-5CAD-7596362273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8C9C9AA-BB3C-1184-7EAB-36B523AF6E0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1CD55B4-F704-7FEF-89BB-9939D3E45731}"/>
              </a:ext>
            </a:extLst>
          </p:cNvPr>
          <p:cNvSpPr>
            <a:spLocks noGrp="1"/>
          </p:cNvSpPr>
          <p:nvPr>
            <p:ph type="dt" sz="half" idx="10"/>
          </p:nvPr>
        </p:nvSpPr>
        <p:spPr/>
        <p:txBody>
          <a:bodyPr/>
          <a:lstStyle/>
          <a:p>
            <a:fld id="{00435514-AE3D-423A-821E-6FE15A4E59F2}" type="datetimeFigureOut">
              <a:rPr lang="en-GB" smtClean="0"/>
              <a:t>09/02/2024</a:t>
            </a:fld>
            <a:endParaRPr lang="en-GB"/>
          </a:p>
        </p:txBody>
      </p:sp>
      <p:sp>
        <p:nvSpPr>
          <p:cNvPr id="8" name="Footer Placeholder 7">
            <a:extLst>
              <a:ext uri="{FF2B5EF4-FFF2-40B4-BE49-F238E27FC236}">
                <a16:creationId xmlns:a16="http://schemas.microsoft.com/office/drawing/2014/main" id="{2D91FD22-AFC5-428C-823E-309FC2D34F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4B08C4-1E60-ADC1-15B7-4808D5FB719A}"/>
              </a:ext>
            </a:extLst>
          </p:cNvPr>
          <p:cNvSpPr>
            <a:spLocks noGrp="1"/>
          </p:cNvSpPr>
          <p:nvPr>
            <p:ph type="sldNum" sz="quarter" idx="12"/>
          </p:nvPr>
        </p:nvSpPr>
        <p:spPr/>
        <p:txBody>
          <a:bodyPr/>
          <a:lstStyle/>
          <a:p>
            <a:fld id="{A8C052C3-8FB8-4357-BC7F-0BD72A750E31}" type="slidenum">
              <a:rPr lang="en-GB" smtClean="0"/>
              <a:t>‹#›</a:t>
            </a:fld>
            <a:endParaRPr lang="en-GB"/>
          </a:p>
        </p:txBody>
      </p:sp>
    </p:spTree>
    <p:extLst>
      <p:ext uri="{BB962C8B-B14F-4D97-AF65-F5344CB8AC3E}">
        <p14:creationId xmlns:p14="http://schemas.microsoft.com/office/powerpoint/2010/main" val="3245339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ED38D-7554-6DB7-1D36-F2732425A38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D2CB4A4-20E5-4A58-5AD0-100C09A276A0}"/>
              </a:ext>
            </a:extLst>
          </p:cNvPr>
          <p:cNvSpPr>
            <a:spLocks noGrp="1"/>
          </p:cNvSpPr>
          <p:nvPr>
            <p:ph type="dt" sz="half" idx="10"/>
          </p:nvPr>
        </p:nvSpPr>
        <p:spPr/>
        <p:txBody>
          <a:bodyPr/>
          <a:lstStyle/>
          <a:p>
            <a:fld id="{00435514-AE3D-423A-821E-6FE15A4E59F2}" type="datetimeFigureOut">
              <a:rPr lang="en-GB" smtClean="0"/>
              <a:t>09/02/2024</a:t>
            </a:fld>
            <a:endParaRPr lang="en-GB"/>
          </a:p>
        </p:txBody>
      </p:sp>
      <p:sp>
        <p:nvSpPr>
          <p:cNvPr id="4" name="Footer Placeholder 3">
            <a:extLst>
              <a:ext uri="{FF2B5EF4-FFF2-40B4-BE49-F238E27FC236}">
                <a16:creationId xmlns:a16="http://schemas.microsoft.com/office/drawing/2014/main" id="{6375318B-859B-F550-7816-31C311F956C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B3C50D-B460-BE6E-B4F3-044A938ECA8C}"/>
              </a:ext>
            </a:extLst>
          </p:cNvPr>
          <p:cNvSpPr>
            <a:spLocks noGrp="1"/>
          </p:cNvSpPr>
          <p:nvPr>
            <p:ph type="sldNum" sz="quarter" idx="12"/>
          </p:nvPr>
        </p:nvSpPr>
        <p:spPr/>
        <p:txBody>
          <a:bodyPr/>
          <a:lstStyle/>
          <a:p>
            <a:fld id="{A8C052C3-8FB8-4357-BC7F-0BD72A750E31}" type="slidenum">
              <a:rPr lang="en-GB" smtClean="0"/>
              <a:t>‹#›</a:t>
            </a:fld>
            <a:endParaRPr lang="en-GB"/>
          </a:p>
        </p:txBody>
      </p:sp>
    </p:spTree>
    <p:extLst>
      <p:ext uri="{BB962C8B-B14F-4D97-AF65-F5344CB8AC3E}">
        <p14:creationId xmlns:p14="http://schemas.microsoft.com/office/powerpoint/2010/main" val="2262790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36340B-5FF2-2D6C-4522-A53CC868843C}"/>
              </a:ext>
            </a:extLst>
          </p:cNvPr>
          <p:cNvSpPr>
            <a:spLocks noGrp="1"/>
          </p:cNvSpPr>
          <p:nvPr>
            <p:ph type="dt" sz="half" idx="10"/>
          </p:nvPr>
        </p:nvSpPr>
        <p:spPr/>
        <p:txBody>
          <a:bodyPr/>
          <a:lstStyle/>
          <a:p>
            <a:fld id="{00435514-AE3D-423A-821E-6FE15A4E59F2}" type="datetimeFigureOut">
              <a:rPr lang="en-GB" smtClean="0"/>
              <a:t>09/02/2024</a:t>
            </a:fld>
            <a:endParaRPr lang="en-GB"/>
          </a:p>
        </p:txBody>
      </p:sp>
      <p:sp>
        <p:nvSpPr>
          <p:cNvPr id="3" name="Footer Placeholder 2">
            <a:extLst>
              <a:ext uri="{FF2B5EF4-FFF2-40B4-BE49-F238E27FC236}">
                <a16:creationId xmlns:a16="http://schemas.microsoft.com/office/drawing/2014/main" id="{52FB689D-864A-6C8A-96E8-E7CA00FF7C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D4F9C7-11B1-5AC3-342D-8310436D88F0}"/>
              </a:ext>
            </a:extLst>
          </p:cNvPr>
          <p:cNvSpPr>
            <a:spLocks noGrp="1"/>
          </p:cNvSpPr>
          <p:nvPr>
            <p:ph type="sldNum" sz="quarter" idx="12"/>
          </p:nvPr>
        </p:nvSpPr>
        <p:spPr/>
        <p:txBody>
          <a:bodyPr/>
          <a:lstStyle/>
          <a:p>
            <a:fld id="{A8C052C3-8FB8-4357-BC7F-0BD72A750E31}" type="slidenum">
              <a:rPr lang="en-GB" smtClean="0"/>
              <a:t>‹#›</a:t>
            </a:fld>
            <a:endParaRPr lang="en-GB"/>
          </a:p>
        </p:txBody>
      </p:sp>
    </p:spTree>
    <p:extLst>
      <p:ext uri="{BB962C8B-B14F-4D97-AF65-F5344CB8AC3E}">
        <p14:creationId xmlns:p14="http://schemas.microsoft.com/office/powerpoint/2010/main" val="3031549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CDEE5-86DD-B6C3-0FC5-729C72119F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6C3803D-D443-C515-5351-E159948B6B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63DF985-F2DD-B94A-2884-D70AB18765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296A24-6D2E-B5C3-5890-37F4AE4D9EFE}"/>
              </a:ext>
            </a:extLst>
          </p:cNvPr>
          <p:cNvSpPr>
            <a:spLocks noGrp="1"/>
          </p:cNvSpPr>
          <p:nvPr>
            <p:ph type="dt" sz="half" idx="10"/>
          </p:nvPr>
        </p:nvSpPr>
        <p:spPr/>
        <p:txBody>
          <a:bodyPr/>
          <a:lstStyle/>
          <a:p>
            <a:fld id="{00435514-AE3D-423A-821E-6FE15A4E59F2}" type="datetimeFigureOut">
              <a:rPr lang="en-GB" smtClean="0"/>
              <a:t>09/02/2024</a:t>
            </a:fld>
            <a:endParaRPr lang="en-GB"/>
          </a:p>
        </p:txBody>
      </p:sp>
      <p:sp>
        <p:nvSpPr>
          <p:cNvPr id="6" name="Footer Placeholder 5">
            <a:extLst>
              <a:ext uri="{FF2B5EF4-FFF2-40B4-BE49-F238E27FC236}">
                <a16:creationId xmlns:a16="http://schemas.microsoft.com/office/drawing/2014/main" id="{811364D2-F82B-FF77-3D9D-4E0F03B12B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1E6718-3E8E-373D-7802-1620342EF810}"/>
              </a:ext>
            </a:extLst>
          </p:cNvPr>
          <p:cNvSpPr>
            <a:spLocks noGrp="1"/>
          </p:cNvSpPr>
          <p:nvPr>
            <p:ph type="sldNum" sz="quarter" idx="12"/>
          </p:nvPr>
        </p:nvSpPr>
        <p:spPr/>
        <p:txBody>
          <a:bodyPr/>
          <a:lstStyle/>
          <a:p>
            <a:fld id="{A8C052C3-8FB8-4357-BC7F-0BD72A750E31}" type="slidenum">
              <a:rPr lang="en-GB" smtClean="0"/>
              <a:t>‹#›</a:t>
            </a:fld>
            <a:endParaRPr lang="en-GB"/>
          </a:p>
        </p:txBody>
      </p:sp>
    </p:spTree>
    <p:extLst>
      <p:ext uri="{BB962C8B-B14F-4D97-AF65-F5344CB8AC3E}">
        <p14:creationId xmlns:p14="http://schemas.microsoft.com/office/powerpoint/2010/main" val="990789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D0B0C-0E86-D6E3-79D8-CF84234600A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EA0442C-26E3-F3C0-C991-B2A1A9444C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5416A2-4A23-539B-7A39-F0C570BF90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12757B4-AD25-AE6C-C695-878EA8935AC7}"/>
              </a:ext>
            </a:extLst>
          </p:cNvPr>
          <p:cNvSpPr>
            <a:spLocks noGrp="1"/>
          </p:cNvSpPr>
          <p:nvPr>
            <p:ph type="dt" sz="half" idx="10"/>
          </p:nvPr>
        </p:nvSpPr>
        <p:spPr/>
        <p:txBody>
          <a:bodyPr/>
          <a:lstStyle/>
          <a:p>
            <a:fld id="{00435514-AE3D-423A-821E-6FE15A4E59F2}" type="datetimeFigureOut">
              <a:rPr lang="en-GB" smtClean="0"/>
              <a:t>09/02/2024</a:t>
            </a:fld>
            <a:endParaRPr lang="en-GB"/>
          </a:p>
        </p:txBody>
      </p:sp>
      <p:sp>
        <p:nvSpPr>
          <p:cNvPr id="6" name="Footer Placeholder 5">
            <a:extLst>
              <a:ext uri="{FF2B5EF4-FFF2-40B4-BE49-F238E27FC236}">
                <a16:creationId xmlns:a16="http://schemas.microsoft.com/office/drawing/2014/main" id="{AAC3CEE7-E67D-1684-2DB3-3D6DB9B3CB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FE50A0-59A0-0841-EAE7-7F26DAFC58F9}"/>
              </a:ext>
            </a:extLst>
          </p:cNvPr>
          <p:cNvSpPr>
            <a:spLocks noGrp="1"/>
          </p:cNvSpPr>
          <p:nvPr>
            <p:ph type="sldNum" sz="quarter" idx="12"/>
          </p:nvPr>
        </p:nvSpPr>
        <p:spPr/>
        <p:txBody>
          <a:bodyPr/>
          <a:lstStyle/>
          <a:p>
            <a:fld id="{A8C052C3-8FB8-4357-BC7F-0BD72A750E31}" type="slidenum">
              <a:rPr lang="en-GB" smtClean="0"/>
              <a:t>‹#›</a:t>
            </a:fld>
            <a:endParaRPr lang="en-GB"/>
          </a:p>
        </p:txBody>
      </p:sp>
    </p:spTree>
    <p:extLst>
      <p:ext uri="{BB962C8B-B14F-4D97-AF65-F5344CB8AC3E}">
        <p14:creationId xmlns:p14="http://schemas.microsoft.com/office/powerpoint/2010/main" val="4159966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1A45F-7FA1-130D-9105-7CAA6256D77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9E4360E-FE3B-F8EB-1AB9-B211B7E9A84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7D20545-2D99-B0DD-C1F6-B83A07F5AE94}"/>
              </a:ext>
            </a:extLst>
          </p:cNvPr>
          <p:cNvSpPr>
            <a:spLocks noGrp="1"/>
          </p:cNvSpPr>
          <p:nvPr>
            <p:ph type="dt" sz="half" idx="10"/>
          </p:nvPr>
        </p:nvSpPr>
        <p:spPr/>
        <p:txBody>
          <a:bodyPr/>
          <a:lstStyle/>
          <a:p>
            <a:fld id="{00435514-AE3D-423A-821E-6FE15A4E59F2}" type="datetimeFigureOut">
              <a:rPr lang="en-GB" smtClean="0"/>
              <a:t>09/02/2024</a:t>
            </a:fld>
            <a:endParaRPr lang="en-GB"/>
          </a:p>
        </p:txBody>
      </p:sp>
      <p:sp>
        <p:nvSpPr>
          <p:cNvPr id="5" name="Footer Placeholder 4">
            <a:extLst>
              <a:ext uri="{FF2B5EF4-FFF2-40B4-BE49-F238E27FC236}">
                <a16:creationId xmlns:a16="http://schemas.microsoft.com/office/drawing/2014/main" id="{3D6CDBE7-8C89-0C5B-1303-B56D2C1209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F50634-5499-8954-B271-0106CDAA8822}"/>
              </a:ext>
            </a:extLst>
          </p:cNvPr>
          <p:cNvSpPr>
            <a:spLocks noGrp="1"/>
          </p:cNvSpPr>
          <p:nvPr>
            <p:ph type="sldNum" sz="quarter" idx="12"/>
          </p:nvPr>
        </p:nvSpPr>
        <p:spPr/>
        <p:txBody>
          <a:bodyPr/>
          <a:lstStyle/>
          <a:p>
            <a:fld id="{A8C052C3-8FB8-4357-BC7F-0BD72A750E31}" type="slidenum">
              <a:rPr lang="en-GB" smtClean="0"/>
              <a:t>‹#›</a:t>
            </a:fld>
            <a:endParaRPr lang="en-GB"/>
          </a:p>
        </p:txBody>
      </p:sp>
    </p:spTree>
    <p:extLst>
      <p:ext uri="{BB962C8B-B14F-4D97-AF65-F5344CB8AC3E}">
        <p14:creationId xmlns:p14="http://schemas.microsoft.com/office/powerpoint/2010/main" val="4093372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631668-68DD-310E-E96C-0CA536C2216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D00A8C8-808C-D91A-9218-6678B865235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721CF13-E94A-C58A-8CBB-763D8D76AA02}"/>
              </a:ext>
            </a:extLst>
          </p:cNvPr>
          <p:cNvSpPr>
            <a:spLocks noGrp="1"/>
          </p:cNvSpPr>
          <p:nvPr>
            <p:ph type="dt" sz="half" idx="10"/>
          </p:nvPr>
        </p:nvSpPr>
        <p:spPr/>
        <p:txBody>
          <a:bodyPr/>
          <a:lstStyle/>
          <a:p>
            <a:fld id="{00435514-AE3D-423A-821E-6FE15A4E59F2}" type="datetimeFigureOut">
              <a:rPr lang="en-GB" smtClean="0"/>
              <a:t>09/02/2024</a:t>
            </a:fld>
            <a:endParaRPr lang="en-GB"/>
          </a:p>
        </p:txBody>
      </p:sp>
      <p:sp>
        <p:nvSpPr>
          <p:cNvPr id="5" name="Footer Placeholder 4">
            <a:extLst>
              <a:ext uri="{FF2B5EF4-FFF2-40B4-BE49-F238E27FC236}">
                <a16:creationId xmlns:a16="http://schemas.microsoft.com/office/drawing/2014/main" id="{953643D0-276D-7A5F-136D-E79BEE6F1B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CD10EA-798C-7E75-6F58-47E510A73B79}"/>
              </a:ext>
            </a:extLst>
          </p:cNvPr>
          <p:cNvSpPr>
            <a:spLocks noGrp="1"/>
          </p:cNvSpPr>
          <p:nvPr>
            <p:ph type="sldNum" sz="quarter" idx="12"/>
          </p:nvPr>
        </p:nvSpPr>
        <p:spPr/>
        <p:txBody>
          <a:bodyPr/>
          <a:lstStyle/>
          <a:p>
            <a:fld id="{A8C052C3-8FB8-4357-BC7F-0BD72A750E31}" type="slidenum">
              <a:rPr lang="en-GB" smtClean="0"/>
              <a:t>‹#›</a:t>
            </a:fld>
            <a:endParaRPr lang="en-GB"/>
          </a:p>
        </p:txBody>
      </p:sp>
    </p:spTree>
    <p:extLst>
      <p:ext uri="{BB962C8B-B14F-4D97-AF65-F5344CB8AC3E}">
        <p14:creationId xmlns:p14="http://schemas.microsoft.com/office/powerpoint/2010/main" val="3570156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6A6A1A-6121-2982-B67A-1081DCC1C5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3F30A19-04D3-E34F-07B8-E5664072F6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1D8A257-3273-0213-F0ED-5BA7B882EA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0435514-AE3D-423A-821E-6FE15A4E59F2}" type="datetimeFigureOut">
              <a:rPr lang="en-GB" smtClean="0"/>
              <a:t>09/02/2024</a:t>
            </a:fld>
            <a:endParaRPr lang="en-GB"/>
          </a:p>
        </p:txBody>
      </p:sp>
      <p:sp>
        <p:nvSpPr>
          <p:cNvPr id="5" name="Footer Placeholder 4">
            <a:extLst>
              <a:ext uri="{FF2B5EF4-FFF2-40B4-BE49-F238E27FC236}">
                <a16:creationId xmlns:a16="http://schemas.microsoft.com/office/drawing/2014/main" id="{A5CC0248-A515-E19E-9D49-0A3858C88C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324BE6E-640F-1145-1B7D-A7DC957E25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8C052C3-8FB8-4357-BC7F-0BD72A750E31}" type="slidenum">
              <a:rPr lang="en-GB" smtClean="0"/>
              <a:t>‹#›</a:t>
            </a:fld>
            <a:endParaRPr lang="en-GB"/>
          </a:p>
        </p:txBody>
      </p:sp>
    </p:spTree>
    <p:extLst>
      <p:ext uri="{BB962C8B-B14F-4D97-AF65-F5344CB8AC3E}">
        <p14:creationId xmlns:p14="http://schemas.microsoft.com/office/powerpoint/2010/main" val="11367663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EFDBE-9425-E8E5-0E96-4550CDDFF08A}"/>
              </a:ext>
            </a:extLst>
          </p:cNvPr>
          <p:cNvSpPr>
            <a:spLocks noGrp="1"/>
          </p:cNvSpPr>
          <p:nvPr>
            <p:ph type="ctrTitle"/>
          </p:nvPr>
        </p:nvSpPr>
        <p:spPr/>
        <p:txBody>
          <a:bodyPr/>
          <a:lstStyle/>
          <a:p>
            <a:r>
              <a:rPr lang="en-GB" dirty="0"/>
              <a:t>Understanding Democracy</a:t>
            </a:r>
          </a:p>
        </p:txBody>
      </p:sp>
      <p:sp>
        <p:nvSpPr>
          <p:cNvPr id="3" name="Subtitle 2">
            <a:extLst>
              <a:ext uri="{FF2B5EF4-FFF2-40B4-BE49-F238E27FC236}">
                <a16:creationId xmlns:a16="http://schemas.microsoft.com/office/drawing/2014/main" id="{F0901D81-732B-B497-9177-8EBF892A6856}"/>
              </a:ext>
            </a:extLst>
          </p:cNvPr>
          <p:cNvSpPr>
            <a:spLocks noGrp="1"/>
          </p:cNvSpPr>
          <p:nvPr>
            <p:ph type="subTitle" idx="1"/>
          </p:nvPr>
        </p:nvSpPr>
        <p:spPr/>
        <p:txBody>
          <a:bodyPr/>
          <a:lstStyle/>
          <a:p>
            <a:r>
              <a:rPr lang="en-GB" sz="4000" dirty="0"/>
              <a:t>Lecture 5: The Constitutional Convention</a:t>
            </a:r>
          </a:p>
          <a:p>
            <a:endParaRPr lang="en-GB" dirty="0"/>
          </a:p>
        </p:txBody>
      </p:sp>
    </p:spTree>
    <p:extLst>
      <p:ext uri="{BB962C8B-B14F-4D97-AF65-F5344CB8AC3E}">
        <p14:creationId xmlns:p14="http://schemas.microsoft.com/office/powerpoint/2010/main" val="1152111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C1025-1578-54D6-287E-6D7D37CDF502}"/>
              </a:ext>
            </a:extLst>
          </p:cNvPr>
          <p:cNvSpPr>
            <a:spLocks noGrp="1"/>
          </p:cNvSpPr>
          <p:nvPr>
            <p:ph type="title"/>
          </p:nvPr>
        </p:nvSpPr>
        <p:spPr/>
        <p:txBody>
          <a:bodyPr/>
          <a:lstStyle/>
          <a:p>
            <a:pPr algn="ctr"/>
            <a:r>
              <a:rPr lang="en-GB" dirty="0"/>
              <a:t>The Constitutional Convention of 1787</a:t>
            </a:r>
          </a:p>
        </p:txBody>
      </p:sp>
      <p:sp>
        <p:nvSpPr>
          <p:cNvPr id="3" name="Content Placeholder 2">
            <a:extLst>
              <a:ext uri="{FF2B5EF4-FFF2-40B4-BE49-F238E27FC236}">
                <a16:creationId xmlns:a16="http://schemas.microsoft.com/office/drawing/2014/main" id="{1A9EB4E9-3264-D1BE-8B5F-DABE6F76AA93}"/>
              </a:ext>
            </a:extLst>
          </p:cNvPr>
          <p:cNvSpPr>
            <a:spLocks noGrp="1"/>
          </p:cNvSpPr>
          <p:nvPr>
            <p:ph idx="1"/>
          </p:nvPr>
        </p:nvSpPr>
        <p:spPr/>
        <p:txBody>
          <a:bodyPr>
            <a:normAutofit/>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Tasked with making amendments to the Articles of Confederation, the delegates instead proposed to eliminate the government system in its entirety and come up with a new system.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Washington told Thomas Jefferson that the federal government was “at an end, and, unless a remedy is soon applied, anarchy and confusion will inevitably ensure.”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Edmund Randolph told the delegates in Philadelphia that the nation was “on the eve of [civil] war, which is only prevented by the hopes of this convention.” </a:t>
            </a:r>
          </a:p>
          <a:p>
            <a:endParaRPr lang="en-GB" dirty="0"/>
          </a:p>
        </p:txBody>
      </p:sp>
    </p:spTree>
    <p:extLst>
      <p:ext uri="{BB962C8B-B14F-4D97-AF65-F5344CB8AC3E}">
        <p14:creationId xmlns:p14="http://schemas.microsoft.com/office/powerpoint/2010/main" val="4212996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870B8-38CA-D4C4-DA6C-9A5A07DC8404}"/>
              </a:ext>
            </a:extLst>
          </p:cNvPr>
          <p:cNvSpPr>
            <a:spLocks noGrp="1"/>
          </p:cNvSpPr>
          <p:nvPr>
            <p:ph type="title"/>
          </p:nvPr>
        </p:nvSpPr>
        <p:spPr/>
        <p:txBody>
          <a:bodyPr/>
          <a:lstStyle/>
          <a:p>
            <a:pPr algn="ctr"/>
            <a:r>
              <a:rPr lang="en-GB" dirty="0"/>
              <a:t>The Founding Principle of the Constitution</a:t>
            </a:r>
          </a:p>
        </p:txBody>
      </p:sp>
      <p:sp>
        <p:nvSpPr>
          <p:cNvPr id="3" name="Content Placeholder 2">
            <a:extLst>
              <a:ext uri="{FF2B5EF4-FFF2-40B4-BE49-F238E27FC236}">
                <a16:creationId xmlns:a16="http://schemas.microsoft.com/office/drawing/2014/main" id="{7A49362A-1C82-F773-2626-FD3746C1B604}"/>
              </a:ext>
            </a:extLst>
          </p:cNvPr>
          <p:cNvSpPr>
            <a:spLocks noGrp="1"/>
          </p:cNvSpPr>
          <p:nvPr>
            <p:ph idx="1"/>
          </p:nvPr>
        </p:nvSpPr>
        <p:spPr/>
        <p:txBody>
          <a:bodyPr/>
          <a:lstStyle/>
          <a:p>
            <a:pPr marL="0" indent="0" algn="ctr">
              <a:buNone/>
            </a:pPr>
            <a:r>
              <a:rPr lang="en-GB" sz="4000" kern="100" dirty="0">
                <a:effectLst/>
                <a:latin typeface="Aptos" panose="020B0004020202020204" pitchFamily="34" charset="0"/>
                <a:ea typeface="Aptos" panose="020B0004020202020204" pitchFamily="34" charset="0"/>
                <a:cs typeface="Times New Roman" panose="02020603050405020304" pitchFamily="18" charset="0"/>
              </a:rPr>
              <a:t>“The ultimate right of the people to freely chosen self-government, protective of their natural rights” </a:t>
            </a:r>
          </a:p>
          <a:p>
            <a:pPr marL="0" indent="0">
              <a:buNone/>
            </a:pPr>
            <a:endParaRPr lang="en-GB" dirty="0"/>
          </a:p>
        </p:txBody>
      </p:sp>
    </p:spTree>
    <p:extLst>
      <p:ext uri="{BB962C8B-B14F-4D97-AF65-F5344CB8AC3E}">
        <p14:creationId xmlns:p14="http://schemas.microsoft.com/office/powerpoint/2010/main" val="3819440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A8AAA-2743-D959-AA7E-AF386C62C5F1}"/>
              </a:ext>
            </a:extLst>
          </p:cNvPr>
          <p:cNvSpPr>
            <a:spLocks noGrp="1"/>
          </p:cNvSpPr>
          <p:nvPr>
            <p:ph type="title"/>
          </p:nvPr>
        </p:nvSpPr>
        <p:spPr/>
        <p:txBody>
          <a:bodyPr/>
          <a:lstStyle/>
          <a:p>
            <a:pPr algn="ctr"/>
            <a:r>
              <a:rPr lang="en-GB" dirty="0"/>
              <a:t>The Constitutional Convention of 1787</a:t>
            </a:r>
          </a:p>
        </p:txBody>
      </p:sp>
      <p:sp>
        <p:nvSpPr>
          <p:cNvPr id="3" name="Content Placeholder 2">
            <a:extLst>
              <a:ext uri="{FF2B5EF4-FFF2-40B4-BE49-F238E27FC236}">
                <a16:creationId xmlns:a16="http://schemas.microsoft.com/office/drawing/2014/main" id="{B4E8F250-F330-5C99-8298-9046152A2AE9}"/>
              </a:ext>
            </a:extLst>
          </p:cNvPr>
          <p:cNvSpPr>
            <a:spLocks noGrp="1"/>
          </p:cNvSpPr>
          <p:nvPr>
            <p:ph idx="1"/>
          </p:nvPr>
        </p:nvSpPr>
        <p:spPr/>
        <p:txBody>
          <a:bodyPr>
            <a:normAutofit fontScale="92500"/>
          </a:bodyPr>
          <a:lstStyle/>
          <a:p>
            <a:r>
              <a:rPr lang="en-GB" kern="100" dirty="0">
                <a:latin typeface="Aptos" panose="020B0004020202020204" pitchFamily="34" charset="0"/>
                <a:ea typeface="Aptos" panose="020B0004020202020204" pitchFamily="34" charset="0"/>
                <a:cs typeface="Times New Roman" panose="02020603050405020304" pitchFamily="18" charset="0"/>
              </a:rPr>
              <a:t>19 May 1787: 4 delegations (Virginia, Pennsylvania, South Carolina, New York) </a:t>
            </a:r>
            <a:r>
              <a:rPr lang="en-GB"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kern="100" dirty="0">
                <a:latin typeface="Aptos" panose="020B0004020202020204" pitchFamily="34" charset="0"/>
                <a:ea typeface="Aptos" panose="020B0004020202020204" pitchFamily="34" charset="0"/>
                <a:cs typeface="Times New Roman" panose="02020603050405020304" pitchFamily="18" charset="0"/>
              </a:rPr>
              <a:t>25 May 1787: Quorum of seven state delegations achieved </a:t>
            </a:r>
          </a:p>
          <a:p>
            <a:r>
              <a:rPr lang="en-GB" kern="100" dirty="0">
                <a:latin typeface="Aptos" panose="020B0004020202020204" pitchFamily="34" charset="0"/>
                <a:ea typeface="Aptos" panose="020B0004020202020204" pitchFamily="34" charset="0"/>
                <a:cs typeface="Times New Roman" panose="02020603050405020304" pitchFamily="18" charset="0"/>
              </a:rPr>
              <a:t>A </a:t>
            </a:r>
            <a:r>
              <a:rPr lang="en-GB" kern="100" dirty="0">
                <a:effectLst/>
                <a:latin typeface="Aptos" panose="020B0004020202020204" pitchFamily="34" charset="0"/>
                <a:ea typeface="Aptos" panose="020B0004020202020204" pitchFamily="34" charset="0"/>
                <a:cs typeface="Times New Roman" panose="02020603050405020304" pitchFamily="18" charset="0"/>
              </a:rPr>
              <a:t>total of 55 delegates attended the Constitutional Convention over the course of the proceedings, 8 of whom had also signed the Declaration of Independence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12 states eventually sent delegates, with the exception of Rhode Island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New Hampshire’s delegation did not arrive until late July.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The Convention lasted from 25 May to 17 September and met 6 days a week.</a:t>
            </a:r>
          </a:p>
          <a:p>
            <a:endParaRPr lang="en-GB" sz="2400" dirty="0"/>
          </a:p>
        </p:txBody>
      </p:sp>
    </p:spTree>
    <p:extLst>
      <p:ext uri="{BB962C8B-B14F-4D97-AF65-F5344CB8AC3E}">
        <p14:creationId xmlns:p14="http://schemas.microsoft.com/office/powerpoint/2010/main" val="886072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8D109-8D36-EFD6-0468-7E2856A920E1}"/>
              </a:ext>
            </a:extLst>
          </p:cNvPr>
          <p:cNvSpPr>
            <a:spLocks noGrp="1"/>
          </p:cNvSpPr>
          <p:nvPr>
            <p:ph type="title"/>
          </p:nvPr>
        </p:nvSpPr>
        <p:spPr/>
        <p:txBody>
          <a:bodyPr/>
          <a:lstStyle/>
          <a:p>
            <a:pPr algn="ctr"/>
            <a:r>
              <a:rPr lang="en-GB" dirty="0"/>
              <a:t>The Constitutional Convention of 1787</a:t>
            </a:r>
          </a:p>
        </p:txBody>
      </p:sp>
      <p:sp>
        <p:nvSpPr>
          <p:cNvPr id="3" name="Content Placeholder 2">
            <a:extLst>
              <a:ext uri="{FF2B5EF4-FFF2-40B4-BE49-F238E27FC236}">
                <a16:creationId xmlns:a16="http://schemas.microsoft.com/office/drawing/2014/main" id="{BB23D21A-AC78-4F1D-FAFE-614AEA521266}"/>
              </a:ext>
            </a:extLst>
          </p:cNvPr>
          <p:cNvSpPr>
            <a:spLocks noGrp="1"/>
          </p:cNvSpPr>
          <p:nvPr>
            <p:ph idx="1"/>
          </p:nvPr>
        </p:nvSpPr>
        <p:spPr/>
        <p:txBody>
          <a:bodyPr>
            <a:normAutofit fontScale="92500" lnSpcReduction="10000"/>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Delegates electe</a:t>
            </a:r>
            <a:r>
              <a:rPr lang="en-GB" kern="100" dirty="0">
                <a:latin typeface="Aptos" panose="020B0004020202020204" pitchFamily="34" charset="0"/>
                <a:ea typeface="Aptos" panose="020B0004020202020204" pitchFamily="34" charset="0"/>
                <a:cs typeface="Times New Roman" panose="02020603050405020304" pitchFamily="18" charset="0"/>
              </a:rPr>
              <a:t>d George</a:t>
            </a:r>
            <a:r>
              <a:rPr lang="en-GB" kern="100" dirty="0">
                <a:effectLst/>
                <a:latin typeface="Aptos" panose="020B0004020202020204" pitchFamily="34" charset="0"/>
                <a:ea typeface="Aptos" panose="020B0004020202020204" pitchFamily="34" charset="0"/>
                <a:cs typeface="Times New Roman" panose="02020603050405020304" pitchFamily="18" charset="0"/>
              </a:rPr>
              <a:t> Washington as president of the Convention and William Jackson (not a delegate) as secretary.</a:t>
            </a:r>
          </a:p>
          <a:p>
            <a:r>
              <a:rPr lang="en-GB" kern="100" dirty="0">
                <a:effectLst/>
                <a:latin typeface="Aptos" panose="020B0004020202020204" pitchFamily="34" charset="0"/>
                <a:ea typeface="Aptos" panose="020B0004020202020204" pitchFamily="34" charset="0"/>
                <a:cs typeface="Times New Roman" panose="02020603050405020304" pitchFamily="18" charset="0"/>
              </a:rPr>
              <a:t>A committee was appointed to propose rules to govern the convention’s proceedings. </a:t>
            </a:r>
          </a:p>
          <a:p>
            <a:pPr marL="457200" lvl="1" indent="0">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-a quorum would consist of seven delegations</a:t>
            </a:r>
          </a:p>
          <a:p>
            <a:pPr marL="457200" lvl="1" indent="0">
              <a:buNone/>
            </a:pPr>
            <a:r>
              <a:rPr lang="en-GB" sz="2800" kern="100" dirty="0">
                <a:latin typeface="Aptos" panose="020B0004020202020204" pitchFamily="34" charset="0"/>
                <a:ea typeface="Aptos" panose="020B0004020202020204" pitchFamily="34" charset="0"/>
                <a:cs typeface="Times New Roman" panose="02020603050405020304" pitchFamily="18" charset="0"/>
              </a:rPr>
              <a:t>-</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voting by each delegation would count equally</a:t>
            </a:r>
          </a:p>
          <a:p>
            <a:pPr marL="457200" lvl="1" indent="0">
              <a:buNone/>
            </a:pPr>
            <a:r>
              <a:rPr lang="en-GB" sz="2800" kern="100" dirty="0">
                <a:latin typeface="Aptos" panose="020B0004020202020204" pitchFamily="34" charset="0"/>
                <a:ea typeface="Aptos" panose="020B0004020202020204" pitchFamily="34" charset="0"/>
                <a:cs typeface="Times New Roman" panose="02020603050405020304" pitchFamily="18" charset="0"/>
              </a:rPr>
              <a:t>-</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decisions would be made by a majority vote of those delegations present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The delegates agreed the meeting would be closed to the public and a pledge of secrecy taken- “nothing spoken in the house be printed or otherwise published or communicated without leave.” This pledge was for the most part scrupulously observed.  </a:t>
            </a:r>
          </a:p>
          <a:p>
            <a:endParaRPr lang="en-GB" dirty="0"/>
          </a:p>
        </p:txBody>
      </p:sp>
    </p:spTree>
    <p:extLst>
      <p:ext uri="{BB962C8B-B14F-4D97-AF65-F5344CB8AC3E}">
        <p14:creationId xmlns:p14="http://schemas.microsoft.com/office/powerpoint/2010/main" val="3482619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84126-3C93-83FF-B5D5-35D665810DB8}"/>
              </a:ext>
            </a:extLst>
          </p:cNvPr>
          <p:cNvSpPr>
            <a:spLocks noGrp="1"/>
          </p:cNvSpPr>
          <p:nvPr>
            <p:ph type="title"/>
          </p:nvPr>
        </p:nvSpPr>
        <p:spPr/>
        <p:txBody>
          <a:bodyPr/>
          <a:lstStyle/>
          <a:p>
            <a:pPr algn="ctr"/>
            <a:r>
              <a:rPr lang="en-GB" dirty="0"/>
              <a:t>Timeline of the Constitution</a:t>
            </a:r>
          </a:p>
        </p:txBody>
      </p:sp>
      <p:sp>
        <p:nvSpPr>
          <p:cNvPr id="3" name="Content Placeholder 2">
            <a:extLst>
              <a:ext uri="{FF2B5EF4-FFF2-40B4-BE49-F238E27FC236}">
                <a16:creationId xmlns:a16="http://schemas.microsoft.com/office/drawing/2014/main" id="{D21215C6-431C-03A5-26F0-23171708816A}"/>
              </a:ext>
            </a:extLst>
          </p:cNvPr>
          <p:cNvSpPr>
            <a:spLocks noGrp="1"/>
          </p:cNvSpPr>
          <p:nvPr>
            <p:ph idx="1"/>
          </p:nvPr>
        </p:nvSpPr>
        <p:spPr/>
        <p:txBody>
          <a:bodyPr>
            <a:normAutofit fontScale="77500" lnSpcReduction="20000"/>
          </a:bodyPr>
          <a:lstStyle/>
          <a:p>
            <a:pPr>
              <a:lnSpc>
                <a:spcPct val="107000"/>
              </a:lnSpc>
              <a:spcBef>
                <a:spcPts val="0"/>
              </a:spcBef>
              <a:spcAft>
                <a:spcPts val="800"/>
              </a:spcAft>
            </a:pPr>
            <a:r>
              <a:rPr lang="en-GB" sz="2300" kern="100" dirty="0">
                <a:effectLst/>
                <a:latin typeface="Aptos" panose="020B0004020202020204" pitchFamily="34" charset="0"/>
                <a:ea typeface="Aptos" panose="020B0004020202020204" pitchFamily="34" charset="0"/>
                <a:cs typeface="Times New Roman" panose="02020603050405020304" pitchFamily="18" charset="0"/>
              </a:rPr>
              <a:t>Initially drafted in a Convention held in Philadelphia between May and September 1787, during a period of deliberation of 116 days</a:t>
            </a:r>
          </a:p>
          <a:p>
            <a:pPr>
              <a:lnSpc>
                <a:spcPct val="107000"/>
              </a:lnSpc>
              <a:spcBef>
                <a:spcPts val="0"/>
              </a:spcBef>
              <a:spcAft>
                <a:spcPts val="800"/>
              </a:spcAft>
            </a:pPr>
            <a:r>
              <a:rPr lang="en-GB" sz="2300" kern="100" dirty="0">
                <a:effectLst/>
                <a:latin typeface="Aptos" panose="020B0004020202020204" pitchFamily="34" charset="0"/>
                <a:ea typeface="Aptos" panose="020B0004020202020204" pitchFamily="34" charset="0"/>
                <a:cs typeface="Times New Roman" panose="02020603050405020304" pitchFamily="18" charset="0"/>
              </a:rPr>
              <a:t>Resulting draft was made public on 17 September 1787. It was signed by 39 of the 42 delegates still present,    </a:t>
            </a:r>
            <a:r>
              <a:rPr lang="en-GB" sz="2300" kern="100" dirty="0">
                <a:latin typeface="Aptos" panose="020B0004020202020204" pitchFamily="34" charset="0"/>
                <a:ea typeface="Aptos" panose="020B0004020202020204" pitchFamily="34" charset="0"/>
                <a:cs typeface="Times New Roman" panose="02020603050405020304" pitchFamily="18" charset="0"/>
              </a:rPr>
              <a:t> </a:t>
            </a:r>
            <a:r>
              <a:rPr lang="en-GB" sz="2300" kern="100" dirty="0">
                <a:effectLst/>
                <a:latin typeface="Aptos" panose="020B0004020202020204" pitchFamily="34" charset="0"/>
                <a:ea typeface="Aptos" panose="020B0004020202020204" pitchFamily="34" charset="0"/>
                <a:cs typeface="Times New Roman" panose="02020603050405020304" pitchFamily="18" charset="0"/>
              </a:rPr>
              <a:t>then it was sent to the Confederation Congress. After some debate, Congress sent the Constitution to the 13  states to ratify in State Conventions.</a:t>
            </a:r>
          </a:p>
          <a:p>
            <a:pPr>
              <a:lnSpc>
                <a:spcPct val="107000"/>
              </a:lnSpc>
              <a:spcBef>
                <a:spcPts val="0"/>
              </a:spcBef>
              <a:spcAft>
                <a:spcPts val="800"/>
              </a:spcAft>
            </a:pPr>
            <a:r>
              <a:rPr lang="en-GB" sz="2300" kern="100" dirty="0">
                <a:effectLst/>
                <a:latin typeface="Aptos" panose="020B0004020202020204" pitchFamily="34" charset="0"/>
                <a:ea typeface="Aptos" panose="020B0004020202020204" pitchFamily="34" charset="0"/>
                <a:cs typeface="Times New Roman" panose="02020603050405020304" pitchFamily="18" charset="0"/>
              </a:rPr>
              <a:t>For the next ten months, it was debated State by State. It was debated privately and publicly, as well as in newspaper press. </a:t>
            </a:r>
          </a:p>
          <a:p>
            <a:pPr>
              <a:lnSpc>
                <a:spcPct val="107000"/>
              </a:lnSpc>
              <a:spcBef>
                <a:spcPts val="0"/>
              </a:spcBef>
              <a:spcAft>
                <a:spcPts val="800"/>
              </a:spcAft>
            </a:pPr>
            <a:r>
              <a:rPr lang="en-GB" sz="2300" kern="100" dirty="0">
                <a:effectLst/>
                <a:latin typeface="Aptos" panose="020B0004020202020204" pitchFamily="34" charset="0"/>
                <a:ea typeface="Aptos" panose="020B0004020202020204" pitchFamily="34" charset="0"/>
                <a:cs typeface="Times New Roman" panose="02020603050405020304" pitchFamily="18" charset="0"/>
              </a:rPr>
              <a:t>On 21 June 1788, New Hampshire became the ninth state to ratify the Constitution, thereby meeting the required nine states for its approval. Virginia ratified shortly after New Hampshire, and New York ratified in late July 1788. </a:t>
            </a:r>
          </a:p>
          <a:p>
            <a:pPr>
              <a:lnSpc>
                <a:spcPct val="107000"/>
              </a:lnSpc>
              <a:spcBef>
                <a:spcPts val="0"/>
              </a:spcBef>
              <a:spcAft>
                <a:spcPts val="800"/>
              </a:spcAft>
            </a:pPr>
            <a:r>
              <a:rPr lang="en-GB" sz="2300" kern="100" dirty="0">
                <a:effectLst/>
                <a:latin typeface="Aptos" panose="020B0004020202020204" pitchFamily="34" charset="0"/>
                <a:ea typeface="Aptos" panose="020B0004020202020204" pitchFamily="34" charset="0"/>
                <a:cs typeface="Times New Roman" panose="02020603050405020304" pitchFamily="18" charset="0"/>
              </a:rPr>
              <a:t>By July 1788, all but North Carolina and Rhode Island had ratified the Constitution. North Carolina did not ratify the document until a little over a year later in November 1789, and Rhode island in May 1790. </a:t>
            </a:r>
          </a:p>
          <a:p>
            <a:pPr>
              <a:lnSpc>
                <a:spcPct val="107000"/>
              </a:lnSpc>
              <a:spcBef>
                <a:spcPts val="0"/>
              </a:spcBef>
              <a:spcAft>
                <a:spcPts val="800"/>
              </a:spcAft>
            </a:pPr>
            <a:r>
              <a:rPr lang="en-GB" sz="2300" kern="100" dirty="0">
                <a:effectLst/>
                <a:latin typeface="Aptos" panose="020B0004020202020204" pitchFamily="34" charset="0"/>
                <a:ea typeface="Aptos" panose="020B0004020202020204" pitchFamily="34" charset="0"/>
                <a:cs typeface="Times New Roman" panose="02020603050405020304" pitchFamily="18" charset="0"/>
              </a:rPr>
              <a:t>The Opening Session of the First Congress was held in March 1789 in New York City, and the First Congress was held between March and September 1789. </a:t>
            </a:r>
          </a:p>
          <a:p>
            <a:endParaRPr lang="en-GB" dirty="0"/>
          </a:p>
        </p:txBody>
      </p:sp>
    </p:spTree>
    <p:extLst>
      <p:ext uri="{BB962C8B-B14F-4D97-AF65-F5344CB8AC3E}">
        <p14:creationId xmlns:p14="http://schemas.microsoft.com/office/powerpoint/2010/main" val="2836657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F94B6-E98A-ED21-6362-84F1E1962F94}"/>
              </a:ext>
            </a:extLst>
          </p:cNvPr>
          <p:cNvSpPr>
            <a:spLocks noGrp="1"/>
          </p:cNvSpPr>
          <p:nvPr>
            <p:ph type="title"/>
          </p:nvPr>
        </p:nvSpPr>
        <p:spPr/>
        <p:txBody>
          <a:bodyPr/>
          <a:lstStyle/>
          <a:p>
            <a:pPr algn="ctr"/>
            <a:r>
              <a:rPr lang="en-GB" i="1" dirty="0"/>
              <a:t>The Federalist</a:t>
            </a:r>
          </a:p>
        </p:txBody>
      </p:sp>
      <p:sp>
        <p:nvSpPr>
          <p:cNvPr id="3" name="Content Placeholder 2">
            <a:extLst>
              <a:ext uri="{FF2B5EF4-FFF2-40B4-BE49-F238E27FC236}">
                <a16:creationId xmlns:a16="http://schemas.microsoft.com/office/drawing/2014/main" id="{0B5997F2-8CA2-C763-F471-D04FA019BC5B}"/>
              </a:ext>
            </a:extLst>
          </p:cNvPr>
          <p:cNvSpPr>
            <a:spLocks noGrp="1"/>
          </p:cNvSpPr>
          <p:nvPr>
            <p:ph idx="1"/>
          </p:nvPr>
        </p:nvSpPr>
        <p:spPr/>
        <p:txBody>
          <a:bodyPr>
            <a:normAutofit fontScale="92500"/>
          </a:bodyPr>
          <a:lstStyle/>
          <a:p>
            <a:pPr marL="4572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most prominent of these were a series of anonymous newspaper articles collectively known as the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Federalist</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written by James Madison, Alexander Hamilton, and respected diplomat John Jay, who would become the first Chief Justice of the Supreme Court and Washington’s special envoy for a treaty with Great Britain. </a:t>
            </a:r>
          </a:p>
          <a:p>
            <a:pPr marL="4572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Federalist</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made the case for a strong central federal government which could </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-raise revenues</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-control  naval and military forces</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-sign treaties with foreign powers</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-do the above without threat to the personal liberties of Americans</a:t>
            </a:r>
          </a:p>
          <a:p>
            <a:endParaRPr lang="en-GB" dirty="0"/>
          </a:p>
        </p:txBody>
      </p:sp>
    </p:spTree>
    <p:extLst>
      <p:ext uri="{BB962C8B-B14F-4D97-AF65-F5344CB8AC3E}">
        <p14:creationId xmlns:p14="http://schemas.microsoft.com/office/powerpoint/2010/main" val="4017842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84126-3C93-83FF-B5D5-35D665810DB8}"/>
              </a:ext>
            </a:extLst>
          </p:cNvPr>
          <p:cNvSpPr>
            <a:spLocks noGrp="1"/>
          </p:cNvSpPr>
          <p:nvPr>
            <p:ph type="title"/>
          </p:nvPr>
        </p:nvSpPr>
        <p:spPr/>
        <p:txBody>
          <a:bodyPr/>
          <a:lstStyle/>
          <a:p>
            <a:pPr algn="ctr"/>
            <a:r>
              <a:rPr lang="en-GB" dirty="0"/>
              <a:t>Timeline of the Constitution</a:t>
            </a:r>
          </a:p>
        </p:txBody>
      </p:sp>
      <p:sp>
        <p:nvSpPr>
          <p:cNvPr id="3" name="Content Placeholder 2">
            <a:extLst>
              <a:ext uri="{FF2B5EF4-FFF2-40B4-BE49-F238E27FC236}">
                <a16:creationId xmlns:a16="http://schemas.microsoft.com/office/drawing/2014/main" id="{D21215C6-431C-03A5-26F0-23171708816A}"/>
              </a:ext>
            </a:extLst>
          </p:cNvPr>
          <p:cNvSpPr>
            <a:spLocks noGrp="1"/>
          </p:cNvSpPr>
          <p:nvPr>
            <p:ph idx="1"/>
          </p:nvPr>
        </p:nvSpPr>
        <p:spPr/>
        <p:txBody>
          <a:bodyPr>
            <a:normAutofit fontScale="77500" lnSpcReduction="20000"/>
          </a:bodyPr>
          <a:lstStyle/>
          <a:p>
            <a:pPr>
              <a:lnSpc>
                <a:spcPct val="107000"/>
              </a:lnSpc>
              <a:spcBef>
                <a:spcPts val="0"/>
              </a:spcBef>
              <a:spcAft>
                <a:spcPts val="800"/>
              </a:spcAft>
            </a:pPr>
            <a:r>
              <a:rPr lang="en-GB" sz="2300" kern="100" dirty="0">
                <a:effectLst/>
                <a:latin typeface="Aptos" panose="020B0004020202020204" pitchFamily="34" charset="0"/>
                <a:ea typeface="Aptos" panose="020B0004020202020204" pitchFamily="34" charset="0"/>
                <a:cs typeface="Times New Roman" panose="02020603050405020304" pitchFamily="18" charset="0"/>
              </a:rPr>
              <a:t>Initially drafted in a Convention held in Philadelphia between May and September 1787, during a period of deliberation of 116 days</a:t>
            </a:r>
          </a:p>
          <a:p>
            <a:pPr>
              <a:lnSpc>
                <a:spcPct val="107000"/>
              </a:lnSpc>
              <a:spcBef>
                <a:spcPts val="0"/>
              </a:spcBef>
              <a:spcAft>
                <a:spcPts val="800"/>
              </a:spcAft>
            </a:pPr>
            <a:r>
              <a:rPr lang="en-GB" sz="2300" kern="100" dirty="0">
                <a:effectLst/>
                <a:latin typeface="Aptos" panose="020B0004020202020204" pitchFamily="34" charset="0"/>
                <a:ea typeface="Aptos" panose="020B0004020202020204" pitchFamily="34" charset="0"/>
                <a:cs typeface="Times New Roman" panose="02020603050405020304" pitchFamily="18" charset="0"/>
              </a:rPr>
              <a:t>Resulting draft was made public on 17 September 1787. It was signed by 39 of the 42 delegates still present,    </a:t>
            </a:r>
            <a:r>
              <a:rPr lang="en-GB" sz="2300" kern="100" dirty="0">
                <a:latin typeface="Aptos" panose="020B0004020202020204" pitchFamily="34" charset="0"/>
                <a:ea typeface="Aptos" panose="020B0004020202020204" pitchFamily="34" charset="0"/>
                <a:cs typeface="Times New Roman" panose="02020603050405020304" pitchFamily="18" charset="0"/>
              </a:rPr>
              <a:t> </a:t>
            </a:r>
            <a:r>
              <a:rPr lang="en-GB" sz="2300" kern="100" dirty="0">
                <a:effectLst/>
                <a:latin typeface="Aptos" panose="020B0004020202020204" pitchFamily="34" charset="0"/>
                <a:ea typeface="Aptos" panose="020B0004020202020204" pitchFamily="34" charset="0"/>
                <a:cs typeface="Times New Roman" panose="02020603050405020304" pitchFamily="18" charset="0"/>
              </a:rPr>
              <a:t>then it was sent to the Confederation Congress. After some debate, Congress sent the Constitution to the 13  states to ratify in State Conventions.</a:t>
            </a:r>
          </a:p>
          <a:p>
            <a:pPr>
              <a:lnSpc>
                <a:spcPct val="107000"/>
              </a:lnSpc>
              <a:spcBef>
                <a:spcPts val="0"/>
              </a:spcBef>
              <a:spcAft>
                <a:spcPts val="800"/>
              </a:spcAft>
            </a:pPr>
            <a:r>
              <a:rPr lang="en-GB" sz="2300" kern="100" dirty="0">
                <a:effectLst/>
                <a:latin typeface="Aptos" panose="020B0004020202020204" pitchFamily="34" charset="0"/>
                <a:ea typeface="Aptos" panose="020B0004020202020204" pitchFamily="34" charset="0"/>
                <a:cs typeface="Times New Roman" panose="02020603050405020304" pitchFamily="18" charset="0"/>
              </a:rPr>
              <a:t>For the next ten months, it was debated State by State. It was debated privately and publicly, as well as in newspaper press. </a:t>
            </a:r>
          </a:p>
          <a:p>
            <a:pPr>
              <a:lnSpc>
                <a:spcPct val="107000"/>
              </a:lnSpc>
              <a:spcBef>
                <a:spcPts val="0"/>
              </a:spcBef>
              <a:spcAft>
                <a:spcPts val="800"/>
              </a:spcAft>
            </a:pPr>
            <a:r>
              <a:rPr lang="en-GB" sz="2300" kern="100" dirty="0">
                <a:effectLst/>
                <a:latin typeface="Aptos" panose="020B0004020202020204" pitchFamily="34" charset="0"/>
                <a:ea typeface="Aptos" panose="020B0004020202020204" pitchFamily="34" charset="0"/>
                <a:cs typeface="Times New Roman" panose="02020603050405020304" pitchFamily="18" charset="0"/>
              </a:rPr>
              <a:t>On 21 June 1788, New Hampshire became the ninth state to ratify the Constitution, thereby meeting the required nine states for its approval. Virginia ratified shortly after New Hampshire, and New York ratified in late July 1788. </a:t>
            </a:r>
          </a:p>
          <a:p>
            <a:pPr>
              <a:lnSpc>
                <a:spcPct val="107000"/>
              </a:lnSpc>
              <a:spcBef>
                <a:spcPts val="0"/>
              </a:spcBef>
              <a:spcAft>
                <a:spcPts val="800"/>
              </a:spcAft>
            </a:pPr>
            <a:r>
              <a:rPr lang="en-GB" sz="2300" kern="100" dirty="0">
                <a:effectLst/>
                <a:latin typeface="Aptos" panose="020B0004020202020204" pitchFamily="34" charset="0"/>
                <a:ea typeface="Aptos" panose="020B0004020202020204" pitchFamily="34" charset="0"/>
                <a:cs typeface="Times New Roman" panose="02020603050405020304" pitchFamily="18" charset="0"/>
              </a:rPr>
              <a:t>By July 1788, all but North Carolina and Rhode Island had ratified the Constitution. North Carolina did not ratify the document until a little over a year later in November 1789, and Rhode island in May 1790. </a:t>
            </a:r>
          </a:p>
          <a:p>
            <a:pPr>
              <a:lnSpc>
                <a:spcPct val="107000"/>
              </a:lnSpc>
              <a:spcBef>
                <a:spcPts val="0"/>
              </a:spcBef>
              <a:spcAft>
                <a:spcPts val="800"/>
              </a:spcAft>
            </a:pPr>
            <a:r>
              <a:rPr lang="en-GB" sz="2300" kern="100" dirty="0">
                <a:effectLst/>
                <a:latin typeface="Aptos" panose="020B0004020202020204" pitchFamily="34" charset="0"/>
                <a:ea typeface="Aptos" panose="020B0004020202020204" pitchFamily="34" charset="0"/>
                <a:cs typeface="Times New Roman" panose="02020603050405020304" pitchFamily="18" charset="0"/>
              </a:rPr>
              <a:t>The Opening Session of the First Congress was held in March 1789 in New York City, and the First Congress was held between March and September 1789. </a:t>
            </a:r>
          </a:p>
          <a:p>
            <a:endParaRPr lang="en-GB" dirty="0"/>
          </a:p>
        </p:txBody>
      </p:sp>
    </p:spTree>
    <p:extLst>
      <p:ext uri="{BB962C8B-B14F-4D97-AF65-F5344CB8AC3E}">
        <p14:creationId xmlns:p14="http://schemas.microsoft.com/office/powerpoint/2010/main" val="2231125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B8033-22EC-A814-757F-9A2833C696AE}"/>
              </a:ext>
            </a:extLst>
          </p:cNvPr>
          <p:cNvSpPr>
            <a:spLocks noGrp="1"/>
          </p:cNvSpPr>
          <p:nvPr>
            <p:ph type="title"/>
          </p:nvPr>
        </p:nvSpPr>
        <p:spPr/>
        <p:txBody>
          <a:bodyPr/>
          <a:lstStyle/>
          <a:p>
            <a:pPr algn="ctr"/>
            <a:r>
              <a:rPr lang="en-GB" dirty="0"/>
              <a:t>The First Congress </a:t>
            </a:r>
            <a:br>
              <a:rPr lang="en-GB" dirty="0"/>
            </a:br>
            <a:r>
              <a:rPr lang="en-GB" sz="3600" dirty="0"/>
              <a:t>(March-September 1789) </a:t>
            </a:r>
          </a:p>
        </p:txBody>
      </p:sp>
      <p:sp>
        <p:nvSpPr>
          <p:cNvPr id="3" name="Content Placeholder 2">
            <a:extLst>
              <a:ext uri="{FF2B5EF4-FFF2-40B4-BE49-F238E27FC236}">
                <a16:creationId xmlns:a16="http://schemas.microsoft.com/office/drawing/2014/main" id="{969BA571-8418-EBB9-3DB5-0BC668BCFD6D}"/>
              </a:ext>
            </a:extLst>
          </p:cNvPr>
          <p:cNvSpPr>
            <a:spLocks noGrp="1"/>
          </p:cNvSpPr>
          <p:nvPr>
            <p:ph idx="1"/>
          </p:nvPr>
        </p:nvSpPr>
        <p:spPr/>
        <p:txBody>
          <a:bodyPr>
            <a:normAutofit fontScale="92500" lnSpcReduction="20000"/>
          </a:bodyPr>
          <a:lstStyle/>
          <a:p>
            <a:pPr marL="2159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Created the early structure of the government, establishing departments, devised procedures of government</a:t>
            </a:r>
          </a:p>
          <a:p>
            <a:pPr marL="2286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During this time, James Madison submitted 12 amendments to the States for approval. By December 1791, the third through twelfth amendments were ratified. These first ten amendments to the Constitution became the Bill of Rights. </a:t>
            </a:r>
          </a:p>
          <a:p>
            <a:pPr marL="457200" lvl="1"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-The first amendment related to congressional apportionment was never ratified. The second amendment, related to congressional pay raises, was not ratified until modern times, when it became the Twenty-Seventh Amendment in 1992. </a:t>
            </a:r>
          </a:p>
          <a:p>
            <a:pPr marL="2286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 Judiciary Act which created the Federal court system and its powers was passed by the Senate</a:t>
            </a:r>
          </a:p>
          <a:p>
            <a:pPr marL="2286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It also began to address many divisive problems, including the national revenue, slavery, and the location of the capital</a:t>
            </a:r>
          </a:p>
          <a:p>
            <a:endParaRPr lang="en-GB" dirty="0"/>
          </a:p>
        </p:txBody>
      </p:sp>
    </p:spTree>
    <p:extLst>
      <p:ext uri="{BB962C8B-B14F-4D97-AF65-F5344CB8AC3E}">
        <p14:creationId xmlns:p14="http://schemas.microsoft.com/office/powerpoint/2010/main" val="2765199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4EB8D-96EF-B868-EB42-46FFDAF5B828}"/>
              </a:ext>
            </a:extLst>
          </p:cNvPr>
          <p:cNvSpPr>
            <a:spLocks noGrp="1"/>
          </p:cNvSpPr>
          <p:nvPr>
            <p:ph type="title"/>
          </p:nvPr>
        </p:nvSpPr>
        <p:spPr/>
        <p:txBody>
          <a:bodyPr/>
          <a:lstStyle/>
          <a:p>
            <a:pPr algn="ctr"/>
            <a:r>
              <a:rPr lang="en-GB" dirty="0"/>
              <a:t>Key Issues of Debate </a:t>
            </a:r>
            <a:br>
              <a:rPr lang="en-GB" dirty="0"/>
            </a:br>
            <a:r>
              <a:rPr lang="en-GB" dirty="0"/>
              <a:t>in the Drafting of the Constitution</a:t>
            </a:r>
          </a:p>
        </p:txBody>
      </p:sp>
      <p:sp>
        <p:nvSpPr>
          <p:cNvPr id="3" name="Content Placeholder 2">
            <a:extLst>
              <a:ext uri="{FF2B5EF4-FFF2-40B4-BE49-F238E27FC236}">
                <a16:creationId xmlns:a16="http://schemas.microsoft.com/office/drawing/2014/main" id="{3D815D4B-46E4-59FF-3C65-19CF413C1953}"/>
              </a:ext>
            </a:extLst>
          </p:cNvPr>
          <p:cNvSpPr>
            <a:spLocks noGrp="1"/>
          </p:cNvSpPr>
          <p:nvPr>
            <p:ph idx="1"/>
          </p:nvPr>
        </p:nvSpPr>
        <p:spPr/>
        <p:txBody>
          <a:bodyPr>
            <a:normAutofit fontScale="77500" lnSpcReduction="20000"/>
          </a:bodyPr>
          <a:lstStyle/>
          <a:p>
            <a:pPr marL="0" marR="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How strong should the national government be?</a:t>
            </a:r>
          </a:p>
          <a:p>
            <a:pPr marL="0" marR="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How much power should be kept with the individual states?</a:t>
            </a:r>
          </a:p>
          <a:p>
            <a:pPr marL="0" marR="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Should the national government be supreme over the state governments?</a:t>
            </a:r>
          </a:p>
          <a:p>
            <a:pPr marL="0" marR="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Should there be a strong executive branch? What should its powers be?</a:t>
            </a:r>
          </a:p>
          <a:p>
            <a:pPr marL="0" marR="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How should representation in Congress be allotted?</a:t>
            </a:r>
          </a:p>
          <a:p>
            <a:pPr marL="0" marR="0" indent="0">
              <a:lnSpc>
                <a:spcPct val="107000"/>
              </a:lnSpc>
              <a:spcBef>
                <a:spcPts val="0"/>
              </a:spcBef>
              <a:spcAft>
                <a:spcPts val="800"/>
              </a:spcAft>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	-according to population?</a:t>
            </a:r>
          </a:p>
          <a:p>
            <a:pPr marL="685800" lvl="2" indent="0">
              <a:lnSpc>
                <a:spcPct val="107000"/>
              </a:lnSpc>
              <a:spcBef>
                <a:spcPts val="0"/>
              </a:spcBef>
              <a:spcAft>
                <a:spcPts val="800"/>
              </a:spcAft>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	-should large and small states have equal weight? (as under the Articles of 	Confederation) </a:t>
            </a:r>
          </a:p>
          <a:p>
            <a:pPr marL="0" marR="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How would the powers of the national government be held in check?</a:t>
            </a:r>
          </a:p>
          <a:p>
            <a:pPr>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Was there a need for a bill of rights?</a:t>
            </a:r>
          </a:p>
          <a:p>
            <a:pPr>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What should be done about the question of slavery on which the Northern and Southern states were divided? </a:t>
            </a:r>
          </a:p>
          <a:p>
            <a:endParaRPr lang="en-GB" dirty="0"/>
          </a:p>
        </p:txBody>
      </p:sp>
    </p:spTree>
    <p:extLst>
      <p:ext uri="{BB962C8B-B14F-4D97-AF65-F5344CB8AC3E}">
        <p14:creationId xmlns:p14="http://schemas.microsoft.com/office/powerpoint/2010/main" val="2087282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420BC-580E-F181-7567-6652E005709F}"/>
              </a:ext>
            </a:extLst>
          </p:cNvPr>
          <p:cNvSpPr>
            <a:spLocks noGrp="1"/>
          </p:cNvSpPr>
          <p:nvPr>
            <p:ph type="title"/>
          </p:nvPr>
        </p:nvSpPr>
        <p:spPr/>
        <p:txBody>
          <a:bodyPr/>
          <a:lstStyle/>
          <a:p>
            <a:pPr algn="ctr"/>
            <a:r>
              <a:rPr lang="en-GB" i="1" dirty="0"/>
              <a:t>The Federalist </a:t>
            </a:r>
            <a:r>
              <a:rPr lang="en-GB" dirty="0"/>
              <a:t>No. 10</a:t>
            </a:r>
          </a:p>
        </p:txBody>
      </p:sp>
      <p:sp>
        <p:nvSpPr>
          <p:cNvPr id="3" name="Content Placeholder 2">
            <a:extLst>
              <a:ext uri="{FF2B5EF4-FFF2-40B4-BE49-F238E27FC236}">
                <a16:creationId xmlns:a16="http://schemas.microsoft.com/office/drawing/2014/main" id="{371057B1-061E-E4AE-75A1-288BDA4B1DAC}"/>
              </a:ext>
            </a:extLst>
          </p:cNvPr>
          <p:cNvSpPr>
            <a:spLocks noGrp="1"/>
          </p:cNvSpPr>
          <p:nvPr>
            <p:ph idx="1"/>
          </p:nvPr>
        </p:nvSpPr>
        <p:spPr/>
        <p:txBody>
          <a:bodyPr>
            <a:normAutofit fontScale="85000" lnSpcReduction="10000"/>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“Violence of faction” was the “key weakness of popular governments” and source of “instability, injustice, and confusion.” </a:t>
            </a:r>
          </a:p>
          <a:p>
            <a:r>
              <a:rPr lang="en-GB" sz="2400" kern="100" dirty="0">
                <a:latin typeface="Aptos" panose="020B0004020202020204" pitchFamily="34" charset="0"/>
                <a:ea typeface="Aptos" panose="020B0004020202020204" pitchFamily="34" charset="0"/>
                <a:cs typeface="Times New Roman" panose="02020603050405020304" pitchFamily="18" charset="0"/>
              </a:rPr>
              <a:t>Madison</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described the “latent causes” of faction as being “sown in the nature of man,” as it appeared in various human faculties, such as property ownership and division of society into different interests and parties.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He identified “various and unequal division of property” as a key source of party identification. “The propertied and those without property have ever formed distinct interests in society.”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While Madison did not believe that the causes of faction could be removed, he believed that it at the least could be controlled and managed. While a minority faction could become problematic if its will were imposed through law, a majority faction should also not “sacrifice the rights of minorities and the public good to its own passions and interests.”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key challenge to popular government was to secure both public good and private rights against the threat of a factious majority, without at the same time sacrificing the spirit and form of popular government.” </a:t>
            </a:r>
          </a:p>
          <a:p>
            <a:endParaRPr lang="en-GB" dirty="0"/>
          </a:p>
        </p:txBody>
      </p:sp>
    </p:spTree>
    <p:extLst>
      <p:ext uri="{BB962C8B-B14F-4D97-AF65-F5344CB8AC3E}">
        <p14:creationId xmlns:p14="http://schemas.microsoft.com/office/powerpoint/2010/main" val="3969969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775C0-F9B9-B9F3-06CE-64CB0826EB74}"/>
              </a:ext>
            </a:extLst>
          </p:cNvPr>
          <p:cNvSpPr>
            <a:spLocks noGrp="1"/>
          </p:cNvSpPr>
          <p:nvPr>
            <p:ph type="title"/>
          </p:nvPr>
        </p:nvSpPr>
        <p:spPr/>
        <p:txBody>
          <a:bodyPr/>
          <a:lstStyle/>
          <a:p>
            <a:pPr algn="ctr"/>
            <a:r>
              <a:rPr lang="en-GB" dirty="0"/>
              <a:t>Madison’s Solution</a:t>
            </a:r>
          </a:p>
        </p:txBody>
      </p:sp>
      <p:sp>
        <p:nvSpPr>
          <p:cNvPr id="3" name="Content Placeholder 2">
            <a:extLst>
              <a:ext uri="{FF2B5EF4-FFF2-40B4-BE49-F238E27FC236}">
                <a16:creationId xmlns:a16="http://schemas.microsoft.com/office/drawing/2014/main" id="{727CDEA6-BB48-CB33-9C90-93344A722EFB}"/>
              </a:ext>
            </a:extLst>
          </p:cNvPr>
          <p:cNvSpPr>
            <a:spLocks noGrp="1"/>
          </p:cNvSpPr>
          <p:nvPr>
            <p:ph idx="1"/>
          </p:nvPr>
        </p:nvSpPr>
        <p:spPr/>
        <p:txBody>
          <a:bodyPr/>
          <a:lstStyle/>
          <a:p>
            <a:pPr marL="0" indent="0" algn="ctr">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Madison’s solution to the above predicament of the tyranny of either a few or a majority was to offer a nuanced model to democracy: </a:t>
            </a:r>
          </a:p>
          <a:p>
            <a:pPr marL="0" indent="0" algn="ctr">
              <a:buNone/>
            </a:pPr>
            <a:r>
              <a:rPr lang="en-GB" kern="100" dirty="0">
                <a:latin typeface="Aptos" panose="020B0004020202020204" pitchFamily="34" charset="0"/>
                <a:ea typeface="Aptos" panose="020B0004020202020204" pitchFamily="34" charset="0"/>
                <a:cs typeface="Times New Roman" panose="02020603050405020304" pitchFamily="18" charset="0"/>
              </a:rPr>
              <a:t>A</a:t>
            </a:r>
            <a:r>
              <a:rPr lang="en-GB" kern="100" dirty="0">
                <a:effectLst/>
                <a:latin typeface="Aptos" panose="020B0004020202020204" pitchFamily="34" charset="0"/>
                <a:ea typeface="Aptos" panose="020B0004020202020204" pitchFamily="34" charset="0"/>
                <a:cs typeface="Times New Roman" panose="02020603050405020304" pitchFamily="18" charset="0"/>
              </a:rPr>
              <a:t> Republic, “by which I mean a Government in which the scheme of representation takes place.” </a:t>
            </a:r>
          </a:p>
          <a:p>
            <a:pPr marL="0" indent="0" algn="ctr">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Madison therefore proposed a government which was not ruled by direct democracy of the people as was the case in Athens, but rather by elected representatives of the masses, </a:t>
            </a:r>
          </a:p>
          <a:p>
            <a:pPr marL="0" indent="0" algn="ctr">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balanced in such a way that the tyranny of a few or a majority would both be tempered. </a:t>
            </a:r>
          </a:p>
          <a:p>
            <a:endParaRPr lang="en-GB" dirty="0"/>
          </a:p>
        </p:txBody>
      </p:sp>
    </p:spTree>
    <p:extLst>
      <p:ext uri="{BB962C8B-B14F-4D97-AF65-F5344CB8AC3E}">
        <p14:creationId xmlns:p14="http://schemas.microsoft.com/office/powerpoint/2010/main" val="2268610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518A2-D6BD-3C69-5889-5C5F4CE1356C}"/>
              </a:ext>
            </a:extLst>
          </p:cNvPr>
          <p:cNvSpPr>
            <a:spLocks noGrp="1"/>
          </p:cNvSpPr>
          <p:nvPr>
            <p:ph type="title"/>
          </p:nvPr>
        </p:nvSpPr>
        <p:spPr/>
        <p:txBody>
          <a:bodyPr/>
          <a:lstStyle/>
          <a:p>
            <a:pPr algn="ctr"/>
            <a:r>
              <a:rPr lang="en-GB" dirty="0"/>
              <a:t>The Legitimacy of </a:t>
            </a:r>
            <a:br>
              <a:rPr lang="en-GB" dirty="0"/>
            </a:br>
            <a:r>
              <a:rPr lang="en-GB" dirty="0"/>
              <a:t>the Constitutional Convention</a:t>
            </a:r>
          </a:p>
        </p:txBody>
      </p:sp>
      <p:sp>
        <p:nvSpPr>
          <p:cNvPr id="3" name="Content Placeholder 2">
            <a:extLst>
              <a:ext uri="{FF2B5EF4-FFF2-40B4-BE49-F238E27FC236}">
                <a16:creationId xmlns:a16="http://schemas.microsoft.com/office/drawing/2014/main" id="{569258DD-E004-041D-6AC3-F105E809BEF9}"/>
              </a:ext>
            </a:extLst>
          </p:cNvPr>
          <p:cNvSpPr>
            <a:spLocks noGrp="1"/>
          </p:cNvSpPr>
          <p:nvPr>
            <p:ph idx="1"/>
          </p:nvPr>
        </p:nvSpPr>
        <p:spPr/>
        <p:txBody>
          <a:bodyPr>
            <a:normAutofit fontScale="92500" lnSpcReduction="20000"/>
          </a:bodyPr>
          <a:lstStyle/>
          <a:p>
            <a:pPr marL="0" marR="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After some initial consternation and concern, the delegates in large part did not have an issue with the prospect of redoing the entire Articles of Confederation in its totality, although some delegates raised questions of legitimacy. </a:t>
            </a:r>
          </a:p>
          <a:p>
            <a:pPr marL="0" marR="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Edmund Randolph responded, “When the salvation of the Republic was at stake, it would be treason to our trust not to propose what we found necessary.” </a:t>
            </a:r>
          </a:p>
          <a:p>
            <a:pPr marL="0" marR="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Hamilton stated, “[W]e owed it to our country to do on this emergency whatever we should deem essential to its happiness. The states sent us here to provide for the exigencies of the union. To propose any plan not adequate to these exigencies , merely because it was not clearly within our powers, would be to sacrifice the means to the end.”</a:t>
            </a:r>
          </a:p>
          <a:p>
            <a:pPr marL="0" indent="0">
              <a:buNone/>
            </a:pPr>
            <a:endParaRPr lang="en-GB" dirty="0"/>
          </a:p>
        </p:txBody>
      </p:sp>
    </p:spTree>
    <p:extLst>
      <p:ext uri="{BB962C8B-B14F-4D97-AF65-F5344CB8AC3E}">
        <p14:creationId xmlns:p14="http://schemas.microsoft.com/office/powerpoint/2010/main" val="33443628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518A2-D6BD-3C69-5889-5C5F4CE1356C}"/>
              </a:ext>
            </a:extLst>
          </p:cNvPr>
          <p:cNvSpPr>
            <a:spLocks noGrp="1"/>
          </p:cNvSpPr>
          <p:nvPr>
            <p:ph type="title"/>
          </p:nvPr>
        </p:nvSpPr>
        <p:spPr/>
        <p:txBody>
          <a:bodyPr/>
          <a:lstStyle/>
          <a:p>
            <a:pPr algn="ctr"/>
            <a:r>
              <a:rPr lang="en-GB" dirty="0"/>
              <a:t>The Legitimacy of </a:t>
            </a:r>
            <a:br>
              <a:rPr lang="en-GB" dirty="0"/>
            </a:br>
            <a:r>
              <a:rPr lang="en-GB" dirty="0"/>
              <a:t>the Constitutional Convention</a:t>
            </a:r>
          </a:p>
        </p:txBody>
      </p:sp>
      <p:sp>
        <p:nvSpPr>
          <p:cNvPr id="3" name="Content Placeholder 2">
            <a:extLst>
              <a:ext uri="{FF2B5EF4-FFF2-40B4-BE49-F238E27FC236}">
                <a16:creationId xmlns:a16="http://schemas.microsoft.com/office/drawing/2014/main" id="{569258DD-E004-041D-6AC3-F105E809BEF9}"/>
              </a:ext>
            </a:extLst>
          </p:cNvPr>
          <p:cNvSpPr>
            <a:spLocks noGrp="1"/>
          </p:cNvSpPr>
          <p:nvPr>
            <p:ph idx="1"/>
          </p:nvPr>
        </p:nvSpPr>
        <p:spPr/>
        <p:txBody>
          <a:bodyPr>
            <a:normAutofit lnSpcReduction="10000"/>
          </a:bodyPr>
          <a:lstStyle/>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Many of the delegates were undeterred by the legitimacy objection, and six of the seven delegations voted to repudiate the Articles of Confederation. </a:t>
            </a:r>
          </a:p>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Those who protested on the grounds of legitimacy and desired to work within the Articles of the Confederation included John Lansing, Jr. of New York, William Paterson of New Jersey, and Elbridge Gerry of Massachusetts. Lansing left the convention shortly after.  </a:t>
            </a:r>
          </a:p>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Other delegates in light of the proposed plan which greatly expanded power at the national level, defended the idea of state sovereignty. John Dickinson of Delaware stated he “had no idea of abolishing the state governments as some gentlemen seemed inclined to do,” and that “the happiness of this country required considerable powers to be left in the hands of the states.” </a:t>
            </a:r>
          </a:p>
          <a:p>
            <a:pPr marL="0" indent="0">
              <a:buNone/>
            </a:pPr>
            <a:endParaRPr lang="en-GB" dirty="0"/>
          </a:p>
        </p:txBody>
      </p:sp>
    </p:spTree>
    <p:extLst>
      <p:ext uri="{BB962C8B-B14F-4D97-AF65-F5344CB8AC3E}">
        <p14:creationId xmlns:p14="http://schemas.microsoft.com/office/powerpoint/2010/main" val="30465430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A71E4-BC77-EB01-C6BA-B781863EA213}"/>
              </a:ext>
            </a:extLst>
          </p:cNvPr>
          <p:cNvSpPr>
            <a:spLocks noGrp="1"/>
          </p:cNvSpPr>
          <p:nvPr>
            <p:ph type="title"/>
          </p:nvPr>
        </p:nvSpPr>
        <p:spPr/>
        <p:txBody>
          <a:bodyPr/>
          <a:lstStyle/>
          <a:p>
            <a:pPr algn="ctr"/>
            <a:r>
              <a:rPr lang="en-GB" dirty="0"/>
              <a:t>The Virginia Plan</a:t>
            </a:r>
          </a:p>
        </p:txBody>
      </p:sp>
      <p:sp>
        <p:nvSpPr>
          <p:cNvPr id="3" name="Content Placeholder 2">
            <a:extLst>
              <a:ext uri="{FF2B5EF4-FFF2-40B4-BE49-F238E27FC236}">
                <a16:creationId xmlns:a16="http://schemas.microsoft.com/office/drawing/2014/main" id="{537AE81A-E453-E6EE-DE77-5289242F0782}"/>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In the Opening Address of the Constitutional Convention, Edmund Randolph presented the Virginia plan of propositions for a new governmental structure</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Virginia Plan was a response to the deficiencies of the Articles of Confederation:  </a:t>
            </a:r>
          </a:p>
          <a:p>
            <a:pPr marL="0" indent="0">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-The inefficiency of the requisition system</a:t>
            </a:r>
          </a:p>
          <a:p>
            <a:pPr marL="0" indent="0">
              <a:buNone/>
            </a:pPr>
            <a:r>
              <a:rPr lang="en-GB" sz="2400" kern="100" dirty="0">
                <a:latin typeface="Aptos" panose="020B0004020202020204" pitchFamily="34" charset="0"/>
                <a:ea typeface="Aptos" panose="020B0004020202020204" pitchFamily="34" charset="0"/>
                <a:cs typeface="Times New Roman" panose="02020603050405020304" pitchFamily="18" charset="0"/>
              </a:rPr>
              <a:t>	-The Confederation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Congress’s inability to pay foreign debts </a:t>
            </a:r>
          </a:p>
          <a:p>
            <a:pPr marL="0" indent="0">
              <a:buNone/>
            </a:pPr>
            <a:r>
              <a:rPr lang="en-GB" sz="2400" kern="100" dirty="0">
                <a:latin typeface="Aptos" panose="020B0004020202020204" pitchFamily="34" charset="0"/>
                <a:ea typeface="Aptos" panose="020B0004020202020204" pitchFamily="34" charset="0"/>
                <a:cs typeface="Times New Roman" panose="02020603050405020304" pitchFamily="18" charset="0"/>
              </a:rPr>
              <a:t>	-C</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ommercial discord among the states</a:t>
            </a:r>
          </a:p>
          <a:p>
            <a:pPr marL="0" indent="0">
              <a:buNone/>
            </a:pPr>
            <a:r>
              <a:rPr lang="en-GB" sz="2400" kern="100" dirty="0">
                <a:latin typeface="Aptos" panose="020B0004020202020204" pitchFamily="34" charset="0"/>
                <a:ea typeface="Aptos" panose="020B0004020202020204" pitchFamily="34" charset="0"/>
                <a:cs typeface="Times New Roman" panose="02020603050405020304" pitchFamily="18" charset="0"/>
              </a:rPr>
              <a:t>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Shays’ Rebellion </a:t>
            </a:r>
          </a:p>
          <a:p>
            <a:pPr marL="0" indent="0">
              <a:buNone/>
            </a:pPr>
            <a:r>
              <a:rPr lang="en-GB" sz="2400" kern="100" dirty="0">
                <a:latin typeface="Aptos" panose="020B0004020202020204" pitchFamily="34" charset="0"/>
                <a:ea typeface="Aptos" panose="020B0004020202020204" pitchFamily="34" charset="0"/>
                <a:cs typeface="Times New Roman" panose="02020603050405020304" pitchFamily="18" charset="0"/>
              </a:rPr>
              <a:t>	-S</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tates’ violation of federal treaty obligations</a:t>
            </a:r>
          </a:p>
          <a:p>
            <a:pPr marL="0" indent="0">
              <a:buNone/>
            </a:pPr>
            <a:r>
              <a:rPr lang="en-GB" sz="2400" kern="100" dirty="0">
                <a:latin typeface="Aptos" panose="020B0004020202020204" pitchFamily="34" charset="0"/>
                <a:ea typeface="Aptos" panose="020B0004020202020204" pitchFamily="34" charset="0"/>
                <a:cs typeface="Times New Roman" panose="02020603050405020304" pitchFamily="18" charset="0"/>
              </a:rPr>
              <a:t>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“The havoc of paper money”</a:t>
            </a:r>
          </a:p>
          <a:p>
            <a:endParaRPr lang="en-GB" dirty="0"/>
          </a:p>
        </p:txBody>
      </p:sp>
    </p:spTree>
    <p:extLst>
      <p:ext uri="{BB962C8B-B14F-4D97-AF65-F5344CB8AC3E}">
        <p14:creationId xmlns:p14="http://schemas.microsoft.com/office/powerpoint/2010/main" val="16920642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A252F-999F-327A-5ACA-F2B19B2D58A2}"/>
              </a:ext>
            </a:extLst>
          </p:cNvPr>
          <p:cNvSpPr>
            <a:spLocks noGrp="1"/>
          </p:cNvSpPr>
          <p:nvPr>
            <p:ph type="title"/>
          </p:nvPr>
        </p:nvSpPr>
        <p:spPr/>
        <p:txBody>
          <a:bodyPr/>
          <a:lstStyle/>
          <a:p>
            <a:pPr algn="ctr"/>
            <a:r>
              <a:rPr lang="en-GB" dirty="0"/>
              <a:t>The Virginia Plan</a:t>
            </a:r>
          </a:p>
        </p:txBody>
      </p:sp>
      <p:sp>
        <p:nvSpPr>
          <p:cNvPr id="3" name="Content Placeholder 2">
            <a:extLst>
              <a:ext uri="{FF2B5EF4-FFF2-40B4-BE49-F238E27FC236}">
                <a16:creationId xmlns:a16="http://schemas.microsoft.com/office/drawing/2014/main" id="{0DBD47F3-B008-70B4-FE21-5D799FA4925C}"/>
              </a:ext>
            </a:extLst>
          </p:cNvPr>
          <p:cNvSpPr>
            <a:spLocks noGrp="1"/>
          </p:cNvSpPr>
          <p:nvPr>
            <p:ph idx="1"/>
          </p:nvPr>
        </p:nvSpPr>
        <p:spPr/>
        <p:txBody>
          <a:bodyPr>
            <a:normAutofit fontScale="55000" lnSpcReduction="20000"/>
          </a:bodyPr>
          <a:lstStyle/>
          <a:p>
            <a:pPr marL="457200" marR="0">
              <a:lnSpc>
                <a:spcPct val="107000"/>
              </a:lnSpc>
              <a:spcBef>
                <a:spcPts val="0"/>
              </a:spcBef>
              <a:spcAft>
                <a:spcPts val="800"/>
              </a:spcAft>
            </a:pPr>
            <a:r>
              <a:rPr lang="en-GB" sz="3400" kern="100" dirty="0">
                <a:effectLst/>
                <a:latin typeface="Aptos" panose="020B0004020202020204" pitchFamily="34" charset="0"/>
                <a:ea typeface="Aptos" panose="020B0004020202020204" pitchFamily="34" charset="0"/>
                <a:cs typeface="Times New Roman" panose="02020603050405020304" pitchFamily="18" charset="0"/>
              </a:rPr>
              <a:t>A two-branch “national council or parliament” based on “equal proportionate representation”</a:t>
            </a:r>
          </a:p>
          <a:p>
            <a:pPr marL="457200" marR="0">
              <a:lnSpc>
                <a:spcPct val="107000"/>
              </a:lnSpc>
              <a:spcBef>
                <a:spcPts val="0"/>
              </a:spcBef>
              <a:spcAft>
                <a:spcPts val="800"/>
              </a:spcAft>
            </a:pPr>
            <a:r>
              <a:rPr lang="en-GB" sz="3400" kern="100" dirty="0">
                <a:effectLst/>
                <a:latin typeface="Aptos" panose="020B0004020202020204" pitchFamily="34" charset="0"/>
                <a:ea typeface="Aptos" panose="020B0004020202020204" pitchFamily="34" charset="0"/>
                <a:cs typeface="Times New Roman" panose="02020603050405020304" pitchFamily="18" charset="0"/>
              </a:rPr>
              <a:t>Legislature would have “full legislative powers upon all the subjects of the Union,” “to legislate in all cases to which the separate states are incompetent, or in which the harmony of the United States may be interrupted by the exercise of individual legislation.” </a:t>
            </a:r>
          </a:p>
          <a:p>
            <a:pPr marL="457200" marR="0">
              <a:lnSpc>
                <a:spcPct val="107000"/>
              </a:lnSpc>
              <a:spcBef>
                <a:spcPts val="0"/>
              </a:spcBef>
              <a:spcAft>
                <a:spcPts val="800"/>
              </a:spcAft>
            </a:pPr>
            <a:r>
              <a:rPr lang="en-GB" sz="3400" kern="100" dirty="0">
                <a:latin typeface="Aptos" panose="020B0004020202020204" pitchFamily="34" charset="0"/>
                <a:ea typeface="Aptos" panose="020B0004020202020204" pitchFamily="34" charset="0"/>
                <a:cs typeface="Times New Roman" panose="02020603050405020304" pitchFamily="18" charset="0"/>
              </a:rPr>
              <a:t>A</a:t>
            </a:r>
            <a:r>
              <a:rPr lang="en-GB" sz="3400" kern="100" dirty="0">
                <a:effectLst/>
                <a:latin typeface="Aptos" panose="020B0004020202020204" pitchFamily="34" charset="0"/>
                <a:ea typeface="Aptos" panose="020B0004020202020204" pitchFamily="34" charset="0"/>
                <a:cs typeface="Times New Roman" panose="02020603050405020304" pitchFamily="18" charset="0"/>
              </a:rPr>
              <a:t> legislative veto (a negative) over state laws “contrary to the interest of the federal Union,” to ensure that state legislatures were “subordinate to the nation”</a:t>
            </a:r>
          </a:p>
          <a:p>
            <a:pPr marL="457200" marR="0">
              <a:lnSpc>
                <a:spcPct val="107000"/>
              </a:lnSpc>
              <a:spcBef>
                <a:spcPts val="0"/>
              </a:spcBef>
              <a:spcAft>
                <a:spcPts val="800"/>
              </a:spcAft>
            </a:pPr>
            <a:r>
              <a:rPr lang="en-GB" sz="3400" kern="100" dirty="0">
                <a:latin typeface="Aptos" panose="020B0004020202020204" pitchFamily="34" charset="0"/>
                <a:ea typeface="Aptos" panose="020B0004020202020204" pitchFamily="34" charset="0"/>
                <a:cs typeface="Times New Roman" panose="02020603050405020304" pitchFamily="18" charset="0"/>
              </a:rPr>
              <a:t>I</a:t>
            </a:r>
            <a:r>
              <a:rPr lang="en-GB" sz="3400" kern="100" dirty="0">
                <a:effectLst/>
                <a:latin typeface="Aptos" panose="020B0004020202020204" pitchFamily="34" charset="0"/>
                <a:ea typeface="Aptos" panose="020B0004020202020204" pitchFamily="34" charset="0"/>
                <a:cs typeface="Times New Roman" panose="02020603050405020304" pitchFamily="18" charset="0"/>
              </a:rPr>
              <a:t>nclusion of an executive and judiciary: The executive would possess “a general authority to execute the national laws” and “enjoy the executive rights vested in Congress by the Confederation.” The national judiciary would “consist of one or more supreme tribunals and of [an indeterminate number of] inferior tribunals to be chosen by the national legislature to hold their offices during good behaviour” </a:t>
            </a:r>
          </a:p>
          <a:p>
            <a:pPr marL="457200" marR="0">
              <a:lnSpc>
                <a:spcPct val="107000"/>
              </a:lnSpc>
              <a:spcBef>
                <a:spcPts val="0"/>
              </a:spcBef>
              <a:spcAft>
                <a:spcPts val="800"/>
              </a:spcAft>
            </a:pPr>
            <a:r>
              <a:rPr lang="en-GB" sz="3400" kern="100" dirty="0">
                <a:latin typeface="Aptos" panose="020B0004020202020204" pitchFamily="34" charset="0"/>
                <a:ea typeface="Aptos" panose="020B0004020202020204" pitchFamily="34" charset="0"/>
                <a:cs typeface="Times New Roman" panose="02020603050405020304" pitchFamily="18" charset="0"/>
              </a:rPr>
              <a:t>P</a:t>
            </a:r>
            <a:r>
              <a:rPr lang="en-GB" sz="3400" kern="100" dirty="0">
                <a:effectLst/>
                <a:latin typeface="Aptos" panose="020B0004020202020204" pitchFamily="34" charset="0"/>
                <a:ea typeface="Aptos" panose="020B0004020202020204" pitchFamily="34" charset="0"/>
                <a:cs typeface="Times New Roman" panose="02020603050405020304" pitchFamily="18" charset="0"/>
              </a:rPr>
              <a:t>rovision to be made for the admission of new states “lawfully arising within the limited of the United States”</a:t>
            </a:r>
          </a:p>
          <a:p>
            <a:pPr marL="457200" marR="0">
              <a:lnSpc>
                <a:spcPct val="107000"/>
              </a:lnSpc>
              <a:spcBef>
                <a:spcPts val="0"/>
              </a:spcBef>
              <a:spcAft>
                <a:spcPts val="800"/>
              </a:spcAft>
            </a:pPr>
            <a:r>
              <a:rPr lang="en-GB" sz="3400" kern="100" dirty="0">
                <a:effectLst/>
                <a:latin typeface="Aptos" panose="020B0004020202020204" pitchFamily="34" charset="0"/>
                <a:ea typeface="Aptos" panose="020B0004020202020204" pitchFamily="34" charset="0"/>
                <a:cs typeface="Times New Roman" panose="02020603050405020304" pitchFamily="18" charset="0"/>
              </a:rPr>
              <a:t>The United States would guarantee a republican government to all states</a:t>
            </a:r>
          </a:p>
          <a:p>
            <a:endParaRPr lang="en-GB" dirty="0"/>
          </a:p>
        </p:txBody>
      </p:sp>
    </p:spTree>
    <p:extLst>
      <p:ext uri="{BB962C8B-B14F-4D97-AF65-F5344CB8AC3E}">
        <p14:creationId xmlns:p14="http://schemas.microsoft.com/office/powerpoint/2010/main" val="31484840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6A450-9DAE-9462-4000-87D47F185516}"/>
              </a:ext>
            </a:extLst>
          </p:cNvPr>
          <p:cNvSpPr>
            <a:spLocks noGrp="1"/>
          </p:cNvSpPr>
          <p:nvPr>
            <p:ph type="title"/>
          </p:nvPr>
        </p:nvSpPr>
        <p:spPr/>
        <p:txBody>
          <a:bodyPr/>
          <a:lstStyle/>
          <a:p>
            <a:pPr algn="ctr"/>
            <a:r>
              <a:rPr lang="en-GB" dirty="0"/>
              <a:t>On the Legislative Veto</a:t>
            </a:r>
          </a:p>
        </p:txBody>
      </p:sp>
      <p:sp>
        <p:nvSpPr>
          <p:cNvPr id="3" name="Content Placeholder 2">
            <a:extLst>
              <a:ext uri="{FF2B5EF4-FFF2-40B4-BE49-F238E27FC236}">
                <a16:creationId xmlns:a16="http://schemas.microsoft.com/office/drawing/2014/main" id="{A563A3DE-B2AA-0D79-55D9-726B262377BA}"/>
              </a:ext>
            </a:extLst>
          </p:cNvPr>
          <p:cNvSpPr>
            <a:spLocks noGrp="1"/>
          </p:cNvSpPr>
          <p:nvPr>
            <p:ph idx="1"/>
          </p:nvPr>
        </p:nvSpPr>
        <p:spPr/>
        <p:txBody>
          <a:bodyPr>
            <a:normAutofit fontScale="77500" lnSpcReduction="20000"/>
          </a:bodyPr>
          <a:lstStyle/>
          <a:p>
            <a:pPr marL="0" marR="0">
              <a:lnSpc>
                <a:spcPct val="107000"/>
              </a:lnSpc>
              <a:spcBef>
                <a:spcPts val="0"/>
              </a:spcBef>
              <a:spcAft>
                <a:spcPts val="800"/>
              </a:spcAft>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The delegates rejected the notion of the national government having a broader negative legislative veto over state laws in contradiction to it, with only the larger states voting in favour of it (Massachusetts, Pennsylvania, and Virginia). </a:t>
            </a:r>
          </a:p>
          <a:p>
            <a:pPr marL="0" marR="0">
              <a:lnSpc>
                <a:spcPct val="107000"/>
              </a:lnSpc>
              <a:spcBef>
                <a:spcPts val="0"/>
              </a:spcBef>
              <a:spcAft>
                <a:spcPts val="800"/>
              </a:spcAft>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Madison had believed such a provision was necessary because states had violated federal treaties under the Articles of Confederation which risked getting involved in foreign wars. Others entered treaties with one another without congressional consent in direct violation of the Articles. So he felt a federal power to veto any contradictory state law was necessary to prevent such violations. </a:t>
            </a:r>
          </a:p>
          <a:p>
            <a:pPr marL="0" marR="0">
              <a:lnSpc>
                <a:spcPct val="107000"/>
              </a:lnSpc>
              <a:spcBef>
                <a:spcPts val="0"/>
              </a:spcBef>
              <a:spcAft>
                <a:spcPts val="800"/>
              </a:spcAft>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Even in the absence of federal veto power, Congress could still pre-empt through legislation state laws that were inconsistent with federal objectives.  However Madison believed state legislators would be able to circumvent such limitations entrusted to the courts to enforce. Most of Madison’s nationalist allies supported the notion of a federal veto. However, in the end a number of objections torpedoed this proposal. </a:t>
            </a:r>
          </a:p>
          <a:p>
            <a:pPr marL="0" marR="0">
              <a:lnSpc>
                <a:spcPct val="107000"/>
              </a:lnSpc>
              <a:spcBef>
                <a:spcPts val="0"/>
              </a:spcBef>
              <a:spcAft>
                <a:spcPts val="800"/>
              </a:spcAft>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The small-state delegations objected strongly to the proposed veto, especially if under population-based representation rules the small states would be overruled in commercial or manufacturing rivalry with respect to the larger states. The only support came from the three largest states, which confirmed that the issue implicated the conflicting interests of large and small states. </a:t>
            </a:r>
          </a:p>
          <a:p>
            <a:pPr marL="0" marR="0">
              <a:lnSpc>
                <a:spcPct val="107000"/>
              </a:lnSpc>
              <a:spcBef>
                <a:spcPts val="0"/>
              </a:spcBef>
              <a:spcAft>
                <a:spcPts val="800"/>
              </a:spcAft>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However, the states were overwhelmingly agreed with a primary object of the veto: to block state laws issuing paper money and providing relief to debtors. Although a majority of states had issued paper money and enacted debtor relief laws in the 1780s, proponents of such measures were largely absent from the Philadelphia convention.  </a:t>
            </a:r>
          </a:p>
          <a:p>
            <a:endParaRPr lang="en-GB" dirty="0"/>
          </a:p>
        </p:txBody>
      </p:sp>
    </p:spTree>
    <p:extLst>
      <p:ext uri="{BB962C8B-B14F-4D97-AF65-F5344CB8AC3E}">
        <p14:creationId xmlns:p14="http://schemas.microsoft.com/office/powerpoint/2010/main" val="28890831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A14CA-1A4D-7872-F8E7-D9F18EE4CD1D}"/>
              </a:ext>
            </a:extLst>
          </p:cNvPr>
          <p:cNvSpPr>
            <a:spLocks noGrp="1"/>
          </p:cNvSpPr>
          <p:nvPr>
            <p:ph type="title"/>
          </p:nvPr>
        </p:nvSpPr>
        <p:spPr/>
        <p:txBody>
          <a:bodyPr/>
          <a:lstStyle/>
          <a:p>
            <a:pPr algn="ctr"/>
            <a:r>
              <a:rPr lang="en-GB" dirty="0"/>
              <a:t>Article I, Section 10 of the Constitution</a:t>
            </a:r>
          </a:p>
        </p:txBody>
      </p:sp>
      <p:sp>
        <p:nvSpPr>
          <p:cNvPr id="3" name="Content Placeholder 2">
            <a:extLst>
              <a:ext uri="{FF2B5EF4-FFF2-40B4-BE49-F238E27FC236}">
                <a16:creationId xmlns:a16="http://schemas.microsoft.com/office/drawing/2014/main" id="{ACC6AD75-1D09-71D7-BE45-085C6E4B0B2E}"/>
              </a:ext>
            </a:extLst>
          </p:cNvPr>
          <p:cNvSpPr>
            <a:spLocks noGrp="1"/>
          </p:cNvSpPr>
          <p:nvPr>
            <p:ph idx="1"/>
          </p:nvPr>
        </p:nvSpPr>
        <p:spPr/>
        <p:txBody>
          <a:bodyPr>
            <a:normAutofit/>
          </a:bodyPr>
          <a:lstStyle/>
          <a:p>
            <a:pPr marL="0" marR="0" indent="0" algn="ctr">
              <a:lnSpc>
                <a:spcPct val="107000"/>
              </a:lnSpc>
              <a:spcBef>
                <a:spcPts val="0"/>
              </a:spcBef>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States are forbidden: </a:t>
            </a:r>
          </a:p>
          <a:p>
            <a:pPr marL="457200" lvl="1">
              <a:lnSpc>
                <a:spcPct val="107000"/>
              </a:lnSpc>
              <a:spcBef>
                <a:spcPts val="0"/>
              </a:spcBef>
              <a:spcAft>
                <a:spcPts val="800"/>
              </a:spcAft>
            </a:pPr>
            <a:r>
              <a:rPr lang="en-GB" sz="3200" kern="100" dirty="0">
                <a:latin typeface="Aptos" panose="020B0004020202020204" pitchFamily="34" charset="0"/>
                <a:ea typeface="Aptos" panose="020B0004020202020204" pitchFamily="34" charset="0"/>
                <a:cs typeface="Times New Roman" panose="02020603050405020304" pitchFamily="18" charset="0"/>
              </a:rPr>
              <a:t>T</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o enter into international agreements</a:t>
            </a:r>
          </a:p>
          <a:p>
            <a:pPr marL="457200" lvl="1">
              <a:lnSpc>
                <a:spcPct val="107000"/>
              </a:lnSpc>
              <a:spcBef>
                <a:spcPts val="0"/>
              </a:spcBef>
              <a:spcAft>
                <a:spcPts val="800"/>
              </a:spcAft>
            </a:pPr>
            <a:r>
              <a:rPr lang="en-GB" sz="3200" kern="100" dirty="0">
                <a:latin typeface="Aptos" panose="020B0004020202020204" pitchFamily="34" charset="0"/>
                <a:ea typeface="Aptos" panose="020B0004020202020204" pitchFamily="34" charset="0"/>
                <a:cs typeface="Times New Roman" panose="02020603050405020304" pitchFamily="18" charset="0"/>
              </a:rPr>
              <a:t>T</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o tax imports or exports except in special circumstances</a:t>
            </a:r>
          </a:p>
          <a:p>
            <a:pPr marL="457200" lvl="1">
              <a:lnSpc>
                <a:spcPct val="107000"/>
              </a:lnSpc>
              <a:spcBef>
                <a:spcPts val="0"/>
              </a:spcBef>
              <a:spcAft>
                <a:spcPts val="800"/>
              </a:spcAft>
            </a:pPr>
            <a:r>
              <a:rPr lang="en-GB" sz="3200" kern="100" dirty="0">
                <a:latin typeface="Aptos" panose="020B0004020202020204" pitchFamily="34" charset="0"/>
                <a:ea typeface="Aptos" panose="020B0004020202020204" pitchFamily="34" charset="0"/>
                <a:cs typeface="Times New Roman" panose="02020603050405020304" pitchFamily="18" charset="0"/>
              </a:rPr>
              <a:t>T</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o keep troops (except for militias) or ships of war in times of peace</a:t>
            </a:r>
          </a:p>
          <a:p>
            <a:pPr marL="457200" lvl="1">
              <a:lnSpc>
                <a:spcPct val="107000"/>
              </a:lnSpc>
              <a:spcBef>
                <a:spcPts val="0"/>
              </a:spcBef>
              <a:spcAft>
                <a:spcPts val="800"/>
              </a:spcAft>
            </a:pPr>
            <a:r>
              <a:rPr lang="en-GB" sz="3200" kern="100" dirty="0">
                <a:latin typeface="Aptos" panose="020B0004020202020204" pitchFamily="34" charset="0"/>
                <a:ea typeface="Aptos" panose="020B0004020202020204" pitchFamily="34" charset="0"/>
                <a:cs typeface="Times New Roman" panose="02020603050405020304" pitchFamily="18" charset="0"/>
              </a:rPr>
              <a:t>T</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o interfere in foreign relations</a:t>
            </a:r>
          </a:p>
          <a:p>
            <a:endParaRPr lang="en-GB" dirty="0"/>
          </a:p>
        </p:txBody>
      </p:sp>
    </p:spTree>
    <p:extLst>
      <p:ext uri="{BB962C8B-B14F-4D97-AF65-F5344CB8AC3E}">
        <p14:creationId xmlns:p14="http://schemas.microsoft.com/office/powerpoint/2010/main" val="33855087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A14CA-1A4D-7872-F8E7-D9F18EE4CD1D}"/>
              </a:ext>
            </a:extLst>
          </p:cNvPr>
          <p:cNvSpPr>
            <a:spLocks noGrp="1"/>
          </p:cNvSpPr>
          <p:nvPr>
            <p:ph type="title"/>
          </p:nvPr>
        </p:nvSpPr>
        <p:spPr/>
        <p:txBody>
          <a:bodyPr/>
          <a:lstStyle/>
          <a:p>
            <a:pPr algn="ctr"/>
            <a:r>
              <a:rPr lang="en-GB" dirty="0"/>
              <a:t>Article I, Section 10 of the Constitution</a:t>
            </a:r>
          </a:p>
        </p:txBody>
      </p:sp>
      <p:sp>
        <p:nvSpPr>
          <p:cNvPr id="3" name="Content Placeholder 2">
            <a:extLst>
              <a:ext uri="{FF2B5EF4-FFF2-40B4-BE49-F238E27FC236}">
                <a16:creationId xmlns:a16="http://schemas.microsoft.com/office/drawing/2014/main" id="{ACC6AD75-1D09-71D7-BE45-085C6E4B0B2E}"/>
              </a:ext>
            </a:extLst>
          </p:cNvPr>
          <p:cNvSpPr>
            <a:spLocks noGrp="1"/>
          </p:cNvSpPr>
          <p:nvPr>
            <p:ph idx="1"/>
          </p:nvPr>
        </p:nvSpPr>
        <p:spPr/>
        <p:txBody>
          <a:bodyPr>
            <a:normAutofit lnSpcReduction="10000"/>
          </a:bodyPr>
          <a:lstStyle/>
          <a:p>
            <a:pPr marL="0" marR="0" indent="0" algn="ctr">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States are forbidden: </a:t>
            </a:r>
          </a:p>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to coin money</a:t>
            </a:r>
          </a:p>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to emit bills of credit</a:t>
            </a:r>
          </a:p>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to make anything but gold and silver coin a tender in payment of debts</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to pass bills of attainder (acts of legislature declaring a person or group of people guilty of a crime and punishing them, often without trial) and ex post facto laws (laws that punish actions retroactively, criminalizing conduct that was legal when originally performed) </a:t>
            </a:r>
          </a:p>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to grant titles of nobility</a:t>
            </a:r>
          </a:p>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to pass any law impairing the obligation of contracts</a:t>
            </a:r>
          </a:p>
          <a:p>
            <a:endParaRPr lang="en-GB" dirty="0"/>
          </a:p>
        </p:txBody>
      </p:sp>
    </p:spTree>
    <p:extLst>
      <p:ext uri="{BB962C8B-B14F-4D97-AF65-F5344CB8AC3E}">
        <p14:creationId xmlns:p14="http://schemas.microsoft.com/office/powerpoint/2010/main" val="17512877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1F680-7AD7-F65D-A7D6-277731DEC0FB}"/>
              </a:ext>
            </a:extLst>
          </p:cNvPr>
          <p:cNvSpPr>
            <a:spLocks noGrp="1"/>
          </p:cNvSpPr>
          <p:nvPr>
            <p:ph type="title"/>
          </p:nvPr>
        </p:nvSpPr>
        <p:spPr/>
        <p:txBody>
          <a:bodyPr/>
          <a:lstStyle/>
          <a:p>
            <a:pPr algn="ctr"/>
            <a:r>
              <a:rPr lang="en-GB" dirty="0"/>
              <a:t>On the Question of Representation: </a:t>
            </a:r>
            <a:br>
              <a:rPr lang="en-GB" dirty="0"/>
            </a:br>
            <a:r>
              <a:rPr lang="en-GB" dirty="0"/>
              <a:t>Small States vs. Large States</a:t>
            </a:r>
          </a:p>
        </p:txBody>
      </p:sp>
      <p:sp>
        <p:nvSpPr>
          <p:cNvPr id="3" name="Content Placeholder 2">
            <a:extLst>
              <a:ext uri="{FF2B5EF4-FFF2-40B4-BE49-F238E27FC236}">
                <a16:creationId xmlns:a16="http://schemas.microsoft.com/office/drawing/2014/main" id="{859DCAD2-1984-2D7B-15C6-6571D4E17E59}"/>
              </a:ext>
            </a:extLst>
          </p:cNvPr>
          <p:cNvSpPr>
            <a:spLocks noGrp="1"/>
          </p:cNvSpPr>
          <p:nvPr>
            <p:ph idx="1"/>
          </p:nvPr>
        </p:nvSpPr>
        <p:spPr/>
        <p:txBody>
          <a:bodyPr/>
          <a:lstStyle/>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One of the most contentious issues at the Convention was the question of the weight of small and large states in the government: the idea of representation based on population or based on equal votes for all states. </a:t>
            </a:r>
          </a:p>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small states would be understandably dismayed with the Virginians’ plan that both branches of the legislature be determined by proportionate representation. It abandoned equal state suffrage. </a:t>
            </a:r>
          </a:p>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In the Confederation Congress, each state had one vote. </a:t>
            </a:r>
          </a:p>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debate would continue for two months, with Delaware and New Jersey persisting in their opposition.</a:t>
            </a:r>
          </a:p>
          <a:p>
            <a:endParaRPr lang="en-GB" dirty="0"/>
          </a:p>
        </p:txBody>
      </p:sp>
    </p:spTree>
    <p:extLst>
      <p:ext uri="{BB962C8B-B14F-4D97-AF65-F5344CB8AC3E}">
        <p14:creationId xmlns:p14="http://schemas.microsoft.com/office/powerpoint/2010/main" val="2782806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1F680-7AD7-F65D-A7D6-277731DEC0FB}"/>
              </a:ext>
            </a:extLst>
          </p:cNvPr>
          <p:cNvSpPr>
            <a:spLocks noGrp="1"/>
          </p:cNvSpPr>
          <p:nvPr>
            <p:ph type="title"/>
          </p:nvPr>
        </p:nvSpPr>
        <p:spPr/>
        <p:txBody>
          <a:bodyPr/>
          <a:lstStyle/>
          <a:p>
            <a:pPr algn="ctr"/>
            <a:r>
              <a:rPr lang="en-GB" dirty="0"/>
              <a:t>On the Question of Representation: </a:t>
            </a:r>
            <a:br>
              <a:rPr lang="en-GB" dirty="0"/>
            </a:br>
            <a:r>
              <a:rPr lang="en-GB" dirty="0"/>
              <a:t>Small States vs. Large States</a:t>
            </a:r>
          </a:p>
        </p:txBody>
      </p:sp>
      <p:sp>
        <p:nvSpPr>
          <p:cNvPr id="3" name="Content Placeholder 2">
            <a:extLst>
              <a:ext uri="{FF2B5EF4-FFF2-40B4-BE49-F238E27FC236}">
                <a16:creationId xmlns:a16="http://schemas.microsoft.com/office/drawing/2014/main" id="{859DCAD2-1984-2D7B-15C6-6571D4E17E59}"/>
              </a:ext>
            </a:extLst>
          </p:cNvPr>
          <p:cNvSpPr>
            <a:spLocks noGrp="1"/>
          </p:cNvSpPr>
          <p:nvPr>
            <p:ph idx="1"/>
          </p:nvPr>
        </p:nvSpPr>
        <p:spPr/>
        <p:txBody>
          <a:bodyPr>
            <a:normAutofit fontScale="47500" lnSpcReduction="20000"/>
          </a:bodyPr>
          <a:lstStyle/>
          <a:p>
            <a:pPr marL="0" marR="0" indent="0" algn="ctr">
              <a:lnSpc>
                <a:spcPct val="107000"/>
              </a:lnSpc>
              <a:spcBef>
                <a:spcPts val="0"/>
              </a:spcBef>
              <a:spcAft>
                <a:spcPts val="800"/>
              </a:spcAft>
              <a:buNone/>
            </a:pPr>
            <a:r>
              <a:rPr lang="en-GB" sz="4500" kern="100" dirty="0">
                <a:effectLst/>
                <a:latin typeface="Aptos" panose="020B0004020202020204" pitchFamily="34" charset="0"/>
                <a:ea typeface="Aptos" panose="020B0004020202020204" pitchFamily="34" charset="0"/>
                <a:cs typeface="Times New Roman" panose="02020603050405020304" pitchFamily="18" charset="0"/>
              </a:rPr>
              <a:t>David Brearley of New Jersey calculated the distribution of representatives were it to be based on population:</a:t>
            </a:r>
            <a:endParaRPr lang="en-GB" sz="4500" u="sng"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gn="ctr">
              <a:lnSpc>
                <a:spcPct val="107000"/>
              </a:lnSpc>
              <a:spcBef>
                <a:spcPts val="0"/>
              </a:spcBef>
              <a:spcAft>
                <a:spcPts val="800"/>
              </a:spcAft>
              <a:buNone/>
            </a:pPr>
            <a:r>
              <a:rPr lang="en-GB" sz="4500" u="sng" kern="100" dirty="0">
                <a:effectLst/>
                <a:latin typeface="Aptos" panose="020B0004020202020204" pitchFamily="34" charset="0"/>
                <a:ea typeface="Aptos" panose="020B0004020202020204" pitchFamily="34" charset="0"/>
                <a:cs typeface="Times New Roman" panose="02020603050405020304" pitchFamily="18" charset="0"/>
              </a:rPr>
              <a:t>Large states: </a:t>
            </a:r>
          </a:p>
          <a:p>
            <a:pPr marL="0" marR="0" indent="0" algn="ctr">
              <a:lnSpc>
                <a:spcPct val="107000"/>
              </a:lnSpc>
              <a:spcBef>
                <a:spcPts val="0"/>
              </a:spcBef>
              <a:spcAft>
                <a:spcPts val="800"/>
              </a:spcAft>
              <a:buNone/>
            </a:pPr>
            <a:r>
              <a:rPr lang="en-GB" sz="4500" kern="100" dirty="0">
                <a:effectLst/>
                <a:latin typeface="Aptos" panose="020B0004020202020204" pitchFamily="34" charset="0"/>
                <a:ea typeface="Aptos" panose="020B0004020202020204" pitchFamily="34" charset="0"/>
                <a:cs typeface="Times New Roman" panose="02020603050405020304" pitchFamily="18" charset="0"/>
              </a:rPr>
              <a:t>Virginia (16), Massachusetts (14), Pennsylvania (12)</a:t>
            </a:r>
          </a:p>
          <a:p>
            <a:pPr marL="0" marR="0" indent="0" algn="ctr">
              <a:lnSpc>
                <a:spcPct val="107000"/>
              </a:lnSpc>
              <a:spcBef>
                <a:spcPts val="0"/>
              </a:spcBef>
              <a:spcAft>
                <a:spcPts val="800"/>
              </a:spcAft>
              <a:buNone/>
            </a:pPr>
            <a:r>
              <a:rPr lang="en-GB" sz="4500" kern="100" dirty="0">
                <a:effectLst/>
                <a:latin typeface="Aptos" panose="020B0004020202020204" pitchFamily="34" charset="0"/>
                <a:ea typeface="Aptos" panose="020B0004020202020204" pitchFamily="34" charset="0"/>
                <a:cs typeface="Times New Roman" panose="02020603050405020304" pitchFamily="18" charset="0"/>
              </a:rPr>
              <a:t>Connecticut(8), New York(8)</a:t>
            </a:r>
          </a:p>
          <a:p>
            <a:pPr marL="0" marR="0" indent="0" algn="ctr">
              <a:lnSpc>
                <a:spcPct val="107000"/>
              </a:lnSpc>
              <a:spcBef>
                <a:spcPts val="0"/>
              </a:spcBef>
              <a:spcAft>
                <a:spcPts val="800"/>
              </a:spcAft>
              <a:buNone/>
            </a:pPr>
            <a:r>
              <a:rPr lang="en-GB" sz="4500" kern="100" dirty="0">
                <a:effectLst/>
                <a:latin typeface="Aptos" panose="020B0004020202020204" pitchFamily="34" charset="0"/>
                <a:ea typeface="Aptos" panose="020B0004020202020204" pitchFamily="34" charset="0"/>
                <a:cs typeface="Times New Roman" panose="02020603050405020304" pitchFamily="18" charset="0"/>
              </a:rPr>
              <a:t>North Carolina(6), South Carolina(6), Maryland (6)</a:t>
            </a:r>
          </a:p>
          <a:p>
            <a:pPr marL="0" marR="0" indent="0" algn="ctr">
              <a:lnSpc>
                <a:spcPct val="107000"/>
              </a:lnSpc>
              <a:spcBef>
                <a:spcPts val="0"/>
              </a:spcBef>
              <a:spcAft>
                <a:spcPts val="800"/>
              </a:spcAft>
              <a:buNone/>
            </a:pPr>
            <a:endParaRPr lang="en-GB" sz="45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gn="ctr">
              <a:lnSpc>
                <a:spcPct val="107000"/>
              </a:lnSpc>
              <a:spcBef>
                <a:spcPts val="0"/>
              </a:spcBef>
              <a:spcAft>
                <a:spcPts val="800"/>
              </a:spcAft>
              <a:buNone/>
            </a:pPr>
            <a:r>
              <a:rPr lang="en-GB" sz="4500" u="sng" kern="100" dirty="0">
                <a:effectLst/>
                <a:latin typeface="Aptos" panose="020B0004020202020204" pitchFamily="34" charset="0"/>
                <a:ea typeface="Aptos" panose="020B0004020202020204" pitchFamily="34" charset="0"/>
                <a:cs typeface="Times New Roman" panose="02020603050405020304" pitchFamily="18" charset="0"/>
              </a:rPr>
              <a:t>Small states: </a:t>
            </a:r>
          </a:p>
          <a:p>
            <a:pPr marL="0" marR="0" indent="0" algn="ctr">
              <a:lnSpc>
                <a:spcPct val="107000"/>
              </a:lnSpc>
              <a:spcBef>
                <a:spcPts val="0"/>
              </a:spcBef>
              <a:spcAft>
                <a:spcPts val="800"/>
              </a:spcAft>
              <a:buNone/>
            </a:pPr>
            <a:r>
              <a:rPr lang="en-GB" sz="4500" kern="100" dirty="0">
                <a:effectLst/>
                <a:latin typeface="Aptos" panose="020B0004020202020204" pitchFamily="34" charset="0"/>
                <a:ea typeface="Aptos" panose="020B0004020202020204" pitchFamily="34" charset="0"/>
                <a:cs typeface="Times New Roman" panose="02020603050405020304" pitchFamily="18" charset="0"/>
              </a:rPr>
              <a:t>New Jersey (5)</a:t>
            </a:r>
          </a:p>
          <a:p>
            <a:pPr marL="0" marR="0" indent="0" algn="ctr">
              <a:lnSpc>
                <a:spcPct val="107000"/>
              </a:lnSpc>
              <a:spcBef>
                <a:spcPts val="0"/>
              </a:spcBef>
              <a:spcAft>
                <a:spcPts val="800"/>
              </a:spcAft>
              <a:buNone/>
            </a:pPr>
            <a:r>
              <a:rPr lang="en-GB" sz="4500" kern="100" dirty="0">
                <a:effectLst/>
                <a:latin typeface="Aptos" panose="020B0004020202020204" pitchFamily="34" charset="0"/>
                <a:ea typeface="Aptos" panose="020B0004020202020204" pitchFamily="34" charset="0"/>
                <a:cs typeface="Times New Roman" panose="02020603050405020304" pitchFamily="18" charset="0"/>
              </a:rPr>
              <a:t>New Hampshire (3), Rhode Island(2)</a:t>
            </a:r>
          </a:p>
          <a:p>
            <a:pPr marL="0" marR="0" indent="0" algn="ctr">
              <a:lnSpc>
                <a:spcPct val="107000"/>
              </a:lnSpc>
              <a:spcBef>
                <a:spcPts val="0"/>
              </a:spcBef>
              <a:spcAft>
                <a:spcPts val="800"/>
              </a:spcAft>
              <a:buNone/>
            </a:pPr>
            <a:r>
              <a:rPr lang="en-GB" sz="4500" kern="100" dirty="0">
                <a:effectLst/>
                <a:latin typeface="Aptos" panose="020B0004020202020204" pitchFamily="34" charset="0"/>
                <a:ea typeface="Aptos" panose="020B0004020202020204" pitchFamily="34" charset="0"/>
                <a:cs typeface="Times New Roman" panose="02020603050405020304" pitchFamily="18" charset="0"/>
              </a:rPr>
              <a:t>Georgia(1), Delaware(1)</a:t>
            </a:r>
          </a:p>
          <a:p>
            <a:endParaRPr lang="en-GB" dirty="0"/>
          </a:p>
        </p:txBody>
      </p:sp>
    </p:spTree>
    <p:extLst>
      <p:ext uri="{BB962C8B-B14F-4D97-AF65-F5344CB8AC3E}">
        <p14:creationId xmlns:p14="http://schemas.microsoft.com/office/powerpoint/2010/main" val="13445184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ECE40-0410-1AA5-5D3A-04098B104317}"/>
              </a:ext>
            </a:extLst>
          </p:cNvPr>
          <p:cNvSpPr>
            <a:spLocks noGrp="1"/>
          </p:cNvSpPr>
          <p:nvPr>
            <p:ph type="title"/>
          </p:nvPr>
        </p:nvSpPr>
        <p:spPr/>
        <p:txBody>
          <a:bodyPr/>
          <a:lstStyle/>
          <a:p>
            <a:pPr algn="ctr"/>
            <a:r>
              <a:rPr lang="en-GB" dirty="0"/>
              <a:t>On the Question of Representation: </a:t>
            </a:r>
            <a:br>
              <a:rPr lang="en-GB" dirty="0"/>
            </a:br>
            <a:r>
              <a:rPr lang="en-GB" dirty="0"/>
              <a:t>Small States vs. Large States</a:t>
            </a:r>
          </a:p>
        </p:txBody>
      </p:sp>
      <p:sp>
        <p:nvSpPr>
          <p:cNvPr id="3" name="Content Placeholder 2">
            <a:extLst>
              <a:ext uri="{FF2B5EF4-FFF2-40B4-BE49-F238E27FC236}">
                <a16:creationId xmlns:a16="http://schemas.microsoft.com/office/drawing/2014/main" id="{7F659DCA-A936-6E49-23A8-CF6D88A17E84}"/>
              </a:ext>
            </a:extLst>
          </p:cNvPr>
          <p:cNvSpPr>
            <a:spLocks noGrp="1"/>
          </p:cNvSpPr>
          <p:nvPr>
            <p:ph idx="1"/>
          </p:nvPr>
        </p:nvSpPr>
        <p:spPr/>
        <p:txBody>
          <a:bodyPr>
            <a:normAutofit fontScale="85000" lnSpcReduction="10000"/>
          </a:bodyPr>
          <a:lstStyle/>
          <a:p>
            <a:pPr marL="0" marR="0">
              <a:lnSpc>
                <a:spcPct val="107000"/>
              </a:lnSpc>
              <a:spcBef>
                <a:spcPts val="0"/>
              </a:spcBef>
              <a:spcAft>
                <a:spcPts val="800"/>
              </a:spcAf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William Paterson of New Jersey alleged that Virginians were trying to create a national government in which Virginia would dominate, noting that proportional representation “str[</a:t>
            </a:r>
            <a:r>
              <a:rPr lang="en-GB" sz="2200" kern="100" dirty="0" err="1">
                <a:effectLst/>
                <a:latin typeface="Aptos" panose="020B0004020202020204" pitchFamily="34" charset="0"/>
                <a:ea typeface="Aptos" panose="020B0004020202020204" pitchFamily="34" charset="0"/>
                <a:cs typeface="Times New Roman" panose="02020603050405020304" pitchFamily="18" charset="0"/>
              </a:rPr>
              <a:t>uck</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at the existence of the lesser States,” giving large States “an influence in proportion to their magnitude.” He argued that if “we are to be considered a nation, all State distinctions must be abolished” and only “when an equal division is made will there be fairly an equal representation.” </a:t>
            </a:r>
          </a:p>
          <a:p>
            <a:pPr marL="0" marR="0">
              <a:lnSpc>
                <a:spcPct val="107000"/>
              </a:lnSpc>
              <a:spcBef>
                <a:spcPts val="0"/>
              </a:spcBef>
              <a:spcAft>
                <a:spcPts val="800"/>
              </a:spcAf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John Dickinson of Delaware suggested that the desire for equal state suffrage was a concern about political power rather than a theoretical belief in state sovereignty. The small states were primarily concerned about preserving their states’ influence within Congress, not with limiting the scope of Congress’s authority. </a:t>
            </a:r>
          </a:p>
          <a:p>
            <a:pPr marL="0" marR="0">
              <a:lnSpc>
                <a:spcPct val="107000"/>
              </a:lnSpc>
              <a:spcBef>
                <a:spcPts val="0"/>
              </a:spcBef>
              <a:spcAft>
                <a:spcPts val="800"/>
              </a:spcAf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Once the small states won equal representation in the second branch of the legislatures, states like Delaware and New Jersey were as staunchly nationalist as any pro-federalist delegation. As historian George Bancroft wrote, “From the day when every doubt of the right of the smaller states to an equal vote in the Senate was quieted, they exceeded all others in zeal for granting powers to the general government…” </a:t>
            </a:r>
          </a:p>
          <a:p>
            <a:endParaRPr lang="en-GB" dirty="0"/>
          </a:p>
        </p:txBody>
      </p:sp>
    </p:spTree>
    <p:extLst>
      <p:ext uri="{BB962C8B-B14F-4D97-AF65-F5344CB8AC3E}">
        <p14:creationId xmlns:p14="http://schemas.microsoft.com/office/powerpoint/2010/main" val="7208368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1F680-7AD7-F65D-A7D6-277731DEC0FB}"/>
              </a:ext>
            </a:extLst>
          </p:cNvPr>
          <p:cNvSpPr>
            <a:spLocks noGrp="1"/>
          </p:cNvSpPr>
          <p:nvPr>
            <p:ph type="title"/>
          </p:nvPr>
        </p:nvSpPr>
        <p:spPr/>
        <p:txBody>
          <a:bodyPr/>
          <a:lstStyle/>
          <a:p>
            <a:pPr algn="ctr"/>
            <a:r>
              <a:rPr lang="en-GB" dirty="0"/>
              <a:t>On the Question of Representation: </a:t>
            </a:r>
            <a:br>
              <a:rPr lang="en-GB" dirty="0"/>
            </a:br>
            <a:r>
              <a:rPr lang="en-GB" dirty="0"/>
              <a:t>Small States vs. Large States</a:t>
            </a:r>
          </a:p>
        </p:txBody>
      </p:sp>
      <p:sp>
        <p:nvSpPr>
          <p:cNvPr id="3" name="Content Placeholder 2">
            <a:extLst>
              <a:ext uri="{FF2B5EF4-FFF2-40B4-BE49-F238E27FC236}">
                <a16:creationId xmlns:a16="http://schemas.microsoft.com/office/drawing/2014/main" id="{859DCAD2-1984-2D7B-15C6-6571D4E17E59}"/>
              </a:ext>
            </a:extLst>
          </p:cNvPr>
          <p:cNvSpPr>
            <a:spLocks noGrp="1"/>
          </p:cNvSpPr>
          <p:nvPr>
            <p:ph idx="1"/>
          </p:nvPr>
        </p:nvSpPr>
        <p:spPr/>
        <p:txBody>
          <a:bodyPr>
            <a:normAutofit fontScale="40000" lnSpcReduction="20000"/>
          </a:bodyPr>
          <a:lstStyle/>
          <a:p>
            <a:pPr marL="0" marR="0" indent="0" algn="ctr">
              <a:lnSpc>
                <a:spcPct val="107000"/>
              </a:lnSpc>
              <a:spcBef>
                <a:spcPts val="0"/>
              </a:spcBef>
              <a:spcAft>
                <a:spcPts val="800"/>
              </a:spcAft>
              <a:buNone/>
            </a:pPr>
            <a:r>
              <a:rPr lang="en-GB" sz="6400" u="sng" kern="100" dirty="0">
                <a:effectLst/>
                <a:latin typeface="Aptos" panose="020B0004020202020204" pitchFamily="34" charset="0"/>
                <a:ea typeface="Aptos" panose="020B0004020202020204" pitchFamily="34" charset="0"/>
                <a:cs typeface="Times New Roman" panose="02020603050405020304" pitchFamily="18" charset="0"/>
              </a:rPr>
              <a:t>Large states: </a:t>
            </a:r>
          </a:p>
          <a:p>
            <a:pPr marL="0" marR="0" indent="0" algn="ctr">
              <a:lnSpc>
                <a:spcPct val="107000"/>
              </a:lnSpc>
              <a:spcBef>
                <a:spcPts val="0"/>
              </a:spcBef>
              <a:spcAft>
                <a:spcPts val="800"/>
              </a:spcAft>
              <a:buNone/>
            </a:pPr>
            <a:r>
              <a:rPr lang="en-GB" sz="6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Virginia (16), Massachusetts (14), Pennsylvania (12)</a:t>
            </a:r>
          </a:p>
          <a:p>
            <a:pPr marL="0" marR="0" indent="0" algn="ctr">
              <a:lnSpc>
                <a:spcPct val="107000"/>
              </a:lnSpc>
              <a:spcBef>
                <a:spcPts val="0"/>
              </a:spcBef>
              <a:spcAft>
                <a:spcPts val="800"/>
              </a:spcAft>
              <a:buNone/>
            </a:pPr>
            <a:r>
              <a:rPr lang="en-GB" sz="6400" kern="100" dirty="0">
                <a:solidFill>
                  <a:srgbClr val="0070C0"/>
                </a:solidFill>
                <a:effectLst/>
                <a:latin typeface="Aptos" panose="020B0004020202020204" pitchFamily="34" charset="0"/>
                <a:ea typeface="Aptos" panose="020B0004020202020204" pitchFamily="34" charset="0"/>
                <a:cs typeface="Times New Roman" panose="02020603050405020304" pitchFamily="18" charset="0"/>
              </a:rPr>
              <a:t>Connecticut(8), New York(8)</a:t>
            </a:r>
          </a:p>
          <a:p>
            <a:pPr marL="0" marR="0" indent="0" algn="ctr">
              <a:lnSpc>
                <a:spcPct val="107000"/>
              </a:lnSpc>
              <a:spcBef>
                <a:spcPts val="0"/>
              </a:spcBef>
              <a:spcAft>
                <a:spcPts val="800"/>
              </a:spcAft>
              <a:buNone/>
            </a:pPr>
            <a:r>
              <a:rPr lang="en-GB" sz="6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North Carolina(6), South Carolina(6)</a:t>
            </a:r>
            <a:r>
              <a:rPr lang="en-GB" sz="6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6400" kern="100" dirty="0">
                <a:solidFill>
                  <a:srgbClr val="0070C0"/>
                </a:solidFill>
                <a:effectLst/>
                <a:latin typeface="Aptos" panose="020B0004020202020204" pitchFamily="34" charset="0"/>
                <a:ea typeface="Aptos" panose="020B0004020202020204" pitchFamily="34" charset="0"/>
                <a:cs typeface="Times New Roman" panose="02020603050405020304" pitchFamily="18" charset="0"/>
              </a:rPr>
              <a:t>Maryland (6)</a:t>
            </a:r>
          </a:p>
          <a:p>
            <a:pPr marL="0" marR="0" indent="0" algn="ctr">
              <a:lnSpc>
                <a:spcPct val="107000"/>
              </a:lnSpc>
              <a:spcBef>
                <a:spcPts val="0"/>
              </a:spcBef>
              <a:spcAft>
                <a:spcPts val="800"/>
              </a:spcAft>
              <a:buNone/>
            </a:pPr>
            <a:endParaRPr lang="en-GB" sz="64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gn="ctr">
              <a:lnSpc>
                <a:spcPct val="107000"/>
              </a:lnSpc>
              <a:spcBef>
                <a:spcPts val="0"/>
              </a:spcBef>
              <a:spcAft>
                <a:spcPts val="800"/>
              </a:spcAft>
              <a:buNone/>
            </a:pPr>
            <a:r>
              <a:rPr lang="en-GB" sz="6400" u="sng" kern="100" dirty="0">
                <a:effectLst/>
                <a:latin typeface="Aptos" panose="020B0004020202020204" pitchFamily="34" charset="0"/>
                <a:ea typeface="Aptos" panose="020B0004020202020204" pitchFamily="34" charset="0"/>
                <a:cs typeface="Times New Roman" panose="02020603050405020304" pitchFamily="18" charset="0"/>
              </a:rPr>
              <a:t>Small states: </a:t>
            </a:r>
          </a:p>
          <a:p>
            <a:pPr marL="0" marR="0" indent="0" algn="ctr">
              <a:lnSpc>
                <a:spcPct val="107000"/>
              </a:lnSpc>
              <a:spcBef>
                <a:spcPts val="0"/>
              </a:spcBef>
              <a:spcAft>
                <a:spcPts val="800"/>
              </a:spcAft>
              <a:buNone/>
            </a:pPr>
            <a:r>
              <a:rPr lang="en-GB" sz="6400" kern="100" dirty="0">
                <a:solidFill>
                  <a:srgbClr val="0070C0"/>
                </a:solidFill>
                <a:effectLst/>
                <a:latin typeface="Aptos" panose="020B0004020202020204" pitchFamily="34" charset="0"/>
                <a:ea typeface="Aptos" panose="020B0004020202020204" pitchFamily="34" charset="0"/>
                <a:cs typeface="Times New Roman" panose="02020603050405020304" pitchFamily="18" charset="0"/>
              </a:rPr>
              <a:t>New Jersey (5)</a:t>
            </a:r>
          </a:p>
          <a:p>
            <a:pPr marL="0" marR="0" indent="0" algn="ctr">
              <a:lnSpc>
                <a:spcPct val="107000"/>
              </a:lnSpc>
              <a:spcBef>
                <a:spcPts val="0"/>
              </a:spcBef>
              <a:spcAft>
                <a:spcPts val="80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New Hampshire (3), Rhode Island(2)</a:t>
            </a:r>
          </a:p>
          <a:p>
            <a:pPr marL="0" marR="0" indent="0" algn="ctr">
              <a:lnSpc>
                <a:spcPct val="107000"/>
              </a:lnSpc>
              <a:spcBef>
                <a:spcPts val="0"/>
              </a:spcBef>
              <a:spcAft>
                <a:spcPts val="800"/>
              </a:spcAft>
              <a:buNone/>
            </a:pPr>
            <a:r>
              <a:rPr lang="en-GB" sz="64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Georgia(1)</a:t>
            </a:r>
            <a:r>
              <a:rPr lang="en-GB" sz="6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6400" kern="100" dirty="0">
                <a:solidFill>
                  <a:srgbClr val="0070C0"/>
                </a:solidFill>
                <a:effectLst/>
                <a:latin typeface="Aptos" panose="020B0004020202020204" pitchFamily="34" charset="0"/>
                <a:ea typeface="Aptos" panose="020B0004020202020204" pitchFamily="34" charset="0"/>
                <a:cs typeface="Times New Roman" panose="02020603050405020304" pitchFamily="18" charset="0"/>
              </a:rPr>
              <a:t>Delaware(1)</a:t>
            </a:r>
          </a:p>
          <a:p>
            <a:pPr marL="0" marR="0" indent="0" algn="ctr">
              <a:lnSpc>
                <a:spcPct val="107000"/>
              </a:lnSpc>
              <a:spcBef>
                <a:spcPts val="0"/>
              </a:spcBef>
              <a:spcAft>
                <a:spcPts val="800"/>
              </a:spcAft>
              <a:buNone/>
            </a:pPr>
            <a:endParaRPr lang="en-GB" sz="6400" kern="100" dirty="0">
              <a:solidFill>
                <a:srgbClr val="0070C0"/>
              </a:solidFill>
              <a:effectLst/>
              <a:latin typeface="Aptos" panose="020B0004020202020204" pitchFamily="34" charset="0"/>
              <a:ea typeface="Aptos" panose="020B0004020202020204" pitchFamily="34" charset="0"/>
              <a:cs typeface="Times New Roman" panose="02020603050405020304" pitchFamily="18" charset="0"/>
            </a:endParaRPr>
          </a:p>
          <a:p>
            <a:pPr marL="0" marR="0" indent="0" algn="ctr">
              <a:lnSpc>
                <a:spcPct val="107000"/>
              </a:lnSpc>
              <a:spcBef>
                <a:spcPts val="0"/>
              </a:spcBef>
              <a:spcAft>
                <a:spcPts val="800"/>
              </a:spcAft>
              <a:buNone/>
            </a:pPr>
            <a:endParaRPr lang="en-GB" sz="6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F3DD6098-EEAE-C936-8EC6-302FEA401851}"/>
              </a:ext>
            </a:extLst>
          </p:cNvPr>
          <p:cNvSpPr txBox="1"/>
          <p:nvPr/>
        </p:nvSpPr>
        <p:spPr>
          <a:xfrm>
            <a:off x="9194800" y="4284028"/>
            <a:ext cx="2372360" cy="1569660"/>
          </a:xfrm>
          <a:prstGeom prst="rect">
            <a:avLst/>
          </a:prstGeom>
          <a:noFill/>
          <a:ln>
            <a:solidFill>
              <a:schemeClr val="accent1"/>
            </a:solidFill>
          </a:ln>
        </p:spPr>
        <p:txBody>
          <a:bodyPr wrap="square" rtlCol="0">
            <a:spAutoFit/>
          </a:bodyPr>
          <a:lstStyle/>
          <a:p>
            <a:r>
              <a:rPr lang="en-GB" sz="2400" dirty="0"/>
              <a:t>For: </a:t>
            </a:r>
            <a:r>
              <a:rPr lang="en-GB" sz="2400" dirty="0">
                <a:solidFill>
                  <a:srgbClr val="FF0000"/>
                </a:solidFill>
              </a:rPr>
              <a:t>Red</a:t>
            </a:r>
          </a:p>
          <a:p>
            <a:r>
              <a:rPr lang="en-GB" sz="2400" dirty="0"/>
              <a:t>Against: </a:t>
            </a:r>
            <a:r>
              <a:rPr lang="en-GB" sz="2400" dirty="0">
                <a:solidFill>
                  <a:schemeClr val="accent4"/>
                </a:solidFill>
              </a:rPr>
              <a:t>Blue</a:t>
            </a:r>
          </a:p>
          <a:p>
            <a:r>
              <a:rPr lang="en-GB" sz="2400" dirty="0"/>
              <a:t>Divided: </a:t>
            </a:r>
            <a:r>
              <a:rPr lang="en-GB" sz="2400" dirty="0">
                <a:solidFill>
                  <a:schemeClr val="accent5"/>
                </a:solidFill>
              </a:rPr>
              <a:t>Purple</a:t>
            </a:r>
          </a:p>
          <a:p>
            <a:r>
              <a:rPr lang="en-GB" sz="2400" dirty="0"/>
              <a:t>Absent: Black</a:t>
            </a:r>
          </a:p>
        </p:txBody>
      </p:sp>
    </p:spTree>
    <p:extLst>
      <p:ext uri="{BB962C8B-B14F-4D97-AF65-F5344CB8AC3E}">
        <p14:creationId xmlns:p14="http://schemas.microsoft.com/office/powerpoint/2010/main" val="7708192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89B53-1C92-A1C0-DFCE-8D52E93F4AC8}"/>
              </a:ext>
            </a:extLst>
          </p:cNvPr>
          <p:cNvSpPr>
            <a:spLocks noGrp="1"/>
          </p:cNvSpPr>
          <p:nvPr>
            <p:ph type="title"/>
          </p:nvPr>
        </p:nvSpPr>
        <p:spPr/>
        <p:txBody>
          <a:bodyPr/>
          <a:lstStyle/>
          <a:p>
            <a:pPr algn="ctr"/>
            <a:r>
              <a:rPr lang="en-GB" dirty="0"/>
              <a:t>The Great Compromise</a:t>
            </a:r>
          </a:p>
        </p:txBody>
      </p:sp>
      <p:sp>
        <p:nvSpPr>
          <p:cNvPr id="3" name="Content Placeholder 2">
            <a:extLst>
              <a:ext uri="{FF2B5EF4-FFF2-40B4-BE49-F238E27FC236}">
                <a16:creationId xmlns:a16="http://schemas.microsoft.com/office/drawing/2014/main" id="{C75DD23E-BD72-C27D-8B64-82321A950334}"/>
              </a:ext>
            </a:extLst>
          </p:cNvPr>
          <p:cNvSpPr>
            <a:spLocks noGrp="1"/>
          </p:cNvSpPr>
          <p:nvPr>
            <p:ph idx="1"/>
          </p:nvPr>
        </p:nvSpPr>
        <p:spPr/>
        <p:txBody>
          <a:bodyPr>
            <a:normAutofit fontScale="77500" lnSpcReduction="20000"/>
          </a:bodyPr>
          <a:lstStyle/>
          <a:p>
            <a:pPr>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Or the Connecticut Compromise due to the role of Roger Sherman and Oliver Ellsworth, two representatives from Connecticut:</a:t>
            </a:r>
          </a:p>
          <a:p>
            <a:pPr lvl="1">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Both Houses would be elected</a:t>
            </a:r>
          </a:p>
          <a:p>
            <a:pPr lvl="1">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House of Representatives elected directly by the people every two years, size and membership would be based on a state’s population</a:t>
            </a:r>
          </a:p>
          <a:p>
            <a:pPr lvl="1">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Senate: States would be equally represented whether large or small, and each state was to have two Senators each serving 6-year terms. At the time, Senators were to be elected by state legislatures. The 17</a:t>
            </a:r>
            <a:r>
              <a:rPr lang="en-GB" sz="26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2600" kern="100" dirty="0">
                <a:effectLst/>
                <a:latin typeface="Aptos" panose="020B0004020202020204" pitchFamily="34" charset="0"/>
                <a:ea typeface="Aptos" panose="020B0004020202020204" pitchFamily="34" charset="0"/>
                <a:cs typeface="Times New Roman" panose="02020603050405020304" pitchFamily="18" charset="0"/>
              </a:rPr>
              <a:t> Amendment of 1913 changed this to allow for direct election of Senators by the people. Article V of the Constitution further stipulates that no amendment can be made that would impair states’ equal representation in the Senate without their consent. </a:t>
            </a:r>
          </a:p>
          <a:p>
            <a:pPr lvl="1">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At the time, therefore, the House of Representatives by direct election by the people was to represent the people directly by population, while the Senate was to represent the people through the states including via selection through state legislatures. </a:t>
            </a:r>
          </a:p>
          <a:p>
            <a:endParaRPr lang="en-GB" dirty="0"/>
          </a:p>
        </p:txBody>
      </p:sp>
    </p:spTree>
    <p:extLst>
      <p:ext uri="{BB962C8B-B14F-4D97-AF65-F5344CB8AC3E}">
        <p14:creationId xmlns:p14="http://schemas.microsoft.com/office/powerpoint/2010/main" val="21916156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705A7-77A1-A7EE-084A-388EDE9C8BEE}"/>
              </a:ext>
            </a:extLst>
          </p:cNvPr>
          <p:cNvSpPr>
            <a:spLocks noGrp="1"/>
          </p:cNvSpPr>
          <p:nvPr>
            <p:ph type="title"/>
          </p:nvPr>
        </p:nvSpPr>
        <p:spPr/>
        <p:txBody>
          <a:bodyPr/>
          <a:lstStyle/>
          <a:p>
            <a:pPr algn="ctr"/>
            <a:r>
              <a:rPr lang="en-GB" dirty="0"/>
              <a:t>Benjamin Franklin’s Proposals</a:t>
            </a:r>
          </a:p>
        </p:txBody>
      </p:sp>
      <p:sp>
        <p:nvSpPr>
          <p:cNvPr id="3" name="Content Placeholder 2">
            <a:extLst>
              <a:ext uri="{FF2B5EF4-FFF2-40B4-BE49-F238E27FC236}">
                <a16:creationId xmlns:a16="http://schemas.microsoft.com/office/drawing/2014/main" id="{A1A5EF15-C663-90C3-81C4-6288FC9FC4A5}"/>
              </a:ext>
            </a:extLst>
          </p:cNvPr>
          <p:cNvSpPr>
            <a:spLocks noGrp="1"/>
          </p:cNvSpPr>
          <p:nvPr>
            <p:ph idx="1"/>
          </p:nvPr>
        </p:nvSpPr>
        <p:spPr/>
        <p:txBody>
          <a:bodyPr>
            <a:normAutofit fontScale="70000" lnSpcReduction="20000"/>
          </a:bodyPr>
          <a:lstStyle/>
          <a:p>
            <a:r>
              <a:rPr lang="en-GB" sz="3600" kern="100" dirty="0">
                <a:effectLst/>
                <a:latin typeface="Aptos" panose="020B0004020202020204" pitchFamily="34" charset="0"/>
                <a:ea typeface="Aptos" panose="020B0004020202020204" pitchFamily="34" charset="0"/>
                <a:cs typeface="Times New Roman" panose="02020603050405020304" pitchFamily="18" charset="0"/>
              </a:rPr>
              <a:t>Benjamin Franklin further added to the compromise proposal: </a:t>
            </a:r>
          </a:p>
          <a:p>
            <a:pPr marL="0" indent="0">
              <a:buNone/>
            </a:pP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3600" kern="100" dirty="0">
                <a:effectLst/>
                <a:latin typeface="Aptos" panose="020B0004020202020204" pitchFamily="34" charset="0"/>
                <a:ea typeface="Aptos" panose="020B0004020202020204" pitchFamily="34" charset="0"/>
                <a:cs typeface="Times New Roman" panose="02020603050405020304" pitchFamily="18" charset="0"/>
              </a:rPr>
              <a:t>The House, with representation based on </a:t>
            </a:r>
            <a:r>
              <a:rPr lang="en-GB" sz="3600" b="1" kern="100" dirty="0">
                <a:effectLst/>
                <a:latin typeface="Aptos" panose="020B0004020202020204" pitchFamily="34" charset="0"/>
                <a:ea typeface="Aptos" panose="020B0004020202020204" pitchFamily="34" charset="0"/>
                <a:cs typeface="Times New Roman" panose="02020603050405020304" pitchFamily="18" charset="0"/>
              </a:rPr>
              <a:t>population</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 would have the power of the purse </a:t>
            </a:r>
          </a:p>
          <a:p>
            <a:pPr marL="914400" lvl="2" indent="0">
              <a:buNone/>
            </a:pPr>
            <a:r>
              <a:rPr lang="en-GB" sz="3600" kern="100" dirty="0">
                <a:latin typeface="Aptos" panose="020B0004020202020204" pitchFamily="34" charset="0"/>
                <a:ea typeface="Aptos" panose="020B0004020202020204" pitchFamily="34" charset="0"/>
                <a:cs typeface="Times New Roman" panose="02020603050405020304" pitchFamily="18" charset="0"/>
              </a:rPr>
              <a:t>-B</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ills for raising and spending money would originate in the House</a:t>
            </a:r>
          </a:p>
          <a:p>
            <a:pPr marL="914400" lvl="2" indent="0">
              <a:buNone/>
            </a:pP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3600" kern="100" dirty="0">
                <a:effectLst/>
                <a:latin typeface="Aptos" panose="020B0004020202020204" pitchFamily="34" charset="0"/>
                <a:ea typeface="Aptos" panose="020B0004020202020204" pitchFamily="34" charset="0"/>
                <a:cs typeface="Times New Roman" panose="02020603050405020304" pitchFamily="18" charset="0"/>
              </a:rPr>
              <a:t>The Senate, also as representation of the </a:t>
            </a:r>
            <a:r>
              <a:rPr lang="en-GB" sz="3600" b="1" kern="100" dirty="0">
                <a:effectLst/>
                <a:latin typeface="Aptos" panose="020B0004020202020204" pitchFamily="34" charset="0"/>
                <a:ea typeface="Aptos" panose="020B0004020202020204" pitchFamily="34" charset="0"/>
                <a:cs typeface="Times New Roman" panose="02020603050405020304" pitchFamily="18" charset="0"/>
              </a:rPr>
              <a:t>states</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 would share the powers of </a:t>
            </a:r>
          </a:p>
          <a:p>
            <a:pPr marL="0" indent="0">
              <a:buNone/>
            </a:pPr>
            <a:r>
              <a:rPr lang="en-GB" sz="3600" kern="100" dirty="0">
                <a:latin typeface="Aptos" panose="020B0004020202020204" pitchFamily="34" charset="0"/>
                <a:ea typeface="Aptos" panose="020B0004020202020204" pitchFamily="34" charset="0"/>
                <a:cs typeface="Times New Roman" panose="02020603050405020304" pitchFamily="18" charset="0"/>
              </a:rPr>
              <a:t>	-</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appointing executive level officers such as ambassadors, as well 	as judicial branch judges</a:t>
            </a:r>
          </a:p>
          <a:p>
            <a:pPr marL="0" indent="0">
              <a:buNone/>
            </a:pPr>
            <a:r>
              <a:rPr lang="en-GB" sz="3600" kern="100" dirty="0">
                <a:latin typeface="Aptos" panose="020B0004020202020204" pitchFamily="34" charset="0"/>
                <a:ea typeface="Aptos" panose="020B0004020202020204" pitchFamily="34" charset="0"/>
                <a:cs typeface="Times New Roman" panose="02020603050405020304" pitchFamily="18" charset="0"/>
              </a:rPr>
              <a:t>	-</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confirming the ratification of treaties negotiated by the executive                        	branch</a:t>
            </a:r>
          </a:p>
          <a:p>
            <a:endParaRPr lang="en-GB" dirty="0"/>
          </a:p>
        </p:txBody>
      </p:sp>
    </p:spTree>
    <p:extLst>
      <p:ext uri="{BB962C8B-B14F-4D97-AF65-F5344CB8AC3E}">
        <p14:creationId xmlns:p14="http://schemas.microsoft.com/office/powerpoint/2010/main" val="31139172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EDBE3-E7B3-316E-3CB2-16E1AC5DA90C}"/>
              </a:ext>
            </a:extLst>
          </p:cNvPr>
          <p:cNvSpPr>
            <a:spLocks noGrp="1"/>
          </p:cNvSpPr>
          <p:nvPr>
            <p:ph type="title"/>
          </p:nvPr>
        </p:nvSpPr>
        <p:spPr/>
        <p:txBody>
          <a:bodyPr/>
          <a:lstStyle/>
          <a:p>
            <a:pPr algn="ctr"/>
            <a:r>
              <a:rPr lang="en-GB" dirty="0"/>
              <a:t>A Bicameral Congress</a:t>
            </a:r>
          </a:p>
        </p:txBody>
      </p:sp>
      <p:sp>
        <p:nvSpPr>
          <p:cNvPr id="3" name="Content Placeholder 2">
            <a:extLst>
              <a:ext uri="{FF2B5EF4-FFF2-40B4-BE49-F238E27FC236}">
                <a16:creationId xmlns:a16="http://schemas.microsoft.com/office/drawing/2014/main" id="{E8E2A82B-B497-CFC1-B437-F075E71498A7}"/>
              </a:ext>
            </a:extLst>
          </p:cNvPr>
          <p:cNvSpPr>
            <a:spLocks noGrp="1"/>
          </p:cNvSpPr>
          <p:nvPr>
            <p:ph idx="1"/>
          </p:nvPr>
        </p:nvSpPr>
        <p:spPr/>
        <p:txBody>
          <a:bodyPr/>
          <a:lstStyle/>
          <a:p>
            <a:pPr marL="0" indent="0" algn="ctr">
              <a:lnSpc>
                <a:spcPct val="107000"/>
              </a:lnSpc>
              <a:spcBef>
                <a:spcPts val="0"/>
              </a:spcBef>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Two Houses of Congress:</a:t>
            </a:r>
          </a:p>
          <a:p>
            <a:pPr algn="ctr">
              <a:lnSpc>
                <a:spcPct val="107000"/>
              </a:lnSpc>
              <a:spcBef>
                <a:spcPts val="0"/>
              </a:spcBef>
              <a:spcAft>
                <a:spcPts val="800"/>
              </a:spcAft>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A Senate in which states would be equally represented</a:t>
            </a:r>
          </a:p>
          <a:p>
            <a:pPr algn="ctr">
              <a:lnSpc>
                <a:spcPct val="107000"/>
              </a:lnSpc>
              <a:spcBef>
                <a:spcPts val="0"/>
              </a:spcBef>
              <a:spcAft>
                <a:spcPts val="800"/>
              </a:spcAft>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A House of Representatives in which the number of representatives allotted per state would be dependent on the population of the state </a:t>
            </a:r>
          </a:p>
          <a:p>
            <a:endParaRPr lang="en-GB" dirty="0"/>
          </a:p>
        </p:txBody>
      </p:sp>
    </p:spTree>
    <p:extLst>
      <p:ext uri="{BB962C8B-B14F-4D97-AF65-F5344CB8AC3E}">
        <p14:creationId xmlns:p14="http://schemas.microsoft.com/office/powerpoint/2010/main" val="32322121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E8FAC-EBF7-69B7-41E0-AE4D751A47F9}"/>
              </a:ext>
            </a:extLst>
          </p:cNvPr>
          <p:cNvSpPr>
            <a:spLocks noGrp="1"/>
          </p:cNvSpPr>
          <p:nvPr>
            <p:ph type="title"/>
          </p:nvPr>
        </p:nvSpPr>
        <p:spPr/>
        <p:txBody>
          <a:bodyPr/>
          <a:lstStyle/>
          <a:p>
            <a:pPr algn="ctr"/>
            <a:r>
              <a:rPr lang="en-GB" dirty="0"/>
              <a:t>On the Question of State Militias</a:t>
            </a:r>
          </a:p>
        </p:txBody>
      </p:sp>
      <p:sp>
        <p:nvSpPr>
          <p:cNvPr id="3" name="Content Placeholder 2">
            <a:extLst>
              <a:ext uri="{FF2B5EF4-FFF2-40B4-BE49-F238E27FC236}">
                <a16:creationId xmlns:a16="http://schemas.microsoft.com/office/drawing/2014/main" id="{E7A10C24-3D7A-62F6-054A-B7203589BF1E}"/>
              </a:ext>
            </a:extLst>
          </p:cNvPr>
          <p:cNvSpPr>
            <a:spLocks noGrp="1"/>
          </p:cNvSpPr>
          <p:nvPr>
            <p:ph idx="1"/>
          </p:nvPr>
        </p:nvSpPr>
        <p:spPr/>
        <p:txBody>
          <a:bodyPr>
            <a:normAutofit fontScale="85000" lnSpcReduction="20000"/>
          </a:bodyPr>
          <a:lstStyle/>
          <a:p>
            <a:r>
              <a:rPr lang="en-GB" sz="2000" kern="100" dirty="0">
                <a:effectLst/>
                <a:latin typeface="Aptos" panose="020B0004020202020204" pitchFamily="34" charset="0"/>
                <a:ea typeface="Aptos" panose="020B0004020202020204" pitchFamily="34" charset="0"/>
                <a:cs typeface="Times New Roman" panose="02020603050405020304" pitchFamily="18" charset="0"/>
              </a:rPr>
              <a:t>The Convention proposed that Congress be authorized to call state militias into federal service in time of invasion or insurrection.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Pro-states’ rights delegates objected to the idea of Congress exercising power over their militias. 	</a:t>
            </a:r>
            <a:endParaRPr lang="en-GB" sz="2000" kern="100" dirty="0">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-Roger Sherman of Connecticut pointed out that “states might want their militia for defence 	against invasions and insurrections, and for enforcing obedience to their laws.” </a:t>
            </a:r>
          </a:p>
          <a:p>
            <a:pPr marL="0" indent="0">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-Oliver Ellsworth of Connecticut proposed that Congress’s power to impose arms and training of 	militias be limited to occasions of need where they are called into actual federal service or when a 	state has neglected to regulate its own militia.</a:t>
            </a:r>
          </a:p>
          <a:p>
            <a:pPr marL="0" indent="0">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 John Dickinson of Delaware warned that “the states never would nor ought to give up all authority 	over the militia,” and he proposed that Congress be limited to training one-quarter of the militia at a 	time.</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Madison objected to these proposals and said the regulation of the militia must belong to the authority charged with public defence- Congress- and cannot be divided between two distinct authorities.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The Convention ultimately delegated the issue to a committee, which proposed a compromise: Congress would organize, arm, and discipline the militia, but the states would appoint officers and provide training according to the discipline prescribed by Congress. The Convention approved the committee’s proposal. Delegates also imposed no restrictions on the duration of congressional call-ups of the militia into federal service or on Congress’s ability to deploy a militia outside its home state without the state legislature’s consent. </a:t>
            </a:r>
          </a:p>
          <a:p>
            <a:endParaRPr lang="en-GB" dirty="0"/>
          </a:p>
        </p:txBody>
      </p:sp>
    </p:spTree>
    <p:extLst>
      <p:ext uri="{BB962C8B-B14F-4D97-AF65-F5344CB8AC3E}">
        <p14:creationId xmlns:p14="http://schemas.microsoft.com/office/powerpoint/2010/main" val="3023020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6CA62-7DE8-2208-AC99-BAC8A287F2A4}"/>
              </a:ext>
            </a:extLst>
          </p:cNvPr>
          <p:cNvSpPr>
            <a:spLocks noGrp="1"/>
          </p:cNvSpPr>
          <p:nvPr>
            <p:ph type="title"/>
          </p:nvPr>
        </p:nvSpPr>
        <p:spPr/>
        <p:txBody>
          <a:bodyPr/>
          <a:lstStyle/>
          <a:p>
            <a:pPr algn="ctr"/>
            <a:r>
              <a:rPr lang="en-GB" dirty="0"/>
              <a:t>On the Question of Slavery</a:t>
            </a:r>
          </a:p>
        </p:txBody>
      </p:sp>
      <p:sp>
        <p:nvSpPr>
          <p:cNvPr id="3" name="Content Placeholder 2">
            <a:extLst>
              <a:ext uri="{FF2B5EF4-FFF2-40B4-BE49-F238E27FC236}">
                <a16:creationId xmlns:a16="http://schemas.microsoft.com/office/drawing/2014/main" id="{EE43217A-6837-E8EA-EE3B-F3E8F6EE84F5}"/>
              </a:ext>
            </a:extLst>
          </p:cNvPr>
          <p:cNvSpPr>
            <a:spLocks noGrp="1"/>
          </p:cNvSpPr>
          <p:nvPr>
            <p:ph idx="1"/>
          </p:nvPr>
        </p:nvSpPr>
        <p:spPr/>
        <p:txBody>
          <a:bodyPr>
            <a:normAutofit fontScale="92500"/>
          </a:bodyPr>
          <a:lstStyle/>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Edmund Randolph of Virginia who “lamented” that the institution existed, conceded that “as it did exist, the holders of it would require this security.” </a:t>
            </a:r>
          </a:p>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General Charles Pinckney of South Carolina “reminded the Convention” that he might be “bound by duty to his State to vote against the draft “if the Committee should fail to insert some security to the Southern States against an emancipation of slaves, and taxes on exports.” </a:t>
            </a:r>
          </a:p>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Rufus King of Massachusetts where slavery was banned, expressed concern that when “the Southern states shall be more numerous than the Northern, they can &amp; will hold a language that will force their result.” </a:t>
            </a:r>
          </a:p>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Luther Martin of Maryland stated, “It was inconsistent with the principles of the revolution and dishonourable to the American character to have such a feature in the Constitution.” </a:t>
            </a:r>
          </a:p>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Oliver Ellsworth of Connecticut believed the decision of slavery belonged to the states and pointed out the “old confederation had not meddled” on importation.</a:t>
            </a:r>
          </a:p>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Pinckney did make somewhat of a concession, indicating that if “left at liberty,” South Carolina “may perhaps by degrees” follow Massachusetts and Maryland in barring the slave trade. </a:t>
            </a:r>
          </a:p>
          <a:p>
            <a:endParaRPr lang="en-GB" dirty="0"/>
          </a:p>
        </p:txBody>
      </p:sp>
    </p:spTree>
    <p:extLst>
      <p:ext uri="{BB962C8B-B14F-4D97-AF65-F5344CB8AC3E}">
        <p14:creationId xmlns:p14="http://schemas.microsoft.com/office/powerpoint/2010/main" val="22586183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9A4B6-ED52-3883-2CC3-0A870231ECC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773C29A-5E3A-F7A3-BC23-05E8C31630E2}"/>
              </a:ext>
            </a:extLst>
          </p:cNvPr>
          <p:cNvSpPr>
            <a:spLocks noGrp="1"/>
          </p:cNvSpPr>
          <p:nvPr>
            <p:ph idx="1"/>
          </p:nvPr>
        </p:nvSpPr>
        <p:spPr/>
        <p:txBody>
          <a:bodyPr>
            <a:normAutofit fontScale="92500" lnSpcReduction="10000"/>
          </a:bodyPr>
          <a:lstStyle/>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The Constitution did not create a constitutional right to slavery (as the Supreme Court claimed it did in the </a:t>
            </a:r>
            <a:r>
              <a:rPr lang="en-GB" i="1" kern="100" dirty="0">
                <a:effectLst/>
                <a:latin typeface="Aptos" panose="020B0004020202020204" pitchFamily="34" charset="0"/>
                <a:ea typeface="Aptos" panose="020B0004020202020204" pitchFamily="34" charset="0"/>
                <a:cs typeface="Times New Roman" panose="02020603050405020304" pitchFamily="18" charset="0"/>
              </a:rPr>
              <a:t>Dred</a:t>
            </a:r>
            <a:r>
              <a:rPr lang="en-GB" kern="100" dirty="0">
                <a:effectLst/>
                <a:latin typeface="Aptos" panose="020B0004020202020204" pitchFamily="34" charset="0"/>
                <a:ea typeface="Aptos" panose="020B0004020202020204" pitchFamily="34" charset="0"/>
                <a:cs typeface="Times New Roman" panose="02020603050405020304" pitchFamily="18" charset="0"/>
              </a:rPr>
              <a:t> </a:t>
            </a:r>
            <a:r>
              <a:rPr lang="en-GB" i="1" kern="100" dirty="0">
                <a:effectLst/>
                <a:latin typeface="Aptos" panose="020B0004020202020204" pitchFamily="34" charset="0"/>
                <a:ea typeface="Aptos" panose="020B0004020202020204" pitchFamily="34" charset="0"/>
                <a:cs typeface="Times New Roman" panose="02020603050405020304" pitchFamily="18" charset="0"/>
              </a:rPr>
              <a:t>Scott</a:t>
            </a:r>
            <a:r>
              <a:rPr lang="en-GB" kern="100" dirty="0">
                <a:effectLst/>
                <a:latin typeface="Aptos" panose="020B0004020202020204" pitchFamily="34" charset="0"/>
                <a:ea typeface="Aptos" panose="020B0004020202020204" pitchFamily="34" charset="0"/>
                <a:cs typeface="Times New Roman" panose="02020603050405020304" pitchFamily="18" charset="0"/>
              </a:rPr>
              <a:t> decision of 1857). However, it did protect slavery by providing the following:</a:t>
            </a:r>
          </a:p>
          <a:p>
            <a:pPr marL="0" indent="0">
              <a:buNone/>
            </a:pP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lvl="1" indent="0">
              <a:buNone/>
            </a:pPr>
            <a:r>
              <a:rPr lang="en-GB" sz="2800" kern="100" dirty="0">
                <a:latin typeface="Aptos" panose="020B0004020202020204" pitchFamily="34" charset="0"/>
                <a:ea typeface="Aptos" panose="020B0004020202020204" pitchFamily="34" charset="0"/>
                <a:cs typeface="Times New Roman" panose="02020603050405020304" pitchFamily="18" charset="0"/>
              </a:rPr>
              <a:t>1) </a:t>
            </a:r>
            <a:r>
              <a:rPr lang="en-GB" sz="2800" b="1" kern="100" dirty="0">
                <a:latin typeface="Aptos" panose="020B0004020202020204" pitchFamily="34" charset="0"/>
                <a:ea typeface="Aptos" panose="020B0004020202020204" pitchFamily="34" charset="0"/>
                <a:cs typeface="Times New Roman" panose="02020603050405020304" pitchFamily="18" charset="0"/>
              </a:rPr>
              <a:t>The Fugitive Slave Clause:</a:t>
            </a:r>
            <a:r>
              <a:rPr lang="en-GB" sz="2800" kern="100" dirty="0">
                <a:latin typeface="Aptos" panose="020B0004020202020204" pitchFamily="34" charset="0"/>
                <a:ea typeface="Aptos" panose="020B0004020202020204" pitchFamily="34" charset="0"/>
                <a:cs typeface="Times New Roman" panose="02020603050405020304" pitchFamily="18" charset="0"/>
              </a:rPr>
              <a:t> </a:t>
            </a:r>
            <a:r>
              <a:rPr lang="en-GB" sz="2800" dirty="0">
                <a:effectLst/>
                <a:latin typeface="Aptos" panose="020B0004020202020204" pitchFamily="34" charset="0"/>
                <a:ea typeface="Aptos" panose="020B0004020202020204" pitchFamily="34" charset="0"/>
                <a:cs typeface="Times New Roman" panose="02020603050405020304" pitchFamily="18" charset="0"/>
              </a:rPr>
              <a:t>created a constitutional right for slave owners to recapture slaves who escaped to free states and obliged every state to honour such claims </a:t>
            </a:r>
            <a:endParaRPr lang="en-GB" sz="2800" kern="100" dirty="0">
              <a:latin typeface="Aptos" panose="020B0004020202020204" pitchFamily="34" charset="0"/>
              <a:ea typeface="Aptos" panose="020B0004020202020204" pitchFamily="34" charset="0"/>
              <a:cs typeface="Times New Roman" panose="02020603050405020304" pitchFamily="18" charset="0"/>
            </a:endParaRPr>
          </a:p>
          <a:p>
            <a:pPr marL="457200" lvl="1" indent="0">
              <a:buNone/>
            </a:pPr>
            <a:r>
              <a:rPr lang="en-GB" sz="2800" kern="100" dirty="0">
                <a:latin typeface="Aptos" panose="020B0004020202020204" pitchFamily="34" charset="0"/>
                <a:ea typeface="Aptos" panose="020B0004020202020204" pitchFamily="34" charset="0"/>
                <a:cs typeface="Times New Roman" panose="02020603050405020304" pitchFamily="18" charset="0"/>
              </a:rPr>
              <a:t>2</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800" b="1" kern="100" dirty="0">
                <a:effectLst/>
                <a:latin typeface="Aptos" panose="020B0004020202020204" pitchFamily="34" charset="0"/>
                <a:ea typeface="Aptos" panose="020B0004020202020204" pitchFamily="34" charset="0"/>
                <a:cs typeface="Times New Roman" panose="02020603050405020304" pitchFamily="18" charset="0"/>
              </a:rPr>
              <a:t>The Three-Fifths Clause: </a:t>
            </a:r>
            <a:r>
              <a:rPr lang="en-GB" sz="2800" dirty="0">
                <a:effectLst/>
                <a:latin typeface="Aptos" panose="020B0004020202020204" pitchFamily="34" charset="0"/>
                <a:ea typeface="Aptos" panose="020B0004020202020204" pitchFamily="34" charset="0"/>
                <a:cs typeface="Times New Roman" panose="02020603050405020304" pitchFamily="18" charset="0"/>
              </a:rPr>
              <a:t>counted slaves as three-fifths of a person for purposes of both taxation and representation for each state</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lvl="1" indent="0">
              <a:buNone/>
            </a:pPr>
            <a:r>
              <a:rPr lang="en-GB" sz="2800" kern="100" dirty="0">
                <a:latin typeface="Aptos" panose="020B0004020202020204" pitchFamily="34" charset="0"/>
                <a:ea typeface="Aptos" panose="020B0004020202020204" pitchFamily="34" charset="0"/>
                <a:cs typeface="Times New Roman" panose="02020603050405020304" pitchFamily="18" charset="0"/>
              </a:rPr>
              <a:t>3) </a:t>
            </a:r>
            <a:r>
              <a:rPr lang="en-GB" sz="2800" b="1" kern="100" dirty="0">
                <a:latin typeface="Aptos" panose="020B0004020202020204" pitchFamily="34" charset="0"/>
                <a:ea typeface="Aptos" panose="020B0004020202020204" pitchFamily="34" charset="0"/>
                <a:cs typeface="Times New Roman" panose="02020603050405020304" pitchFamily="18" charset="0"/>
              </a:rPr>
              <a:t>The Slave Importation Clause</a:t>
            </a:r>
            <a:r>
              <a:rPr lang="en-GB" sz="3000" b="1" kern="100" dirty="0">
                <a:latin typeface="Aptos" panose="020B0004020202020204" pitchFamily="34" charset="0"/>
                <a:ea typeface="Aptos" panose="020B0004020202020204" pitchFamily="34" charset="0"/>
                <a:cs typeface="Times New Roman" panose="02020603050405020304" pitchFamily="18" charset="0"/>
              </a:rPr>
              <a:t>: </a:t>
            </a:r>
            <a:r>
              <a:rPr lang="en-GB" sz="3000" dirty="0">
                <a:effectLst/>
                <a:latin typeface="Aptos" panose="020B0004020202020204" pitchFamily="34" charset="0"/>
                <a:ea typeface="Aptos" panose="020B0004020202020204" pitchFamily="34" charset="0"/>
                <a:cs typeface="Times New Roman" panose="02020603050405020304" pitchFamily="18" charset="0"/>
              </a:rPr>
              <a:t>protected the African slave trade for another twenty years, forbidding interference until 1808</a:t>
            </a:r>
            <a:endParaRPr lang="en-GB" sz="3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830809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4B100-0D49-18A5-82BD-F7466C90D50D}"/>
              </a:ext>
            </a:extLst>
          </p:cNvPr>
          <p:cNvSpPr>
            <a:spLocks noGrp="1"/>
          </p:cNvSpPr>
          <p:nvPr>
            <p:ph type="title"/>
          </p:nvPr>
        </p:nvSpPr>
        <p:spPr/>
        <p:txBody>
          <a:bodyPr/>
          <a:lstStyle/>
          <a:p>
            <a:pPr algn="ctr"/>
            <a:r>
              <a:rPr lang="en-GB" dirty="0"/>
              <a:t>The Fugitive Slave Clause</a:t>
            </a:r>
          </a:p>
        </p:txBody>
      </p:sp>
      <p:sp>
        <p:nvSpPr>
          <p:cNvPr id="3" name="Content Placeholder 2">
            <a:extLst>
              <a:ext uri="{FF2B5EF4-FFF2-40B4-BE49-F238E27FC236}">
                <a16:creationId xmlns:a16="http://schemas.microsoft.com/office/drawing/2014/main" id="{6378AF05-0C81-10DD-5F3D-422A897466D0}"/>
              </a:ext>
            </a:extLst>
          </p:cNvPr>
          <p:cNvSpPr>
            <a:spLocks noGrp="1"/>
          </p:cNvSpPr>
          <p:nvPr>
            <p:ph idx="1"/>
          </p:nvPr>
        </p:nvSpPr>
        <p:spPr/>
        <p:txBody>
          <a:bodyPr/>
          <a:lstStyle/>
          <a:p>
            <a:pPr marL="514350" indent="-285750">
              <a:lnSpc>
                <a:spcPct val="107000"/>
              </a:lnSpc>
              <a:spcBef>
                <a:spcPts val="0"/>
              </a:spcBef>
              <a:spcAft>
                <a:spcPts val="800"/>
              </a:spcAft>
            </a:pPr>
            <a:r>
              <a:rPr lang="en-GB" sz="2400" kern="100" dirty="0">
                <a:latin typeface="Aptos" panose="020B0004020202020204" pitchFamily="34" charset="0"/>
                <a:ea typeface="Aptos" panose="020B0004020202020204" pitchFamily="34" charset="0"/>
                <a:cs typeface="Times New Roman" panose="02020603050405020304" pitchFamily="18" charset="0"/>
              </a:rPr>
              <a:t>C</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reated a constitutional right for slave owners to recapture slaves who escaped to free states and obliged every state to honour such claims </a:t>
            </a:r>
          </a:p>
          <a:p>
            <a:pPr marL="514350" indent="-28575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Fugitive Slave Clause was proposed late in the Convention by delegates from Georgia, North Carolina, and South Carolina. </a:t>
            </a:r>
          </a:p>
          <a:p>
            <a:pPr marL="514350" indent="-28575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Northern states initially resisted the proposal, but eventually they gave in when the Southern states made it a condition for supporting the New Constitution. </a:t>
            </a:r>
          </a:p>
          <a:p>
            <a:endParaRPr lang="en-GB" dirty="0"/>
          </a:p>
        </p:txBody>
      </p:sp>
    </p:spTree>
    <p:extLst>
      <p:ext uri="{BB962C8B-B14F-4D97-AF65-F5344CB8AC3E}">
        <p14:creationId xmlns:p14="http://schemas.microsoft.com/office/powerpoint/2010/main" val="38591121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1E9F0-B68B-BA46-8376-BCA3265EA871}"/>
              </a:ext>
            </a:extLst>
          </p:cNvPr>
          <p:cNvSpPr>
            <a:spLocks noGrp="1"/>
          </p:cNvSpPr>
          <p:nvPr>
            <p:ph type="title"/>
          </p:nvPr>
        </p:nvSpPr>
        <p:spPr/>
        <p:txBody>
          <a:bodyPr/>
          <a:lstStyle/>
          <a:p>
            <a:pPr algn="ctr"/>
            <a:r>
              <a:rPr lang="en-GB" dirty="0"/>
              <a:t>The Three-Fifths Clause</a:t>
            </a:r>
          </a:p>
        </p:txBody>
      </p:sp>
      <p:sp>
        <p:nvSpPr>
          <p:cNvPr id="3" name="Content Placeholder 2">
            <a:extLst>
              <a:ext uri="{FF2B5EF4-FFF2-40B4-BE49-F238E27FC236}">
                <a16:creationId xmlns:a16="http://schemas.microsoft.com/office/drawing/2014/main" id="{B6DAC7A2-D824-A520-C75F-14452DCCDCA4}"/>
              </a:ext>
            </a:extLst>
          </p:cNvPr>
          <p:cNvSpPr>
            <a:spLocks noGrp="1"/>
          </p:cNvSpPr>
          <p:nvPr>
            <p:ph idx="1"/>
          </p:nvPr>
        </p:nvSpPr>
        <p:spPr/>
        <p:txBody>
          <a:bodyPr>
            <a:normAutofit fontScale="92500" lnSpcReduction="20000"/>
          </a:bodyPr>
          <a:lstStyle/>
          <a:p>
            <a:pPr marL="457200" marR="0">
              <a:lnSpc>
                <a:spcPct val="107000"/>
              </a:lnSpc>
              <a:spcBef>
                <a:spcPts val="0"/>
              </a:spcBef>
              <a:spcAft>
                <a:spcPts val="800"/>
              </a:spcAft>
            </a:pPr>
            <a:r>
              <a:rPr lang="en-GB" sz="2400" kern="100" dirty="0">
                <a:latin typeface="Aptos" panose="020B0004020202020204" pitchFamily="34" charset="0"/>
                <a:ea typeface="Aptos" panose="020B0004020202020204" pitchFamily="34" charset="0"/>
                <a:cs typeface="Times New Roman" panose="02020603050405020304" pitchFamily="18" charset="0"/>
              </a:rPr>
              <a:t>P</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rovided a huge representation bonus for slaveholding states, with slaves counting as three-fifths of a person for the purposes of determining population-based representation in Congress. </a:t>
            </a:r>
          </a:p>
          <a:p>
            <a:pPr marL="4572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slaveholding states wanted slaves to be counted fully in the population even though they were to have no legal rights as citizens. The non-slaveholding states in the North opposed this approach as it would reward slavery with greater representation. They argued that representation should be based on a state’s free population. </a:t>
            </a:r>
          </a:p>
          <a:p>
            <a:pPr marL="4572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Northern states, on the other hand, obtained the requirement that this same three-fifths formula would apply to a state’s share of federal taxes. </a:t>
            </a:r>
          </a:p>
          <a:p>
            <a:pPr marL="45720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Three-Fifths Compromise therefore counted slaves as three-fifths of a person for purposes of both taxation and representation.</a:t>
            </a:r>
          </a:p>
          <a:p>
            <a:pPr marL="45720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4410037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C59D8-65D9-71B6-D061-E68CCF227B06}"/>
              </a:ext>
            </a:extLst>
          </p:cNvPr>
          <p:cNvSpPr>
            <a:spLocks noGrp="1"/>
          </p:cNvSpPr>
          <p:nvPr>
            <p:ph type="title"/>
          </p:nvPr>
        </p:nvSpPr>
        <p:spPr/>
        <p:txBody>
          <a:bodyPr/>
          <a:lstStyle/>
          <a:p>
            <a:pPr algn="ctr"/>
            <a:r>
              <a:rPr lang="en-GB" dirty="0"/>
              <a:t>The Three-Fifths Clause</a:t>
            </a:r>
          </a:p>
        </p:txBody>
      </p:sp>
      <p:sp>
        <p:nvSpPr>
          <p:cNvPr id="3" name="Content Placeholder 2">
            <a:extLst>
              <a:ext uri="{FF2B5EF4-FFF2-40B4-BE49-F238E27FC236}">
                <a16:creationId xmlns:a16="http://schemas.microsoft.com/office/drawing/2014/main" id="{FE1FCB3D-BFE0-85CF-2878-4CF053A276B5}"/>
              </a:ext>
            </a:extLst>
          </p:cNvPr>
          <p:cNvSpPr>
            <a:spLocks noGrp="1"/>
          </p:cNvSpPr>
          <p:nvPr>
            <p:ph idx="1"/>
          </p:nvPr>
        </p:nvSpPr>
        <p:spPr/>
        <p:txBody>
          <a:bodyPr>
            <a:normAutofit fontScale="77500" lnSpcReduction="20000"/>
          </a:bodyPr>
          <a:lstStyle/>
          <a:p>
            <a:r>
              <a:rPr lang="en-GB" sz="2800" kern="100" dirty="0">
                <a:effectLst/>
                <a:latin typeface="Aptos" panose="020B0004020202020204" pitchFamily="34" charset="0"/>
                <a:ea typeface="Aptos" panose="020B0004020202020204" pitchFamily="34" charset="0"/>
                <a:cs typeface="Times New Roman" panose="02020603050405020304" pitchFamily="18" charset="0"/>
              </a:rPr>
              <a:t>Needless to say the compromise was not satisfactory nor consistent with the founding principles of the nation </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To the North, it seemed to reward slaveholding states with greater representation in the House of Representatives </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The result was that the slaveholding states of the South had consistently one-third more seats in the House than they deserved based on their free population, which allowed them to tilt political debates on slavery in Congress in favour of slaveholding interests. </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Moreover, it also meant that slaveholding states had more electoral votes than non-slaveholding states, since in the Presidential elections the number of electors is based on the total number of Senators and Representatives. </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As a result, not only in legislative matters of Congress but in Presidential elections were the results often tilted in favour of the South slaveholding states. </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Southern slaveholders would serve as President for thirty-two of the nation’s first thirty-six years under the Constitution, and for 50 of the first 72 years. </a:t>
            </a:r>
          </a:p>
          <a:p>
            <a:endParaRPr lang="en-GB" dirty="0"/>
          </a:p>
        </p:txBody>
      </p:sp>
    </p:spTree>
    <p:extLst>
      <p:ext uri="{BB962C8B-B14F-4D97-AF65-F5344CB8AC3E}">
        <p14:creationId xmlns:p14="http://schemas.microsoft.com/office/powerpoint/2010/main" val="22084423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11D22-6F10-5083-CF7E-AF0397264519}"/>
              </a:ext>
            </a:extLst>
          </p:cNvPr>
          <p:cNvSpPr>
            <a:spLocks noGrp="1"/>
          </p:cNvSpPr>
          <p:nvPr>
            <p:ph type="title"/>
          </p:nvPr>
        </p:nvSpPr>
        <p:spPr/>
        <p:txBody>
          <a:bodyPr/>
          <a:lstStyle/>
          <a:p>
            <a:pPr algn="ctr"/>
            <a:r>
              <a:rPr lang="en-GB" dirty="0"/>
              <a:t>The Slave Importation Clause</a:t>
            </a:r>
          </a:p>
        </p:txBody>
      </p:sp>
      <p:sp>
        <p:nvSpPr>
          <p:cNvPr id="3" name="Content Placeholder 2">
            <a:extLst>
              <a:ext uri="{FF2B5EF4-FFF2-40B4-BE49-F238E27FC236}">
                <a16:creationId xmlns:a16="http://schemas.microsoft.com/office/drawing/2014/main" id="{6EBFD3FA-6B16-C80D-56E2-BEFCF525CF17}"/>
              </a:ext>
            </a:extLst>
          </p:cNvPr>
          <p:cNvSpPr>
            <a:spLocks noGrp="1"/>
          </p:cNvSpPr>
          <p:nvPr>
            <p:ph idx="1"/>
          </p:nvPr>
        </p:nvSpPr>
        <p:spPr/>
        <p:txBody>
          <a:bodyPr>
            <a:normAutofit fontScale="77500" lnSpcReduction="20000"/>
          </a:bodyPr>
          <a:lstStyle/>
          <a:p>
            <a:pPr>
              <a:lnSpc>
                <a:spcPct val="107000"/>
              </a:lnSpc>
              <a:spcBef>
                <a:spcPts val="0"/>
              </a:spcBef>
              <a:spcAft>
                <a:spcPts val="800"/>
              </a:spcAft>
            </a:pPr>
            <a:r>
              <a:rPr lang="en-GB" sz="2600" kern="100" dirty="0">
                <a:latin typeface="Aptos" panose="020B0004020202020204" pitchFamily="34" charset="0"/>
                <a:ea typeface="Aptos" panose="020B0004020202020204" pitchFamily="34" charset="0"/>
                <a:cs typeface="Times New Roman" panose="02020603050405020304" pitchFamily="18" charset="0"/>
              </a:rPr>
              <a:t>P</a:t>
            </a:r>
            <a:r>
              <a:rPr lang="en-GB" sz="2600" kern="100" dirty="0">
                <a:effectLst/>
                <a:latin typeface="Aptos" panose="020B0004020202020204" pitchFamily="34" charset="0"/>
                <a:ea typeface="Aptos" panose="020B0004020202020204" pitchFamily="34" charset="0"/>
                <a:cs typeface="Times New Roman" panose="02020603050405020304" pitchFamily="18" charset="0"/>
              </a:rPr>
              <a:t>rotected the African slave trade for another twenty years, forbidding interference until 1808. While the Slave Importation Clause allowed for the importation to continue until 1808, it did indicate that slavery would not be tolerated indefinitely in the Union. </a:t>
            </a:r>
          </a:p>
          <a:p>
            <a:pPr marL="0" marR="0" indent="0">
              <a:lnSpc>
                <a:spcPct val="107000"/>
              </a:lnSpc>
              <a:spcBef>
                <a:spcPts val="0"/>
              </a:spcBef>
              <a:spcAft>
                <a:spcPts val="800"/>
              </a:spcAft>
              <a:buNone/>
            </a:pPr>
            <a:endParaRPr lang="en-GB" sz="2600" kern="100" dirty="0">
              <a:effectLst/>
              <a:latin typeface="Aptos" panose="020B0004020202020204" pitchFamily="34" charset="0"/>
              <a:ea typeface="Aptos" panose="020B0004020202020204" pitchFamily="34" charset="0"/>
              <a:cs typeface="Times New Roman" panose="02020603050405020304" pitchFamily="18" charset="0"/>
            </a:endParaRPr>
          </a:p>
          <a:p>
            <a:pPr marR="0" indent="0">
              <a:lnSpc>
                <a:spcPct val="107000"/>
              </a:lnSpc>
              <a:spcBef>
                <a:spcPts val="0"/>
              </a:spcBef>
              <a:spcAft>
                <a:spcPts val="800"/>
              </a:spcAft>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“The Migration or Importation of such Persons as any of the States now existing shall think proper to admit, shall not be prohibited by the Congress prior to the Year one thousand eight hundred and eight, but a Tax or duty may be imposed on such Importation, not exceeding ten dollars for each person.” (Article I, Section 9, Clause 1)</a:t>
            </a:r>
          </a:p>
          <a:p>
            <a:pPr marR="0" indent="0">
              <a:lnSpc>
                <a:spcPct val="107000"/>
              </a:lnSpc>
              <a:spcBef>
                <a:spcPts val="0"/>
              </a:spcBef>
              <a:spcAft>
                <a:spcPts val="800"/>
              </a:spcAft>
              <a:buNone/>
            </a:pPr>
            <a:endParaRPr lang="en-GB" sz="2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Once again, the framers avoided the word slavery, using instead the phrase “such Persons.” But it was clear that what they were referring to was the institution of slavery. As a result, the states of the South imported more slaves between 1788 and 1808 than in any other twenty- year period. The silver lining was that in 1808, Congress did in fact ban the importation of slaves. </a:t>
            </a:r>
          </a:p>
          <a:p>
            <a:endParaRPr lang="en-GB" dirty="0"/>
          </a:p>
        </p:txBody>
      </p:sp>
    </p:spTree>
    <p:extLst>
      <p:ext uri="{BB962C8B-B14F-4D97-AF65-F5344CB8AC3E}">
        <p14:creationId xmlns:p14="http://schemas.microsoft.com/office/powerpoint/2010/main" val="14085178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6612B-842E-3F63-BCFB-9AA1FFD8D7B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081BF14-9A65-A7EB-70D8-5D4BBD44D74C}"/>
              </a:ext>
            </a:extLst>
          </p:cNvPr>
          <p:cNvSpPr>
            <a:spLocks noGrp="1"/>
          </p:cNvSpPr>
          <p:nvPr>
            <p:ph idx="1"/>
          </p:nvPr>
        </p:nvSpPr>
        <p:spPr/>
        <p:txBody>
          <a:bodyPr/>
          <a:lstStyle/>
          <a:p>
            <a:pPr marL="0" indent="0" algn="ctr">
              <a:buNone/>
            </a:pPr>
            <a:r>
              <a:rPr lang="en-GB" kern="100">
                <a:effectLst/>
                <a:latin typeface="Aptos" panose="020B0004020202020204" pitchFamily="34" charset="0"/>
                <a:ea typeface="Aptos" panose="020B0004020202020204" pitchFamily="34" charset="0"/>
                <a:cs typeface="Times New Roman" panose="02020603050405020304" pitchFamily="18" charset="0"/>
              </a:rPr>
              <a:t>“It is true that the Constitution of 1787 failed to abolish slavery. The constitutional convention was convened not to free the slaves, but to amend the Articles of Confederation. The slaveholding states would have never consented to a new Constitution that struck a blow at their peculiar institution. The Constitution did, however, empower Congress to prevent its spread and set it on a course of extinction, while leaving the states free to abolish it within their own territory at any time.” </a:t>
            </a:r>
          </a:p>
          <a:p>
            <a:pPr marL="0" indent="0" algn="ctr">
              <a:buNone/>
            </a:pPr>
            <a:r>
              <a:rPr lang="en-GB" kern="100">
                <a:effectLst/>
                <a:latin typeface="Aptos" panose="020B0004020202020204" pitchFamily="34" charset="0"/>
                <a:ea typeface="Aptos" panose="020B0004020202020204" pitchFamily="34" charset="0"/>
                <a:cs typeface="Times New Roman" panose="02020603050405020304" pitchFamily="18" charset="0"/>
              </a:rPr>
              <a:t>~David Azerrad</a:t>
            </a:r>
          </a:p>
          <a:p>
            <a:endParaRPr lang="en-GB" dirty="0"/>
          </a:p>
        </p:txBody>
      </p:sp>
    </p:spTree>
    <p:extLst>
      <p:ext uri="{BB962C8B-B14F-4D97-AF65-F5344CB8AC3E}">
        <p14:creationId xmlns:p14="http://schemas.microsoft.com/office/powerpoint/2010/main" val="39960411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1DFCC-39DD-6C75-F509-2BB5D2C2BF11}"/>
              </a:ext>
            </a:extLst>
          </p:cNvPr>
          <p:cNvSpPr>
            <a:spLocks noGrp="1"/>
          </p:cNvSpPr>
          <p:nvPr>
            <p:ph type="title"/>
          </p:nvPr>
        </p:nvSpPr>
        <p:spPr/>
        <p:txBody>
          <a:bodyPr/>
          <a:lstStyle/>
          <a:p>
            <a:pPr algn="ctr"/>
            <a:r>
              <a:rPr lang="en-GB" dirty="0"/>
              <a:t>On the Question of A Bill of Rights</a:t>
            </a:r>
          </a:p>
        </p:txBody>
      </p:sp>
      <p:sp>
        <p:nvSpPr>
          <p:cNvPr id="3" name="Content Placeholder 2">
            <a:extLst>
              <a:ext uri="{FF2B5EF4-FFF2-40B4-BE49-F238E27FC236}">
                <a16:creationId xmlns:a16="http://schemas.microsoft.com/office/drawing/2014/main" id="{FB6E4B62-60A2-F030-9E66-4FEDDAA08080}"/>
              </a:ext>
            </a:extLst>
          </p:cNvPr>
          <p:cNvSpPr>
            <a:spLocks noGrp="1"/>
          </p:cNvSpPr>
          <p:nvPr>
            <p:ph idx="1"/>
          </p:nvPr>
        </p:nvSpPr>
        <p:spPr/>
        <p:txBody>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Perhaps one of the more key arguments of the Constitution’s opponents was that it lacked a bill of rights.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The Federalists argued there was no need for a bill of rights if the government’s powers were limited and regulated by the Constitution in the first place.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However, the anti-Federalists argued that the powers of the new government were set in “broad, sweeping” terms. Was there any reason to doubt that these powers could be employed in such a way as to impair the freedom of speech, or freedom of religion, or freedom of the press? How about a right to trial by jury? </a:t>
            </a:r>
          </a:p>
          <a:p>
            <a:endParaRPr lang="en-GB" dirty="0"/>
          </a:p>
        </p:txBody>
      </p:sp>
    </p:spTree>
    <p:extLst>
      <p:ext uri="{BB962C8B-B14F-4D97-AF65-F5344CB8AC3E}">
        <p14:creationId xmlns:p14="http://schemas.microsoft.com/office/powerpoint/2010/main" val="33247198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AB7D8-DF7E-80F3-0FF5-553F245174D7}"/>
              </a:ext>
            </a:extLst>
          </p:cNvPr>
          <p:cNvSpPr>
            <a:spLocks noGrp="1"/>
          </p:cNvSpPr>
          <p:nvPr>
            <p:ph type="title"/>
          </p:nvPr>
        </p:nvSpPr>
        <p:spPr/>
        <p:txBody>
          <a:bodyPr/>
          <a:lstStyle/>
          <a:p>
            <a:pPr algn="ctr"/>
            <a:r>
              <a:rPr lang="en-GB" dirty="0"/>
              <a:t>On the Question of A Bill of Rights</a:t>
            </a:r>
          </a:p>
        </p:txBody>
      </p:sp>
      <p:sp>
        <p:nvSpPr>
          <p:cNvPr id="3" name="Content Placeholder 2">
            <a:extLst>
              <a:ext uri="{FF2B5EF4-FFF2-40B4-BE49-F238E27FC236}">
                <a16:creationId xmlns:a16="http://schemas.microsoft.com/office/drawing/2014/main" id="{6A6F7D77-A366-1EE3-F789-860E82C5FD3C}"/>
              </a:ext>
            </a:extLst>
          </p:cNvPr>
          <p:cNvSpPr>
            <a:spLocks noGrp="1"/>
          </p:cNvSpPr>
          <p:nvPr>
            <p:ph idx="1"/>
          </p:nvPr>
        </p:nvSpPr>
        <p:spPr/>
        <p:txBody>
          <a:bodyPr/>
          <a:lstStyle/>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Just 5 days before the end of the Constitutional Convention, George Mason of Virginia and Elbridge Gerry of Massachusetts pointed out the absence of a bill of rights. They emphasized the importance of a declaration of the basic rights of citizens to curtail and limit the sweeping powers that were being vested in the new government by the Constitution. </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Mason, Gerry, and Edmund Randolph of Virginia were among the delegates that refused to sign the final document due to its lack of a bill of rights. Mason and Gerry became prominent leaders of the “anti-federalist” opposition to the ratification of the Constitution. (Randolph eventually supported ratification.)</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Another was Patrick Henry of Virginia, who had refused to attend the Convention and led the anti-Federalists in Virginia in opposing its ratification. Anti-Federalists emphasized the Constitution’s lack of protection of individual </a:t>
            </a:r>
            <a:r>
              <a:rPr lang="en-GB" sz="2000" kern="100">
                <a:effectLst/>
                <a:latin typeface="Aptos" panose="020B0004020202020204" pitchFamily="34" charset="0"/>
                <a:ea typeface="Aptos" panose="020B0004020202020204" pitchFamily="34" charset="0"/>
                <a:cs typeface="Times New Roman" panose="02020603050405020304" pitchFamily="18" charset="0"/>
              </a:rPr>
              <a:t>and states’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rights against a powerful central government as the most important reason to reject the Constitution.</a:t>
            </a:r>
          </a:p>
          <a:p>
            <a:endParaRPr lang="en-GB" dirty="0"/>
          </a:p>
        </p:txBody>
      </p:sp>
    </p:spTree>
    <p:extLst>
      <p:ext uri="{BB962C8B-B14F-4D97-AF65-F5344CB8AC3E}">
        <p14:creationId xmlns:p14="http://schemas.microsoft.com/office/powerpoint/2010/main" val="17279535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69AE5-178C-667E-0C24-CF1226D57337}"/>
              </a:ext>
            </a:extLst>
          </p:cNvPr>
          <p:cNvSpPr>
            <a:spLocks noGrp="1"/>
          </p:cNvSpPr>
          <p:nvPr>
            <p:ph type="title"/>
          </p:nvPr>
        </p:nvSpPr>
        <p:spPr/>
        <p:txBody>
          <a:bodyPr/>
          <a:lstStyle/>
          <a:p>
            <a:pPr algn="ctr"/>
            <a:r>
              <a:rPr lang="en-GB" dirty="0"/>
              <a:t>The Federalists vs. the Anti-Federalists</a:t>
            </a:r>
          </a:p>
        </p:txBody>
      </p:sp>
      <p:sp>
        <p:nvSpPr>
          <p:cNvPr id="3" name="Content Placeholder 2">
            <a:extLst>
              <a:ext uri="{FF2B5EF4-FFF2-40B4-BE49-F238E27FC236}">
                <a16:creationId xmlns:a16="http://schemas.microsoft.com/office/drawing/2014/main" id="{6E7B2BE9-4496-2DC0-D30D-D4902DC0A941}"/>
              </a:ext>
            </a:extLst>
          </p:cNvPr>
          <p:cNvSpPr>
            <a:spLocks noGrp="1"/>
          </p:cNvSpPr>
          <p:nvPr>
            <p:ph idx="1"/>
          </p:nvPr>
        </p:nvSpPr>
        <p:spPr/>
        <p:txBody>
          <a:bodyPr>
            <a:normAutofit fontScale="92500" lnSpcReduction="20000"/>
          </a:bodyPr>
          <a:lstStyle/>
          <a:p>
            <a:pPr marL="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The Federalists conceded with the guarantee that a Bill of Rights would be proposed and passed in the First Congress. James Madison would play the primary role in drafting the Bill of Rights. He led the Federalists in agreeing to a bill of rights in the First Congress. However, the Federalists insisted on the ratification of the Constitution first. It is sometimes said that the Federalists gave us the Constitution and the Anti-Federalists gave us the Bill of Rights. </a:t>
            </a:r>
          </a:p>
          <a:p>
            <a:pPr marL="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The Anti-Federalists, however, were not interested in merely protecting individual rights. Rather, they wanted the powers of the new government curtailed, or language similar to the Articles of Confederation, which limited the central government to powers expressly delegated and leaving all else to the states. The anti-Federalists wanted another convention to address a bill of rights. </a:t>
            </a:r>
          </a:p>
          <a:p>
            <a:pPr marL="0" marR="0">
              <a:lnSpc>
                <a:spcPct val="107000"/>
              </a:lnSpc>
              <a:spcBef>
                <a:spcPts val="0"/>
              </a:spcBef>
              <a:spcAft>
                <a:spcPts val="800"/>
              </a:spcAft>
            </a:pPr>
            <a:endParaRPr lang="en-GB" sz="26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nSpc>
                <a:spcPct val="107000"/>
              </a:lnSpc>
              <a:spcBef>
                <a:spcPts val="0"/>
              </a:spcBef>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329196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73012-2000-4BE2-C49C-C006754B7953}"/>
              </a:ext>
            </a:extLst>
          </p:cNvPr>
          <p:cNvSpPr>
            <a:spLocks noGrp="1"/>
          </p:cNvSpPr>
          <p:nvPr>
            <p:ph type="title"/>
          </p:nvPr>
        </p:nvSpPr>
        <p:spPr/>
        <p:txBody>
          <a:bodyPr/>
          <a:lstStyle/>
          <a:p>
            <a:pPr algn="ctr"/>
            <a:r>
              <a:rPr lang="en-GB" dirty="0"/>
              <a:t>The Signing of the Constitution </a:t>
            </a:r>
          </a:p>
        </p:txBody>
      </p:sp>
      <p:sp>
        <p:nvSpPr>
          <p:cNvPr id="3" name="Content Placeholder 2">
            <a:extLst>
              <a:ext uri="{FF2B5EF4-FFF2-40B4-BE49-F238E27FC236}">
                <a16:creationId xmlns:a16="http://schemas.microsoft.com/office/drawing/2014/main" id="{902D1942-7030-5A21-E936-25BF38BA1773}"/>
              </a:ext>
            </a:extLst>
          </p:cNvPr>
          <p:cNvSpPr>
            <a:spLocks noGrp="1"/>
          </p:cNvSpPr>
          <p:nvPr>
            <p:ph idx="1"/>
          </p:nvPr>
        </p:nvSpPr>
        <p:spPr/>
        <p:txBody>
          <a:bodyPr>
            <a:normAutofit/>
          </a:bodyPr>
          <a:lstStyle/>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Ultimately, enough compromise and consensus was achieved so that 39 of the 55 delegates present signed the final version. </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Rhode Island opposed changes to the Articles of Confederation and did not send any delegates, and two of New York’s three delegates did not stay long at the convention. So the document was executed by eleven states. </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Most were satisfied with the compromises achieved with regard to the interests of large and small states, of North and South with regard to slavery, and those who favoured a stronger central government while others preferred to preserve the autonomy of state governments. </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Washington then sent the final version of the Constitution to Congress with a letter, asking them to submit it to the states for ratification. Instead of putting the Constitution to a vote in the state legislatures, each state was instructed to call a special convention for the purposes of considering the proposal and ratification. </a:t>
            </a:r>
          </a:p>
        </p:txBody>
      </p:sp>
    </p:spTree>
    <p:extLst>
      <p:ext uri="{BB962C8B-B14F-4D97-AF65-F5344CB8AC3E}">
        <p14:creationId xmlns:p14="http://schemas.microsoft.com/office/powerpoint/2010/main" val="20467829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C7613-CB22-877F-DE0B-BD39939E5567}"/>
              </a:ext>
            </a:extLst>
          </p:cNvPr>
          <p:cNvSpPr>
            <a:spLocks noGrp="1"/>
          </p:cNvSpPr>
          <p:nvPr>
            <p:ph type="title"/>
          </p:nvPr>
        </p:nvSpPr>
        <p:spPr/>
        <p:txBody>
          <a:bodyPr/>
          <a:lstStyle/>
          <a:p>
            <a:pPr algn="ctr"/>
            <a:r>
              <a:rPr lang="en-GB" dirty="0"/>
              <a:t>The Signing of the Constitution </a:t>
            </a:r>
          </a:p>
        </p:txBody>
      </p:sp>
      <p:sp>
        <p:nvSpPr>
          <p:cNvPr id="3" name="Content Placeholder 2">
            <a:extLst>
              <a:ext uri="{FF2B5EF4-FFF2-40B4-BE49-F238E27FC236}">
                <a16:creationId xmlns:a16="http://schemas.microsoft.com/office/drawing/2014/main" id="{7EA2B4AC-FB09-E602-2F21-10A2D4EBB86C}"/>
              </a:ext>
            </a:extLst>
          </p:cNvPr>
          <p:cNvSpPr>
            <a:spLocks noGrp="1"/>
          </p:cNvSpPr>
          <p:nvPr>
            <p:ph idx="1"/>
          </p:nvPr>
        </p:nvSpPr>
        <p:spPr/>
        <p:txBody>
          <a:bodyPr/>
          <a:lstStyle/>
          <a:p>
            <a:pPr marL="0" indent="0">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The final proposal of the Constitution called for an entirely new system of government, with a strong centralized national government that has three branches: legislative, executive, and judicial. This was in contrast to what had previously existed- a league and alliance of independent states. The Congress as proposed in the new Constitution was different from the Congress that existed under the Articles of Confederation. </a:t>
            </a:r>
          </a:p>
          <a:p>
            <a:endParaRPr lang="en-GB" dirty="0"/>
          </a:p>
        </p:txBody>
      </p:sp>
    </p:spTree>
    <p:extLst>
      <p:ext uri="{BB962C8B-B14F-4D97-AF65-F5344CB8AC3E}">
        <p14:creationId xmlns:p14="http://schemas.microsoft.com/office/powerpoint/2010/main" val="4826631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D1A03-2C4E-BA76-FB7F-AA37A2FEF93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7D1221A-1D4D-CC04-AD55-9B9C43562BBE}"/>
              </a:ext>
            </a:extLst>
          </p:cNvPr>
          <p:cNvSpPr>
            <a:spLocks noGrp="1"/>
          </p:cNvSpPr>
          <p:nvPr>
            <p:ph idx="1"/>
          </p:nvPr>
        </p:nvSpPr>
        <p:spPr/>
        <p:txBody>
          <a:bodyPr>
            <a:normAutofit fontScale="92500" lnSpcReduction="20000"/>
          </a:bodyPr>
          <a:lstStyle/>
          <a:p>
            <a:pPr marL="0" marR="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For the next ten months, the debates over the proposal began… </a:t>
            </a:r>
          </a:p>
          <a:p>
            <a:pPr marL="0" marR="0">
              <a:lnSpc>
                <a:spcPct val="107000"/>
              </a:lnSpc>
              <a:spcBef>
                <a:spcPts val="0"/>
              </a:spcBef>
              <a:spcAft>
                <a:spcPts val="800"/>
              </a:spcAft>
            </a:pPr>
            <a:r>
              <a:rPr lang="en-GB" sz="2600" b="1" kern="100" dirty="0">
                <a:latin typeface="Aptos" panose="020B0004020202020204" pitchFamily="34" charset="0"/>
                <a:ea typeface="Aptos" panose="020B0004020202020204" pitchFamily="34" charset="0"/>
                <a:cs typeface="Times New Roman" panose="02020603050405020304" pitchFamily="18" charset="0"/>
              </a:rPr>
              <a:t>Federalists</a:t>
            </a:r>
            <a:r>
              <a:rPr lang="en-GB" sz="2600" kern="100" dirty="0">
                <a:latin typeface="Aptos" panose="020B0004020202020204" pitchFamily="34" charset="0"/>
                <a:ea typeface="Aptos" panose="020B0004020202020204" pitchFamily="34" charset="0"/>
                <a:cs typeface="Times New Roman" panose="02020603050405020304" pitchFamily="18" charset="0"/>
              </a:rPr>
              <a:t>: </a:t>
            </a:r>
            <a:r>
              <a:rPr lang="en-GB" sz="2600" kern="100" dirty="0">
                <a:effectLst/>
                <a:latin typeface="Aptos" panose="020B0004020202020204" pitchFamily="34" charset="0"/>
                <a:ea typeface="Aptos" panose="020B0004020202020204" pitchFamily="34" charset="0"/>
                <a:cs typeface="Times New Roman" panose="02020603050405020304" pitchFamily="18" charset="0"/>
              </a:rPr>
              <a:t>Supporters of a strong national government and division of powers between the national and state governments; included many of the attendees of the Convention. </a:t>
            </a:r>
          </a:p>
          <a:p>
            <a:pPr marL="0" marR="0">
              <a:lnSpc>
                <a:spcPct val="107000"/>
              </a:lnSpc>
              <a:spcBef>
                <a:spcPts val="0"/>
              </a:spcBef>
              <a:spcAft>
                <a:spcPts val="800"/>
              </a:spcAft>
            </a:pPr>
            <a:r>
              <a:rPr lang="en-GB" sz="2600" b="1" kern="100" dirty="0">
                <a:effectLst/>
                <a:latin typeface="Aptos" panose="020B0004020202020204" pitchFamily="34" charset="0"/>
                <a:ea typeface="Aptos" panose="020B0004020202020204" pitchFamily="34" charset="0"/>
                <a:cs typeface="Times New Roman" panose="02020603050405020304" pitchFamily="18" charset="0"/>
              </a:rPr>
              <a:t>Anti-Federalists</a:t>
            </a:r>
            <a:r>
              <a:rPr lang="en-GB" sz="2600" kern="100" dirty="0">
                <a:effectLst/>
                <a:latin typeface="Aptos" panose="020B0004020202020204" pitchFamily="34" charset="0"/>
                <a:ea typeface="Aptos" panose="020B0004020202020204" pitchFamily="34" charset="0"/>
                <a:cs typeface="Times New Roman" panose="02020603050405020304" pitchFamily="18" charset="0"/>
              </a:rPr>
              <a:t> (or Republicans): Opponents of a strong national government who preferred that power remained in the hands of the states. </a:t>
            </a:r>
          </a:p>
          <a:p>
            <a:pPr marL="0" marR="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Ultimately, the outcome was that 11 of 13 states had approved of the approval by the summer of 1788. The remaining two states: North Carolina and Rhode Island, held out until November 1789 and May 1790, respectively…More than a year after George Washington had already been sworn in as the first President under the new Constitution (30 April 1789)</a:t>
            </a:r>
          </a:p>
          <a:p>
            <a:pPr marL="0" indent="0">
              <a:buNone/>
            </a:pPr>
            <a:endParaRPr lang="en-GB" dirty="0"/>
          </a:p>
        </p:txBody>
      </p:sp>
    </p:spTree>
    <p:extLst>
      <p:ext uri="{BB962C8B-B14F-4D97-AF65-F5344CB8AC3E}">
        <p14:creationId xmlns:p14="http://schemas.microsoft.com/office/powerpoint/2010/main" val="36745191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259</TotalTime>
  <Words>5381</Words>
  <Application>Microsoft Office PowerPoint</Application>
  <PresentationFormat>Widescreen</PresentationFormat>
  <Paragraphs>236</Paragraphs>
  <Slides>40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Aptos</vt:lpstr>
      <vt:lpstr>Aptos Display</vt:lpstr>
      <vt:lpstr>Arial</vt:lpstr>
      <vt:lpstr>Office Theme</vt:lpstr>
      <vt:lpstr>Understanding Democracy</vt:lpstr>
      <vt:lpstr>The Constitutional Convention of 1787</vt:lpstr>
      <vt:lpstr>The Founding Principle of the Constitution</vt:lpstr>
      <vt:lpstr>The Constitutional Convention of 1787</vt:lpstr>
      <vt:lpstr>The Constitutional Convention of 1787</vt:lpstr>
      <vt:lpstr>Timeline of the Constitution</vt:lpstr>
      <vt:lpstr>The Federalist</vt:lpstr>
      <vt:lpstr>Timeline of the Constitution</vt:lpstr>
      <vt:lpstr>The First Congress  (March-September 1789) </vt:lpstr>
      <vt:lpstr>Key Issues of Debate  in the Drafting of the Constitution</vt:lpstr>
      <vt:lpstr>The Federalist No. 10</vt:lpstr>
      <vt:lpstr>Madison’s Solution</vt:lpstr>
      <vt:lpstr>The Legitimacy of  the Constitutional Convention</vt:lpstr>
      <vt:lpstr>The Legitimacy of  the Constitutional Convention</vt:lpstr>
      <vt:lpstr>The Virginia Plan</vt:lpstr>
      <vt:lpstr>The Virginia Plan</vt:lpstr>
      <vt:lpstr>On the Legislative Veto</vt:lpstr>
      <vt:lpstr>Article I, Section 10 of the Constitution</vt:lpstr>
      <vt:lpstr>Article I, Section 10 of the Constitution</vt:lpstr>
      <vt:lpstr>On the Question of Representation:  Small States vs. Large States</vt:lpstr>
      <vt:lpstr>On the Question of Representation:  Small States vs. Large States</vt:lpstr>
      <vt:lpstr>On the Question of Representation:  Small States vs. Large States</vt:lpstr>
      <vt:lpstr>On the Question of Representation:  Small States vs. Large States</vt:lpstr>
      <vt:lpstr>The Great Compromise</vt:lpstr>
      <vt:lpstr>Benjamin Franklin’s Proposals</vt:lpstr>
      <vt:lpstr>A Bicameral Congress</vt:lpstr>
      <vt:lpstr>On the Question of State Militias</vt:lpstr>
      <vt:lpstr>On the Question of Slavery</vt:lpstr>
      <vt:lpstr>PowerPoint Presentation</vt:lpstr>
      <vt:lpstr>The Fugitive Slave Clause</vt:lpstr>
      <vt:lpstr>The Three-Fifths Clause</vt:lpstr>
      <vt:lpstr>The Three-Fifths Clause</vt:lpstr>
      <vt:lpstr>The Slave Importation Clause</vt:lpstr>
      <vt:lpstr>PowerPoint Presentation</vt:lpstr>
      <vt:lpstr>On the Question of A Bill of Rights</vt:lpstr>
      <vt:lpstr>On the Question of A Bill of Rights</vt:lpstr>
      <vt:lpstr>The Federalists vs. the Anti-Federalists</vt:lpstr>
      <vt:lpstr>The Signing of the Constitution </vt:lpstr>
      <vt:lpstr>The Signing of the Constitution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Democracy</dc:title>
  <dc:creator>janieyh 10</dc:creator>
  <cp:lastModifiedBy>janieyh 10</cp:lastModifiedBy>
  <cp:revision>95</cp:revision>
  <dcterms:created xsi:type="dcterms:W3CDTF">2024-01-24T22:06:48Z</dcterms:created>
  <dcterms:modified xsi:type="dcterms:W3CDTF">2024-02-09T18:54:00Z</dcterms:modified>
</cp:coreProperties>
</file>