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2"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84"/>
  </p:normalViewPr>
  <p:slideViewPr>
    <p:cSldViewPr snapToGrid="0" snapToObjects="1">
      <p:cViewPr varScale="1">
        <p:scale>
          <a:sx n="106" d="100"/>
          <a:sy n="106" d="100"/>
        </p:scale>
        <p:origin x="79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28T17:36:49.081"/>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28T17:39:09.956"/>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3-01T17:17:16.283"/>
    </inkml:context>
    <inkml:brush xml:id="br0">
      <inkml:brushProperty name="width" value="0.1" units="cm"/>
      <inkml:brushProperty name="height" value="0.1" units="cm"/>
      <inkml:brushProperty name="color" value="#FFFFFF"/>
    </inkml:brush>
  </inkml:definitions>
  <inkml:trace contextRef="#ctx0" brushRef="#br0">1 0 128,'0'6'0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3/1/22</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29088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3/1/22</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5469956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3/1/22</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690712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3/1/22</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9609038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3/1/22</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1877581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3/1/22</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8494368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3/1/22</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8766023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3/1/22</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927609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3/1/22</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761221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3/1/22</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6252583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3/1/22</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8426919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3/1/22</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1688203665"/>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11" r:id="rId6"/>
    <p:sldLayoutId id="2147483706" r:id="rId7"/>
    <p:sldLayoutId id="2147483707" r:id="rId8"/>
    <p:sldLayoutId id="2147483708" r:id="rId9"/>
    <p:sldLayoutId id="2147483710" r:id="rId10"/>
    <p:sldLayoutId id="2147483709"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customXml" Target="../ink/ink1.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customXml" Target="../ink/ink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customXml" Target="../ink/ink3.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B87C619C-EBAB-488E-96B9-153AA4C9B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130DA1C1-36FD-41D8-9826-EE797BF39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53312" cy="6858000"/>
          </a:xfrm>
          <a:custGeom>
            <a:avLst/>
            <a:gdLst>
              <a:gd name="connsiteX0" fmla="*/ 0 w 7433452"/>
              <a:gd name="connsiteY0" fmla="*/ 0 h 6858000"/>
              <a:gd name="connsiteX1" fmla="*/ 1592736 w 7433452"/>
              <a:gd name="connsiteY1" fmla="*/ 0 h 6858000"/>
              <a:gd name="connsiteX2" fmla="*/ 2171700 w 7433452"/>
              <a:gd name="connsiteY2" fmla="*/ 0 h 6858000"/>
              <a:gd name="connsiteX3" fmla="*/ 2762696 w 7433452"/>
              <a:gd name="connsiteY3" fmla="*/ 0 h 6858000"/>
              <a:gd name="connsiteX4" fmla="*/ 2829254 w 7433452"/>
              <a:gd name="connsiteY4" fmla="*/ 0 h 6858000"/>
              <a:gd name="connsiteX5" fmla="*/ 7415310 w 7433452"/>
              <a:gd name="connsiteY5" fmla="*/ 0 h 6858000"/>
              <a:gd name="connsiteX6" fmla="*/ 7405703 w 7433452"/>
              <a:gd name="connsiteY6" fmla="*/ 94814 h 6858000"/>
              <a:gd name="connsiteX7" fmla="*/ 7410754 w 7433452"/>
              <a:gd name="connsiteY7" fmla="*/ 421796 h 6858000"/>
              <a:gd name="connsiteX8" fmla="*/ 7414688 w 7433452"/>
              <a:gd name="connsiteY8" fmla="*/ 812192 h 6858000"/>
              <a:gd name="connsiteX9" fmla="*/ 7395017 w 7433452"/>
              <a:gd name="connsiteY9" fmla="*/ 1113642 h 6858000"/>
              <a:gd name="connsiteX10" fmla="*/ 7422810 w 7433452"/>
              <a:gd name="connsiteY10" fmla="*/ 1796708 h 6858000"/>
              <a:gd name="connsiteX11" fmla="*/ 7421161 w 7433452"/>
              <a:gd name="connsiteY11" fmla="*/ 2327333 h 6858000"/>
              <a:gd name="connsiteX12" fmla="*/ 7412023 w 7433452"/>
              <a:gd name="connsiteY12" fmla="*/ 2784280 h 6858000"/>
              <a:gd name="connsiteX13" fmla="*/ 7417480 w 7433452"/>
              <a:gd name="connsiteY13" fmla="*/ 2985458 h 6858000"/>
              <a:gd name="connsiteX14" fmla="*/ 7403774 w 7433452"/>
              <a:gd name="connsiteY14" fmla="*/ 3531096 h 6858000"/>
              <a:gd name="connsiteX15" fmla="*/ 7414307 w 7433452"/>
              <a:gd name="connsiteY15" fmla="*/ 4336830 h 6858000"/>
              <a:gd name="connsiteX16" fmla="*/ 7413419 w 7433452"/>
              <a:gd name="connsiteY16" fmla="*/ 5026893 h 6858000"/>
              <a:gd name="connsiteX17" fmla="*/ 7417734 w 7433452"/>
              <a:gd name="connsiteY17" fmla="*/ 5252632 h 6858000"/>
              <a:gd name="connsiteX18" fmla="*/ 7417734 w 7433452"/>
              <a:gd name="connsiteY18" fmla="*/ 5466282 h 6858000"/>
              <a:gd name="connsiteX19" fmla="*/ 7379659 w 7433452"/>
              <a:gd name="connsiteY19" fmla="*/ 6121225 h 6858000"/>
              <a:gd name="connsiteX20" fmla="*/ 7395115 w 7433452"/>
              <a:gd name="connsiteY20" fmla="*/ 6708907 h 6858000"/>
              <a:gd name="connsiteX21" fmla="*/ 7412408 w 7433452"/>
              <a:gd name="connsiteY21" fmla="*/ 6858000 h 6858000"/>
              <a:gd name="connsiteX22" fmla="*/ 2829254 w 7433452"/>
              <a:gd name="connsiteY22" fmla="*/ 6858000 h 6858000"/>
              <a:gd name="connsiteX23" fmla="*/ 2762696 w 7433452"/>
              <a:gd name="connsiteY23" fmla="*/ 6858000 h 6858000"/>
              <a:gd name="connsiteX24" fmla="*/ 2171700 w 7433452"/>
              <a:gd name="connsiteY24" fmla="*/ 6858000 h 6858000"/>
              <a:gd name="connsiteX25" fmla="*/ 1592736 w 7433452"/>
              <a:gd name="connsiteY25" fmla="*/ 6858000 h 6858000"/>
              <a:gd name="connsiteX26" fmla="*/ 0 w 7433452"/>
              <a:gd name="connsiteY2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433452" h="6858000">
                <a:moveTo>
                  <a:pt x="0" y="0"/>
                </a:moveTo>
                <a:lnTo>
                  <a:pt x="1592736" y="0"/>
                </a:lnTo>
                <a:lnTo>
                  <a:pt x="2171700" y="0"/>
                </a:lnTo>
                <a:lnTo>
                  <a:pt x="2762696" y="0"/>
                </a:lnTo>
                <a:lnTo>
                  <a:pt x="2829254" y="0"/>
                </a:lnTo>
                <a:lnTo>
                  <a:pt x="7415310" y="0"/>
                </a:lnTo>
                <a:lnTo>
                  <a:pt x="7405703" y="94814"/>
                </a:lnTo>
                <a:cubicBezTo>
                  <a:pt x="7398856" y="203629"/>
                  <a:pt x="7403520" y="312712"/>
                  <a:pt x="7410754" y="421796"/>
                </a:cubicBezTo>
                <a:cubicBezTo>
                  <a:pt x="7421580" y="551656"/>
                  <a:pt x="7422900" y="682144"/>
                  <a:pt x="7414688" y="812192"/>
                </a:cubicBezTo>
                <a:cubicBezTo>
                  <a:pt x="7406693" y="912591"/>
                  <a:pt x="7397682" y="1012988"/>
                  <a:pt x="7395017" y="1113642"/>
                </a:cubicBezTo>
                <a:cubicBezTo>
                  <a:pt x="7388670" y="1342689"/>
                  <a:pt x="7407708" y="1569316"/>
                  <a:pt x="7422810" y="1796708"/>
                </a:cubicBezTo>
                <a:cubicBezTo>
                  <a:pt x="7434487" y="1973710"/>
                  <a:pt x="7439944" y="2150457"/>
                  <a:pt x="7421161" y="2327333"/>
                </a:cubicBezTo>
                <a:cubicBezTo>
                  <a:pt x="7405170" y="2479266"/>
                  <a:pt x="7396793" y="2631453"/>
                  <a:pt x="7412023" y="2784280"/>
                </a:cubicBezTo>
                <a:cubicBezTo>
                  <a:pt x="7418749" y="2851085"/>
                  <a:pt x="7425984" y="2918653"/>
                  <a:pt x="7417480" y="2985458"/>
                </a:cubicBezTo>
                <a:cubicBezTo>
                  <a:pt x="7394508" y="3167039"/>
                  <a:pt x="7398063" y="3349132"/>
                  <a:pt x="7403774" y="3531096"/>
                </a:cubicBezTo>
                <a:cubicBezTo>
                  <a:pt x="7412277" y="3799715"/>
                  <a:pt x="7426364" y="4067954"/>
                  <a:pt x="7414307" y="4336830"/>
                </a:cubicBezTo>
                <a:cubicBezTo>
                  <a:pt x="7404027" y="4566639"/>
                  <a:pt x="7420653" y="4796831"/>
                  <a:pt x="7413419" y="5026893"/>
                </a:cubicBezTo>
                <a:cubicBezTo>
                  <a:pt x="7410982" y="5102162"/>
                  <a:pt x="7412429" y="5177504"/>
                  <a:pt x="7417734" y="5252632"/>
                </a:cubicBezTo>
                <a:cubicBezTo>
                  <a:pt x="7424271" y="5323700"/>
                  <a:pt x="7424271" y="5395213"/>
                  <a:pt x="7417734" y="5466282"/>
                </a:cubicBezTo>
                <a:cubicBezTo>
                  <a:pt x="7393239" y="5683875"/>
                  <a:pt x="7383214" y="5902486"/>
                  <a:pt x="7379659" y="6121225"/>
                </a:cubicBezTo>
                <a:cubicBezTo>
                  <a:pt x="7376423" y="6317442"/>
                  <a:pt x="7378041" y="6513586"/>
                  <a:pt x="7395115" y="6708907"/>
                </a:cubicBezTo>
                <a:lnTo>
                  <a:pt x="7412408" y="6858000"/>
                </a:lnTo>
                <a:lnTo>
                  <a:pt x="2829254" y="6858000"/>
                </a:lnTo>
                <a:lnTo>
                  <a:pt x="2762696" y="6858000"/>
                </a:lnTo>
                <a:lnTo>
                  <a:pt x="2171700" y="6858000"/>
                </a:lnTo>
                <a:lnTo>
                  <a:pt x="1592736" y="6858000"/>
                </a:lnTo>
                <a:lnTo>
                  <a:pt x="0" y="6858000"/>
                </a:lnTo>
                <a:close/>
              </a:path>
            </a:pathLst>
          </a:custGeom>
          <a:solidFill>
            <a:srgbClr val="4EAFB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4349101-58FB-4748-9A07-8C2A11A838AE}"/>
              </a:ext>
            </a:extLst>
          </p:cNvPr>
          <p:cNvSpPr>
            <a:spLocks noGrp="1"/>
          </p:cNvSpPr>
          <p:nvPr>
            <p:ph type="ctrTitle"/>
          </p:nvPr>
        </p:nvSpPr>
        <p:spPr>
          <a:xfrm>
            <a:off x="557784" y="484632"/>
            <a:ext cx="6362129" cy="3566160"/>
          </a:xfrm>
        </p:spPr>
        <p:txBody>
          <a:bodyPr>
            <a:normAutofit fontScale="90000"/>
          </a:bodyPr>
          <a:lstStyle/>
          <a:p>
            <a:pPr>
              <a:lnSpc>
                <a:spcPct val="90000"/>
              </a:lnSpc>
            </a:pPr>
            <a:r>
              <a:rPr lang="en-US" sz="7400" dirty="0">
                <a:solidFill>
                  <a:schemeClr val="bg1"/>
                </a:solidFill>
              </a:rPr>
              <a:t>UNCRC – UN Convention on the rights of the child</a:t>
            </a:r>
          </a:p>
        </p:txBody>
      </p:sp>
      <p:sp>
        <p:nvSpPr>
          <p:cNvPr id="75" name="Rectangle 6">
            <a:extLst>
              <a:ext uri="{FF2B5EF4-FFF2-40B4-BE49-F238E27FC236}">
                <a16:creationId xmlns:a16="http://schemas.microsoft.com/office/drawing/2014/main" id="{35BC54F7-1315-4D6C-9420-A5BF0CDDB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435" y="42521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rized light photo effects">
            <a:extLst>
              <a:ext uri="{FF2B5EF4-FFF2-40B4-BE49-F238E27FC236}">
                <a16:creationId xmlns:a16="http://schemas.microsoft.com/office/drawing/2014/main" id="{1A15A985-A31D-4C2A-891C-962DA0F61D44}"/>
              </a:ext>
            </a:extLst>
          </p:cNvPr>
          <p:cNvPicPr>
            <a:picLocks noChangeAspect="1"/>
          </p:cNvPicPr>
          <p:nvPr/>
        </p:nvPicPr>
        <p:blipFill rotWithShape="1">
          <a:blip r:embed="rId2"/>
          <a:srcRect t="1979" r="-1" b="13729"/>
          <a:stretch/>
        </p:blipFill>
        <p:spPr>
          <a:xfrm>
            <a:off x="7907654" y="3964213"/>
            <a:ext cx="3931920" cy="2212269"/>
          </a:xfrm>
          <a:prstGeom prst="rect">
            <a:avLst/>
          </a:prstGeom>
        </p:spPr>
      </p:pic>
      <p:sp>
        <p:nvSpPr>
          <p:cNvPr id="3" name="TextBox 2">
            <a:extLst>
              <a:ext uri="{FF2B5EF4-FFF2-40B4-BE49-F238E27FC236}">
                <a16:creationId xmlns:a16="http://schemas.microsoft.com/office/drawing/2014/main" id="{CDCEF93B-3B68-FB4C-A9B0-1CDF3DD9419C}"/>
              </a:ext>
            </a:extLst>
          </p:cNvPr>
          <p:cNvSpPr txBox="1"/>
          <p:nvPr/>
        </p:nvSpPr>
        <p:spPr>
          <a:xfrm>
            <a:off x="3929449" y="6095024"/>
            <a:ext cx="5560540" cy="1046440"/>
          </a:xfrm>
          <a:prstGeom prst="rect">
            <a:avLst/>
          </a:prstGeom>
          <a:noFill/>
        </p:spPr>
        <p:txBody>
          <a:bodyPr wrap="square" rtlCol="0">
            <a:spAutoFit/>
          </a:bodyPr>
          <a:lstStyle/>
          <a:p>
            <a:r>
              <a:rPr lang="en-US" sz="4400" b="1" dirty="0">
                <a:solidFill>
                  <a:schemeClr val="bg1"/>
                </a:solidFill>
              </a:rPr>
              <a:t>Kirsty Roberts – 1806117</a:t>
            </a:r>
          </a:p>
          <a:p>
            <a:endParaRPr lang="en-US" dirty="0"/>
          </a:p>
        </p:txBody>
      </p:sp>
      <p:pic>
        <p:nvPicPr>
          <p:cNvPr id="5" name="Picture 2" descr="Contact UNICEF UK - Unicef UK">
            <a:extLst>
              <a:ext uri="{FF2B5EF4-FFF2-40B4-BE49-F238E27FC236}">
                <a16:creationId xmlns:a16="http://schemas.microsoft.com/office/drawing/2014/main" id="{77B7B55E-15BD-B348-ADAA-175507F2D8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07654" y="888537"/>
            <a:ext cx="3726562" cy="223593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AD3865C-12DE-4543-976E-3F5A32B93320}"/>
              </a:ext>
            </a:extLst>
          </p:cNvPr>
          <p:cNvSpPr txBox="1"/>
          <p:nvPr/>
        </p:nvSpPr>
        <p:spPr>
          <a:xfrm>
            <a:off x="10587939" y="3124475"/>
            <a:ext cx="3457575" cy="461665"/>
          </a:xfrm>
          <a:prstGeom prst="rect">
            <a:avLst/>
          </a:prstGeom>
          <a:noFill/>
        </p:spPr>
        <p:txBody>
          <a:bodyPr wrap="square" rtlCol="0">
            <a:spAutoFit/>
          </a:bodyPr>
          <a:lstStyle/>
          <a:p>
            <a:r>
              <a:rPr lang="en-GB" sz="2400" b="1" dirty="0"/>
              <a:t>(</a:t>
            </a:r>
            <a:r>
              <a:rPr lang="en-GB" sz="2400" b="1" dirty="0" err="1"/>
              <a:t>Unicef</a:t>
            </a:r>
            <a:r>
              <a:rPr lang="en-GB" sz="1050" dirty="0">
                <a:latin typeface="Arial" panose="020B0604020202020204" pitchFamily="34" charset="0"/>
              </a:rPr>
              <a:t> </a:t>
            </a:r>
            <a:r>
              <a:rPr lang="en-GB" sz="2400" b="1" dirty="0"/>
              <a:t>2020)</a:t>
            </a:r>
            <a:endParaRPr lang="en-US" sz="1050" dirty="0"/>
          </a:p>
        </p:txBody>
      </p:sp>
    </p:spTree>
    <p:extLst>
      <p:ext uri="{BB962C8B-B14F-4D97-AF65-F5344CB8AC3E}">
        <p14:creationId xmlns:p14="http://schemas.microsoft.com/office/powerpoint/2010/main" val="41624122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2" name="Rectangle 72">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Freeform: Shape 74">
            <a:extLst>
              <a:ext uri="{FF2B5EF4-FFF2-40B4-BE49-F238E27FC236}">
                <a16:creationId xmlns:a16="http://schemas.microsoft.com/office/drawing/2014/main" id="{D010E05E-9237-4321-84BB-69C0F2256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999492"/>
            <a:ext cx="4889565" cy="4424065"/>
          </a:xfrm>
          <a:custGeom>
            <a:avLst/>
            <a:gdLst>
              <a:gd name="connsiteX0" fmla="*/ 2612540 w 5531319"/>
              <a:gd name="connsiteY0" fmla="*/ 836 h 4424065"/>
              <a:gd name="connsiteX1" fmla="*/ 2946310 w 5531319"/>
              <a:gd name="connsiteY1" fmla="*/ 35548 h 4424065"/>
              <a:gd name="connsiteX2" fmla="*/ 3961099 w 5531319"/>
              <a:gd name="connsiteY2" fmla="*/ 303581 h 4424065"/>
              <a:gd name="connsiteX3" fmla="*/ 4854587 w 5531319"/>
              <a:gd name="connsiteY3" fmla="*/ 764502 h 4424065"/>
              <a:gd name="connsiteX4" fmla="*/ 5377812 w 5531319"/>
              <a:gd name="connsiteY4" fmla="*/ 1339732 h 4424065"/>
              <a:gd name="connsiteX5" fmla="*/ 5526197 w 5531319"/>
              <a:gd name="connsiteY5" fmla="*/ 1825829 h 4424065"/>
              <a:gd name="connsiteX6" fmla="*/ 5510557 w 5531319"/>
              <a:gd name="connsiteY6" fmla="*/ 2199398 h 4424065"/>
              <a:gd name="connsiteX7" fmla="*/ 5509795 w 5531319"/>
              <a:gd name="connsiteY7" fmla="*/ 2402839 h 4424065"/>
              <a:gd name="connsiteX8" fmla="*/ 5323519 w 5531319"/>
              <a:gd name="connsiteY8" fmla="*/ 3144890 h 4424065"/>
              <a:gd name="connsiteX9" fmla="*/ 4853061 w 5531319"/>
              <a:gd name="connsiteY9" fmla="*/ 3612932 h 4424065"/>
              <a:gd name="connsiteX10" fmla="*/ 4316358 w 5531319"/>
              <a:gd name="connsiteY10" fmla="*/ 3982940 h 4424065"/>
              <a:gd name="connsiteX11" fmla="*/ 3352556 w 5531319"/>
              <a:gd name="connsiteY11" fmla="*/ 4386771 h 4424065"/>
              <a:gd name="connsiteX12" fmla="*/ 2770206 w 5531319"/>
              <a:gd name="connsiteY12" fmla="*/ 4412201 h 4424065"/>
              <a:gd name="connsiteX13" fmla="*/ 2514888 w 5531319"/>
              <a:gd name="connsiteY13" fmla="*/ 4393637 h 4424065"/>
              <a:gd name="connsiteX14" fmla="*/ 1903166 w 5531319"/>
              <a:gd name="connsiteY14" fmla="*/ 4263562 h 4424065"/>
              <a:gd name="connsiteX15" fmla="*/ 948392 w 5531319"/>
              <a:gd name="connsiteY15" fmla="*/ 3794249 h 4424065"/>
              <a:gd name="connsiteX16" fmla="*/ 223633 w 5531319"/>
              <a:gd name="connsiteY16" fmla="*/ 2975526 h 4424065"/>
              <a:gd name="connsiteX17" fmla="*/ 39519 w 5531319"/>
              <a:gd name="connsiteY17" fmla="*/ 2401695 h 4424065"/>
              <a:gd name="connsiteX18" fmla="*/ 16251 w 5531319"/>
              <a:gd name="connsiteY18" fmla="*/ 2300991 h 4424065"/>
              <a:gd name="connsiteX19" fmla="*/ 11800 w 5531319"/>
              <a:gd name="connsiteY19" fmla="*/ 2053556 h 4424065"/>
              <a:gd name="connsiteX20" fmla="*/ 812849 w 5531319"/>
              <a:gd name="connsiteY20" fmla="*/ 651084 h 4424065"/>
              <a:gd name="connsiteX21" fmla="*/ 2066809 w 5531319"/>
              <a:gd name="connsiteY21" fmla="*/ 52586 h 4424065"/>
              <a:gd name="connsiteX22" fmla="*/ 2332045 w 5531319"/>
              <a:gd name="connsiteY22" fmla="*/ 14441 h 4424065"/>
              <a:gd name="connsiteX23" fmla="*/ 2612540 w 5531319"/>
              <a:gd name="connsiteY23" fmla="*/ 836 h 4424065"/>
              <a:gd name="connsiteX24" fmla="*/ 5468597 w 5531319"/>
              <a:gd name="connsiteY24" fmla="*/ 2088522 h 4424065"/>
              <a:gd name="connsiteX25" fmla="*/ 5471140 w 5531319"/>
              <a:gd name="connsiteY25" fmla="*/ 1826083 h 4424065"/>
              <a:gd name="connsiteX26" fmla="*/ 5327079 w 5531319"/>
              <a:gd name="connsiteY26" fmla="*/ 1361348 h 4424065"/>
              <a:gd name="connsiteX27" fmla="*/ 4833353 w 5531319"/>
              <a:gd name="connsiteY27" fmla="*/ 816507 h 4424065"/>
              <a:gd name="connsiteX28" fmla="*/ 4063456 w 5531319"/>
              <a:gd name="connsiteY28" fmla="*/ 400724 h 4424065"/>
              <a:gd name="connsiteX29" fmla="*/ 3972543 w 5531319"/>
              <a:gd name="connsiteY29" fmla="*/ 365631 h 4424065"/>
              <a:gd name="connsiteX30" fmla="*/ 3885571 w 5531319"/>
              <a:gd name="connsiteY30" fmla="*/ 334733 h 4424065"/>
              <a:gd name="connsiteX31" fmla="*/ 4355012 w 5531319"/>
              <a:gd name="connsiteY31" fmla="*/ 579880 h 4424065"/>
              <a:gd name="connsiteX32" fmla="*/ 5144618 w 5531319"/>
              <a:gd name="connsiteY32" fmla="*/ 1290779 h 4424065"/>
              <a:gd name="connsiteX33" fmla="*/ 5468597 w 5531319"/>
              <a:gd name="connsiteY33" fmla="*/ 2088522 h 4424065"/>
              <a:gd name="connsiteX34" fmla="*/ 2219771 w 5531319"/>
              <a:gd name="connsiteY34" fmla="*/ 85645 h 4424065"/>
              <a:gd name="connsiteX35" fmla="*/ 2181626 w 5531319"/>
              <a:gd name="connsiteY35" fmla="*/ 89333 h 4424065"/>
              <a:gd name="connsiteX36" fmla="*/ 1462971 w 5531319"/>
              <a:gd name="connsiteY36" fmla="*/ 303073 h 4424065"/>
              <a:gd name="connsiteX37" fmla="*/ 308697 w 5531319"/>
              <a:gd name="connsiteY37" fmla="*/ 1338461 h 4424065"/>
              <a:gd name="connsiteX38" fmla="*/ 65839 w 5531319"/>
              <a:gd name="connsiteY38" fmla="*/ 2064364 h 4424065"/>
              <a:gd name="connsiteX39" fmla="*/ 82114 w 5531319"/>
              <a:gd name="connsiteY39" fmla="*/ 2022150 h 4424065"/>
              <a:gd name="connsiteX40" fmla="*/ 423260 w 5531319"/>
              <a:gd name="connsiteY40" fmla="*/ 1282260 h 4424065"/>
              <a:gd name="connsiteX41" fmla="*/ 1231811 w 5531319"/>
              <a:gd name="connsiteY41" fmla="*/ 454001 h 4424065"/>
              <a:gd name="connsiteX42" fmla="*/ 2219771 w 5531319"/>
              <a:gd name="connsiteY42" fmla="*/ 85645 h 4424065"/>
              <a:gd name="connsiteX43" fmla="*/ 2855524 w 5531319"/>
              <a:gd name="connsiteY43" fmla="*/ 4364392 h 4424065"/>
              <a:gd name="connsiteX44" fmla="*/ 4292327 w 5531319"/>
              <a:gd name="connsiteY44" fmla="*/ 3931444 h 4424065"/>
              <a:gd name="connsiteX45" fmla="*/ 2855652 w 5531319"/>
              <a:gd name="connsiteY45" fmla="*/ 4364392 h 4424065"/>
              <a:gd name="connsiteX46" fmla="*/ 3869805 w 5531319"/>
              <a:gd name="connsiteY46" fmla="*/ 330156 h 4424065"/>
              <a:gd name="connsiteX47" fmla="*/ 3865736 w 5531319"/>
              <a:gd name="connsiteY47" fmla="*/ 329520 h 4424065"/>
              <a:gd name="connsiteX48" fmla="*/ 3866499 w 5531319"/>
              <a:gd name="connsiteY48" fmla="*/ 330537 h 4424065"/>
              <a:gd name="connsiteX49" fmla="*/ 4302117 w 5531319"/>
              <a:gd name="connsiteY49" fmla="*/ 3923561 h 4424065"/>
              <a:gd name="connsiteX50" fmla="*/ 4301101 w 5531319"/>
              <a:gd name="connsiteY50" fmla="*/ 3924959 h 4424065"/>
              <a:gd name="connsiteX51" fmla="*/ 4302880 w 5531319"/>
              <a:gd name="connsiteY51" fmla="*/ 3924959 h 442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5531319" h="4424065">
                <a:moveTo>
                  <a:pt x="2612540" y="836"/>
                </a:moveTo>
                <a:cubicBezTo>
                  <a:pt x="2715913" y="-4250"/>
                  <a:pt x="2831239" y="14695"/>
                  <a:pt x="2946310" y="35548"/>
                </a:cubicBezTo>
                <a:cubicBezTo>
                  <a:pt x="3291651" y="98106"/>
                  <a:pt x="3631143" y="182915"/>
                  <a:pt x="3961099" y="303581"/>
                </a:cubicBezTo>
                <a:cubicBezTo>
                  <a:pt x="4278340" y="419543"/>
                  <a:pt x="4581340" y="563350"/>
                  <a:pt x="4854587" y="764502"/>
                </a:cubicBezTo>
                <a:cubicBezTo>
                  <a:pt x="5067437" y="921152"/>
                  <a:pt x="5250407" y="1105521"/>
                  <a:pt x="5377812" y="1339732"/>
                </a:cubicBezTo>
                <a:cubicBezTo>
                  <a:pt x="5459811" y="1489986"/>
                  <a:pt x="5510303" y="1655396"/>
                  <a:pt x="5526197" y="1825829"/>
                </a:cubicBezTo>
                <a:cubicBezTo>
                  <a:pt x="5538276" y="1951327"/>
                  <a:pt x="5527341" y="2074917"/>
                  <a:pt x="5510557" y="2199398"/>
                </a:cubicBezTo>
                <a:cubicBezTo>
                  <a:pt x="5502966" y="2266991"/>
                  <a:pt x="5502712" y="2335195"/>
                  <a:pt x="5509795" y="2402839"/>
                </a:cubicBezTo>
                <a:cubicBezTo>
                  <a:pt x="5534207" y="2664197"/>
                  <a:pt x="5468471" y="2926051"/>
                  <a:pt x="5323519" y="3144890"/>
                </a:cubicBezTo>
                <a:cubicBezTo>
                  <a:pt x="5201339" y="3332234"/>
                  <a:pt x="5041041" y="3491719"/>
                  <a:pt x="4853061" y="3612932"/>
                </a:cubicBezTo>
                <a:cubicBezTo>
                  <a:pt x="4671109" y="3732072"/>
                  <a:pt x="4498565" y="3864563"/>
                  <a:pt x="4316358" y="3982940"/>
                </a:cubicBezTo>
                <a:cubicBezTo>
                  <a:pt x="4019716" y="4175573"/>
                  <a:pt x="3701076" y="4317347"/>
                  <a:pt x="3352556" y="4386771"/>
                </a:cubicBezTo>
                <a:cubicBezTo>
                  <a:pt x="3160953" y="4425590"/>
                  <a:pt x="2964455" y="4434173"/>
                  <a:pt x="2770206" y="4412201"/>
                </a:cubicBezTo>
                <a:cubicBezTo>
                  <a:pt x="2685524" y="4402537"/>
                  <a:pt x="2599952" y="4402410"/>
                  <a:pt x="2514888" y="4393637"/>
                </a:cubicBezTo>
                <a:cubicBezTo>
                  <a:pt x="2307136" y="4370851"/>
                  <a:pt x="2102208" y="4327277"/>
                  <a:pt x="1903166" y="4263562"/>
                </a:cubicBezTo>
                <a:cubicBezTo>
                  <a:pt x="1560622" y="4156119"/>
                  <a:pt x="1238931" y="4006972"/>
                  <a:pt x="948392" y="3794249"/>
                </a:cubicBezTo>
                <a:cubicBezTo>
                  <a:pt x="647553" y="3573897"/>
                  <a:pt x="396812" y="3308660"/>
                  <a:pt x="223633" y="2975526"/>
                </a:cubicBezTo>
                <a:cubicBezTo>
                  <a:pt x="129453" y="2796370"/>
                  <a:pt x="67149" y="2602198"/>
                  <a:pt x="39519" y="2401695"/>
                </a:cubicBezTo>
                <a:cubicBezTo>
                  <a:pt x="34509" y="2367555"/>
                  <a:pt x="26728" y="2333872"/>
                  <a:pt x="16251" y="2300991"/>
                </a:cubicBezTo>
                <a:cubicBezTo>
                  <a:pt x="-9180" y="2218598"/>
                  <a:pt x="-25" y="2135695"/>
                  <a:pt x="11800" y="2053556"/>
                </a:cubicBezTo>
                <a:cubicBezTo>
                  <a:pt x="93685" y="1480615"/>
                  <a:pt x="377867" y="1021983"/>
                  <a:pt x="812849" y="651084"/>
                </a:cubicBezTo>
                <a:cubicBezTo>
                  <a:pt x="1176754" y="340201"/>
                  <a:pt x="1598259" y="146042"/>
                  <a:pt x="2066809" y="52586"/>
                </a:cubicBezTo>
                <a:cubicBezTo>
                  <a:pt x="2154543" y="35039"/>
                  <a:pt x="2243040" y="23087"/>
                  <a:pt x="2332045" y="14441"/>
                </a:cubicBezTo>
                <a:cubicBezTo>
                  <a:pt x="2421051" y="5794"/>
                  <a:pt x="2508912" y="2107"/>
                  <a:pt x="2612540" y="836"/>
                </a:cubicBezTo>
                <a:close/>
                <a:moveTo>
                  <a:pt x="5468597" y="2088522"/>
                </a:moveTo>
                <a:cubicBezTo>
                  <a:pt x="5479329" y="2001424"/>
                  <a:pt x="5480181" y="1913385"/>
                  <a:pt x="5471140" y="1826083"/>
                </a:cubicBezTo>
                <a:cubicBezTo>
                  <a:pt x="5455336" y="1662962"/>
                  <a:pt x="5406306" y="1504799"/>
                  <a:pt x="5327079" y="1361348"/>
                </a:cubicBezTo>
                <a:cubicBezTo>
                  <a:pt x="5206159" y="1140233"/>
                  <a:pt x="5033361" y="965782"/>
                  <a:pt x="4833353" y="816507"/>
                </a:cubicBezTo>
                <a:cubicBezTo>
                  <a:pt x="4597234" y="640276"/>
                  <a:pt x="4336321" y="509438"/>
                  <a:pt x="4063456" y="400724"/>
                </a:cubicBezTo>
                <a:cubicBezTo>
                  <a:pt x="4033359" y="388607"/>
                  <a:pt x="4003059" y="376909"/>
                  <a:pt x="3972543" y="365631"/>
                </a:cubicBezTo>
                <a:cubicBezTo>
                  <a:pt x="3943679" y="354950"/>
                  <a:pt x="3914562" y="345033"/>
                  <a:pt x="3885571" y="334733"/>
                </a:cubicBezTo>
                <a:cubicBezTo>
                  <a:pt x="4046888" y="406840"/>
                  <a:pt x="4203652" y="488713"/>
                  <a:pt x="4355012" y="579880"/>
                </a:cubicBezTo>
                <a:cubicBezTo>
                  <a:pt x="4662081" y="768063"/>
                  <a:pt x="4933802" y="995790"/>
                  <a:pt x="5144618" y="1290779"/>
                </a:cubicBezTo>
                <a:cubicBezTo>
                  <a:pt x="5314364" y="1528042"/>
                  <a:pt x="5426257" y="1789591"/>
                  <a:pt x="5468597" y="2088522"/>
                </a:cubicBezTo>
                <a:close/>
                <a:moveTo>
                  <a:pt x="2219771" y="85645"/>
                </a:moveTo>
                <a:cubicBezTo>
                  <a:pt x="2206942" y="84005"/>
                  <a:pt x="2193909" y="85264"/>
                  <a:pt x="2181626" y="89333"/>
                </a:cubicBezTo>
                <a:cubicBezTo>
                  <a:pt x="1932919" y="125113"/>
                  <a:pt x="1690799" y="197118"/>
                  <a:pt x="1462971" y="303073"/>
                </a:cubicBezTo>
                <a:cubicBezTo>
                  <a:pt x="971788" y="529528"/>
                  <a:pt x="578129" y="865460"/>
                  <a:pt x="308697" y="1338461"/>
                </a:cubicBezTo>
                <a:cubicBezTo>
                  <a:pt x="180224" y="1561852"/>
                  <a:pt x="97652" y="1808638"/>
                  <a:pt x="65839" y="2064364"/>
                </a:cubicBezTo>
                <a:cubicBezTo>
                  <a:pt x="71942" y="2050505"/>
                  <a:pt x="77283" y="2036391"/>
                  <a:pt x="82114" y="2022150"/>
                </a:cubicBezTo>
                <a:cubicBezTo>
                  <a:pt x="170103" y="1763653"/>
                  <a:pt x="279579" y="1515073"/>
                  <a:pt x="423260" y="1282260"/>
                </a:cubicBezTo>
                <a:cubicBezTo>
                  <a:pt x="630769" y="945565"/>
                  <a:pt x="895370" y="664944"/>
                  <a:pt x="1231811" y="454001"/>
                </a:cubicBezTo>
                <a:cubicBezTo>
                  <a:pt x="1535192" y="263783"/>
                  <a:pt x="1866801" y="149729"/>
                  <a:pt x="2219771" y="85645"/>
                </a:cubicBezTo>
                <a:close/>
                <a:moveTo>
                  <a:pt x="2855524" y="4364392"/>
                </a:moveTo>
                <a:cubicBezTo>
                  <a:pt x="3386633" y="4394018"/>
                  <a:pt x="3853530" y="4210158"/>
                  <a:pt x="4292327" y="3931444"/>
                </a:cubicBezTo>
                <a:cubicBezTo>
                  <a:pt x="3830134" y="4131325"/>
                  <a:pt x="3346707" y="4259111"/>
                  <a:pt x="2855652" y="4364392"/>
                </a:cubicBezTo>
                <a:close/>
                <a:moveTo>
                  <a:pt x="3869805" y="330156"/>
                </a:moveTo>
                <a:lnTo>
                  <a:pt x="3865736" y="329520"/>
                </a:lnTo>
                <a:cubicBezTo>
                  <a:pt x="3865736" y="329520"/>
                  <a:pt x="3865736" y="330410"/>
                  <a:pt x="3866499" y="330537"/>
                </a:cubicBezTo>
                <a:close/>
                <a:moveTo>
                  <a:pt x="4302117" y="3923561"/>
                </a:moveTo>
                <a:lnTo>
                  <a:pt x="4301101" y="3924959"/>
                </a:lnTo>
                <a:lnTo>
                  <a:pt x="4302880" y="3924959"/>
                </a:lnTo>
                <a:close/>
              </a:path>
            </a:pathLst>
          </a:custGeom>
          <a:solidFill>
            <a:srgbClr val="4EAFBA"/>
          </a:solidFill>
          <a:ln w="1270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72E3BC67-EE86-0747-B4C5-9692ED7A2135}"/>
              </a:ext>
            </a:extLst>
          </p:cNvPr>
          <p:cNvSpPr>
            <a:spLocks noGrp="1"/>
          </p:cNvSpPr>
          <p:nvPr>
            <p:ph type="title"/>
          </p:nvPr>
        </p:nvSpPr>
        <p:spPr>
          <a:xfrm>
            <a:off x="1039163" y="1762169"/>
            <a:ext cx="4073110" cy="3122092"/>
          </a:xfrm>
        </p:spPr>
        <p:txBody>
          <a:bodyPr anchor="ctr">
            <a:normAutofit/>
          </a:bodyPr>
          <a:lstStyle/>
          <a:p>
            <a:pPr algn="ctr"/>
            <a:r>
              <a:rPr lang="en-US" sz="6000">
                <a:solidFill>
                  <a:srgbClr val="FFFFFF"/>
                </a:solidFill>
              </a:rPr>
              <a:t>What is the UNCRC?</a:t>
            </a:r>
          </a:p>
        </p:txBody>
      </p:sp>
      <mc:AlternateContent xmlns:mc="http://schemas.openxmlformats.org/markup-compatibility/2006" xmlns:p14="http://schemas.microsoft.com/office/powerpoint/2010/main">
        <mc:Choice Requires="p14">
          <p:contentPart p14:bwMode="auto" r:id="rId2">
            <p14:nvContentPartPr>
              <p14:cNvPr id="1034" name="Ink 76">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4884261"/>
              <a:ext cx="360" cy="2160"/>
            </p14:xfrm>
          </p:contentPart>
        </mc:Choice>
        <mc:Fallback xmlns="">
          <p:pic>
            <p:nvPicPr>
              <p:cNvPr id="1034" name="Ink 76">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4868832"/>
                <a:ext cx="36000" cy="32709"/>
              </a:xfrm>
              <a:prstGeom prst="rect">
                <a:avLst/>
              </a:prstGeom>
            </p:spPr>
          </p:pic>
        </mc:Fallback>
      </mc:AlternateContent>
      <p:sp>
        <p:nvSpPr>
          <p:cNvPr id="1035" name="Content Placeholder 1029">
            <a:extLst>
              <a:ext uri="{FF2B5EF4-FFF2-40B4-BE49-F238E27FC236}">
                <a16:creationId xmlns:a16="http://schemas.microsoft.com/office/drawing/2014/main" id="{7D004EE9-8C14-4411-9AE9-08CA14782A9C}"/>
              </a:ext>
            </a:extLst>
          </p:cNvPr>
          <p:cNvSpPr>
            <a:spLocks noGrp="1"/>
          </p:cNvSpPr>
          <p:nvPr>
            <p:ph idx="1"/>
          </p:nvPr>
        </p:nvSpPr>
        <p:spPr>
          <a:xfrm>
            <a:off x="6355422" y="599316"/>
            <a:ext cx="5558280" cy="3270834"/>
          </a:xfrm>
        </p:spPr>
        <p:txBody>
          <a:bodyPr anchor="t">
            <a:normAutofit fontScale="92500"/>
          </a:bodyPr>
          <a:lstStyle/>
          <a:p>
            <a:r>
              <a:rPr lang="en-US" b="1" dirty="0"/>
              <a:t>They are the principles of the United Nations which allow everyone to have rights within their culture, ethnicity, religion, sex and language, No matter what. </a:t>
            </a:r>
          </a:p>
          <a:p>
            <a:r>
              <a:rPr lang="en-US" b="1" dirty="0"/>
              <a:t>They have 54 articles regarding the different rights of the child. </a:t>
            </a:r>
          </a:p>
          <a:p>
            <a:r>
              <a:rPr lang="en-US" b="1" dirty="0"/>
              <a:t>They want everybody to live a life of freedom and justice. </a:t>
            </a:r>
          </a:p>
          <a:p>
            <a:r>
              <a:rPr lang="en-US" b="1" dirty="0"/>
              <a:t>This convention came into force in the UK in 1992 </a:t>
            </a:r>
            <a:r>
              <a:rPr lang="en-GB" b="1" dirty="0"/>
              <a:t>(</a:t>
            </a:r>
            <a:r>
              <a:rPr lang="en-GB" b="1" dirty="0" err="1"/>
              <a:t>Unicef</a:t>
            </a:r>
            <a:r>
              <a:rPr lang="en-GB" b="1" dirty="0"/>
              <a:t> 1989). </a:t>
            </a:r>
            <a:endParaRPr lang="en-US" b="1" dirty="0"/>
          </a:p>
          <a:p>
            <a:endParaRPr lang="en-US" sz="2000" dirty="0"/>
          </a:p>
        </p:txBody>
      </p:sp>
      <p:pic>
        <p:nvPicPr>
          <p:cNvPr id="1026" name="Picture 2" descr="Article 4 of UNCRC | Forres Academy Rights Respecting School.">
            <a:extLst>
              <a:ext uri="{FF2B5EF4-FFF2-40B4-BE49-F238E27FC236}">
                <a16:creationId xmlns:a16="http://schemas.microsoft.com/office/drawing/2014/main" id="{31423E96-974F-8849-8D47-9F4B1D1F07B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990665" y="3689227"/>
            <a:ext cx="5452873" cy="317629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B75921F-6BF0-6A4F-957E-6C9E823A8013}"/>
              </a:ext>
            </a:extLst>
          </p:cNvPr>
          <p:cNvSpPr txBox="1"/>
          <p:nvPr/>
        </p:nvSpPr>
        <p:spPr>
          <a:xfrm>
            <a:off x="10619232" y="3504561"/>
            <a:ext cx="3145536" cy="369332"/>
          </a:xfrm>
          <a:prstGeom prst="rect">
            <a:avLst/>
          </a:prstGeom>
          <a:noFill/>
        </p:spPr>
        <p:txBody>
          <a:bodyPr wrap="square" rtlCol="0">
            <a:spAutoFit/>
          </a:bodyPr>
          <a:lstStyle/>
          <a:p>
            <a:r>
              <a:rPr lang="en-GB" dirty="0"/>
              <a:t>(Rights and Freedom 2022)</a:t>
            </a:r>
            <a:endParaRPr lang="en-US" dirty="0"/>
          </a:p>
        </p:txBody>
      </p:sp>
    </p:spTree>
    <p:extLst>
      <p:ext uri="{BB962C8B-B14F-4D97-AF65-F5344CB8AC3E}">
        <p14:creationId xmlns:p14="http://schemas.microsoft.com/office/powerpoint/2010/main" val="9882381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D010E05E-9237-4321-84BB-69C0F2256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999492"/>
            <a:ext cx="4889565" cy="4424065"/>
          </a:xfrm>
          <a:custGeom>
            <a:avLst/>
            <a:gdLst>
              <a:gd name="connsiteX0" fmla="*/ 2612540 w 5531319"/>
              <a:gd name="connsiteY0" fmla="*/ 836 h 4424065"/>
              <a:gd name="connsiteX1" fmla="*/ 2946310 w 5531319"/>
              <a:gd name="connsiteY1" fmla="*/ 35548 h 4424065"/>
              <a:gd name="connsiteX2" fmla="*/ 3961099 w 5531319"/>
              <a:gd name="connsiteY2" fmla="*/ 303581 h 4424065"/>
              <a:gd name="connsiteX3" fmla="*/ 4854587 w 5531319"/>
              <a:gd name="connsiteY3" fmla="*/ 764502 h 4424065"/>
              <a:gd name="connsiteX4" fmla="*/ 5377812 w 5531319"/>
              <a:gd name="connsiteY4" fmla="*/ 1339732 h 4424065"/>
              <a:gd name="connsiteX5" fmla="*/ 5526197 w 5531319"/>
              <a:gd name="connsiteY5" fmla="*/ 1825829 h 4424065"/>
              <a:gd name="connsiteX6" fmla="*/ 5510557 w 5531319"/>
              <a:gd name="connsiteY6" fmla="*/ 2199398 h 4424065"/>
              <a:gd name="connsiteX7" fmla="*/ 5509795 w 5531319"/>
              <a:gd name="connsiteY7" fmla="*/ 2402839 h 4424065"/>
              <a:gd name="connsiteX8" fmla="*/ 5323519 w 5531319"/>
              <a:gd name="connsiteY8" fmla="*/ 3144890 h 4424065"/>
              <a:gd name="connsiteX9" fmla="*/ 4853061 w 5531319"/>
              <a:gd name="connsiteY9" fmla="*/ 3612932 h 4424065"/>
              <a:gd name="connsiteX10" fmla="*/ 4316358 w 5531319"/>
              <a:gd name="connsiteY10" fmla="*/ 3982940 h 4424065"/>
              <a:gd name="connsiteX11" fmla="*/ 3352556 w 5531319"/>
              <a:gd name="connsiteY11" fmla="*/ 4386771 h 4424065"/>
              <a:gd name="connsiteX12" fmla="*/ 2770206 w 5531319"/>
              <a:gd name="connsiteY12" fmla="*/ 4412201 h 4424065"/>
              <a:gd name="connsiteX13" fmla="*/ 2514888 w 5531319"/>
              <a:gd name="connsiteY13" fmla="*/ 4393637 h 4424065"/>
              <a:gd name="connsiteX14" fmla="*/ 1903166 w 5531319"/>
              <a:gd name="connsiteY14" fmla="*/ 4263562 h 4424065"/>
              <a:gd name="connsiteX15" fmla="*/ 948392 w 5531319"/>
              <a:gd name="connsiteY15" fmla="*/ 3794249 h 4424065"/>
              <a:gd name="connsiteX16" fmla="*/ 223633 w 5531319"/>
              <a:gd name="connsiteY16" fmla="*/ 2975526 h 4424065"/>
              <a:gd name="connsiteX17" fmla="*/ 39519 w 5531319"/>
              <a:gd name="connsiteY17" fmla="*/ 2401695 h 4424065"/>
              <a:gd name="connsiteX18" fmla="*/ 16251 w 5531319"/>
              <a:gd name="connsiteY18" fmla="*/ 2300991 h 4424065"/>
              <a:gd name="connsiteX19" fmla="*/ 11800 w 5531319"/>
              <a:gd name="connsiteY19" fmla="*/ 2053556 h 4424065"/>
              <a:gd name="connsiteX20" fmla="*/ 812849 w 5531319"/>
              <a:gd name="connsiteY20" fmla="*/ 651084 h 4424065"/>
              <a:gd name="connsiteX21" fmla="*/ 2066809 w 5531319"/>
              <a:gd name="connsiteY21" fmla="*/ 52586 h 4424065"/>
              <a:gd name="connsiteX22" fmla="*/ 2332045 w 5531319"/>
              <a:gd name="connsiteY22" fmla="*/ 14441 h 4424065"/>
              <a:gd name="connsiteX23" fmla="*/ 2612540 w 5531319"/>
              <a:gd name="connsiteY23" fmla="*/ 836 h 4424065"/>
              <a:gd name="connsiteX24" fmla="*/ 5468597 w 5531319"/>
              <a:gd name="connsiteY24" fmla="*/ 2088522 h 4424065"/>
              <a:gd name="connsiteX25" fmla="*/ 5471140 w 5531319"/>
              <a:gd name="connsiteY25" fmla="*/ 1826083 h 4424065"/>
              <a:gd name="connsiteX26" fmla="*/ 5327079 w 5531319"/>
              <a:gd name="connsiteY26" fmla="*/ 1361348 h 4424065"/>
              <a:gd name="connsiteX27" fmla="*/ 4833353 w 5531319"/>
              <a:gd name="connsiteY27" fmla="*/ 816507 h 4424065"/>
              <a:gd name="connsiteX28" fmla="*/ 4063456 w 5531319"/>
              <a:gd name="connsiteY28" fmla="*/ 400724 h 4424065"/>
              <a:gd name="connsiteX29" fmla="*/ 3972543 w 5531319"/>
              <a:gd name="connsiteY29" fmla="*/ 365631 h 4424065"/>
              <a:gd name="connsiteX30" fmla="*/ 3885571 w 5531319"/>
              <a:gd name="connsiteY30" fmla="*/ 334733 h 4424065"/>
              <a:gd name="connsiteX31" fmla="*/ 4355012 w 5531319"/>
              <a:gd name="connsiteY31" fmla="*/ 579880 h 4424065"/>
              <a:gd name="connsiteX32" fmla="*/ 5144618 w 5531319"/>
              <a:gd name="connsiteY32" fmla="*/ 1290779 h 4424065"/>
              <a:gd name="connsiteX33" fmla="*/ 5468597 w 5531319"/>
              <a:gd name="connsiteY33" fmla="*/ 2088522 h 4424065"/>
              <a:gd name="connsiteX34" fmla="*/ 2219771 w 5531319"/>
              <a:gd name="connsiteY34" fmla="*/ 85645 h 4424065"/>
              <a:gd name="connsiteX35" fmla="*/ 2181626 w 5531319"/>
              <a:gd name="connsiteY35" fmla="*/ 89333 h 4424065"/>
              <a:gd name="connsiteX36" fmla="*/ 1462971 w 5531319"/>
              <a:gd name="connsiteY36" fmla="*/ 303073 h 4424065"/>
              <a:gd name="connsiteX37" fmla="*/ 308697 w 5531319"/>
              <a:gd name="connsiteY37" fmla="*/ 1338461 h 4424065"/>
              <a:gd name="connsiteX38" fmla="*/ 65839 w 5531319"/>
              <a:gd name="connsiteY38" fmla="*/ 2064364 h 4424065"/>
              <a:gd name="connsiteX39" fmla="*/ 82114 w 5531319"/>
              <a:gd name="connsiteY39" fmla="*/ 2022150 h 4424065"/>
              <a:gd name="connsiteX40" fmla="*/ 423260 w 5531319"/>
              <a:gd name="connsiteY40" fmla="*/ 1282260 h 4424065"/>
              <a:gd name="connsiteX41" fmla="*/ 1231811 w 5531319"/>
              <a:gd name="connsiteY41" fmla="*/ 454001 h 4424065"/>
              <a:gd name="connsiteX42" fmla="*/ 2219771 w 5531319"/>
              <a:gd name="connsiteY42" fmla="*/ 85645 h 4424065"/>
              <a:gd name="connsiteX43" fmla="*/ 2855524 w 5531319"/>
              <a:gd name="connsiteY43" fmla="*/ 4364392 h 4424065"/>
              <a:gd name="connsiteX44" fmla="*/ 4292327 w 5531319"/>
              <a:gd name="connsiteY44" fmla="*/ 3931444 h 4424065"/>
              <a:gd name="connsiteX45" fmla="*/ 2855652 w 5531319"/>
              <a:gd name="connsiteY45" fmla="*/ 4364392 h 4424065"/>
              <a:gd name="connsiteX46" fmla="*/ 3869805 w 5531319"/>
              <a:gd name="connsiteY46" fmla="*/ 330156 h 4424065"/>
              <a:gd name="connsiteX47" fmla="*/ 3865736 w 5531319"/>
              <a:gd name="connsiteY47" fmla="*/ 329520 h 4424065"/>
              <a:gd name="connsiteX48" fmla="*/ 3866499 w 5531319"/>
              <a:gd name="connsiteY48" fmla="*/ 330537 h 4424065"/>
              <a:gd name="connsiteX49" fmla="*/ 4302117 w 5531319"/>
              <a:gd name="connsiteY49" fmla="*/ 3923561 h 4424065"/>
              <a:gd name="connsiteX50" fmla="*/ 4301101 w 5531319"/>
              <a:gd name="connsiteY50" fmla="*/ 3924959 h 4424065"/>
              <a:gd name="connsiteX51" fmla="*/ 4302880 w 5531319"/>
              <a:gd name="connsiteY51" fmla="*/ 3924959 h 442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5531319" h="4424065">
                <a:moveTo>
                  <a:pt x="2612540" y="836"/>
                </a:moveTo>
                <a:cubicBezTo>
                  <a:pt x="2715913" y="-4250"/>
                  <a:pt x="2831239" y="14695"/>
                  <a:pt x="2946310" y="35548"/>
                </a:cubicBezTo>
                <a:cubicBezTo>
                  <a:pt x="3291651" y="98106"/>
                  <a:pt x="3631143" y="182915"/>
                  <a:pt x="3961099" y="303581"/>
                </a:cubicBezTo>
                <a:cubicBezTo>
                  <a:pt x="4278340" y="419543"/>
                  <a:pt x="4581340" y="563350"/>
                  <a:pt x="4854587" y="764502"/>
                </a:cubicBezTo>
                <a:cubicBezTo>
                  <a:pt x="5067437" y="921152"/>
                  <a:pt x="5250407" y="1105521"/>
                  <a:pt x="5377812" y="1339732"/>
                </a:cubicBezTo>
                <a:cubicBezTo>
                  <a:pt x="5459811" y="1489986"/>
                  <a:pt x="5510303" y="1655396"/>
                  <a:pt x="5526197" y="1825829"/>
                </a:cubicBezTo>
                <a:cubicBezTo>
                  <a:pt x="5538276" y="1951327"/>
                  <a:pt x="5527341" y="2074917"/>
                  <a:pt x="5510557" y="2199398"/>
                </a:cubicBezTo>
                <a:cubicBezTo>
                  <a:pt x="5502966" y="2266991"/>
                  <a:pt x="5502712" y="2335195"/>
                  <a:pt x="5509795" y="2402839"/>
                </a:cubicBezTo>
                <a:cubicBezTo>
                  <a:pt x="5534207" y="2664197"/>
                  <a:pt x="5468471" y="2926051"/>
                  <a:pt x="5323519" y="3144890"/>
                </a:cubicBezTo>
                <a:cubicBezTo>
                  <a:pt x="5201339" y="3332234"/>
                  <a:pt x="5041041" y="3491719"/>
                  <a:pt x="4853061" y="3612932"/>
                </a:cubicBezTo>
                <a:cubicBezTo>
                  <a:pt x="4671109" y="3732072"/>
                  <a:pt x="4498565" y="3864563"/>
                  <a:pt x="4316358" y="3982940"/>
                </a:cubicBezTo>
                <a:cubicBezTo>
                  <a:pt x="4019716" y="4175573"/>
                  <a:pt x="3701076" y="4317347"/>
                  <a:pt x="3352556" y="4386771"/>
                </a:cubicBezTo>
                <a:cubicBezTo>
                  <a:pt x="3160953" y="4425590"/>
                  <a:pt x="2964455" y="4434173"/>
                  <a:pt x="2770206" y="4412201"/>
                </a:cubicBezTo>
                <a:cubicBezTo>
                  <a:pt x="2685524" y="4402537"/>
                  <a:pt x="2599952" y="4402410"/>
                  <a:pt x="2514888" y="4393637"/>
                </a:cubicBezTo>
                <a:cubicBezTo>
                  <a:pt x="2307136" y="4370851"/>
                  <a:pt x="2102208" y="4327277"/>
                  <a:pt x="1903166" y="4263562"/>
                </a:cubicBezTo>
                <a:cubicBezTo>
                  <a:pt x="1560622" y="4156119"/>
                  <a:pt x="1238931" y="4006972"/>
                  <a:pt x="948392" y="3794249"/>
                </a:cubicBezTo>
                <a:cubicBezTo>
                  <a:pt x="647553" y="3573897"/>
                  <a:pt x="396812" y="3308660"/>
                  <a:pt x="223633" y="2975526"/>
                </a:cubicBezTo>
                <a:cubicBezTo>
                  <a:pt x="129453" y="2796370"/>
                  <a:pt x="67149" y="2602198"/>
                  <a:pt x="39519" y="2401695"/>
                </a:cubicBezTo>
                <a:cubicBezTo>
                  <a:pt x="34509" y="2367555"/>
                  <a:pt x="26728" y="2333872"/>
                  <a:pt x="16251" y="2300991"/>
                </a:cubicBezTo>
                <a:cubicBezTo>
                  <a:pt x="-9180" y="2218598"/>
                  <a:pt x="-25" y="2135695"/>
                  <a:pt x="11800" y="2053556"/>
                </a:cubicBezTo>
                <a:cubicBezTo>
                  <a:pt x="93685" y="1480615"/>
                  <a:pt x="377867" y="1021983"/>
                  <a:pt x="812849" y="651084"/>
                </a:cubicBezTo>
                <a:cubicBezTo>
                  <a:pt x="1176754" y="340201"/>
                  <a:pt x="1598259" y="146042"/>
                  <a:pt x="2066809" y="52586"/>
                </a:cubicBezTo>
                <a:cubicBezTo>
                  <a:pt x="2154543" y="35039"/>
                  <a:pt x="2243040" y="23087"/>
                  <a:pt x="2332045" y="14441"/>
                </a:cubicBezTo>
                <a:cubicBezTo>
                  <a:pt x="2421051" y="5794"/>
                  <a:pt x="2508912" y="2107"/>
                  <a:pt x="2612540" y="836"/>
                </a:cubicBezTo>
                <a:close/>
                <a:moveTo>
                  <a:pt x="5468597" y="2088522"/>
                </a:moveTo>
                <a:cubicBezTo>
                  <a:pt x="5479329" y="2001424"/>
                  <a:pt x="5480181" y="1913385"/>
                  <a:pt x="5471140" y="1826083"/>
                </a:cubicBezTo>
                <a:cubicBezTo>
                  <a:pt x="5455336" y="1662962"/>
                  <a:pt x="5406306" y="1504799"/>
                  <a:pt x="5327079" y="1361348"/>
                </a:cubicBezTo>
                <a:cubicBezTo>
                  <a:pt x="5206159" y="1140233"/>
                  <a:pt x="5033361" y="965782"/>
                  <a:pt x="4833353" y="816507"/>
                </a:cubicBezTo>
                <a:cubicBezTo>
                  <a:pt x="4597234" y="640276"/>
                  <a:pt x="4336321" y="509438"/>
                  <a:pt x="4063456" y="400724"/>
                </a:cubicBezTo>
                <a:cubicBezTo>
                  <a:pt x="4033359" y="388607"/>
                  <a:pt x="4003059" y="376909"/>
                  <a:pt x="3972543" y="365631"/>
                </a:cubicBezTo>
                <a:cubicBezTo>
                  <a:pt x="3943679" y="354950"/>
                  <a:pt x="3914562" y="345033"/>
                  <a:pt x="3885571" y="334733"/>
                </a:cubicBezTo>
                <a:cubicBezTo>
                  <a:pt x="4046888" y="406840"/>
                  <a:pt x="4203652" y="488713"/>
                  <a:pt x="4355012" y="579880"/>
                </a:cubicBezTo>
                <a:cubicBezTo>
                  <a:pt x="4662081" y="768063"/>
                  <a:pt x="4933802" y="995790"/>
                  <a:pt x="5144618" y="1290779"/>
                </a:cubicBezTo>
                <a:cubicBezTo>
                  <a:pt x="5314364" y="1528042"/>
                  <a:pt x="5426257" y="1789591"/>
                  <a:pt x="5468597" y="2088522"/>
                </a:cubicBezTo>
                <a:close/>
                <a:moveTo>
                  <a:pt x="2219771" y="85645"/>
                </a:moveTo>
                <a:cubicBezTo>
                  <a:pt x="2206942" y="84005"/>
                  <a:pt x="2193909" y="85264"/>
                  <a:pt x="2181626" y="89333"/>
                </a:cubicBezTo>
                <a:cubicBezTo>
                  <a:pt x="1932919" y="125113"/>
                  <a:pt x="1690799" y="197118"/>
                  <a:pt x="1462971" y="303073"/>
                </a:cubicBezTo>
                <a:cubicBezTo>
                  <a:pt x="971788" y="529528"/>
                  <a:pt x="578129" y="865460"/>
                  <a:pt x="308697" y="1338461"/>
                </a:cubicBezTo>
                <a:cubicBezTo>
                  <a:pt x="180224" y="1561852"/>
                  <a:pt x="97652" y="1808638"/>
                  <a:pt x="65839" y="2064364"/>
                </a:cubicBezTo>
                <a:cubicBezTo>
                  <a:pt x="71942" y="2050505"/>
                  <a:pt x="77283" y="2036391"/>
                  <a:pt x="82114" y="2022150"/>
                </a:cubicBezTo>
                <a:cubicBezTo>
                  <a:pt x="170103" y="1763653"/>
                  <a:pt x="279579" y="1515073"/>
                  <a:pt x="423260" y="1282260"/>
                </a:cubicBezTo>
                <a:cubicBezTo>
                  <a:pt x="630769" y="945565"/>
                  <a:pt x="895370" y="664944"/>
                  <a:pt x="1231811" y="454001"/>
                </a:cubicBezTo>
                <a:cubicBezTo>
                  <a:pt x="1535192" y="263783"/>
                  <a:pt x="1866801" y="149729"/>
                  <a:pt x="2219771" y="85645"/>
                </a:cubicBezTo>
                <a:close/>
                <a:moveTo>
                  <a:pt x="2855524" y="4364392"/>
                </a:moveTo>
                <a:cubicBezTo>
                  <a:pt x="3386633" y="4394018"/>
                  <a:pt x="3853530" y="4210158"/>
                  <a:pt x="4292327" y="3931444"/>
                </a:cubicBezTo>
                <a:cubicBezTo>
                  <a:pt x="3830134" y="4131325"/>
                  <a:pt x="3346707" y="4259111"/>
                  <a:pt x="2855652" y="4364392"/>
                </a:cubicBezTo>
                <a:close/>
                <a:moveTo>
                  <a:pt x="3869805" y="330156"/>
                </a:moveTo>
                <a:lnTo>
                  <a:pt x="3865736" y="329520"/>
                </a:lnTo>
                <a:cubicBezTo>
                  <a:pt x="3865736" y="329520"/>
                  <a:pt x="3865736" y="330410"/>
                  <a:pt x="3866499" y="330537"/>
                </a:cubicBezTo>
                <a:close/>
                <a:moveTo>
                  <a:pt x="4302117" y="3923561"/>
                </a:moveTo>
                <a:lnTo>
                  <a:pt x="4301101" y="3924959"/>
                </a:lnTo>
                <a:lnTo>
                  <a:pt x="4302880" y="3924959"/>
                </a:lnTo>
                <a:close/>
              </a:path>
            </a:pathLst>
          </a:custGeom>
          <a:solidFill>
            <a:srgbClr val="4EAFBA"/>
          </a:solidFill>
          <a:ln w="1270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C044043-454D-1E4B-92B1-C227E3A87C0E}"/>
              </a:ext>
            </a:extLst>
          </p:cNvPr>
          <p:cNvSpPr>
            <a:spLocks noGrp="1"/>
          </p:cNvSpPr>
          <p:nvPr>
            <p:ph type="title"/>
          </p:nvPr>
        </p:nvSpPr>
        <p:spPr>
          <a:xfrm>
            <a:off x="1039163" y="1762169"/>
            <a:ext cx="4073110" cy="3122092"/>
          </a:xfrm>
        </p:spPr>
        <p:txBody>
          <a:bodyPr anchor="ctr">
            <a:normAutofit/>
          </a:bodyPr>
          <a:lstStyle/>
          <a:p>
            <a:pPr algn="ctr">
              <a:lnSpc>
                <a:spcPct val="90000"/>
              </a:lnSpc>
            </a:pPr>
            <a:r>
              <a:rPr lang="en-US" sz="4200" dirty="0">
                <a:solidFill>
                  <a:srgbClr val="FFFFFF"/>
                </a:solidFill>
              </a:rPr>
              <a:t>What are the aims and goals within the cross curriculum?</a:t>
            </a:r>
          </a:p>
        </p:txBody>
      </p:sp>
      <mc:AlternateContent xmlns:mc="http://schemas.openxmlformats.org/markup-compatibility/2006" xmlns:p14="http://schemas.microsoft.com/office/powerpoint/2010/main">
        <mc:Choice Requires="p14">
          <p:contentPart p14:bwMode="auto" r:id="rId2">
            <p14:nvContentPartPr>
              <p14:cNvPr id="75" name="Ink 7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4884261"/>
              <a:ext cx="360" cy="2160"/>
            </p14:xfrm>
          </p:contentPart>
        </mc:Choice>
        <mc:Fallback xmlns="">
          <p:pic>
            <p:nvPicPr>
              <p:cNvPr id="75" name="Ink 7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4868832"/>
                <a:ext cx="36000" cy="32709"/>
              </a:xfrm>
              <a:prstGeom prst="rect">
                <a:avLst/>
              </a:prstGeom>
            </p:spPr>
          </p:pic>
        </mc:Fallback>
      </mc:AlternateContent>
      <p:sp>
        <p:nvSpPr>
          <p:cNvPr id="3" name="Content Placeholder 2">
            <a:extLst>
              <a:ext uri="{FF2B5EF4-FFF2-40B4-BE49-F238E27FC236}">
                <a16:creationId xmlns:a16="http://schemas.microsoft.com/office/drawing/2014/main" id="{D4612DFE-A6AF-A544-BDF3-103EAD2AF73F}"/>
              </a:ext>
            </a:extLst>
          </p:cNvPr>
          <p:cNvSpPr>
            <a:spLocks noGrp="1"/>
          </p:cNvSpPr>
          <p:nvPr>
            <p:ph idx="1"/>
          </p:nvPr>
        </p:nvSpPr>
        <p:spPr>
          <a:xfrm>
            <a:off x="5389453" y="3592731"/>
            <a:ext cx="6855054" cy="3358643"/>
          </a:xfrm>
        </p:spPr>
        <p:txBody>
          <a:bodyPr anchor="t">
            <a:normAutofit fontScale="92500" lnSpcReduction="10000"/>
          </a:bodyPr>
          <a:lstStyle/>
          <a:p>
            <a:r>
              <a:rPr lang="en-US" b="1" dirty="0"/>
              <a:t>T</a:t>
            </a:r>
            <a:r>
              <a:rPr lang="en-GB" b="1" dirty="0"/>
              <a:t>he four purposes should be the starting point and aspiration for schools’ curriculum design.</a:t>
            </a:r>
          </a:p>
          <a:p>
            <a:r>
              <a:rPr lang="en-GB" b="1" dirty="0"/>
              <a:t>The school and learners design a vision for their school practice to develop their ethos within their community and culture. </a:t>
            </a:r>
          </a:p>
          <a:p>
            <a:r>
              <a:rPr lang="en-US" b="1" dirty="0"/>
              <a:t>The cross-curricular skills are mandatory which set out their literacy, numeracy and digital competence. This is essential to all learners.</a:t>
            </a:r>
          </a:p>
          <a:p>
            <a:r>
              <a:rPr lang="en-GB" b="1" dirty="0"/>
              <a:t>A school’s curriculum should raise the aspirations for all learners. </a:t>
            </a:r>
            <a:endParaRPr lang="en-US" b="1" dirty="0"/>
          </a:p>
          <a:p>
            <a:endParaRPr lang="en-US" b="1" dirty="0"/>
          </a:p>
        </p:txBody>
      </p:sp>
      <p:pic>
        <p:nvPicPr>
          <p:cNvPr id="2050" name="Picture 2" descr="Is globalisation doomed? | VOX, CEPR Policy Portal">
            <a:extLst>
              <a:ext uri="{FF2B5EF4-FFF2-40B4-BE49-F238E27FC236}">
                <a16:creationId xmlns:a16="http://schemas.microsoft.com/office/drawing/2014/main" id="{15474E7E-6A0C-A849-B378-C67CF249405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625514" y="-46687"/>
            <a:ext cx="6221179" cy="35927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07249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81825"/>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4EAFBA"/>
          </a:solidFill>
          <a:ln w="38100" cap="rnd">
            <a:solidFill>
              <a:srgbClr val="4EAFBA"/>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EE05141-147E-F74F-A5BE-726110F2BC35}"/>
              </a:ext>
            </a:extLst>
          </p:cNvPr>
          <p:cNvSpPr>
            <a:spLocks noGrp="1"/>
          </p:cNvSpPr>
          <p:nvPr>
            <p:ph idx="1"/>
          </p:nvPr>
        </p:nvSpPr>
        <p:spPr>
          <a:xfrm>
            <a:off x="200025" y="542925"/>
            <a:ext cx="8786241" cy="6501425"/>
          </a:xfrm>
        </p:spPr>
        <p:txBody>
          <a:bodyPr anchor="t">
            <a:normAutofit/>
          </a:bodyPr>
          <a:lstStyle/>
          <a:p>
            <a:pPr>
              <a:lnSpc>
                <a:spcPct val="100000"/>
              </a:lnSpc>
            </a:pPr>
            <a:r>
              <a:rPr lang="en-US" sz="2400" b="1" dirty="0"/>
              <a:t>The children's commissioner for Wales commits to transforming the education system and to improve the lives of the children.</a:t>
            </a:r>
          </a:p>
          <a:p>
            <a:pPr>
              <a:lnSpc>
                <a:spcPct val="100000"/>
              </a:lnSpc>
            </a:pPr>
            <a:r>
              <a:rPr lang="en-US" sz="2400" b="1" dirty="0"/>
              <a:t>The curriculum reform represents the rights of children at the heart of Wales in a working school practice. </a:t>
            </a:r>
          </a:p>
          <a:p>
            <a:pPr>
              <a:lnSpc>
                <a:spcPct val="100000"/>
              </a:lnSpc>
            </a:pPr>
            <a:r>
              <a:rPr lang="en-US" sz="2400" b="1" dirty="0"/>
              <a:t>This will be looking at related articles within the United Nations, Rights of the Child. </a:t>
            </a:r>
          </a:p>
          <a:p>
            <a:pPr>
              <a:lnSpc>
                <a:spcPct val="100000"/>
              </a:lnSpc>
            </a:pPr>
            <a:r>
              <a:rPr lang="en-US" sz="2400" b="1" dirty="0"/>
              <a:t>Rights Respecting Schools –This enables children to learn about respecting other children and to gain respect of the adults, allowing good relationships.</a:t>
            </a:r>
          </a:p>
          <a:p>
            <a:pPr>
              <a:lnSpc>
                <a:spcPct val="100000"/>
              </a:lnSpc>
            </a:pPr>
            <a:r>
              <a:rPr lang="en-US" sz="2400" b="1" dirty="0"/>
              <a:t>School Councilors - Children in most classes have the option to become a school councilor so that the child has a say in what they want for the school's vision. This allows children to have a voice which refers to article 12.</a:t>
            </a:r>
          </a:p>
          <a:p>
            <a:pPr>
              <a:lnSpc>
                <a:spcPct val="100000"/>
              </a:lnSpc>
            </a:pPr>
            <a:r>
              <a:rPr lang="en-US" sz="2400" b="1" dirty="0"/>
              <a:t>Eco schools, they help to change the world and recognise environmental factors in school, and it then permits for the school to have an eco green flag up to represent it. </a:t>
            </a:r>
          </a:p>
          <a:p>
            <a:pPr>
              <a:lnSpc>
                <a:spcPct val="100000"/>
              </a:lnSpc>
            </a:pPr>
            <a:r>
              <a:rPr lang="en-US" sz="2400" b="1" dirty="0"/>
              <a:t>Healthy school programme – Promotes physical, social, emotional mental health and wellbeing with skills set to develop an attitude positive decision making based on their health. </a:t>
            </a:r>
          </a:p>
        </p:txBody>
      </p:sp>
      <mc:AlternateContent xmlns:mc="http://schemas.openxmlformats.org/markup-compatibility/2006" xmlns:p14="http://schemas.microsoft.com/office/powerpoint/2010/main">
        <mc:Choice Requires="p14">
          <p:contentPart p14:bwMode="auto" r:id="rId2">
            <p14:nvContentPartPr>
              <p14:cNvPr id="139" name="Ink 138">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139" name="Ink 138">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6418237" y="1956150"/>
                <a:ext cx="36000" cy="32709"/>
              </a:xfrm>
              <a:prstGeom prst="rect">
                <a:avLst/>
              </a:prstGeom>
            </p:spPr>
          </p:pic>
        </mc:Fallback>
      </mc:AlternateContent>
      <p:pic>
        <p:nvPicPr>
          <p:cNvPr id="3074" name="Picture 2" descr="Tanner De Witt commemorates the 30th Anniversary of the Convention on the  Rights of the Child - Tanner De Witt Solicitors, Law Firm Hong Kong">
            <a:extLst>
              <a:ext uri="{FF2B5EF4-FFF2-40B4-BE49-F238E27FC236}">
                <a16:creationId xmlns:a16="http://schemas.microsoft.com/office/drawing/2014/main" id="{39BF784D-0E7B-D048-96F0-373C6F9A851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873279" y="3322160"/>
            <a:ext cx="3253752" cy="325375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F87D0823-4DC7-B646-A3E8-C03479882365}"/>
              </a:ext>
            </a:extLst>
          </p:cNvPr>
          <p:cNvSpPr txBox="1"/>
          <p:nvPr/>
        </p:nvSpPr>
        <p:spPr>
          <a:xfrm>
            <a:off x="5343525" y="3914775"/>
            <a:ext cx="184731" cy="369332"/>
          </a:xfrm>
          <a:prstGeom prst="rect">
            <a:avLst/>
          </a:prstGeom>
          <a:noFill/>
        </p:spPr>
        <p:txBody>
          <a:bodyPr wrap="none" rtlCol="0">
            <a:spAutoFit/>
          </a:bodyPr>
          <a:lstStyle/>
          <a:p>
            <a:endParaRPr lang="en-US" dirty="0"/>
          </a:p>
        </p:txBody>
      </p:sp>
      <p:pic>
        <p:nvPicPr>
          <p:cNvPr id="1028" name="Picture 4" descr="The Children&amp;amp;#39;s Commissioner for Wales - About Us">
            <a:extLst>
              <a:ext uri="{FF2B5EF4-FFF2-40B4-BE49-F238E27FC236}">
                <a16:creationId xmlns:a16="http://schemas.microsoft.com/office/drawing/2014/main" id="{2B143863-5FFC-9A4E-A12B-6036BA9E2EC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923540">
            <a:off x="9197079" y="283473"/>
            <a:ext cx="1675274" cy="18148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92861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3D7AF-EFF2-B746-9CCE-1F732CA33E18}"/>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CA9D0F73-C98B-A645-868D-139C03EAB287}"/>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183531245"/>
      </p:ext>
    </p:extLst>
  </p:cSld>
  <p:clrMapOvr>
    <a:masterClrMapping/>
  </p:clrMapOvr>
</p:sld>
</file>

<file path=ppt/theme/theme1.xml><?xml version="1.0" encoding="utf-8"?>
<a:theme xmlns:a="http://schemas.openxmlformats.org/drawingml/2006/main" name="SketchyVTI">
  <a:themeElements>
    <a:clrScheme name="AnalogousFromLightSeedLeftStep">
      <a:dk1>
        <a:srgbClr val="000000"/>
      </a:dk1>
      <a:lt1>
        <a:srgbClr val="FFFFFF"/>
      </a:lt1>
      <a:dk2>
        <a:srgbClr val="213B33"/>
      </a:dk2>
      <a:lt2>
        <a:srgbClr val="E8E3E2"/>
      </a:lt2>
      <a:accent1>
        <a:srgbClr val="4EAFBA"/>
      </a:accent1>
      <a:accent2>
        <a:srgbClr val="4DB392"/>
      </a:accent2>
      <a:accent3>
        <a:srgbClr val="4FB369"/>
      </a:accent3>
      <a:accent4>
        <a:srgbClr val="5DB54E"/>
      </a:accent4>
      <a:accent5>
        <a:srgbClr val="89AA5D"/>
      </a:accent5>
      <a:accent6>
        <a:srgbClr val="A3A546"/>
      </a:accent6>
      <a:hlink>
        <a:srgbClr val="AE7069"/>
      </a:hlink>
      <a:folHlink>
        <a:srgbClr val="7F7F7F"/>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otalTime>158</TotalTime>
  <Words>370</Words>
  <Application>Microsoft Macintosh PowerPoint</Application>
  <PresentationFormat>Widescreen</PresentationFormat>
  <Paragraphs>22</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Modern Love</vt:lpstr>
      <vt:lpstr>The Hand</vt:lpstr>
      <vt:lpstr>SketchyVTI</vt:lpstr>
      <vt:lpstr>UNCRC – UN Convention on the rights of the child</vt:lpstr>
      <vt:lpstr>What is the UNCRC?</vt:lpstr>
      <vt:lpstr>What are the aims and goals within the cross curriculum?</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and National Policies</dc:title>
  <dc:creator>Kirsty Elizabeth Roberts (1806117)</dc:creator>
  <cp:lastModifiedBy>Kirsty Roberts (1806117)</cp:lastModifiedBy>
  <cp:revision>7</cp:revision>
  <dcterms:created xsi:type="dcterms:W3CDTF">2022-02-23T20:42:10Z</dcterms:created>
  <dcterms:modified xsi:type="dcterms:W3CDTF">2022-03-01T17:57:31Z</dcterms:modified>
</cp:coreProperties>
</file>