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5114588" cy="21383625"/>
  <p:notesSz cx="21383625" cy="1511458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56" d="100"/>
          <a:sy n="56" d="100"/>
        </p:scale>
        <p:origin x="536" y="-5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ana Konjevod" userId="729b15ae8f6d86b2" providerId="LiveId" clId="{AE2FBBF8-57A2-419A-9EB1-2B2BE3C44D45}"/>
    <pc:docChg chg="undo custSel modSld">
      <pc:chgData name="Ivana Konjevod" userId="729b15ae8f6d86b2" providerId="LiveId" clId="{AE2FBBF8-57A2-419A-9EB1-2B2BE3C44D45}" dt="2026-10-22T21:44:31.852" v="187" actId="20577"/>
      <pc:docMkLst>
        <pc:docMk/>
      </pc:docMkLst>
      <pc:sldChg chg="modSp mod">
        <pc:chgData name="Ivana Konjevod" userId="729b15ae8f6d86b2" providerId="LiveId" clId="{AE2FBBF8-57A2-419A-9EB1-2B2BE3C44D45}" dt="2026-10-22T21:44:31.852" v="187" actId="20577"/>
        <pc:sldMkLst>
          <pc:docMk/>
          <pc:sldMk cId="0" sldId="256"/>
        </pc:sldMkLst>
        <pc:spChg chg="mod">
          <ac:chgData name="Ivana Konjevod" userId="729b15ae8f6d86b2" providerId="LiveId" clId="{AE2FBBF8-57A2-419A-9EB1-2B2BE3C44D45}" dt="2026-10-22T21:23:32.868" v="2" actId="20577"/>
          <ac:spMkLst>
            <pc:docMk/>
            <pc:sldMk cId="0" sldId="256"/>
            <ac:spMk id="63" creationId="{00000000-0000-0000-0000-000000000000}"/>
          </ac:spMkLst>
        </pc:spChg>
        <pc:spChg chg="mod">
          <ac:chgData name="Ivana Konjevod" userId="729b15ae8f6d86b2" providerId="LiveId" clId="{AE2FBBF8-57A2-419A-9EB1-2B2BE3C44D45}" dt="2026-10-22T21:28:16.468" v="106" actId="20577"/>
          <ac:spMkLst>
            <pc:docMk/>
            <pc:sldMk cId="0" sldId="256"/>
            <ac:spMk id="66" creationId="{00000000-0000-0000-0000-000000000000}"/>
          </ac:spMkLst>
        </pc:spChg>
        <pc:spChg chg="mod">
          <ac:chgData name="Ivana Konjevod" userId="729b15ae8f6d86b2" providerId="LiveId" clId="{AE2FBBF8-57A2-419A-9EB1-2B2BE3C44D45}" dt="2026-10-22T21:24:58.575" v="36" actId="1076"/>
          <ac:spMkLst>
            <pc:docMk/>
            <pc:sldMk cId="0" sldId="256"/>
            <ac:spMk id="143" creationId="{00000000-0000-0000-0000-000000000000}"/>
          </ac:spMkLst>
        </pc:spChg>
        <pc:spChg chg="mod">
          <ac:chgData name="Ivana Konjevod" userId="729b15ae8f6d86b2" providerId="LiveId" clId="{AE2FBBF8-57A2-419A-9EB1-2B2BE3C44D45}" dt="2026-10-22T21:34:50.307" v="167" actId="1076"/>
          <ac:spMkLst>
            <pc:docMk/>
            <pc:sldMk cId="0" sldId="256"/>
            <ac:spMk id="144" creationId="{00000000-0000-0000-0000-000000000000}"/>
          </ac:spMkLst>
        </pc:spChg>
        <pc:spChg chg="mod">
          <ac:chgData name="Ivana Konjevod" userId="729b15ae8f6d86b2" providerId="LiveId" clId="{AE2FBBF8-57A2-419A-9EB1-2B2BE3C44D45}" dt="2026-10-22T21:26:03.052" v="46" actId="108"/>
          <ac:spMkLst>
            <pc:docMk/>
            <pc:sldMk cId="0" sldId="256"/>
            <ac:spMk id="145" creationId="{00000000-0000-0000-0000-000000000000}"/>
          </ac:spMkLst>
        </pc:spChg>
        <pc:spChg chg="mod">
          <ac:chgData name="Ivana Konjevod" userId="729b15ae8f6d86b2" providerId="LiveId" clId="{AE2FBBF8-57A2-419A-9EB1-2B2BE3C44D45}" dt="2026-10-22T21:37:26.657" v="173" actId="20577"/>
          <ac:spMkLst>
            <pc:docMk/>
            <pc:sldMk cId="0" sldId="256"/>
            <ac:spMk id="146" creationId="{00000000-0000-0000-0000-000000000000}"/>
          </ac:spMkLst>
        </pc:spChg>
        <pc:spChg chg="mod">
          <ac:chgData name="Ivana Konjevod" userId="729b15ae8f6d86b2" providerId="LiveId" clId="{AE2FBBF8-57A2-419A-9EB1-2B2BE3C44D45}" dt="2026-10-22T21:27:36.665" v="105" actId="20577"/>
          <ac:spMkLst>
            <pc:docMk/>
            <pc:sldMk cId="0" sldId="256"/>
            <ac:spMk id="147" creationId="{00000000-0000-0000-0000-000000000000}"/>
          </ac:spMkLst>
        </pc:spChg>
        <pc:spChg chg="mod">
          <ac:chgData name="Ivana Konjevod" userId="729b15ae8f6d86b2" providerId="LiveId" clId="{AE2FBBF8-57A2-419A-9EB1-2B2BE3C44D45}" dt="2026-10-22T21:44:31.852" v="187" actId="20577"/>
          <ac:spMkLst>
            <pc:docMk/>
            <pc:sldMk cId="0" sldId="256"/>
            <ac:spMk id="14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24454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4F2FA"/>
        </a:solidFill>
        <a:effectLst/>
      </p:bgPr>
    </p:bg>
    <p:spTree>
      <p:nvGrpSpPr>
        <p:cNvPr id="1" name=""/>
        <p:cNvGrpSpPr/>
        <p:nvPr/>
      </p:nvGrpSpPr>
      <p:grpSpPr>
        <a:xfrm>
          <a:off x="0" y="0"/>
          <a:ext cx="0" cy="0"/>
          <a:chOff x="0" y="0"/>
          <a:chExt cx="0" cy="0"/>
        </a:xfrm>
      </p:grpSpPr>
      <p:sp>
        <p:nvSpPr>
          <p:cNvPr id="2" name="shape-0"/>
          <p:cNvSpPr/>
          <p:nvPr/>
        </p:nvSpPr>
        <p:spPr>
          <a:xfrm>
            <a:off x="0" y="0"/>
            <a:ext cx="15116175" cy="3317825"/>
          </a:xfrm>
          <a:prstGeom prst="rect">
            <a:avLst/>
          </a:prstGeom>
          <a:solidFill>
            <a:srgbClr val="1F2A52"/>
          </a:solidFill>
          <a:ln/>
        </p:spPr>
        <p:txBody>
          <a:bodyPr/>
          <a:lstStyle/>
          <a:p>
            <a:endParaRPr lang="en-GB"/>
          </a:p>
        </p:txBody>
      </p:sp>
      <p:sp>
        <p:nvSpPr>
          <p:cNvPr id="3" name="shape-1"/>
          <p:cNvSpPr/>
          <p:nvPr/>
        </p:nvSpPr>
        <p:spPr>
          <a:xfrm>
            <a:off x="609600" y="323850"/>
            <a:ext cx="822127" cy="285750"/>
          </a:xfrm>
          <a:prstGeom prst="roundRect">
            <a:avLst>
              <a:gd name="adj" fmla="val 50000"/>
            </a:avLst>
          </a:prstGeom>
          <a:solidFill>
            <a:srgbClr val="F2B84B"/>
          </a:solidFill>
          <a:ln/>
        </p:spPr>
        <p:txBody>
          <a:bodyPr/>
          <a:lstStyle/>
          <a:p>
            <a:endParaRPr lang="en-GB"/>
          </a:p>
        </p:txBody>
      </p:sp>
      <p:sp>
        <p:nvSpPr>
          <p:cNvPr id="4" name="shape-2"/>
          <p:cNvSpPr/>
          <p:nvPr/>
        </p:nvSpPr>
        <p:spPr>
          <a:xfrm>
            <a:off x="609600" y="3013025"/>
            <a:ext cx="1633538" cy="19050"/>
          </a:xfrm>
          <a:prstGeom prst="rect">
            <a:avLst/>
          </a:prstGeom>
          <a:solidFill>
            <a:srgbClr val="8C95C7"/>
          </a:solidFill>
          <a:ln/>
        </p:spPr>
        <p:txBody>
          <a:bodyPr/>
          <a:lstStyle/>
          <a:p>
            <a:endParaRPr lang="en-GB"/>
          </a:p>
        </p:txBody>
      </p:sp>
      <p:sp>
        <p:nvSpPr>
          <p:cNvPr id="5" name="shape-3"/>
          <p:cNvSpPr/>
          <p:nvPr/>
        </p:nvSpPr>
        <p:spPr>
          <a:xfrm>
            <a:off x="2414588" y="3013025"/>
            <a:ext cx="1633538" cy="19050"/>
          </a:xfrm>
          <a:prstGeom prst="rect">
            <a:avLst/>
          </a:prstGeom>
          <a:solidFill>
            <a:srgbClr val="8C95C7"/>
          </a:solidFill>
          <a:ln/>
        </p:spPr>
        <p:txBody>
          <a:bodyPr/>
          <a:lstStyle/>
          <a:p>
            <a:endParaRPr lang="en-GB"/>
          </a:p>
        </p:txBody>
      </p:sp>
      <p:sp>
        <p:nvSpPr>
          <p:cNvPr id="6" name="shape-4"/>
          <p:cNvSpPr/>
          <p:nvPr/>
        </p:nvSpPr>
        <p:spPr>
          <a:xfrm>
            <a:off x="4219575" y="3013025"/>
            <a:ext cx="1633538" cy="19050"/>
          </a:xfrm>
          <a:prstGeom prst="rect">
            <a:avLst/>
          </a:prstGeom>
          <a:solidFill>
            <a:srgbClr val="8C95C7"/>
          </a:solidFill>
          <a:ln/>
        </p:spPr>
        <p:txBody>
          <a:bodyPr/>
          <a:lstStyle/>
          <a:p>
            <a:endParaRPr lang="en-GB"/>
          </a:p>
        </p:txBody>
      </p:sp>
      <p:sp>
        <p:nvSpPr>
          <p:cNvPr id="7" name="shape-5"/>
          <p:cNvSpPr/>
          <p:nvPr/>
        </p:nvSpPr>
        <p:spPr>
          <a:xfrm>
            <a:off x="6024563" y="3013025"/>
            <a:ext cx="1633538" cy="19050"/>
          </a:xfrm>
          <a:prstGeom prst="rect">
            <a:avLst/>
          </a:prstGeom>
          <a:solidFill>
            <a:srgbClr val="8C95C7"/>
          </a:solidFill>
          <a:ln/>
        </p:spPr>
        <p:txBody>
          <a:bodyPr/>
          <a:lstStyle/>
          <a:p>
            <a:endParaRPr lang="en-GB"/>
          </a:p>
        </p:txBody>
      </p:sp>
      <p:sp>
        <p:nvSpPr>
          <p:cNvPr id="8" name="shape-6"/>
          <p:cNvSpPr/>
          <p:nvPr/>
        </p:nvSpPr>
        <p:spPr>
          <a:xfrm>
            <a:off x="7829550" y="3013025"/>
            <a:ext cx="1633538" cy="19050"/>
          </a:xfrm>
          <a:prstGeom prst="rect">
            <a:avLst/>
          </a:prstGeom>
          <a:solidFill>
            <a:srgbClr val="8C95C7"/>
          </a:solidFill>
          <a:ln/>
        </p:spPr>
        <p:txBody>
          <a:bodyPr/>
          <a:lstStyle/>
          <a:p>
            <a:endParaRPr lang="en-GB"/>
          </a:p>
        </p:txBody>
      </p:sp>
      <p:sp>
        <p:nvSpPr>
          <p:cNvPr id="9" name="shape-7"/>
          <p:cNvSpPr/>
          <p:nvPr/>
        </p:nvSpPr>
        <p:spPr>
          <a:xfrm>
            <a:off x="9634538" y="3013025"/>
            <a:ext cx="1633538" cy="19050"/>
          </a:xfrm>
          <a:prstGeom prst="rect">
            <a:avLst/>
          </a:prstGeom>
          <a:solidFill>
            <a:srgbClr val="8C95C7"/>
          </a:solidFill>
          <a:ln/>
        </p:spPr>
        <p:txBody>
          <a:bodyPr/>
          <a:lstStyle/>
          <a:p>
            <a:endParaRPr lang="en-GB"/>
          </a:p>
        </p:txBody>
      </p:sp>
      <p:sp>
        <p:nvSpPr>
          <p:cNvPr id="10" name="shape-8"/>
          <p:cNvSpPr/>
          <p:nvPr/>
        </p:nvSpPr>
        <p:spPr>
          <a:xfrm>
            <a:off x="609600" y="3546425"/>
            <a:ext cx="2657475" cy="1115616"/>
          </a:xfrm>
          <a:prstGeom prst="roundRect">
            <a:avLst>
              <a:gd name="adj" fmla="val 13661"/>
            </a:avLst>
          </a:prstGeom>
          <a:solidFill>
            <a:srgbClr val="FFFFFF"/>
          </a:solidFill>
          <a:ln/>
        </p:spPr>
        <p:txBody>
          <a:bodyPr/>
          <a:lstStyle/>
          <a:p>
            <a:endParaRPr lang="en-GB"/>
          </a:p>
        </p:txBody>
      </p:sp>
      <p:sp>
        <p:nvSpPr>
          <p:cNvPr id="11" name="shape-9"/>
          <p:cNvSpPr/>
          <p:nvPr/>
        </p:nvSpPr>
        <p:spPr>
          <a:xfrm>
            <a:off x="609600" y="3546425"/>
            <a:ext cx="2657475" cy="57150"/>
          </a:xfrm>
          <a:prstGeom prst="rect">
            <a:avLst/>
          </a:prstGeom>
          <a:solidFill>
            <a:srgbClr val="F2B84B"/>
          </a:solidFill>
          <a:ln/>
        </p:spPr>
        <p:txBody>
          <a:bodyPr/>
          <a:lstStyle/>
          <a:p>
            <a:endParaRPr lang="en-GB"/>
          </a:p>
        </p:txBody>
      </p:sp>
      <p:sp>
        <p:nvSpPr>
          <p:cNvPr id="12" name="shape-10"/>
          <p:cNvSpPr/>
          <p:nvPr/>
        </p:nvSpPr>
        <p:spPr>
          <a:xfrm>
            <a:off x="3419475" y="3546425"/>
            <a:ext cx="2657475" cy="1115616"/>
          </a:xfrm>
          <a:prstGeom prst="roundRect">
            <a:avLst>
              <a:gd name="adj" fmla="val 13661"/>
            </a:avLst>
          </a:prstGeom>
          <a:solidFill>
            <a:srgbClr val="FFFFFF"/>
          </a:solidFill>
          <a:ln/>
        </p:spPr>
        <p:txBody>
          <a:bodyPr/>
          <a:lstStyle/>
          <a:p>
            <a:endParaRPr lang="en-GB"/>
          </a:p>
        </p:txBody>
      </p:sp>
      <p:sp>
        <p:nvSpPr>
          <p:cNvPr id="13" name="shape-11"/>
          <p:cNvSpPr/>
          <p:nvPr/>
        </p:nvSpPr>
        <p:spPr>
          <a:xfrm>
            <a:off x="3419475" y="3546425"/>
            <a:ext cx="2657475" cy="57150"/>
          </a:xfrm>
          <a:prstGeom prst="rect">
            <a:avLst/>
          </a:prstGeom>
          <a:solidFill>
            <a:srgbClr val="E2725B"/>
          </a:solidFill>
          <a:ln/>
        </p:spPr>
        <p:txBody>
          <a:bodyPr/>
          <a:lstStyle/>
          <a:p>
            <a:endParaRPr lang="en-GB"/>
          </a:p>
        </p:txBody>
      </p:sp>
      <p:sp>
        <p:nvSpPr>
          <p:cNvPr id="14" name="shape-12"/>
          <p:cNvSpPr/>
          <p:nvPr/>
        </p:nvSpPr>
        <p:spPr>
          <a:xfrm>
            <a:off x="6229350" y="3546425"/>
            <a:ext cx="2657475" cy="1115616"/>
          </a:xfrm>
          <a:prstGeom prst="roundRect">
            <a:avLst>
              <a:gd name="adj" fmla="val 13661"/>
            </a:avLst>
          </a:prstGeom>
          <a:solidFill>
            <a:srgbClr val="FFFFFF"/>
          </a:solidFill>
          <a:ln/>
        </p:spPr>
        <p:txBody>
          <a:bodyPr/>
          <a:lstStyle/>
          <a:p>
            <a:endParaRPr lang="en-GB"/>
          </a:p>
        </p:txBody>
      </p:sp>
      <p:sp>
        <p:nvSpPr>
          <p:cNvPr id="15" name="shape-13"/>
          <p:cNvSpPr/>
          <p:nvPr/>
        </p:nvSpPr>
        <p:spPr>
          <a:xfrm>
            <a:off x="6229350" y="3546425"/>
            <a:ext cx="2657475" cy="57150"/>
          </a:xfrm>
          <a:prstGeom prst="rect">
            <a:avLst/>
          </a:prstGeom>
          <a:solidFill>
            <a:srgbClr val="5566B0"/>
          </a:solidFill>
          <a:ln/>
        </p:spPr>
        <p:txBody>
          <a:bodyPr/>
          <a:lstStyle/>
          <a:p>
            <a:endParaRPr lang="en-GB"/>
          </a:p>
        </p:txBody>
      </p:sp>
      <p:sp>
        <p:nvSpPr>
          <p:cNvPr id="16" name="shape-14"/>
          <p:cNvSpPr/>
          <p:nvPr/>
        </p:nvSpPr>
        <p:spPr>
          <a:xfrm>
            <a:off x="9039225" y="3546425"/>
            <a:ext cx="2657475" cy="1115616"/>
          </a:xfrm>
          <a:prstGeom prst="roundRect">
            <a:avLst>
              <a:gd name="adj" fmla="val 13661"/>
            </a:avLst>
          </a:prstGeom>
          <a:solidFill>
            <a:srgbClr val="FFFFFF"/>
          </a:solidFill>
          <a:ln/>
        </p:spPr>
        <p:txBody>
          <a:bodyPr/>
          <a:lstStyle/>
          <a:p>
            <a:endParaRPr lang="en-GB"/>
          </a:p>
        </p:txBody>
      </p:sp>
      <p:sp>
        <p:nvSpPr>
          <p:cNvPr id="17" name="shape-15"/>
          <p:cNvSpPr/>
          <p:nvPr/>
        </p:nvSpPr>
        <p:spPr>
          <a:xfrm>
            <a:off x="9039225" y="3546425"/>
            <a:ext cx="2657475" cy="57150"/>
          </a:xfrm>
          <a:prstGeom prst="rect">
            <a:avLst/>
          </a:prstGeom>
          <a:solidFill>
            <a:srgbClr val="F2B84B"/>
          </a:solidFill>
          <a:ln/>
        </p:spPr>
        <p:txBody>
          <a:bodyPr/>
          <a:lstStyle/>
          <a:p>
            <a:endParaRPr lang="en-GB"/>
          </a:p>
        </p:txBody>
      </p:sp>
      <p:sp>
        <p:nvSpPr>
          <p:cNvPr id="18" name="shape-16"/>
          <p:cNvSpPr/>
          <p:nvPr/>
        </p:nvSpPr>
        <p:spPr>
          <a:xfrm>
            <a:off x="11849100" y="3546425"/>
            <a:ext cx="2657475" cy="1115616"/>
          </a:xfrm>
          <a:prstGeom prst="roundRect">
            <a:avLst>
              <a:gd name="adj" fmla="val 13661"/>
            </a:avLst>
          </a:prstGeom>
          <a:solidFill>
            <a:srgbClr val="FFFFFF"/>
          </a:solidFill>
          <a:ln/>
        </p:spPr>
        <p:txBody>
          <a:bodyPr/>
          <a:lstStyle/>
          <a:p>
            <a:endParaRPr lang="en-GB"/>
          </a:p>
        </p:txBody>
      </p:sp>
      <p:sp>
        <p:nvSpPr>
          <p:cNvPr id="19" name="shape-17"/>
          <p:cNvSpPr/>
          <p:nvPr/>
        </p:nvSpPr>
        <p:spPr>
          <a:xfrm>
            <a:off x="11849100" y="3546425"/>
            <a:ext cx="2657475" cy="57150"/>
          </a:xfrm>
          <a:prstGeom prst="rect">
            <a:avLst/>
          </a:prstGeom>
          <a:solidFill>
            <a:srgbClr val="E2725B"/>
          </a:solidFill>
          <a:ln/>
        </p:spPr>
        <p:txBody>
          <a:bodyPr/>
          <a:lstStyle/>
          <a:p>
            <a:endParaRPr lang="en-GB"/>
          </a:p>
        </p:txBody>
      </p:sp>
      <p:sp>
        <p:nvSpPr>
          <p:cNvPr id="20" name="shape-18"/>
          <p:cNvSpPr/>
          <p:nvPr/>
        </p:nvSpPr>
        <p:spPr>
          <a:xfrm>
            <a:off x="609600" y="5033516"/>
            <a:ext cx="4505325" cy="7609880"/>
          </a:xfrm>
          <a:prstGeom prst="roundRect">
            <a:avLst>
              <a:gd name="adj" fmla="val 4228"/>
            </a:avLst>
          </a:prstGeom>
          <a:solidFill>
            <a:srgbClr val="FFFFFF"/>
          </a:solidFill>
          <a:ln/>
        </p:spPr>
        <p:txBody>
          <a:bodyPr/>
          <a:lstStyle/>
          <a:p>
            <a:endParaRPr lang="en-GB"/>
          </a:p>
        </p:txBody>
      </p:sp>
      <p:sp>
        <p:nvSpPr>
          <p:cNvPr id="21" name="shape-19"/>
          <p:cNvSpPr/>
          <p:nvPr/>
        </p:nvSpPr>
        <p:spPr>
          <a:xfrm>
            <a:off x="857250" y="5262116"/>
            <a:ext cx="400050" cy="400050"/>
          </a:xfrm>
          <a:prstGeom prst="ellipse">
            <a:avLst/>
          </a:prstGeom>
          <a:solidFill>
            <a:srgbClr val="F2B84B"/>
          </a:solidFill>
          <a:ln/>
        </p:spPr>
        <p:txBody>
          <a:bodyPr/>
          <a:lstStyle/>
          <a:p>
            <a:endParaRPr lang="en-GB"/>
          </a:p>
        </p:txBody>
      </p:sp>
      <p:sp>
        <p:nvSpPr>
          <p:cNvPr id="22" name="shape-20"/>
          <p:cNvSpPr/>
          <p:nvPr/>
        </p:nvSpPr>
        <p:spPr>
          <a:xfrm>
            <a:off x="5305425" y="5033516"/>
            <a:ext cx="4505325" cy="7609880"/>
          </a:xfrm>
          <a:prstGeom prst="roundRect">
            <a:avLst>
              <a:gd name="adj" fmla="val 4228"/>
            </a:avLst>
          </a:prstGeom>
          <a:solidFill>
            <a:srgbClr val="FFFFFF"/>
          </a:solidFill>
          <a:ln/>
        </p:spPr>
        <p:txBody>
          <a:bodyPr/>
          <a:lstStyle/>
          <a:p>
            <a:endParaRPr lang="en-GB"/>
          </a:p>
        </p:txBody>
      </p:sp>
      <p:sp>
        <p:nvSpPr>
          <p:cNvPr id="23" name="shape-21"/>
          <p:cNvSpPr/>
          <p:nvPr/>
        </p:nvSpPr>
        <p:spPr>
          <a:xfrm>
            <a:off x="5553075" y="5344864"/>
            <a:ext cx="400050" cy="400050"/>
          </a:xfrm>
          <a:prstGeom prst="ellipse">
            <a:avLst/>
          </a:prstGeom>
          <a:solidFill>
            <a:srgbClr val="E2725B"/>
          </a:solidFill>
          <a:ln/>
        </p:spPr>
        <p:txBody>
          <a:bodyPr/>
          <a:lstStyle/>
          <a:p>
            <a:endParaRPr lang="en-GB"/>
          </a:p>
        </p:txBody>
      </p:sp>
      <p:sp>
        <p:nvSpPr>
          <p:cNvPr id="24" name="shape-22"/>
          <p:cNvSpPr/>
          <p:nvPr/>
        </p:nvSpPr>
        <p:spPr>
          <a:xfrm>
            <a:off x="5553075" y="10793760"/>
            <a:ext cx="1957388" cy="762893"/>
          </a:xfrm>
          <a:prstGeom prst="roundRect">
            <a:avLst>
              <a:gd name="adj" fmla="val 17480"/>
            </a:avLst>
          </a:prstGeom>
          <a:solidFill>
            <a:srgbClr val="FDF1D9"/>
          </a:solidFill>
          <a:ln/>
        </p:spPr>
        <p:txBody>
          <a:bodyPr/>
          <a:lstStyle/>
          <a:p>
            <a:endParaRPr lang="en-GB"/>
          </a:p>
        </p:txBody>
      </p:sp>
      <p:sp>
        <p:nvSpPr>
          <p:cNvPr id="25" name="shape-23"/>
          <p:cNvSpPr/>
          <p:nvPr/>
        </p:nvSpPr>
        <p:spPr>
          <a:xfrm>
            <a:off x="7605713" y="10793760"/>
            <a:ext cx="1957388" cy="762893"/>
          </a:xfrm>
          <a:prstGeom prst="roundRect">
            <a:avLst>
              <a:gd name="adj" fmla="val 17480"/>
            </a:avLst>
          </a:prstGeom>
          <a:solidFill>
            <a:srgbClr val="FBE3DD"/>
          </a:solidFill>
          <a:ln/>
        </p:spPr>
        <p:txBody>
          <a:bodyPr/>
          <a:lstStyle/>
          <a:p>
            <a:endParaRPr lang="en-GB"/>
          </a:p>
        </p:txBody>
      </p:sp>
      <p:sp>
        <p:nvSpPr>
          <p:cNvPr id="26" name="shape-24"/>
          <p:cNvSpPr/>
          <p:nvPr/>
        </p:nvSpPr>
        <p:spPr>
          <a:xfrm>
            <a:off x="5553075" y="11651903"/>
            <a:ext cx="1957388" cy="762893"/>
          </a:xfrm>
          <a:prstGeom prst="roundRect">
            <a:avLst>
              <a:gd name="adj" fmla="val 17480"/>
            </a:avLst>
          </a:prstGeom>
          <a:solidFill>
            <a:srgbClr val="E7E4F6"/>
          </a:solidFill>
          <a:ln/>
        </p:spPr>
        <p:txBody>
          <a:bodyPr/>
          <a:lstStyle/>
          <a:p>
            <a:endParaRPr lang="en-GB"/>
          </a:p>
        </p:txBody>
      </p:sp>
      <p:sp>
        <p:nvSpPr>
          <p:cNvPr id="27" name="shape-25"/>
          <p:cNvSpPr/>
          <p:nvPr/>
        </p:nvSpPr>
        <p:spPr>
          <a:xfrm>
            <a:off x="7605713" y="11651903"/>
            <a:ext cx="1957388" cy="762893"/>
          </a:xfrm>
          <a:prstGeom prst="roundRect">
            <a:avLst>
              <a:gd name="adj" fmla="val 17480"/>
            </a:avLst>
          </a:prstGeom>
          <a:solidFill>
            <a:srgbClr val="DDEFE0"/>
          </a:solidFill>
          <a:ln/>
        </p:spPr>
        <p:txBody>
          <a:bodyPr/>
          <a:lstStyle/>
          <a:p>
            <a:endParaRPr lang="en-GB"/>
          </a:p>
        </p:txBody>
      </p:sp>
      <p:sp>
        <p:nvSpPr>
          <p:cNvPr id="28" name="shape-26"/>
          <p:cNvSpPr/>
          <p:nvPr/>
        </p:nvSpPr>
        <p:spPr>
          <a:xfrm>
            <a:off x="10001250" y="5033516"/>
            <a:ext cx="4505325" cy="7609880"/>
          </a:xfrm>
          <a:prstGeom prst="roundRect">
            <a:avLst>
              <a:gd name="adj" fmla="val 4228"/>
            </a:avLst>
          </a:prstGeom>
          <a:solidFill>
            <a:srgbClr val="FFFFFF"/>
          </a:solidFill>
          <a:ln/>
        </p:spPr>
        <p:txBody>
          <a:bodyPr/>
          <a:lstStyle/>
          <a:p>
            <a:endParaRPr lang="en-GB"/>
          </a:p>
        </p:txBody>
      </p:sp>
      <p:sp>
        <p:nvSpPr>
          <p:cNvPr id="29" name="shape-27"/>
          <p:cNvSpPr/>
          <p:nvPr/>
        </p:nvSpPr>
        <p:spPr>
          <a:xfrm>
            <a:off x="10248900" y="5262116"/>
            <a:ext cx="400050" cy="400050"/>
          </a:xfrm>
          <a:prstGeom prst="ellipse">
            <a:avLst/>
          </a:prstGeom>
          <a:solidFill>
            <a:srgbClr val="A9B3E0"/>
          </a:solidFill>
          <a:ln/>
        </p:spPr>
        <p:txBody>
          <a:bodyPr/>
          <a:lstStyle/>
          <a:p>
            <a:endParaRPr lang="en-GB"/>
          </a:p>
        </p:txBody>
      </p:sp>
      <p:sp>
        <p:nvSpPr>
          <p:cNvPr id="30" name="shape-28"/>
          <p:cNvSpPr/>
          <p:nvPr/>
        </p:nvSpPr>
        <p:spPr>
          <a:xfrm>
            <a:off x="10248900" y="10239077"/>
            <a:ext cx="2486025" cy="529084"/>
          </a:xfrm>
          <a:prstGeom prst="roundRect">
            <a:avLst>
              <a:gd name="adj" fmla="val 21603"/>
            </a:avLst>
          </a:prstGeom>
          <a:solidFill>
            <a:srgbClr val="FDF1D9"/>
          </a:solidFill>
          <a:ln/>
        </p:spPr>
        <p:txBody>
          <a:bodyPr/>
          <a:lstStyle/>
          <a:p>
            <a:endParaRPr lang="en-GB"/>
          </a:p>
        </p:txBody>
      </p:sp>
      <p:sp>
        <p:nvSpPr>
          <p:cNvPr id="31" name="shape-29"/>
          <p:cNvSpPr/>
          <p:nvPr/>
        </p:nvSpPr>
        <p:spPr>
          <a:xfrm>
            <a:off x="10248900" y="10844361"/>
            <a:ext cx="2486025" cy="529084"/>
          </a:xfrm>
          <a:prstGeom prst="roundRect">
            <a:avLst>
              <a:gd name="adj" fmla="val 21603"/>
            </a:avLst>
          </a:prstGeom>
          <a:solidFill>
            <a:srgbClr val="FBE3DD"/>
          </a:solidFill>
          <a:ln/>
        </p:spPr>
        <p:txBody>
          <a:bodyPr/>
          <a:lstStyle/>
          <a:p>
            <a:endParaRPr lang="en-GB"/>
          </a:p>
        </p:txBody>
      </p:sp>
      <p:sp>
        <p:nvSpPr>
          <p:cNvPr id="32" name="shape-30"/>
          <p:cNvSpPr/>
          <p:nvPr/>
        </p:nvSpPr>
        <p:spPr>
          <a:xfrm>
            <a:off x="10248900" y="11449645"/>
            <a:ext cx="2486025" cy="529084"/>
          </a:xfrm>
          <a:prstGeom prst="roundRect">
            <a:avLst>
              <a:gd name="adj" fmla="val 21603"/>
            </a:avLst>
          </a:prstGeom>
          <a:solidFill>
            <a:srgbClr val="E7E4F6"/>
          </a:solidFill>
          <a:ln/>
        </p:spPr>
        <p:txBody>
          <a:bodyPr/>
          <a:lstStyle/>
          <a:p>
            <a:endParaRPr lang="en-GB"/>
          </a:p>
        </p:txBody>
      </p:sp>
      <p:sp>
        <p:nvSpPr>
          <p:cNvPr id="33" name="shape-31"/>
          <p:cNvSpPr/>
          <p:nvPr/>
        </p:nvSpPr>
        <p:spPr>
          <a:xfrm>
            <a:off x="13154025" y="10601027"/>
            <a:ext cx="1104900" cy="1015752"/>
          </a:xfrm>
          <a:prstGeom prst="roundRect">
            <a:avLst>
              <a:gd name="adj" fmla="val 13128"/>
            </a:avLst>
          </a:prstGeom>
          <a:solidFill>
            <a:srgbClr val="1F2A52"/>
          </a:solidFill>
          <a:ln/>
        </p:spPr>
        <p:txBody>
          <a:bodyPr/>
          <a:lstStyle/>
          <a:p>
            <a:endParaRPr lang="en-GB"/>
          </a:p>
        </p:txBody>
      </p:sp>
      <p:sp>
        <p:nvSpPr>
          <p:cNvPr id="34" name="shape-32"/>
          <p:cNvSpPr/>
          <p:nvPr/>
        </p:nvSpPr>
        <p:spPr>
          <a:xfrm>
            <a:off x="609600" y="12833896"/>
            <a:ext cx="4505325" cy="5171033"/>
          </a:xfrm>
          <a:prstGeom prst="roundRect">
            <a:avLst>
              <a:gd name="adj" fmla="val 4228"/>
            </a:avLst>
          </a:prstGeom>
          <a:solidFill>
            <a:srgbClr val="FFFFFF"/>
          </a:solidFill>
          <a:ln/>
        </p:spPr>
        <p:txBody>
          <a:bodyPr/>
          <a:lstStyle/>
          <a:p>
            <a:endParaRPr lang="en-GB"/>
          </a:p>
        </p:txBody>
      </p:sp>
      <p:sp>
        <p:nvSpPr>
          <p:cNvPr id="35" name="shape-33"/>
          <p:cNvSpPr/>
          <p:nvPr/>
        </p:nvSpPr>
        <p:spPr>
          <a:xfrm>
            <a:off x="857250" y="13167271"/>
            <a:ext cx="400050" cy="400050"/>
          </a:xfrm>
          <a:prstGeom prst="ellipse">
            <a:avLst/>
          </a:prstGeom>
          <a:solidFill>
            <a:srgbClr val="F2B84B"/>
          </a:solidFill>
          <a:ln/>
        </p:spPr>
        <p:txBody>
          <a:bodyPr/>
          <a:lstStyle/>
          <a:p>
            <a:endParaRPr lang="en-GB"/>
          </a:p>
        </p:txBody>
      </p:sp>
      <p:sp>
        <p:nvSpPr>
          <p:cNvPr id="36" name="shape-34"/>
          <p:cNvSpPr/>
          <p:nvPr/>
        </p:nvSpPr>
        <p:spPr>
          <a:xfrm>
            <a:off x="5305425" y="12833896"/>
            <a:ext cx="4505325" cy="5171033"/>
          </a:xfrm>
          <a:prstGeom prst="roundRect">
            <a:avLst>
              <a:gd name="adj" fmla="val 4228"/>
            </a:avLst>
          </a:prstGeom>
          <a:solidFill>
            <a:srgbClr val="FFFFFF"/>
          </a:solidFill>
          <a:ln/>
        </p:spPr>
        <p:txBody>
          <a:bodyPr/>
          <a:lstStyle/>
          <a:p>
            <a:endParaRPr lang="en-GB"/>
          </a:p>
        </p:txBody>
      </p:sp>
      <p:sp>
        <p:nvSpPr>
          <p:cNvPr id="37" name="shape-35"/>
          <p:cNvSpPr/>
          <p:nvPr/>
        </p:nvSpPr>
        <p:spPr>
          <a:xfrm>
            <a:off x="5553075" y="13062496"/>
            <a:ext cx="400050" cy="400050"/>
          </a:xfrm>
          <a:prstGeom prst="ellipse">
            <a:avLst/>
          </a:prstGeom>
          <a:solidFill>
            <a:srgbClr val="E2725B"/>
          </a:solidFill>
          <a:ln/>
        </p:spPr>
        <p:txBody>
          <a:bodyPr/>
          <a:lstStyle/>
          <a:p>
            <a:endParaRPr lang="en-GB"/>
          </a:p>
        </p:txBody>
      </p:sp>
      <p:sp>
        <p:nvSpPr>
          <p:cNvPr id="38" name="shape-36"/>
          <p:cNvSpPr/>
          <p:nvPr/>
        </p:nvSpPr>
        <p:spPr>
          <a:xfrm>
            <a:off x="5553075" y="16404729"/>
            <a:ext cx="4010025" cy="1371600"/>
          </a:xfrm>
          <a:prstGeom prst="roundRect">
            <a:avLst>
              <a:gd name="adj" fmla="val 9722"/>
            </a:avLst>
          </a:prstGeom>
          <a:solidFill>
            <a:srgbClr val="FCEFD8"/>
          </a:solidFill>
          <a:ln/>
        </p:spPr>
        <p:txBody>
          <a:bodyPr/>
          <a:lstStyle/>
          <a:p>
            <a:endParaRPr lang="en-GB"/>
          </a:p>
        </p:txBody>
      </p:sp>
      <p:sp>
        <p:nvSpPr>
          <p:cNvPr id="39" name="shape-37"/>
          <p:cNvSpPr/>
          <p:nvPr/>
        </p:nvSpPr>
        <p:spPr>
          <a:xfrm>
            <a:off x="10001250" y="12833896"/>
            <a:ext cx="4505325" cy="5171033"/>
          </a:xfrm>
          <a:prstGeom prst="roundRect">
            <a:avLst>
              <a:gd name="adj" fmla="val 4228"/>
            </a:avLst>
          </a:prstGeom>
          <a:solidFill>
            <a:srgbClr val="1F2A52"/>
          </a:solidFill>
          <a:ln/>
        </p:spPr>
        <p:txBody>
          <a:bodyPr/>
          <a:lstStyle/>
          <a:p>
            <a:endParaRPr lang="en-GB"/>
          </a:p>
        </p:txBody>
      </p:sp>
      <p:sp>
        <p:nvSpPr>
          <p:cNvPr id="40" name="shape-38"/>
          <p:cNvSpPr/>
          <p:nvPr/>
        </p:nvSpPr>
        <p:spPr>
          <a:xfrm>
            <a:off x="10229850" y="15077777"/>
            <a:ext cx="4048125" cy="535484"/>
          </a:xfrm>
          <a:prstGeom prst="roundRect">
            <a:avLst>
              <a:gd name="adj" fmla="val 21345"/>
            </a:avLst>
          </a:prstGeom>
          <a:solidFill>
            <a:srgbClr val="2B3A6E"/>
          </a:solidFill>
          <a:ln/>
        </p:spPr>
        <p:txBody>
          <a:bodyPr/>
          <a:lstStyle/>
          <a:p>
            <a:endParaRPr lang="en-GB"/>
          </a:p>
        </p:txBody>
      </p:sp>
      <p:sp>
        <p:nvSpPr>
          <p:cNvPr id="41" name="shape-39"/>
          <p:cNvSpPr/>
          <p:nvPr/>
        </p:nvSpPr>
        <p:spPr>
          <a:xfrm>
            <a:off x="10344150" y="15163502"/>
            <a:ext cx="266700" cy="266700"/>
          </a:xfrm>
          <a:prstGeom prst="ellipse">
            <a:avLst/>
          </a:prstGeom>
          <a:solidFill>
            <a:srgbClr val="F2B84B"/>
          </a:solidFill>
          <a:ln/>
        </p:spPr>
        <p:txBody>
          <a:bodyPr/>
          <a:lstStyle/>
          <a:p>
            <a:endParaRPr lang="en-GB"/>
          </a:p>
        </p:txBody>
      </p:sp>
      <p:sp>
        <p:nvSpPr>
          <p:cNvPr id="42" name="shape-40"/>
          <p:cNvSpPr/>
          <p:nvPr/>
        </p:nvSpPr>
        <p:spPr>
          <a:xfrm>
            <a:off x="10229850" y="15689461"/>
            <a:ext cx="4048125" cy="535484"/>
          </a:xfrm>
          <a:prstGeom prst="roundRect">
            <a:avLst>
              <a:gd name="adj" fmla="val 21345"/>
            </a:avLst>
          </a:prstGeom>
          <a:solidFill>
            <a:srgbClr val="2B3A6E"/>
          </a:solidFill>
          <a:ln/>
        </p:spPr>
        <p:txBody>
          <a:bodyPr/>
          <a:lstStyle/>
          <a:p>
            <a:endParaRPr lang="en-GB"/>
          </a:p>
        </p:txBody>
      </p:sp>
      <p:sp>
        <p:nvSpPr>
          <p:cNvPr id="43" name="shape-41"/>
          <p:cNvSpPr/>
          <p:nvPr/>
        </p:nvSpPr>
        <p:spPr>
          <a:xfrm>
            <a:off x="10344150" y="15775186"/>
            <a:ext cx="266700" cy="266700"/>
          </a:xfrm>
          <a:prstGeom prst="ellipse">
            <a:avLst/>
          </a:prstGeom>
          <a:solidFill>
            <a:srgbClr val="F2B84B"/>
          </a:solidFill>
          <a:ln/>
        </p:spPr>
        <p:txBody>
          <a:bodyPr/>
          <a:lstStyle/>
          <a:p>
            <a:endParaRPr lang="en-GB"/>
          </a:p>
        </p:txBody>
      </p:sp>
      <p:sp>
        <p:nvSpPr>
          <p:cNvPr id="44" name="shape-42"/>
          <p:cNvSpPr/>
          <p:nvPr/>
        </p:nvSpPr>
        <p:spPr>
          <a:xfrm>
            <a:off x="10229850" y="16301145"/>
            <a:ext cx="4048125" cy="709017"/>
          </a:xfrm>
          <a:prstGeom prst="roundRect">
            <a:avLst>
              <a:gd name="adj" fmla="val 16121"/>
            </a:avLst>
          </a:prstGeom>
          <a:solidFill>
            <a:srgbClr val="2B3A6E"/>
          </a:solidFill>
          <a:ln/>
        </p:spPr>
        <p:txBody>
          <a:bodyPr/>
          <a:lstStyle/>
          <a:p>
            <a:endParaRPr lang="en-GB"/>
          </a:p>
        </p:txBody>
      </p:sp>
      <p:sp>
        <p:nvSpPr>
          <p:cNvPr id="45" name="shape-43"/>
          <p:cNvSpPr/>
          <p:nvPr/>
        </p:nvSpPr>
        <p:spPr>
          <a:xfrm>
            <a:off x="10344150" y="16386870"/>
            <a:ext cx="266700" cy="266700"/>
          </a:xfrm>
          <a:prstGeom prst="ellipse">
            <a:avLst/>
          </a:prstGeom>
          <a:solidFill>
            <a:srgbClr val="F2B84B"/>
          </a:solidFill>
          <a:ln/>
        </p:spPr>
        <p:txBody>
          <a:bodyPr/>
          <a:lstStyle/>
          <a:p>
            <a:endParaRPr lang="en-GB"/>
          </a:p>
        </p:txBody>
      </p:sp>
      <p:sp>
        <p:nvSpPr>
          <p:cNvPr id="46" name="shape-44"/>
          <p:cNvSpPr/>
          <p:nvPr/>
        </p:nvSpPr>
        <p:spPr>
          <a:xfrm>
            <a:off x="10229850" y="17086362"/>
            <a:ext cx="4048125" cy="709017"/>
          </a:xfrm>
          <a:prstGeom prst="roundRect">
            <a:avLst>
              <a:gd name="adj" fmla="val 16121"/>
            </a:avLst>
          </a:prstGeom>
          <a:solidFill>
            <a:srgbClr val="E2725B"/>
          </a:solidFill>
          <a:ln/>
        </p:spPr>
        <p:txBody>
          <a:bodyPr/>
          <a:lstStyle/>
          <a:p>
            <a:endParaRPr lang="en-GB"/>
          </a:p>
        </p:txBody>
      </p:sp>
      <p:sp>
        <p:nvSpPr>
          <p:cNvPr id="47" name="shape-45"/>
          <p:cNvSpPr/>
          <p:nvPr/>
        </p:nvSpPr>
        <p:spPr>
          <a:xfrm>
            <a:off x="10344150" y="17172087"/>
            <a:ext cx="266700" cy="266700"/>
          </a:xfrm>
          <a:prstGeom prst="ellipse">
            <a:avLst/>
          </a:prstGeom>
          <a:solidFill>
            <a:srgbClr val="1F2A52"/>
          </a:solidFill>
          <a:ln/>
        </p:spPr>
        <p:txBody>
          <a:bodyPr/>
          <a:lstStyle/>
          <a:p>
            <a:endParaRPr lang="en-GB"/>
          </a:p>
        </p:txBody>
      </p:sp>
      <p:sp>
        <p:nvSpPr>
          <p:cNvPr id="48" name="shape-46"/>
          <p:cNvSpPr/>
          <p:nvPr/>
        </p:nvSpPr>
        <p:spPr>
          <a:xfrm>
            <a:off x="609600" y="18176379"/>
            <a:ext cx="13896975" cy="2820442"/>
          </a:xfrm>
          <a:prstGeom prst="roundRect">
            <a:avLst>
              <a:gd name="adj" fmla="val 6754"/>
            </a:avLst>
          </a:prstGeom>
          <a:solidFill>
            <a:srgbClr val="FFFFFF"/>
          </a:solidFill>
          <a:ln/>
        </p:spPr>
        <p:txBody>
          <a:bodyPr/>
          <a:lstStyle/>
          <a:p>
            <a:endParaRPr lang="en-GB"/>
          </a:p>
        </p:txBody>
      </p:sp>
      <p:pic>
        <p:nvPicPr>
          <p:cNvPr id="49" name="illustration-hero" descr="Illustration of a phone showing a support chatbot with a mood check-in and an option to connect to a person, surrounded by icons for night-time access, peers, wellbeing and video calls"/>
          <p:cNvPicPr>
            <a:picLocks noChangeAspect="1"/>
          </p:cNvPicPr>
          <p:nvPr/>
        </p:nvPicPr>
        <p:blipFill>
          <a:blip r:embed="rId3"/>
          <a:stretch>
            <a:fillRect/>
          </a:stretch>
        </p:blipFill>
        <p:spPr>
          <a:xfrm>
            <a:off x="11649075" y="511076"/>
            <a:ext cx="2857500" cy="2333625"/>
          </a:xfrm>
          <a:prstGeom prst="rect">
            <a:avLst/>
          </a:prstGeom>
        </p:spPr>
      </p:pic>
      <p:pic>
        <p:nvPicPr>
          <p:cNvPr id="50" name="illustration-students" descr="Three students talking together on a campus bench, one with a laptop and one with a phone"/>
          <p:cNvPicPr>
            <a:picLocks noChangeAspect="1"/>
          </p:cNvPicPr>
          <p:nvPr/>
        </p:nvPicPr>
        <p:blipFill>
          <a:blip r:embed="rId4"/>
          <a:stretch>
            <a:fillRect/>
          </a:stretch>
        </p:blipFill>
        <p:spPr>
          <a:xfrm>
            <a:off x="857250" y="10307985"/>
            <a:ext cx="4010025" cy="1670745"/>
          </a:xfrm>
          <a:prstGeom prst="rect">
            <a:avLst/>
          </a:prstGeom>
        </p:spPr>
      </p:pic>
      <p:pic>
        <p:nvPicPr>
          <p:cNvPr id="51" name="illustration-scale" descr="A balance scale with a tick on the higher side and a question mark on the lower side: short-term gains shown, long-term effects unproven"/>
          <p:cNvPicPr>
            <a:picLocks noChangeAspect="1"/>
          </p:cNvPicPr>
          <p:nvPr/>
        </p:nvPicPr>
        <p:blipFill>
          <a:blip r:embed="rId5"/>
          <a:stretch>
            <a:fillRect/>
          </a:stretch>
        </p:blipFill>
        <p:spPr>
          <a:xfrm>
            <a:off x="4257675" y="13062496"/>
            <a:ext cx="609600" cy="609600"/>
          </a:xfrm>
          <a:prstGeom prst="rect">
            <a:avLst/>
          </a:prstGeom>
        </p:spPr>
      </p:pic>
      <p:pic>
        <p:nvPicPr>
          <p:cNvPr id="52" name="illustration-telehealth" descr="A clinician on a laptop video call with a student, with a privacy shield"/>
          <p:cNvPicPr>
            <a:picLocks noChangeAspect="1"/>
          </p:cNvPicPr>
          <p:nvPr/>
        </p:nvPicPr>
        <p:blipFill>
          <a:blip r:embed="rId6"/>
          <a:stretch>
            <a:fillRect/>
          </a:stretch>
        </p:blipFill>
        <p:spPr>
          <a:xfrm>
            <a:off x="5705475" y="16519029"/>
            <a:ext cx="1143000" cy="1143000"/>
          </a:xfrm>
          <a:prstGeom prst="rect">
            <a:avLst/>
          </a:prstGeom>
        </p:spPr>
      </p:pic>
      <p:pic>
        <p:nvPicPr>
          <p:cNvPr id="53" name="illustration-night" descr="A student at a desk late at night using a phone, with a clock and a moon in the window"/>
          <p:cNvPicPr>
            <a:picLocks noChangeAspect="1"/>
          </p:cNvPicPr>
          <p:nvPr/>
        </p:nvPicPr>
        <p:blipFill>
          <a:blip r:embed="rId7"/>
          <a:stretch>
            <a:fillRect/>
          </a:stretch>
        </p:blipFill>
        <p:spPr>
          <a:xfrm>
            <a:off x="10229850" y="13602444"/>
            <a:ext cx="4048125" cy="1123950"/>
          </a:xfrm>
          <a:prstGeom prst="rect">
            <a:avLst/>
          </a:prstGeom>
        </p:spPr>
      </p:pic>
      <p:pic>
        <p:nvPicPr>
          <p:cNvPr id="54" name="icon-0" descr="preencoded.png"/>
          <p:cNvPicPr>
            <a:picLocks noChangeAspect="1"/>
          </p:cNvPicPr>
          <p:nvPr/>
        </p:nvPicPr>
        <p:blipFill>
          <a:blip r:embed="rId8"/>
          <a:stretch>
            <a:fillRect/>
          </a:stretch>
        </p:blipFill>
        <p:spPr>
          <a:xfrm>
            <a:off x="5686425" y="11013281"/>
            <a:ext cx="323850" cy="323850"/>
          </a:xfrm>
          <a:prstGeom prst="rect">
            <a:avLst/>
          </a:prstGeom>
        </p:spPr>
      </p:pic>
      <p:pic>
        <p:nvPicPr>
          <p:cNvPr id="55" name="icon-1" descr="preencoded.png"/>
          <p:cNvPicPr>
            <a:picLocks noChangeAspect="1"/>
          </p:cNvPicPr>
          <p:nvPr/>
        </p:nvPicPr>
        <p:blipFill>
          <a:blip r:embed="rId9"/>
          <a:stretch>
            <a:fillRect/>
          </a:stretch>
        </p:blipFill>
        <p:spPr>
          <a:xfrm>
            <a:off x="7739062" y="11013281"/>
            <a:ext cx="323850" cy="323850"/>
          </a:xfrm>
          <a:prstGeom prst="rect">
            <a:avLst/>
          </a:prstGeom>
        </p:spPr>
      </p:pic>
      <p:pic>
        <p:nvPicPr>
          <p:cNvPr id="56" name="icon-2" descr="preencoded.png"/>
          <p:cNvPicPr>
            <a:picLocks noChangeAspect="1"/>
          </p:cNvPicPr>
          <p:nvPr/>
        </p:nvPicPr>
        <p:blipFill>
          <a:blip r:embed="rId10"/>
          <a:stretch>
            <a:fillRect/>
          </a:stretch>
        </p:blipFill>
        <p:spPr>
          <a:xfrm>
            <a:off x="5686425" y="11871424"/>
            <a:ext cx="323850" cy="323850"/>
          </a:xfrm>
          <a:prstGeom prst="rect">
            <a:avLst/>
          </a:prstGeom>
        </p:spPr>
      </p:pic>
      <p:pic>
        <p:nvPicPr>
          <p:cNvPr id="57" name="icon-3" descr="preencoded.png"/>
          <p:cNvPicPr>
            <a:picLocks noChangeAspect="1"/>
          </p:cNvPicPr>
          <p:nvPr/>
        </p:nvPicPr>
        <p:blipFill>
          <a:blip r:embed="rId11"/>
          <a:stretch>
            <a:fillRect/>
          </a:stretch>
        </p:blipFill>
        <p:spPr>
          <a:xfrm>
            <a:off x="7739062" y="11871424"/>
            <a:ext cx="323850" cy="323850"/>
          </a:xfrm>
          <a:prstGeom prst="rect">
            <a:avLst/>
          </a:prstGeom>
        </p:spPr>
      </p:pic>
      <p:pic>
        <p:nvPicPr>
          <p:cNvPr id="58" name="icon-4" descr="preencoded.png"/>
          <p:cNvPicPr>
            <a:picLocks noChangeAspect="1"/>
          </p:cNvPicPr>
          <p:nvPr/>
        </p:nvPicPr>
        <p:blipFill>
          <a:blip r:embed="rId12"/>
          <a:stretch>
            <a:fillRect/>
          </a:stretch>
        </p:blipFill>
        <p:spPr>
          <a:xfrm>
            <a:off x="12811125" y="10823079"/>
            <a:ext cx="266700" cy="571500"/>
          </a:xfrm>
          <a:prstGeom prst="rect">
            <a:avLst/>
          </a:prstGeom>
        </p:spPr>
      </p:pic>
      <p:pic>
        <p:nvPicPr>
          <p:cNvPr id="59" name="icon-5" descr="preencoded.png"/>
          <p:cNvPicPr>
            <a:picLocks noChangeAspect="1"/>
          </p:cNvPicPr>
          <p:nvPr/>
        </p:nvPicPr>
        <p:blipFill>
          <a:blip r:embed="rId13"/>
          <a:stretch>
            <a:fillRect/>
          </a:stretch>
        </p:blipFill>
        <p:spPr>
          <a:xfrm>
            <a:off x="10401300" y="17229237"/>
            <a:ext cx="152400" cy="152400"/>
          </a:xfrm>
          <a:prstGeom prst="rect">
            <a:avLst/>
          </a:prstGeom>
        </p:spPr>
      </p:pic>
      <p:sp>
        <p:nvSpPr>
          <p:cNvPr id="60" name="text-span-0"/>
          <p:cNvSpPr txBox="1"/>
          <p:nvPr/>
        </p:nvSpPr>
        <p:spPr>
          <a:xfrm>
            <a:off x="742950" y="381000"/>
            <a:ext cx="574477" cy="209550"/>
          </a:xfrm>
          <a:prstGeom prst="rect">
            <a:avLst/>
          </a:prstGeom>
          <a:noFill/>
          <a:ln/>
        </p:spPr>
        <p:txBody>
          <a:bodyPr wrap="square" lIns="0" tIns="0" rIns="0" bIns="0" rtlCol="0" anchor="t"/>
          <a:lstStyle/>
          <a:p>
            <a:pPr marL="0" indent="0" algn="l">
              <a:buNone/>
            </a:pPr>
            <a:r>
              <a:rPr lang="en-US" sz="1220" b="1" kern="0" spc="140" dirty="0">
                <a:solidFill>
                  <a:srgbClr val="1F2A52"/>
                </a:solidFill>
                <a:latin typeface="Calibri" pitchFamily="34" charset="0"/>
                <a:ea typeface="Calibri" pitchFamily="34" charset="-122"/>
                <a:cs typeface="Calibri" pitchFamily="34" charset="-120"/>
              </a:rPr>
              <a:t>TASK 1</a:t>
            </a:r>
            <a:endParaRPr lang="en-US" sz="1220" dirty="0"/>
          </a:p>
        </p:txBody>
      </p:sp>
      <p:sp>
        <p:nvSpPr>
          <p:cNvPr id="61" name="text-span-1"/>
          <p:cNvSpPr txBox="1"/>
          <p:nvPr/>
        </p:nvSpPr>
        <p:spPr>
          <a:xfrm>
            <a:off x="1546027" y="381000"/>
            <a:ext cx="5822007" cy="209550"/>
          </a:xfrm>
          <a:prstGeom prst="rect">
            <a:avLst/>
          </a:prstGeom>
          <a:noFill/>
          <a:ln/>
        </p:spPr>
        <p:txBody>
          <a:bodyPr wrap="square" lIns="0" tIns="0" rIns="0" bIns="0" rtlCol="0" anchor="t"/>
          <a:lstStyle/>
          <a:p>
            <a:pPr marL="0" indent="0" algn="l">
              <a:buNone/>
            </a:pPr>
            <a:r>
              <a:rPr lang="en-US" sz="1220" b="1" kern="0" spc="140" dirty="0">
                <a:solidFill>
                  <a:srgbClr val="C9C2E8"/>
                </a:solidFill>
                <a:latin typeface="Calibri" pitchFamily="34" charset="0"/>
                <a:ea typeface="Calibri" pitchFamily="34" charset="-122"/>
                <a:cs typeface="Calibri" pitchFamily="34" charset="-120"/>
              </a:rPr>
              <a:t>HEALTH PROMOTION POSTER · UNIVERSITY STUDENT MENTAL HEALTH</a:t>
            </a:r>
            <a:endParaRPr lang="en-US" sz="1220" dirty="0"/>
          </a:p>
        </p:txBody>
      </p:sp>
      <p:sp>
        <p:nvSpPr>
          <p:cNvPr id="62" name="text-h1-2"/>
          <p:cNvSpPr txBox="1"/>
          <p:nvPr/>
        </p:nvSpPr>
        <p:spPr>
          <a:xfrm>
            <a:off x="609600" y="762000"/>
            <a:ext cx="10677525" cy="1612850"/>
          </a:xfrm>
          <a:prstGeom prst="rect">
            <a:avLst/>
          </a:prstGeom>
          <a:noFill/>
          <a:ln/>
        </p:spPr>
        <p:txBody>
          <a:bodyPr wrap="square" lIns="0" tIns="0" rIns="0" bIns="0" rtlCol="0" anchor="t"/>
          <a:lstStyle/>
          <a:p>
            <a:pPr marL="0" indent="0" algn="l">
              <a:lnSpc>
                <a:spcPts val="4130"/>
              </a:lnSpc>
              <a:buNone/>
            </a:pPr>
            <a:r>
              <a:rPr lang="en-US" sz="4210" b="1" kern="0" spc="-60" dirty="0">
                <a:solidFill>
                  <a:srgbClr val="FFFFFF"/>
                </a:solidFill>
                <a:latin typeface="Calibri" pitchFamily="34" charset="0"/>
                <a:ea typeface="Calibri" pitchFamily="34" charset="-122"/>
                <a:cs typeface="Calibri" pitchFamily="34" charset="-120"/>
              </a:rPr>
              <a:t>An AI-Powered Peer-Support Chatbot with </a:t>
            </a:r>
            <a:r>
              <a:rPr lang="en-US" sz="4210" b="1" kern="0" spc="-60" dirty="0">
                <a:solidFill>
                  <a:srgbClr val="F2B84B"/>
                </a:solidFill>
                <a:latin typeface="Calibri" pitchFamily="34" charset="0"/>
                <a:ea typeface="Calibri" pitchFamily="34" charset="-122"/>
                <a:cs typeface="Calibri" pitchFamily="34" charset="-120"/>
              </a:rPr>
              <a:t>Telehealth Escalation</a:t>
            </a:r>
            <a:r>
              <a:rPr lang="en-US" sz="4210" b="1" kern="0" spc="-60" dirty="0">
                <a:solidFill>
                  <a:srgbClr val="FFFFFF"/>
                </a:solidFill>
                <a:latin typeface="Calibri" pitchFamily="34" charset="0"/>
                <a:ea typeface="Calibri" pitchFamily="34" charset="-122"/>
                <a:cs typeface="Calibri" pitchFamily="34" charset="-120"/>
              </a:rPr>
              <a:t> for University Students in the UK</a:t>
            </a:r>
            <a:endParaRPr lang="en-US" sz="4210" dirty="0"/>
          </a:p>
        </p:txBody>
      </p:sp>
      <p:sp>
        <p:nvSpPr>
          <p:cNvPr id="63" name="text-span-3"/>
          <p:cNvSpPr txBox="1"/>
          <p:nvPr/>
        </p:nvSpPr>
        <p:spPr>
          <a:xfrm>
            <a:off x="609600" y="2546300"/>
            <a:ext cx="1652588" cy="180975"/>
          </a:xfrm>
          <a:prstGeom prst="rect">
            <a:avLst/>
          </a:prstGeom>
          <a:noFill/>
          <a:ln/>
        </p:spPr>
        <p:txBody>
          <a:bodyPr wrap="square" lIns="0" tIns="0" rIns="0" bIns="0" rtlCol="0" anchor="t"/>
          <a:lstStyle/>
          <a:p>
            <a:pPr marL="0" indent="0" algn="l">
              <a:buNone/>
            </a:pPr>
            <a:r>
              <a:rPr lang="en-US" sz="1050" b="1" kern="0" spc="80" dirty="0">
                <a:solidFill>
                  <a:srgbClr val="F2B84B"/>
                </a:solidFill>
                <a:latin typeface="Calibri" pitchFamily="34" charset="0"/>
                <a:ea typeface="Calibri" pitchFamily="34" charset="-122"/>
                <a:cs typeface="Calibri" pitchFamily="34" charset="-120"/>
              </a:rPr>
              <a:t>NAME</a:t>
            </a:r>
            <a:endParaRPr lang="en-US" sz="1050" dirty="0"/>
          </a:p>
        </p:txBody>
      </p:sp>
      <p:sp>
        <p:nvSpPr>
          <p:cNvPr id="64" name="text-span-4"/>
          <p:cNvSpPr txBox="1"/>
          <p:nvPr/>
        </p:nvSpPr>
        <p:spPr>
          <a:xfrm>
            <a:off x="2414588" y="2546300"/>
            <a:ext cx="1652588" cy="180975"/>
          </a:xfrm>
          <a:prstGeom prst="rect">
            <a:avLst/>
          </a:prstGeom>
          <a:noFill/>
          <a:ln/>
        </p:spPr>
        <p:txBody>
          <a:bodyPr wrap="square" lIns="0" tIns="0" rIns="0" bIns="0" rtlCol="0" anchor="t"/>
          <a:lstStyle/>
          <a:p>
            <a:pPr marL="0" indent="0" algn="l">
              <a:buNone/>
            </a:pPr>
            <a:r>
              <a:rPr lang="en-US" sz="1050" b="1" kern="0" spc="80" dirty="0">
                <a:solidFill>
                  <a:srgbClr val="F2B84B"/>
                </a:solidFill>
                <a:latin typeface="Calibri" pitchFamily="34" charset="0"/>
                <a:ea typeface="Calibri" pitchFamily="34" charset="-122"/>
                <a:cs typeface="Calibri" pitchFamily="34" charset="-120"/>
              </a:rPr>
              <a:t>STUDENT NUMBER</a:t>
            </a:r>
            <a:endParaRPr lang="en-US" sz="1050" dirty="0"/>
          </a:p>
        </p:txBody>
      </p:sp>
      <p:sp>
        <p:nvSpPr>
          <p:cNvPr id="65" name="text-span-5"/>
          <p:cNvSpPr txBox="1"/>
          <p:nvPr/>
        </p:nvSpPr>
        <p:spPr>
          <a:xfrm>
            <a:off x="4219575" y="2546300"/>
            <a:ext cx="1652588" cy="180975"/>
          </a:xfrm>
          <a:prstGeom prst="rect">
            <a:avLst/>
          </a:prstGeom>
          <a:noFill/>
          <a:ln/>
        </p:spPr>
        <p:txBody>
          <a:bodyPr wrap="square" lIns="0" tIns="0" rIns="0" bIns="0" rtlCol="0" anchor="t"/>
          <a:lstStyle/>
          <a:p>
            <a:pPr marL="0" indent="0" algn="l">
              <a:buNone/>
            </a:pPr>
            <a:r>
              <a:rPr lang="en-US" sz="1050" b="1" kern="0" spc="80" dirty="0">
                <a:solidFill>
                  <a:srgbClr val="F2B84B"/>
                </a:solidFill>
                <a:latin typeface="Calibri" pitchFamily="34" charset="0"/>
                <a:ea typeface="Calibri" pitchFamily="34" charset="-122"/>
                <a:cs typeface="Calibri" pitchFamily="34" charset="-120"/>
              </a:rPr>
              <a:t>MODULE CODE</a:t>
            </a:r>
            <a:endParaRPr lang="en-US" sz="1050" dirty="0"/>
          </a:p>
        </p:txBody>
      </p:sp>
      <p:sp>
        <p:nvSpPr>
          <p:cNvPr id="66" name="text-span-6"/>
          <p:cNvSpPr txBox="1"/>
          <p:nvPr/>
        </p:nvSpPr>
        <p:spPr>
          <a:xfrm>
            <a:off x="6024563" y="2546300"/>
            <a:ext cx="1652588" cy="180975"/>
          </a:xfrm>
          <a:prstGeom prst="rect">
            <a:avLst/>
          </a:prstGeom>
          <a:noFill/>
          <a:ln/>
        </p:spPr>
        <p:txBody>
          <a:bodyPr wrap="square" lIns="0" tIns="0" rIns="0" bIns="0" rtlCol="0" anchor="t"/>
          <a:lstStyle/>
          <a:p>
            <a:pPr marL="0" indent="0" algn="l">
              <a:buNone/>
            </a:pPr>
            <a:r>
              <a:rPr lang="en-US" sz="1050" b="1" kern="0" spc="80" dirty="0">
                <a:solidFill>
                  <a:srgbClr val="F2B84B"/>
                </a:solidFill>
                <a:latin typeface="Calibri" pitchFamily="34" charset="0"/>
                <a:ea typeface="Calibri" pitchFamily="34" charset="-122"/>
                <a:cs typeface="Calibri" pitchFamily="34" charset="-120"/>
              </a:rPr>
              <a:t>MODULE  </a:t>
            </a:r>
            <a:endParaRPr lang="en-US" sz="1050" dirty="0"/>
          </a:p>
        </p:txBody>
      </p:sp>
      <p:sp>
        <p:nvSpPr>
          <p:cNvPr id="67" name="text-span-7"/>
          <p:cNvSpPr txBox="1"/>
          <p:nvPr/>
        </p:nvSpPr>
        <p:spPr>
          <a:xfrm>
            <a:off x="7829550" y="2546300"/>
            <a:ext cx="1652588" cy="180975"/>
          </a:xfrm>
          <a:prstGeom prst="rect">
            <a:avLst/>
          </a:prstGeom>
          <a:noFill/>
          <a:ln/>
        </p:spPr>
        <p:txBody>
          <a:bodyPr wrap="square" lIns="0" tIns="0" rIns="0" bIns="0" rtlCol="0" anchor="t"/>
          <a:lstStyle/>
          <a:p>
            <a:pPr marL="0" indent="0" algn="l">
              <a:buNone/>
            </a:pPr>
            <a:r>
              <a:rPr lang="en-US" sz="1050" b="1" kern="0" spc="80" dirty="0">
                <a:solidFill>
                  <a:srgbClr val="F2B84B"/>
                </a:solidFill>
                <a:latin typeface="Calibri" pitchFamily="34" charset="0"/>
                <a:ea typeface="Calibri" pitchFamily="34" charset="-122"/>
                <a:cs typeface="Calibri" pitchFamily="34" charset="-120"/>
              </a:rPr>
              <a:t>LECTURER’S NAME</a:t>
            </a:r>
            <a:endParaRPr lang="en-US" sz="1050" dirty="0"/>
          </a:p>
        </p:txBody>
      </p:sp>
      <p:sp>
        <p:nvSpPr>
          <p:cNvPr id="68" name="text-span-8"/>
          <p:cNvSpPr txBox="1"/>
          <p:nvPr/>
        </p:nvSpPr>
        <p:spPr>
          <a:xfrm>
            <a:off x="9634538" y="2546300"/>
            <a:ext cx="1652588" cy="180975"/>
          </a:xfrm>
          <a:prstGeom prst="rect">
            <a:avLst/>
          </a:prstGeom>
          <a:noFill/>
          <a:ln/>
        </p:spPr>
        <p:txBody>
          <a:bodyPr wrap="square" lIns="0" tIns="0" rIns="0" bIns="0" rtlCol="0" anchor="t"/>
          <a:lstStyle/>
          <a:p>
            <a:pPr marL="0" indent="0" algn="l">
              <a:buNone/>
            </a:pPr>
            <a:r>
              <a:rPr lang="en-US" sz="1050" b="1" kern="0" spc="80" dirty="0">
                <a:solidFill>
                  <a:srgbClr val="F2B84B"/>
                </a:solidFill>
                <a:latin typeface="Calibri" pitchFamily="34" charset="0"/>
                <a:ea typeface="Calibri" pitchFamily="34" charset="-122"/>
                <a:cs typeface="Calibri" pitchFamily="34" charset="-120"/>
              </a:rPr>
              <a:t>ASSIGNMENT TITLE</a:t>
            </a:r>
            <a:endParaRPr lang="en-US" sz="1050" dirty="0"/>
          </a:p>
        </p:txBody>
      </p:sp>
      <p:sp>
        <p:nvSpPr>
          <p:cNvPr id="69" name="text-span-9"/>
          <p:cNvSpPr txBox="1"/>
          <p:nvPr/>
        </p:nvSpPr>
        <p:spPr>
          <a:xfrm>
            <a:off x="781050" y="3736925"/>
            <a:ext cx="2333625" cy="419100"/>
          </a:xfrm>
          <a:prstGeom prst="rect">
            <a:avLst/>
          </a:prstGeom>
          <a:noFill/>
          <a:ln/>
        </p:spPr>
        <p:txBody>
          <a:bodyPr wrap="square" lIns="0" tIns="0" rIns="0" bIns="0" rtlCol="0" anchor="t"/>
          <a:lstStyle/>
          <a:p>
            <a:pPr marL="0" indent="0" algn="l">
              <a:lnSpc>
                <a:spcPts val="3000"/>
              </a:lnSpc>
              <a:buNone/>
            </a:pPr>
            <a:r>
              <a:rPr lang="en-US" sz="3240" b="1" dirty="0">
                <a:solidFill>
                  <a:srgbClr val="1F2A52"/>
                </a:solidFill>
                <a:latin typeface="Calibri" pitchFamily="34" charset="0"/>
                <a:ea typeface="Calibri" pitchFamily="34" charset="-122"/>
                <a:cs typeface="Calibri" pitchFamily="34" charset="-120"/>
              </a:rPr>
              <a:t>18.9%</a:t>
            </a:r>
            <a:endParaRPr lang="en-US" sz="3240" dirty="0"/>
          </a:p>
        </p:txBody>
      </p:sp>
      <p:sp>
        <p:nvSpPr>
          <p:cNvPr id="70" name="text-span-10"/>
          <p:cNvSpPr txBox="1"/>
          <p:nvPr/>
        </p:nvSpPr>
        <p:spPr>
          <a:xfrm>
            <a:off x="781050" y="4156025"/>
            <a:ext cx="2333625" cy="410766"/>
          </a:xfrm>
          <a:prstGeom prst="rect">
            <a:avLst/>
          </a:prstGeom>
          <a:noFill/>
          <a:ln/>
        </p:spPr>
        <p:txBody>
          <a:bodyPr wrap="square" lIns="0" tIns="0" rIns="0" bIns="0" rtlCol="0" anchor="t"/>
          <a:lstStyle/>
          <a:p>
            <a:pPr marL="0" indent="0" algn="l">
              <a:lnSpc>
                <a:spcPts val="1470"/>
              </a:lnSpc>
              <a:buNone/>
            </a:pPr>
            <a:r>
              <a:rPr lang="en-US" sz="1170" dirty="0">
                <a:solidFill>
                  <a:srgbClr val="3A3F57"/>
                </a:solidFill>
                <a:latin typeface="Calibri" pitchFamily="34" charset="0"/>
                <a:ea typeface="Calibri" pitchFamily="34" charset="-122"/>
                <a:cs typeface="Calibri" pitchFamily="34" charset="-120"/>
              </a:rPr>
              <a:t>of UK undergraduates reported a mental health difficulty in 2025</a:t>
            </a:r>
            <a:endParaRPr lang="en-US" sz="1170" dirty="0"/>
          </a:p>
        </p:txBody>
      </p:sp>
      <p:sp>
        <p:nvSpPr>
          <p:cNvPr id="71" name="text-span-11"/>
          <p:cNvSpPr txBox="1"/>
          <p:nvPr/>
        </p:nvSpPr>
        <p:spPr>
          <a:xfrm>
            <a:off x="3590925" y="3736925"/>
            <a:ext cx="2333625" cy="419100"/>
          </a:xfrm>
          <a:prstGeom prst="rect">
            <a:avLst/>
          </a:prstGeom>
          <a:noFill/>
          <a:ln/>
        </p:spPr>
        <p:txBody>
          <a:bodyPr wrap="square" lIns="0" tIns="0" rIns="0" bIns="0" rtlCol="0" anchor="t"/>
          <a:lstStyle/>
          <a:p>
            <a:pPr marL="0" indent="0" algn="l">
              <a:lnSpc>
                <a:spcPts val="3000"/>
              </a:lnSpc>
              <a:buNone/>
            </a:pPr>
            <a:r>
              <a:rPr lang="en-US" sz="3240" b="1" dirty="0">
                <a:solidFill>
                  <a:srgbClr val="1F2A52"/>
                </a:solidFill>
                <a:latin typeface="Calibri" pitchFamily="34" charset="0"/>
                <a:ea typeface="Calibri" pitchFamily="34" charset="-122"/>
                <a:cs typeface="Calibri" pitchFamily="34" charset="-120"/>
              </a:rPr>
              <a:t>6.1%</a:t>
            </a:r>
            <a:endParaRPr lang="en-US" sz="3240" dirty="0"/>
          </a:p>
        </p:txBody>
      </p:sp>
      <p:sp>
        <p:nvSpPr>
          <p:cNvPr id="72" name="text-span-12"/>
          <p:cNvSpPr txBox="1"/>
          <p:nvPr/>
        </p:nvSpPr>
        <p:spPr>
          <a:xfrm>
            <a:off x="3590925" y="4156025"/>
            <a:ext cx="2333625" cy="410766"/>
          </a:xfrm>
          <a:prstGeom prst="rect">
            <a:avLst/>
          </a:prstGeom>
          <a:noFill/>
          <a:ln/>
        </p:spPr>
        <p:txBody>
          <a:bodyPr wrap="square" lIns="0" tIns="0" rIns="0" bIns="0" rtlCol="0" anchor="t"/>
          <a:lstStyle/>
          <a:p>
            <a:pPr marL="0" indent="0" algn="l">
              <a:lnSpc>
                <a:spcPts val="1470"/>
              </a:lnSpc>
              <a:buNone/>
            </a:pPr>
            <a:r>
              <a:rPr lang="en-US" sz="1170" dirty="0">
                <a:solidFill>
                  <a:srgbClr val="3A3F57"/>
                </a:solidFill>
                <a:latin typeface="Calibri" pitchFamily="34" charset="0"/>
                <a:ea typeface="Calibri" pitchFamily="34" charset="-122"/>
                <a:cs typeface="Calibri" pitchFamily="34" charset="-120"/>
              </a:rPr>
              <a:t>reported a difficulty in 2017, the earlier comparison year</a:t>
            </a:r>
            <a:endParaRPr lang="en-US" sz="1170" dirty="0"/>
          </a:p>
        </p:txBody>
      </p:sp>
      <p:sp>
        <p:nvSpPr>
          <p:cNvPr id="73" name="text-span-13"/>
          <p:cNvSpPr txBox="1"/>
          <p:nvPr/>
        </p:nvSpPr>
        <p:spPr>
          <a:xfrm>
            <a:off x="6400800" y="3736925"/>
            <a:ext cx="2333625" cy="419100"/>
          </a:xfrm>
          <a:prstGeom prst="rect">
            <a:avLst/>
          </a:prstGeom>
          <a:noFill/>
          <a:ln/>
        </p:spPr>
        <p:txBody>
          <a:bodyPr wrap="square" lIns="0" tIns="0" rIns="0" bIns="0" rtlCol="0" anchor="t"/>
          <a:lstStyle/>
          <a:p>
            <a:pPr marL="0" indent="0" algn="l">
              <a:lnSpc>
                <a:spcPts val="3000"/>
              </a:lnSpc>
              <a:buNone/>
            </a:pPr>
            <a:r>
              <a:rPr lang="en-US" sz="3240" b="1" dirty="0">
                <a:solidFill>
                  <a:srgbClr val="1F2A52"/>
                </a:solidFill>
                <a:latin typeface="Calibri" pitchFamily="34" charset="0"/>
                <a:ea typeface="Calibri" pitchFamily="34" charset="-122"/>
                <a:cs typeface="Calibri" pitchFamily="34" charset="-120"/>
              </a:rPr>
              <a:t>No. 1</a:t>
            </a:r>
            <a:endParaRPr lang="en-US" sz="3240" dirty="0"/>
          </a:p>
        </p:txBody>
      </p:sp>
      <p:sp>
        <p:nvSpPr>
          <p:cNvPr id="74" name="text-span-14"/>
          <p:cNvSpPr txBox="1"/>
          <p:nvPr/>
        </p:nvSpPr>
        <p:spPr>
          <a:xfrm>
            <a:off x="6400800" y="4156025"/>
            <a:ext cx="2333625" cy="410766"/>
          </a:xfrm>
          <a:prstGeom prst="rect">
            <a:avLst/>
          </a:prstGeom>
          <a:noFill/>
          <a:ln/>
        </p:spPr>
        <p:txBody>
          <a:bodyPr wrap="square" lIns="0" tIns="0" rIns="0" bIns="0" rtlCol="0" anchor="t"/>
          <a:lstStyle/>
          <a:p>
            <a:pPr marL="0" indent="0" algn="l">
              <a:lnSpc>
                <a:spcPts val="1470"/>
              </a:lnSpc>
              <a:buNone/>
            </a:pPr>
            <a:r>
              <a:rPr lang="en-US" sz="1170" dirty="0">
                <a:solidFill>
                  <a:srgbClr val="3A3F57"/>
                </a:solidFill>
                <a:latin typeface="Calibri" pitchFamily="34" charset="0"/>
                <a:ea typeface="Calibri" pitchFamily="34" charset="-122"/>
                <a:cs typeface="Calibri" pitchFamily="34" charset="-120"/>
              </a:rPr>
              <a:t>mental health is the leading reason students consider dropping out</a:t>
            </a:r>
            <a:endParaRPr lang="en-US" sz="1170" dirty="0"/>
          </a:p>
        </p:txBody>
      </p:sp>
      <p:sp>
        <p:nvSpPr>
          <p:cNvPr id="75" name="text-span-15"/>
          <p:cNvSpPr txBox="1"/>
          <p:nvPr/>
        </p:nvSpPr>
        <p:spPr>
          <a:xfrm>
            <a:off x="9210675" y="3736925"/>
            <a:ext cx="2333625" cy="419100"/>
          </a:xfrm>
          <a:prstGeom prst="rect">
            <a:avLst/>
          </a:prstGeom>
          <a:noFill/>
          <a:ln/>
        </p:spPr>
        <p:txBody>
          <a:bodyPr wrap="square" lIns="0" tIns="0" rIns="0" bIns="0" rtlCol="0" anchor="t"/>
          <a:lstStyle/>
          <a:p>
            <a:pPr marL="0" indent="0" algn="l">
              <a:lnSpc>
                <a:spcPts val="3000"/>
              </a:lnSpc>
              <a:buNone/>
            </a:pPr>
            <a:r>
              <a:rPr lang="en-US" sz="3240" b="1" dirty="0">
                <a:solidFill>
                  <a:srgbClr val="1F2A52"/>
                </a:solidFill>
                <a:latin typeface="Calibri" pitchFamily="34" charset="0"/>
                <a:ea typeface="Calibri" pitchFamily="34" charset="-122"/>
                <a:cs typeface="Calibri" pitchFamily="34" charset="-120"/>
              </a:rPr>
              <a:t>29%</a:t>
            </a:r>
            <a:endParaRPr lang="en-US" sz="3240" dirty="0"/>
          </a:p>
        </p:txBody>
      </p:sp>
      <p:sp>
        <p:nvSpPr>
          <p:cNvPr id="76" name="text-span-16"/>
          <p:cNvSpPr txBox="1"/>
          <p:nvPr/>
        </p:nvSpPr>
        <p:spPr>
          <a:xfrm>
            <a:off x="9210675" y="4156025"/>
            <a:ext cx="2333625" cy="410766"/>
          </a:xfrm>
          <a:prstGeom prst="rect">
            <a:avLst/>
          </a:prstGeom>
          <a:noFill/>
          <a:ln/>
        </p:spPr>
        <p:txBody>
          <a:bodyPr wrap="square" lIns="0" tIns="0" rIns="0" bIns="0" rtlCol="0" anchor="t"/>
          <a:lstStyle/>
          <a:p>
            <a:pPr marL="0" indent="0" algn="l">
              <a:lnSpc>
                <a:spcPts val="1470"/>
              </a:lnSpc>
              <a:buNone/>
            </a:pPr>
            <a:r>
              <a:rPr lang="en-US" sz="1170" dirty="0">
                <a:solidFill>
                  <a:srgbClr val="3A3F57"/>
                </a:solidFill>
                <a:latin typeface="Calibri" pitchFamily="34" charset="0"/>
                <a:ea typeface="Calibri" pitchFamily="34" charset="-122"/>
                <a:cs typeface="Calibri" pitchFamily="34" charset="-120"/>
              </a:rPr>
              <a:t>of students and graduates surveyed were struggling at the time</a:t>
            </a:r>
            <a:endParaRPr lang="en-US" sz="1170" dirty="0"/>
          </a:p>
        </p:txBody>
      </p:sp>
      <p:sp>
        <p:nvSpPr>
          <p:cNvPr id="77" name="text-span-17"/>
          <p:cNvSpPr txBox="1"/>
          <p:nvPr/>
        </p:nvSpPr>
        <p:spPr>
          <a:xfrm>
            <a:off x="12020550" y="3736925"/>
            <a:ext cx="2333625" cy="419100"/>
          </a:xfrm>
          <a:prstGeom prst="rect">
            <a:avLst/>
          </a:prstGeom>
          <a:noFill/>
          <a:ln/>
        </p:spPr>
        <p:txBody>
          <a:bodyPr wrap="square" lIns="0" tIns="0" rIns="0" bIns="0" rtlCol="0" anchor="t"/>
          <a:lstStyle/>
          <a:p>
            <a:pPr marL="0" indent="0" algn="l">
              <a:lnSpc>
                <a:spcPts val="3000"/>
              </a:lnSpc>
              <a:buNone/>
            </a:pPr>
            <a:r>
              <a:rPr lang="en-US" sz="3240" b="1" dirty="0">
                <a:solidFill>
                  <a:srgbClr val="1F2A52"/>
                </a:solidFill>
                <a:latin typeface="Calibri" pitchFamily="34" charset="0"/>
                <a:ea typeface="Calibri" pitchFamily="34" charset="-122"/>
                <a:cs typeface="Calibri" pitchFamily="34" charset="-120"/>
              </a:rPr>
              <a:t>74%</a:t>
            </a:r>
            <a:endParaRPr lang="en-US" sz="3240" dirty="0"/>
          </a:p>
        </p:txBody>
      </p:sp>
      <p:sp>
        <p:nvSpPr>
          <p:cNvPr id="78" name="text-span-18"/>
          <p:cNvSpPr txBox="1"/>
          <p:nvPr/>
        </p:nvSpPr>
        <p:spPr>
          <a:xfrm>
            <a:off x="12020550" y="4156025"/>
            <a:ext cx="2333625" cy="410766"/>
          </a:xfrm>
          <a:prstGeom prst="rect">
            <a:avLst/>
          </a:prstGeom>
          <a:noFill/>
          <a:ln/>
        </p:spPr>
        <p:txBody>
          <a:bodyPr wrap="square" lIns="0" tIns="0" rIns="0" bIns="0" rtlCol="0" anchor="t"/>
          <a:lstStyle/>
          <a:p>
            <a:pPr marL="0" indent="0" algn="l">
              <a:lnSpc>
                <a:spcPts val="1470"/>
              </a:lnSpc>
              <a:buNone/>
            </a:pPr>
            <a:r>
              <a:rPr lang="en-US" sz="1170" dirty="0">
                <a:solidFill>
                  <a:srgbClr val="3A3F57"/>
                </a:solidFill>
                <a:latin typeface="Calibri" pitchFamily="34" charset="0"/>
                <a:ea typeface="Calibri" pitchFamily="34" charset="-122"/>
                <a:cs typeface="Calibri" pitchFamily="34" charset="-120"/>
              </a:rPr>
              <a:t>knew where to seek support, yet many still did not reach it</a:t>
            </a:r>
            <a:endParaRPr lang="en-US" sz="1170" dirty="0"/>
          </a:p>
        </p:txBody>
      </p:sp>
      <p:sp>
        <p:nvSpPr>
          <p:cNvPr id="79" name="text-span-19"/>
          <p:cNvSpPr txBox="1"/>
          <p:nvPr/>
        </p:nvSpPr>
        <p:spPr>
          <a:xfrm>
            <a:off x="609600" y="4738241"/>
            <a:ext cx="13916025" cy="180975"/>
          </a:xfrm>
          <a:prstGeom prst="rect">
            <a:avLst/>
          </a:prstGeom>
          <a:noFill/>
          <a:ln/>
        </p:spPr>
        <p:txBody>
          <a:bodyPr wrap="square" lIns="0" tIns="0" rIns="0" bIns="0" rtlCol="0" anchor="t"/>
          <a:lstStyle/>
          <a:p>
            <a:pPr marL="0" indent="0" algn="l">
              <a:buNone/>
            </a:pPr>
            <a:r>
              <a:rPr lang="en-US" sz="1050" dirty="0">
                <a:solidFill>
                  <a:srgbClr val="4A4F66"/>
                </a:solidFill>
                <a:latin typeface="Calibri" pitchFamily="34" charset="0"/>
                <a:ea typeface="Calibri" pitchFamily="34" charset="-122"/>
                <a:cs typeface="Calibri" pitchFamily="34" charset="-120"/>
              </a:rPr>
              <a:t>Sources: Sanders and Ellingwood (2026); Cibyl (2025)</a:t>
            </a:r>
            <a:endParaRPr lang="en-US" sz="1050" dirty="0"/>
          </a:p>
        </p:txBody>
      </p:sp>
      <p:sp>
        <p:nvSpPr>
          <p:cNvPr id="80" name="text-span-20"/>
          <p:cNvSpPr txBox="1"/>
          <p:nvPr/>
        </p:nvSpPr>
        <p:spPr>
          <a:xfrm>
            <a:off x="857250" y="5262116"/>
            <a:ext cx="419100" cy="438150"/>
          </a:xfrm>
          <a:prstGeom prst="rect">
            <a:avLst/>
          </a:prstGeom>
          <a:noFill/>
          <a:ln/>
        </p:spPr>
        <p:txBody>
          <a:bodyPr wrap="square" lIns="0" tIns="0" rIns="0" bIns="0" rtlCol="0" anchor="ctr"/>
          <a:lstStyle/>
          <a:p>
            <a:pPr marL="0" indent="0" algn="ctr">
              <a:buNone/>
            </a:pPr>
            <a:r>
              <a:rPr lang="en-US" sz="1700" b="1" dirty="0">
                <a:solidFill>
                  <a:srgbClr val="1F2A52"/>
                </a:solidFill>
                <a:latin typeface="Calibri" pitchFamily="34" charset="0"/>
                <a:ea typeface="Calibri" pitchFamily="34" charset="-122"/>
                <a:cs typeface="Calibri" pitchFamily="34" charset="-120"/>
              </a:rPr>
              <a:t>1</a:t>
            </a:r>
            <a:endParaRPr lang="en-US" sz="1700" dirty="0"/>
          </a:p>
        </p:txBody>
      </p:sp>
      <p:sp>
        <p:nvSpPr>
          <p:cNvPr id="81" name="text-h2-21"/>
          <p:cNvSpPr txBox="1"/>
          <p:nvPr/>
        </p:nvSpPr>
        <p:spPr>
          <a:xfrm>
            <a:off x="1390650" y="5320754"/>
            <a:ext cx="1615976" cy="320873"/>
          </a:xfrm>
          <a:prstGeom prst="rect">
            <a:avLst/>
          </a:prstGeom>
          <a:noFill/>
          <a:ln/>
        </p:spPr>
        <p:txBody>
          <a:bodyPr wrap="square" lIns="0" tIns="0" rIns="0" bIns="0" rtlCol="0" anchor="t"/>
          <a:lstStyle/>
          <a:p>
            <a:pPr marL="0" indent="0" algn="l">
              <a:lnSpc>
                <a:spcPts val="2230"/>
              </a:lnSpc>
              <a:buNone/>
            </a:pPr>
            <a:r>
              <a:rPr lang="en-US" sz="2190" b="1" dirty="0">
                <a:solidFill>
                  <a:srgbClr val="1F2A52"/>
                </a:solidFill>
                <a:latin typeface="Calibri" pitchFamily="34" charset="0"/>
                <a:ea typeface="Calibri" pitchFamily="34" charset="-122"/>
                <a:cs typeface="Calibri" pitchFamily="34" charset="-120"/>
              </a:rPr>
              <a:t>Introduction</a:t>
            </a:r>
            <a:endParaRPr lang="en-US" sz="2190" dirty="0"/>
          </a:p>
        </p:txBody>
      </p:sp>
      <p:sp>
        <p:nvSpPr>
          <p:cNvPr id="82" name="text-p-22"/>
          <p:cNvSpPr txBox="1"/>
          <p:nvPr/>
        </p:nvSpPr>
        <p:spPr>
          <a:xfrm>
            <a:off x="857250" y="5776466"/>
            <a:ext cx="4029075" cy="4455319"/>
          </a:xfrm>
          <a:prstGeom prst="rect">
            <a:avLst/>
          </a:prstGeom>
          <a:noFill/>
          <a:ln/>
        </p:spPr>
        <p:txBody>
          <a:bodyPr wrap="square" lIns="0" tIns="0" rIns="0" bIns="0" rtlCol="0" anchor="t"/>
          <a:lstStyle/>
          <a:p>
            <a:pPr marL="0" indent="0" algn="l">
              <a:lnSpc>
                <a:spcPts val="1740"/>
              </a:lnSpc>
              <a:buNone/>
            </a:pPr>
            <a:r>
              <a:rPr lang="en-US" sz="1300" dirty="0">
                <a:solidFill>
                  <a:srgbClr val="1B1F33"/>
                </a:solidFill>
                <a:latin typeface="Calibri" pitchFamily="34" charset="0"/>
                <a:ea typeface="Calibri" pitchFamily="34" charset="-122"/>
                <a:cs typeface="Calibri" pitchFamily="34" charset="-120"/>
              </a:rPr>
              <a:t>One of the greatest challenges in UK Higher Education is poor mental health. Mental health was the most frequently reported mental health concern among undergraduates in 2025 (18.9%), compared to 6.1% in 2017, and is a top reason why students think about dropping out (Sanders and Ellingwood, 2026). Knowing where to find support was not sufficient for 29% of students and recent graduates surveyed, who were struggling at the time (</a:t>
            </a:r>
            <a:r>
              <a:rPr lang="en-US" sz="1300" dirty="0" err="1">
                <a:solidFill>
                  <a:srgbClr val="1B1F33"/>
                </a:solidFill>
                <a:latin typeface="Calibri" pitchFamily="34" charset="0"/>
                <a:ea typeface="Calibri" pitchFamily="34" charset="-122"/>
                <a:cs typeface="Calibri" pitchFamily="34" charset="-120"/>
              </a:rPr>
              <a:t>Cibyl</a:t>
            </a:r>
            <a:r>
              <a:rPr lang="en-US" sz="1300" dirty="0">
                <a:solidFill>
                  <a:srgbClr val="1B1F33"/>
                </a:solidFill>
                <a:latin typeface="Calibri" pitchFamily="34" charset="0"/>
                <a:ea typeface="Calibri" pitchFamily="34" charset="-122"/>
                <a:cs typeface="Calibri" pitchFamily="34" charset="-120"/>
              </a:rPr>
              <a:t>, 2025): knowing where to find support is not necessarily enough to get there. </a:t>
            </a:r>
            <a:r>
              <a:rPr lang="en-US" sz="1300" dirty="0" err="1">
                <a:solidFill>
                  <a:srgbClr val="1B1F33"/>
                </a:solidFill>
                <a:latin typeface="Calibri" pitchFamily="34" charset="0"/>
                <a:ea typeface="Calibri" pitchFamily="34" charset="-122"/>
                <a:cs typeface="Calibri" pitchFamily="34" charset="-120"/>
              </a:rPr>
              <a:t>Woebot</a:t>
            </a:r>
            <a:r>
              <a:rPr lang="en-US" sz="1300" dirty="0">
                <a:solidFill>
                  <a:srgbClr val="1B1F33"/>
                </a:solidFill>
                <a:latin typeface="Calibri" pitchFamily="34" charset="0"/>
                <a:ea typeface="Calibri" pitchFamily="34" charset="-122"/>
                <a:cs typeface="Calibri" pitchFamily="34" charset="-120"/>
              </a:rPr>
              <a:t> and </a:t>
            </a:r>
            <a:r>
              <a:rPr lang="en-US" sz="1300" dirty="0" err="1">
                <a:solidFill>
                  <a:srgbClr val="1B1F33"/>
                </a:solidFill>
                <a:latin typeface="Calibri" pitchFamily="34" charset="0"/>
                <a:ea typeface="Calibri" pitchFamily="34" charset="-122"/>
                <a:cs typeface="Calibri" pitchFamily="34" charset="-120"/>
              </a:rPr>
              <a:t>Wysa</a:t>
            </a:r>
            <a:r>
              <a:rPr lang="en-US" sz="1300" dirty="0">
                <a:solidFill>
                  <a:srgbClr val="1B1F33"/>
                </a:solidFill>
                <a:latin typeface="Calibri" pitchFamily="34" charset="0"/>
                <a:ea typeface="Calibri" pitchFamily="34" charset="-122"/>
                <a:cs typeface="Calibri" pitchFamily="34" charset="-120"/>
              </a:rPr>
              <a:t> are AI chatbots that provide anonymous support 24/7. In two weeks, </a:t>
            </a:r>
            <a:r>
              <a:rPr lang="en-US" sz="1300" dirty="0" err="1">
                <a:solidFill>
                  <a:srgbClr val="1B1F33"/>
                </a:solidFill>
                <a:latin typeface="Calibri" pitchFamily="34" charset="0"/>
                <a:ea typeface="Calibri" pitchFamily="34" charset="-122"/>
                <a:cs typeface="Calibri" pitchFamily="34" charset="-120"/>
              </a:rPr>
              <a:t>Woebot's</a:t>
            </a:r>
            <a:r>
              <a:rPr lang="en-US" sz="1300" dirty="0">
                <a:solidFill>
                  <a:srgbClr val="1B1F33"/>
                </a:solidFill>
                <a:latin typeface="Calibri" pitchFamily="34" charset="0"/>
                <a:ea typeface="Calibri" pitchFamily="34" charset="-122"/>
                <a:cs typeface="Calibri" pitchFamily="34" charset="-120"/>
              </a:rPr>
              <a:t> depressive symptom reduction was seen in students (Fitzpatrick, Darcy and </a:t>
            </a:r>
            <a:r>
              <a:rPr lang="en-US" sz="1300" dirty="0" err="1">
                <a:solidFill>
                  <a:srgbClr val="1B1F33"/>
                </a:solidFill>
                <a:latin typeface="Calibri" pitchFamily="34" charset="0"/>
                <a:ea typeface="Calibri" pitchFamily="34" charset="-122"/>
                <a:cs typeface="Calibri" pitchFamily="34" charset="-120"/>
              </a:rPr>
              <a:t>Vierhile</a:t>
            </a:r>
            <a:r>
              <a:rPr lang="en-US" sz="1300" dirty="0">
                <a:solidFill>
                  <a:srgbClr val="1B1F33"/>
                </a:solidFill>
                <a:latin typeface="Calibri" pitchFamily="34" charset="0"/>
                <a:ea typeface="Calibri" pitchFamily="34" charset="-122"/>
                <a:cs typeface="Calibri" pitchFamily="34" charset="-120"/>
              </a:rPr>
              <a:t>, 2017), and greater mood improvement was seen in more engaged users of </a:t>
            </a:r>
            <a:r>
              <a:rPr lang="en-US" sz="1300" dirty="0" err="1">
                <a:solidFill>
                  <a:srgbClr val="1B1F33"/>
                </a:solidFill>
                <a:latin typeface="Calibri" pitchFamily="34" charset="0"/>
                <a:ea typeface="Calibri" pitchFamily="34" charset="-122"/>
                <a:cs typeface="Calibri" pitchFamily="34" charset="-120"/>
              </a:rPr>
              <a:t>Wysa</a:t>
            </a:r>
            <a:r>
              <a:rPr lang="en-US" sz="1300" dirty="0">
                <a:solidFill>
                  <a:srgbClr val="1B1F33"/>
                </a:solidFill>
                <a:latin typeface="Calibri" pitchFamily="34" charset="0"/>
                <a:ea typeface="Calibri" pitchFamily="34" charset="-122"/>
                <a:cs typeface="Calibri" pitchFamily="34" charset="-120"/>
              </a:rPr>
              <a:t> (Inkster, Sarda and Subramanian, 2018). </a:t>
            </a:r>
            <a:r>
              <a:rPr lang="en-US" sz="1300" dirty="0" err="1">
                <a:solidFill>
                  <a:srgbClr val="1B1F33"/>
                </a:solidFill>
                <a:latin typeface="Calibri" pitchFamily="34" charset="0"/>
                <a:ea typeface="Calibri" pitchFamily="34" charset="-122"/>
                <a:cs typeface="Calibri" pitchFamily="34" charset="-120"/>
              </a:rPr>
              <a:t>Woebot's</a:t>
            </a:r>
            <a:r>
              <a:rPr lang="en-US" sz="1300" dirty="0">
                <a:solidFill>
                  <a:srgbClr val="1B1F33"/>
                </a:solidFill>
                <a:latin typeface="Calibri" pitchFamily="34" charset="0"/>
                <a:ea typeface="Calibri" pitchFamily="34" charset="-122"/>
                <a:cs typeface="Calibri" pitchFamily="34" charset="-120"/>
              </a:rPr>
              <a:t> app was retired in June 2025 (Hagen, 2025), and conversational AI and chatbots aren't able to identify suicidal intent (Moore et al., 2025). </a:t>
            </a:r>
            <a:r>
              <a:rPr lang="en-US" sz="1300">
                <a:solidFill>
                  <a:srgbClr val="1B1F33"/>
                </a:solidFill>
                <a:latin typeface="Calibri" pitchFamily="34" charset="0"/>
                <a:ea typeface="Calibri" pitchFamily="34" charset="-122"/>
                <a:cs typeface="Calibri" pitchFamily="34" charset="-120"/>
              </a:rPr>
              <a:t>The proposed bot is thus a modified, AI-enabled peer-support chatbot that connects automated support to trained peer supporters and elevates risk to telehealth clinicians, in co-production with students.</a:t>
            </a:r>
            <a:endParaRPr lang="en-US" sz="1300" dirty="0"/>
          </a:p>
        </p:txBody>
      </p:sp>
      <p:sp>
        <p:nvSpPr>
          <p:cNvPr id="83" name="text-figcaption-23"/>
          <p:cNvSpPr txBox="1"/>
          <p:nvPr/>
        </p:nvSpPr>
        <p:spPr>
          <a:xfrm>
            <a:off x="857250" y="12054929"/>
            <a:ext cx="4029075" cy="397966"/>
          </a:xfrm>
          <a:prstGeom prst="rect">
            <a:avLst/>
          </a:prstGeom>
          <a:noFill/>
          <a:ln/>
        </p:spPr>
        <p:txBody>
          <a:bodyPr wrap="square" lIns="0" tIns="0" rIns="0" bIns="0" rtlCol="0" anchor="t"/>
          <a:lstStyle/>
          <a:p>
            <a:pPr marL="0" indent="0" algn="l">
              <a:lnSpc>
                <a:spcPts val="1420"/>
              </a:lnSpc>
              <a:buNone/>
            </a:pPr>
            <a:r>
              <a:rPr lang="en-US" sz="1090" i="1" dirty="0">
                <a:solidFill>
                  <a:srgbClr val="4A4F66"/>
                </a:solidFill>
                <a:latin typeface="Calibri" pitchFamily="34" charset="0"/>
                <a:ea typeface="Calibri" pitchFamily="34" charset="-122"/>
                <a:cs typeface="Calibri" pitchFamily="34" charset="-120"/>
              </a:rPr>
              <a:t>Peer support at the centre: students co-design the chatbot and act as trained peer supporters.</a:t>
            </a:r>
            <a:endParaRPr lang="en-US" sz="1090" dirty="0"/>
          </a:p>
        </p:txBody>
      </p:sp>
      <p:sp>
        <p:nvSpPr>
          <p:cNvPr id="84" name="text-span-24"/>
          <p:cNvSpPr txBox="1"/>
          <p:nvPr/>
        </p:nvSpPr>
        <p:spPr>
          <a:xfrm>
            <a:off x="5553075" y="5344864"/>
            <a:ext cx="419100" cy="438150"/>
          </a:xfrm>
          <a:prstGeom prst="rect">
            <a:avLst/>
          </a:prstGeom>
          <a:noFill/>
          <a:ln/>
        </p:spPr>
        <p:txBody>
          <a:bodyPr wrap="square" lIns="0" tIns="0" rIns="0" bIns="0" rtlCol="0" anchor="ctr"/>
          <a:lstStyle/>
          <a:p>
            <a:pPr marL="0" indent="0" algn="ctr">
              <a:buNone/>
            </a:pPr>
            <a:r>
              <a:rPr lang="en-US" sz="1700" b="1" dirty="0">
                <a:solidFill>
                  <a:srgbClr val="1F2A52"/>
                </a:solidFill>
                <a:latin typeface="Calibri" pitchFamily="34" charset="0"/>
                <a:ea typeface="Calibri" pitchFamily="34" charset="-122"/>
                <a:cs typeface="Calibri" pitchFamily="34" charset="-120"/>
              </a:rPr>
              <a:t>2</a:t>
            </a:r>
            <a:endParaRPr lang="en-US" sz="1700" dirty="0"/>
          </a:p>
        </p:txBody>
      </p:sp>
      <p:sp>
        <p:nvSpPr>
          <p:cNvPr id="85" name="text-h2-25"/>
          <p:cNvSpPr txBox="1"/>
          <p:nvPr/>
        </p:nvSpPr>
        <p:spPr>
          <a:xfrm>
            <a:off x="6086475" y="5262116"/>
            <a:ext cx="3495675" cy="603647"/>
          </a:xfrm>
          <a:prstGeom prst="rect">
            <a:avLst/>
          </a:prstGeom>
          <a:noFill/>
          <a:ln/>
        </p:spPr>
        <p:txBody>
          <a:bodyPr wrap="square" lIns="0" tIns="0" rIns="0" bIns="0" rtlCol="0" anchor="t"/>
          <a:lstStyle/>
          <a:p>
            <a:pPr marL="0" indent="0" algn="l">
              <a:lnSpc>
                <a:spcPts val="2230"/>
              </a:lnSpc>
              <a:buNone/>
            </a:pPr>
            <a:r>
              <a:rPr lang="en-US" sz="2190" b="1" dirty="0">
                <a:solidFill>
                  <a:srgbClr val="1F2A52"/>
                </a:solidFill>
                <a:latin typeface="Calibri" pitchFamily="34" charset="0"/>
                <a:ea typeface="Calibri" pitchFamily="34" charset="-122"/>
                <a:cs typeface="Calibri" pitchFamily="34" charset="-120"/>
              </a:rPr>
              <a:t>Health Promotion Values and Principles</a:t>
            </a:r>
            <a:endParaRPr lang="en-US" sz="2190" dirty="0"/>
          </a:p>
        </p:txBody>
      </p:sp>
      <p:sp>
        <p:nvSpPr>
          <p:cNvPr id="86" name="text-p-26"/>
          <p:cNvSpPr txBox="1"/>
          <p:nvPr/>
        </p:nvSpPr>
        <p:spPr>
          <a:xfrm>
            <a:off x="5553075" y="5941963"/>
            <a:ext cx="4029075" cy="3792736"/>
          </a:xfrm>
          <a:prstGeom prst="rect">
            <a:avLst/>
          </a:prstGeom>
          <a:noFill/>
          <a:ln/>
        </p:spPr>
        <p:txBody>
          <a:bodyPr wrap="square" lIns="0" tIns="0" rIns="0" bIns="0" rtlCol="0" anchor="t"/>
          <a:lstStyle/>
          <a:p>
            <a:pPr marL="0" indent="0" algn="l">
              <a:lnSpc>
                <a:spcPts val="1740"/>
              </a:lnSpc>
              <a:buNone/>
            </a:pPr>
            <a:r>
              <a:rPr lang="en-US" sz="1300" dirty="0">
                <a:solidFill>
                  <a:srgbClr val="1B1F33"/>
                </a:solidFill>
                <a:latin typeface="Calibri" pitchFamily="34" charset="0"/>
                <a:ea typeface="Calibri" pitchFamily="34" charset="-122"/>
                <a:cs typeface="Calibri" pitchFamily="34" charset="-120"/>
              </a:rPr>
              <a:t>The Okanagan Charter (2015) and the University Mental Health Charter (Hughes and Spanner, 2019) of the UK echo the Ottawa Charter definition of health promotion as a process that “empowers people to take charge of their health” (WHO, 1986). This design is based upon four values. Empowerment: students have goals and choose what to share. Participation: student involvement in co-designing the chatbot and as peer support. Equity: no appointment required; support is available at all times. Holism: Sleep, study pressure, money, and loneliness are treated along with symptoms. There is often conflict between these values. The chatbot asks for consent to disclose information if there is a concern for immediate life-worth risk; otherwise, it won't disclose if it cannot be anonymous, but should be able to escalate if it is needed with identifiable information; all conversations disclosed by the chatbot are special category health data under UK GDPR.</a:t>
            </a:r>
            <a:endParaRPr lang="en-US" sz="1300" dirty="0"/>
          </a:p>
        </p:txBody>
      </p:sp>
      <p:sp>
        <p:nvSpPr>
          <p:cNvPr id="87" name="text-strong-27"/>
          <p:cNvSpPr txBox="1"/>
          <p:nvPr/>
        </p:nvSpPr>
        <p:spPr>
          <a:xfrm>
            <a:off x="6124575" y="10908060"/>
            <a:ext cx="1271588" cy="219075"/>
          </a:xfrm>
          <a:prstGeom prst="rect">
            <a:avLst/>
          </a:prstGeom>
          <a:noFill/>
          <a:ln/>
        </p:spPr>
        <p:txBody>
          <a:bodyPr wrap="square" lIns="0" tIns="0" rIns="0" bIns="0" rtlCol="0" anchor="t"/>
          <a:lstStyle/>
          <a:p>
            <a:pPr marL="0" indent="0" algn="l">
              <a:buNone/>
            </a:pPr>
            <a:r>
              <a:rPr lang="en-US" sz="1300" b="1" dirty="0">
                <a:solidFill>
                  <a:srgbClr val="1F2A52"/>
                </a:solidFill>
                <a:latin typeface="Calibri" pitchFamily="34" charset="0"/>
                <a:ea typeface="Calibri" pitchFamily="34" charset="-122"/>
                <a:cs typeface="Calibri" pitchFamily="34" charset="-120"/>
              </a:rPr>
              <a:t>Empowerment</a:t>
            </a:r>
            <a:endParaRPr lang="en-US" sz="1300" dirty="0"/>
          </a:p>
        </p:txBody>
      </p:sp>
      <p:sp>
        <p:nvSpPr>
          <p:cNvPr id="88" name="text-span-28"/>
          <p:cNvSpPr txBox="1"/>
          <p:nvPr/>
        </p:nvSpPr>
        <p:spPr>
          <a:xfrm>
            <a:off x="6124575" y="11108085"/>
            <a:ext cx="1271588" cy="372368"/>
          </a:xfrm>
          <a:prstGeom prst="rect">
            <a:avLst/>
          </a:prstGeom>
          <a:noFill/>
          <a:ln/>
        </p:spPr>
        <p:txBody>
          <a:bodyPr wrap="square" lIns="0" tIns="0" rIns="0" bIns="0" rtlCol="0" anchor="t"/>
          <a:lstStyle/>
          <a:p>
            <a:pPr marL="0" indent="0" algn="l">
              <a:lnSpc>
                <a:spcPts val="1320"/>
              </a:lnSpc>
              <a:buNone/>
            </a:pPr>
            <a:r>
              <a:rPr lang="en-US" sz="1090" dirty="0">
                <a:solidFill>
                  <a:srgbClr val="3A3F57"/>
                </a:solidFill>
                <a:latin typeface="Calibri" pitchFamily="34" charset="0"/>
                <a:ea typeface="Calibri" pitchFamily="34" charset="-122"/>
                <a:cs typeface="Calibri" pitchFamily="34" charset="-120"/>
              </a:rPr>
              <a:t>Students set their own goals</a:t>
            </a:r>
            <a:endParaRPr lang="en-US" sz="1090" dirty="0"/>
          </a:p>
        </p:txBody>
      </p:sp>
      <p:sp>
        <p:nvSpPr>
          <p:cNvPr id="89" name="text-strong-29"/>
          <p:cNvSpPr txBox="1"/>
          <p:nvPr/>
        </p:nvSpPr>
        <p:spPr>
          <a:xfrm>
            <a:off x="8177213" y="10908060"/>
            <a:ext cx="1271588" cy="219075"/>
          </a:xfrm>
          <a:prstGeom prst="rect">
            <a:avLst/>
          </a:prstGeom>
          <a:noFill/>
          <a:ln/>
        </p:spPr>
        <p:txBody>
          <a:bodyPr wrap="square" lIns="0" tIns="0" rIns="0" bIns="0" rtlCol="0" anchor="t"/>
          <a:lstStyle/>
          <a:p>
            <a:pPr marL="0" indent="0" algn="l">
              <a:buNone/>
            </a:pPr>
            <a:r>
              <a:rPr lang="en-US" sz="1300" b="1" dirty="0">
                <a:solidFill>
                  <a:srgbClr val="1F2A52"/>
                </a:solidFill>
                <a:latin typeface="Calibri" pitchFamily="34" charset="0"/>
                <a:ea typeface="Calibri" pitchFamily="34" charset="-122"/>
                <a:cs typeface="Calibri" pitchFamily="34" charset="-120"/>
              </a:rPr>
              <a:t>Participation</a:t>
            </a:r>
            <a:endParaRPr lang="en-US" sz="1300" dirty="0"/>
          </a:p>
        </p:txBody>
      </p:sp>
      <p:sp>
        <p:nvSpPr>
          <p:cNvPr id="90" name="text-span-30"/>
          <p:cNvSpPr txBox="1"/>
          <p:nvPr/>
        </p:nvSpPr>
        <p:spPr>
          <a:xfrm>
            <a:off x="8177213" y="11108085"/>
            <a:ext cx="1271588" cy="372368"/>
          </a:xfrm>
          <a:prstGeom prst="rect">
            <a:avLst/>
          </a:prstGeom>
          <a:noFill/>
          <a:ln/>
        </p:spPr>
        <p:txBody>
          <a:bodyPr wrap="square" lIns="0" tIns="0" rIns="0" bIns="0" rtlCol="0" anchor="t"/>
          <a:lstStyle/>
          <a:p>
            <a:pPr marL="0" indent="0" algn="l">
              <a:lnSpc>
                <a:spcPts val="1320"/>
              </a:lnSpc>
              <a:buNone/>
            </a:pPr>
            <a:r>
              <a:rPr lang="en-US" sz="1090" dirty="0">
                <a:solidFill>
                  <a:srgbClr val="3A3F57"/>
                </a:solidFill>
                <a:latin typeface="Calibri" pitchFamily="34" charset="0"/>
                <a:ea typeface="Calibri" pitchFamily="34" charset="-122"/>
                <a:cs typeface="Calibri" pitchFamily="34" charset="-120"/>
              </a:rPr>
              <a:t>Co-design and peer supporters</a:t>
            </a:r>
            <a:endParaRPr lang="en-US" sz="1090" dirty="0"/>
          </a:p>
        </p:txBody>
      </p:sp>
      <p:sp>
        <p:nvSpPr>
          <p:cNvPr id="91" name="text-strong-31"/>
          <p:cNvSpPr txBox="1"/>
          <p:nvPr/>
        </p:nvSpPr>
        <p:spPr>
          <a:xfrm>
            <a:off x="6124575" y="11766203"/>
            <a:ext cx="1271588" cy="219075"/>
          </a:xfrm>
          <a:prstGeom prst="rect">
            <a:avLst/>
          </a:prstGeom>
          <a:noFill/>
          <a:ln/>
        </p:spPr>
        <p:txBody>
          <a:bodyPr wrap="square" lIns="0" tIns="0" rIns="0" bIns="0" rtlCol="0" anchor="t"/>
          <a:lstStyle/>
          <a:p>
            <a:pPr marL="0" indent="0" algn="l">
              <a:buNone/>
            </a:pPr>
            <a:r>
              <a:rPr lang="en-US" sz="1300" b="1" dirty="0">
                <a:solidFill>
                  <a:srgbClr val="1F2A52"/>
                </a:solidFill>
                <a:latin typeface="Calibri" pitchFamily="34" charset="0"/>
                <a:ea typeface="Calibri" pitchFamily="34" charset="-122"/>
                <a:cs typeface="Calibri" pitchFamily="34" charset="-120"/>
              </a:rPr>
              <a:t>Equity</a:t>
            </a:r>
            <a:endParaRPr lang="en-US" sz="1300" dirty="0"/>
          </a:p>
        </p:txBody>
      </p:sp>
      <p:sp>
        <p:nvSpPr>
          <p:cNvPr id="92" name="text-span-32"/>
          <p:cNvSpPr txBox="1"/>
          <p:nvPr/>
        </p:nvSpPr>
        <p:spPr>
          <a:xfrm>
            <a:off x="6124575" y="11966228"/>
            <a:ext cx="1271588" cy="372368"/>
          </a:xfrm>
          <a:prstGeom prst="rect">
            <a:avLst/>
          </a:prstGeom>
          <a:noFill/>
          <a:ln/>
        </p:spPr>
        <p:txBody>
          <a:bodyPr wrap="square" lIns="0" tIns="0" rIns="0" bIns="0" rtlCol="0" anchor="t"/>
          <a:lstStyle/>
          <a:p>
            <a:pPr marL="0" indent="0" algn="l">
              <a:lnSpc>
                <a:spcPts val="1320"/>
              </a:lnSpc>
              <a:buNone/>
            </a:pPr>
            <a:r>
              <a:rPr lang="en-US" sz="1090" dirty="0">
                <a:solidFill>
                  <a:srgbClr val="3A3F57"/>
                </a:solidFill>
                <a:latin typeface="Calibri" pitchFamily="34" charset="0"/>
                <a:ea typeface="Calibri" pitchFamily="34" charset="-122"/>
                <a:cs typeface="Calibri" pitchFamily="34" charset="-120"/>
              </a:rPr>
              <a:t>Free, 24/7, no appointment</a:t>
            </a:r>
            <a:endParaRPr lang="en-US" sz="1090" dirty="0"/>
          </a:p>
        </p:txBody>
      </p:sp>
      <p:sp>
        <p:nvSpPr>
          <p:cNvPr id="93" name="text-strong-33"/>
          <p:cNvSpPr txBox="1"/>
          <p:nvPr/>
        </p:nvSpPr>
        <p:spPr>
          <a:xfrm>
            <a:off x="8177213" y="11766203"/>
            <a:ext cx="1271588" cy="219075"/>
          </a:xfrm>
          <a:prstGeom prst="rect">
            <a:avLst/>
          </a:prstGeom>
          <a:noFill/>
          <a:ln/>
        </p:spPr>
        <p:txBody>
          <a:bodyPr wrap="square" lIns="0" tIns="0" rIns="0" bIns="0" rtlCol="0" anchor="t"/>
          <a:lstStyle/>
          <a:p>
            <a:pPr marL="0" indent="0" algn="l">
              <a:buNone/>
            </a:pPr>
            <a:r>
              <a:rPr lang="en-US" sz="1300" b="1" dirty="0">
                <a:solidFill>
                  <a:srgbClr val="1F2A52"/>
                </a:solidFill>
                <a:latin typeface="Calibri" pitchFamily="34" charset="0"/>
                <a:ea typeface="Calibri" pitchFamily="34" charset="-122"/>
                <a:cs typeface="Calibri" pitchFamily="34" charset="-120"/>
              </a:rPr>
              <a:t>Holism</a:t>
            </a:r>
            <a:endParaRPr lang="en-US" sz="1300" dirty="0"/>
          </a:p>
        </p:txBody>
      </p:sp>
      <p:sp>
        <p:nvSpPr>
          <p:cNvPr id="94" name="text-span-34"/>
          <p:cNvSpPr txBox="1"/>
          <p:nvPr/>
        </p:nvSpPr>
        <p:spPr>
          <a:xfrm>
            <a:off x="8177213" y="11966228"/>
            <a:ext cx="1271588" cy="372368"/>
          </a:xfrm>
          <a:prstGeom prst="rect">
            <a:avLst/>
          </a:prstGeom>
          <a:noFill/>
          <a:ln/>
        </p:spPr>
        <p:txBody>
          <a:bodyPr wrap="square" lIns="0" tIns="0" rIns="0" bIns="0" rtlCol="0" anchor="t"/>
          <a:lstStyle/>
          <a:p>
            <a:pPr marL="0" indent="0" algn="l">
              <a:lnSpc>
                <a:spcPts val="1320"/>
              </a:lnSpc>
              <a:buNone/>
            </a:pPr>
            <a:r>
              <a:rPr lang="en-US" sz="1090" dirty="0">
                <a:solidFill>
                  <a:srgbClr val="3A3F57"/>
                </a:solidFill>
                <a:latin typeface="Calibri" pitchFamily="34" charset="0"/>
                <a:ea typeface="Calibri" pitchFamily="34" charset="-122"/>
                <a:cs typeface="Calibri" pitchFamily="34" charset="-120"/>
              </a:rPr>
              <a:t>Sleep, study, money, loneliness</a:t>
            </a:r>
            <a:endParaRPr lang="en-US" sz="1090" dirty="0"/>
          </a:p>
        </p:txBody>
      </p:sp>
      <p:sp>
        <p:nvSpPr>
          <p:cNvPr id="95" name="text-span-35"/>
          <p:cNvSpPr txBox="1"/>
          <p:nvPr/>
        </p:nvSpPr>
        <p:spPr>
          <a:xfrm>
            <a:off x="10248900" y="5262116"/>
            <a:ext cx="419100" cy="438150"/>
          </a:xfrm>
          <a:prstGeom prst="rect">
            <a:avLst/>
          </a:prstGeom>
          <a:noFill/>
          <a:ln/>
        </p:spPr>
        <p:txBody>
          <a:bodyPr wrap="square" lIns="0" tIns="0" rIns="0" bIns="0" rtlCol="0" anchor="ctr"/>
          <a:lstStyle/>
          <a:p>
            <a:pPr marL="0" indent="0" algn="ctr">
              <a:buNone/>
            </a:pPr>
            <a:r>
              <a:rPr lang="en-US" sz="1700" b="1" dirty="0">
                <a:solidFill>
                  <a:srgbClr val="1F2A52"/>
                </a:solidFill>
                <a:latin typeface="Calibri" pitchFamily="34" charset="0"/>
                <a:ea typeface="Calibri" pitchFamily="34" charset="-122"/>
                <a:cs typeface="Calibri" pitchFamily="34" charset="-120"/>
              </a:rPr>
              <a:t>3</a:t>
            </a:r>
            <a:endParaRPr lang="en-US" sz="1700" dirty="0"/>
          </a:p>
        </p:txBody>
      </p:sp>
      <p:sp>
        <p:nvSpPr>
          <p:cNvPr id="96" name="text-h2-36"/>
          <p:cNvSpPr txBox="1"/>
          <p:nvPr/>
        </p:nvSpPr>
        <p:spPr>
          <a:xfrm>
            <a:off x="10782300" y="5320754"/>
            <a:ext cx="3295501" cy="320873"/>
          </a:xfrm>
          <a:prstGeom prst="rect">
            <a:avLst/>
          </a:prstGeom>
          <a:noFill/>
          <a:ln/>
        </p:spPr>
        <p:txBody>
          <a:bodyPr wrap="square" lIns="0" tIns="0" rIns="0" bIns="0" rtlCol="0" anchor="t"/>
          <a:lstStyle/>
          <a:p>
            <a:pPr marL="0" indent="0" algn="l">
              <a:lnSpc>
                <a:spcPts val="2230"/>
              </a:lnSpc>
              <a:buNone/>
            </a:pPr>
            <a:r>
              <a:rPr lang="en-US" sz="2190" b="1" dirty="0">
                <a:solidFill>
                  <a:srgbClr val="1F2A52"/>
                </a:solidFill>
                <a:latin typeface="Calibri" pitchFamily="34" charset="0"/>
                <a:ea typeface="Calibri" pitchFamily="34" charset="-122"/>
                <a:cs typeface="Calibri" pitchFamily="34" charset="-120"/>
              </a:rPr>
              <a:t>Behaviour Change Theory</a:t>
            </a:r>
            <a:endParaRPr lang="en-US" sz="2190" dirty="0"/>
          </a:p>
        </p:txBody>
      </p:sp>
      <p:sp>
        <p:nvSpPr>
          <p:cNvPr id="97" name="text-p-37"/>
          <p:cNvSpPr txBox="1"/>
          <p:nvPr/>
        </p:nvSpPr>
        <p:spPr>
          <a:xfrm>
            <a:off x="10248900" y="5776466"/>
            <a:ext cx="4029075" cy="3571875"/>
          </a:xfrm>
          <a:prstGeom prst="rect">
            <a:avLst/>
          </a:prstGeom>
          <a:noFill/>
          <a:ln/>
        </p:spPr>
        <p:txBody>
          <a:bodyPr wrap="square" lIns="0" tIns="0" rIns="0" bIns="0" rtlCol="0" anchor="t"/>
          <a:lstStyle/>
          <a:p>
            <a:pPr marL="0" indent="0" algn="l">
              <a:lnSpc>
                <a:spcPts val="1740"/>
              </a:lnSpc>
              <a:buNone/>
            </a:pPr>
            <a:r>
              <a:rPr lang="en-US" sz="1300" dirty="0">
                <a:solidFill>
                  <a:srgbClr val="1B1F33"/>
                </a:solidFill>
                <a:latin typeface="Calibri" pitchFamily="34" charset="0"/>
                <a:ea typeface="Calibri" pitchFamily="34" charset="-122"/>
                <a:cs typeface="Calibri" pitchFamily="34" charset="-120"/>
              </a:rPr>
              <a:t>The most coherent framework is the COM-B model and </a:t>
            </a:r>
            <a:r>
              <a:rPr lang="en-US" sz="1300" dirty="0" err="1">
                <a:solidFill>
                  <a:srgbClr val="1B1F33"/>
                </a:solidFill>
                <a:latin typeface="Calibri" pitchFamily="34" charset="0"/>
                <a:ea typeface="Calibri" pitchFamily="34" charset="-122"/>
                <a:cs typeface="Calibri" pitchFamily="34" charset="-120"/>
              </a:rPr>
              <a:t>Behaviour</a:t>
            </a:r>
            <a:r>
              <a:rPr lang="en-US" sz="1300" dirty="0">
                <a:solidFill>
                  <a:srgbClr val="1B1F33"/>
                </a:solidFill>
                <a:latin typeface="Calibri" pitchFamily="34" charset="0"/>
                <a:ea typeface="Calibri" pitchFamily="34" charset="-122"/>
                <a:cs typeface="Calibri" pitchFamily="34" charset="-120"/>
              </a:rPr>
              <a:t> Change Wheel (Michie, van Stralen and West, 2011), as help-seeking relies on capability, opportunity and motivation. Psychoeducation using CBT increases psychological capability, 24/7 access and peer support provide physical and social opportunity, and mood check-ins with positive feedback maintain motivation. Four </a:t>
            </a:r>
            <a:r>
              <a:rPr lang="en-US" sz="1300" dirty="0" err="1">
                <a:solidFill>
                  <a:srgbClr val="1B1F33"/>
                </a:solidFill>
                <a:latin typeface="Calibri" pitchFamily="34" charset="0"/>
                <a:ea typeface="Calibri" pitchFamily="34" charset="-122"/>
                <a:cs typeface="Calibri" pitchFamily="34" charset="-120"/>
              </a:rPr>
              <a:t>behaviour</a:t>
            </a:r>
            <a:r>
              <a:rPr lang="en-US" sz="1300" dirty="0">
                <a:solidFill>
                  <a:srgbClr val="1B1F33"/>
                </a:solidFill>
                <a:latin typeface="Calibri" pitchFamily="34" charset="0"/>
                <a:ea typeface="Calibri" pitchFamily="34" charset="-122"/>
                <a:cs typeface="Calibri" pitchFamily="34" charset="-120"/>
              </a:rPr>
              <a:t> change techniques are used: self-monitoring of mood, goal setting, problem solving and social support. The Technology Acceptance Model (TAM) (Davis, 1989) will explain the adoption of the chatbot, as perceived usefulness and ease of use will influence students' willingness to accept the chatbot, but not their willingness to seek further help or the influence of peers or services on the choice to seek further help. Therefore, COM-B is preferred, and acceptance factors are considered to be part of motivation and opportunity.</a:t>
            </a:r>
            <a:endParaRPr lang="en-US" sz="1300" dirty="0"/>
          </a:p>
        </p:txBody>
      </p:sp>
      <p:sp>
        <p:nvSpPr>
          <p:cNvPr id="98" name="text-strong-38"/>
          <p:cNvSpPr txBox="1"/>
          <p:nvPr/>
        </p:nvSpPr>
        <p:spPr>
          <a:xfrm>
            <a:off x="10382250" y="10324802"/>
            <a:ext cx="2238375" cy="219075"/>
          </a:xfrm>
          <a:prstGeom prst="rect">
            <a:avLst/>
          </a:prstGeom>
          <a:noFill/>
          <a:ln/>
        </p:spPr>
        <p:txBody>
          <a:bodyPr wrap="square" lIns="0" tIns="0" rIns="0" bIns="0" rtlCol="0" anchor="t"/>
          <a:lstStyle/>
          <a:p>
            <a:pPr marL="0" indent="0" algn="l">
              <a:buNone/>
            </a:pPr>
            <a:r>
              <a:rPr lang="en-US" sz="1260" b="1" dirty="0">
                <a:solidFill>
                  <a:srgbClr val="1F2A52"/>
                </a:solidFill>
                <a:latin typeface="Calibri" pitchFamily="34" charset="0"/>
                <a:ea typeface="Calibri" pitchFamily="34" charset="-122"/>
                <a:cs typeface="Calibri" pitchFamily="34" charset="-120"/>
              </a:rPr>
              <a:t>Capability</a:t>
            </a:r>
            <a:endParaRPr lang="en-US" sz="1260" dirty="0"/>
          </a:p>
        </p:txBody>
      </p:sp>
      <p:sp>
        <p:nvSpPr>
          <p:cNvPr id="99" name="text-span-39"/>
          <p:cNvSpPr txBox="1"/>
          <p:nvPr/>
        </p:nvSpPr>
        <p:spPr>
          <a:xfrm>
            <a:off x="10382250" y="10515302"/>
            <a:ext cx="2238375" cy="205234"/>
          </a:xfrm>
          <a:prstGeom prst="rect">
            <a:avLst/>
          </a:prstGeom>
          <a:noFill/>
          <a:ln/>
        </p:spPr>
        <p:txBody>
          <a:bodyPr wrap="square" lIns="0" tIns="0" rIns="0" bIns="0" rtlCol="0" anchor="t"/>
          <a:lstStyle/>
          <a:p>
            <a:pPr marL="0" indent="0" algn="l">
              <a:lnSpc>
                <a:spcPts val="1320"/>
              </a:lnSpc>
              <a:buNone/>
            </a:pPr>
            <a:r>
              <a:rPr lang="en-US" sz="1090" dirty="0">
                <a:solidFill>
                  <a:srgbClr val="3A3F57"/>
                </a:solidFill>
                <a:latin typeface="Calibri" pitchFamily="34" charset="0"/>
                <a:ea typeface="Calibri" pitchFamily="34" charset="-122"/>
                <a:cs typeface="Calibri" pitchFamily="34" charset="-120"/>
              </a:rPr>
              <a:t>CBT-based psychoeducation</a:t>
            </a:r>
            <a:endParaRPr lang="en-US" sz="1090" dirty="0"/>
          </a:p>
        </p:txBody>
      </p:sp>
      <p:sp>
        <p:nvSpPr>
          <p:cNvPr id="100" name="text-strong-40"/>
          <p:cNvSpPr txBox="1"/>
          <p:nvPr/>
        </p:nvSpPr>
        <p:spPr>
          <a:xfrm>
            <a:off x="10382250" y="10930086"/>
            <a:ext cx="2238375" cy="219075"/>
          </a:xfrm>
          <a:prstGeom prst="rect">
            <a:avLst/>
          </a:prstGeom>
          <a:noFill/>
          <a:ln/>
        </p:spPr>
        <p:txBody>
          <a:bodyPr wrap="square" lIns="0" tIns="0" rIns="0" bIns="0" rtlCol="0" anchor="t"/>
          <a:lstStyle/>
          <a:p>
            <a:pPr marL="0" indent="0" algn="l">
              <a:buNone/>
            </a:pPr>
            <a:r>
              <a:rPr lang="en-US" sz="1260" b="1" dirty="0">
                <a:solidFill>
                  <a:srgbClr val="1F2A52"/>
                </a:solidFill>
                <a:latin typeface="Calibri" pitchFamily="34" charset="0"/>
                <a:ea typeface="Calibri" pitchFamily="34" charset="-122"/>
                <a:cs typeface="Calibri" pitchFamily="34" charset="-120"/>
              </a:rPr>
              <a:t>Opportunity</a:t>
            </a:r>
            <a:endParaRPr lang="en-US" sz="1260" dirty="0"/>
          </a:p>
        </p:txBody>
      </p:sp>
      <p:sp>
        <p:nvSpPr>
          <p:cNvPr id="101" name="text-span-41"/>
          <p:cNvSpPr txBox="1"/>
          <p:nvPr/>
        </p:nvSpPr>
        <p:spPr>
          <a:xfrm>
            <a:off x="10382250" y="11120586"/>
            <a:ext cx="2238375" cy="205234"/>
          </a:xfrm>
          <a:prstGeom prst="rect">
            <a:avLst/>
          </a:prstGeom>
          <a:noFill/>
          <a:ln/>
        </p:spPr>
        <p:txBody>
          <a:bodyPr wrap="square" lIns="0" tIns="0" rIns="0" bIns="0" rtlCol="0" anchor="t"/>
          <a:lstStyle/>
          <a:p>
            <a:pPr marL="0" indent="0" algn="l">
              <a:lnSpc>
                <a:spcPts val="1320"/>
              </a:lnSpc>
              <a:buNone/>
            </a:pPr>
            <a:r>
              <a:rPr lang="en-US" sz="1090" dirty="0">
                <a:solidFill>
                  <a:srgbClr val="3A3F57"/>
                </a:solidFill>
                <a:latin typeface="Calibri" pitchFamily="34" charset="0"/>
                <a:ea typeface="Calibri" pitchFamily="34" charset="-122"/>
                <a:cs typeface="Calibri" pitchFamily="34" charset="-120"/>
              </a:rPr>
              <a:t>24/7 access and peer supporters</a:t>
            </a:r>
            <a:endParaRPr lang="en-US" sz="1090" dirty="0"/>
          </a:p>
        </p:txBody>
      </p:sp>
      <p:sp>
        <p:nvSpPr>
          <p:cNvPr id="102" name="text-strong-42"/>
          <p:cNvSpPr txBox="1"/>
          <p:nvPr/>
        </p:nvSpPr>
        <p:spPr>
          <a:xfrm>
            <a:off x="10382250" y="11535370"/>
            <a:ext cx="2238375" cy="219075"/>
          </a:xfrm>
          <a:prstGeom prst="rect">
            <a:avLst/>
          </a:prstGeom>
          <a:noFill/>
          <a:ln/>
        </p:spPr>
        <p:txBody>
          <a:bodyPr wrap="square" lIns="0" tIns="0" rIns="0" bIns="0" rtlCol="0" anchor="t"/>
          <a:lstStyle/>
          <a:p>
            <a:pPr marL="0" indent="0" algn="l">
              <a:buNone/>
            </a:pPr>
            <a:r>
              <a:rPr lang="en-US" sz="1260" b="1" dirty="0">
                <a:solidFill>
                  <a:srgbClr val="1F2A52"/>
                </a:solidFill>
                <a:latin typeface="Calibri" pitchFamily="34" charset="0"/>
                <a:ea typeface="Calibri" pitchFamily="34" charset="-122"/>
                <a:cs typeface="Calibri" pitchFamily="34" charset="-120"/>
              </a:rPr>
              <a:t>Motivation</a:t>
            </a:r>
            <a:endParaRPr lang="en-US" sz="1260" dirty="0"/>
          </a:p>
        </p:txBody>
      </p:sp>
      <p:sp>
        <p:nvSpPr>
          <p:cNvPr id="103" name="text-span-43"/>
          <p:cNvSpPr txBox="1"/>
          <p:nvPr/>
        </p:nvSpPr>
        <p:spPr>
          <a:xfrm>
            <a:off x="10382250" y="11725870"/>
            <a:ext cx="2238375" cy="205234"/>
          </a:xfrm>
          <a:prstGeom prst="rect">
            <a:avLst/>
          </a:prstGeom>
          <a:noFill/>
          <a:ln/>
        </p:spPr>
        <p:txBody>
          <a:bodyPr wrap="square" lIns="0" tIns="0" rIns="0" bIns="0" rtlCol="0" anchor="t"/>
          <a:lstStyle/>
          <a:p>
            <a:pPr marL="0" indent="0" algn="l">
              <a:lnSpc>
                <a:spcPts val="1320"/>
              </a:lnSpc>
              <a:buNone/>
            </a:pPr>
            <a:r>
              <a:rPr lang="en-US" sz="1090" dirty="0">
                <a:solidFill>
                  <a:srgbClr val="3A3F57"/>
                </a:solidFill>
                <a:latin typeface="Calibri" pitchFamily="34" charset="0"/>
                <a:ea typeface="Calibri" pitchFamily="34" charset="-122"/>
                <a:cs typeface="Calibri" pitchFamily="34" charset="-120"/>
              </a:rPr>
              <a:t>Mood check-ins and feedback</a:t>
            </a:r>
            <a:endParaRPr lang="en-US" sz="1090" dirty="0"/>
          </a:p>
        </p:txBody>
      </p:sp>
      <p:sp>
        <p:nvSpPr>
          <p:cNvPr id="104" name="text-strong-44"/>
          <p:cNvSpPr txBox="1"/>
          <p:nvPr/>
        </p:nvSpPr>
        <p:spPr>
          <a:xfrm>
            <a:off x="13279636" y="10734377"/>
            <a:ext cx="872728" cy="247650"/>
          </a:xfrm>
          <a:prstGeom prst="rect">
            <a:avLst/>
          </a:prstGeom>
          <a:noFill/>
          <a:ln/>
        </p:spPr>
        <p:txBody>
          <a:bodyPr wrap="square" lIns="0" tIns="0" rIns="0" bIns="0" rtlCol="0" anchor="t"/>
          <a:lstStyle/>
          <a:p>
            <a:pPr marL="0" indent="0" algn="ctr">
              <a:buNone/>
            </a:pPr>
            <a:r>
              <a:rPr lang="en-US" sz="1460" b="1" dirty="0">
                <a:solidFill>
                  <a:srgbClr val="F2B84B"/>
                </a:solidFill>
                <a:latin typeface="Calibri" pitchFamily="34" charset="0"/>
                <a:ea typeface="Calibri" pitchFamily="34" charset="-122"/>
                <a:cs typeface="Calibri" pitchFamily="34" charset="-120"/>
              </a:rPr>
              <a:t>Behaviour</a:t>
            </a:r>
            <a:endParaRPr lang="en-US" sz="1460" dirty="0"/>
          </a:p>
        </p:txBody>
      </p:sp>
      <p:sp>
        <p:nvSpPr>
          <p:cNvPr id="105" name="text-span-45"/>
          <p:cNvSpPr txBox="1"/>
          <p:nvPr/>
        </p:nvSpPr>
        <p:spPr>
          <a:xfrm>
            <a:off x="13249275" y="10982027"/>
            <a:ext cx="933450" cy="539502"/>
          </a:xfrm>
          <a:prstGeom prst="rect">
            <a:avLst/>
          </a:prstGeom>
          <a:noFill/>
          <a:ln/>
        </p:spPr>
        <p:txBody>
          <a:bodyPr wrap="square" lIns="0" tIns="0" rIns="0" bIns="0" rtlCol="0" anchor="t"/>
          <a:lstStyle/>
          <a:p>
            <a:pPr marL="0" indent="0" algn="ctr">
              <a:lnSpc>
                <a:spcPts val="1320"/>
              </a:lnSpc>
              <a:buNone/>
            </a:pPr>
            <a:r>
              <a:rPr lang="en-US" sz="1090" dirty="0">
                <a:solidFill>
                  <a:srgbClr val="FFFFFF"/>
                </a:solidFill>
                <a:latin typeface="Calibri" pitchFamily="34" charset="0"/>
                <a:ea typeface="Calibri" pitchFamily="34" charset="-122"/>
                <a:cs typeface="Calibri" pitchFamily="34" charset="-120"/>
              </a:rPr>
              <a:t>Earlier help-seeking and self-care</a:t>
            </a:r>
            <a:endParaRPr lang="en-US" sz="1090" dirty="0"/>
          </a:p>
        </p:txBody>
      </p:sp>
      <p:sp>
        <p:nvSpPr>
          <p:cNvPr id="106" name="text-figcaption-46"/>
          <p:cNvSpPr txBox="1"/>
          <p:nvPr/>
        </p:nvSpPr>
        <p:spPr>
          <a:xfrm>
            <a:off x="10248900" y="12054929"/>
            <a:ext cx="4029075" cy="397966"/>
          </a:xfrm>
          <a:prstGeom prst="rect">
            <a:avLst/>
          </a:prstGeom>
          <a:noFill/>
          <a:ln/>
        </p:spPr>
        <p:txBody>
          <a:bodyPr wrap="square" lIns="0" tIns="0" rIns="0" bIns="0" rtlCol="0" anchor="t"/>
          <a:lstStyle/>
          <a:p>
            <a:pPr marL="0" indent="0" algn="l">
              <a:lnSpc>
                <a:spcPts val="1420"/>
              </a:lnSpc>
              <a:buNone/>
            </a:pPr>
            <a:r>
              <a:rPr lang="en-US" sz="1090" i="1" dirty="0">
                <a:solidFill>
                  <a:srgbClr val="4A4F66"/>
                </a:solidFill>
                <a:latin typeface="Calibri" pitchFamily="34" charset="0"/>
                <a:ea typeface="Calibri" pitchFamily="34" charset="-122"/>
                <a:cs typeface="Calibri" pitchFamily="34" charset="-120"/>
              </a:rPr>
              <a:t>COM-B mapping of the chatbot’s components (adapted from Michie, van Stralen and West, 2011).</a:t>
            </a:r>
            <a:endParaRPr lang="en-US" sz="1090" dirty="0"/>
          </a:p>
        </p:txBody>
      </p:sp>
      <p:sp>
        <p:nvSpPr>
          <p:cNvPr id="107" name="text-span-47"/>
          <p:cNvSpPr txBox="1"/>
          <p:nvPr/>
        </p:nvSpPr>
        <p:spPr>
          <a:xfrm>
            <a:off x="857250" y="13167271"/>
            <a:ext cx="419100" cy="438150"/>
          </a:xfrm>
          <a:prstGeom prst="rect">
            <a:avLst/>
          </a:prstGeom>
          <a:noFill/>
          <a:ln/>
        </p:spPr>
        <p:txBody>
          <a:bodyPr wrap="square" lIns="0" tIns="0" rIns="0" bIns="0" rtlCol="0" anchor="ctr"/>
          <a:lstStyle/>
          <a:p>
            <a:pPr marL="0" indent="0" algn="ctr">
              <a:buNone/>
            </a:pPr>
            <a:r>
              <a:rPr lang="en-US" sz="1700" b="1" dirty="0">
                <a:solidFill>
                  <a:srgbClr val="1F2A52"/>
                </a:solidFill>
                <a:latin typeface="Calibri" pitchFamily="34" charset="0"/>
                <a:ea typeface="Calibri" pitchFamily="34" charset="-122"/>
                <a:cs typeface="Calibri" pitchFamily="34" charset="-120"/>
              </a:rPr>
              <a:t>4</a:t>
            </a:r>
            <a:endParaRPr lang="en-US" sz="1700" dirty="0"/>
          </a:p>
        </p:txBody>
      </p:sp>
      <p:sp>
        <p:nvSpPr>
          <p:cNvPr id="108" name="text-h2-48"/>
          <p:cNvSpPr txBox="1"/>
          <p:nvPr/>
        </p:nvSpPr>
        <p:spPr>
          <a:xfrm>
            <a:off x="1390650" y="13225909"/>
            <a:ext cx="2437061" cy="320873"/>
          </a:xfrm>
          <a:prstGeom prst="rect">
            <a:avLst/>
          </a:prstGeom>
          <a:noFill/>
          <a:ln/>
        </p:spPr>
        <p:txBody>
          <a:bodyPr wrap="square" lIns="0" tIns="0" rIns="0" bIns="0" rtlCol="0" anchor="t"/>
          <a:lstStyle/>
          <a:p>
            <a:pPr marL="0" indent="0" algn="l">
              <a:lnSpc>
                <a:spcPts val="2230"/>
              </a:lnSpc>
              <a:buNone/>
            </a:pPr>
            <a:r>
              <a:rPr lang="en-US" sz="2190" b="1" dirty="0">
                <a:solidFill>
                  <a:srgbClr val="1F2A52"/>
                </a:solidFill>
                <a:latin typeface="Calibri" pitchFamily="34" charset="0"/>
                <a:ea typeface="Calibri" pitchFamily="34" charset="-122"/>
                <a:cs typeface="Calibri" pitchFamily="34" charset="-120"/>
              </a:rPr>
              <a:t>Expected Outcome</a:t>
            </a:r>
            <a:endParaRPr lang="en-US" sz="2190" dirty="0"/>
          </a:p>
        </p:txBody>
      </p:sp>
      <p:sp>
        <p:nvSpPr>
          <p:cNvPr id="109" name="text-p-49"/>
          <p:cNvSpPr txBox="1"/>
          <p:nvPr/>
        </p:nvSpPr>
        <p:spPr>
          <a:xfrm>
            <a:off x="857250" y="13786396"/>
            <a:ext cx="4200525" cy="3792736"/>
          </a:xfrm>
          <a:prstGeom prst="rect">
            <a:avLst/>
          </a:prstGeom>
          <a:noFill/>
          <a:ln/>
        </p:spPr>
        <p:txBody>
          <a:bodyPr wrap="square" lIns="0" tIns="0" rIns="0" bIns="0" rtlCol="0" anchor="t"/>
          <a:lstStyle/>
          <a:p>
            <a:pPr marL="0" indent="0" algn="l">
              <a:lnSpc>
                <a:spcPts val="1740"/>
              </a:lnSpc>
              <a:buNone/>
            </a:pPr>
            <a:r>
              <a:rPr lang="en-US" sz="1300" dirty="0">
                <a:solidFill>
                  <a:srgbClr val="1B1F33"/>
                </a:solidFill>
                <a:latin typeface="Calibri" pitchFamily="34" charset="0"/>
                <a:ea typeface="Calibri" pitchFamily="34" charset="-122"/>
                <a:cs typeface="Calibri" pitchFamily="34" charset="-120"/>
              </a:rPr>
              <a:t>There is some evidence of short-term benefits, but there is no evidence yet of long-term change. A meta-analysis of 15 </a:t>
            </a:r>
            <a:r>
              <a:rPr lang="en-US" sz="1300" dirty="0" err="1">
                <a:solidFill>
                  <a:srgbClr val="1B1F33"/>
                </a:solidFill>
                <a:latin typeface="Calibri" pitchFamily="34" charset="0"/>
                <a:ea typeface="Calibri" pitchFamily="34" charset="-122"/>
                <a:cs typeface="Calibri" pitchFamily="34" charset="-120"/>
              </a:rPr>
              <a:t>randomised</a:t>
            </a:r>
            <a:r>
              <a:rPr lang="en-US" sz="1300" dirty="0">
                <a:solidFill>
                  <a:srgbClr val="1B1F33"/>
                </a:solidFill>
                <a:latin typeface="Calibri" pitchFamily="34" charset="0"/>
                <a:ea typeface="Calibri" pitchFamily="34" charset="-122"/>
                <a:cs typeface="Calibri" pitchFamily="34" charset="-120"/>
              </a:rPr>
              <a:t> trials showed that conversational agents were statistically significant at reducing depression (g = 0.64) and distress (g = 0.70), but did not significantly improve wellbeing, with greater effects seen for the agents that were integrated into a messaging application (Li et al., 2023). The authors of a trial that evaluated a generative therapy chatbot found that their AI tool was able to lower depression and anxiety scores, but determined that no generative AI agent is ready to operate without expert supervision. (Heinz et al., 2025) There is positive evidence for peer support in higher education in relation to anxiety and stress, yet it is largely from poor or fair quality studies (Pointon-Haas et al., 2024). Trials of chatbots are short-term, and ongoing engagement remains unpredictable (Fitzpatrick, Darcy and </a:t>
            </a:r>
            <a:r>
              <a:rPr lang="en-US" sz="1300" dirty="0" err="1">
                <a:solidFill>
                  <a:srgbClr val="1B1F33"/>
                </a:solidFill>
                <a:latin typeface="Calibri" pitchFamily="34" charset="0"/>
                <a:ea typeface="Calibri" pitchFamily="34" charset="-122"/>
                <a:cs typeface="Calibri" pitchFamily="34" charset="-120"/>
              </a:rPr>
              <a:t>Vierhile</a:t>
            </a:r>
            <a:r>
              <a:rPr lang="en-US" sz="1300" dirty="0">
                <a:solidFill>
                  <a:srgbClr val="1B1F33"/>
                </a:solidFill>
                <a:latin typeface="Calibri" pitchFamily="34" charset="0"/>
                <a:ea typeface="Calibri" pitchFamily="34" charset="-122"/>
                <a:cs typeface="Calibri" pitchFamily="34" charset="-120"/>
              </a:rPr>
              <a:t>, 2017), and groups with the highest prevalence (LGBTQ+ students, low-participation areas) must be targeted intentionally (Sanders and Ellingwood, 2026).</a:t>
            </a:r>
            <a:endParaRPr lang="en-US" sz="1300" dirty="0"/>
          </a:p>
        </p:txBody>
      </p:sp>
      <p:sp>
        <p:nvSpPr>
          <p:cNvPr id="110" name="text-span-50"/>
          <p:cNvSpPr txBox="1"/>
          <p:nvPr/>
        </p:nvSpPr>
        <p:spPr>
          <a:xfrm>
            <a:off x="5553075" y="13062496"/>
            <a:ext cx="419100" cy="438150"/>
          </a:xfrm>
          <a:prstGeom prst="rect">
            <a:avLst/>
          </a:prstGeom>
          <a:noFill/>
          <a:ln/>
        </p:spPr>
        <p:txBody>
          <a:bodyPr wrap="square" lIns="0" tIns="0" rIns="0" bIns="0" rtlCol="0" anchor="ctr"/>
          <a:lstStyle/>
          <a:p>
            <a:pPr marL="0" indent="0" algn="ctr">
              <a:buNone/>
            </a:pPr>
            <a:r>
              <a:rPr lang="en-US" sz="1700" b="1" dirty="0">
                <a:solidFill>
                  <a:srgbClr val="1F2A52"/>
                </a:solidFill>
                <a:latin typeface="Calibri" pitchFamily="34" charset="0"/>
                <a:ea typeface="Calibri" pitchFamily="34" charset="-122"/>
                <a:cs typeface="Calibri" pitchFamily="34" charset="-120"/>
              </a:rPr>
              <a:t>5</a:t>
            </a:r>
            <a:endParaRPr lang="en-US" sz="1700" dirty="0"/>
          </a:p>
        </p:txBody>
      </p:sp>
      <p:sp>
        <p:nvSpPr>
          <p:cNvPr id="111" name="text-h2-51"/>
          <p:cNvSpPr txBox="1"/>
          <p:nvPr/>
        </p:nvSpPr>
        <p:spPr>
          <a:xfrm>
            <a:off x="6086475" y="13121134"/>
            <a:ext cx="1438721" cy="320873"/>
          </a:xfrm>
          <a:prstGeom prst="rect">
            <a:avLst/>
          </a:prstGeom>
          <a:noFill/>
          <a:ln/>
        </p:spPr>
        <p:txBody>
          <a:bodyPr wrap="square" lIns="0" tIns="0" rIns="0" bIns="0" rtlCol="0" anchor="t"/>
          <a:lstStyle/>
          <a:p>
            <a:pPr marL="0" indent="0" algn="l">
              <a:lnSpc>
                <a:spcPts val="2230"/>
              </a:lnSpc>
              <a:buNone/>
            </a:pPr>
            <a:r>
              <a:rPr lang="en-US" sz="2190" b="1" dirty="0">
                <a:solidFill>
                  <a:srgbClr val="1F2A52"/>
                </a:solidFill>
                <a:latin typeface="Calibri" pitchFamily="34" charset="0"/>
                <a:ea typeface="Calibri" pitchFamily="34" charset="-122"/>
                <a:cs typeface="Calibri" pitchFamily="34" charset="-120"/>
              </a:rPr>
              <a:t>Conclusion</a:t>
            </a:r>
            <a:endParaRPr lang="en-US" sz="2190" dirty="0"/>
          </a:p>
        </p:txBody>
      </p:sp>
      <p:sp>
        <p:nvSpPr>
          <p:cNvPr id="112" name="text-p-52"/>
          <p:cNvSpPr txBox="1"/>
          <p:nvPr/>
        </p:nvSpPr>
        <p:spPr>
          <a:xfrm>
            <a:off x="5553075" y="13576846"/>
            <a:ext cx="4029075" cy="2246709"/>
          </a:xfrm>
          <a:prstGeom prst="rect">
            <a:avLst/>
          </a:prstGeom>
          <a:noFill/>
          <a:ln/>
        </p:spPr>
        <p:txBody>
          <a:bodyPr wrap="square" lIns="0" tIns="0" rIns="0" bIns="0" rtlCol="0" anchor="t"/>
          <a:lstStyle/>
          <a:p>
            <a:r>
              <a:rPr lang="en-US" sz="1400" dirty="0"/>
              <a:t>The chatbot should be used alongside, rather than instead of, the University counselling service and NHS services, and should not be a 'low threshold' point of entry without a human being in place. Moore et al. (2025) identify as their primary safety concern trained peer supporters and clear escalation thresholds, all of which were agreed upon by clinical teams. Evidence of effectiveness is only available following a pilot report by gender, ethnicity, sexuality and background; accuracy and speed of escalations; and outcomes after 6 months and 12 months based on depression, anxiety and wellbeing measures using validated instruments.</a:t>
            </a:r>
            <a:endParaRPr lang="en-US" sz="1400" dirty="0">
              <a:effectLst/>
            </a:endParaRPr>
          </a:p>
        </p:txBody>
      </p:sp>
      <p:sp>
        <p:nvSpPr>
          <p:cNvPr id="113" name="text-figcaption-53"/>
          <p:cNvSpPr txBox="1"/>
          <p:nvPr/>
        </p:nvSpPr>
        <p:spPr>
          <a:xfrm>
            <a:off x="7000875" y="16800463"/>
            <a:ext cx="2428875" cy="618083"/>
          </a:xfrm>
          <a:prstGeom prst="rect">
            <a:avLst/>
          </a:prstGeom>
          <a:noFill/>
          <a:ln/>
        </p:spPr>
        <p:txBody>
          <a:bodyPr wrap="square" lIns="0" tIns="0" rIns="0" bIns="0" rtlCol="0" anchor="t"/>
          <a:lstStyle/>
          <a:p>
            <a:pPr marL="0" indent="0" algn="l">
              <a:lnSpc>
                <a:spcPts val="1520"/>
              </a:lnSpc>
              <a:buNone/>
            </a:pPr>
            <a:r>
              <a:rPr lang="en-US" sz="1170" b="1" dirty="0">
                <a:solidFill>
                  <a:srgbClr val="1F2A52"/>
                </a:solidFill>
                <a:latin typeface="Calibri" pitchFamily="34" charset="0"/>
                <a:ea typeface="Calibri" pitchFamily="34" charset="-122"/>
                <a:cs typeface="Calibri" pitchFamily="34" charset="-120"/>
              </a:rPr>
              <a:t>A human always in the loop: telehealth clinicians step in when the chatbot detects risk.</a:t>
            </a:r>
            <a:endParaRPr lang="en-US" sz="1170" dirty="0"/>
          </a:p>
        </p:txBody>
      </p:sp>
      <p:sp>
        <p:nvSpPr>
          <p:cNvPr id="114" name="text-span-54"/>
          <p:cNvSpPr txBox="1"/>
          <p:nvPr/>
        </p:nvSpPr>
        <p:spPr>
          <a:xfrm>
            <a:off x="10229850" y="13043446"/>
            <a:ext cx="4067175" cy="180975"/>
          </a:xfrm>
          <a:prstGeom prst="rect">
            <a:avLst/>
          </a:prstGeom>
          <a:noFill/>
          <a:ln/>
        </p:spPr>
        <p:txBody>
          <a:bodyPr wrap="square" lIns="0" tIns="0" rIns="0" bIns="0" rtlCol="0" anchor="t"/>
          <a:lstStyle/>
          <a:p>
            <a:pPr marL="0" indent="0" algn="l">
              <a:buNone/>
            </a:pPr>
            <a:r>
              <a:rPr lang="en-US" sz="1050" b="1" kern="0" spc="120" dirty="0">
                <a:solidFill>
                  <a:srgbClr val="F2B84B"/>
                </a:solidFill>
                <a:latin typeface="Calibri" pitchFamily="34" charset="0"/>
                <a:ea typeface="Calibri" pitchFamily="34" charset="-122"/>
                <a:cs typeface="Calibri" pitchFamily="34" charset="-120"/>
              </a:rPr>
              <a:t>THE PROPOSED DESIGN</a:t>
            </a:r>
            <a:endParaRPr lang="en-US" sz="1050" dirty="0"/>
          </a:p>
        </p:txBody>
      </p:sp>
      <p:sp>
        <p:nvSpPr>
          <p:cNvPr id="115" name="text-h2-55"/>
          <p:cNvSpPr txBox="1"/>
          <p:nvPr/>
        </p:nvSpPr>
        <p:spPr>
          <a:xfrm>
            <a:off x="10229850" y="13205371"/>
            <a:ext cx="4067175" cy="320873"/>
          </a:xfrm>
          <a:prstGeom prst="rect">
            <a:avLst/>
          </a:prstGeom>
          <a:noFill/>
          <a:ln/>
        </p:spPr>
        <p:txBody>
          <a:bodyPr wrap="square" lIns="0" tIns="0" rIns="0" bIns="0" rtlCol="0" anchor="t"/>
          <a:lstStyle/>
          <a:p>
            <a:pPr marL="0" indent="0" algn="l">
              <a:lnSpc>
                <a:spcPts val="2230"/>
              </a:lnSpc>
              <a:buNone/>
            </a:pPr>
            <a:r>
              <a:rPr lang="en-US" sz="2190" b="1" dirty="0">
                <a:solidFill>
                  <a:srgbClr val="FFFFFF"/>
                </a:solidFill>
                <a:latin typeface="Calibri" pitchFamily="34" charset="0"/>
                <a:ea typeface="Calibri" pitchFamily="34" charset="-122"/>
                <a:cs typeface="Calibri" pitchFamily="34" charset="-120"/>
              </a:rPr>
              <a:t>How the chatbot works</a:t>
            </a:r>
            <a:endParaRPr lang="en-US" sz="2190" dirty="0"/>
          </a:p>
        </p:txBody>
      </p:sp>
      <p:sp>
        <p:nvSpPr>
          <p:cNvPr id="116" name="text-figcaption-56"/>
          <p:cNvSpPr txBox="1"/>
          <p:nvPr/>
        </p:nvSpPr>
        <p:spPr>
          <a:xfrm>
            <a:off x="10229850" y="14783544"/>
            <a:ext cx="4067175" cy="218033"/>
          </a:xfrm>
          <a:prstGeom prst="rect">
            <a:avLst/>
          </a:prstGeom>
          <a:noFill/>
          <a:ln/>
        </p:spPr>
        <p:txBody>
          <a:bodyPr wrap="square" lIns="0" tIns="0" rIns="0" bIns="0" rtlCol="0" anchor="t"/>
          <a:lstStyle/>
          <a:p>
            <a:pPr marL="0" indent="0" algn="l">
              <a:lnSpc>
                <a:spcPts val="1420"/>
              </a:lnSpc>
              <a:buNone/>
            </a:pPr>
            <a:r>
              <a:rPr lang="en-US" sz="1090" i="1" dirty="0">
                <a:solidFill>
                  <a:srgbClr val="C9C2E8"/>
                </a:solidFill>
                <a:latin typeface="Calibri" pitchFamily="34" charset="0"/>
                <a:ea typeface="Calibri" pitchFamily="34" charset="-122"/>
                <a:cs typeface="Calibri" pitchFamily="34" charset="-120"/>
              </a:rPr>
              <a:t>Support when campus services are closed.</a:t>
            </a:r>
            <a:endParaRPr lang="en-US" sz="1090" dirty="0"/>
          </a:p>
        </p:txBody>
      </p:sp>
      <p:sp>
        <p:nvSpPr>
          <p:cNvPr id="117" name="text-span-57"/>
          <p:cNvSpPr txBox="1"/>
          <p:nvPr/>
        </p:nvSpPr>
        <p:spPr>
          <a:xfrm>
            <a:off x="10344150" y="15163502"/>
            <a:ext cx="285750" cy="304800"/>
          </a:xfrm>
          <a:prstGeom prst="rect">
            <a:avLst/>
          </a:prstGeom>
          <a:noFill/>
          <a:ln/>
        </p:spPr>
        <p:txBody>
          <a:bodyPr wrap="square" lIns="0" tIns="0" rIns="0" bIns="0" rtlCol="0" anchor="ctr"/>
          <a:lstStyle/>
          <a:p>
            <a:pPr marL="0" indent="0" algn="ctr">
              <a:buNone/>
            </a:pPr>
            <a:r>
              <a:rPr lang="en-US" sz="1220" b="1" dirty="0">
                <a:solidFill>
                  <a:srgbClr val="1F2A52"/>
                </a:solidFill>
                <a:latin typeface="Calibri" pitchFamily="34" charset="0"/>
                <a:ea typeface="Calibri" pitchFamily="34" charset="-122"/>
                <a:cs typeface="Calibri" pitchFamily="34" charset="-120"/>
              </a:rPr>
              <a:t>1</a:t>
            </a:r>
            <a:endParaRPr lang="en-US" sz="1220" dirty="0"/>
          </a:p>
        </p:txBody>
      </p:sp>
      <p:sp>
        <p:nvSpPr>
          <p:cNvPr id="118" name="text-strong-58"/>
          <p:cNvSpPr txBox="1"/>
          <p:nvPr/>
        </p:nvSpPr>
        <p:spPr>
          <a:xfrm>
            <a:off x="10725150" y="15163502"/>
            <a:ext cx="3457575" cy="219075"/>
          </a:xfrm>
          <a:prstGeom prst="rect">
            <a:avLst/>
          </a:prstGeom>
          <a:noFill/>
          <a:ln/>
        </p:spPr>
        <p:txBody>
          <a:bodyPr wrap="square" lIns="0" tIns="0" rIns="0" bIns="0" rtlCol="0" anchor="t"/>
          <a:lstStyle/>
          <a:p>
            <a:pPr marL="0" indent="0" algn="l">
              <a:buNone/>
            </a:pPr>
            <a:r>
              <a:rPr lang="en-US" sz="1260" b="1" dirty="0">
                <a:solidFill>
                  <a:srgbClr val="FFFFFF"/>
                </a:solidFill>
                <a:latin typeface="Calibri" pitchFamily="34" charset="0"/>
                <a:ea typeface="Calibri" pitchFamily="34" charset="-122"/>
                <a:cs typeface="Calibri" pitchFamily="34" charset="-120"/>
              </a:rPr>
              <a:t>AI chatbot, 24/7</a:t>
            </a:r>
            <a:endParaRPr lang="en-US" sz="1260" dirty="0"/>
          </a:p>
        </p:txBody>
      </p:sp>
      <p:sp>
        <p:nvSpPr>
          <p:cNvPr id="119" name="text-span-59"/>
          <p:cNvSpPr txBox="1"/>
          <p:nvPr/>
        </p:nvSpPr>
        <p:spPr>
          <a:xfrm>
            <a:off x="10725150" y="15354002"/>
            <a:ext cx="3457575" cy="211634"/>
          </a:xfrm>
          <a:prstGeom prst="rect">
            <a:avLst/>
          </a:prstGeom>
          <a:noFill/>
          <a:ln/>
        </p:spPr>
        <p:txBody>
          <a:bodyPr wrap="square" lIns="0" tIns="0" rIns="0" bIns="0" rtlCol="0" anchor="t"/>
          <a:lstStyle/>
          <a:p>
            <a:pPr marL="0" indent="0" algn="l">
              <a:lnSpc>
                <a:spcPts val="1370"/>
              </a:lnSpc>
              <a:buNone/>
            </a:pPr>
            <a:r>
              <a:rPr lang="en-US" sz="1090" dirty="0">
                <a:solidFill>
                  <a:srgbClr val="DCD8F0"/>
                </a:solidFill>
                <a:latin typeface="Calibri" pitchFamily="34" charset="0"/>
                <a:ea typeface="Calibri" pitchFamily="34" charset="-122"/>
                <a:cs typeface="Calibri" pitchFamily="34" charset="-120"/>
              </a:rPr>
              <a:t>CBT-based check-ins, mood tracking and self-help tools</a:t>
            </a:r>
            <a:endParaRPr lang="en-US" sz="1090" dirty="0"/>
          </a:p>
        </p:txBody>
      </p:sp>
      <p:sp>
        <p:nvSpPr>
          <p:cNvPr id="120" name="text-span-60"/>
          <p:cNvSpPr txBox="1"/>
          <p:nvPr/>
        </p:nvSpPr>
        <p:spPr>
          <a:xfrm>
            <a:off x="10344150" y="15775186"/>
            <a:ext cx="285750" cy="304800"/>
          </a:xfrm>
          <a:prstGeom prst="rect">
            <a:avLst/>
          </a:prstGeom>
          <a:noFill/>
          <a:ln/>
        </p:spPr>
        <p:txBody>
          <a:bodyPr wrap="square" lIns="0" tIns="0" rIns="0" bIns="0" rtlCol="0" anchor="ctr"/>
          <a:lstStyle/>
          <a:p>
            <a:pPr marL="0" indent="0" algn="ctr">
              <a:buNone/>
            </a:pPr>
            <a:r>
              <a:rPr lang="en-US" sz="1220" b="1" dirty="0">
                <a:solidFill>
                  <a:srgbClr val="1F2A52"/>
                </a:solidFill>
                <a:latin typeface="Calibri" pitchFamily="34" charset="0"/>
                <a:ea typeface="Calibri" pitchFamily="34" charset="-122"/>
                <a:cs typeface="Calibri" pitchFamily="34" charset="-120"/>
              </a:rPr>
              <a:t>2</a:t>
            </a:r>
            <a:endParaRPr lang="en-US" sz="1220" dirty="0"/>
          </a:p>
        </p:txBody>
      </p:sp>
      <p:sp>
        <p:nvSpPr>
          <p:cNvPr id="121" name="text-strong-61"/>
          <p:cNvSpPr txBox="1"/>
          <p:nvPr/>
        </p:nvSpPr>
        <p:spPr>
          <a:xfrm>
            <a:off x="10725150" y="15775186"/>
            <a:ext cx="3457575" cy="219075"/>
          </a:xfrm>
          <a:prstGeom prst="rect">
            <a:avLst/>
          </a:prstGeom>
          <a:noFill/>
          <a:ln/>
        </p:spPr>
        <p:txBody>
          <a:bodyPr wrap="square" lIns="0" tIns="0" rIns="0" bIns="0" rtlCol="0" anchor="t"/>
          <a:lstStyle/>
          <a:p>
            <a:pPr marL="0" indent="0" algn="l">
              <a:buNone/>
            </a:pPr>
            <a:r>
              <a:rPr lang="en-US" sz="1260" b="1" dirty="0">
                <a:solidFill>
                  <a:srgbClr val="FFFFFF"/>
                </a:solidFill>
                <a:latin typeface="Calibri" pitchFamily="34" charset="0"/>
                <a:ea typeface="Calibri" pitchFamily="34" charset="-122"/>
                <a:cs typeface="Calibri" pitchFamily="34" charset="-120"/>
              </a:rPr>
              <a:t>Trained peer supporter</a:t>
            </a:r>
            <a:endParaRPr lang="en-US" sz="1260" dirty="0"/>
          </a:p>
        </p:txBody>
      </p:sp>
      <p:sp>
        <p:nvSpPr>
          <p:cNvPr id="122" name="text-span-62"/>
          <p:cNvSpPr txBox="1"/>
          <p:nvPr/>
        </p:nvSpPr>
        <p:spPr>
          <a:xfrm>
            <a:off x="10725150" y="15965686"/>
            <a:ext cx="3457575" cy="211634"/>
          </a:xfrm>
          <a:prstGeom prst="rect">
            <a:avLst/>
          </a:prstGeom>
          <a:noFill/>
          <a:ln/>
        </p:spPr>
        <p:txBody>
          <a:bodyPr wrap="square" lIns="0" tIns="0" rIns="0" bIns="0" rtlCol="0" anchor="t"/>
          <a:lstStyle/>
          <a:p>
            <a:pPr marL="0" indent="0" algn="l">
              <a:lnSpc>
                <a:spcPts val="1370"/>
              </a:lnSpc>
              <a:buNone/>
            </a:pPr>
            <a:r>
              <a:rPr lang="en-US" sz="1090" dirty="0">
                <a:solidFill>
                  <a:srgbClr val="DCD8F0"/>
                </a:solidFill>
                <a:latin typeface="Calibri" pitchFamily="34" charset="0"/>
                <a:ea typeface="Calibri" pitchFamily="34" charset="-122"/>
                <a:cs typeface="Calibri" pitchFamily="34" charset="-120"/>
              </a:rPr>
              <a:t>Live chat with supervised student volunteers</a:t>
            </a:r>
            <a:endParaRPr lang="en-US" sz="1090" dirty="0"/>
          </a:p>
        </p:txBody>
      </p:sp>
      <p:sp>
        <p:nvSpPr>
          <p:cNvPr id="123" name="text-span-63"/>
          <p:cNvSpPr txBox="1"/>
          <p:nvPr/>
        </p:nvSpPr>
        <p:spPr>
          <a:xfrm>
            <a:off x="10344150" y="16386870"/>
            <a:ext cx="285750" cy="304800"/>
          </a:xfrm>
          <a:prstGeom prst="rect">
            <a:avLst/>
          </a:prstGeom>
          <a:noFill/>
          <a:ln/>
        </p:spPr>
        <p:txBody>
          <a:bodyPr wrap="square" lIns="0" tIns="0" rIns="0" bIns="0" rtlCol="0" anchor="ctr"/>
          <a:lstStyle/>
          <a:p>
            <a:pPr marL="0" indent="0" algn="ctr">
              <a:buNone/>
            </a:pPr>
            <a:r>
              <a:rPr lang="en-US" sz="1220" b="1" dirty="0">
                <a:solidFill>
                  <a:srgbClr val="1F2A52"/>
                </a:solidFill>
                <a:latin typeface="Calibri" pitchFamily="34" charset="0"/>
                <a:ea typeface="Calibri" pitchFamily="34" charset="-122"/>
                <a:cs typeface="Calibri" pitchFamily="34" charset="-120"/>
              </a:rPr>
              <a:t>3</a:t>
            </a:r>
            <a:endParaRPr lang="en-US" sz="1220" dirty="0"/>
          </a:p>
        </p:txBody>
      </p:sp>
      <p:sp>
        <p:nvSpPr>
          <p:cNvPr id="124" name="text-strong-64"/>
          <p:cNvSpPr txBox="1"/>
          <p:nvPr/>
        </p:nvSpPr>
        <p:spPr>
          <a:xfrm>
            <a:off x="10725150" y="16386870"/>
            <a:ext cx="3457575" cy="219075"/>
          </a:xfrm>
          <a:prstGeom prst="rect">
            <a:avLst/>
          </a:prstGeom>
          <a:noFill/>
          <a:ln/>
        </p:spPr>
        <p:txBody>
          <a:bodyPr wrap="square" lIns="0" tIns="0" rIns="0" bIns="0" rtlCol="0" anchor="t"/>
          <a:lstStyle/>
          <a:p>
            <a:pPr marL="0" indent="0" algn="l">
              <a:buNone/>
            </a:pPr>
            <a:r>
              <a:rPr lang="en-US" sz="1260" b="1" dirty="0">
                <a:solidFill>
                  <a:srgbClr val="FFFFFF"/>
                </a:solidFill>
                <a:latin typeface="Calibri" pitchFamily="34" charset="0"/>
                <a:ea typeface="Calibri" pitchFamily="34" charset="-122"/>
                <a:cs typeface="Calibri" pitchFamily="34" charset="-120"/>
              </a:rPr>
              <a:t>Telehealth clinician</a:t>
            </a:r>
            <a:endParaRPr lang="en-US" sz="1260" dirty="0"/>
          </a:p>
        </p:txBody>
      </p:sp>
      <p:sp>
        <p:nvSpPr>
          <p:cNvPr id="125" name="text-span-65"/>
          <p:cNvSpPr txBox="1"/>
          <p:nvPr/>
        </p:nvSpPr>
        <p:spPr>
          <a:xfrm>
            <a:off x="10725150" y="16577370"/>
            <a:ext cx="3457575" cy="385167"/>
          </a:xfrm>
          <a:prstGeom prst="rect">
            <a:avLst/>
          </a:prstGeom>
          <a:noFill/>
          <a:ln/>
        </p:spPr>
        <p:txBody>
          <a:bodyPr wrap="square" lIns="0" tIns="0" rIns="0" bIns="0" rtlCol="0" anchor="t"/>
          <a:lstStyle/>
          <a:p>
            <a:pPr marL="0" indent="0" algn="l">
              <a:lnSpc>
                <a:spcPts val="1370"/>
              </a:lnSpc>
              <a:buNone/>
            </a:pPr>
            <a:r>
              <a:rPr lang="en-US" sz="1090" dirty="0">
                <a:solidFill>
                  <a:srgbClr val="DCD8F0"/>
                </a:solidFill>
                <a:latin typeface="Calibri" pitchFamily="34" charset="0"/>
                <a:ea typeface="Calibri" pitchFamily="34" charset="-122"/>
                <a:cs typeface="Calibri" pitchFamily="34" charset="-120"/>
              </a:rPr>
              <a:t>Video or phone session with university counselling or NHS Talking Therapies</a:t>
            </a:r>
            <a:endParaRPr lang="en-US" sz="1090" dirty="0"/>
          </a:p>
        </p:txBody>
      </p:sp>
      <p:sp>
        <p:nvSpPr>
          <p:cNvPr id="126" name="text-strong-66"/>
          <p:cNvSpPr txBox="1"/>
          <p:nvPr/>
        </p:nvSpPr>
        <p:spPr>
          <a:xfrm>
            <a:off x="10725150" y="17172087"/>
            <a:ext cx="3457575" cy="219075"/>
          </a:xfrm>
          <a:prstGeom prst="rect">
            <a:avLst/>
          </a:prstGeom>
          <a:noFill/>
          <a:ln/>
        </p:spPr>
        <p:txBody>
          <a:bodyPr wrap="square" lIns="0" tIns="0" rIns="0" bIns="0" rtlCol="0" anchor="t"/>
          <a:lstStyle/>
          <a:p>
            <a:pPr marL="0" indent="0" algn="l">
              <a:buNone/>
            </a:pPr>
            <a:r>
              <a:rPr lang="en-US" sz="1260" b="1" dirty="0">
                <a:solidFill>
                  <a:srgbClr val="1F2A52"/>
                </a:solidFill>
                <a:latin typeface="Calibri" pitchFamily="34" charset="0"/>
                <a:ea typeface="Calibri" pitchFamily="34" charset="-122"/>
                <a:cs typeface="Calibri" pitchFamily="34" charset="-120"/>
              </a:rPr>
              <a:t>Immediate risk detected</a:t>
            </a:r>
            <a:endParaRPr lang="en-US" sz="1260" dirty="0"/>
          </a:p>
        </p:txBody>
      </p:sp>
      <p:sp>
        <p:nvSpPr>
          <p:cNvPr id="127" name="text-span-67"/>
          <p:cNvSpPr txBox="1"/>
          <p:nvPr/>
        </p:nvSpPr>
        <p:spPr>
          <a:xfrm>
            <a:off x="10725150" y="17362587"/>
            <a:ext cx="3457575" cy="385167"/>
          </a:xfrm>
          <a:prstGeom prst="rect">
            <a:avLst/>
          </a:prstGeom>
          <a:noFill/>
          <a:ln/>
        </p:spPr>
        <p:txBody>
          <a:bodyPr wrap="square" lIns="0" tIns="0" rIns="0" bIns="0" rtlCol="0" anchor="t"/>
          <a:lstStyle/>
          <a:p>
            <a:pPr marL="0" indent="0" algn="l">
              <a:lnSpc>
                <a:spcPts val="1370"/>
              </a:lnSpc>
              <a:buNone/>
            </a:pPr>
            <a:r>
              <a:rPr lang="en-US" sz="1090" dirty="0">
                <a:solidFill>
                  <a:srgbClr val="1F2A52"/>
                </a:solidFill>
                <a:latin typeface="Calibri" pitchFamily="34" charset="0"/>
                <a:ea typeface="Calibri" pitchFamily="34" charset="-122"/>
                <a:cs typeface="Calibri" pitchFamily="34" charset="-120"/>
              </a:rPr>
              <a:t>Instant crisis signposting: 999, NHS 111 (option 2), Samaritans 116 123</a:t>
            </a:r>
            <a:endParaRPr lang="en-US" sz="1090" dirty="0"/>
          </a:p>
        </p:txBody>
      </p:sp>
      <p:sp>
        <p:nvSpPr>
          <p:cNvPr id="128" name="text-h2-68"/>
          <p:cNvSpPr txBox="1"/>
          <p:nvPr/>
        </p:nvSpPr>
        <p:spPr>
          <a:xfrm>
            <a:off x="857250" y="18328779"/>
            <a:ext cx="13420725" cy="285750"/>
          </a:xfrm>
          <a:prstGeom prst="rect">
            <a:avLst/>
          </a:prstGeom>
          <a:noFill/>
          <a:ln/>
        </p:spPr>
        <p:txBody>
          <a:bodyPr wrap="square" lIns="0" tIns="0" rIns="0" bIns="0" rtlCol="0" anchor="t"/>
          <a:lstStyle/>
          <a:p>
            <a:pPr marL="0" indent="0" algn="l">
              <a:buNone/>
            </a:pPr>
            <a:r>
              <a:rPr lang="en-US" sz="1700" b="1" dirty="0">
                <a:solidFill>
                  <a:srgbClr val="1F2A52"/>
                </a:solidFill>
                <a:latin typeface="Calibri" pitchFamily="34" charset="0"/>
                <a:ea typeface="Calibri" pitchFamily="34" charset="-122"/>
                <a:cs typeface="Calibri" pitchFamily="34" charset="-120"/>
              </a:rPr>
              <a:t>References</a:t>
            </a:r>
            <a:endParaRPr lang="en-US" sz="1700" dirty="0"/>
          </a:p>
        </p:txBody>
      </p:sp>
      <p:sp>
        <p:nvSpPr>
          <p:cNvPr id="129" name="text-p-69"/>
          <p:cNvSpPr txBox="1"/>
          <p:nvPr/>
        </p:nvSpPr>
        <p:spPr>
          <a:xfrm>
            <a:off x="857250" y="18652629"/>
            <a:ext cx="3198019" cy="668536"/>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Cibyl (2025) </a:t>
            </a:r>
            <a:r>
              <a:rPr lang="en-US" sz="970" i="1" dirty="0">
                <a:solidFill>
                  <a:srgbClr val="2A2F47"/>
                </a:solidFill>
                <a:latin typeface="Calibri" pitchFamily="34" charset="0"/>
                <a:ea typeface="Calibri" pitchFamily="34" charset="-122"/>
                <a:cs typeface="Calibri" pitchFamily="34" charset="-120"/>
              </a:rPr>
              <a:t>UK student mental health research 2025</a:t>
            </a:r>
            <a:r>
              <a:rPr lang="en-US" sz="970" dirty="0">
                <a:solidFill>
                  <a:srgbClr val="2A2F47"/>
                </a:solidFill>
                <a:latin typeface="Calibri" pitchFamily="34" charset="0"/>
                <a:ea typeface="Calibri" pitchFamily="34" charset="-122"/>
                <a:cs typeface="Calibri" pitchFamily="34" charset="-120"/>
              </a:rPr>
              <a:t>. Cibyl and Accenture, supported by Student Minds. Available at: groupgti.com/post/cibyl-uk-student-mental-health-launch-2025.</a:t>
            </a:r>
            <a:endParaRPr lang="en-US" sz="970" dirty="0"/>
          </a:p>
        </p:txBody>
      </p:sp>
      <p:sp>
        <p:nvSpPr>
          <p:cNvPr id="130" name="text-p-70"/>
          <p:cNvSpPr txBox="1"/>
          <p:nvPr/>
        </p:nvSpPr>
        <p:spPr>
          <a:xfrm>
            <a:off x="857250" y="19330690"/>
            <a:ext cx="3198019" cy="510927"/>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Davis, F.D. (1989) ‘Perceived usefulness, perceived ease of use, and user acceptance of information technology’, </a:t>
            </a:r>
            <a:r>
              <a:rPr lang="en-US" sz="970" i="1" dirty="0">
                <a:solidFill>
                  <a:srgbClr val="2A2F47"/>
                </a:solidFill>
                <a:latin typeface="Calibri" pitchFamily="34" charset="0"/>
                <a:ea typeface="Calibri" pitchFamily="34" charset="-122"/>
                <a:cs typeface="Calibri" pitchFamily="34" charset="-120"/>
              </a:rPr>
              <a:t>MIS Quarterly</a:t>
            </a:r>
            <a:r>
              <a:rPr lang="en-US" sz="970" dirty="0">
                <a:solidFill>
                  <a:srgbClr val="2A2F47"/>
                </a:solidFill>
                <a:latin typeface="Calibri" pitchFamily="34" charset="0"/>
                <a:ea typeface="Calibri" pitchFamily="34" charset="-122"/>
                <a:cs typeface="Calibri" pitchFamily="34" charset="-120"/>
              </a:rPr>
              <a:t>, 13(3), pp. 319–340.</a:t>
            </a:r>
            <a:endParaRPr lang="en-US" sz="970" dirty="0"/>
          </a:p>
        </p:txBody>
      </p:sp>
      <p:sp>
        <p:nvSpPr>
          <p:cNvPr id="131" name="text-p-71"/>
          <p:cNvSpPr txBox="1"/>
          <p:nvPr/>
        </p:nvSpPr>
        <p:spPr>
          <a:xfrm>
            <a:off x="857250" y="19851142"/>
            <a:ext cx="3198019" cy="826145"/>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Fitzpatrick, K.K., Darcy, A. and Vierhile, M. (2017) ‘Delivering cognitive behavior therapy to young adults with symptoms of depression and anxiety using a fully automated conversational agent (Woebot): a randomized controlled trial’, </a:t>
            </a:r>
            <a:r>
              <a:rPr lang="en-US" sz="970" i="1" dirty="0">
                <a:solidFill>
                  <a:srgbClr val="2A2F47"/>
                </a:solidFill>
                <a:latin typeface="Calibri" pitchFamily="34" charset="0"/>
                <a:ea typeface="Calibri" pitchFamily="34" charset="-122"/>
                <a:cs typeface="Calibri" pitchFamily="34" charset="-120"/>
              </a:rPr>
              <a:t>JMIR Mental Health</a:t>
            </a:r>
            <a:r>
              <a:rPr lang="en-US" sz="970" dirty="0">
                <a:solidFill>
                  <a:srgbClr val="2A2F47"/>
                </a:solidFill>
                <a:latin typeface="Calibri" pitchFamily="34" charset="0"/>
                <a:ea typeface="Calibri" pitchFamily="34" charset="-122"/>
                <a:cs typeface="Calibri" pitchFamily="34" charset="-120"/>
              </a:rPr>
              <a:t>, 4(2), e19. doi: 10.2196/mental.7785.</a:t>
            </a:r>
            <a:endParaRPr lang="en-US" sz="970" dirty="0"/>
          </a:p>
        </p:txBody>
      </p:sp>
      <p:sp>
        <p:nvSpPr>
          <p:cNvPr id="132" name="text-p-72"/>
          <p:cNvSpPr txBox="1"/>
          <p:nvPr/>
        </p:nvSpPr>
        <p:spPr>
          <a:xfrm>
            <a:off x="4264819" y="18652629"/>
            <a:ext cx="3198019" cy="353318"/>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Hagen, J. (2025) ‘Woebot Health shutting down its app’, </a:t>
            </a:r>
            <a:r>
              <a:rPr lang="en-US" sz="970" i="1" dirty="0">
                <a:solidFill>
                  <a:srgbClr val="2A2F47"/>
                </a:solidFill>
                <a:latin typeface="Calibri" pitchFamily="34" charset="0"/>
                <a:ea typeface="Calibri" pitchFamily="34" charset="-122"/>
                <a:cs typeface="Calibri" pitchFamily="34" charset="-120"/>
              </a:rPr>
              <a:t>MobiHealthNews</a:t>
            </a:r>
            <a:r>
              <a:rPr lang="en-US" sz="970" dirty="0">
                <a:solidFill>
                  <a:srgbClr val="2A2F47"/>
                </a:solidFill>
                <a:latin typeface="Calibri" pitchFamily="34" charset="0"/>
                <a:ea typeface="Calibri" pitchFamily="34" charset="-122"/>
                <a:cs typeface="Calibri" pitchFamily="34" charset="-120"/>
              </a:rPr>
              <a:t>, 25 April.</a:t>
            </a:r>
            <a:endParaRPr lang="en-US" sz="970" dirty="0"/>
          </a:p>
        </p:txBody>
      </p:sp>
      <p:sp>
        <p:nvSpPr>
          <p:cNvPr id="133" name="text-p-73"/>
          <p:cNvSpPr txBox="1"/>
          <p:nvPr/>
        </p:nvSpPr>
        <p:spPr>
          <a:xfrm>
            <a:off x="4264819" y="19015472"/>
            <a:ext cx="3198019" cy="510927"/>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Heinz, M.V. et al. (2025) ‘Randomized trial of a generative AI chatbot for mental health treatment’, </a:t>
            </a:r>
            <a:r>
              <a:rPr lang="en-US" sz="970" i="1" dirty="0">
                <a:solidFill>
                  <a:srgbClr val="2A2F47"/>
                </a:solidFill>
                <a:latin typeface="Calibri" pitchFamily="34" charset="0"/>
                <a:ea typeface="Calibri" pitchFamily="34" charset="-122"/>
                <a:cs typeface="Calibri" pitchFamily="34" charset="-120"/>
              </a:rPr>
              <a:t>NEJM AI</a:t>
            </a:r>
            <a:r>
              <a:rPr lang="en-US" sz="970" dirty="0">
                <a:solidFill>
                  <a:srgbClr val="2A2F47"/>
                </a:solidFill>
                <a:latin typeface="Calibri" pitchFamily="34" charset="0"/>
                <a:ea typeface="Calibri" pitchFamily="34" charset="-122"/>
                <a:cs typeface="Calibri" pitchFamily="34" charset="-120"/>
              </a:rPr>
              <a:t>, 2(4). doi: 10.1056/AIoa2400802.</a:t>
            </a:r>
            <a:endParaRPr lang="en-US" sz="970" dirty="0"/>
          </a:p>
        </p:txBody>
      </p:sp>
      <p:sp>
        <p:nvSpPr>
          <p:cNvPr id="134" name="text-p-74"/>
          <p:cNvSpPr txBox="1"/>
          <p:nvPr/>
        </p:nvSpPr>
        <p:spPr>
          <a:xfrm>
            <a:off x="4264819" y="19535924"/>
            <a:ext cx="3198019" cy="353318"/>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Hughes, G. and Spanner, L. (2019) </a:t>
            </a:r>
            <a:r>
              <a:rPr lang="en-US" sz="970" i="1" dirty="0">
                <a:solidFill>
                  <a:srgbClr val="2A2F47"/>
                </a:solidFill>
                <a:latin typeface="Calibri" pitchFamily="34" charset="0"/>
                <a:ea typeface="Calibri" pitchFamily="34" charset="-122"/>
                <a:cs typeface="Calibri" pitchFamily="34" charset="-120"/>
              </a:rPr>
              <a:t>The University Mental Health Charter</a:t>
            </a:r>
            <a:r>
              <a:rPr lang="en-US" sz="970" dirty="0">
                <a:solidFill>
                  <a:srgbClr val="2A2F47"/>
                </a:solidFill>
                <a:latin typeface="Calibri" pitchFamily="34" charset="0"/>
                <a:ea typeface="Calibri" pitchFamily="34" charset="-122"/>
                <a:cs typeface="Calibri" pitchFamily="34" charset="-120"/>
              </a:rPr>
              <a:t>. Leeds: Student Minds.</a:t>
            </a:r>
            <a:endParaRPr lang="en-US" sz="970" dirty="0"/>
          </a:p>
        </p:txBody>
      </p:sp>
      <p:sp>
        <p:nvSpPr>
          <p:cNvPr id="135" name="text-p-75"/>
          <p:cNvSpPr txBox="1"/>
          <p:nvPr/>
        </p:nvSpPr>
        <p:spPr>
          <a:xfrm>
            <a:off x="4264819" y="19898767"/>
            <a:ext cx="3198019" cy="826145"/>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Inkster, B., Sarda, S. and Subramanian, V. (2018) ‘An empathy-driven, conversational artificial intelligence agent (Wysa) for digital mental well-being: real-world data evaluation mixed-methods study’, </a:t>
            </a:r>
            <a:r>
              <a:rPr lang="en-US" sz="970" i="1" dirty="0">
                <a:solidFill>
                  <a:srgbClr val="2A2F47"/>
                </a:solidFill>
                <a:latin typeface="Calibri" pitchFamily="34" charset="0"/>
                <a:ea typeface="Calibri" pitchFamily="34" charset="-122"/>
                <a:cs typeface="Calibri" pitchFamily="34" charset="-120"/>
              </a:rPr>
              <a:t>JMIR mHealth and uHealth</a:t>
            </a:r>
            <a:r>
              <a:rPr lang="en-US" sz="970" dirty="0">
                <a:solidFill>
                  <a:srgbClr val="2A2F47"/>
                </a:solidFill>
                <a:latin typeface="Calibri" pitchFamily="34" charset="0"/>
                <a:ea typeface="Calibri" pitchFamily="34" charset="-122"/>
                <a:cs typeface="Calibri" pitchFamily="34" charset="-120"/>
              </a:rPr>
              <a:t>, 6(11), e12106. doi: 10.2196/12106.</a:t>
            </a:r>
            <a:endParaRPr lang="en-US" sz="970" dirty="0"/>
          </a:p>
        </p:txBody>
      </p:sp>
      <p:sp>
        <p:nvSpPr>
          <p:cNvPr id="136" name="text-p-76"/>
          <p:cNvSpPr txBox="1"/>
          <p:nvPr/>
        </p:nvSpPr>
        <p:spPr>
          <a:xfrm>
            <a:off x="7672388" y="18652629"/>
            <a:ext cx="3198019" cy="668536"/>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Li, H., Zhang, R., Lee, Y.-C., Kraut, R.E. and Mohr, D.C. (2023) ‘Systematic review and meta-analysis of AI-based conversational agents for promoting mental health and well-being’, </a:t>
            </a:r>
            <a:r>
              <a:rPr lang="en-US" sz="970" i="1" dirty="0">
                <a:solidFill>
                  <a:srgbClr val="2A2F47"/>
                </a:solidFill>
                <a:latin typeface="Calibri" pitchFamily="34" charset="0"/>
                <a:ea typeface="Calibri" pitchFamily="34" charset="-122"/>
                <a:cs typeface="Calibri" pitchFamily="34" charset="-120"/>
              </a:rPr>
              <a:t>npj Digital Medicine</a:t>
            </a:r>
            <a:r>
              <a:rPr lang="en-US" sz="970" dirty="0">
                <a:solidFill>
                  <a:srgbClr val="2A2F47"/>
                </a:solidFill>
                <a:latin typeface="Calibri" pitchFamily="34" charset="0"/>
                <a:ea typeface="Calibri" pitchFamily="34" charset="-122"/>
                <a:cs typeface="Calibri" pitchFamily="34" charset="-120"/>
              </a:rPr>
              <a:t>, 6, 236.</a:t>
            </a:r>
            <a:endParaRPr lang="en-US" sz="970" dirty="0"/>
          </a:p>
        </p:txBody>
      </p:sp>
      <p:sp>
        <p:nvSpPr>
          <p:cNvPr id="137" name="text-p-77"/>
          <p:cNvSpPr txBox="1"/>
          <p:nvPr/>
        </p:nvSpPr>
        <p:spPr>
          <a:xfrm>
            <a:off x="7672388" y="19330690"/>
            <a:ext cx="3198019" cy="668536"/>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Michie, S., van Stralen, M.M. and West, R. (2011) ‘The behaviour change wheel: a new method for characterising and designing behaviour change interventions’, </a:t>
            </a:r>
            <a:r>
              <a:rPr lang="en-US" sz="970" i="1" dirty="0">
                <a:solidFill>
                  <a:srgbClr val="2A2F47"/>
                </a:solidFill>
                <a:latin typeface="Calibri" pitchFamily="34" charset="0"/>
                <a:ea typeface="Calibri" pitchFamily="34" charset="-122"/>
                <a:cs typeface="Calibri" pitchFamily="34" charset="-120"/>
              </a:rPr>
              <a:t>Implementation Science</a:t>
            </a:r>
            <a:r>
              <a:rPr lang="en-US" sz="970" dirty="0">
                <a:solidFill>
                  <a:srgbClr val="2A2F47"/>
                </a:solidFill>
                <a:latin typeface="Calibri" pitchFamily="34" charset="0"/>
                <a:ea typeface="Calibri" pitchFamily="34" charset="-122"/>
                <a:cs typeface="Calibri" pitchFamily="34" charset="-120"/>
              </a:rPr>
              <a:t>, 6, 42.</a:t>
            </a:r>
            <a:endParaRPr lang="en-US" sz="970" dirty="0"/>
          </a:p>
        </p:txBody>
      </p:sp>
      <p:sp>
        <p:nvSpPr>
          <p:cNvPr id="138" name="text-p-78"/>
          <p:cNvSpPr txBox="1"/>
          <p:nvPr/>
        </p:nvSpPr>
        <p:spPr>
          <a:xfrm>
            <a:off x="7672388" y="20008751"/>
            <a:ext cx="3198019" cy="826145"/>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Moore, J. et al. (2025) ‘Expressing stigma and inappropriate responses prevents LLMs from safely replacing mental health providers’, </a:t>
            </a:r>
            <a:r>
              <a:rPr lang="en-US" sz="970" i="1" dirty="0">
                <a:solidFill>
                  <a:srgbClr val="2A2F47"/>
                </a:solidFill>
                <a:latin typeface="Calibri" pitchFamily="34" charset="0"/>
                <a:ea typeface="Calibri" pitchFamily="34" charset="-122"/>
                <a:cs typeface="Calibri" pitchFamily="34" charset="-120"/>
              </a:rPr>
              <a:t>Proceedings of the 2025 ACM Conference on Fairness, Accountability, and Transparency</a:t>
            </a:r>
            <a:r>
              <a:rPr lang="en-US" sz="970" dirty="0">
                <a:solidFill>
                  <a:srgbClr val="2A2F47"/>
                </a:solidFill>
                <a:latin typeface="Calibri" pitchFamily="34" charset="0"/>
                <a:ea typeface="Calibri" pitchFamily="34" charset="-122"/>
                <a:cs typeface="Calibri" pitchFamily="34" charset="-120"/>
              </a:rPr>
              <a:t>. New York: ACM. doi: 10.1145/3715275.3732039.</a:t>
            </a:r>
            <a:endParaRPr lang="en-US" sz="970" dirty="0"/>
          </a:p>
        </p:txBody>
      </p:sp>
      <p:sp>
        <p:nvSpPr>
          <p:cNvPr id="139" name="text-p-79"/>
          <p:cNvSpPr txBox="1"/>
          <p:nvPr/>
        </p:nvSpPr>
        <p:spPr>
          <a:xfrm>
            <a:off x="11079956" y="18652629"/>
            <a:ext cx="3198019" cy="668536"/>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Okanagan Charter (2015) </a:t>
            </a:r>
            <a:r>
              <a:rPr lang="en-US" sz="970" i="1" dirty="0">
                <a:solidFill>
                  <a:srgbClr val="2A2F47"/>
                </a:solidFill>
                <a:latin typeface="Calibri" pitchFamily="34" charset="0"/>
                <a:ea typeface="Calibri" pitchFamily="34" charset="-122"/>
                <a:cs typeface="Calibri" pitchFamily="34" charset="-120"/>
              </a:rPr>
              <a:t>Okanagan Charter: an international charter for health promoting universities and colleges</a:t>
            </a:r>
            <a:r>
              <a:rPr lang="en-US" sz="970" dirty="0">
                <a:solidFill>
                  <a:srgbClr val="2A2F47"/>
                </a:solidFill>
                <a:latin typeface="Calibri" pitchFamily="34" charset="0"/>
                <a:ea typeface="Calibri" pitchFamily="34" charset="-122"/>
                <a:cs typeface="Calibri" pitchFamily="34" charset="-120"/>
              </a:rPr>
              <a:t>. Kelowna, BC: International Conference on Health Promoting Universities and Colleges.</a:t>
            </a:r>
            <a:endParaRPr lang="en-US" sz="970" dirty="0"/>
          </a:p>
        </p:txBody>
      </p:sp>
      <p:sp>
        <p:nvSpPr>
          <p:cNvPr id="140" name="text-p-80"/>
          <p:cNvSpPr txBox="1"/>
          <p:nvPr/>
        </p:nvSpPr>
        <p:spPr>
          <a:xfrm>
            <a:off x="11079956" y="19330690"/>
            <a:ext cx="3198019" cy="510927"/>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Pointon-Haas, J. et al. (2024) ‘A systematic review of peer support interventions for student mental health and well-being in higher education’, </a:t>
            </a:r>
            <a:r>
              <a:rPr lang="en-US" sz="970" i="1" dirty="0">
                <a:solidFill>
                  <a:srgbClr val="2A2F47"/>
                </a:solidFill>
                <a:latin typeface="Calibri" pitchFamily="34" charset="0"/>
                <a:ea typeface="Calibri" pitchFamily="34" charset="-122"/>
                <a:cs typeface="Calibri" pitchFamily="34" charset="-120"/>
              </a:rPr>
              <a:t>BJPsych Open</a:t>
            </a:r>
            <a:r>
              <a:rPr lang="en-US" sz="970" dirty="0">
                <a:solidFill>
                  <a:srgbClr val="2A2F47"/>
                </a:solidFill>
                <a:latin typeface="Calibri" pitchFamily="34" charset="0"/>
                <a:ea typeface="Calibri" pitchFamily="34" charset="-122"/>
                <a:cs typeface="Calibri" pitchFamily="34" charset="-120"/>
              </a:rPr>
              <a:t>, 10(1), e12.</a:t>
            </a:r>
            <a:endParaRPr lang="en-US" sz="970" dirty="0"/>
          </a:p>
        </p:txBody>
      </p:sp>
      <p:sp>
        <p:nvSpPr>
          <p:cNvPr id="141" name="text-p-81"/>
          <p:cNvSpPr txBox="1"/>
          <p:nvPr/>
        </p:nvSpPr>
        <p:spPr>
          <a:xfrm>
            <a:off x="11079956" y="19851142"/>
            <a:ext cx="3198019" cy="668536"/>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Sanders, M. and Ellingwood, J. (2026) </a:t>
            </a:r>
            <a:r>
              <a:rPr lang="en-US" sz="970" i="1" dirty="0">
                <a:solidFill>
                  <a:srgbClr val="2A2F47"/>
                </a:solidFill>
                <a:latin typeface="Calibri" pitchFamily="34" charset="0"/>
                <a:ea typeface="Calibri" pitchFamily="34" charset="-122"/>
                <a:cs typeface="Calibri" pitchFamily="34" charset="-120"/>
              </a:rPr>
              <a:t>Student mental health in 2025: patterns of mental health inequality among diverse student populations</a:t>
            </a:r>
            <a:r>
              <a:rPr lang="en-US" sz="970" dirty="0">
                <a:solidFill>
                  <a:srgbClr val="2A2F47"/>
                </a:solidFill>
                <a:latin typeface="Calibri" pitchFamily="34" charset="0"/>
                <a:ea typeface="Calibri" pitchFamily="34" charset="-122"/>
                <a:cs typeface="Calibri" pitchFamily="34" charset="-120"/>
              </a:rPr>
              <a:t>. London: Policy Institute at King’s College London and TASO.</a:t>
            </a:r>
            <a:endParaRPr lang="en-US" sz="970" dirty="0"/>
          </a:p>
        </p:txBody>
      </p:sp>
      <p:sp>
        <p:nvSpPr>
          <p:cNvPr id="142" name="text-p-82"/>
          <p:cNvSpPr txBox="1"/>
          <p:nvPr/>
        </p:nvSpPr>
        <p:spPr>
          <a:xfrm>
            <a:off x="11079956" y="20529203"/>
            <a:ext cx="3198019" cy="353318"/>
          </a:xfrm>
          <a:prstGeom prst="rect">
            <a:avLst/>
          </a:prstGeom>
          <a:noFill/>
          <a:ln/>
        </p:spPr>
        <p:txBody>
          <a:bodyPr wrap="square" lIns="0" tIns="0" rIns="0" bIns="0" rtlCol="0" anchor="t"/>
          <a:lstStyle/>
          <a:p>
            <a:pPr marL="0" indent="0" algn="l">
              <a:lnSpc>
                <a:spcPts val="1240"/>
              </a:lnSpc>
              <a:buNone/>
            </a:pPr>
            <a:r>
              <a:rPr lang="en-US" sz="970" dirty="0">
                <a:solidFill>
                  <a:srgbClr val="2A2F47"/>
                </a:solidFill>
                <a:latin typeface="Calibri" pitchFamily="34" charset="0"/>
                <a:ea typeface="Calibri" pitchFamily="34" charset="-122"/>
                <a:cs typeface="Calibri" pitchFamily="34" charset="-120"/>
              </a:rPr>
              <a:t>World Health Organization (1986) </a:t>
            </a:r>
            <a:r>
              <a:rPr lang="en-US" sz="970" i="1" dirty="0">
                <a:solidFill>
                  <a:srgbClr val="2A2F47"/>
                </a:solidFill>
                <a:latin typeface="Calibri" pitchFamily="34" charset="0"/>
                <a:ea typeface="Calibri" pitchFamily="34" charset="-122"/>
                <a:cs typeface="Calibri" pitchFamily="34" charset="-120"/>
              </a:rPr>
              <a:t>Ottawa Charter for Health Promotion</a:t>
            </a:r>
            <a:r>
              <a:rPr lang="en-US" sz="970" dirty="0">
                <a:solidFill>
                  <a:srgbClr val="2A2F47"/>
                </a:solidFill>
                <a:latin typeface="Calibri" pitchFamily="34" charset="0"/>
                <a:ea typeface="Calibri" pitchFamily="34" charset="-122"/>
                <a:cs typeface="Calibri" pitchFamily="34" charset="-120"/>
              </a:rPr>
              <a:t>. Geneva: WHO.</a:t>
            </a:r>
            <a:endParaRPr lang="en-US" sz="970" dirty="0"/>
          </a:p>
        </p:txBody>
      </p:sp>
      <p:sp>
        <p:nvSpPr>
          <p:cNvPr id="143" name="fill-in-0"/>
          <p:cNvSpPr txBox="1"/>
          <p:nvPr/>
        </p:nvSpPr>
        <p:spPr>
          <a:xfrm>
            <a:off x="628650" y="2755255"/>
            <a:ext cx="1633538" cy="247650"/>
          </a:xfrm>
          <a:prstGeom prst="rect">
            <a:avLst/>
          </a:prstGeom>
          <a:noFill/>
          <a:ln/>
        </p:spPr>
        <p:txBody>
          <a:bodyPr wrap="square" lIns="0" tIns="0" rIns="0" bIns="0" rtlCol="0" anchor="b"/>
          <a:lstStyle/>
          <a:p>
            <a:pPr marL="0" indent="0">
              <a:buNone/>
            </a:pPr>
            <a:r>
              <a:rPr lang="en-US" sz="1050" b="1" kern="0" spc="80" dirty="0">
                <a:solidFill>
                  <a:srgbClr val="F2B84B"/>
                </a:solidFill>
                <a:latin typeface="Calibri" pitchFamily="34" charset="0"/>
                <a:cs typeface="Calibri" pitchFamily="34" charset="-120"/>
              </a:rPr>
              <a:t>Ivana Konjevod Novosel</a:t>
            </a:r>
          </a:p>
        </p:txBody>
      </p:sp>
      <p:sp>
        <p:nvSpPr>
          <p:cNvPr id="144" name="fill-in-1"/>
          <p:cNvSpPr txBox="1"/>
          <p:nvPr/>
        </p:nvSpPr>
        <p:spPr>
          <a:xfrm>
            <a:off x="2433638" y="2774900"/>
            <a:ext cx="1633538" cy="247650"/>
          </a:xfrm>
          <a:prstGeom prst="rect">
            <a:avLst/>
          </a:prstGeom>
          <a:noFill/>
          <a:ln/>
        </p:spPr>
        <p:txBody>
          <a:bodyPr wrap="square" lIns="0" tIns="0" rIns="0" bIns="0" rtlCol="0" anchor="b"/>
          <a:lstStyle/>
          <a:p>
            <a:pPr marL="0" indent="0">
              <a:buNone/>
            </a:pPr>
            <a:r>
              <a:rPr lang="en-US" sz="1050" b="1" kern="0" spc="80" dirty="0">
                <a:solidFill>
                  <a:srgbClr val="F2B84B"/>
                </a:solidFill>
                <a:latin typeface="Calibri" pitchFamily="34" charset="0"/>
                <a:cs typeface="Calibri" pitchFamily="34" charset="-120"/>
              </a:rPr>
              <a:t>2217492</a:t>
            </a:r>
          </a:p>
        </p:txBody>
      </p:sp>
      <p:sp>
        <p:nvSpPr>
          <p:cNvPr id="145" name="fill-in-2"/>
          <p:cNvSpPr txBox="1"/>
          <p:nvPr/>
        </p:nvSpPr>
        <p:spPr>
          <a:xfrm>
            <a:off x="4219575" y="2746325"/>
            <a:ext cx="1633538" cy="247650"/>
          </a:xfrm>
          <a:prstGeom prst="rect">
            <a:avLst/>
          </a:prstGeom>
          <a:noFill/>
          <a:ln/>
        </p:spPr>
        <p:txBody>
          <a:bodyPr wrap="square" lIns="0" tIns="0" rIns="0" bIns="0" rtlCol="0" anchor="b"/>
          <a:lstStyle/>
          <a:p>
            <a:pPr marL="0" indent="0">
              <a:buNone/>
            </a:pPr>
            <a:r>
              <a:rPr lang="en-US" sz="1050" b="1" kern="0" spc="80" dirty="0">
                <a:solidFill>
                  <a:srgbClr val="F2B84B"/>
                </a:solidFill>
                <a:latin typeface="Calibri" pitchFamily="34" charset="0"/>
                <a:cs typeface="Calibri" pitchFamily="34" charset="-120"/>
              </a:rPr>
              <a:t>LCHS7009</a:t>
            </a:r>
          </a:p>
        </p:txBody>
      </p:sp>
      <p:sp>
        <p:nvSpPr>
          <p:cNvPr id="146" name="fill-in-3"/>
          <p:cNvSpPr txBox="1"/>
          <p:nvPr/>
        </p:nvSpPr>
        <p:spPr>
          <a:xfrm>
            <a:off x="6024562" y="2755255"/>
            <a:ext cx="3000375" cy="238720"/>
          </a:xfrm>
          <a:prstGeom prst="rect">
            <a:avLst/>
          </a:prstGeom>
          <a:noFill/>
          <a:ln/>
        </p:spPr>
        <p:txBody>
          <a:bodyPr wrap="square" lIns="0" tIns="0" rIns="0" bIns="0" rtlCol="0" anchor="b"/>
          <a:lstStyle/>
          <a:p>
            <a:pPr marL="0" indent="0">
              <a:buNone/>
            </a:pPr>
            <a:r>
              <a:rPr lang="en-US" sz="1000" b="1" kern="0" spc="80" dirty="0">
                <a:solidFill>
                  <a:srgbClr val="F2B84B"/>
                </a:solidFill>
                <a:latin typeface="Calibri" pitchFamily="34" charset="0"/>
                <a:cs typeface="Calibri" pitchFamily="34" charset="-120"/>
              </a:rPr>
              <a:t>Population</a:t>
            </a:r>
            <a:r>
              <a:rPr lang="en-US" sz="1000" dirty="0"/>
              <a:t> </a:t>
            </a:r>
            <a:r>
              <a:rPr lang="en-US" sz="1000" b="1" kern="0" spc="80" dirty="0">
                <a:solidFill>
                  <a:srgbClr val="F2B84B"/>
                </a:solidFill>
                <a:latin typeface="Calibri" pitchFamily="34" charset="0"/>
                <a:cs typeface="Calibri" pitchFamily="34" charset="-120"/>
              </a:rPr>
              <a:t>Health</a:t>
            </a:r>
            <a:r>
              <a:rPr lang="en-US" sz="1000" dirty="0"/>
              <a:t> </a:t>
            </a:r>
            <a:r>
              <a:rPr lang="en-US" sz="1000" b="1" kern="0" spc="80" dirty="0">
                <a:solidFill>
                  <a:srgbClr val="F2B84B"/>
                </a:solidFill>
                <a:latin typeface="Calibri" pitchFamily="34" charset="0"/>
                <a:cs typeface="Calibri" pitchFamily="34" charset="-120"/>
              </a:rPr>
              <a:t>and</a:t>
            </a:r>
            <a:r>
              <a:rPr lang="en-US" sz="1000" dirty="0"/>
              <a:t> </a:t>
            </a:r>
          </a:p>
          <a:p>
            <a:pPr marL="0" indent="0">
              <a:buNone/>
            </a:pPr>
            <a:r>
              <a:rPr lang="en-US" sz="1000" b="1" kern="0" spc="80" dirty="0">
                <a:solidFill>
                  <a:srgbClr val="F2B84B"/>
                </a:solidFill>
                <a:latin typeface="Calibri" pitchFamily="34" charset="0"/>
                <a:cs typeface="Calibri" pitchFamily="34" charset="-120"/>
              </a:rPr>
              <a:t>Digital</a:t>
            </a:r>
            <a:r>
              <a:rPr lang="en-US" sz="1000" dirty="0"/>
              <a:t> </a:t>
            </a:r>
            <a:r>
              <a:rPr lang="en-US" sz="1000" b="1" kern="0" spc="80" dirty="0">
                <a:solidFill>
                  <a:srgbClr val="F2B84B"/>
                </a:solidFill>
                <a:latin typeface="Calibri" pitchFamily="34" charset="0"/>
                <a:cs typeface="Calibri" pitchFamily="34" charset="-120"/>
              </a:rPr>
              <a:t>Health</a:t>
            </a:r>
            <a:r>
              <a:rPr lang="en-US" sz="1000" dirty="0"/>
              <a:t> </a:t>
            </a:r>
            <a:r>
              <a:rPr lang="en-US" sz="1000" b="1" kern="0" spc="80" dirty="0">
                <a:solidFill>
                  <a:srgbClr val="F2B84B"/>
                </a:solidFill>
                <a:latin typeface="Calibri" pitchFamily="34" charset="0"/>
                <a:cs typeface="Calibri" pitchFamily="34" charset="-120"/>
              </a:rPr>
              <a:t>Promotion</a:t>
            </a:r>
            <a:r>
              <a:rPr lang="en-US" sz="1000" dirty="0"/>
              <a:t> </a:t>
            </a:r>
          </a:p>
        </p:txBody>
      </p:sp>
      <p:sp>
        <p:nvSpPr>
          <p:cNvPr id="147" name="fill-in-4"/>
          <p:cNvSpPr txBox="1"/>
          <p:nvPr/>
        </p:nvSpPr>
        <p:spPr>
          <a:xfrm>
            <a:off x="7875017" y="2765375"/>
            <a:ext cx="1633538" cy="247650"/>
          </a:xfrm>
          <a:prstGeom prst="rect">
            <a:avLst/>
          </a:prstGeom>
          <a:noFill/>
          <a:ln/>
        </p:spPr>
        <p:txBody>
          <a:bodyPr wrap="square" lIns="0" tIns="0" rIns="0" bIns="0" rtlCol="0" anchor="b"/>
          <a:lstStyle/>
          <a:p>
            <a:pPr marL="0" indent="0">
              <a:buNone/>
            </a:pPr>
            <a:r>
              <a:rPr lang="en-US" sz="1050" b="1" kern="0" spc="80" dirty="0">
                <a:solidFill>
                  <a:srgbClr val="F2B84B"/>
                </a:solidFill>
                <a:latin typeface="Calibri" pitchFamily="34" charset="0"/>
                <a:cs typeface="Calibri" pitchFamily="34" charset="-120"/>
              </a:rPr>
              <a:t>Dr</a:t>
            </a:r>
            <a:r>
              <a:rPr lang="en-US" sz="1400" dirty="0"/>
              <a:t> </a:t>
            </a:r>
            <a:r>
              <a:rPr lang="en-US" sz="1050" b="1" kern="0" spc="80" dirty="0">
                <a:solidFill>
                  <a:srgbClr val="F2B84B"/>
                </a:solidFill>
                <a:latin typeface="Calibri" pitchFamily="34" charset="0"/>
                <a:cs typeface="Calibri" pitchFamily="34" charset="-120"/>
              </a:rPr>
              <a:t>Raheela</a:t>
            </a:r>
            <a:r>
              <a:rPr lang="en-US" sz="1400" dirty="0"/>
              <a:t> </a:t>
            </a:r>
            <a:r>
              <a:rPr lang="en-US" sz="1050" b="1" kern="0" spc="80" dirty="0">
                <a:solidFill>
                  <a:srgbClr val="F2B84B"/>
                </a:solidFill>
                <a:latin typeface="Calibri" pitchFamily="34" charset="0"/>
                <a:cs typeface="Calibri" pitchFamily="34" charset="-120"/>
              </a:rPr>
              <a:t>Shaikh</a:t>
            </a:r>
          </a:p>
        </p:txBody>
      </p:sp>
      <p:sp>
        <p:nvSpPr>
          <p:cNvPr id="148" name="fill-in-5"/>
          <p:cNvSpPr txBox="1"/>
          <p:nvPr/>
        </p:nvSpPr>
        <p:spPr>
          <a:xfrm>
            <a:off x="9634538" y="2746325"/>
            <a:ext cx="1633538" cy="247650"/>
          </a:xfrm>
          <a:prstGeom prst="rect">
            <a:avLst/>
          </a:prstGeom>
          <a:noFill/>
          <a:ln/>
        </p:spPr>
        <p:txBody>
          <a:bodyPr wrap="square" lIns="0" tIns="0" rIns="0" bIns="0" rtlCol="0" anchor="b"/>
          <a:lstStyle/>
          <a:p>
            <a:pPr marL="0" indent="0">
              <a:buNone/>
            </a:pPr>
            <a:r>
              <a:rPr lang="en-US" sz="1050" b="1" kern="0" spc="80">
                <a:solidFill>
                  <a:srgbClr val="F2B84B"/>
                </a:solidFill>
                <a:latin typeface="Calibri" pitchFamily="34" charset="0"/>
                <a:cs typeface="Calibri" pitchFamily="34" charset="-120"/>
              </a:rPr>
              <a:t>Component 2 Poster</a:t>
            </a:r>
            <a:endParaRPr lang="en-US" sz="1050" b="1" kern="0" spc="80" dirty="0">
              <a:solidFill>
                <a:srgbClr val="F2B84B"/>
              </a:solidFill>
              <a:latin typeface="Calibri" pitchFamily="34" charset="0"/>
              <a:cs typeface="Calibri" pitchFamily="34" charset="-12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1696</Words>
  <Application>Microsoft Office PowerPoint</Application>
  <PresentationFormat>Custom</PresentationFormat>
  <Paragraphs>91</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Ivana Konjevod</cp:lastModifiedBy>
  <cp:revision>2</cp:revision>
  <dcterms:created xsi:type="dcterms:W3CDTF">2026-10-20T13:42:35Z</dcterms:created>
  <dcterms:modified xsi:type="dcterms:W3CDTF">2026-10-22T21:44:33Z</dcterms:modified>
</cp:coreProperties>
</file>