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snapToGrid="0">
      <p:cViewPr varScale="1">
        <p:scale>
          <a:sx n="67" d="100"/>
          <a:sy n="67" d="100"/>
        </p:scale>
        <p:origin x="64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4AE6E-07EC-49A5-ACF4-E75D84A59EA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26EFC36-7CD4-4107-AF1F-430C72ADBAF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D5BDA28-99BB-4091-A319-5E218BC546EE}"/>
              </a:ext>
            </a:extLst>
          </p:cNvPr>
          <p:cNvSpPr>
            <a:spLocks noGrp="1"/>
          </p:cNvSpPr>
          <p:nvPr>
            <p:ph type="dt" sz="half" idx="10"/>
          </p:nvPr>
        </p:nvSpPr>
        <p:spPr/>
        <p:txBody>
          <a:bodyPr/>
          <a:lstStyle/>
          <a:p>
            <a:fld id="{F4D73AC9-083E-4E7C-A67E-9C787E4C2E79}" type="datetimeFigureOut">
              <a:rPr lang="en-GB" smtClean="0"/>
              <a:t>20/04/2021</a:t>
            </a:fld>
            <a:endParaRPr lang="en-GB"/>
          </a:p>
        </p:txBody>
      </p:sp>
      <p:sp>
        <p:nvSpPr>
          <p:cNvPr id="5" name="Footer Placeholder 4">
            <a:extLst>
              <a:ext uri="{FF2B5EF4-FFF2-40B4-BE49-F238E27FC236}">
                <a16:creationId xmlns:a16="http://schemas.microsoft.com/office/drawing/2014/main" id="{B449B107-F05E-41BF-B4EA-24C65A2BD3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775AB8-3ECB-4246-9AB9-2E01B146A778}"/>
              </a:ext>
            </a:extLst>
          </p:cNvPr>
          <p:cNvSpPr>
            <a:spLocks noGrp="1"/>
          </p:cNvSpPr>
          <p:nvPr>
            <p:ph type="sldNum" sz="quarter" idx="12"/>
          </p:nvPr>
        </p:nvSpPr>
        <p:spPr/>
        <p:txBody>
          <a:bodyPr/>
          <a:lstStyle/>
          <a:p>
            <a:fld id="{6E4E887C-AEE9-469E-A634-03DC03C3719C}" type="slidenum">
              <a:rPr lang="en-GB" smtClean="0"/>
              <a:t>‹#›</a:t>
            </a:fld>
            <a:endParaRPr lang="en-GB"/>
          </a:p>
        </p:txBody>
      </p:sp>
    </p:spTree>
    <p:extLst>
      <p:ext uri="{BB962C8B-B14F-4D97-AF65-F5344CB8AC3E}">
        <p14:creationId xmlns:p14="http://schemas.microsoft.com/office/powerpoint/2010/main" val="17856692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B8D7E5-5B70-40EB-8B3A-7C59EE08FFD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D5CD752-5BC4-4147-BAB8-884D50C43F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86D8A3-BE41-40A3-8389-3FD5D1F40C7B}"/>
              </a:ext>
            </a:extLst>
          </p:cNvPr>
          <p:cNvSpPr>
            <a:spLocks noGrp="1"/>
          </p:cNvSpPr>
          <p:nvPr>
            <p:ph type="dt" sz="half" idx="10"/>
          </p:nvPr>
        </p:nvSpPr>
        <p:spPr/>
        <p:txBody>
          <a:bodyPr/>
          <a:lstStyle/>
          <a:p>
            <a:fld id="{F4D73AC9-083E-4E7C-A67E-9C787E4C2E79}" type="datetimeFigureOut">
              <a:rPr lang="en-GB" smtClean="0"/>
              <a:t>20/04/2021</a:t>
            </a:fld>
            <a:endParaRPr lang="en-GB"/>
          </a:p>
        </p:txBody>
      </p:sp>
      <p:sp>
        <p:nvSpPr>
          <p:cNvPr id="5" name="Footer Placeholder 4">
            <a:extLst>
              <a:ext uri="{FF2B5EF4-FFF2-40B4-BE49-F238E27FC236}">
                <a16:creationId xmlns:a16="http://schemas.microsoft.com/office/drawing/2014/main" id="{0C08DB33-4EA5-4EB0-9C65-8004B40969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91AEF5-9BA4-4589-B0C4-4821E9DFFB6D}"/>
              </a:ext>
            </a:extLst>
          </p:cNvPr>
          <p:cNvSpPr>
            <a:spLocks noGrp="1"/>
          </p:cNvSpPr>
          <p:nvPr>
            <p:ph type="sldNum" sz="quarter" idx="12"/>
          </p:nvPr>
        </p:nvSpPr>
        <p:spPr/>
        <p:txBody>
          <a:bodyPr/>
          <a:lstStyle/>
          <a:p>
            <a:fld id="{6E4E887C-AEE9-469E-A634-03DC03C3719C}" type="slidenum">
              <a:rPr lang="en-GB" smtClean="0"/>
              <a:t>‹#›</a:t>
            </a:fld>
            <a:endParaRPr lang="en-GB"/>
          </a:p>
        </p:txBody>
      </p:sp>
    </p:spTree>
    <p:extLst>
      <p:ext uri="{BB962C8B-B14F-4D97-AF65-F5344CB8AC3E}">
        <p14:creationId xmlns:p14="http://schemas.microsoft.com/office/powerpoint/2010/main" val="20783879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EEFB9-BF37-42D9-B28E-42AB7E024F5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05DD228-F39D-478F-8F3E-9C7EA2A1A36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4C36413-A489-4106-A2BC-3F847C7D9451}"/>
              </a:ext>
            </a:extLst>
          </p:cNvPr>
          <p:cNvSpPr>
            <a:spLocks noGrp="1"/>
          </p:cNvSpPr>
          <p:nvPr>
            <p:ph type="dt" sz="half" idx="10"/>
          </p:nvPr>
        </p:nvSpPr>
        <p:spPr/>
        <p:txBody>
          <a:bodyPr/>
          <a:lstStyle/>
          <a:p>
            <a:fld id="{F4D73AC9-083E-4E7C-A67E-9C787E4C2E79}" type="datetimeFigureOut">
              <a:rPr lang="en-GB" smtClean="0"/>
              <a:t>20/04/2021</a:t>
            </a:fld>
            <a:endParaRPr lang="en-GB"/>
          </a:p>
        </p:txBody>
      </p:sp>
      <p:sp>
        <p:nvSpPr>
          <p:cNvPr id="5" name="Footer Placeholder 4">
            <a:extLst>
              <a:ext uri="{FF2B5EF4-FFF2-40B4-BE49-F238E27FC236}">
                <a16:creationId xmlns:a16="http://schemas.microsoft.com/office/drawing/2014/main" id="{11D25CA6-379B-4C73-B659-598FD1330E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940FD5-330E-4B59-BB16-D6BA92BF5ABC}"/>
              </a:ext>
            </a:extLst>
          </p:cNvPr>
          <p:cNvSpPr>
            <a:spLocks noGrp="1"/>
          </p:cNvSpPr>
          <p:nvPr>
            <p:ph type="sldNum" sz="quarter" idx="12"/>
          </p:nvPr>
        </p:nvSpPr>
        <p:spPr/>
        <p:txBody>
          <a:bodyPr/>
          <a:lstStyle/>
          <a:p>
            <a:fld id="{6E4E887C-AEE9-469E-A634-03DC03C3719C}" type="slidenum">
              <a:rPr lang="en-GB" smtClean="0"/>
              <a:t>‹#›</a:t>
            </a:fld>
            <a:endParaRPr lang="en-GB"/>
          </a:p>
        </p:txBody>
      </p:sp>
    </p:spTree>
    <p:extLst>
      <p:ext uri="{BB962C8B-B14F-4D97-AF65-F5344CB8AC3E}">
        <p14:creationId xmlns:p14="http://schemas.microsoft.com/office/powerpoint/2010/main" val="41340906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5BE21-24C8-4D03-BC7C-A9E9EC1480E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0E45B4-8BBE-4E8A-8D2C-308503D0147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7EC276E-76A1-4EAB-B5AF-E7B0434BEC4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F54F56B-978A-41FC-B2E9-42656573954B}"/>
              </a:ext>
            </a:extLst>
          </p:cNvPr>
          <p:cNvSpPr>
            <a:spLocks noGrp="1"/>
          </p:cNvSpPr>
          <p:nvPr>
            <p:ph type="dt" sz="half" idx="10"/>
          </p:nvPr>
        </p:nvSpPr>
        <p:spPr/>
        <p:txBody>
          <a:bodyPr/>
          <a:lstStyle/>
          <a:p>
            <a:fld id="{F4D73AC9-083E-4E7C-A67E-9C787E4C2E79}" type="datetimeFigureOut">
              <a:rPr lang="en-GB" smtClean="0"/>
              <a:t>20/04/2021</a:t>
            </a:fld>
            <a:endParaRPr lang="en-GB"/>
          </a:p>
        </p:txBody>
      </p:sp>
      <p:sp>
        <p:nvSpPr>
          <p:cNvPr id="6" name="Footer Placeholder 5">
            <a:extLst>
              <a:ext uri="{FF2B5EF4-FFF2-40B4-BE49-F238E27FC236}">
                <a16:creationId xmlns:a16="http://schemas.microsoft.com/office/drawing/2014/main" id="{93E6C2F8-187B-4E5C-BC7D-7CD3EA8474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C9AFD1E-762F-47F6-89A3-950A006CE95B}"/>
              </a:ext>
            </a:extLst>
          </p:cNvPr>
          <p:cNvSpPr>
            <a:spLocks noGrp="1"/>
          </p:cNvSpPr>
          <p:nvPr>
            <p:ph type="sldNum" sz="quarter" idx="12"/>
          </p:nvPr>
        </p:nvSpPr>
        <p:spPr/>
        <p:txBody>
          <a:bodyPr/>
          <a:lstStyle/>
          <a:p>
            <a:fld id="{6E4E887C-AEE9-469E-A634-03DC03C3719C}" type="slidenum">
              <a:rPr lang="en-GB" smtClean="0"/>
              <a:t>‹#›</a:t>
            </a:fld>
            <a:endParaRPr lang="en-GB"/>
          </a:p>
        </p:txBody>
      </p:sp>
    </p:spTree>
    <p:extLst>
      <p:ext uri="{BB962C8B-B14F-4D97-AF65-F5344CB8AC3E}">
        <p14:creationId xmlns:p14="http://schemas.microsoft.com/office/powerpoint/2010/main" val="24172792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DFED8-931B-4A5A-B157-8F72B9D4D01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E4EC385-03FA-4BF7-A471-B5A3781B46D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ABC7876-5FFD-48AC-9E44-782E489AD57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78EA68E-04F7-407F-8A57-6FC12010BEC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07133CD-0D24-49D2-AE2E-E9300C2440C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85C50F0-C0CC-478A-9275-350082C3540A}"/>
              </a:ext>
            </a:extLst>
          </p:cNvPr>
          <p:cNvSpPr>
            <a:spLocks noGrp="1"/>
          </p:cNvSpPr>
          <p:nvPr>
            <p:ph type="dt" sz="half" idx="10"/>
          </p:nvPr>
        </p:nvSpPr>
        <p:spPr/>
        <p:txBody>
          <a:bodyPr/>
          <a:lstStyle/>
          <a:p>
            <a:fld id="{F4D73AC9-083E-4E7C-A67E-9C787E4C2E79}" type="datetimeFigureOut">
              <a:rPr lang="en-GB" smtClean="0"/>
              <a:t>20/04/2021</a:t>
            </a:fld>
            <a:endParaRPr lang="en-GB"/>
          </a:p>
        </p:txBody>
      </p:sp>
      <p:sp>
        <p:nvSpPr>
          <p:cNvPr id="8" name="Footer Placeholder 7">
            <a:extLst>
              <a:ext uri="{FF2B5EF4-FFF2-40B4-BE49-F238E27FC236}">
                <a16:creationId xmlns:a16="http://schemas.microsoft.com/office/drawing/2014/main" id="{F0883365-A81A-4EB0-9B22-3B32F8C001F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DA804DD-D591-44AF-89D1-7FF625D23A08}"/>
              </a:ext>
            </a:extLst>
          </p:cNvPr>
          <p:cNvSpPr>
            <a:spLocks noGrp="1"/>
          </p:cNvSpPr>
          <p:nvPr>
            <p:ph type="sldNum" sz="quarter" idx="12"/>
          </p:nvPr>
        </p:nvSpPr>
        <p:spPr/>
        <p:txBody>
          <a:bodyPr/>
          <a:lstStyle/>
          <a:p>
            <a:fld id="{6E4E887C-AEE9-469E-A634-03DC03C3719C}" type="slidenum">
              <a:rPr lang="en-GB" smtClean="0"/>
              <a:t>‹#›</a:t>
            </a:fld>
            <a:endParaRPr lang="en-GB"/>
          </a:p>
        </p:txBody>
      </p:sp>
    </p:spTree>
    <p:extLst>
      <p:ext uri="{BB962C8B-B14F-4D97-AF65-F5344CB8AC3E}">
        <p14:creationId xmlns:p14="http://schemas.microsoft.com/office/powerpoint/2010/main" val="3358961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4DBE1-72F4-4B66-BB65-2F38D47082A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96F076B-80F1-4F03-9D59-2CB8EF6C4BA5}"/>
              </a:ext>
            </a:extLst>
          </p:cNvPr>
          <p:cNvSpPr>
            <a:spLocks noGrp="1"/>
          </p:cNvSpPr>
          <p:nvPr>
            <p:ph type="dt" sz="half" idx="10"/>
          </p:nvPr>
        </p:nvSpPr>
        <p:spPr/>
        <p:txBody>
          <a:bodyPr/>
          <a:lstStyle/>
          <a:p>
            <a:fld id="{F4D73AC9-083E-4E7C-A67E-9C787E4C2E79}" type="datetimeFigureOut">
              <a:rPr lang="en-GB" smtClean="0"/>
              <a:t>20/04/2021</a:t>
            </a:fld>
            <a:endParaRPr lang="en-GB"/>
          </a:p>
        </p:txBody>
      </p:sp>
      <p:sp>
        <p:nvSpPr>
          <p:cNvPr id="4" name="Footer Placeholder 3">
            <a:extLst>
              <a:ext uri="{FF2B5EF4-FFF2-40B4-BE49-F238E27FC236}">
                <a16:creationId xmlns:a16="http://schemas.microsoft.com/office/drawing/2014/main" id="{D477AFEE-CBA2-4A95-A0F9-7D9B0C4B96B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A0B24B5-60C9-4612-B079-0F5C5D08F21E}"/>
              </a:ext>
            </a:extLst>
          </p:cNvPr>
          <p:cNvSpPr>
            <a:spLocks noGrp="1"/>
          </p:cNvSpPr>
          <p:nvPr>
            <p:ph type="sldNum" sz="quarter" idx="12"/>
          </p:nvPr>
        </p:nvSpPr>
        <p:spPr/>
        <p:txBody>
          <a:bodyPr/>
          <a:lstStyle/>
          <a:p>
            <a:fld id="{6E4E887C-AEE9-469E-A634-03DC03C3719C}" type="slidenum">
              <a:rPr lang="en-GB" smtClean="0"/>
              <a:t>‹#›</a:t>
            </a:fld>
            <a:endParaRPr lang="en-GB"/>
          </a:p>
        </p:txBody>
      </p:sp>
    </p:spTree>
    <p:extLst>
      <p:ext uri="{BB962C8B-B14F-4D97-AF65-F5344CB8AC3E}">
        <p14:creationId xmlns:p14="http://schemas.microsoft.com/office/powerpoint/2010/main" val="15924943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2DAACD-C915-440E-82BC-4F57C991E993}"/>
              </a:ext>
            </a:extLst>
          </p:cNvPr>
          <p:cNvSpPr>
            <a:spLocks noGrp="1"/>
          </p:cNvSpPr>
          <p:nvPr>
            <p:ph type="dt" sz="half" idx="10"/>
          </p:nvPr>
        </p:nvSpPr>
        <p:spPr/>
        <p:txBody>
          <a:bodyPr/>
          <a:lstStyle/>
          <a:p>
            <a:fld id="{F4D73AC9-083E-4E7C-A67E-9C787E4C2E79}" type="datetimeFigureOut">
              <a:rPr lang="en-GB" smtClean="0"/>
              <a:t>20/04/2021</a:t>
            </a:fld>
            <a:endParaRPr lang="en-GB"/>
          </a:p>
        </p:txBody>
      </p:sp>
      <p:sp>
        <p:nvSpPr>
          <p:cNvPr id="3" name="Footer Placeholder 2">
            <a:extLst>
              <a:ext uri="{FF2B5EF4-FFF2-40B4-BE49-F238E27FC236}">
                <a16:creationId xmlns:a16="http://schemas.microsoft.com/office/drawing/2014/main" id="{68F616DC-0BAD-444B-85E0-4741B8E5BDA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27841C8-B5E7-4324-BCDF-740B445291A6}"/>
              </a:ext>
            </a:extLst>
          </p:cNvPr>
          <p:cNvSpPr>
            <a:spLocks noGrp="1"/>
          </p:cNvSpPr>
          <p:nvPr>
            <p:ph type="sldNum" sz="quarter" idx="12"/>
          </p:nvPr>
        </p:nvSpPr>
        <p:spPr/>
        <p:txBody>
          <a:bodyPr/>
          <a:lstStyle/>
          <a:p>
            <a:fld id="{6E4E887C-AEE9-469E-A634-03DC03C3719C}" type="slidenum">
              <a:rPr lang="en-GB" smtClean="0"/>
              <a:t>‹#›</a:t>
            </a:fld>
            <a:endParaRPr lang="en-GB"/>
          </a:p>
        </p:txBody>
      </p:sp>
    </p:spTree>
    <p:extLst>
      <p:ext uri="{BB962C8B-B14F-4D97-AF65-F5344CB8AC3E}">
        <p14:creationId xmlns:p14="http://schemas.microsoft.com/office/powerpoint/2010/main" val="31149264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22B83-7718-4213-8EDA-D6D8AC5F10B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DF255C-6E4E-418B-897A-19D485B9EE2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3ACE71A-0F1D-40FC-A2F7-735AF67165A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53D251-C8EF-428E-993D-09CB23C342F9}"/>
              </a:ext>
            </a:extLst>
          </p:cNvPr>
          <p:cNvSpPr>
            <a:spLocks noGrp="1"/>
          </p:cNvSpPr>
          <p:nvPr>
            <p:ph type="dt" sz="half" idx="10"/>
          </p:nvPr>
        </p:nvSpPr>
        <p:spPr/>
        <p:txBody>
          <a:bodyPr/>
          <a:lstStyle/>
          <a:p>
            <a:fld id="{F4D73AC9-083E-4E7C-A67E-9C787E4C2E79}" type="datetimeFigureOut">
              <a:rPr lang="en-GB" smtClean="0"/>
              <a:t>20/04/2021</a:t>
            </a:fld>
            <a:endParaRPr lang="en-GB"/>
          </a:p>
        </p:txBody>
      </p:sp>
      <p:sp>
        <p:nvSpPr>
          <p:cNvPr id="6" name="Footer Placeholder 5">
            <a:extLst>
              <a:ext uri="{FF2B5EF4-FFF2-40B4-BE49-F238E27FC236}">
                <a16:creationId xmlns:a16="http://schemas.microsoft.com/office/drawing/2014/main" id="{EECF425A-82B0-4CB5-873E-E03EBD4498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6EF3EC-FD4C-4257-93C9-D3C855B3EA38}"/>
              </a:ext>
            </a:extLst>
          </p:cNvPr>
          <p:cNvSpPr>
            <a:spLocks noGrp="1"/>
          </p:cNvSpPr>
          <p:nvPr>
            <p:ph type="sldNum" sz="quarter" idx="12"/>
          </p:nvPr>
        </p:nvSpPr>
        <p:spPr/>
        <p:txBody>
          <a:bodyPr/>
          <a:lstStyle/>
          <a:p>
            <a:fld id="{6E4E887C-AEE9-469E-A634-03DC03C3719C}" type="slidenum">
              <a:rPr lang="en-GB" smtClean="0"/>
              <a:t>‹#›</a:t>
            </a:fld>
            <a:endParaRPr lang="en-GB"/>
          </a:p>
        </p:txBody>
      </p:sp>
    </p:spTree>
    <p:extLst>
      <p:ext uri="{BB962C8B-B14F-4D97-AF65-F5344CB8AC3E}">
        <p14:creationId xmlns:p14="http://schemas.microsoft.com/office/powerpoint/2010/main" val="8625570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804B1-6D65-45E3-B163-AB1C3747D2D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64E33F1-F31A-4892-95CE-E3BFE5AD6C3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443D66A-3330-4CA5-B499-77028416B0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6E6BDED-B61C-4FDC-B4AE-96A23EE58A79}"/>
              </a:ext>
            </a:extLst>
          </p:cNvPr>
          <p:cNvSpPr>
            <a:spLocks noGrp="1"/>
          </p:cNvSpPr>
          <p:nvPr>
            <p:ph type="dt" sz="half" idx="10"/>
          </p:nvPr>
        </p:nvSpPr>
        <p:spPr/>
        <p:txBody>
          <a:bodyPr/>
          <a:lstStyle/>
          <a:p>
            <a:fld id="{F4D73AC9-083E-4E7C-A67E-9C787E4C2E79}" type="datetimeFigureOut">
              <a:rPr lang="en-GB" smtClean="0"/>
              <a:t>20/04/2021</a:t>
            </a:fld>
            <a:endParaRPr lang="en-GB"/>
          </a:p>
        </p:txBody>
      </p:sp>
      <p:sp>
        <p:nvSpPr>
          <p:cNvPr id="6" name="Footer Placeholder 5">
            <a:extLst>
              <a:ext uri="{FF2B5EF4-FFF2-40B4-BE49-F238E27FC236}">
                <a16:creationId xmlns:a16="http://schemas.microsoft.com/office/drawing/2014/main" id="{737FECEC-EC61-4B6C-8E28-62DD8002F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0D7DEB8-F9CE-4DF3-93FD-3A2B3F918C39}"/>
              </a:ext>
            </a:extLst>
          </p:cNvPr>
          <p:cNvSpPr>
            <a:spLocks noGrp="1"/>
          </p:cNvSpPr>
          <p:nvPr>
            <p:ph type="sldNum" sz="quarter" idx="12"/>
          </p:nvPr>
        </p:nvSpPr>
        <p:spPr/>
        <p:txBody>
          <a:bodyPr/>
          <a:lstStyle/>
          <a:p>
            <a:fld id="{6E4E887C-AEE9-469E-A634-03DC03C3719C}" type="slidenum">
              <a:rPr lang="en-GB" smtClean="0"/>
              <a:t>‹#›</a:t>
            </a:fld>
            <a:endParaRPr lang="en-GB"/>
          </a:p>
        </p:txBody>
      </p:sp>
    </p:spTree>
    <p:extLst>
      <p:ext uri="{BB962C8B-B14F-4D97-AF65-F5344CB8AC3E}">
        <p14:creationId xmlns:p14="http://schemas.microsoft.com/office/powerpoint/2010/main" val="26241450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09210-DCF9-4B87-AA63-948C7DBFE77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F4B51DB-9057-4BA3-BD0B-D49B60E245C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25886BC-11F3-48A3-88A9-7BBEB86AE68B}"/>
              </a:ext>
            </a:extLst>
          </p:cNvPr>
          <p:cNvSpPr>
            <a:spLocks noGrp="1"/>
          </p:cNvSpPr>
          <p:nvPr>
            <p:ph type="dt" sz="half" idx="10"/>
          </p:nvPr>
        </p:nvSpPr>
        <p:spPr/>
        <p:txBody>
          <a:bodyPr/>
          <a:lstStyle/>
          <a:p>
            <a:fld id="{F4D73AC9-083E-4E7C-A67E-9C787E4C2E79}" type="datetimeFigureOut">
              <a:rPr lang="en-GB" smtClean="0"/>
              <a:t>20/04/2021</a:t>
            </a:fld>
            <a:endParaRPr lang="en-GB"/>
          </a:p>
        </p:txBody>
      </p:sp>
      <p:sp>
        <p:nvSpPr>
          <p:cNvPr id="5" name="Footer Placeholder 4">
            <a:extLst>
              <a:ext uri="{FF2B5EF4-FFF2-40B4-BE49-F238E27FC236}">
                <a16:creationId xmlns:a16="http://schemas.microsoft.com/office/drawing/2014/main" id="{60F52BB1-7FD7-4789-8FFB-D4D86A4946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056728-6404-4AF3-985A-0333F809D59B}"/>
              </a:ext>
            </a:extLst>
          </p:cNvPr>
          <p:cNvSpPr>
            <a:spLocks noGrp="1"/>
          </p:cNvSpPr>
          <p:nvPr>
            <p:ph type="sldNum" sz="quarter" idx="12"/>
          </p:nvPr>
        </p:nvSpPr>
        <p:spPr/>
        <p:txBody>
          <a:bodyPr/>
          <a:lstStyle/>
          <a:p>
            <a:fld id="{6E4E887C-AEE9-469E-A634-03DC03C3719C}" type="slidenum">
              <a:rPr lang="en-GB" smtClean="0"/>
              <a:t>‹#›</a:t>
            </a:fld>
            <a:endParaRPr lang="en-GB"/>
          </a:p>
        </p:txBody>
      </p:sp>
    </p:spTree>
    <p:extLst>
      <p:ext uri="{BB962C8B-B14F-4D97-AF65-F5344CB8AC3E}">
        <p14:creationId xmlns:p14="http://schemas.microsoft.com/office/powerpoint/2010/main" val="359828441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A06591E-85E7-412F-A87F-59DECA7A7F5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9EFA643-4C75-42BD-AAAB-35C19CC957A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510470-2EDF-47D2-82D7-68C506F67277}"/>
              </a:ext>
            </a:extLst>
          </p:cNvPr>
          <p:cNvSpPr>
            <a:spLocks noGrp="1"/>
          </p:cNvSpPr>
          <p:nvPr>
            <p:ph type="dt" sz="half" idx="10"/>
          </p:nvPr>
        </p:nvSpPr>
        <p:spPr/>
        <p:txBody>
          <a:bodyPr/>
          <a:lstStyle/>
          <a:p>
            <a:fld id="{F4D73AC9-083E-4E7C-A67E-9C787E4C2E79}" type="datetimeFigureOut">
              <a:rPr lang="en-GB" smtClean="0"/>
              <a:t>20/04/2021</a:t>
            </a:fld>
            <a:endParaRPr lang="en-GB"/>
          </a:p>
        </p:txBody>
      </p:sp>
      <p:sp>
        <p:nvSpPr>
          <p:cNvPr id="5" name="Footer Placeholder 4">
            <a:extLst>
              <a:ext uri="{FF2B5EF4-FFF2-40B4-BE49-F238E27FC236}">
                <a16:creationId xmlns:a16="http://schemas.microsoft.com/office/drawing/2014/main" id="{A5DF8408-CD87-47BD-B69F-180E1827E5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56242E-FDA4-4A17-AD15-E0BEB5F3AC3D}"/>
              </a:ext>
            </a:extLst>
          </p:cNvPr>
          <p:cNvSpPr>
            <a:spLocks noGrp="1"/>
          </p:cNvSpPr>
          <p:nvPr>
            <p:ph type="sldNum" sz="quarter" idx="12"/>
          </p:nvPr>
        </p:nvSpPr>
        <p:spPr/>
        <p:txBody>
          <a:bodyPr/>
          <a:lstStyle/>
          <a:p>
            <a:fld id="{6E4E887C-AEE9-469E-A634-03DC03C3719C}" type="slidenum">
              <a:rPr lang="en-GB" smtClean="0"/>
              <a:t>‹#›</a:t>
            </a:fld>
            <a:endParaRPr lang="en-GB"/>
          </a:p>
        </p:txBody>
      </p:sp>
    </p:spTree>
    <p:extLst>
      <p:ext uri="{BB962C8B-B14F-4D97-AF65-F5344CB8AC3E}">
        <p14:creationId xmlns:p14="http://schemas.microsoft.com/office/powerpoint/2010/main" val="35716618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434A05F-D5F4-4060-8BAE-9355F3986C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A16A6A8-2D56-446A-A47E-06B4633817D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5D93D3-C9F5-4D0F-9E6B-556EFECCEBF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4D73AC9-083E-4E7C-A67E-9C787E4C2E79}" type="datetimeFigureOut">
              <a:rPr lang="en-GB" smtClean="0"/>
              <a:t>20/04/2021</a:t>
            </a:fld>
            <a:endParaRPr lang="en-GB"/>
          </a:p>
        </p:txBody>
      </p:sp>
      <p:sp>
        <p:nvSpPr>
          <p:cNvPr id="5" name="Footer Placeholder 4">
            <a:extLst>
              <a:ext uri="{FF2B5EF4-FFF2-40B4-BE49-F238E27FC236}">
                <a16:creationId xmlns:a16="http://schemas.microsoft.com/office/drawing/2014/main" id="{981C2007-97C0-48D7-9909-A0865FFF202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943ABE7-1805-4386-A6B4-1FD760F282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4E887C-AEE9-469E-A634-03DC03C3719C}" type="slidenum">
              <a:rPr lang="en-GB" smtClean="0"/>
              <a:t>‹#›</a:t>
            </a:fld>
            <a:endParaRPr lang="en-GB"/>
          </a:p>
        </p:txBody>
      </p:sp>
    </p:spTree>
    <p:extLst>
      <p:ext uri="{BB962C8B-B14F-4D97-AF65-F5344CB8AC3E}">
        <p14:creationId xmlns:p14="http://schemas.microsoft.com/office/powerpoint/2010/main" val="769204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B13C0B-0A8F-491C-B7BA-4795F8B94A7D}"/>
              </a:ext>
            </a:extLst>
          </p:cNvPr>
          <p:cNvSpPr>
            <a:spLocks noGrp="1"/>
          </p:cNvSpPr>
          <p:nvPr>
            <p:ph type="ctrTitle"/>
          </p:nvPr>
        </p:nvSpPr>
        <p:spPr>
          <a:xfrm>
            <a:off x="1524000" y="1122363"/>
            <a:ext cx="9144000" cy="1066482"/>
          </a:xfrm>
        </p:spPr>
        <p:txBody>
          <a:bodyPr/>
          <a:lstStyle/>
          <a:p>
            <a:r>
              <a:rPr lang="en-GB" dirty="0"/>
              <a:t>Motors &amp; Drives</a:t>
            </a:r>
          </a:p>
        </p:txBody>
      </p:sp>
      <p:sp>
        <p:nvSpPr>
          <p:cNvPr id="3" name="Subtitle 2">
            <a:extLst>
              <a:ext uri="{FF2B5EF4-FFF2-40B4-BE49-F238E27FC236}">
                <a16:creationId xmlns:a16="http://schemas.microsoft.com/office/drawing/2014/main" id="{189D29D7-165C-4A76-B041-C3E6CCB7466F}"/>
              </a:ext>
            </a:extLst>
          </p:cNvPr>
          <p:cNvSpPr>
            <a:spLocks noGrp="1"/>
          </p:cNvSpPr>
          <p:nvPr>
            <p:ph type="subTitle" idx="1"/>
          </p:nvPr>
        </p:nvSpPr>
        <p:spPr/>
        <p:txBody>
          <a:bodyPr>
            <a:normAutofit/>
          </a:bodyPr>
          <a:lstStyle/>
          <a:p>
            <a:r>
              <a:rPr lang="en-GB" sz="4000" i="1" dirty="0"/>
              <a:t>Rob Goodson</a:t>
            </a:r>
          </a:p>
        </p:txBody>
      </p:sp>
    </p:spTree>
    <p:extLst>
      <p:ext uri="{BB962C8B-B14F-4D97-AF65-F5344CB8AC3E}">
        <p14:creationId xmlns:p14="http://schemas.microsoft.com/office/powerpoint/2010/main" val="21262354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70BCB4-01DA-4495-97CC-5269355E5F8A}"/>
              </a:ext>
            </a:extLst>
          </p:cNvPr>
          <p:cNvSpPr>
            <a:spLocks noGrp="1"/>
          </p:cNvSpPr>
          <p:nvPr>
            <p:ph type="title"/>
          </p:nvPr>
        </p:nvSpPr>
        <p:spPr>
          <a:xfrm>
            <a:off x="838200" y="108586"/>
            <a:ext cx="10515600" cy="731520"/>
          </a:xfrm>
        </p:spPr>
        <p:txBody>
          <a:bodyPr>
            <a:normAutofit/>
          </a:bodyPr>
          <a:lstStyle/>
          <a:p>
            <a:pPr algn="ctr"/>
            <a:r>
              <a:rPr lang="en-GB" sz="4000" dirty="0"/>
              <a:t>Introduction</a:t>
            </a:r>
          </a:p>
        </p:txBody>
      </p:sp>
      <p:sp>
        <p:nvSpPr>
          <p:cNvPr id="3" name="Content Placeholder 2">
            <a:extLst>
              <a:ext uri="{FF2B5EF4-FFF2-40B4-BE49-F238E27FC236}">
                <a16:creationId xmlns:a16="http://schemas.microsoft.com/office/drawing/2014/main" id="{61BDF494-47C3-46D3-A4C5-52E4774CFF5B}"/>
              </a:ext>
            </a:extLst>
          </p:cNvPr>
          <p:cNvSpPr>
            <a:spLocks noGrp="1"/>
          </p:cNvSpPr>
          <p:nvPr>
            <p:ph idx="1"/>
          </p:nvPr>
        </p:nvSpPr>
        <p:spPr>
          <a:xfrm>
            <a:off x="382905" y="840106"/>
            <a:ext cx="11447145" cy="5909308"/>
          </a:xfrm>
        </p:spPr>
        <p:txBody>
          <a:bodyPr>
            <a:normAutofit/>
          </a:bodyPr>
          <a:lstStyle/>
          <a:p>
            <a:pPr marL="0" indent="0">
              <a:buNone/>
            </a:pPr>
            <a:r>
              <a:rPr lang="en-GB" sz="2400" dirty="0"/>
              <a:t>Very simply a motor is a machine that converts electrical energy to mechanical energy.</a:t>
            </a:r>
          </a:p>
          <a:p>
            <a:pPr marL="0" indent="0">
              <a:buNone/>
            </a:pPr>
            <a:r>
              <a:rPr lang="en-GB" sz="2400" dirty="0"/>
              <a:t>Not all motors are driven by electrical energy, but also compressed air – pneumatic motors – and liquid driven motors – hydraulic motors.</a:t>
            </a:r>
          </a:p>
          <a:p>
            <a:pPr marL="0" indent="0">
              <a:buNone/>
            </a:pPr>
            <a:r>
              <a:rPr lang="en-GB" sz="2400" dirty="0"/>
              <a:t>For industrial application of electric motors, </a:t>
            </a:r>
            <a:r>
              <a:rPr lang="en-GB" sz="2400" i="1" dirty="0"/>
              <a:t>magnetism</a:t>
            </a:r>
            <a:r>
              <a:rPr lang="en-GB" sz="2400" dirty="0"/>
              <a:t> is the force used to cause rotation and hence torque.</a:t>
            </a:r>
          </a:p>
          <a:p>
            <a:pPr marL="0" indent="0">
              <a:buNone/>
            </a:pPr>
            <a:r>
              <a:rPr lang="en-GB" sz="2400" dirty="0"/>
              <a:t>The principle of an electric motor is based on a current carrying conductor which produces magnetic field around it. A current carrying conductor is placed perpendicular to the magnetic field so that it experiences a force.</a:t>
            </a:r>
          </a:p>
          <a:p>
            <a:pPr marL="0" indent="0">
              <a:buNone/>
            </a:pPr>
            <a:endParaRPr lang="en-GB" sz="2400" dirty="0"/>
          </a:p>
          <a:p>
            <a:pPr marL="0" indent="0">
              <a:buNone/>
            </a:pPr>
            <a:r>
              <a:rPr lang="en-GB" sz="2400" dirty="0"/>
              <a:t>There are essentially 3 main types of electric motor;</a:t>
            </a:r>
          </a:p>
          <a:p>
            <a:pPr marL="457200" indent="-457200">
              <a:buFont typeface="+mj-lt"/>
              <a:buAutoNum type="arabicPeriod"/>
            </a:pPr>
            <a:r>
              <a:rPr lang="en-GB" sz="2400" dirty="0"/>
              <a:t>DC motors</a:t>
            </a:r>
          </a:p>
          <a:p>
            <a:pPr marL="457200" indent="-457200">
              <a:buFont typeface="+mj-lt"/>
              <a:buAutoNum type="arabicPeriod"/>
            </a:pPr>
            <a:r>
              <a:rPr lang="en-GB" sz="2400" dirty="0"/>
              <a:t>AC motors</a:t>
            </a:r>
          </a:p>
          <a:p>
            <a:pPr marL="457200" indent="-457200">
              <a:buFont typeface="+mj-lt"/>
              <a:buAutoNum type="arabicPeriod"/>
            </a:pPr>
            <a:r>
              <a:rPr lang="en-GB" sz="2400" dirty="0"/>
              <a:t>Special purpose motors: stepper &amp; brushless for example.</a:t>
            </a:r>
          </a:p>
          <a:p>
            <a:pPr marL="0" indent="0">
              <a:buNone/>
            </a:pPr>
            <a:endParaRPr lang="en-GB" sz="2400" dirty="0"/>
          </a:p>
        </p:txBody>
      </p:sp>
      <p:pic>
        <p:nvPicPr>
          <p:cNvPr id="5" name="Picture 4">
            <a:extLst>
              <a:ext uri="{FF2B5EF4-FFF2-40B4-BE49-F238E27FC236}">
                <a16:creationId xmlns:a16="http://schemas.microsoft.com/office/drawing/2014/main" id="{B2ED1E71-A096-48BD-B773-FD6088BE5E4C}"/>
              </a:ext>
            </a:extLst>
          </p:cNvPr>
          <p:cNvPicPr>
            <a:picLocks noChangeAspect="1"/>
          </p:cNvPicPr>
          <p:nvPr/>
        </p:nvPicPr>
        <p:blipFill rotWithShape="1">
          <a:blip r:embed="rId2"/>
          <a:srcRect b="10319"/>
          <a:stretch/>
        </p:blipFill>
        <p:spPr>
          <a:xfrm>
            <a:off x="8142393" y="3551153"/>
            <a:ext cx="3939117" cy="3112536"/>
          </a:xfrm>
          <a:prstGeom prst="rect">
            <a:avLst/>
          </a:prstGeom>
        </p:spPr>
      </p:pic>
    </p:spTree>
    <p:extLst>
      <p:ext uri="{BB962C8B-B14F-4D97-AF65-F5344CB8AC3E}">
        <p14:creationId xmlns:p14="http://schemas.microsoft.com/office/powerpoint/2010/main" val="24090672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91282-25ED-44D0-A172-6C13BB319018}"/>
              </a:ext>
            </a:extLst>
          </p:cNvPr>
          <p:cNvSpPr>
            <a:spLocks noGrp="1"/>
          </p:cNvSpPr>
          <p:nvPr>
            <p:ph type="title"/>
          </p:nvPr>
        </p:nvSpPr>
        <p:spPr>
          <a:xfrm>
            <a:off x="838200" y="51435"/>
            <a:ext cx="10515600" cy="737235"/>
          </a:xfrm>
        </p:spPr>
        <p:txBody>
          <a:bodyPr>
            <a:normAutofit/>
          </a:bodyPr>
          <a:lstStyle/>
          <a:p>
            <a:pPr algn="ctr"/>
            <a:r>
              <a:rPr lang="en-GB" sz="4000" dirty="0"/>
              <a:t>DC motors</a:t>
            </a:r>
          </a:p>
        </p:txBody>
      </p:sp>
      <p:sp>
        <p:nvSpPr>
          <p:cNvPr id="3" name="Content Placeholder 2">
            <a:extLst>
              <a:ext uri="{FF2B5EF4-FFF2-40B4-BE49-F238E27FC236}">
                <a16:creationId xmlns:a16="http://schemas.microsoft.com/office/drawing/2014/main" id="{8BDF8FE3-21BD-48FC-A0AE-E42EDF35A0F2}"/>
              </a:ext>
            </a:extLst>
          </p:cNvPr>
          <p:cNvSpPr>
            <a:spLocks noGrp="1"/>
          </p:cNvSpPr>
          <p:nvPr>
            <p:ph idx="1"/>
          </p:nvPr>
        </p:nvSpPr>
        <p:spPr>
          <a:xfrm>
            <a:off x="234315" y="788670"/>
            <a:ext cx="11687175" cy="6017895"/>
          </a:xfrm>
        </p:spPr>
        <p:txBody>
          <a:bodyPr>
            <a:normAutofit/>
          </a:bodyPr>
          <a:lstStyle/>
          <a:p>
            <a:pPr marL="0" indent="0" algn="l">
              <a:buNone/>
            </a:pPr>
            <a:r>
              <a:rPr lang="en-GB" sz="2400" b="0" i="0" dirty="0">
                <a:solidFill>
                  <a:srgbClr val="000000"/>
                </a:solidFill>
                <a:effectLst/>
                <a:latin typeface="-apple-system"/>
              </a:rPr>
              <a:t>Although DC motors are designed in various ways, they all contain the following basic parts:</a:t>
            </a:r>
          </a:p>
          <a:p>
            <a:pPr algn="l">
              <a:buFont typeface="Arial" panose="020B0604020202020204" pitchFamily="34" charset="0"/>
              <a:buChar char="•"/>
            </a:pPr>
            <a:r>
              <a:rPr lang="en-GB" sz="2400" b="0" i="0" dirty="0">
                <a:solidFill>
                  <a:srgbClr val="000000"/>
                </a:solidFill>
                <a:effectLst/>
                <a:latin typeface="-apple-system"/>
              </a:rPr>
              <a:t>Rotor (the part of the machine that rotates; also known as the “armature”)</a:t>
            </a:r>
          </a:p>
          <a:p>
            <a:pPr algn="l">
              <a:buFont typeface="Arial" panose="020B0604020202020204" pitchFamily="34" charset="0"/>
              <a:buChar char="•"/>
            </a:pPr>
            <a:r>
              <a:rPr lang="en-GB" sz="2400" b="0" i="0" dirty="0">
                <a:solidFill>
                  <a:srgbClr val="000000"/>
                </a:solidFill>
                <a:effectLst/>
                <a:latin typeface="-apple-system"/>
              </a:rPr>
              <a:t>Stator (the field windings, or “stationary” part of the motor)</a:t>
            </a:r>
          </a:p>
          <a:p>
            <a:pPr algn="l">
              <a:buFont typeface="Arial" panose="020B0604020202020204" pitchFamily="34" charset="0"/>
              <a:buChar char="•"/>
            </a:pPr>
            <a:r>
              <a:rPr lang="en-GB" sz="2400" b="0" i="0" dirty="0">
                <a:solidFill>
                  <a:srgbClr val="000000"/>
                </a:solidFill>
                <a:effectLst/>
                <a:latin typeface="-apple-system"/>
              </a:rPr>
              <a:t>Commutator (can be brushed or brushless, depending on the motor type)</a:t>
            </a:r>
          </a:p>
          <a:p>
            <a:pPr algn="l">
              <a:buFont typeface="Arial" panose="020B0604020202020204" pitchFamily="34" charset="0"/>
              <a:buChar char="•"/>
            </a:pPr>
            <a:r>
              <a:rPr lang="en-GB" sz="2400" b="0" i="0" dirty="0">
                <a:solidFill>
                  <a:srgbClr val="000000"/>
                </a:solidFill>
                <a:effectLst/>
                <a:latin typeface="-apple-system"/>
              </a:rPr>
              <a:t>Field magnets (provide the magnetic field that turns a shaft connected to the rotor)</a:t>
            </a:r>
          </a:p>
          <a:p>
            <a:pPr marL="0" indent="0" algn="l">
              <a:buNone/>
            </a:pPr>
            <a:r>
              <a:rPr lang="en-GB" sz="2400" b="0" i="0" dirty="0">
                <a:solidFill>
                  <a:srgbClr val="000000"/>
                </a:solidFill>
                <a:effectLst/>
                <a:latin typeface="-apple-system"/>
              </a:rPr>
              <a:t>In practice, DC motors work based on interactions between magnetic fields produced by a rotating armature and that of the stator or fixed component.  They are not self-starting and require a starter such as capacitor, and a means of limiting very high starting current.</a:t>
            </a:r>
          </a:p>
          <a:p>
            <a:pPr marL="0" indent="0" algn="l">
              <a:buNone/>
            </a:pPr>
            <a:endParaRPr lang="en-GB" sz="2400" b="0" i="0" dirty="0">
              <a:solidFill>
                <a:srgbClr val="000000"/>
              </a:solidFill>
              <a:effectLst/>
              <a:latin typeface="-apple-system"/>
            </a:endParaRPr>
          </a:p>
          <a:p>
            <a:pPr marL="0" indent="0">
              <a:buNone/>
            </a:pPr>
            <a:endParaRPr lang="en-GB" sz="2400" dirty="0"/>
          </a:p>
        </p:txBody>
      </p:sp>
      <p:pic>
        <p:nvPicPr>
          <p:cNvPr id="1026" name="Picture 2" descr="3: Model of a brush DC motor | Download Scientific Diagram">
            <a:extLst>
              <a:ext uri="{FF2B5EF4-FFF2-40B4-BE49-F238E27FC236}">
                <a16:creationId xmlns:a16="http://schemas.microsoft.com/office/drawing/2014/main" id="{2F52C39B-51F4-40FA-850F-87D4460DF4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0111" y="4257674"/>
            <a:ext cx="3747895" cy="250888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286BD24-356B-4990-8EE1-1422731A8207}"/>
              </a:ext>
            </a:extLst>
          </p:cNvPr>
          <p:cNvSpPr txBox="1"/>
          <p:nvPr/>
        </p:nvSpPr>
        <p:spPr>
          <a:xfrm>
            <a:off x="5045288" y="4249400"/>
            <a:ext cx="7009466" cy="2431435"/>
          </a:xfrm>
          <a:prstGeom prst="rect">
            <a:avLst/>
          </a:prstGeom>
          <a:noFill/>
        </p:spPr>
        <p:txBody>
          <a:bodyPr wrap="square" rtlCol="0">
            <a:spAutoFit/>
          </a:bodyPr>
          <a:lstStyle/>
          <a:p>
            <a:r>
              <a:rPr lang="en-GB" sz="2400" dirty="0"/>
              <a:t>Applications of DC motors include the following:</a:t>
            </a:r>
          </a:p>
          <a:p>
            <a:endParaRPr lang="en-GB" sz="800" dirty="0"/>
          </a:p>
          <a:p>
            <a:pPr marL="342900" indent="-342900">
              <a:buFont typeface="Arial" panose="020B0604020202020204" pitchFamily="34" charset="0"/>
              <a:buChar char="•"/>
            </a:pPr>
            <a:r>
              <a:rPr lang="en-GB" sz="2400" dirty="0"/>
              <a:t>Turntables</a:t>
            </a:r>
          </a:p>
          <a:p>
            <a:pPr marL="342900" indent="-342900">
              <a:buFont typeface="Arial" panose="020B0604020202020204" pitchFamily="34" charset="0"/>
              <a:buChar char="•"/>
            </a:pPr>
            <a:r>
              <a:rPr lang="en-GB" sz="2400" dirty="0"/>
              <a:t>Small handheld power-tools &amp; toys</a:t>
            </a:r>
          </a:p>
          <a:p>
            <a:pPr marL="342900" indent="-342900">
              <a:buFont typeface="Arial" panose="020B0604020202020204" pitchFamily="34" charset="0"/>
              <a:buChar char="•"/>
            </a:pPr>
            <a:r>
              <a:rPr lang="en-GB" sz="2400" dirty="0"/>
              <a:t>Electric cars – permanent magnet DC (some are AC)</a:t>
            </a:r>
          </a:p>
          <a:p>
            <a:pPr marL="342900" indent="-342900">
              <a:buFont typeface="Arial" panose="020B0604020202020204" pitchFamily="34" charset="0"/>
              <a:buChar char="•"/>
            </a:pPr>
            <a:r>
              <a:rPr lang="en-GB" sz="2400" dirty="0"/>
              <a:t>Electric bicycles</a:t>
            </a:r>
          </a:p>
          <a:p>
            <a:pPr marL="342900" indent="-342900">
              <a:buFont typeface="Arial" panose="020B0604020202020204" pitchFamily="34" charset="0"/>
              <a:buChar char="•"/>
            </a:pPr>
            <a:r>
              <a:rPr lang="en-GB" sz="2400" dirty="0"/>
              <a:t>Robots – high torque and efficiency</a:t>
            </a:r>
          </a:p>
        </p:txBody>
      </p:sp>
    </p:spTree>
    <p:extLst>
      <p:ext uri="{BB962C8B-B14F-4D97-AF65-F5344CB8AC3E}">
        <p14:creationId xmlns:p14="http://schemas.microsoft.com/office/powerpoint/2010/main" val="38384832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41F618-E689-4F72-8649-461A1907CD26}"/>
              </a:ext>
            </a:extLst>
          </p:cNvPr>
          <p:cNvSpPr>
            <a:spLocks noGrp="1"/>
          </p:cNvSpPr>
          <p:nvPr>
            <p:ph type="title"/>
          </p:nvPr>
        </p:nvSpPr>
        <p:spPr>
          <a:xfrm>
            <a:off x="838200" y="80011"/>
            <a:ext cx="10515600" cy="731520"/>
          </a:xfrm>
        </p:spPr>
        <p:txBody>
          <a:bodyPr>
            <a:normAutofit/>
          </a:bodyPr>
          <a:lstStyle/>
          <a:p>
            <a:pPr algn="ctr"/>
            <a:r>
              <a:rPr lang="en-GB" sz="4000" dirty="0"/>
              <a:t>AC motors</a:t>
            </a:r>
          </a:p>
        </p:txBody>
      </p:sp>
      <p:sp>
        <p:nvSpPr>
          <p:cNvPr id="3" name="Content Placeholder 2">
            <a:extLst>
              <a:ext uri="{FF2B5EF4-FFF2-40B4-BE49-F238E27FC236}">
                <a16:creationId xmlns:a16="http://schemas.microsoft.com/office/drawing/2014/main" id="{83BD60F4-6A3A-4CDA-B27D-21137FF3C58E}"/>
              </a:ext>
            </a:extLst>
          </p:cNvPr>
          <p:cNvSpPr>
            <a:spLocks noGrp="1"/>
          </p:cNvSpPr>
          <p:nvPr>
            <p:ph idx="1"/>
          </p:nvPr>
        </p:nvSpPr>
        <p:spPr>
          <a:xfrm>
            <a:off x="320040" y="742950"/>
            <a:ext cx="11612880" cy="6035039"/>
          </a:xfrm>
        </p:spPr>
        <p:txBody>
          <a:bodyPr>
            <a:normAutofit/>
          </a:bodyPr>
          <a:lstStyle/>
          <a:p>
            <a:pPr marL="0" indent="0">
              <a:buNone/>
            </a:pPr>
            <a:r>
              <a:rPr lang="en-GB" sz="2400" dirty="0"/>
              <a:t>AC motors are different from some DC motors in that most AC motors do not include brushes. Hence, often a greatly reduced need for maintenance and parts replacement on an AC motor and are generally expected to have a longer average life expectancy as a result.</a:t>
            </a:r>
          </a:p>
          <a:p>
            <a:pPr marL="0" indent="0">
              <a:buNone/>
            </a:pPr>
            <a:r>
              <a:rPr lang="en-GB" sz="2400" dirty="0"/>
              <a:t>AC motors frequently used in a diverse range of familiar consumer products and industrial equipment, due mainly to their durability, low manufacturing costs, general affordability and ease of operation.</a:t>
            </a:r>
          </a:p>
          <a:p>
            <a:pPr marL="0" indent="0">
              <a:buNone/>
            </a:pPr>
            <a:r>
              <a:rPr lang="en-GB" sz="2400" dirty="0"/>
              <a:t>3-phase AC induction motor is self-starting due to induced rotating magnetic field in the rotor. Single phase motor is not self-starting, hence needs an auxiliary means or equipment to start the single-phase induction motor.</a:t>
            </a:r>
          </a:p>
          <a:p>
            <a:pPr marL="0" indent="0">
              <a:buNone/>
            </a:pPr>
            <a:r>
              <a:rPr lang="en-GB" sz="2400" dirty="0"/>
              <a:t>Typical applications of AC motors include:</a:t>
            </a:r>
          </a:p>
          <a:p>
            <a:pPr algn="l">
              <a:buFont typeface="Arial" panose="020B0604020202020204" pitchFamily="34" charset="0"/>
              <a:buChar char="•"/>
            </a:pPr>
            <a:r>
              <a:rPr lang="en-GB" sz="2200" b="0" i="0" dirty="0">
                <a:solidFill>
                  <a:srgbClr val="202124"/>
                </a:solidFill>
                <a:effectLst/>
                <a:latin typeface="arial" panose="020B0604020202020204" pitchFamily="34" charset="0"/>
              </a:rPr>
              <a:t>Compressor drives </a:t>
            </a:r>
          </a:p>
          <a:p>
            <a:pPr algn="l">
              <a:buFont typeface="Arial" panose="020B0604020202020204" pitchFamily="34" charset="0"/>
              <a:buChar char="•"/>
            </a:pPr>
            <a:r>
              <a:rPr lang="en-GB" sz="2200" b="0" i="0" dirty="0">
                <a:solidFill>
                  <a:srgbClr val="202124"/>
                </a:solidFill>
                <a:effectLst/>
                <a:latin typeface="arial" panose="020B0604020202020204" pitchFamily="34" charset="0"/>
              </a:rPr>
              <a:t>Computers</a:t>
            </a:r>
          </a:p>
          <a:p>
            <a:pPr algn="l">
              <a:buFont typeface="Arial" panose="020B0604020202020204" pitchFamily="34" charset="0"/>
              <a:buChar char="•"/>
            </a:pPr>
            <a:r>
              <a:rPr lang="en-GB" sz="2200" b="0" i="0" dirty="0">
                <a:solidFill>
                  <a:srgbClr val="202124"/>
                </a:solidFill>
                <a:effectLst/>
                <a:latin typeface="arial" panose="020B0604020202020204" pitchFamily="34" charset="0"/>
              </a:rPr>
              <a:t>Conveyor systems</a:t>
            </a:r>
          </a:p>
          <a:p>
            <a:pPr algn="l">
              <a:buFont typeface="Arial" panose="020B0604020202020204" pitchFamily="34" charset="0"/>
              <a:buChar char="•"/>
            </a:pPr>
            <a:r>
              <a:rPr lang="en-GB" sz="2200" b="0" i="0" dirty="0">
                <a:solidFill>
                  <a:srgbClr val="202124"/>
                </a:solidFill>
                <a:effectLst/>
                <a:latin typeface="arial" panose="020B0604020202020204" pitchFamily="34" charset="0"/>
              </a:rPr>
              <a:t>Fans and air conditioners</a:t>
            </a:r>
          </a:p>
          <a:p>
            <a:pPr algn="l">
              <a:buFont typeface="Arial" panose="020B0604020202020204" pitchFamily="34" charset="0"/>
              <a:buChar char="•"/>
            </a:pPr>
            <a:r>
              <a:rPr lang="en-GB" sz="2200" b="0" i="0" dirty="0">
                <a:solidFill>
                  <a:srgbClr val="202124"/>
                </a:solidFill>
                <a:effectLst/>
                <a:latin typeface="arial" panose="020B0604020202020204" pitchFamily="34" charset="0"/>
              </a:rPr>
              <a:t>Hydraulic and irrigation </a:t>
            </a:r>
            <a:r>
              <a:rPr lang="en-GB" sz="2200" i="0" dirty="0">
                <a:solidFill>
                  <a:srgbClr val="202124"/>
                </a:solidFill>
                <a:effectLst/>
                <a:latin typeface="arial" panose="020B0604020202020204" pitchFamily="34" charset="0"/>
              </a:rPr>
              <a:t>pumps</a:t>
            </a:r>
            <a:endParaRPr lang="en-GB" sz="2200" dirty="0"/>
          </a:p>
          <a:p>
            <a:pPr marL="0" indent="0">
              <a:buNone/>
            </a:pPr>
            <a:endParaRPr lang="en-GB" sz="2400" dirty="0"/>
          </a:p>
        </p:txBody>
      </p:sp>
      <p:pic>
        <p:nvPicPr>
          <p:cNvPr id="2050" name="Picture 2" descr="Basic Parts of a Three Phase (3-Փ) Squirrel Cage Induction Motor ~ Learning  Electrical Engineering">
            <a:extLst>
              <a:ext uri="{FF2B5EF4-FFF2-40B4-BE49-F238E27FC236}">
                <a16:creationId xmlns:a16="http://schemas.microsoft.com/office/drawing/2014/main" id="{D4AD09CA-2C48-44EC-9218-C3FAE90225A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97201" y="3760469"/>
            <a:ext cx="5746209" cy="30175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89185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C01FF-3DC8-4E2D-9C5D-745B217F5801}"/>
              </a:ext>
            </a:extLst>
          </p:cNvPr>
          <p:cNvSpPr>
            <a:spLocks noGrp="1"/>
          </p:cNvSpPr>
          <p:nvPr>
            <p:ph type="title"/>
          </p:nvPr>
        </p:nvSpPr>
        <p:spPr>
          <a:xfrm>
            <a:off x="838200" y="68578"/>
            <a:ext cx="10515600" cy="771526"/>
          </a:xfrm>
        </p:spPr>
        <p:txBody>
          <a:bodyPr>
            <a:normAutofit/>
          </a:bodyPr>
          <a:lstStyle/>
          <a:p>
            <a:pPr algn="ctr"/>
            <a:r>
              <a:rPr lang="en-GB" sz="4000" dirty="0"/>
              <a:t>Drives</a:t>
            </a:r>
          </a:p>
        </p:txBody>
      </p:sp>
      <p:sp>
        <p:nvSpPr>
          <p:cNvPr id="3" name="Content Placeholder 2">
            <a:extLst>
              <a:ext uri="{FF2B5EF4-FFF2-40B4-BE49-F238E27FC236}">
                <a16:creationId xmlns:a16="http://schemas.microsoft.com/office/drawing/2014/main" id="{4C6B4BA4-2D48-4A4F-9284-13F7F9A4F656}"/>
              </a:ext>
            </a:extLst>
          </p:cNvPr>
          <p:cNvSpPr>
            <a:spLocks noGrp="1"/>
          </p:cNvSpPr>
          <p:nvPr>
            <p:ph idx="1"/>
          </p:nvPr>
        </p:nvSpPr>
        <p:spPr>
          <a:xfrm>
            <a:off x="320040" y="840104"/>
            <a:ext cx="11635740" cy="5789295"/>
          </a:xfrm>
        </p:spPr>
        <p:txBody>
          <a:bodyPr>
            <a:normAutofit/>
          </a:bodyPr>
          <a:lstStyle/>
          <a:p>
            <a:pPr marL="0" indent="0">
              <a:buNone/>
            </a:pPr>
            <a:r>
              <a:rPr lang="en-GB" sz="2400" dirty="0"/>
              <a:t>Generally, electronic AC and DC drives are dominant in manufacturing and commercial HVAC applications of today.  Fundamental use of drive is to control position, speed or torque.</a:t>
            </a:r>
          </a:p>
          <a:p>
            <a:pPr marL="0" indent="0">
              <a:buNone/>
            </a:pPr>
            <a:r>
              <a:rPr lang="en-GB" sz="2400" dirty="0"/>
              <a:t>Three prime categories of drives are mechanical, hydraulic and electrical/electronic.</a:t>
            </a:r>
          </a:p>
          <a:p>
            <a:pPr marL="0" indent="0">
              <a:buNone/>
            </a:pPr>
            <a:r>
              <a:rPr lang="en-GB" sz="2400" i="1" dirty="0"/>
              <a:t>Mechanical drives</a:t>
            </a:r>
          </a:p>
          <a:p>
            <a:pPr marL="0" indent="0">
              <a:buNone/>
            </a:pPr>
            <a:r>
              <a:rPr lang="en-GB" sz="2400" dirty="0"/>
              <a:t>Mechanical variable-speed drives were probably the first type of drive to become established in the industrial environment. The figure below shows a basic mechanical variable-speed drive.</a:t>
            </a:r>
          </a:p>
          <a:p>
            <a:pPr marL="0" indent="0">
              <a:buNone/>
            </a:pPr>
            <a:endParaRPr lang="en-GB" sz="2400" dirty="0"/>
          </a:p>
        </p:txBody>
      </p:sp>
      <p:pic>
        <p:nvPicPr>
          <p:cNvPr id="3074" name="Picture 2">
            <a:extLst>
              <a:ext uri="{FF2B5EF4-FFF2-40B4-BE49-F238E27FC236}">
                <a16:creationId xmlns:a16="http://schemas.microsoft.com/office/drawing/2014/main" id="{088EA948-3307-45D7-9110-55139698AE3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6304" y="3634740"/>
            <a:ext cx="3755606" cy="30698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ED8CB6A-9F2F-4A61-B77E-578540FEEF5C}"/>
              </a:ext>
            </a:extLst>
          </p:cNvPr>
          <p:cNvSpPr txBox="1"/>
          <p:nvPr/>
        </p:nvSpPr>
        <p:spPr>
          <a:xfrm>
            <a:off x="3851910" y="3371850"/>
            <a:ext cx="8103870" cy="3416320"/>
          </a:xfrm>
          <a:prstGeom prst="rect">
            <a:avLst/>
          </a:prstGeom>
          <a:noFill/>
        </p:spPr>
        <p:txBody>
          <a:bodyPr wrap="square" rtlCol="0">
            <a:spAutoFit/>
          </a:bodyPr>
          <a:lstStyle/>
          <a:p>
            <a:r>
              <a:rPr lang="en-GB" sz="2400" dirty="0"/>
              <a:t>This mechanical drive operates on the principle of variable-pitch pulleys. The pulleys are usually spring-loaded and can expand or contract in diameter by means of a hand crank.</a:t>
            </a:r>
          </a:p>
          <a:p>
            <a:r>
              <a:rPr lang="en-GB" sz="2400" dirty="0"/>
              <a:t>Historically, benefits of this type of drive were low cost and the ability to easily service the unit. However, they </a:t>
            </a:r>
            <a:r>
              <a:rPr lang="en-GB" sz="2400" b="0" i="0" dirty="0">
                <a:solidFill>
                  <a:srgbClr val="111111"/>
                </a:solidFill>
                <a:effectLst/>
              </a:rPr>
              <a:t>have a tendency to break down—requiring maintenance and downtime. The efficiency of the unit can range from 90% to 50% or lower. This is due to the eventual slipping of the belt on the pulleys are wear occurs over time.</a:t>
            </a:r>
            <a:endParaRPr lang="en-GB" sz="2400" dirty="0"/>
          </a:p>
        </p:txBody>
      </p:sp>
    </p:spTree>
    <p:extLst>
      <p:ext uri="{BB962C8B-B14F-4D97-AF65-F5344CB8AC3E}">
        <p14:creationId xmlns:p14="http://schemas.microsoft.com/office/powerpoint/2010/main" val="7472639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314D6-11E0-46E2-837D-7B2FF1C3CDCC}"/>
              </a:ext>
            </a:extLst>
          </p:cNvPr>
          <p:cNvSpPr>
            <a:spLocks noGrp="1"/>
          </p:cNvSpPr>
          <p:nvPr>
            <p:ph type="title"/>
          </p:nvPr>
        </p:nvSpPr>
        <p:spPr>
          <a:xfrm>
            <a:off x="838200" y="51435"/>
            <a:ext cx="10515600" cy="691516"/>
          </a:xfrm>
        </p:spPr>
        <p:txBody>
          <a:bodyPr>
            <a:normAutofit/>
          </a:bodyPr>
          <a:lstStyle/>
          <a:p>
            <a:pPr algn="ctr"/>
            <a:r>
              <a:rPr lang="en-GB" sz="4000" dirty="0"/>
              <a:t>Drives</a:t>
            </a:r>
          </a:p>
        </p:txBody>
      </p:sp>
      <p:sp>
        <p:nvSpPr>
          <p:cNvPr id="3" name="Content Placeholder 2">
            <a:extLst>
              <a:ext uri="{FF2B5EF4-FFF2-40B4-BE49-F238E27FC236}">
                <a16:creationId xmlns:a16="http://schemas.microsoft.com/office/drawing/2014/main" id="{A1BD2033-98C3-4872-8A93-351D0DDB96E9}"/>
              </a:ext>
            </a:extLst>
          </p:cNvPr>
          <p:cNvSpPr>
            <a:spLocks noGrp="1"/>
          </p:cNvSpPr>
          <p:nvPr>
            <p:ph idx="1"/>
          </p:nvPr>
        </p:nvSpPr>
        <p:spPr>
          <a:xfrm>
            <a:off x="222885" y="674371"/>
            <a:ext cx="11727180" cy="5806440"/>
          </a:xfrm>
        </p:spPr>
        <p:txBody>
          <a:bodyPr>
            <a:normAutofit lnSpcReduction="10000"/>
          </a:bodyPr>
          <a:lstStyle/>
          <a:p>
            <a:pPr marL="0" indent="0">
              <a:buNone/>
            </a:pPr>
            <a:r>
              <a:rPr lang="en-GB" sz="2400" i="1" dirty="0"/>
              <a:t>Hydraulic</a:t>
            </a:r>
          </a:p>
          <a:p>
            <a:pPr marL="0" indent="0">
              <a:buNone/>
            </a:pPr>
            <a:r>
              <a:rPr lang="en-GB" sz="2400" dirty="0"/>
              <a:t>Found predominantly in </a:t>
            </a:r>
            <a:r>
              <a:rPr lang="en-GB" sz="2400" b="0" i="0" dirty="0">
                <a:solidFill>
                  <a:srgbClr val="111111"/>
                </a:solidFill>
                <a:effectLst/>
              </a:rPr>
              <a:t>many metal processing and manufacturing applications. The hydraulic motor’s small size makes it ideal for situations where high power is needed in confined spaces. </a:t>
            </a:r>
            <a:r>
              <a:rPr lang="en-GB" sz="2400" dirty="0">
                <a:solidFill>
                  <a:srgbClr val="111111"/>
                </a:solidFill>
              </a:rPr>
              <a:t>H</a:t>
            </a:r>
            <a:r>
              <a:rPr lang="en-GB" sz="2400" b="0" i="0" dirty="0">
                <a:solidFill>
                  <a:srgbClr val="111111"/>
                </a:solidFill>
                <a:effectLst/>
              </a:rPr>
              <a:t>ydraulic motor’s size is ¼ - ⅓ the size of equivalent power electric motor. </a:t>
            </a: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r>
              <a:rPr lang="en-GB" sz="2400" dirty="0"/>
              <a:t>Prime limiting factor of this drive system is need for hydraulic hoses, fittings, and fluid. System is inherently prone to leaks (high maintenance costs). In addition, virtually no way to connect this system to an electronic controller. Automatic valve-type controls have been developed, but their use is limited in today’s high-speed manufacturing environment.</a:t>
            </a:r>
          </a:p>
        </p:txBody>
      </p:sp>
      <p:pic>
        <p:nvPicPr>
          <p:cNvPr id="4098" name="Picture 2">
            <a:extLst>
              <a:ext uri="{FF2B5EF4-FFF2-40B4-BE49-F238E27FC236}">
                <a16:creationId xmlns:a16="http://schemas.microsoft.com/office/drawing/2014/main" id="{0C3EF89F-1931-49E7-A6DB-0D1100B02B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46644" y="2200276"/>
            <a:ext cx="4604581" cy="254412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40D6613-72DD-4FEC-9C07-C8220CEA72B5}"/>
              </a:ext>
            </a:extLst>
          </p:cNvPr>
          <p:cNvSpPr txBox="1"/>
          <p:nvPr/>
        </p:nvSpPr>
        <p:spPr>
          <a:xfrm>
            <a:off x="222884" y="2300913"/>
            <a:ext cx="7223759" cy="2677656"/>
          </a:xfrm>
          <a:prstGeom prst="rect">
            <a:avLst/>
          </a:prstGeom>
          <a:noFill/>
        </p:spPr>
        <p:txBody>
          <a:bodyPr wrap="square" rtlCol="0">
            <a:spAutoFit/>
          </a:bodyPr>
          <a:lstStyle/>
          <a:p>
            <a:r>
              <a:rPr lang="en-GB" sz="2400" dirty="0">
                <a:solidFill>
                  <a:srgbClr val="111111"/>
                </a:solidFill>
              </a:rPr>
              <a:t>C</a:t>
            </a:r>
            <a:r>
              <a:rPr lang="en-GB" sz="2400" b="0" i="0" dirty="0">
                <a:solidFill>
                  <a:srgbClr val="111111"/>
                </a:solidFill>
                <a:effectLst/>
              </a:rPr>
              <a:t>onstant-speed AC motor operates a hydraulic pump which creates necessary operating pressure in system to allow the hydraulic motor to develop its rated power. </a:t>
            </a:r>
            <a:r>
              <a:rPr lang="en-GB" sz="2400" dirty="0">
                <a:solidFill>
                  <a:srgbClr val="111111"/>
                </a:solidFill>
              </a:rPr>
              <a:t>S</a:t>
            </a:r>
            <a:r>
              <a:rPr lang="en-GB" sz="2400" b="0" i="0" dirty="0">
                <a:solidFill>
                  <a:srgbClr val="111111"/>
                </a:solidFill>
                <a:effectLst/>
              </a:rPr>
              <a:t>peed control comes from the control valve.</a:t>
            </a:r>
          </a:p>
          <a:p>
            <a:r>
              <a:rPr lang="en-GB" sz="2400" dirty="0">
                <a:solidFill>
                  <a:srgbClr val="111111"/>
                </a:solidFill>
              </a:rPr>
              <a:t>B</a:t>
            </a:r>
            <a:r>
              <a:rPr lang="en-GB" sz="2400" b="0" i="0" dirty="0">
                <a:solidFill>
                  <a:srgbClr val="111111"/>
                </a:solidFill>
                <a:effectLst/>
              </a:rPr>
              <a:t>enefits are ability of the hydraulic motor to develop high torque and has fairly simple control system which operates over wide speed range.  Very compact drive.</a:t>
            </a:r>
            <a:endParaRPr lang="en-GB" sz="2400" dirty="0"/>
          </a:p>
        </p:txBody>
      </p:sp>
    </p:spTree>
    <p:extLst>
      <p:ext uri="{BB962C8B-B14F-4D97-AF65-F5344CB8AC3E}">
        <p14:creationId xmlns:p14="http://schemas.microsoft.com/office/powerpoint/2010/main" val="38723234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1E20C-D5AA-4A60-924A-4A951184EAD7}"/>
              </a:ext>
            </a:extLst>
          </p:cNvPr>
          <p:cNvSpPr>
            <a:spLocks noGrp="1"/>
          </p:cNvSpPr>
          <p:nvPr>
            <p:ph type="title"/>
          </p:nvPr>
        </p:nvSpPr>
        <p:spPr>
          <a:xfrm>
            <a:off x="838200" y="23812"/>
            <a:ext cx="10515600" cy="657225"/>
          </a:xfrm>
        </p:spPr>
        <p:txBody>
          <a:bodyPr>
            <a:normAutofit/>
          </a:bodyPr>
          <a:lstStyle/>
          <a:p>
            <a:pPr algn="ctr"/>
            <a:r>
              <a:rPr lang="en-GB" sz="4000" dirty="0"/>
              <a:t>Drives</a:t>
            </a:r>
          </a:p>
        </p:txBody>
      </p:sp>
      <p:sp>
        <p:nvSpPr>
          <p:cNvPr id="3" name="Content Placeholder 2">
            <a:extLst>
              <a:ext uri="{FF2B5EF4-FFF2-40B4-BE49-F238E27FC236}">
                <a16:creationId xmlns:a16="http://schemas.microsoft.com/office/drawing/2014/main" id="{5BD7F655-E8A9-49B2-BC73-3347F8864CC3}"/>
              </a:ext>
            </a:extLst>
          </p:cNvPr>
          <p:cNvSpPr>
            <a:spLocks noGrp="1"/>
          </p:cNvSpPr>
          <p:nvPr>
            <p:ph idx="1"/>
          </p:nvPr>
        </p:nvSpPr>
        <p:spPr>
          <a:xfrm>
            <a:off x="194310" y="681036"/>
            <a:ext cx="11790045" cy="6062664"/>
          </a:xfrm>
        </p:spPr>
        <p:txBody>
          <a:bodyPr>
            <a:normAutofit fontScale="77500" lnSpcReduction="20000"/>
          </a:bodyPr>
          <a:lstStyle/>
          <a:p>
            <a:pPr marL="0" indent="0">
              <a:buNone/>
            </a:pPr>
            <a:r>
              <a:rPr lang="en-GB" sz="3100" i="1" dirty="0"/>
              <a:t>Electrical </a:t>
            </a:r>
          </a:p>
          <a:p>
            <a:pPr marL="0" indent="0">
              <a:buNone/>
            </a:pPr>
            <a:r>
              <a:rPr lang="en-GB" sz="3100" i="1" dirty="0"/>
              <a:t>Eddy-current drives </a:t>
            </a:r>
            <a:r>
              <a:rPr lang="en-GB" sz="3100" dirty="0"/>
              <a:t>use an AC-to-DC power-conversion process, which allows variable shaft speeds, depending on the amount of power converted (e.g. industrial grinding wheels).</a:t>
            </a: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900" dirty="0"/>
          </a:p>
          <a:p>
            <a:pPr marL="0" indent="0">
              <a:buNone/>
            </a:pPr>
            <a:endParaRPr lang="en-GB" sz="3000" dirty="0"/>
          </a:p>
          <a:p>
            <a:pPr marL="0" indent="0">
              <a:buNone/>
            </a:pPr>
            <a:r>
              <a:rPr lang="en-GB" sz="3000" dirty="0"/>
              <a:t>The more power produced, the more magnetic field is produced and stronger the attraction of coupling assembly to the input drum. How much power produced by the DC exciter is determined by speed reference potentiometer (pot).  Variable torque &amp; speed easily controlled.</a:t>
            </a:r>
          </a:p>
          <a:p>
            <a:pPr marL="0" indent="0">
              <a:buNone/>
            </a:pPr>
            <a:r>
              <a:rPr lang="en-GB" sz="3000" dirty="0"/>
              <a:t>Heat generation and power consumption are the major issues; coupling assembly is magnetically coupled to input drum and large amount of power is required. When power is produced, heat is the by-product, and energy savings are not realised. Compared with other types of variable-speed drives, this type can be several times larger, hence application in heavy industry.</a:t>
            </a:r>
          </a:p>
          <a:p>
            <a:pPr marL="0" indent="0">
              <a:buNone/>
            </a:pPr>
            <a:r>
              <a:rPr lang="en-GB" sz="3000" dirty="0"/>
              <a:t>Other variable speed electrical drives include </a:t>
            </a:r>
            <a:r>
              <a:rPr lang="en-GB" sz="3000" i="1" dirty="0"/>
              <a:t>rotating DC drives</a:t>
            </a:r>
            <a:r>
              <a:rPr lang="en-GB" sz="3000" dirty="0"/>
              <a:t>; complex &amp; old technology.</a:t>
            </a:r>
          </a:p>
        </p:txBody>
      </p:sp>
      <p:pic>
        <p:nvPicPr>
          <p:cNvPr id="5122" name="Picture 2">
            <a:extLst>
              <a:ext uri="{FF2B5EF4-FFF2-40B4-BE49-F238E27FC236}">
                <a16:creationId xmlns:a16="http://schemas.microsoft.com/office/drawing/2014/main" id="{F8D5811A-D32B-4799-97A3-5E84F1A54A9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718309"/>
            <a:ext cx="5157268" cy="235553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8C6E424-7EF4-463E-A08C-142A971F6808}"/>
              </a:ext>
            </a:extLst>
          </p:cNvPr>
          <p:cNvSpPr txBox="1"/>
          <p:nvPr/>
        </p:nvSpPr>
        <p:spPr>
          <a:xfrm>
            <a:off x="5240179" y="1673543"/>
            <a:ext cx="6629400" cy="2215991"/>
          </a:xfrm>
          <a:prstGeom prst="rect">
            <a:avLst/>
          </a:prstGeom>
          <a:noFill/>
        </p:spPr>
        <p:txBody>
          <a:bodyPr wrap="square" rtlCol="0">
            <a:spAutoFit/>
          </a:bodyPr>
          <a:lstStyle/>
          <a:p>
            <a:r>
              <a:rPr lang="en-GB" sz="2300" dirty="0"/>
              <a:t>AC motor operates at a fixed speed causing input drum to operate at same speed. Function of the DC exciter (or rectifier) is to convert AC to DC power (fed to the coupling field). Coupling field generates a magnetic field based on how much DC power is being produced by the DC exciter. </a:t>
            </a:r>
          </a:p>
        </p:txBody>
      </p:sp>
    </p:spTree>
    <p:extLst>
      <p:ext uri="{BB962C8B-B14F-4D97-AF65-F5344CB8AC3E}">
        <p14:creationId xmlns:p14="http://schemas.microsoft.com/office/powerpoint/2010/main" val="7709238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776CB-EA9C-4DF2-BDD1-5E93641FB181}"/>
              </a:ext>
            </a:extLst>
          </p:cNvPr>
          <p:cNvSpPr>
            <a:spLocks noGrp="1"/>
          </p:cNvSpPr>
          <p:nvPr>
            <p:ph type="title"/>
          </p:nvPr>
        </p:nvSpPr>
        <p:spPr>
          <a:xfrm>
            <a:off x="838200" y="0"/>
            <a:ext cx="10515600" cy="720091"/>
          </a:xfrm>
        </p:spPr>
        <p:txBody>
          <a:bodyPr>
            <a:normAutofit/>
          </a:bodyPr>
          <a:lstStyle/>
          <a:p>
            <a:pPr algn="ctr"/>
            <a:r>
              <a:rPr lang="en-GB" sz="4000" dirty="0"/>
              <a:t>Drives</a:t>
            </a:r>
          </a:p>
        </p:txBody>
      </p:sp>
      <p:sp>
        <p:nvSpPr>
          <p:cNvPr id="3" name="Content Placeholder 2">
            <a:extLst>
              <a:ext uri="{FF2B5EF4-FFF2-40B4-BE49-F238E27FC236}">
                <a16:creationId xmlns:a16="http://schemas.microsoft.com/office/drawing/2014/main" id="{4CE5EE7A-F2AD-498E-90EF-9A9D3F5EB565}"/>
              </a:ext>
            </a:extLst>
          </p:cNvPr>
          <p:cNvSpPr>
            <a:spLocks noGrp="1"/>
          </p:cNvSpPr>
          <p:nvPr>
            <p:ph idx="1"/>
          </p:nvPr>
        </p:nvSpPr>
        <p:spPr>
          <a:xfrm>
            <a:off x="211455" y="640080"/>
            <a:ext cx="11755755" cy="6006465"/>
          </a:xfrm>
        </p:spPr>
        <p:txBody>
          <a:bodyPr>
            <a:normAutofit lnSpcReduction="10000"/>
          </a:bodyPr>
          <a:lstStyle/>
          <a:p>
            <a:pPr marL="0" indent="0">
              <a:buNone/>
            </a:pPr>
            <a:r>
              <a:rPr lang="en-GB" sz="2400" i="1" dirty="0"/>
              <a:t>Electronic – DC drives</a:t>
            </a:r>
          </a:p>
          <a:p>
            <a:pPr marL="0" indent="0">
              <a:buNone/>
            </a:pPr>
            <a:r>
              <a:rPr lang="en-GB" sz="2400" dirty="0"/>
              <a:t>DC drives date back to 1940s when vacuum tubes provided the power conversion technology.  Power conversion device called a thyristor is now used in modern electronic DC drives. </a:t>
            </a: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r>
              <a:rPr lang="en-GB" sz="2400" dirty="0"/>
              <a:t>There is a separate magnetic circuit, called a field, strength of which is determined by the separate motor field exciter (or permanent magnet). It is interaction between the motor armature and field produces rotation of motor shaft.</a:t>
            </a:r>
          </a:p>
          <a:p>
            <a:pPr marL="0" indent="0">
              <a:buNone/>
            </a:pPr>
            <a:r>
              <a:rPr lang="en-GB" sz="2400" dirty="0"/>
              <a:t>DC drive offers acceptable efficiency and small size power unit as well as comparable low cost in relation to other electronic drive technologies. Prime issue with DC-drive systems is need for maintenance of DC motor. Another issue that is critical to many manufacturing applications is the need for back-up capability if DC drive malfunctions.</a:t>
            </a:r>
          </a:p>
        </p:txBody>
      </p:sp>
      <p:pic>
        <p:nvPicPr>
          <p:cNvPr id="6146" name="Picture 2">
            <a:extLst>
              <a:ext uri="{FF2B5EF4-FFF2-40B4-BE49-F238E27FC236}">
                <a16:creationId xmlns:a16="http://schemas.microsoft.com/office/drawing/2014/main" id="{95E71323-32ED-435A-A5DD-2F524BB539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51715" y="1780222"/>
            <a:ext cx="4567895" cy="242030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33ED0C1-91C2-4560-80BF-A79DC1E63684}"/>
              </a:ext>
            </a:extLst>
          </p:cNvPr>
          <p:cNvSpPr txBox="1"/>
          <p:nvPr/>
        </p:nvSpPr>
        <p:spPr>
          <a:xfrm>
            <a:off x="224790" y="1860233"/>
            <a:ext cx="7315200" cy="2215991"/>
          </a:xfrm>
          <a:prstGeom prst="rect">
            <a:avLst/>
          </a:prstGeom>
          <a:noFill/>
        </p:spPr>
        <p:txBody>
          <a:bodyPr wrap="square" rtlCol="0">
            <a:spAutoFit/>
          </a:bodyPr>
          <a:lstStyle/>
          <a:p>
            <a:r>
              <a:rPr lang="en-GB" sz="2300" dirty="0"/>
              <a:t>DC drive is basically a simple power converter; where typically 3-phase AC power is fed to the drive unit.  DC drive unit uses thyristors to convert AC power to DC power; speed pot determines how much thyristors will conduct power. The more power conducted, greater magnetic field is generated in the main DC motor circuit, the armature.</a:t>
            </a:r>
          </a:p>
        </p:txBody>
      </p:sp>
    </p:spTree>
    <p:extLst>
      <p:ext uri="{BB962C8B-B14F-4D97-AF65-F5344CB8AC3E}">
        <p14:creationId xmlns:p14="http://schemas.microsoft.com/office/powerpoint/2010/main" val="4454824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7EB4C-7C25-4C51-BA90-5415EEAC3E28}"/>
              </a:ext>
            </a:extLst>
          </p:cNvPr>
          <p:cNvSpPr>
            <a:spLocks noGrp="1"/>
          </p:cNvSpPr>
          <p:nvPr>
            <p:ph type="title"/>
          </p:nvPr>
        </p:nvSpPr>
        <p:spPr>
          <a:xfrm>
            <a:off x="838200" y="0"/>
            <a:ext cx="10515600" cy="640081"/>
          </a:xfrm>
        </p:spPr>
        <p:txBody>
          <a:bodyPr>
            <a:normAutofit/>
          </a:bodyPr>
          <a:lstStyle/>
          <a:p>
            <a:pPr algn="ctr"/>
            <a:r>
              <a:rPr lang="en-GB" sz="4000" dirty="0"/>
              <a:t>Drives</a:t>
            </a:r>
          </a:p>
        </p:txBody>
      </p:sp>
      <p:sp>
        <p:nvSpPr>
          <p:cNvPr id="3" name="Content Placeholder 2">
            <a:extLst>
              <a:ext uri="{FF2B5EF4-FFF2-40B4-BE49-F238E27FC236}">
                <a16:creationId xmlns:a16="http://schemas.microsoft.com/office/drawing/2014/main" id="{67DE62B7-FEF8-46AF-A6ED-2C41853C7A18}"/>
              </a:ext>
            </a:extLst>
          </p:cNvPr>
          <p:cNvSpPr>
            <a:spLocks noGrp="1"/>
          </p:cNvSpPr>
          <p:nvPr>
            <p:ph idx="1"/>
          </p:nvPr>
        </p:nvSpPr>
        <p:spPr>
          <a:xfrm>
            <a:off x="268605" y="571500"/>
            <a:ext cx="11618595" cy="6235065"/>
          </a:xfrm>
        </p:spPr>
        <p:txBody>
          <a:bodyPr>
            <a:normAutofit/>
          </a:bodyPr>
          <a:lstStyle/>
          <a:p>
            <a:pPr marL="0" indent="0">
              <a:buNone/>
            </a:pPr>
            <a:r>
              <a:rPr lang="en-GB" sz="2400" i="1" dirty="0"/>
              <a:t>Electronic – AC drives</a:t>
            </a:r>
          </a:p>
          <a:p>
            <a:pPr marL="0" indent="0">
              <a:buNone/>
            </a:pPr>
            <a:r>
              <a:rPr lang="en-GB" sz="2400" dirty="0"/>
              <a:t>Different types of electronic AC drive technologies based on way power is converted, although outcome is the same, i.e. control of a variable-speed AC induction motor. All types have AC input, convert it to DC, and change DC to a variable AC output for control purposes, using a device called an </a:t>
            </a:r>
            <a:r>
              <a:rPr lang="en-GB" sz="2400" i="1" dirty="0"/>
              <a:t>inverter</a:t>
            </a:r>
            <a:r>
              <a:rPr lang="en-GB" sz="2400" dirty="0"/>
              <a:t> (i.e., inverts DC back to AC voltage).</a:t>
            </a:r>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endParaRPr lang="en-GB" sz="2400" dirty="0"/>
          </a:p>
          <a:p>
            <a:pPr marL="0" indent="0">
              <a:buNone/>
            </a:pPr>
            <a:r>
              <a:rPr lang="en-GB" sz="2400" dirty="0"/>
              <a:t>One major advantage of AC drives is ability to operate an AC motor in bypass mode, i.e. when drive not functioning, the motor can still be operating, essentially across line power. Motor will be operating at full speed because of the line power input, but system continues to operate with little or no downtime.  These drives tend to require very </a:t>
            </a:r>
            <a:r>
              <a:rPr lang="en-GB" sz="2400"/>
              <a:t>little maintenance.</a:t>
            </a:r>
            <a:endParaRPr lang="en-GB" sz="2400" dirty="0"/>
          </a:p>
        </p:txBody>
      </p:sp>
      <p:pic>
        <p:nvPicPr>
          <p:cNvPr id="7170" name="Picture 2">
            <a:extLst>
              <a:ext uri="{FF2B5EF4-FFF2-40B4-BE49-F238E27FC236}">
                <a16:creationId xmlns:a16="http://schemas.microsoft.com/office/drawing/2014/main" id="{614B2A9C-E1CD-4525-8BF3-748A5CF39EA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2077" y="2537460"/>
            <a:ext cx="5203031" cy="236601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7402DD0-3EDE-4CAF-A94F-65246A6C12A6}"/>
              </a:ext>
            </a:extLst>
          </p:cNvPr>
          <p:cNvSpPr txBox="1"/>
          <p:nvPr/>
        </p:nvSpPr>
        <p:spPr>
          <a:xfrm>
            <a:off x="5520690" y="2537460"/>
            <a:ext cx="6316981" cy="2677656"/>
          </a:xfrm>
          <a:prstGeom prst="rect">
            <a:avLst/>
          </a:prstGeom>
          <a:noFill/>
        </p:spPr>
        <p:txBody>
          <a:bodyPr wrap="square" rtlCol="0">
            <a:spAutoFit/>
          </a:bodyPr>
          <a:lstStyle/>
          <a:p>
            <a:r>
              <a:rPr lang="en-GB" sz="2400" dirty="0"/>
              <a:t>Basic objective involved in an AC drive is to change a fixed incoming line voltage (V) and frequency (Hz) to a variable voltage and frequency output. Output frequency will determine how fast the motor rotates and  combination of volts and Hertz will dictate the amount of torque the motor will generate.</a:t>
            </a:r>
          </a:p>
        </p:txBody>
      </p:sp>
    </p:spTree>
    <p:extLst>
      <p:ext uri="{BB962C8B-B14F-4D97-AF65-F5344CB8AC3E}">
        <p14:creationId xmlns:p14="http://schemas.microsoft.com/office/powerpoint/2010/main" val="4126974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340</TotalTime>
  <Words>1398</Words>
  <Application>Microsoft Office PowerPoint</Application>
  <PresentationFormat>Widescreen</PresentationFormat>
  <Paragraphs>94</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-apple-system</vt:lpstr>
      <vt:lpstr>Arial</vt:lpstr>
      <vt:lpstr>Arial</vt:lpstr>
      <vt:lpstr>Calibri</vt:lpstr>
      <vt:lpstr>Calibri Light</vt:lpstr>
      <vt:lpstr>Office Theme</vt:lpstr>
      <vt:lpstr>Motors &amp; Drives</vt:lpstr>
      <vt:lpstr>Introduction</vt:lpstr>
      <vt:lpstr>DC motors</vt:lpstr>
      <vt:lpstr>AC motors</vt:lpstr>
      <vt:lpstr>Drives</vt:lpstr>
      <vt:lpstr>Drives</vt:lpstr>
      <vt:lpstr>Drives</vt:lpstr>
      <vt:lpstr>Drives</vt:lpstr>
      <vt:lpstr>Drives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Motors &amp; Drives</dc:title>
  <dc:creator>Robert Goodson</dc:creator>
  <cp:lastModifiedBy>Robert Goodson</cp:lastModifiedBy>
  <cp:revision>46</cp:revision>
  <dcterms:created xsi:type="dcterms:W3CDTF">2021-04-20T10:23:30Z</dcterms:created>
  <dcterms:modified xsi:type="dcterms:W3CDTF">2021-04-20T16:04:05Z</dcterms:modified>
</cp:coreProperties>
</file>