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73" r:id="rId5"/>
    <p:sldId id="264" r:id="rId6"/>
    <p:sldId id="262" r:id="rId7"/>
    <p:sldId id="265" r:id="rId8"/>
    <p:sldId id="270" r:id="rId9"/>
    <p:sldId id="271"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diagrams/_rels/data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_rels/data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_rels/data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png"/><Relationship Id="rId1"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diagrams/_rels/drawing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_rels/drawing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png"/><Relationship Id="rId1"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555B36-6F01-4925-8087-CC5D5CD125AC}" type="doc">
      <dgm:prSet loTypeId="urn:microsoft.com/office/officeart/2005/8/layout/list1" loCatId="list" qsTypeId="urn:microsoft.com/office/officeart/2005/8/quickstyle/simple4" qsCatId="simple" csTypeId="urn:microsoft.com/office/officeart/2005/8/colors/colorful1" csCatId="colorful"/>
      <dgm:spPr/>
      <dgm:t>
        <a:bodyPr/>
        <a:lstStyle/>
        <a:p>
          <a:endParaRPr lang="en-US"/>
        </a:p>
      </dgm:t>
    </dgm:pt>
    <dgm:pt modelId="{B8DEA2BF-2028-4E9D-9BEC-E67A1F7AEF3B}">
      <dgm:prSet/>
      <dgm:spPr/>
      <dgm:t>
        <a:bodyPr/>
        <a:lstStyle/>
        <a:p>
          <a:r>
            <a:rPr lang="en-GB" b="1" i="0" baseline="0" dirty="0">
              <a:latin typeface="Times New Roman" panose="02020603050405020304" pitchFamily="18" charset="0"/>
              <a:cs typeface="Times New Roman" panose="02020603050405020304" pitchFamily="18" charset="0"/>
            </a:rPr>
            <a:t>Module code: BMIH4009 / BMIH4009D</a:t>
          </a:r>
          <a:endParaRPr lang="en-US" dirty="0">
            <a:latin typeface="Times New Roman" panose="02020603050405020304" pitchFamily="18" charset="0"/>
            <a:cs typeface="Times New Roman" panose="02020603050405020304" pitchFamily="18" charset="0"/>
          </a:endParaRPr>
        </a:p>
      </dgm:t>
    </dgm:pt>
    <dgm:pt modelId="{D4095B3B-A1C8-4809-8B18-B38839085249}" type="parTrans" cxnId="{8530A95A-72E5-4181-859E-B9813CC7E3C1}">
      <dgm:prSet/>
      <dgm:spPr/>
      <dgm:t>
        <a:bodyPr/>
        <a:lstStyle/>
        <a:p>
          <a:endParaRPr lang="en-US"/>
        </a:p>
      </dgm:t>
    </dgm:pt>
    <dgm:pt modelId="{0646F943-74F0-48EB-B6AE-E4E8F334DF8F}" type="sibTrans" cxnId="{8530A95A-72E5-4181-859E-B9813CC7E3C1}">
      <dgm:prSet/>
      <dgm:spPr/>
      <dgm:t>
        <a:bodyPr/>
        <a:lstStyle/>
        <a:p>
          <a:endParaRPr lang="en-US"/>
        </a:p>
      </dgm:t>
    </dgm:pt>
    <dgm:pt modelId="{D18CD03B-57CD-4808-91D9-65EC73C23DC8}">
      <dgm:prSet/>
      <dgm:spPr/>
      <dgm:t>
        <a:bodyPr/>
        <a:lstStyle/>
        <a:p>
          <a:r>
            <a:rPr lang="en-GB" b="1" i="0" baseline="0">
              <a:latin typeface="Times New Roman" panose="02020603050405020304" pitchFamily="18" charset="0"/>
              <a:cs typeface="Times New Roman" panose="02020603050405020304" pitchFamily="18" charset="0"/>
            </a:rPr>
            <a:t>Module: Marketing Essentials</a:t>
          </a:r>
          <a:endParaRPr lang="en-US">
            <a:latin typeface="Times New Roman" panose="02020603050405020304" pitchFamily="18" charset="0"/>
            <a:cs typeface="Times New Roman" panose="02020603050405020304" pitchFamily="18" charset="0"/>
          </a:endParaRPr>
        </a:p>
      </dgm:t>
    </dgm:pt>
    <dgm:pt modelId="{6343B936-09C5-4776-80E2-C6F355660548}" type="parTrans" cxnId="{0C66200C-F701-4D56-A94E-FB4F7FB2D39C}">
      <dgm:prSet/>
      <dgm:spPr/>
      <dgm:t>
        <a:bodyPr/>
        <a:lstStyle/>
        <a:p>
          <a:endParaRPr lang="en-US"/>
        </a:p>
      </dgm:t>
    </dgm:pt>
    <dgm:pt modelId="{918A214A-E703-47A9-9C64-7E9B7CBEFF5D}" type="sibTrans" cxnId="{0C66200C-F701-4D56-A94E-FB4F7FB2D39C}">
      <dgm:prSet/>
      <dgm:spPr/>
      <dgm:t>
        <a:bodyPr/>
        <a:lstStyle/>
        <a:p>
          <a:endParaRPr lang="en-US"/>
        </a:p>
      </dgm:t>
    </dgm:pt>
    <dgm:pt modelId="{23AFC080-1B91-44B2-AE14-7CFDF621F406}">
      <dgm:prSet/>
      <dgm:spPr/>
      <dgm:t>
        <a:bodyPr/>
        <a:lstStyle/>
        <a:p>
          <a:r>
            <a:rPr lang="en-GB" b="1" i="0" baseline="0">
              <a:latin typeface="Times New Roman" panose="02020603050405020304" pitchFamily="18" charset="0"/>
              <a:cs typeface="Times New Roman" panose="02020603050405020304" pitchFamily="18" charset="0"/>
            </a:rPr>
            <a:t>Assignment Title: Presentation</a:t>
          </a:r>
          <a:endParaRPr lang="en-US">
            <a:latin typeface="Times New Roman" panose="02020603050405020304" pitchFamily="18" charset="0"/>
            <a:cs typeface="Times New Roman" panose="02020603050405020304" pitchFamily="18" charset="0"/>
          </a:endParaRPr>
        </a:p>
      </dgm:t>
    </dgm:pt>
    <dgm:pt modelId="{ED7F9937-60BD-4D0F-9C85-0CE65EC4AD47}" type="parTrans" cxnId="{CF3B3FAA-C679-4333-A7F3-3E5C3A8AEED4}">
      <dgm:prSet/>
      <dgm:spPr/>
      <dgm:t>
        <a:bodyPr/>
        <a:lstStyle/>
        <a:p>
          <a:endParaRPr lang="en-US"/>
        </a:p>
      </dgm:t>
    </dgm:pt>
    <dgm:pt modelId="{3A3BF678-E632-410B-8E43-1CACC8350BFF}" type="sibTrans" cxnId="{CF3B3FAA-C679-4333-A7F3-3E5C3A8AEED4}">
      <dgm:prSet/>
      <dgm:spPr/>
      <dgm:t>
        <a:bodyPr/>
        <a:lstStyle/>
        <a:p>
          <a:endParaRPr lang="en-US"/>
        </a:p>
      </dgm:t>
    </dgm:pt>
    <dgm:pt modelId="{4EA227CE-7A9E-4B90-AEE5-B0A091B96B8B}">
      <dgm:prSet/>
      <dgm:spPr/>
      <dgm:t>
        <a:bodyPr/>
        <a:lstStyle/>
        <a:p>
          <a:r>
            <a:rPr lang="en-GB" b="1" i="0" baseline="0">
              <a:latin typeface="Times New Roman" panose="02020603050405020304" pitchFamily="18" charset="0"/>
              <a:cs typeface="Times New Roman" panose="02020603050405020304" pitchFamily="18" charset="0"/>
            </a:rPr>
            <a:t>Student name: Peter Pompa</a:t>
          </a:r>
          <a:endParaRPr lang="en-US">
            <a:latin typeface="Times New Roman" panose="02020603050405020304" pitchFamily="18" charset="0"/>
            <a:cs typeface="Times New Roman" panose="02020603050405020304" pitchFamily="18" charset="0"/>
          </a:endParaRPr>
        </a:p>
      </dgm:t>
    </dgm:pt>
    <dgm:pt modelId="{A5C495AA-04CB-45C7-853E-72C3912A13AF}" type="parTrans" cxnId="{41292403-B786-4314-BEAD-E8ADC3E61FE9}">
      <dgm:prSet/>
      <dgm:spPr/>
      <dgm:t>
        <a:bodyPr/>
        <a:lstStyle/>
        <a:p>
          <a:endParaRPr lang="en-US"/>
        </a:p>
      </dgm:t>
    </dgm:pt>
    <dgm:pt modelId="{662AD8AD-96F2-4E1F-A357-C63E7EBD906D}" type="sibTrans" cxnId="{41292403-B786-4314-BEAD-E8ADC3E61FE9}">
      <dgm:prSet/>
      <dgm:spPr/>
      <dgm:t>
        <a:bodyPr/>
        <a:lstStyle/>
        <a:p>
          <a:endParaRPr lang="en-US"/>
        </a:p>
      </dgm:t>
    </dgm:pt>
    <dgm:pt modelId="{F02D8628-6436-4D68-B3D3-215626C634B2}">
      <dgm:prSet/>
      <dgm:spPr/>
      <dgm:t>
        <a:bodyPr/>
        <a:lstStyle/>
        <a:p>
          <a:r>
            <a:rPr lang="en-GB" b="1" i="0" baseline="0">
              <a:latin typeface="Times New Roman" panose="02020603050405020304" pitchFamily="18" charset="0"/>
              <a:cs typeface="Times New Roman" panose="02020603050405020304" pitchFamily="18" charset="0"/>
            </a:rPr>
            <a:t>Student ID: 2320763</a:t>
          </a:r>
          <a:endParaRPr lang="en-US">
            <a:latin typeface="Times New Roman" panose="02020603050405020304" pitchFamily="18" charset="0"/>
            <a:cs typeface="Times New Roman" panose="02020603050405020304" pitchFamily="18" charset="0"/>
          </a:endParaRPr>
        </a:p>
      </dgm:t>
    </dgm:pt>
    <dgm:pt modelId="{AC740FEB-C505-410F-A4A1-9A967833C559}" type="parTrans" cxnId="{975E2280-CA8D-47B3-BF29-FF5C5EA73E50}">
      <dgm:prSet/>
      <dgm:spPr/>
      <dgm:t>
        <a:bodyPr/>
        <a:lstStyle/>
        <a:p>
          <a:endParaRPr lang="en-US"/>
        </a:p>
      </dgm:t>
    </dgm:pt>
    <dgm:pt modelId="{3C193EF2-F980-46D7-AF16-5C5E0ECE300E}" type="sibTrans" cxnId="{975E2280-CA8D-47B3-BF29-FF5C5EA73E50}">
      <dgm:prSet/>
      <dgm:spPr/>
      <dgm:t>
        <a:bodyPr/>
        <a:lstStyle/>
        <a:p>
          <a:endParaRPr lang="en-US"/>
        </a:p>
      </dgm:t>
    </dgm:pt>
    <dgm:pt modelId="{694A551A-F410-4E87-A539-5D6515A361B7}" type="pres">
      <dgm:prSet presAssocID="{FD555B36-6F01-4925-8087-CC5D5CD125AC}" presName="linear" presStyleCnt="0">
        <dgm:presLayoutVars>
          <dgm:dir/>
          <dgm:animLvl val="lvl"/>
          <dgm:resizeHandles val="exact"/>
        </dgm:presLayoutVars>
      </dgm:prSet>
      <dgm:spPr/>
    </dgm:pt>
    <dgm:pt modelId="{54721D3F-CB42-42E9-BB1B-BCAD731E8E89}" type="pres">
      <dgm:prSet presAssocID="{B8DEA2BF-2028-4E9D-9BEC-E67A1F7AEF3B}" presName="parentLin" presStyleCnt="0"/>
      <dgm:spPr/>
    </dgm:pt>
    <dgm:pt modelId="{A86396F1-0A30-43CB-A140-4A5E3CDCB360}" type="pres">
      <dgm:prSet presAssocID="{B8DEA2BF-2028-4E9D-9BEC-E67A1F7AEF3B}" presName="parentLeftMargin" presStyleLbl="node1" presStyleIdx="0" presStyleCnt="5"/>
      <dgm:spPr/>
    </dgm:pt>
    <dgm:pt modelId="{4E30C501-3162-47D9-BD27-4E3EFBC7A7F6}" type="pres">
      <dgm:prSet presAssocID="{B8DEA2BF-2028-4E9D-9BEC-E67A1F7AEF3B}" presName="parentText" presStyleLbl="node1" presStyleIdx="0" presStyleCnt="5">
        <dgm:presLayoutVars>
          <dgm:chMax val="0"/>
          <dgm:bulletEnabled val="1"/>
        </dgm:presLayoutVars>
      </dgm:prSet>
      <dgm:spPr/>
    </dgm:pt>
    <dgm:pt modelId="{AA367BB2-5816-41AC-8DBA-1411D3AC50EC}" type="pres">
      <dgm:prSet presAssocID="{B8DEA2BF-2028-4E9D-9BEC-E67A1F7AEF3B}" presName="negativeSpace" presStyleCnt="0"/>
      <dgm:spPr/>
    </dgm:pt>
    <dgm:pt modelId="{53654A58-6902-4201-9D5D-CE127CDA610A}" type="pres">
      <dgm:prSet presAssocID="{B8DEA2BF-2028-4E9D-9BEC-E67A1F7AEF3B}" presName="childText" presStyleLbl="conFgAcc1" presStyleIdx="0" presStyleCnt="5">
        <dgm:presLayoutVars>
          <dgm:bulletEnabled val="1"/>
        </dgm:presLayoutVars>
      </dgm:prSet>
      <dgm:spPr/>
    </dgm:pt>
    <dgm:pt modelId="{339C8A9E-2E5D-440E-8EF7-566308A82281}" type="pres">
      <dgm:prSet presAssocID="{0646F943-74F0-48EB-B6AE-E4E8F334DF8F}" presName="spaceBetweenRectangles" presStyleCnt="0"/>
      <dgm:spPr/>
    </dgm:pt>
    <dgm:pt modelId="{FC970043-8D60-47EF-B62C-FADE4137034E}" type="pres">
      <dgm:prSet presAssocID="{D18CD03B-57CD-4808-91D9-65EC73C23DC8}" presName="parentLin" presStyleCnt="0"/>
      <dgm:spPr/>
    </dgm:pt>
    <dgm:pt modelId="{028D46C4-5E5F-48FD-BCE3-FC96EC188444}" type="pres">
      <dgm:prSet presAssocID="{D18CD03B-57CD-4808-91D9-65EC73C23DC8}" presName="parentLeftMargin" presStyleLbl="node1" presStyleIdx="0" presStyleCnt="5"/>
      <dgm:spPr/>
    </dgm:pt>
    <dgm:pt modelId="{BE366A92-E6FC-4F89-9176-0D81ACDC408B}" type="pres">
      <dgm:prSet presAssocID="{D18CD03B-57CD-4808-91D9-65EC73C23DC8}" presName="parentText" presStyleLbl="node1" presStyleIdx="1" presStyleCnt="5">
        <dgm:presLayoutVars>
          <dgm:chMax val="0"/>
          <dgm:bulletEnabled val="1"/>
        </dgm:presLayoutVars>
      </dgm:prSet>
      <dgm:spPr/>
    </dgm:pt>
    <dgm:pt modelId="{026B3A69-3F17-4D47-83CF-BDDE31330EAC}" type="pres">
      <dgm:prSet presAssocID="{D18CD03B-57CD-4808-91D9-65EC73C23DC8}" presName="negativeSpace" presStyleCnt="0"/>
      <dgm:spPr/>
    </dgm:pt>
    <dgm:pt modelId="{D5CC5C2B-4512-4A7E-82AC-21FB9699A417}" type="pres">
      <dgm:prSet presAssocID="{D18CD03B-57CD-4808-91D9-65EC73C23DC8}" presName="childText" presStyleLbl="conFgAcc1" presStyleIdx="1" presStyleCnt="5">
        <dgm:presLayoutVars>
          <dgm:bulletEnabled val="1"/>
        </dgm:presLayoutVars>
      </dgm:prSet>
      <dgm:spPr/>
    </dgm:pt>
    <dgm:pt modelId="{34BF8B61-F7EA-4431-8D59-2D2A1AF428A2}" type="pres">
      <dgm:prSet presAssocID="{918A214A-E703-47A9-9C64-7E9B7CBEFF5D}" presName="spaceBetweenRectangles" presStyleCnt="0"/>
      <dgm:spPr/>
    </dgm:pt>
    <dgm:pt modelId="{A035F426-5C65-476F-A850-BAA16A1E0CEE}" type="pres">
      <dgm:prSet presAssocID="{23AFC080-1B91-44B2-AE14-7CFDF621F406}" presName="parentLin" presStyleCnt="0"/>
      <dgm:spPr/>
    </dgm:pt>
    <dgm:pt modelId="{6CB93630-30B2-4864-BBD5-EDBF6D267A7B}" type="pres">
      <dgm:prSet presAssocID="{23AFC080-1B91-44B2-AE14-7CFDF621F406}" presName="parentLeftMargin" presStyleLbl="node1" presStyleIdx="1" presStyleCnt="5"/>
      <dgm:spPr/>
    </dgm:pt>
    <dgm:pt modelId="{5F2733F0-54C9-4575-8DD6-F49592EB3BBC}" type="pres">
      <dgm:prSet presAssocID="{23AFC080-1B91-44B2-AE14-7CFDF621F406}" presName="parentText" presStyleLbl="node1" presStyleIdx="2" presStyleCnt="5">
        <dgm:presLayoutVars>
          <dgm:chMax val="0"/>
          <dgm:bulletEnabled val="1"/>
        </dgm:presLayoutVars>
      </dgm:prSet>
      <dgm:spPr/>
    </dgm:pt>
    <dgm:pt modelId="{526855B5-5712-4C70-AD41-42245E02DA05}" type="pres">
      <dgm:prSet presAssocID="{23AFC080-1B91-44B2-AE14-7CFDF621F406}" presName="negativeSpace" presStyleCnt="0"/>
      <dgm:spPr/>
    </dgm:pt>
    <dgm:pt modelId="{7A75F0C1-46DC-4525-BFE5-763EAE210A08}" type="pres">
      <dgm:prSet presAssocID="{23AFC080-1B91-44B2-AE14-7CFDF621F406}" presName="childText" presStyleLbl="conFgAcc1" presStyleIdx="2" presStyleCnt="5">
        <dgm:presLayoutVars>
          <dgm:bulletEnabled val="1"/>
        </dgm:presLayoutVars>
      </dgm:prSet>
      <dgm:spPr/>
    </dgm:pt>
    <dgm:pt modelId="{E4DF02D9-507B-4AEA-9398-F117F8AA1BE8}" type="pres">
      <dgm:prSet presAssocID="{3A3BF678-E632-410B-8E43-1CACC8350BFF}" presName="spaceBetweenRectangles" presStyleCnt="0"/>
      <dgm:spPr/>
    </dgm:pt>
    <dgm:pt modelId="{F654F363-ACBB-4E5A-99A6-B17D45D14361}" type="pres">
      <dgm:prSet presAssocID="{4EA227CE-7A9E-4B90-AEE5-B0A091B96B8B}" presName="parentLin" presStyleCnt="0"/>
      <dgm:spPr/>
    </dgm:pt>
    <dgm:pt modelId="{A83DB82E-EB57-4353-9FDE-B84774F32B3A}" type="pres">
      <dgm:prSet presAssocID="{4EA227CE-7A9E-4B90-AEE5-B0A091B96B8B}" presName="parentLeftMargin" presStyleLbl="node1" presStyleIdx="2" presStyleCnt="5"/>
      <dgm:spPr/>
    </dgm:pt>
    <dgm:pt modelId="{FFBEEFF6-9936-495C-90A1-AD50E323B74C}" type="pres">
      <dgm:prSet presAssocID="{4EA227CE-7A9E-4B90-AEE5-B0A091B96B8B}" presName="parentText" presStyleLbl="node1" presStyleIdx="3" presStyleCnt="5">
        <dgm:presLayoutVars>
          <dgm:chMax val="0"/>
          <dgm:bulletEnabled val="1"/>
        </dgm:presLayoutVars>
      </dgm:prSet>
      <dgm:spPr/>
    </dgm:pt>
    <dgm:pt modelId="{2DD3ECF0-572E-4387-B148-75E177098771}" type="pres">
      <dgm:prSet presAssocID="{4EA227CE-7A9E-4B90-AEE5-B0A091B96B8B}" presName="negativeSpace" presStyleCnt="0"/>
      <dgm:spPr/>
    </dgm:pt>
    <dgm:pt modelId="{1D2EA6BE-5C8A-42CA-91E1-21BE811503EC}" type="pres">
      <dgm:prSet presAssocID="{4EA227CE-7A9E-4B90-AEE5-B0A091B96B8B}" presName="childText" presStyleLbl="conFgAcc1" presStyleIdx="3" presStyleCnt="5">
        <dgm:presLayoutVars>
          <dgm:bulletEnabled val="1"/>
        </dgm:presLayoutVars>
      </dgm:prSet>
      <dgm:spPr/>
    </dgm:pt>
    <dgm:pt modelId="{B3ADF295-AB2B-4F90-AB63-D597A5C24659}" type="pres">
      <dgm:prSet presAssocID="{662AD8AD-96F2-4E1F-A357-C63E7EBD906D}" presName="spaceBetweenRectangles" presStyleCnt="0"/>
      <dgm:spPr/>
    </dgm:pt>
    <dgm:pt modelId="{79C04F31-D445-4256-A2E5-F4C33C6B8324}" type="pres">
      <dgm:prSet presAssocID="{F02D8628-6436-4D68-B3D3-215626C634B2}" presName="parentLin" presStyleCnt="0"/>
      <dgm:spPr/>
    </dgm:pt>
    <dgm:pt modelId="{F3B2C701-A4D4-410B-A57A-967DAEF3A107}" type="pres">
      <dgm:prSet presAssocID="{F02D8628-6436-4D68-B3D3-215626C634B2}" presName="parentLeftMargin" presStyleLbl="node1" presStyleIdx="3" presStyleCnt="5"/>
      <dgm:spPr/>
    </dgm:pt>
    <dgm:pt modelId="{2485CCD8-86F2-4F16-9891-782AD2E43B38}" type="pres">
      <dgm:prSet presAssocID="{F02D8628-6436-4D68-B3D3-215626C634B2}" presName="parentText" presStyleLbl="node1" presStyleIdx="4" presStyleCnt="5">
        <dgm:presLayoutVars>
          <dgm:chMax val="0"/>
          <dgm:bulletEnabled val="1"/>
        </dgm:presLayoutVars>
      </dgm:prSet>
      <dgm:spPr/>
    </dgm:pt>
    <dgm:pt modelId="{FF5ADC60-6E5B-43C0-AD2D-016BBB6176B5}" type="pres">
      <dgm:prSet presAssocID="{F02D8628-6436-4D68-B3D3-215626C634B2}" presName="negativeSpace" presStyleCnt="0"/>
      <dgm:spPr/>
    </dgm:pt>
    <dgm:pt modelId="{2300DF3A-6C93-4C7E-9C1B-038C4204660B}" type="pres">
      <dgm:prSet presAssocID="{F02D8628-6436-4D68-B3D3-215626C634B2}" presName="childText" presStyleLbl="conFgAcc1" presStyleIdx="4" presStyleCnt="5">
        <dgm:presLayoutVars>
          <dgm:bulletEnabled val="1"/>
        </dgm:presLayoutVars>
      </dgm:prSet>
      <dgm:spPr/>
    </dgm:pt>
  </dgm:ptLst>
  <dgm:cxnLst>
    <dgm:cxn modelId="{41292403-B786-4314-BEAD-E8ADC3E61FE9}" srcId="{FD555B36-6F01-4925-8087-CC5D5CD125AC}" destId="{4EA227CE-7A9E-4B90-AEE5-B0A091B96B8B}" srcOrd="3" destOrd="0" parTransId="{A5C495AA-04CB-45C7-853E-72C3912A13AF}" sibTransId="{662AD8AD-96F2-4E1F-A357-C63E7EBD906D}"/>
    <dgm:cxn modelId="{0C66200C-F701-4D56-A94E-FB4F7FB2D39C}" srcId="{FD555B36-6F01-4925-8087-CC5D5CD125AC}" destId="{D18CD03B-57CD-4808-91D9-65EC73C23DC8}" srcOrd="1" destOrd="0" parTransId="{6343B936-09C5-4776-80E2-C6F355660548}" sibTransId="{918A214A-E703-47A9-9C64-7E9B7CBEFF5D}"/>
    <dgm:cxn modelId="{65F8F335-ACC6-4951-82CD-5EAF3A54EDBC}" type="presOf" srcId="{23AFC080-1B91-44B2-AE14-7CFDF621F406}" destId="{6CB93630-30B2-4864-BBD5-EDBF6D267A7B}" srcOrd="0" destOrd="0" presId="urn:microsoft.com/office/officeart/2005/8/layout/list1"/>
    <dgm:cxn modelId="{0D72AE5F-A71C-44D0-87B1-41852DF1B190}" type="presOf" srcId="{F02D8628-6436-4D68-B3D3-215626C634B2}" destId="{F3B2C701-A4D4-410B-A57A-967DAEF3A107}" srcOrd="0" destOrd="0" presId="urn:microsoft.com/office/officeart/2005/8/layout/list1"/>
    <dgm:cxn modelId="{52315A64-5E45-486B-96BC-F2BEAB99491C}" type="presOf" srcId="{23AFC080-1B91-44B2-AE14-7CFDF621F406}" destId="{5F2733F0-54C9-4575-8DD6-F49592EB3BBC}" srcOrd="1" destOrd="0" presId="urn:microsoft.com/office/officeart/2005/8/layout/list1"/>
    <dgm:cxn modelId="{75A4DA46-4C40-4F9C-AE07-A5755AF3DF8F}" type="presOf" srcId="{4EA227CE-7A9E-4B90-AEE5-B0A091B96B8B}" destId="{FFBEEFF6-9936-495C-90A1-AD50E323B74C}" srcOrd="1" destOrd="0" presId="urn:microsoft.com/office/officeart/2005/8/layout/list1"/>
    <dgm:cxn modelId="{D4A01B76-1B3E-4CEC-BF6B-93D9B12C412E}" type="presOf" srcId="{D18CD03B-57CD-4808-91D9-65EC73C23DC8}" destId="{028D46C4-5E5F-48FD-BCE3-FC96EC188444}" srcOrd="0" destOrd="0" presId="urn:microsoft.com/office/officeart/2005/8/layout/list1"/>
    <dgm:cxn modelId="{8530A95A-72E5-4181-859E-B9813CC7E3C1}" srcId="{FD555B36-6F01-4925-8087-CC5D5CD125AC}" destId="{B8DEA2BF-2028-4E9D-9BEC-E67A1F7AEF3B}" srcOrd="0" destOrd="0" parTransId="{D4095B3B-A1C8-4809-8B18-B38839085249}" sibTransId="{0646F943-74F0-48EB-B6AE-E4E8F334DF8F}"/>
    <dgm:cxn modelId="{1480EA7F-C57D-4A96-B470-20229993949D}" type="presOf" srcId="{B8DEA2BF-2028-4E9D-9BEC-E67A1F7AEF3B}" destId="{4E30C501-3162-47D9-BD27-4E3EFBC7A7F6}" srcOrd="1" destOrd="0" presId="urn:microsoft.com/office/officeart/2005/8/layout/list1"/>
    <dgm:cxn modelId="{975E2280-CA8D-47B3-BF29-FF5C5EA73E50}" srcId="{FD555B36-6F01-4925-8087-CC5D5CD125AC}" destId="{F02D8628-6436-4D68-B3D3-215626C634B2}" srcOrd="4" destOrd="0" parTransId="{AC740FEB-C505-410F-A4A1-9A967833C559}" sibTransId="{3C193EF2-F980-46D7-AF16-5C5E0ECE300E}"/>
    <dgm:cxn modelId="{3C8DB887-0B6C-4B7A-8ADA-33CC2CA4D909}" type="presOf" srcId="{B8DEA2BF-2028-4E9D-9BEC-E67A1F7AEF3B}" destId="{A86396F1-0A30-43CB-A140-4A5E3CDCB360}" srcOrd="0" destOrd="0" presId="urn:microsoft.com/office/officeart/2005/8/layout/list1"/>
    <dgm:cxn modelId="{62537191-BEBF-4113-800F-736A9DD3B002}" type="presOf" srcId="{D18CD03B-57CD-4808-91D9-65EC73C23DC8}" destId="{BE366A92-E6FC-4F89-9176-0D81ACDC408B}" srcOrd="1" destOrd="0" presId="urn:microsoft.com/office/officeart/2005/8/layout/list1"/>
    <dgm:cxn modelId="{CF3B3FAA-C679-4333-A7F3-3E5C3A8AEED4}" srcId="{FD555B36-6F01-4925-8087-CC5D5CD125AC}" destId="{23AFC080-1B91-44B2-AE14-7CFDF621F406}" srcOrd="2" destOrd="0" parTransId="{ED7F9937-60BD-4D0F-9C85-0CE65EC4AD47}" sibTransId="{3A3BF678-E632-410B-8E43-1CACC8350BFF}"/>
    <dgm:cxn modelId="{04C6CDBB-BBA7-442B-8444-EE74612C245A}" type="presOf" srcId="{FD555B36-6F01-4925-8087-CC5D5CD125AC}" destId="{694A551A-F410-4E87-A539-5D6515A361B7}" srcOrd="0" destOrd="0" presId="urn:microsoft.com/office/officeart/2005/8/layout/list1"/>
    <dgm:cxn modelId="{EEA384E5-D601-4415-BE48-65836340E5C5}" type="presOf" srcId="{F02D8628-6436-4D68-B3D3-215626C634B2}" destId="{2485CCD8-86F2-4F16-9891-782AD2E43B38}" srcOrd="1" destOrd="0" presId="urn:microsoft.com/office/officeart/2005/8/layout/list1"/>
    <dgm:cxn modelId="{E6D8F9E7-B485-45D4-975C-58BB9C1F7287}" type="presOf" srcId="{4EA227CE-7A9E-4B90-AEE5-B0A091B96B8B}" destId="{A83DB82E-EB57-4353-9FDE-B84774F32B3A}" srcOrd="0" destOrd="0" presId="urn:microsoft.com/office/officeart/2005/8/layout/list1"/>
    <dgm:cxn modelId="{4A3400D3-3722-49A9-A89B-5C0FC88F373A}" type="presParOf" srcId="{694A551A-F410-4E87-A539-5D6515A361B7}" destId="{54721D3F-CB42-42E9-BB1B-BCAD731E8E89}" srcOrd="0" destOrd="0" presId="urn:microsoft.com/office/officeart/2005/8/layout/list1"/>
    <dgm:cxn modelId="{DB34CAC8-7CFB-4BEB-9CCB-3335990CF440}" type="presParOf" srcId="{54721D3F-CB42-42E9-BB1B-BCAD731E8E89}" destId="{A86396F1-0A30-43CB-A140-4A5E3CDCB360}" srcOrd="0" destOrd="0" presId="urn:microsoft.com/office/officeart/2005/8/layout/list1"/>
    <dgm:cxn modelId="{B56ADC2A-AB99-4A41-AA6C-AEAF10A522BC}" type="presParOf" srcId="{54721D3F-CB42-42E9-BB1B-BCAD731E8E89}" destId="{4E30C501-3162-47D9-BD27-4E3EFBC7A7F6}" srcOrd="1" destOrd="0" presId="urn:microsoft.com/office/officeart/2005/8/layout/list1"/>
    <dgm:cxn modelId="{0EC76125-FA41-4FFA-AC3E-71C450D4C6A1}" type="presParOf" srcId="{694A551A-F410-4E87-A539-5D6515A361B7}" destId="{AA367BB2-5816-41AC-8DBA-1411D3AC50EC}" srcOrd="1" destOrd="0" presId="urn:microsoft.com/office/officeart/2005/8/layout/list1"/>
    <dgm:cxn modelId="{41E3E78C-A51A-4A92-864C-C74DC92455FC}" type="presParOf" srcId="{694A551A-F410-4E87-A539-5D6515A361B7}" destId="{53654A58-6902-4201-9D5D-CE127CDA610A}" srcOrd="2" destOrd="0" presId="urn:microsoft.com/office/officeart/2005/8/layout/list1"/>
    <dgm:cxn modelId="{E41BBD82-9E9D-40C6-A64F-DC22EF9B00B5}" type="presParOf" srcId="{694A551A-F410-4E87-A539-5D6515A361B7}" destId="{339C8A9E-2E5D-440E-8EF7-566308A82281}" srcOrd="3" destOrd="0" presId="urn:microsoft.com/office/officeart/2005/8/layout/list1"/>
    <dgm:cxn modelId="{7E65F097-8404-45B2-9537-07477F5927ED}" type="presParOf" srcId="{694A551A-F410-4E87-A539-5D6515A361B7}" destId="{FC970043-8D60-47EF-B62C-FADE4137034E}" srcOrd="4" destOrd="0" presId="urn:microsoft.com/office/officeart/2005/8/layout/list1"/>
    <dgm:cxn modelId="{629DB1EE-CF20-4F45-BF9C-D3DC823AC0FA}" type="presParOf" srcId="{FC970043-8D60-47EF-B62C-FADE4137034E}" destId="{028D46C4-5E5F-48FD-BCE3-FC96EC188444}" srcOrd="0" destOrd="0" presId="urn:microsoft.com/office/officeart/2005/8/layout/list1"/>
    <dgm:cxn modelId="{9B17E70D-4428-4BA5-AFDF-FBF4FF86D1F0}" type="presParOf" srcId="{FC970043-8D60-47EF-B62C-FADE4137034E}" destId="{BE366A92-E6FC-4F89-9176-0D81ACDC408B}" srcOrd="1" destOrd="0" presId="urn:microsoft.com/office/officeart/2005/8/layout/list1"/>
    <dgm:cxn modelId="{5037E648-AF75-4EE0-A7E5-78E3CED81F69}" type="presParOf" srcId="{694A551A-F410-4E87-A539-5D6515A361B7}" destId="{026B3A69-3F17-4D47-83CF-BDDE31330EAC}" srcOrd="5" destOrd="0" presId="urn:microsoft.com/office/officeart/2005/8/layout/list1"/>
    <dgm:cxn modelId="{48A822A7-7E81-47BF-B76A-BDAC5906C009}" type="presParOf" srcId="{694A551A-F410-4E87-A539-5D6515A361B7}" destId="{D5CC5C2B-4512-4A7E-82AC-21FB9699A417}" srcOrd="6" destOrd="0" presId="urn:microsoft.com/office/officeart/2005/8/layout/list1"/>
    <dgm:cxn modelId="{4B2F47E2-7328-4F4F-9383-C97150F0DC34}" type="presParOf" srcId="{694A551A-F410-4E87-A539-5D6515A361B7}" destId="{34BF8B61-F7EA-4431-8D59-2D2A1AF428A2}" srcOrd="7" destOrd="0" presId="urn:microsoft.com/office/officeart/2005/8/layout/list1"/>
    <dgm:cxn modelId="{3978CEA6-F783-4BF2-95B8-C4D2BB6E3CF1}" type="presParOf" srcId="{694A551A-F410-4E87-A539-5D6515A361B7}" destId="{A035F426-5C65-476F-A850-BAA16A1E0CEE}" srcOrd="8" destOrd="0" presId="urn:microsoft.com/office/officeart/2005/8/layout/list1"/>
    <dgm:cxn modelId="{A58ACE49-86B5-4234-BC07-EA1B389DA15F}" type="presParOf" srcId="{A035F426-5C65-476F-A850-BAA16A1E0CEE}" destId="{6CB93630-30B2-4864-BBD5-EDBF6D267A7B}" srcOrd="0" destOrd="0" presId="urn:microsoft.com/office/officeart/2005/8/layout/list1"/>
    <dgm:cxn modelId="{CFFDAC5C-1EAC-4A78-8F83-75D15261E261}" type="presParOf" srcId="{A035F426-5C65-476F-A850-BAA16A1E0CEE}" destId="{5F2733F0-54C9-4575-8DD6-F49592EB3BBC}" srcOrd="1" destOrd="0" presId="urn:microsoft.com/office/officeart/2005/8/layout/list1"/>
    <dgm:cxn modelId="{507B9B85-0823-4B71-B9D8-4DEDF16C39B2}" type="presParOf" srcId="{694A551A-F410-4E87-A539-5D6515A361B7}" destId="{526855B5-5712-4C70-AD41-42245E02DA05}" srcOrd="9" destOrd="0" presId="urn:microsoft.com/office/officeart/2005/8/layout/list1"/>
    <dgm:cxn modelId="{0FE7521A-04CD-4085-8F00-6D9E30BFC73C}" type="presParOf" srcId="{694A551A-F410-4E87-A539-5D6515A361B7}" destId="{7A75F0C1-46DC-4525-BFE5-763EAE210A08}" srcOrd="10" destOrd="0" presId="urn:microsoft.com/office/officeart/2005/8/layout/list1"/>
    <dgm:cxn modelId="{E76F8021-BAE0-4ECD-99AD-275E686EB9E4}" type="presParOf" srcId="{694A551A-F410-4E87-A539-5D6515A361B7}" destId="{E4DF02D9-507B-4AEA-9398-F117F8AA1BE8}" srcOrd="11" destOrd="0" presId="urn:microsoft.com/office/officeart/2005/8/layout/list1"/>
    <dgm:cxn modelId="{A657BB15-B689-4ECD-894B-CDEDF4AEA89B}" type="presParOf" srcId="{694A551A-F410-4E87-A539-5D6515A361B7}" destId="{F654F363-ACBB-4E5A-99A6-B17D45D14361}" srcOrd="12" destOrd="0" presId="urn:microsoft.com/office/officeart/2005/8/layout/list1"/>
    <dgm:cxn modelId="{61A28657-592F-49E8-BC77-2AB5D6CB9386}" type="presParOf" srcId="{F654F363-ACBB-4E5A-99A6-B17D45D14361}" destId="{A83DB82E-EB57-4353-9FDE-B84774F32B3A}" srcOrd="0" destOrd="0" presId="urn:microsoft.com/office/officeart/2005/8/layout/list1"/>
    <dgm:cxn modelId="{7C1CF2C1-617D-4067-93ED-E65832E15109}" type="presParOf" srcId="{F654F363-ACBB-4E5A-99A6-B17D45D14361}" destId="{FFBEEFF6-9936-495C-90A1-AD50E323B74C}" srcOrd="1" destOrd="0" presId="urn:microsoft.com/office/officeart/2005/8/layout/list1"/>
    <dgm:cxn modelId="{55F1E939-F122-4237-B3B1-D6B9C7EB84D7}" type="presParOf" srcId="{694A551A-F410-4E87-A539-5D6515A361B7}" destId="{2DD3ECF0-572E-4387-B148-75E177098771}" srcOrd="13" destOrd="0" presId="urn:microsoft.com/office/officeart/2005/8/layout/list1"/>
    <dgm:cxn modelId="{67CDE2FB-C043-404B-BA30-14C266EF329D}" type="presParOf" srcId="{694A551A-F410-4E87-A539-5D6515A361B7}" destId="{1D2EA6BE-5C8A-42CA-91E1-21BE811503EC}" srcOrd="14" destOrd="0" presId="urn:microsoft.com/office/officeart/2005/8/layout/list1"/>
    <dgm:cxn modelId="{E0A95556-566B-401C-9EDF-D16A5E4C275B}" type="presParOf" srcId="{694A551A-F410-4E87-A539-5D6515A361B7}" destId="{B3ADF295-AB2B-4F90-AB63-D597A5C24659}" srcOrd="15" destOrd="0" presId="urn:microsoft.com/office/officeart/2005/8/layout/list1"/>
    <dgm:cxn modelId="{B4470B22-EDF2-4777-B849-036C2B21427C}" type="presParOf" srcId="{694A551A-F410-4E87-A539-5D6515A361B7}" destId="{79C04F31-D445-4256-A2E5-F4C33C6B8324}" srcOrd="16" destOrd="0" presId="urn:microsoft.com/office/officeart/2005/8/layout/list1"/>
    <dgm:cxn modelId="{A2AC3F71-F36B-4801-A501-CC454D96E4D6}" type="presParOf" srcId="{79C04F31-D445-4256-A2E5-F4C33C6B8324}" destId="{F3B2C701-A4D4-410B-A57A-967DAEF3A107}" srcOrd="0" destOrd="0" presId="urn:microsoft.com/office/officeart/2005/8/layout/list1"/>
    <dgm:cxn modelId="{C2C0AC26-C7D8-4EE6-B900-C00A291A2FC1}" type="presParOf" srcId="{79C04F31-D445-4256-A2E5-F4C33C6B8324}" destId="{2485CCD8-86F2-4F16-9891-782AD2E43B38}" srcOrd="1" destOrd="0" presId="urn:microsoft.com/office/officeart/2005/8/layout/list1"/>
    <dgm:cxn modelId="{DE93CE84-0123-4A8F-9BB9-A290675E74B4}" type="presParOf" srcId="{694A551A-F410-4E87-A539-5D6515A361B7}" destId="{FF5ADC60-6E5B-43C0-AD2D-016BBB6176B5}" srcOrd="17" destOrd="0" presId="urn:microsoft.com/office/officeart/2005/8/layout/list1"/>
    <dgm:cxn modelId="{FDC42156-66A0-4B37-B5CD-884C33AC24C5}" type="presParOf" srcId="{694A551A-F410-4E87-A539-5D6515A361B7}" destId="{2300DF3A-6C93-4C7E-9C1B-038C4204660B}"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C4AE42-CB6E-4BD0-A139-FB374109262B}"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10EBEFB0-BCE4-444E-A87A-6C8657E0B12E}">
      <dgm:prSet custT="1"/>
      <dgm:spPr/>
      <dgm:t>
        <a:bodyPr/>
        <a:lstStyle/>
        <a:p>
          <a:r>
            <a:rPr lang="en-US" sz="1400" b="1">
              <a:latin typeface="Times New Roman" panose="02020603050405020304" pitchFamily="18" charset="0"/>
              <a:cs typeface="Times New Roman" panose="02020603050405020304" pitchFamily="18" charset="0"/>
            </a:rPr>
            <a:t>Introduction……………………………………………………………………….. 3</a:t>
          </a:r>
          <a:endParaRPr lang="en-US" sz="1400">
            <a:latin typeface="Times New Roman" panose="02020603050405020304" pitchFamily="18" charset="0"/>
            <a:cs typeface="Times New Roman" panose="02020603050405020304" pitchFamily="18" charset="0"/>
          </a:endParaRPr>
        </a:p>
      </dgm:t>
    </dgm:pt>
    <dgm:pt modelId="{B32AF097-5097-4C9D-8A8A-C3458D11FC59}" type="parTrans" cxnId="{9637C394-2A6E-4B2C-9260-AA1F116051C1}">
      <dgm:prSet/>
      <dgm:spPr/>
      <dgm:t>
        <a:bodyPr/>
        <a:lstStyle/>
        <a:p>
          <a:endParaRPr lang="en-US" sz="1400"/>
        </a:p>
      </dgm:t>
    </dgm:pt>
    <dgm:pt modelId="{DA1A7311-D2E9-4905-8FA7-C24FA957627F}" type="sibTrans" cxnId="{9637C394-2A6E-4B2C-9260-AA1F116051C1}">
      <dgm:prSet/>
      <dgm:spPr/>
      <dgm:t>
        <a:bodyPr/>
        <a:lstStyle/>
        <a:p>
          <a:endParaRPr lang="en-US" sz="1400"/>
        </a:p>
      </dgm:t>
    </dgm:pt>
    <dgm:pt modelId="{7D4982D2-8D52-4A89-9D39-8CEFC5AB5F43}">
      <dgm:prSet custT="1"/>
      <dgm:spPr/>
      <dgm:t>
        <a:bodyPr/>
        <a:lstStyle/>
        <a:p>
          <a:r>
            <a:rPr lang="en-US" sz="1400" b="1">
              <a:latin typeface="Times New Roman" panose="02020603050405020304" pitchFamily="18" charset="0"/>
              <a:cs typeface="Times New Roman" panose="02020603050405020304" pitchFamily="18" charset="0"/>
            </a:rPr>
            <a:t>Marketing Mix in action……………………………………………………………………………….. 4-6</a:t>
          </a:r>
          <a:endParaRPr lang="en-US" sz="1400">
            <a:latin typeface="Times New Roman" panose="02020603050405020304" pitchFamily="18" charset="0"/>
            <a:cs typeface="Times New Roman" panose="02020603050405020304" pitchFamily="18" charset="0"/>
          </a:endParaRPr>
        </a:p>
      </dgm:t>
    </dgm:pt>
    <dgm:pt modelId="{88199CF5-29F0-4B0E-9236-6A608E852674}" type="parTrans" cxnId="{E6E14EB1-91AC-4EA2-90EE-63858BDAB335}">
      <dgm:prSet/>
      <dgm:spPr/>
      <dgm:t>
        <a:bodyPr/>
        <a:lstStyle/>
        <a:p>
          <a:endParaRPr lang="en-US" sz="1400"/>
        </a:p>
      </dgm:t>
    </dgm:pt>
    <dgm:pt modelId="{67D40528-E94A-49FF-B3EA-1D50AD9FA061}" type="sibTrans" cxnId="{E6E14EB1-91AC-4EA2-90EE-63858BDAB335}">
      <dgm:prSet/>
      <dgm:spPr/>
      <dgm:t>
        <a:bodyPr/>
        <a:lstStyle/>
        <a:p>
          <a:endParaRPr lang="en-US" sz="1400"/>
        </a:p>
      </dgm:t>
    </dgm:pt>
    <dgm:pt modelId="{C2D82ACF-C140-41DA-93C0-249E7461F795}">
      <dgm:prSet custT="1"/>
      <dgm:spPr/>
      <dgm:t>
        <a:bodyPr/>
        <a:lstStyle/>
        <a:p>
          <a:r>
            <a:rPr lang="en-US" sz="1400" b="1">
              <a:latin typeface="Times New Roman" panose="02020603050405020304" pitchFamily="18" charset="0"/>
              <a:cs typeface="Times New Roman" panose="02020603050405020304" pitchFamily="18" charset="0"/>
            </a:rPr>
            <a:t>Value Creation and Stakeholders…………………………………………………….............................. 7</a:t>
          </a:r>
          <a:endParaRPr lang="en-US" sz="1400">
            <a:latin typeface="Times New Roman" panose="02020603050405020304" pitchFamily="18" charset="0"/>
            <a:cs typeface="Times New Roman" panose="02020603050405020304" pitchFamily="18" charset="0"/>
          </a:endParaRPr>
        </a:p>
      </dgm:t>
    </dgm:pt>
    <dgm:pt modelId="{1B20B400-5E88-4B9C-9DE5-39828DDE8D99}" type="parTrans" cxnId="{BB1EA271-EBB4-4316-9F07-AE2AAEE49920}">
      <dgm:prSet/>
      <dgm:spPr/>
      <dgm:t>
        <a:bodyPr/>
        <a:lstStyle/>
        <a:p>
          <a:endParaRPr lang="en-US" sz="1400"/>
        </a:p>
      </dgm:t>
    </dgm:pt>
    <dgm:pt modelId="{5B24B8AB-CD3B-44B5-9900-56D081BEA593}" type="sibTrans" cxnId="{BB1EA271-EBB4-4316-9F07-AE2AAEE49920}">
      <dgm:prSet/>
      <dgm:spPr/>
      <dgm:t>
        <a:bodyPr/>
        <a:lstStyle/>
        <a:p>
          <a:endParaRPr lang="en-US" sz="1400"/>
        </a:p>
      </dgm:t>
    </dgm:pt>
    <dgm:pt modelId="{E3B51FF6-39F1-44B5-891E-E3FBEF790A66}">
      <dgm:prSet custT="1"/>
      <dgm:spPr/>
      <dgm:t>
        <a:bodyPr/>
        <a:lstStyle/>
        <a:p>
          <a:r>
            <a:rPr lang="en-US" sz="1400" b="1">
              <a:latin typeface="Times New Roman" panose="02020603050405020304" pitchFamily="18" charset="0"/>
              <a:cs typeface="Times New Roman" panose="02020603050405020304" pitchFamily="18" charset="0"/>
            </a:rPr>
            <a:t>Marketing Planning…………………………………………………………………………...... 8</a:t>
          </a:r>
          <a:endParaRPr lang="en-US" sz="1400">
            <a:latin typeface="Times New Roman" panose="02020603050405020304" pitchFamily="18" charset="0"/>
            <a:cs typeface="Times New Roman" panose="02020603050405020304" pitchFamily="18" charset="0"/>
          </a:endParaRPr>
        </a:p>
      </dgm:t>
    </dgm:pt>
    <dgm:pt modelId="{5F46407E-6C06-46E9-ACCB-BE4ECF9BD014}" type="parTrans" cxnId="{18C632F0-3222-4573-AB56-A70F131717F4}">
      <dgm:prSet/>
      <dgm:spPr/>
      <dgm:t>
        <a:bodyPr/>
        <a:lstStyle/>
        <a:p>
          <a:endParaRPr lang="en-US" sz="1400"/>
        </a:p>
      </dgm:t>
    </dgm:pt>
    <dgm:pt modelId="{E933F321-90CD-4BA6-BC68-26E2875F5AAD}" type="sibTrans" cxnId="{18C632F0-3222-4573-AB56-A70F131717F4}">
      <dgm:prSet/>
      <dgm:spPr/>
      <dgm:t>
        <a:bodyPr/>
        <a:lstStyle/>
        <a:p>
          <a:endParaRPr lang="en-US" sz="1400"/>
        </a:p>
      </dgm:t>
    </dgm:pt>
    <dgm:pt modelId="{0E7D09E5-BD0A-4148-A3EB-55714A4953E8}">
      <dgm:prSet custT="1"/>
      <dgm:spPr/>
      <dgm:t>
        <a:bodyPr/>
        <a:lstStyle/>
        <a:p>
          <a:r>
            <a:rPr lang="en-US" sz="1400" b="1">
              <a:latin typeface="Times New Roman" panose="02020603050405020304" pitchFamily="18" charset="0"/>
              <a:cs typeface="Times New Roman" panose="02020603050405020304" pitchFamily="18" charset="0"/>
            </a:rPr>
            <a:t>Conclusion…………………………………………………………………………....9</a:t>
          </a:r>
          <a:endParaRPr lang="en-US" sz="1400">
            <a:latin typeface="Times New Roman" panose="02020603050405020304" pitchFamily="18" charset="0"/>
            <a:cs typeface="Times New Roman" panose="02020603050405020304" pitchFamily="18" charset="0"/>
          </a:endParaRPr>
        </a:p>
      </dgm:t>
    </dgm:pt>
    <dgm:pt modelId="{0FB94C14-1A6C-4667-A7DA-4C7F38A47AE8}" type="parTrans" cxnId="{04E05443-9AD4-47BE-82DD-FDF1A255E002}">
      <dgm:prSet/>
      <dgm:spPr/>
      <dgm:t>
        <a:bodyPr/>
        <a:lstStyle/>
        <a:p>
          <a:endParaRPr lang="en-US" sz="1400"/>
        </a:p>
      </dgm:t>
    </dgm:pt>
    <dgm:pt modelId="{108E6FDB-7660-4B3C-83F8-32A6EA3D3284}" type="sibTrans" cxnId="{04E05443-9AD4-47BE-82DD-FDF1A255E002}">
      <dgm:prSet/>
      <dgm:spPr/>
      <dgm:t>
        <a:bodyPr/>
        <a:lstStyle/>
        <a:p>
          <a:endParaRPr lang="en-US" sz="1400"/>
        </a:p>
      </dgm:t>
    </dgm:pt>
    <dgm:pt modelId="{466A80CB-025F-4391-8E59-8BE7621DA5F3}">
      <dgm:prSet custT="1"/>
      <dgm:spPr/>
      <dgm:t>
        <a:bodyPr/>
        <a:lstStyle/>
        <a:p>
          <a:r>
            <a:rPr lang="en-US" sz="1400" b="1">
              <a:latin typeface="Times New Roman" panose="02020603050405020304" pitchFamily="18" charset="0"/>
              <a:cs typeface="Times New Roman" panose="02020603050405020304" pitchFamily="18" charset="0"/>
            </a:rPr>
            <a:t>References………………………………………………………………………......10</a:t>
          </a:r>
          <a:endParaRPr lang="en-US" sz="1400">
            <a:latin typeface="Times New Roman" panose="02020603050405020304" pitchFamily="18" charset="0"/>
            <a:cs typeface="Times New Roman" panose="02020603050405020304" pitchFamily="18" charset="0"/>
          </a:endParaRPr>
        </a:p>
      </dgm:t>
    </dgm:pt>
    <dgm:pt modelId="{CAEA1452-19D2-4DD8-8519-5266DA408CF8}" type="parTrans" cxnId="{019A0DAC-793B-43D5-911F-067DE6DC8FAF}">
      <dgm:prSet/>
      <dgm:spPr/>
      <dgm:t>
        <a:bodyPr/>
        <a:lstStyle/>
        <a:p>
          <a:endParaRPr lang="en-US" sz="1400"/>
        </a:p>
      </dgm:t>
    </dgm:pt>
    <dgm:pt modelId="{410B4DD1-01E8-48D9-B1AC-DF181013B368}" type="sibTrans" cxnId="{019A0DAC-793B-43D5-911F-067DE6DC8FAF}">
      <dgm:prSet/>
      <dgm:spPr/>
      <dgm:t>
        <a:bodyPr/>
        <a:lstStyle/>
        <a:p>
          <a:endParaRPr lang="en-US" sz="1400"/>
        </a:p>
      </dgm:t>
    </dgm:pt>
    <dgm:pt modelId="{6963FDF8-8865-4ED4-8153-5AD4E594F8AF}" type="pres">
      <dgm:prSet presAssocID="{74C4AE42-CB6E-4BD0-A139-FB374109262B}" presName="linear" presStyleCnt="0">
        <dgm:presLayoutVars>
          <dgm:animLvl val="lvl"/>
          <dgm:resizeHandles val="exact"/>
        </dgm:presLayoutVars>
      </dgm:prSet>
      <dgm:spPr/>
    </dgm:pt>
    <dgm:pt modelId="{BD5BD7AA-B83C-44F8-A6A5-8829C5B48464}" type="pres">
      <dgm:prSet presAssocID="{10EBEFB0-BCE4-444E-A87A-6C8657E0B12E}" presName="parentText" presStyleLbl="node1" presStyleIdx="0" presStyleCnt="6">
        <dgm:presLayoutVars>
          <dgm:chMax val="0"/>
          <dgm:bulletEnabled val="1"/>
        </dgm:presLayoutVars>
      </dgm:prSet>
      <dgm:spPr/>
    </dgm:pt>
    <dgm:pt modelId="{9BE8CA7C-80B8-40B8-ACDC-519200748E7E}" type="pres">
      <dgm:prSet presAssocID="{DA1A7311-D2E9-4905-8FA7-C24FA957627F}" presName="spacer" presStyleCnt="0"/>
      <dgm:spPr/>
    </dgm:pt>
    <dgm:pt modelId="{790E99B1-C894-45E2-873A-A7BFFC50CB37}" type="pres">
      <dgm:prSet presAssocID="{7D4982D2-8D52-4A89-9D39-8CEFC5AB5F43}" presName="parentText" presStyleLbl="node1" presStyleIdx="1" presStyleCnt="6">
        <dgm:presLayoutVars>
          <dgm:chMax val="0"/>
          <dgm:bulletEnabled val="1"/>
        </dgm:presLayoutVars>
      </dgm:prSet>
      <dgm:spPr/>
    </dgm:pt>
    <dgm:pt modelId="{F655CC27-623F-49D5-AE68-BE04E7929334}" type="pres">
      <dgm:prSet presAssocID="{67D40528-E94A-49FF-B3EA-1D50AD9FA061}" presName="spacer" presStyleCnt="0"/>
      <dgm:spPr/>
    </dgm:pt>
    <dgm:pt modelId="{41461C4D-9C57-46EB-8401-954D575FB088}" type="pres">
      <dgm:prSet presAssocID="{C2D82ACF-C140-41DA-93C0-249E7461F795}" presName="parentText" presStyleLbl="node1" presStyleIdx="2" presStyleCnt="6">
        <dgm:presLayoutVars>
          <dgm:chMax val="0"/>
          <dgm:bulletEnabled val="1"/>
        </dgm:presLayoutVars>
      </dgm:prSet>
      <dgm:spPr/>
    </dgm:pt>
    <dgm:pt modelId="{1CAAD6A2-6681-48FF-B93D-A472431F8BDA}" type="pres">
      <dgm:prSet presAssocID="{5B24B8AB-CD3B-44B5-9900-56D081BEA593}" presName="spacer" presStyleCnt="0"/>
      <dgm:spPr/>
    </dgm:pt>
    <dgm:pt modelId="{2B9ED404-5B90-444F-82CA-A5B766040C1C}" type="pres">
      <dgm:prSet presAssocID="{E3B51FF6-39F1-44B5-891E-E3FBEF790A66}" presName="parentText" presStyleLbl="node1" presStyleIdx="3" presStyleCnt="6">
        <dgm:presLayoutVars>
          <dgm:chMax val="0"/>
          <dgm:bulletEnabled val="1"/>
        </dgm:presLayoutVars>
      </dgm:prSet>
      <dgm:spPr/>
    </dgm:pt>
    <dgm:pt modelId="{81AE71CA-4AAB-492D-A6C1-B01CB5F9A47B}" type="pres">
      <dgm:prSet presAssocID="{E933F321-90CD-4BA6-BC68-26E2875F5AAD}" presName="spacer" presStyleCnt="0"/>
      <dgm:spPr/>
    </dgm:pt>
    <dgm:pt modelId="{C4673F81-6D37-4062-982B-DC3F7AC293D6}" type="pres">
      <dgm:prSet presAssocID="{0E7D09E5-BD0A-4148-A3EB-55714A4953E8}" presName="parentText" presStyleLbl="node1" presStyleIdx="4" presStyleCnt="6">
        <dgm:presLayoutVars>
          <dgm:chMax val="0"/>
          <dgm:bulletEnabled val="1"/>
        </dgm:presLayoutVars>
      </dgm:prSet>
      <dgm:spPr/>
    </dgm:pt>
    <dgm:pt modelId="{350C173F-73DC-42EB-BC32-21D48C8BF5A4}" type="pres">
      <dgm:prSet presAssocID="{108E6FDB-7660-4B3C-83F8-32A6EA3D3284}" presName="spacer" presStyleCnt="0"/>
      <dgm:spPr/>
    </dgm:pt>
    <dgm:pt modelId="{00765E17-215E-4ECD-B9E2-7F64158AD0DC}" type="pres">
      <dgm:prSet presAssocID="{466A80CB-025F-4391-8E59-8BE7621DA5F3}" presName="parentText" presStyleLbl="node1" presStyleIdx="5" presStyleCnt="6">
        <dgm:presLayoutVars>
          <dgm:chMax val="0"/>
          <dgm:bulletEnabled val="1"/>
        </dgm:presLayoutVars>
      </dgm:prSet>
      <dgm:spPr/>
    </dgm:pt>
  </dgm:ptLst>
  <dgm:cxnLst>
    <dgm:cxn modelId="{6DFD8206-A4CA-43B2-9FE6-55E91D955FB5}" type="presOf" srcId="{466A80CB-025F-4391-8E59-8BE7621DA5F3}" destId="{00765E17-215E-4ECD-B9E2-7F64158AD0DC}" srcOrd="0" destOrd="0" presId="urn:microsoft.com/office/officeart/2005/8/layout/vList2"/>
    <dgm:cxn modelId="{51986C19-879B-46C7-98C6-09834DC94E9D}" type="presOf" srcId="{0E7D09E5-BD0A-4148-A3EB-55714A4953E8}" destId="{C4673F81-6D37-4062-982B-DC3F7AC293D6}" srcOrd="0" destOrd="0" presId="urn:microsoft.com/office/officeart/2005/8/layout/vList2"/>
    <dgm:cxn modelId="{FCC80A21-9968-44FD-A4A7-758B599F2DD0}" type="presOf" srcId="{C2D82ACF-C140-41DA-93C0-249E7461F795}" destId="{41461C4D-9C57-46EB-8401-954D575FB088}" srcOrd="0" destOrd="0" presId="urn:microsoft.com/office/officeart/2005/8/layout/vList2"/>
    <dgm:cxn modelId="{04E05443-9AD4-47BE-82DD-FDF1A255E002}" srcId="{74C4AE42-CB6E-4BD0-A139-FB374109262B}" destId="{0E7D09E5-BD0A-4148-A3EB-55714A4953E8}" srcOrd="4" destOrd="0" parTransId="{0FB94C14-1A6C-4667-A7DA-4C7F38A47AE8}" sibTransId="{108E6FDB-7660-4B3C-83F8-32A6EA3D3284}"/>
    <dgm:cxn modelId="{2D2EB249-0ADB-4222-9E43-06856C7B63C8}" type="presOf" srcId="{10EBEFB0-BCE4-444E-A87A-6C8657E0B12E}" destId="{BD5BD7AA-B83C-44F8-A6A5-8829C5B48464}" srcOrd="0" destOrd="0" presId="urn:microsoft.com/office/officeart/2005/8/layout/vList2"/>
    <dgm:cxn modelId="{BB1EA271-EBB4-4316-9F07-AE2AAEE49920}" srcId="{74C4AE42-CB6E-4BD0-A139-FB374109262B}" destId="{C2D82ACF-C140-41DA-93C0-249E7461F795}" srcOrd="2" destOrd="0" parTransId="{1B20B400-5E88-4B9C-9DE5-39828DDE8D99}" sibTransId="{5B24B8AB-CD3B-44B5-9900-56D081BEA593}"/>
    <dgm:cxn modelId="{9637C394-2A6E-4B2C-9260-AA1F116051C1}" srcId="{74C4AE42-CB6E-4BD0-A139-FB374109262B}" destId="{10EBEFB0-BCE4-444E-A87A-6C8657E0B12E}" srcOrd="0" destOrd="0" parTransId="{B32AF097-5097-4C9D-8A8A-C3458D11FC59}" sibTransId="{DA1A7311-D2E9-4905-8FA7-C24FA957627F}"/>
    <dgm:cxn modelId="{76719397-18F4-4E1D-A40D-587439F4DE76}" type="presOf" srcId="{E3B51FF6-39F1-44B5-891E-E3FBEF790A66}" destId="{2B9ED404-5B90-444F-82CA-A5B766040C1C}" srcOrd="0" destOrd="0" presId="urn:microsoft.com/office/officeart/2005/8/layout/vList2"/>
    <dgm:cxn modelId="{019A0DAC-793B-43D5-911F-067DE6DC8FAF}" srcId="{74C4AE42-CB6E-4BD0-A139-FB374109262B}" destId="{466A80CB-025F-4391-8E59-8BE7621DA5F3}" srcOrd="5" destOrd="0" parTransId="{CAEA1452-19D2-4DD8-8519-5266DA408CF8}" sibTransId="{410B4DD1-01E8-48D9-B1AC-DF181013B368}"/>
    <dgm:cxn modelId="{E6E14EB1-91AC-4EA2-90EE-63858BDAB335}" srcId="{74C4AE42-CB6E-4BD0-A139-FB374109262B}" destId="{7D4982D2-8D52-4A89-9D39-8CEFC5AB5F43}" srcOrd="1" destOrd="0" parTransId="{88199CF5-29F0-4B0E-9236-6A608E852674}" sibTransId="{67D40528-E94A-49FF-B3EA-1D50AD9FA061}"/>
    <dgm:cxn modelId="{DA658EBC-6039-40F8-A7FF-715693F9B5C7}" type="presOf" srcId="{74C4AE42-CB6E-4BD0-A139-FB374109262B}" destId="{6963FDF8-8865-4ED4-8153-5AD4E594F8AF}" srcOrd="0" destOrd="0" presId="urn:microsoft.com/office/officeart/2005/8/layout/vList2"/>
    <dgm:cxn modelId="{74F237E9-1C3E-43E4-AEA8-3CDF4C7436C1}" type="presOf" srcId="{7D4982D2-8D52-4A89-9D39-8CEFC5AB5F43}" destId="{790E99B1-C894-45E2-873A-A7BFFC50CB37}" srcOrd="0" destOrd="0" presId="urn:microsoft.com/office/officeart/2005/8/layout/vList2"/>
    <dgm:cxn modelId="{18C632F0-3222-4573-AB56-A70F131717F4}" srcId="{74C4AE42-CB6E-4BD0-A139-FB374109262B}" destId="{E3B51FF6-39F1-44B5-891E-E3FBEF790A66}" srcOrd="3" destOrd="0" parTransId="{5F46407E-6C06-46E9-ACCB-BE4ECF9BD014}" sibTransId="{E933F321-90CD-4BA6-BC68-26E2875F5AAD}"/>
    <dgm:cxn modelId="{CA1B0DA9-2C5E-4494-A2DE-8EB96203D5BE}" type="presParOf" srcId="{6963FDF8-8865-4ED4-8153-5AD4E594F8AF}" destId="{BD5BD7AA-B83C-44F8-A6A5-8829C5B48464}" srcOrd="0" destOrd="0" presId="urn:microsoft.com/office/officeart/2005/8/layout/vList2"/>
    <dgm:cxn modelId="{BA680C90-DD29-4EC7-9639-73D5D4BF40FA}" type="presParOf" srcId="{6963FDF8-8865-4ED4-8153-5AD4E594F8AF}" destId="{9BE8CA7C-80B8-40B8-ACDC-519200748E7E}" srcOrd="1" destOrd="0" presId="urn:microsoft.com/office/officeart/2005/8/layout/vList2"/>
    <dgm:cxn modelId="{EE8FFCB1-F736-4293-93F7-8F84B97DC904}" type="presParOf" srcId="{6963FDF8-8865-4ED4-8153-5AD4E594F8AF}" destId="{790E99B1-C894-45E2-873A-A7BFFC50CB37}" srcOrd="2" destOrd="0" presId="urn:microsoft.com/office/officeart/2005/8/layout/vList2"/>
    <dgm:cxn modelId="{2EB6ED43-09AA-4BB8-AEE9-9A670614D5E6}" type="presParOf" srcId="{6963FDF8-8865-4ED4-8153-5AD4E594F8AF}" destId="{F655CC27-623F-49D5-AE68-BE04E7929334}" srcOrd="3" destOrd="0" presId="urn:microsoft.com/office/officeart/2005/8/layout/vList2"/>
    <dgm:cxn modelId="{93D809FE-C76C-4799-BB45-E5DEEA546AFC}" type="presParOf" srcId="{6963FDF8-8865-4ED4-8153-5AD4E594F8AF}" destId="{41461C4D-9C57-46EB-8401-954D575FB088}" srcOrd="4" destOrd="0" presId="urn:microsoft.com/office/officeart/2005/8/layout/vList2"/>
    <dgm:cxn modelId="{4E64DCF9-234C-4E0B-9AA4-2E2625C59F6C}" type="presParOf" srcId="{6963FDF8-8865-4ED4-8153-5AD4E594F8AF}" destId="{1CAAD6A2-6681-48FF-B93D-A472431F8BDA}" srcOrd="5" destOrd="0" presId="urn:microsoft.com/office/officeart/2005/8/layout/vList2"/>
    <dgm:cxn modelId="{9BA6AE9C-21C2-460A-B541-DBB40FA5191B}" type="presParOf" srcId="{6963FDF8-8865-4ED4-8153-5AD4E594F8AF}" destId="{2B9ED404-5B90-444F-82CA-A5B766040C1C}" srcOrd="6" destOrd="0" presId="urn:microsoft.com/office/officeart/2005/8/layout/vList2"/>
    <dgm:cxn modelId="{E41DFE30-BE40-45DA-B31F-5A49905237B4}" type="presParOf" srcId="{6963FDF8-8865-4ED4-8153-5AD4E594F8AF}" destId="{81AE71CA-4AAB-492D-A6C1-B01CB5F9A47B}" srcOrd="7" destOrd="0" presId="urn:microsoft.com/office/officeart/2005/8/layout/vList2"/>
    <dgm:cxn modelId="{C13C164E-DD7A-48EE-A90B-6174EF93F726}" type="presParOf" srcId="{6963FDF8-8865-4ED4-8153-5AD4E594F8AF}" destId="{C4673F81-6D37-4062-982B-DC3F7AC293D6}" srcOrd="8" destOrd="0" presId="urn:microsoft.com/office/officeart/2005/8/layout/vList2"/>
    <dgm:cxn modelId="{40D934A3-CE2D-45A8-8ACB-B37D726F51DC}" type="presParOf" srcId="{6963FDF8-8865-4ED4-8153-5AD4E594F8AF}" destId="{350C173F-73DC-42EB-BC32-21D48C8BF5A4}" srcOrd="9" destOrd="0" presId="urn:microsoft.com/office/officeart/2005/8/layout/vList2"/>
    <dgm:cxn modelId="{E5265CF6-E824-44CE-AACC-553FE60AC7EA}" type="presParOf" srcId="{6963FDF8-8865-4ED4-8153-5AD4E594F8AF}" destId="{00765E17-215E-4ECD-B9E2-7F64158AD0DC}"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55D7EB-8792-401F-BFF7-F811D52AFA6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7814852-E16A-49C1-A0F2-44D00D073DF5}">
      <dgm:prSet/>
      <dgm:spPr/>
      <dgm:t>
        <a:bodyPr/>
        <a:lstStyle/>
        <a:p>
          <a:pPr>
            <a:lnSpc>
              <a:spcPct val="100000"/>
            </a:lnSpc>
          </a:pPr>
          <a:r>
            <a:rPr lang="en-GB">
              <a:latin typeface="Times New Roman" panose="02020603050405020304" pitchFamily="18" charset="0"/>
              <a:cs typeface="Times New Roman" panose="02020603050405020304" pitchFamily="18" charset="0"/>
            </a:rPr>
            <a:t>The key product of Whitbread plc is its hotel services, which are offered through its Premier Inn as well as other accommodations. </a:t>
          </a:r>
          <a:endParaRPr lang="en-US">
            <a:latin typeface="Times New Roman" panose="02020603050405020304" pitchFamily="18" charset="0"/>
            <a:cs typeface="Times New Roman" panose="02020603050405020304" pitchFamily="18" charset="0"/>
          </a:endParaRPr>
        </a:p>
      </dgm:t>
    </dgm:pt>
    <dgm:pt modelId="{12583018-37B1-4585-A878-24DE351BFB24}" type="parTrans" cxnId="{1801531A-BD63-43B6-AC29-DF371B883478}">
      <dgm:prSet/>
      <dgm:spPr/>
      <dgm:t>
        <a:bodyPr/>
        <a:lstStyle/>
        <a:p>
          <a:endParaRPr lang="en-US"/>
        </a:p>
      </dgm:t>
    </dgm:pt>
    <dgm:pt modelId="{770E7309-0181-437A-BBDD-902A7DA88745}" type="sibTrans" cxnId="{1801531A-BD63-43B6-AC29-DF371B883478}">
      <dgm:prSet/>
      <dgm:spPr/>
      <dgm:t>
        <a:bodyPr/>
        <a:lstStyle/>
        <a:p>
          <a:endParaRPr lang="en-US"/>
        </a:p>
      </dgm:t>
    </dgm:pt>
    <dgm:pt modelId="{564D264A-4727-4E7A-A56C-1159161D306F}">
      <dgm:prSet/>
      <dgm:spPr/>
      <dgm:t>
        <a:bodyPr/>
        <a:lstStyle/>
        <a:p>
          <a:pPr>
            <a:lnSpc>
              <a:spcPct val="100000"/>
            </a:lnSpc>
          </a:pPr>
          <a:r>
            <a:rPr lang="en-GB">
              <a:latin typeface="Times New Roman" panose="02020603050405020304" pitchFamily="18" charset="0"/>
              <a:cs typeface="Times New Roman" panose="02020603050405020304" pitchFamily="18" charset="0"/>
            </a:rPr>
            <a:t>They market their services through utilising different tactics, including SEO, social media, advertising, public relations and others.</a:t>
          </a:r>
          <a:endParaRPr lang="en-US">
            <a:latin typeface="Times New Roman" panose="02020603050405020304" pitchFamily="18" charset="0"/>
            <a:cs typeface="Times New Roman" panose="02020603050405020304" pitchFamily="18" charset="0"/>
          </a:endParaRPr>
        </a:p>
      </dgm:t>
    </dgm:pt>
    <dgm:pt modelId="{659BEB70-A2D0-4482-A165-38AA04DA0CF6}" type="parTrans" cxnId="{B6E919C6-0332-4D37-892B-210947B0347A}">
      <dgm:prSet/>
      <dgm:spPr/>
      <dgm:t>
        <a:bodyPr/>
        <a:lstStyle/>
        <a:p>
          <a:endParaRPr lang="en-US"/>
        </a:p>
      </dgm:t>
    </dgm:pt>
    <dgm:pt modelId="{62AD7FCE-9858-4756-9B97-1565BA1E7939}" type="sibTrans" cxnId="{B6E919C6-0332-4D37-892B-210947B0347A}">
      <dgm:prSet/>
      <dgm:spPr/>
      <dgm:t>
        <a:bodyPr/>
        <a:lstStyle/>
        <a:p>
          <a:endParaRPr lang="en-US"/>
        </a:p>
      </dgm:t>
    </dgm:pt>
    <dgm:pt modelId="{EDAFE190-5450-4817-AD38-96D861744477}">
      <dgm:prSet/>
      <dgm:spPr/>
      <dgm:t>
        <a:bodyPr/>
        <a:lstStyle/>
        <a:p>
          <a:pPr>
            <a:lnSpc>
              <a:spcPct val="100000"/>
            </a:lnSpc>
          </a:pPr>
          <a:r>
            <a:rPr lang="en-GB">
              <a:latin typeface="Times New Roman" panose="02020603050405020304" pitchFamily="18" charset="0"/>
              <a:cs typeface="Times New Roman" panose="02020603050405020304" pitchFamily="18" charset="0"/>
            </a:rPr>
            <a:t>They optimise their internal processes for strengthening performance while preserving consistency.</a:t>
          </a:r>
          <a:endParaRPr lang="en-US">
            <a:latin typeface="Times New Roman" panose="02020603050405020304" pitchFamily="18" charset="0"/>
            <a:cs typeface="Times New Roman" panose="02020603050405020304" pitchFamily="18" charset="0"/>
          </a:endParaRPr>
        </a:p>
      </dgm:t>
    </dgm:pt>
    <dgm:pt modelId="{E8237768-7F91-4A2B-8FBA-4C6605BC6D81}" type="parTrans" cxnId="{857B40FC-3D8B-4932-A6EC-26EBD2484465}">
      <dgm:prSet/>
      <dgm:spPr/>
      <dgm:t>
        <a:bodyPr/>
        <a:lstStyle/>
        <a:p>
          <a:endParaRPr lang="en-US"/>
        </a:p>
      </dgm:t>
    </dgm:pt>
    <dgm:pt modelId="{3898C6BB-32D7-449B-8FD7-D045AC964305}" type="sibTrans" cxnId="{857B40FC-3D8B-4932-A6EC-26EBD2484465}">
      <dgm:prSet/>
      <dgm:spPr/>
      <dgm:t>
        <a:bodyPr/>
        <a:lstStyle/>
        <a:p>
          <a:endParaRPr lang="en-US"/>
        </a:p>
      </dgm:t>
    </dgm:pt>
    <dgm:pt modelId="{C26E72DE-4A00-4BB5-8A5C-0D0E4921341C}" type="pres">
      <dgm:prSet presAssocID="{F055D7EB-8792-401F-BFF7-F811D52AFA6E}" presName="root" presStyleCnt="0">
        <dgm:presLayoutVars>
          <dgm:dir/>
          <dgm:resizeHandles val="exact"/>
        </dgm:presLayoutVars>
      </dgm:prSet>
      <dgm:spPr/>
    </dgm:pt>
    <dgm:pt modelId="{AFDB54AD-807F-4964-ABD7-DA0F6353DD34}" type="pres">
      <dgm:prSet presAssocID="{A7814852-E16A-49C1-A0F2-44D00D073DF5}" presName="compNode" presStyleCnt="0"/>
      <dgm:spPr/>
    </dgm:pt>
    <dgm:pt modelId="{83A1469B-FE33-48A6-BBA9-8F4DB4AF264E}" type="pres">
      <dgm:prSet presAssocID="{A7814852-E16A-49C1-A0F2-44D00D073DF5}" presName="bgRect" presStyleLbl="bgShp" presStyleIdx="0" presStyleCnt="3"/>
      <dgm:spPr>
        <a:effectLst>
          <a:reflection endPos="0" dist="50800" dir="5400000" sy="-100000" algn="bl" rotWithShape="0"/>
        </a:effectLst>
      </dgm:spPr>
    </dgm:pt>
    <dgm:pt modelId="{D88C34CE-D620-4446-8E5E-9044421F1DB3}" type="pres">
      <dgm:prSet presAssocID="{A7814852-E16A-49C1-A0F2-44D00D073DF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ed"/>
        </a:ext>
      </dgm:extLst>
    </dgm:pt>
    <dgm:pt modelId="{14074F76-49F9-4E3A-880C-E699E172DF31}" type="pres">
      <dgm:prSet presAssocID="{A7814852-E16A-49C1-A0F2-44D00D073DF5}" presName="spaceRect" presStyleCnt="0"/>
      <dgm:spPr/>
    </dgm:pt>
    <dgm:pt modelId="{C6AEF496-5184-48EA-8A86-DA461CA8DAA4}" type="pres">
      <dgm:prSet presAssocID="{A7814852-E16A-49C1-A0F2-44D00D073DF5}" presName="parTx" presStyleLbl="revTx" presStyleIdx="0" presStyleCnt="3">
        <dgm:presLayoutVars>
          <dgm:chMax val="0"/>
          <dgm:chPref val="0"/>
        </dgm:presLayoutVars>
      </dgm:prSet>
      <dgm:spPr/>
    </dgm:pt>
    <dgm:pt modelId="{7991065B-CC96-45DF-AF85-91D7310556FA}" type="pres">
      <dgm:prSet presAssocID="{770E7309-0181-437A-BBDD-902A7DA88745}" presName="sibTrans" presStyleCnt="0"/>
      <dgm:spPr/>
    </dgm:pt>
    <dgm:pt modelId="{E2C34267-147A-47F0-8E8F-D4CE81283C41}" type="pres">
      <dgm:prSet presAssocID="{564D264A-4727-4E7A-A56C-1159161D306F}" presName="compNode" presStyleCnt="0"/>
      <dgm:spPr/>
    </dgm:pt>
    <dgm:pt modelId="{98F55F5D-1455-4F93-8DDF-640ADB14FEFF}" type="pres">
      <dgm:prSet presAssocID="{564D264A-4727-4E7A-A56C-1159161D306F}" presName="bgRect" presStyleLbl="bgShp" presStyleIdx="1" presStyleCnt="3"/>
      <dgm:spPr/>
    </dgm:pt>
    <dgm:pt modelId="{FACD95B5-DFCB-4B0C-B271-AD88BF8918F1}" type="pres">
      <dgm:prSet presAssocID="{564D264A-4727-4E7A-A56C-1159161D306F}" presName="iconRect"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Target Audience"/>
        </a:ext>
      </dgm:extLst>
    </dgm:pt>
    <dgm:pt modelId="{497DF2B4-8E5A-4469-9B3D-6A604404AF83}" type="pres">
      <dgm:prSet presAssocID="{564D264A-4727-4E7A-A56C-1159161D306F}" presName="spaceRect" presStyleCnt="0"/>
      <dgm:spPr/>
    </dgm:pt>
    <dgm:pt modelId="{323E2E8C-DE72-444C-B2EF-841EE321F568}" type="pres">
      <dgm:prSet presAssocID="{564D264A-4727-4E7A-A56C-1159161D306F}" presName="parTx" presStyleLbl="revTx" presStyleIdx="1" presStyleCnt="3">
        <dgm:presLayoutVars>
          <dgm:chMax val="0"/>
          <dgm:chPref val="0"/>
        </dgm:presLayoutVars>
      </dgm:prSet>
      <dgm:spPr/>
    </dgm:pt>
    <dgm:pt modelId="{C6235A6A-A635-4AF2-8135-CE55BBB1514D}" type="pres">
      <dgm:prSet presAssocID="{62AD7FCE-9858-4756-9B97-1565BA1E7939}" presName="sibTrans" presStyleCnt="0"/>
      <dgm:spPr/>
    </dgm:pt>
    <dgm:pt modelId="{4B26E5DC-1422-4A95-9542-42DB0DABAC0D}" type="pres">
      <dgm:prSet presAssocID="{EDAFE190-5450-4817-AD38-96D861744477}" presName="compNode" presStyleCnt="0"/>
      <dgm:spPr/>
    </dgm:pt>
    <dgm:pt modelId="{EE36AFF3-9CF1-416F-BB6D-F919C31CE7CC}" type="pres">
      <dgm:prSet presAssocID="{EDAFE190-5450-4817-AD38-96D861744477}" presName="bgRect" presStyleLbl="bgShp" presStyleIdx="2" presStyleCnt="3"/>
      <dgm:spPr/>
    </dgm:pt>
    <dgm:pt modelId="{2A9EC0CF-CBC3-45B5-B3B4-219068A34B9F}" type="pres">
      <dgm:prSet presAssocID="{EDAFE190-5450-4817-AD38-96D861744477}"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Gears"/>
        </a:ext>
      </dgm:extLst>
    </dgm:pt>
    <dgm:pt modelId="{E60CA357-E757-4FB7-85F3-C07A5A7B40A6}" type="pres">
      <dgm:prSet presAssocID="{EDAFE190-5450-4817-AD38-96D861744477}" presName="spaceRect" presStyleCnt="0"/>
      <dgm:spPr/>
    </dgm:pt>
    <dgm:pt modelId="{B7E16D64-D322-4627-ACD1-13C240910B86}" type="pres">
      <dgm:prSet presAssocID="{EDAFE190-5450-4817-AD38-96D861744477}" presName="parTx" presStyleLbl="revTx" presStyleIdx="2" presStyleCnt="3">
        <dgm:presLayoutVars>
          <dgm:chMax val="0"/>
          <dgm:chPref val="0"/>
        </dgm:presLayoutVars>
      </dgm:prSet>
      <dgm:spPr/>
    </dgm:pt>
  </dgm:ptLst>
  <dgm:cxnLst>
    <dgm:cxn modelId="{1CDE5017-D044-4D69-9FC6-576C75DD6678}" type="presOf" srcId="{564D264A-4727-4E7A-A56C-1159161D306F}" destId="{323E2E8C-DE72-444C-B2EF-841EE321F568}" srcOrd="0" destOrd="0" presId="urn:microsoft.com/office/officeart/2018/2/layout/IconVerticalSolidList"/>
    <dgm:cxn modelId="{1801531A-BD63-43B6-AC29-DF371B883478}" srcId="{F055D7EB-8792-401F-BFF7-F811D52AFA6E}" destId="{A7814852-E16A-49C1-A0F2-44D00D073DF5}" srcOrd="0" destOrd="0" parTransId="{12583018-37B1-4585-A878-24DE351BFB24}" sibTransId="{770E7309-0181-437A-BBDD-902A7DA88745}"/>
    <dgm:cxn modelId="{E1D3814D-DE3E-4907-9043-0EEB9468E9E4}" type="presOf" srcId="{F055D7EB-8792-401F-BFF7-F811D52AFA6E}" destId="{C26E72DE-4A00-4BB5-8A5C-0D0E4921341C}" srcOrd="0" destOrd="0" presId="urn:microsoft.com/office/officeart/2018/2/layout/IconVerticalSolidList"/>
    <dgm:cxn modelId="{223FF173-63E8-474B-A05B-DABB63632DA0}" type="presOf" srcId="{EDAFE190-5450-4817-AD38-96D861744477}" destId="{B7E16D64-D322-4627-ACD1-13C240910B86}" srcOrd="0" destOrd="0" presId="urn:microsoft.com/office/officeart/2018/2/layout/IconVerticalSolidList"/>
    <dgm:cxn modelId="{A907F790-921F-442B-AEEB-05F476A45C53}" type="presOf" srcId="{A7814852-E16A-49C1-A0F2-44D00D073DF5}" destId="{C6AEF496-5184-48EA-8A86-DA461CA8DAA4}" srcOrd="0" destOrd="0" presId="urn:microsoft.com/office/officeart/2018/2/layout/IconVerticalSolidList"/>
    <dgm:cxn modelId="{B6E919C6-0332-4D37-892B-210947B0347A}" srcId="{F055D7EB-8792-401F-BFF7-F811D52AFA6E}" destId="{564D264A-4727-4E7A-A56C-1159161D306F}" srcOrd="1" destOrd="0" parTransId="{659BEB70-A2D0-4482-A165-38AA04DA0CF6}" sibTransId="{62AD7FCE-9858-4756-9B97-1565BA1E7939}"/>
    <dgm:cxn modelId="{857B40FC-3D8B-4932-A6EC-26EBD2484465}" srcId="{F055D7EB-8792-401F-BFF7-F811D52AFA6E}" destId="{EDAFE190-5450-4817-AD38-96D861744477}" srcOrd="2" destOrd="0" parTransId="{E8237768-7F91-4A2B-8FBA-4C6605BC6D81}" sibTransId="{3898C6BB-32D7-449B-8FD7-D045AC964305}"/>
    <dgm:cxn modelId="{33F848E6-EF4C-48C1-B3AC-5892F39552EA}" type="presParOf" srcId="{C26E72DE-4A00-4BB5-8A5C-0D0E4921341C}" destId="{AFDB54AD-807F-4964-ABD7-DA0F6353DD34}" srcOrd="0" destOrd="0" presId="urn:microsoft.com/office/officeart/2018/2/layout/IconVerticalSolidList"/>
    <dgm:cxn modelId="{F3E74E8C-5605-4200-AE6D-06DE33FAA765}" type="presParOf" srcId="{AFDB54AD-807F-4964-ABD7-DA0F6353DD34}" destId="{83A1469B-FE33-48A6-BBA9-8F4DB4AF264E}" srcOrd="0" destOrd="0" presId="urn:microsoft.com/office/officeart/2018/2/layout/IconVerticalSolidList"/>
    <dgm:cxn modelId="{E7B6412A-45E7-4BFA-880E-013EC10B1446}" type="presParOf" srcId="{AFDB54AD-807F-4964-ABD7-DA0F6353DD34}" destId="{D88C34CE-D620-4446-8E5E-9044421F1DB3}" srcOrd="1" destOrd="0" presId="urn:microsoft.com/office/officeart/2018/2/layout/IconVerticalSolidList"/>
    <dgm:cxn modelId="{A80771A7-44D4-4CA0-9609-585360BBC82D}" type="presParOf" srcId="{AFDB54AD-807F-4964-ABD7-DA0F6353DD34}" destId="{14074F76-49F9-4E3A-880C-E699E172DF31}" srcOrd="2" destOrd="0" presId="urn:microsoft.com/office/officeart/2018/2/layout/IconVerticalSolidList"/>
    <dgm:cxn modelId="{14A7F079-33F9-4094-9E70-4A2C9896D81D}" type="presParOf" srcId="{AFDB54AD-807F-4964-ABD7-DA0F6353DD34}" destId="{C6AEF496-5184-48EA-8A86-DA461CA8DAA4}" srcOrd="3" destOrd="0" presId="urn:microsoft.com/office/officeart/2018/2/layout/IconVerticalSolidList"/>
    <dgm:cxn modelId="{5EE92A14-C436-4DFC-A700-FC0E30E98E4E}" type="presParOf" srcId="{C26E72DE-4A00-4BB5-8A5C-0D0E4921341C}" destId="{7991065B-CC96-45DF-AF85-91D7310556FA}" srcOrd="1" destOrd="0" presId="urn:microsoft.com/office/officeart/2018/2/layout/IconVerticalSolidList"/>
    <dgm:cxn modelId="{22F8F2E3-1BB4-4B94-9E06-37414DE30D66}" type="presParOf" srcId="{C26E72DE-4A00-4BB5-8A5C-0D0E4921341C}" destId="{E2C34267-147A-47F0-8E8F-D4CE81283C41}" srcOrd="2" destOrd="0" presId="urn:microsoft.com/office/officeart/2018/2/layout/IconVerticalSolidList"/>
    <dgm:cxn modelId="{7555B298-8E1C-4CE7-AF82-A88970CAF67D}" type="presParOf" srcId="{E2C34267-147A-47F0-8E8F-D4CE81283C41}" destId="{98F55F5D-1455-4F93-8DDF-640ADB14FEFF}" srcOrd="0" destOrd="0" presId="urn:microsoft.com/office/officeart/2018/2/layout/IconVerticalSolidList"/>
    <dgm:cxn modelId="{E4FA4667-97A1-416E-A118-54E21E922EF2}" type="presParOf" srcId="{E2C34267-147A-47F0-8E8F-D4CE81283C41}" destId="{FACD95B5-DFCB-4B0C-B271-AD88BF8918F1}" srcOrd="1" destOrd="0" presId="urn:microsoft.com/office/officeart/2018/2/layout/IconVerticalSolidList"/>
    <dgm:cxn modelId="{147672A8-8A6B-4CDC-A03D-202C63ACE98F}" type="presParOf" srcId="{E2C34267-147A-47F0-8E8F-D4CE81283C41}" destId="{497DF2B4-8E5A-4469-9B3D-6A604404AF83}" srcOrd="2" destOrd="0" presId="urn:microsoft.com/office/officeart/2018/2/layout/IconVerticalSolidList"/>
    <dgm:cxn modelId="{9C62A1C3-F54D-4396-B464-514FBCEFAAAA}" type="presParOf" srcId="{E2C34267-147A-47F0-8E8F-D4CE81283C41}" destId="{323E2E8C-DE72-444C-B2EF-841EE321F568}" srcOrd="3" destOrd="0" presId="urn:microsoft.com/office/officeart/2018/2/layout/IconVerticalSolidList"/>
    <dgm:cxn modelId="{B1F2A209-BCE4-4F8E-BD06-34B073888D59}" type="presParOf" srcId="{C26E72DE-4A00-4BB5-8A5C-0D0E4921341C}" destId="{C6235A6A-A635-4AF2-8135-CE55BBB1514D}" srcOrd="3" destOrd="0" presId="urn:microsoft.com/office/officeart/2018/2/layout/IconVerticalSolidList"/>
    <dgm:cxn modelId="{C3CD7CCC-D5E9-4652-B57B-8CE5E54A3C3B}" type="presParOf" srcId="{C26E72DE-4A00-4BB5-8A5C-0D0E4921341C}" destId="{4B26E5DC-1422-4A95-9542-42DB0DABAC0D}" srcOrd="4" destOrd="0" presId="urn:microsoft.com/office/officeart/2018/2/layout/IconVerticalSolidList"/>
    <dgm:cxn modelId="{F6F11685-9D33-4B60-9716-7FBC3BBABA1F}" type="presParOf" srcId="{4B26E5DC-1422-4A95-9542-42DB0DABAC0D}" destId="{EE36AFF3-9CF1-416F-BB6D-F919C31CE7CC}" srcOrd="0" destOrd="0" presId="urn:microsoft.com/office/officeart/2018/2/layout/IconVerticalSolidList"/>
    <dgm:cxn modelId="{ECD50E07-5E33-4E99-95E6-CCDCA000373D}" type="presParOf" srcId="{4B26E5DC-1422-4A95-9542-42DB0DABAC0D}" destId="{2A9EC0CF-CBC3-45B5-B3B4-219068A34B9F}" srcOrd="1" destOrd="0" presId="urn:microsoft.com/office/officeart/2018/2/layout/IconVerticalSolidList"/>
    <dgm:cxn modelId="{83E68DFD-6274-427B-9A1D-62EB4F30F048}" type="presParOf" srcId="{4B26E5DC-1422-4A95-9542-42DB0DABAC0D}" destId="{E60CA357-E757-4FB7-85F3-C07A5A7B40A6}" srcOrd="2" destOrd="0" presId="urn:microsoft.com/office/officeart/2018/2/layout/IconVerticalSolidList"/>
    <dgm:cxn modelId="{16D9E588-9A33-4AA2-9932-B87E4C52E570}" type="presParOf" srcId="{4B26E5DC-1422-4A95-9542-42DB0DABAC0D}" destId="{B7E16D64-D322-4627-ACD1-13C240910B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1AE00A-DB03-4319-9312-A355DF69B46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E742ECB-F0CD-4406-B518-C733CD32E16A}">
      <dgm:prSet custT="1"/>
      <dgm:spPr/>
      <dgm:t>
        <a:bodyPr/>
        <a:lstStyle/>
        <a:p>
          <a:pPr>
            <a:lnSpc>
              <a:spcPct val="100000"/>
            </a:lnSpc>
          </a:pPr>
          <a:r>
            <a:rPr lang="en-GB" sz="1800">
              <a:latin typeface="Times New Roman" panose="02020603050405020304" pitchFamily="18" charset="0"/>
              <a:cs typeface="Times New Roman" panose="02020603050405020304" pitchFamily="18" charset="0"/>
            </a:rPr>
            <a:t>Whitbread introduced a “good night guarantee” for providing a refund to the organisation in case of any dissatisfaction with the services.</a:t>
          </a:r>
          <a:endParaRPr lang="en-US" sz="1800">
            <a:latin typeface="Times New Roman" panose="02020603050405020304" pitchFamily="18" charset="0"/>
            <a:cs typeface="Times New Roman" panose="02020603050405020304" pitchFamily="18" charset="0"/>
          </a:endParaRPr>
        </a:p>
      </dgm:t>
    </dgm:pt>
    <dgm:pt modelId="{DAC20228-D139-4360-9B27-065FAA122F55}" type="parTrans" cxnId="{BAF5E23F-808F-44B9-A1AE-C31A627AE1FF}">
      <dgm:prSet/>
      <dgm:spPr/>
      <dgm:t>
        <a:bodyPr/>
        <a:lstStyle/>
        <a:p>
          <a:endParaRPr lang="en-US"/>
        </a:p>
      </dgm:t>
    </dgm:pt>
    <dgm:pt modelId="{78684F3A-82CC-4C32-8633-474C08E0A31D}" type="sibTrans" cxnId="{BAF5E23F-808F-44B9-A1AE-C31A627AE1FF}">
      <dgm:prSet/>
      <dgm:spPr/>
      <dgm:t>
        <a:bodyPr/>
        <a:lstStyle/>
        <a:p>
          <a:endParaRPr lang="en-US"/>
        </a:p>
      </dgm:t>
    </dgm:pt>
    <dgm:pt modelId="{9298DC1E-F9B7-4985-B725-9D05D780369D}">
      <dgm:prSet/>
      <dgm:spPr/>
      <dgm:t>
        <a:bodyPr/>
        <a:lstStyle/>
        <a:p>
          <a:pPr>
            <a:lnSpc>
              <a:spcPct val="100000"/>
            </a:lnSpc>
          </a:pPr>
          <a:r>
            <a:rPr lang="en-GB">
              <a:latin typeface="Times New Roman" panose="02020603050405020304" pitchFamily="18" charset="0"/>
              <a:cs typeface="Times New Roman" panose="02020603050405020304" pitchFamily="18" charset="0"/>
            </a:rPr>
            <a:t>It primarily prioritises value-based pricing for offering its customers quality over profit generation. </a:t>
          </a:r>
          <a:endParaRPr lang="en-US">
            <a:latin typeface="Times New Roman" panose="02020603050405020304" pitchFamily="18" charset="0"/>
            <a:cs typeface="Times New Roman" panose="02020603050405020304" pitchFamily="18" charset="0"/>
          </a:endParaRPr>
        </a:p>
      </dgm:t>
    </dgm:pt>
    <dgm:pt modelId="{415D6881-8DAC-4C60-AD1F-88DEE6F3A1AC}" type="parTrans" cxnId="{1F5B2011-BB9F-4AC1-B7F5-F9E17C009936}">
      <dgm:prSet/>
      <dgm:spPr/>
      <dgm:t>
        <a:bodyPr/>
        <a:lstStyle/>
        <a:p>
          <a:endParaRPr lang="en-US"/>
        </a:p>
      </dgm:t>
    </dgm:pt>
    <dgm:pt modelId="{412FDD99-F72C-4919-AB19-9C548E389C22}" type="sibTrans" cxnId="{1F5B2011-BB9F-4AC1-B7F5-F9E17C009936}">
      <dgm:prSet/>
      <dgm:spPr/>
      <dgm:t>
        <a:bodyPr/>
        <a:lstStyle/>
        <a:p>
          <a:endParaRPr lang="en-US"/>
        </a:p>
      </dgm:t>
    </dgm:pt>
    <dgm:pt modelId="{FDECCFEB-763A-4394-B5EF-EBEB16367BC3}">
      <dgm:prSet/>
      <dgm:spPr/>
      <dgm:t>
        <a:bodyPr/>
        <a:lstStyle/>
        <a:p>
          <a:pPr>
            <a:lnSpc>
              <a:spcPct val="100000"/>
            </a:lnSpc>
          </a:pPr>
          <a:r>
            <a:rPr lang="en-GB">
              <a:latin typeface="Times New Roman" panose="02020603050405020304" pitchFamily="18" charset="0"/>
              <a:cs typeface="Times New Roman" panose="02020603050405020304" pitchFamily="18" charset="0"/>
            </a:rPr>
            <a:t>Their distribution plan included direct booking as well as intermediary channels to reach the maximum number of visitors. </a:t>
          </a:r>
          <a:endParaRPr lang="en-US">
            <a:latin typeface="Times New Roman" panose="02020603050405020304" pitchFamily="18" charset="0"/>
            <a:cs typeface="Times New Roman" panose="02020603050405020304" pitchFamily="18" charset="0"/>
          </a:endParaRPr>
        </a:p>
      </dgm:t>
    </dgm:pt>
    <dgm:pt modelId="{A396E198-BC52-482B-BB4B-8F0FAC6C9A24}" type="parTrans" cxnId="{80AC6E31-F6DF-499E-960F-1BA67687FA76}">
      <dgm:prSet/>
      <dgm:spPr/>
      <dgm:t>
        <a:bodyPr/>
        <a:lstStyle/>
        <a:p>
          <a:endParaRPr lang="en-US"/>
        </a:p>
      </dgm:t>
    </dgm:pt>
    <dgm:pt modelId="{6DB65E63-B8EE-4457-B1A6-DD2990391DB2}" type="sibTrans" cxnId="{80AC6E31-F6DF-499E-960F-1BA67687FA76}">
      <dgm:prSet/>
      <dgm:spPr/>
      <dgm:t>
        <a:bodyPr/>
        <a:lstStyle/>
        <a:p>
          <a:endParaRPr lang="en-US"/>
        </a:p>
      </dgm:t>
    </dgm:pt>
    <dgm:pt modelId="{14AAD274-AA7B-4528-B4E3-5306EBCB3AC5}" type="pres">
      <dgm:prSet presAssocID="{341AE00A-DB03-4319-9312-A355DF69B468}" presName="root" presStyleCnt="0">
        <dgm:presLayoutVars>
          <dgm:dir/>
          <dgm:resizeHandles val="exact"/>
        </dgm:presLayoutVars>
      </dgm:prSet>
      <dgm:spPr/>
    </dgm:pt>
    <dgm:pt modelId="{43FA7890-BABD-4CCC-AFD4-EBC98B5B1B48}" type="pres">
      <dgm:prSet presAssocID="{6E742ECB-F0CD-4406-B518-C733CD32E16A}" presName="compNode" presStyleCnt="0"/>
      <dgm:spPr/>
    </dgm:pt>
    <dgm:pt modelId="{02DE1352-A2A6-490C-BA66-899B272567C3}" type="pres">
      <dgm:prSet presAssocID="{6E742ECB-F0CD-4406-B518-C733CD32E16A}" presName="iconRect" presStyleLbl="node1" presStyleIdx="0" presStyleCnt="3" custScaleX="169315" custScaleY="149804"/>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Office Worker"/>
        </a:ext>
      </dgm:extLst>
    </dgm:pt>
    <dgm:pt modelId="{C48BBFB4-7944-4374-81FF-45917C12C7E3}" type="pres">
      <dgm:prSet presAssocID="{6E742ECB-F0CD-4406-B518-C733CD32E16A}" presName="spaceRect" presStyleCnt="0"/>
      <dgm:spPr/>
    </dgm:pt>
    <dgm:pt modelId="{937ADC8B-3FB9-4CAF-AE61-1F8A4B4C1C8C}" type="pres">
      <dgm:prSet presAssocID="{6E742ECB-F0CD-4406-B518-C733CD32E16A}" presName="textRect" presStyleLbl="revTx" presStyleIdx="0" presStyleCnt="3">
        <dgm:presLayoutVars>
          <dgm:chMax val="1"/>
          <dgm:chPref val="1"/>
        </dgm:presLayoutVars>
      </dgm:prSet>
      <dgm:spPr/>
    </dgm:pt>
    <dgm:pt modelId="{F2C3BC3F-EB34-4E49-B705-A8BA5DB0CD09}" type="pres">
      <dgm:prSet presAssocID="{78684F3A-82CC-4C32-8633-474C08E0A31D}" presName="sibTrans" presStyleCnt="0"/>
      <dgm:spPr/>
    </dgm:pt>
    <dgm:pt modelId="{0FF723C3-C8CE-45CC-96AD-11A9DF2C771A}" type="pres">
      <dgm:prSet presAssocID="{9298DC1E-F9B7-4985-B725-9D05D780369D}" presName="compNode" presStyleCnt="0"/>
      <dgm:spPr/>
    </dgm:pt>
    <dgm:pt modelId="{0CD3783C-15C4-45B4-BB70-000BB60EAC9F}" type="pres">
      <dgm:prSet presAssocID="{9298DC1E-F9B7-4985-B725-9D05D780369D}" presName="iconRect" presStyleLbl="node1" presStyleIdx="1" presStyleCnt="3" custScaleX="120990" custScaleY="149804"/>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Yuan"/>
        </a:ext>
      </dgm:extLst>
    </dgm:pt>
    <dgm:pt modelId="{C49FCF38-B652-4FA3-9066-E446ADADC9D3}" type="pres">
      <dgm:prSet presAssocID="{9298DC1E-F9B7-4985-B725-9D05D780369D}" presName="spaceRect" presStyleCnt="0"/>
      <dgm:spPr/>
    </dgm:pt>
    <dgm:pt modelId="{4205DCF3-5A30-4F82-B824-BC920545EB42}" type="pres">
      <dgm:prSet presAssocID="{9298DC1E-F9B7-4985-B725-9D05D780369D}" presName="textRect" presStyleLbl="revTx" presStyleIdx="1" presStyleCnt="3">
        <dgm:presLayoutVars>
          <dgm:chMax val="1"/>
          <dgm:chPref val="1"/>
        </dgm:presLayoutVars>
      </dgm:prSet>
      <dgm:spPr/>
    </dgm:pt>
    <dgm:pt modelId="{5550A280-EA5A-4117-AEEB-47385B967151}" type="pres">
      <dgm:prSet presAssocID="{412FDD99-F72C-4919-AB19-9C548E389C22}" presName="sibTrans" presStyleCnt="0"/>
      <dgm:spPr/>
    </dgm:pt>
    <dgm:pt modelId="{63CB8D9A-0432-4601-9C74-46B705CDA908}" type="pres">
      <dgm:prSet presAssocID="{FDECCFEB-763A-4394-B5EF-EBEB16367BC3}" presName="compNode" presStyleCnt="0"/>
      <dgm:spPr/>
    </dgm:pt>
    <dgm:pt modelId="{3D9A1DC9-BB59-489F-8F9A-2DC35B91FF30}" type="pres">
      <dgm:prSet presAssocID="{FDECCFEB-763A-4394-B5EF-EBEB16367BC3}" presName="iconRect" presStyleLbl="node1" presStyleIdx="2" presStyleCnt="3" custScaleX="130864" custScaleY="149804"/>
      <dgm:spPr>
        <a:blipFill>
          <a:blip xmlns:r="http://schemas.openxmlformats.org/officeDocument/2006/relationships" r:embed="rId3">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Handshake"/>
        </a:ext>
      </dgm:extLst>
    </dgm:pt>
    <dgm:pt modelId="{81D69EC7-9DA0-42DB-BE80-1D3667911A3B}" type="pres">
      <dgm:prSet presAssocID="{FDECCFEB-763A-4394-B5EF-EBEB16367BC3}" presName="spaceRect" presStyleCnt="0"/>
      <dgm:spPr/>
    </dgm:pt>
    <dgm:pt modelId="{E2805EF6-C189-4F94-97B2-7D61DF7967D2}" type="pres">
      <dgm:prSet presAssocID="{FDECCFEB-763A-4394-B5EF-EBEB16367BC3}" presName="textRect" presStyleLbl="revTx" presStyleIdx="2" presStyleCnt="3">
        <dgm:presLayoutVars>
          <dgm:chMax val="1"/>
          <dgm:chPref val="1"/>
        </dgm:presLayoutVars>
      </dgm:prSet>
      <dgm:spPr/>
    </dgm:pt>
  </dgm:ptLst>
  <dgm:cxnLst>
    <dgm:cxn modelId="{5A9F3B0C-DE67-4EC9-AEA4-15F35828296A}" type="presOf" srcId="{FDECCFEB-763A-4394-B5EF-EBEB16367BC3}" destId="{E2805EF6-C189-4F94-97B2-7D61DF7967D2}" srcOrd="0" destOrd="0" presId="urn:microsoft.com/office/officeart/2018/2/layout/IconLabelList"/>
    <dgm:cxn modelId="{1F5B2011-BB9F-4AC1-B7F5-F9E17C009936}" srcId="{341AE00A-DB03-4319-9312-A355DF69B468}" destId="{9298DC1E-F9B7-4985-B725-9D05D780369D}" srcOrd="1" destOrd="0" parTransId="{415D6881-8DAC-4C60-AD1F-88DEE6F3A1AC}" sibTransId="{412FDD99-F72C-4919-AB19-9C548E389C22}"/>
    <dgm:cxn modelId="{80AC6E31-F6DF-499E-960F-1BA67687FA76}" srcId="{341AE00A-DB03-4319-9312-A355DF69B468}" destId="{FDECCFEB-763A-4394-B5EF-EBEB16367BC3}" srcOrd="2" destOrd="0" parTransId="{A396E198-BC52-482B-BB4B-8F0FAC6C9A24}" sibTransId="{6DB65E63-B8EE-4457-B1A6-DD2990391DB2}"/>
    <dgm:cxn modelId="{BAF5E23F-808F-44B9-A1AE-C31A627AE1FF}" srcId="{341AE00A-DB03-4319-9312-A355DF69B468}" destId="{6E742ECB-F0CD-4406-B518-C733CD32E16A}" srcOrd="0" destOrd="0" parTransId="{DAC20228-D139-4360-9B27-065FAA122F55}" sibTransId="{78684F3A-82CC-4C32-8633-474C08E0A31D}"/>
    <dgm:cxn modelId="{BEFEC063-ED91-4A7A-A0FE-2D0F6DB9515E}" type="presOf" srcId="{341AE00A-DB03-4319-9312-A355DF69B468}" destId="{14AAD274-AA7B-4528-B4E3-5306EBCB3AC5}" srcOrd="0" destOrd="0" presId="urn:microsoft.com/office/officeart/2018/2/layout/IconLabelList"/>
    <dgm:cxn modelId="{95CFADA3-40F5-4DD0-986F-D27F7F8270F1}" type="presOf" srcId="{9298DC1E-F9B7-4985-B725-9D05D780369D}" destId="{4205DCF3-5A30-4F82-B824-BC920545EB42}" srcOrd="0" destOrd="0" presId="urn:microsoft.com/office/officeart/2018/2/layout/IconLabelList"/>
    <dgm:cxn modelId="{DFA23FF1-3C03-4A76-9C3F-4B0662F72D8C}" type="presOf" srcId="{6E742ECB-F0CD-4406-B518-C733CD32E16A}" destId="{937ADC8B-3FB9-4CAF-AE61-1F8A4B4C1C8C}" srcOrd="0" destOrd="0" presId="urn:microsoft.com/office/officeart/2018/2/layout/IconLabelList"/>
    <dgm:cxn modelId="{CB94A684-C808-4D28-BC7F-0C0A3D200BA5}" type="presParOf" srcId="{14AAD274-AA7B-4528-B4E3-5306EBCB3AC5}" destId="{43FA7890-BABD-4CCC-AFD4-EBC98B5B1B48}" srcOrd="0" destOrd="0" presId="urn:microsoft.com/office/officeart/2018/2/layout/IconLabelList"/>
    <dgm:cxn modelId="{BB30BA70-B5C5-4E9E-AE82-949CC2016EED}" type="presParOf" srcId="{43FA7890-BABD-4CCC-AFD4-EBC98B5B1B48}" destId="{02DE1352-A2A6-490C-BA66-899B272567C3}" srcOrd="0" destOrd="0" presId="urn:microsoft.com/office/officeart/2018/2/layout/IconLabelList"/>
    <dgm:cxn modelId="{5EFDF99B-1D6C-41A8-9EEC-F4272C4A7A60}" type="presParOf" srcId="{43FA7890-BABD-4CCC-AFD4-EBC98B5B1B48}" destId="{C48BBFB4-7944-4374-81FF-45917C12C7E3}" srcOrd="1" destOrd="0" presId="urn:microsoft.com/office/officeart/2018/2/layout/IconLabelList"/>
    <dgm:cxn modelId="{6CD4A3D7-FBA3-4A8D-A03B-677D66BB8319}" type="presParOf" srcId="{43FA7890-BABD-4CCC-AFD4-EBC98B5B1B48}" destId="{937ADC8B-3FB9-4CAF-AE61-1F8A4B4C1C8C}" srcOrd="2" destOrd="0" presId="urn:microsoft.com/office/officeart/2018/2/layout/IconLabelList"/>
    <dgm:cxn modelId="{7A85B3B2-1C4D-4CD4-A2C5-2E2F719EC67A}" type="presParOf" srcId="{14AAD274-AA7B-4528-B4E3-5306EBCB3AC5}" destId="{F2C3BC3F-EB34-4E49-B705-A8BA5DB0CD09}" srcOrd="1" destOrd="0" presId="urn:microsoft.com/office/officeart/2018/2/layout/IconLabelList"/>
    <dgm:cxn modelId="{CF6D5138-0936-4213-AAE6-C79D960253EF}" type="presParOf" srcId="{14AAD274-AA7B-4528-B4E3-5306EBCB3AC5}" destId="{0FF723C3-C8CE-45CC-96AD-11A9DF2C771A}" srcOrd="2" destOrd="0" presId="urn:microsoft.com/office/officeart/2018/2/layout/IconLabelList"/>
    <dgm:cxn modelId="{0F157AEC-793E-48CB-B739-F5585BE37DFE}" type="presParOf" srcId="{0FF723C3-C8CE-45CC-96AD-11A9DF2C771A}" destId="{0CD3783C-15C4-45B4-BB70-000BB60EAC9F}" srcOrd="0" destOrd="0" presId="urn:microsoft.com/office/officeart/2018/2/layout/IconLabelList"/>
    <dgm:cxn modelId="{2C9F22E3-6358-48EC-8540-9295DD9BA0FD}" type="presParOf" srcId="{0FF723C3-C8CE-45CC-96AD-11A9DF2C771A}" destId="{C49FCF38-B652-4FA3-9066-E446ADADC9D3}" srcOrd="1" destOrd="0" presId="urn:microsoft.com/office/officeart/2018/2/layout/IconLabelList"/>
    <dgm:cxn modelId="{FCE0C4D9-9954-4803-A38F-CB0C4B2BD011}" type="presParOf" srcId="{0FF723C3-C8CE-45CC-96AD-11A9DF2C771A}" destId="{4205DCF3-5A30-4F82-B824-BC920545EB42}" srcOrd="2" destOrd="0" presId="urn:microsoft.com/office/officeart/2018/2/layout/IconLabelList"/>
    <dgm:cxn modelId="{E4306B8F-90DE-43A9-81FF-3AC4808F6EDC}" type="presParOf" srcId="{14AAD274-AA7B-4528-B4E3-5306EBCB3AC5}" destId="{5550A280-EA5A-4117-AEEB-47385B967151}" srcOrd="3" destOrd="0" presId="urn:microsoft.com/office/officeart/2018/2/layout/IconLabelList"/>
    <dgm:cxn modelId="{E60C20E7-D435-4E49-A9ED-4D3453E40574}" type="presParOf" srcId="{14AAD274-AA7B-4528-B4E3-5306EBCB3AC5}" destId="{63CB8D9A-0432-4601-9C74-46B705CDA908}" srcOrd="4" destOrd="0" presId="urn:microsoft.com/office/officeart/2018/2/layout/IconLabelList"/>
    <dgm:cxn modelId="{01FE0E56-AC3F-46AA-A0DF-4E2BB5BC09EB}" type="presParOf" srcId="{63CB8D9A-0432-4601-9C74-46B705CDA908}" destId="{3D9A1DC9-BB59-489F-8F9A-2DC35B91FF30}" srcOrd="0" destOrd="0" presId="urn:microsoft.com/office/officeart/2018/2/layout/IconLabelList"/>
    <dgm:cxn modelId="{56FA1E89-BEA0-4D45-8D09-D3D9FDC19410}" type="presParOf" srcId="{63CB8D9A-0432-4601-9C74-46B705CDA908}" destId="{81D69EC7-9DA0-42DB-BE80-1D3667911A3B}" srcOrd="1" destOrd="0" presId="urn:microsoft.com/office/officeart/2018/2/layout/IconLabelList"/>
    <dgm:cxn modelId="{6261A0C8-A3FB-4638-AB19-6C46350BEBD6}" type="presParOf" srcId="{63CB8D9A-0432-4601-9C74-46B705CDA908}" destId="{E2805EF6-C189-4F94-97B2-7D61DF7967D2}" srcOrd="2" destOrd="0" presId="urn:microsoft.com/office/officeart/2018/2/layout/IconLabelList"/>
  </dgm:cxnLst>
  <dgm:bg>
    <a:gradFill>
      <a:gsLst>
        <a:gs pos="0">
          <a:schemeClr val="accent5">
            <a:lumMod val="67000"/>
          </a:schemeClr>
        </a:gs>
        <a:gs pos="0">
          <a:schemeClr val="accent1">
            <a:lumMod val="75000"/>
          </a:schemeClr>
        </a:gs>
        <a:gs pos="100000">
          <a:schemeClr val="accent5">
            <a:lumMod val="60000"/>
            <a:lumOff val="40000"/>
          </a:schemeClr>
        </a:gs>
      </a:gsLst>
      <a:path path="rect">
        <a:fillToRect l="100000" t="100000"/>
      </a:path>
    </a:gra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D1CEF51-1A86-4B2E-A358-A7D8A19EB0F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CC2B947-608E-4B5F-AEB9-74206D959090}">
      <dgm:prSet/>
      <dgm:spPr/>
      <dgm:t>
        <a:bodyPr/>
        <a:lstStyle/>
        <a:p>
          <a:pPr>
            <a:lnSpc>
              <a:spcPct val="100000"/>
            </a:lnSpc>
          </a:pPr>
          <a:r>
            <a:rPr lang="en-GB">
              <a:latin typeface="Times New Roman" panose="02020603050405020304" pitchFamily="18" charset="0"/>
              <a:cs typeface="Times New Roman" panose="02020603050405020304" pitchFamily="18" charset="0"/>
            </a:rPr>
            <a:t>The elements of the marketing mix generate value through tactically aligning the components according to the requirements of the consumers.</a:t>
          </a:r>
          <a:endParaRPr lang="en-US">
            <a:latin typeface="Times New Roman" panose="02020603050405020304" pitchFamily="18" charset="0"/>
            <a:cs typeface="Times New Roman" panose="02020603050405020304" pitchFamily="18" charset="0"/>
          </a:endParaRPr>
        </a:p>
      </dgm:t>
    </dgm:pt>
    <dgm:pt modelId="{33E96C92-22C6-4B09-AD15-EB809EF5DDE7}" type="parTrans" cxnId="{3408C047-D94B-47F9-8137-334899B28B70}">
      <dgm:prSet/>
      <dgm:spPr/>
      <dgm:t>
        <a:bodyPr/>
        <a:lstStyle/>
        <a:p>
          <a:endParaRPr lang="en-US"/>
        </a:p>
      </dgm:t>
    </dgm:pt>
    <dgm:pt modelId="{9A7172F6-DD74-4516-AFA0-30E3415843EE}" type="sibTrans" cxnId="{3408C047-D94B-47F9-8137-334899B28B70}">
      <dgm:prSet/>
      <dgm:spPr/>
      <dgm:t>
        <a:bodyPr/>
        <a:lstStyle/>
        <a:p>
          <a:endParaRPr lang="en-US"/>
        </a:p>
      </dgm:t>
    </dgm:pt>
    <dgm:pt modelId="{63E3A8EA-EACA-4669-A160-C8AED73BC886}">
      <dgm:prSet/>
      <dgm:spPr/>
      <dgm:t>
        <a:bodyPr/>
        <a:lstStyle/>
        <a:p>
          <a:pPr>
            <a:lnSpc>
              <a:spcPct val="100000"/>
            </a:lnSpc>
          </a:pPr>
          <a:r>
            <a:rPr lang="en-GB">
              <a:latin typeface="Times New Roman" panose="02020603050405020304" pitchFamily="18" charset="0"/>
              <a:cs typeface="Times New Roman" panose="02020603050405020304" pitchFamily="18" charset="0"/>
            </a:rPr>
            <a:t>Moreover, the major core partners of the business are consumers, the workforce, suppliers, shareholders, plus the societal community.</a:t>
          </a:r>
          <a:endParaRPr lang="en-US">
            <a:latin typeface="Times New Roman" panose="02020603050405020304" pitchFamily="18" charset="0"/>
            <a:cs typeface="Times New Roman" panose="02020603050405020304" pitchFamily="18" charset="0"/>
          </a:endParaRPr>
        </a:p>
      </dgm:t>
    </dgm:pt>
    <dgm:pt modelId="{49F8D618-91BA-4C89-A851-9DA0790A7B3B}" type="parTrans" cxnId="{BA30AA0B-B7A4-4682-AACC-D1F40E104416}">
      <dgm:prSet/>
      <dgm:spPr/>
      <dgm:t>
        <a:bodyPr/>
        <a:lstStyle/>
        <a:p>
          <a:endParaRPr lang="en-US"/>
        </a:p>
      </dgm:t>
    </dgm:pt>
    <dgm:pt modelId="{5EA27E75-217A-49C6-9923-D178C22DBF54}" type="sibTrans" cxnId="{BA30AA0B-B7A4-4682-AACC-D1F40E104416}">
      <dgm:prSet/>
      <dgm:spPr/>
      <dgm:t>
        <a:bodyPr/>
        <a:lstStyle/>
        <a:p>
          <a:endParaRPr lang="en-US"/>
        </a:p>
      </dgm:t>
    </dgm:pt>
    <dgm:pt modelId="{AF0E162D-4909-4978-94C3-7E497F7080AF}">
      <dgm:prSet/>
      <dgm:spPr/>
      <dgm:t>
        <a:bodyPr/>
        <a:lstStyle/>
        <a:p>
          <a:pPr>
            <a:lnSpc>
              <a:spcPct val="100000"/>
            </a:lnSpc>
          </a:pPr>
          <a:r>
            <a:rPr lang="en-GB">
              <a:latin typeface="Times New Roman" panose="02020603050405020304" pitchFamily="18" charset="0"/>
              <a:cs typeface="Times New Roman" panose="02020603050405020304" pitchFamily="18" charset="0"/>
            </a:rPr>
            <a:t>Maintenance of the continuous effort on the service, value-based prices resulted in gaining the attention of both consumers plus investors (Darmawan and Grenier, 2021).</a:t>
          </a:r>
          <a:endParaRPr lang="en-US">
            <a:latin typeface="Times New Roman" panose="02020603050405020304" pitchFamily="18" charset="0"/>
            <a:cs typeface="Times New Roman" panose="02020603050405020304" pitchFamily="18" charset="0"/>
          </a:endParaRPr>
        </a:p>
      </dgm:t>
    </dgm:pt>
    <dgm:pt modelId="{D83B7372-0BDF-4FE7-B910-638768ECBCDD}" type="parTrans" cxnId="{3F35C77B-FDD5-48A1-9C66-2AEE29D67B51}">
      <dgm:prSet/>
      <dgm:spPr/>
      <dgm:t>
        <a:bodyPr/>
        <a:lstStyle/>
        <a:p>
          <a:endParaRPr lang="en-US"/>
        </a:p>
      </dgm:t>
    </dgm:pt>
    <dgm:pt modelId="{2F9A75AF-4DC9-4ECD-9B20-A46982AAE740}" type="sibTrans" cxnId="{3F35C77B-FDD5-48A1-9C66-2AEE29D67B51}">
      <dgm:prSet/>
      <dgm:spPr/>
      <dgm:t>
        <a:bodyPr/>
        <a:lstStyle/>
        <a:p>
          <a:endParaRPr lang="en-US"/>
        </a:p>
      </dgm:t>
    </dgm:pt>
    <dgm:pt modelId="{C45611B6-393C-48E5-B0A2-DEF3ABCC6B78}" type="pres">
      <dgm:prSet presAssocID="{4D1CEF51-1A86-4B2E-A358-A7D8A19EB0F8}" presName="root" presStyleCnt="0">
        <dgm:presLayoutVars>
          <dgm:dir/>
          <dgm:resizeHandles val="exact"/>
        </dgm:presLayoutVars>
      </dgm:prSet>
      <dgm:spPr/>
    </dgm:pt>
    <dgm:pt modelId="{FF74814E-F071-418D-BF5D-A2D7EED9B863}" type="pres">
      <dgm:prSet presAssocID="{6CC2B947-608E-4B5F-AEB9-74206D959090}" presName="compNode" presStyleCnt="0"/>
      <dgm:spPr/>
    </dgm:pt>
    <dgm:pt modelId="{A9082024-0EB0-40BA-A35F-685513D674A4}" type="pres">
      <dgm:prSet presAssocID="{6CC2B947-608E-4B5F-AEB9-74206D959090}" presName="bgRect" presStyleLbl="bgShp" presStyleIdx="0" presStyleCnt="3"/>
      <dgm:spPr/>
    </dgm:pt>
    <dgm:pt modelId="{C5AEF7E2-CB3D-41C1-9FA2-06B64F47957D}" type="pres">
      <dgm:prSet presAssocID="{6CC2B947-608E-4B5F-AEB9-74206D95909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Megaphone"/>
        </a:ext>
      </dgm:extLst>
    </dgm:pt>
    <dgm:pt modelId="{ACF13C55-D3BC-419F-A410-B4A3E1A80F54}" type="pres">
      <dgm:prSet presAssocID="{6CC2B947-608E-4B5F-AEB9-74206D959090}" presName="spaceRect" presStyleCnt="0"/>
      <dgm:spPr/>
    </dgm:pt>
    <dgm:pt modelId="{359542F2-E7EF-4F1A-9930-A18C38032CB6}" type="pres">
      <dgm:prSet presAssocID="{6CC2B947-608E-4B5F-AEB9-74206D959090}" presName="parTx" presStyleLbl="revTx" presStyleIdx="0" presStyleCnt="3">
        <dgm:presLayoutVars>
          <dgm:chMax val="0"/>
          <dgm:chPref val="0"/>
        </dgm:presLayoutVars>
      </dgm:prSet>
      <dgm:spPr/>
    </dgm:pt>
    <dgm:pt modelId="{78DA7D1A-6912-46F9-BC6F-D34930420641}" type="pres">
      <dgm:prSet presAssocID="{9A7172F6-DD74-4516-AFA0-30E3415843EE}" presName="sibTrans" presStyleCnt="0"/>
      <dgm:spPr/>
    </dgm:pt>
    <dgm:pt modelId="{A2FEF172-1580-411A-887F-59E6996BC790}" type="pres">
      <dgm:prSet presAssocID="{63E3A8EA-EACA-4669-A160-C8AED73BC886}" presName="compNode" presStyleCnt="0"/>
      <dgm:spPr/>
    </dgm:pt>
    <dgm:pt modelId="{87DEE926-B567-452F-80E5-EA58A99BC230}" type="pres">
      <dgm:prSet presAssocID="{63E3A8EA-EACA-4669-A160-C8AED73BC886}" presName="bgRect" presStyleLbl="bgShp" presStyleIdx="1" presStyleCnt="3"/>
      <dgm:spPr/>
    </dgm:pt>
    <dgm:pt modelId="{A29916ED-B6B7-4F0D-A8F1-37D4FBDCC2F8}" type="pres">
      <dgm:prSet presAssocID="{63E3A8EA-EACA-4669-A160-C8AED73BC886}" presName="iconRect"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Group"/>
        </a:ext>
      </dgm:extLst>
    </dgm:pt>
    <dgm:pt modelId="{565763EB-319A-44D7-BBB9-90B2EA62A5F6}" type="pres">
      <dgm:prSet presAssocID="{63E3A8EA-EACA-4669-A160-C8AED73BC886}" presName="spaceRect" presStyleCnt="0"/>
      <dgm:spPr/>
    </dgm:pt>
    <dgm:pt modelId="{B1754162-3400-4FF6-BCD7-75A35E8361A0}" type="pres">
      <dgm:prSet presAssocID="{63E3A8EA-EACA-4669-A160-C8AED73BC886}" presName="parTx" presStyleLbl="revTx" presStyleIdx="1" presStyleCnt="3">
        <dgm:presLayoutVars>
          <dgm:chMax val="0"/>
          <dgm:chPref val="0"/>
        </dgm:presLayoutVars>
      </dgm:prSet>
      <dgm:spPr/>
    </dgm:pt>
    <dgm:pt modelId="{941B11EB-8100-4DFE-A036-EAF743523D5C}" type="pres">
      <dgm:prSet presAssocID="{5EA27E75-217A-49C6-9923-D178C22DBF54}" presName="sibTrans" presStyleCnt="0"/>
      <dgm:spPr/>
    </dgm:pt>
    <dgm:pt modelId="{95B414AE-7A3B-440C-867B-1B1CC320DB7E}" type="pres">
      <dgm:prSet presAssocID="{AF0E162D-4909-4978-94C3-7E497F7080AF}" presName="compNode" presStyleCnt="0"/>
      <dgm:spPr/>
    </dgm:pt>
    <dgm:pt modelId="{51F26FD7-F21B-43DB-9C74-01462C80E5C2}" type="pres">
      <dgm:prSet presAssocID="{AF0E162D-4909-4978-94C3-7E497F7080AF}" presName="bgRect" presStyleLbl="bgShp" presStyleIdx="2" presStyleCnt="3"/>
      <dgm:spPr/>
    </dgm:pt>
    <dgm:pt modelId="{856A7DD9-1B11-4AEB-A45A-073EF0061E87}" type="pres">
      <dgm:prSet presAssocID="{AF0E162D-4909-4978-94C3-7E497F7080AF}"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Dollar"/>
        </a:ext>
      </dgm:extLst>
    </dgm:pt>
    <dgm:pt modelId="{01829F28-6314-4B7F-93E4-5694F688769F}" type="pres">
      <dgm:prSet presAssocID="{AF0E162D-4909-4978-94C3-7E497F7080AF}" presName="spaceRect" presStyleCnt="0"/>
      <dgm:spPr/>
    </dgm:pt>
    <dgm:pt modelId="{C494875C-C8A2-48FE-9DB3-625908E6163E}" type="pres">
      <dgm:prSet presAssocID="{AF0E162D-4909-4978-94C3-7E497F7080AF}" presName="parTx" presStyleLbl="revTx" presStyleIdx="2" presStyleCnt="3">
        <dgm:presLayoutVars>
          <dgm:chMax val="0"/>
          <dgm:chPref val="0"/>
        </dgm:presLayoutVars>
      </dgm:prSet>
      <dgm:spPr/>
    </dgm:pt>
  </dgm:ptLst>
  <dgm:cxnLst>
    <dgm:cxn modelId="{BA30AA0B-B7A4-4682-AACC-D1F40E104416}" srcId="{4D1CEF51-1A86-4B2E-A358-A7D8A19EB0F8}" destId="{63E3A8EA-EACA-4669-A160-C8AED73BC886}" srcOrd="1" destOrd="0" parTransId="{49F8D618-91BA-4C89-A851-9DA0790A7B3B}" sibTransId="{5EA27E75-217A-49C6-9923-D178C22DBF54}"/>
    <dgm:cxn modelId="{3408C047-D94B-47F9-8137-334899B28B70}" srcId="{4D1CEF51-1A86-4B2E-A358-A7D8A19EB0F8}" destId="{6CC2B947-608E-4B5F-AEB9-74206D959090}" srcOrd="0" destOrd="0" parTransId="{33E96C92-22C6-4B09-AD15-EB809EF5DDE7}" sibTransId="{9A7172F6-DD74-4516-AFA0-30E3415843EE}"/>
    <dgm:cxn modelId="{14E2BF69-4B0A-49AA-8D42-D8981DF96ED1}" type="presOf" srcId="{6CC2B947-608E-4B5F-AEB9-74206D959090}" destId="{359542F2-E7EF-4F1A-9930-A18C38032CB6}" srcOrd="0" destOrd="0" presId="urn:microsoft.com/office/officeart/2018/2/layout/IconVerticalSolidList"/>
    <dgm:cxn modelId="{3F35C77B-FDD5-48A1-9C66-2AEE29D67B51}" srcId="{4D1CEF51-1A86-4B2E-A358-A7D8A19EB0F8}" destId="{AF0E162D-4909-4978-94C3-7E497F7080AF}" srcOrd="2" destOrd="0" parTransId="{D83B7372-0BDF-4FE7-B910-638768ECBCDD}" sibTransId="{2F9A75AF-4DC9-4ECD-9B20-A46982AAE740}"/>
    <dgm:cxn modelId="{9C9EDF80-E823-4FA3-9779-B945D06C1F1E}" type="presOf" srcId="{4D1CEF51-1A86-4B2E-A358-A7D8A19EB0F8}" destId="{C45611B6-393C-48E5-B0A2-DEF3ABCC6B78}" srcOrd="0" destOrd="0" presId="urn:microsoft.com/office/officeart/2018/2/layout/IconVerticalSolidList"/>
    <dgm:cxn modelId="{15E9D590-D350-40E7-8A57-F4701481C50A}" type="presOf" srcId="{AF0E162D-4909-4978-94C3-7E497F7080AF}" destId="{C494875C-C8A2-48FE-9DB3-625908E6163E}" srcOrd="0" destOrd="0" presId="urn:microsoft.com/office/officeart/2018/2/layout/IconVerticalSolidList"/>
    <dgm:cxn modelId="{69399F97-F208-45F5-90CB-7AE9A0BC495A}" type="presOf" srcId="{63E3A8EA-EACA-4669-A160-C8AED73BC886}" destId="{B1754162-3400-4FF6-BCD7-75A35E8361A0}" srcOrd="0" destOrd="0" presId="urn:microsoft.com/office/officeart/2018/2/layout/IconVerticalSolidList"/>
    <dgm:cxn modelId="{F6C71324-7209-4B4C-9AF9-FB2FCA630A24}" type="presParOf" srcId="{C45611B6-393C-48E5-B0A2-DEF3ABCC6B78}" destId="{FF74814E-F071-418D-BF5D-A2D7EED9B863}" srcOrd="0" destOrd="0" presId="urn:microsoft.com/office/officeart/2018/2/layout/IconVerticalSolidList"/>
    <dgm:cxn modelId="{025B2854-0BAC-4A8C-A857-E76946165DC1}" type="presParOf" srcId="{FF74814E-F071-418D-BF5D-A2D7EED9B863}" destId="{A9082024-0EB0-40BA-A35F-685513D674A4}" srcOrd="0" destOrd="0" presId="urn:microsoft.com/office/officeart/2018/2/layout/IconVerticalSolidList"/>
    <dgm:cxn modelId="{D13CEA8F-55D3-40AE-9FDA-A8604C28B643}" type="presParOf" srcId="{FF74814E-F071-418D-BF5D-A2D7EED9B863}" destId="{C5AEF7E2-CB3D-41C1-9FA2-06B64F47957D}" srcOrd="1" destOrd="0" presId="urn:microsoft.com/office/officeart/2018/2/layout/IconVerticalSolidList"/>
    <dgm:cxn modelId="{3DA38EBE-8AED-430C-954A-D9FC253BB04A}" type="presParOf" srcId="{FF74814E-F071-418D-BF5D-A2D7EED9B863}" destId="{ACF13C55-D3BC-419F-A410-B4A3E1A80F54}" srcOrd="2" destOrd="0" presId="urn:microsoft.com/office/officeart/2018/2/layout/IconVerticalSolidList"/>
    <dgm:cxn modelId="{BA974778-6C39-4002-B793-1AD043F82F9F}" type="presParOf" srcId="{FF74814E-F071-418D-BF5D-A2D7EED9B863}" destId="{359542F2-E7EF-4F1A-9930-A18C38032CB6}" srcOrd="3" destOrd="0" presId="urn:microsoft.com/office/officeart/2018/2/layout/IconVerticalSolidList"/>
    <dgm:cxn modelId="{0919CA06-D6E2-4A4C-ADB0-C50809C0E38E}" type="presParOf" srcId="{C45611B6-393C-48E5-B0A2-DEF3ABCC6B78}" destId="{78DA7D1A-6912-46F9-BC6F-D34930420641}" srcOrd="1" destOrd="0" presId="urn:microsoft.com/office/officeart/2018/2/layout/IconVerticalSolidList"/>
    <dgm:cxn modelId="{0ED1E176-F06A-4D1D-8AD0-FB89AC19E9C2}" type="presParOf" srcId="{C45611B6-393C-48E5-B0A2-DEF3ABCC6B78}" destId="{A2FEF172-1580-411A-887F-59E6996BC790}" srcOrd="2" destOrd="0" presId="urn:microsoft.com/office/officeart/2018/2/layout/IconVerticalSolidList"/>
    <dgm:cxn modelId="{8E1F763A-1A10-4D5A-947F-37791DB8FCB3}" type="presParOf" srcId="{A2FEF172-1580-411A-887F-59E6996BC790}" destId="{87DEE926-B567-452F-80E5-EA58A99BC230}" srcOrd="0" destOrd="0" presId="urn:microsoft.com/office/officeart/2018/2/layout/IconVerticalSolidList"/>
    <dgm:cxn modelId="{3D96F772-ADC8-4A1A-B985-63009100B934}" type="presParOf" srcId="{A2FEF172-1580-411A-887F-59E6996BC790}" destId="{A29916ED-B6B7-4F0D-A8F1-37D4FBDCC2F8}" srcOrd="1" destOrd="0" presId="urn:microsoft.com/office/officeart/2018/2/layout/IconVerticalSolidList"/>
    <dgm:cxn modelId="{2C1B8C3D-6FF7-441E-A222-9E885D21512E}" type="presParOf" srcId="{A2FEF172-1580-411A-887F-59E6996BC790}" destId="{565763EB-319A-44D7-BBB9-90B2EA62A5F6}" srcOrd="2" destOrd="0" presId="urn:microsoft.com/office/officeart/2018/2/layout/IconVerticalSolidList"/>
    <dgm:cxn modelId="{575A56A7-C6AF-46AC-8669-EF7429C736E7}" type="presParOf" srcId="{A2FEF172-1580-411A-887F-59E6996BC790}" destId="{B1754162-3400-4FF6-BCD7-75A35E8361A0}" srcOrd="3" destOrd="0" presId="urn:microsoft.com/office/officeart/2018/2/layout/IconVerticalSolidList"/>
    <dgm:cxn modelId="{5D1BADFB-4798-4F3F-8F79-FDD4F6BC5CB5}" type="presParOf" srcId="{C45611B6-393C-48E5-B0A2-DEF3ABCC6B78}" destId="{941B11EB-8100-4DFE-A036-EAF743523D5C}" srcOrd="3" destOrd="0" presId="urn:microsoft.com/office/officeart/2018/2/layout/IconVerticalSolidList"/>
    <dgm:cxn modelId="{CEBE4F4D-112E-4D66-90F3-262E5357F6F6}" type="presParOf" srcId="{C45611B6-393C-48E5-B0A2-DEF3ABCC6B78}" destId="{95B414AE-7A3B-440C-867B-1B1CC320DB7E}" srcOrd="4" destOrd="0" presId="urn:microsoft.com/office/officeart/2018/2/layout/IconVerticalSolidList"/>
    <dgm:cxn modelId="{B37D01CE-38C5-4A2E-9672-EC7DD121763C}" type="presParOf" srcId="{95B414AE-7A3B-440C-867B-1B1CC320DB7E}" destId="{51F26FD7-F21B-43DB-9C74-01462C80E5C2}" srcOrd="0" destOrd="0" presId="urn:microsoft.com/office/officeart/2018/2/layout/IconVerticalSolidList"/>
    <dgm:cxn modelId="{00B287C1-B488-4026-909B-75BAEB2BDD47}" type="presParOf" srcId="{95B414AE-7A3B-440C-867B-1B1CC320DB7E}" destId="{856A7DD9-1B11-4AEB-A45A-073EF0061E87}" srcOrd="1" destOrd="0" presId="urn:microsoft.com/office/officeart/2018/2/layout/IconVerticalSolidList"/>
    <dgm:cxn modelId="{B0F48E7B-F1A4-4137-BC34-F9E9CA2D10A8}" type="presParOf" srcId="{95B414AE-7A3B-440C-867B-1B1CC320DB7E}" destId="{01829F28-6314-4B7F-93E4-5694F688769F}" srcOrd="2" destOrd="0" presId="urn:microsoft.com/office/officeart/2018/2/layout/IconVerticalSolidList"/>
    <dgm:cxn modelId="{AB13851F-17B0-4E9F-B53B-26E10DD8DFB8}" type="presParOf" srcId="{95B414AE-7A3B-440C-867B-1B1CC320DB7E}" destId="{C494875C-C8A2-48FE-9DB3-625908E6163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4C7A070-B443-4F90-A7C2-D22FF76B17B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045AB64-79D9-4DA0-9DC1-6ECD9298CB0F}">
      <dgm:prSet/>
      <dgm:spPr/>
      <dgm:t>
        <a:bodyPr/>
        <a:lstStyle/>
        <a:p>
          <a:pPr>
            <a:lnSpc>
              <a:spcPct val="100000"/>
            </a:lnSpc>
          </a:pPr>
          <a:r>
            <a:rPr lang="en-GB">
              <a:latin typeface="Times New Roman" panose="02020603050405020304" pitchFamily="18" charset="0"/>
              <a:cs typeface="Times New Roman" panose="02020603050405020304" pitchFamily="18" charset="0"/>
            </a:rPr>
            <a:t>The decisions taken by the organisation regarding the marketing mix are highly impacted by the consistent examination of the quick-paced business environment.</a:t>
          </a:r>
          <a:endParaRPr lang="en-US">
            <a:latin typeface="Times New Roman" panose="02020603050405020304" pitchFamily="18" charset="0"/>
            <a:cs typeface="Times New Roman" panose="02020603050405020304" pitchFamily="18" charset="0"/>
          </a:endParaRPr>
        </a:p>
      </dgm:t>
    </dgm:pt>
    <dgm:pt modelId="{96C6DC2A-AA6B-4E28-B6D5-677E04A75B2A}" type="parTrans" cxnId="{82F0B200-4D8E-48D2-B370-C3741EAFDFEF}">
      <dgm:prSet/>
      <dgm:spPr/>
      <dgm:t>
        <a:bodyPr/>
        <a:lstStyle/>
        <a:p>
          <a:endParaRPr lang="en-US"/>
        </a:p>
      </dgm:t>
    </dgm:pt>
    <dgm:pt modelId="{F9E6FA7E-8CA0-4B22-BB13-57B9DD7A0AB2}" type="sibTrans" cxnId="{82F0B200-4D8E-48D2-B370-C3741EAFDFEF}">
      <dgm:prSet/>
      <dgm:spPr/>
      <dgm:t>
        <a:bodyPr/>
        <a:lstStyle/>
        <a:p>
          <a:endParaRPr lang="en-US"/>
        </a:p>
      </dgm:t>
    </dgm:pt>
    <dgm:pt modelId="{5A23AC39-CDEA-43A5-8993-D312FBFFBEEA}">
      <dgm:prSet/>
      <dgm:spPr/>
      <dgm:t>
        <a:bodyPr/>
        <a:lstStyle/>
        <a:p>
          <a:pPr>
            <a:lnSpc>
              <a:spcPct val="100000"/>
            </a:lnSpc>
          </a:pPr>
          <a:r>
            <a:rPr lang="en-GB">
              <a:latin typeface="Times New Roman" panose="02020603050405020304" pitchFamily="18" charset="0"/>
              <a:cs typeface="Times New Roman" panose="02020603050405020304" pitchFamily="18" charset="0"/>
            </a:rPr>
            <a:t>They conduct actionable research on the changing needs of consumers through analysing the feedback. </a:t>
          </a:r>
          <a:endParaRPr lang="en-US">
            <a:latin typeface="Times New Roman" panose="02020603050405020304" pitchFamily="18" charset="0"/>
            <a:cs typeface="Times New Roman" panose="02020603050405020304" pitchFamily="18" charset="0"/>
          </a:endParaRPr>
        </a:p>
      </dgm:t>
    </dgm:pt>
    <dgm:pt modelId="{C9CFAFD1-A10C-4B93-AC8B-9C138FF0D4CF}" type="parTrans" cxnId="{64A87903-A16F-439C-9BE2-72D5D1B9A06D}">
      <dgm:prSet/>
      <dgm:spPr/>
      <dgm:t>
        <a:bodyPr/>
        <a:lstStyle/>
        <a:p>
          <a:endParaRPr lang="en-US"/>
        </a:p>
      </dgm:t>
    </dgm:pt>
    <dgm:pt modelId="{3BF91487-12BE-444D-A29C-C03582DBB7A4}" type="sibTrans" cxnId="{64A87903-A16F-439C-9BE2-72D5D1B9A06D}">
      <dgm:prSet/>
      <dgm:spPr/>
      <dgm:t>
        <a:bodyPr/>
        <a:lstStyle/>
        <a:p>
          <a:endParaRPr lang="en-US"/>
        </a:p>
      </dgm:t>
    </dgm:pt>
    <dgm:pt modelId="{C8F3E166-52E1-4532-A02E-36A6FD8F9A62}">
      <dgm:prSet/>
      <dgm:spPr/>
      <dgm:t>
        <a:bodyPr/>
        <a:lstStyle/>
        <a:p>
          <a:pPr>
            <a:lnSpc>
              <a:spcPct val="100000"/>
            </a:lnSpc>
          </a:pPr>
          <a:r>
            <a:rPr lang="en-GB">
              <a:latin typeface="Times New Roman" panose="02020603050405020304" pitchFamily="18" charset="0"/>
              <a:cs typeface="Times New Roman" panose="02020603050405020304" pitchFamily="18" charset="0"/>
            </a:rPr>
            <a:t>Their tactical planning on enhancing the elements has pushed them to increase their long-term sustainability. </a:t>
          </a:r>
          <a:endParaRPr lang="en-US">
            <a:latin typeface="Times New Roman" panose="02020603050405020304" pitchFamily="18" charset="0"/>
            <a:cs typeface="Times New Roman" panose="02020603050405020304" pitchFamily="18" charset="0"/>
          </a:endParaRPr>
        </a:p>
      </dgm:t>
    </dgm:pt>
    <dgm:pt modelId="{056DBBAF-2277-4651-B7D7-DE01B0932849}" type="parTrans" cxnId="{CA668563-4558-4B37-9FB5-1D976D3C2D5C}">
      <dgm:prSet/>
      <dgm:spPr/>
      <dgm:t>
        <a:bodyPr/>
        <a:lstStyle/>
        <a:p>
          <a:endParaRPr lang="en-US"/>
        </a:p>
      </dgm:t>
    </dgm:pt>
    <dgm:pt modelId="{A2BAD035-14D3-40A8-BEC9-EA9F9FB277BE}" type="sibTrans" cxnId="{CA668563-4558-4B37-9FB5-1D976D3C2D5C}">
      <dgm:prSet/>
      <dgm:spPr/>
      <dgm:t>
        <a:bodyPr/>
        <a:lstStyle/>
        <a:p>
          <a:endParaRPr lang="en-US"/>
        </a:p>
      </dgm:t>
    </dgm:pt>
    <dgm:pt modelId="{C503ADCE-2D18-46C9-8CE1-DB581C48753A}" type="pres">
      <dgm:prSet presAssocID="{34C7A070-B443-4F90-A7C2-D22FF76B17B0}" presName="root" presStyleCnt="0">
        <dgm:presLayoutVars>
          <dgm:dir/>
          <dgm:resizeHandles val="exact"/>
        </dgm:presLayoutVars>
      </dgm:prSet>
      <dgm:spPr/>
    </dgm:pt>
    <dgm:pt modelId="{0CB438D4-6AD0-4D38-853F-FBE98C95AC4F}" type="pres">
      <dgm:prSet presAssocID="{9045AB64-79D9-4DA0-9DC1-6ECD9298CB0F}" presName="compNode" presStyleCnt="0"/>
      <dgm:spPr/>
    </dgm:pt>
    <dgm:pt modelId="{00E5534F-6C28-4F84-9BC2-2749D47C8B78}" type="pres">
      <dgm:prSet presAssocID="{9045AB64-79D9-4DA0-9DC1-6ECD9298CB0F}" presName="bgRect" presStyleLbl="bgShp" presStyleIdx="0" presStyleCnt="3" custLinFactNeighborY="-43"/>
      <dgm:spPr/>
    </dgm:pt>
    <dgm:pt modelId="{98DD9F06-A2FC-4D24-A4D1-95C28FCB9A6B}" type="pres">
      <dgm:prSet presAssocID="{9045AB64-79D9-4DA0-9DC1-6ECD9298CB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Presentation with Checklist"/>
        </a:ext>
      </dgm:extLst>
    </dgm:pt>
    <dgm:pt modelId="{5DC66566-BB28-4A98-A83A-1BC303E2507E}" type="pres">
      <dgm:prSet presAssocID="{9045AB64-79D9-4DA0-9DC1-6ECD9298CB0F}" presName="spaceRect" presStyleCnt="0"/>
      <dgm:spPr/>
    </dgm:pt>
    <dgm:pt modelId="{C86D88C0-97EA-427D-A8F1-45E70423D69E}" type="pres">
      <dgm:prSet presAssocID="{9045AB64-79D9-4DA0-9DC1-6ECD9298CB0F}" presName="parTx" presStyleLbl="revTx" presStyleIdx="0" presStyleCnt="3">
        <dgm:presLayoutVars>
          <dgm:chMax val="0"/>
          <dgm:chPref val="0"/>
        </dgm:presLayoutVars>
      </dgm:prSet>
      <dgm:spPr/>
    </dgm:pt>
    <dgm:pt modelId="{387C72D6-703E-4EC6-B5FB-7B6D1402998B}" type="pres">
      <dgm:prSet presAssocID="{F9E6FA7E-8CA0-4B22-BB13-57B9DD7A0AB2}" presName="sibTrans" presStyleCnt="0"/>
      <dgm:spPr/>
    </dgm:pt>
    <dgm:pt modelId="{3FE5384B-BF2E-453D-94D2-2FD83C489932}" type="pres">
      <dgm:prSet presAssocID="{5A23AC39-CDEA-43A5-8993-D312FBFFBEEA}" presName="compNode" presStyleCnt="0"/>
      <dgm:spPr/>
    </dgm:pt>
    <dgm:pt modelId="{916ED210-BD49-4878-8B04-56E9B9A02D6E}" type="pres">
      <dgm:prSet presAssocID="{5A23AC39-CDEA-43A5-8993-D312FBFFBEEA}" presName="bgRect" presStyleLbl="bgShp" presStyleIdx="1" presStyleCnt="3"/>
      <dgm:spPr/>
    </dgm:pt>
    <dgm:pt modelId="{397AD2BA-8B0B-47CB-9EFC-4721092A535A}" type="pres">
      <dgm:prSet presAssocID="{5A23AC39-CDEA-43A5-8993-D312FBFFBEEA}" presName="iconRect"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Target Audience"/>
        </a:ext>
      </dgm:extLst>
    </dgm:pt>
    <dgm:pt modelId="{BD0A4576-D1A4-4D35-AE7A-8FD9B7408A4C}" type="pres">
      <dgm:prSet presAssocID="{5A23AC39-CDEA-43A5-8993-D312FBFFBEEA}" presName="spaceRect" presStyleCnt="0"/>
      <dgm:spPr/>
    </dgm:pt>
    <dgm:pt modelId="{EDD37768-0569-456C-B697-BC384F121BF2}" type="pres">
      <dgm:prSet presAssocID="{5A23AC39-CDEA-43A5-8993-D312FBFFBEEA}" presName="parTx" presStyleLbl="revTx" presStyleIdx="1" presStyleCnt="3">
        <dgm:presLayoutVars>
          <dgm:chMax val="0"/>
          <dgm:chPref val="0"/>
        </dgm:presLayoutVars>
      </dgm:prSet>
      <dgm:spPr/>
    </dgm:pt>
    <dgm:pt modelId="{B2A84F36-9B1D-48EA-938E-AB48367D1C48}" type="pres">
      <dgm:prSet presAssocID="{3BF91487-12BE-444D-A29C-C03582DBB7A4}" presName="sibTrans" presStyleCnt="0"/>
      <dgm:spPr/>
    </dgm:pt>
    <dgm:pt modelId="{2BF494CF-EE94-4910-A40F-DA375CDB68F4}" type="pres">
      <dgm:prSet presAssocID="{C8F3E166-52E1-4532-A02E-36A6FD8F9A62}" presName="compNode" presStyleCnt="0"/>
      <dgm:spPr/>
    </dgm:pt>
    <dgm:pt modelId="{B6DF533F-7055-44A5-B0C4-A065F65AA0FA}" type="pres">
      <dgm:prSet presAssocID="{C8F3E166-52E1-4532-A02E-36A6FD8F9A62}" presName="bgRect" presStyleLbl="bgShp" presStyleIdx="2" presStyleCnt="3"/>
      <dgm:spPr/>
    </dgm:pt>
    <dgm:pt modelId="{D2187A06-7DC4-4988-86D0-3343AC7DBD5C}" type="pres">
      <dgm:prSet presAssocID="{C8F3E166-52E1-4532-A02E-36A6FD8F9A62}"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usiness Growth"/>
        </a:ext>
      </dgm:extLst>
    </dgm:pt>
    <dgm:pt modelId="{E34BDFFB-CBC6-4A34-AE55-482955E44CF9}" type="pres">
      <dgm:prSet presAssocID="{C8F3E166-52E1-4532-A02E-36A6FD8F9A62}" presName="spaceRect" presStyleCnt="0"/>
      <dgm:spPr/>
    </dgm:pt>
    <dgm:pt modelId="{438946DA-02C3-4F36-869A-CE0FEB76FA7E}" type="pres">
      <dgm:prSet presAssocID="{C8F3E166-52E1-4532-A02E-36A6FD8F9A62}" presName="parTx" presStyleLbl="revTx" presStyleIdx="2" presStyleCnt="3">
        <dgm:presLayoutVars>
          <dgm:chMax val="0"/>
          <dgm:chPref val="0"/>
        </dgm:presLayoutVars>
      </dgm:prSet>
      <dgm:spPr/>
    </dgm:pt>
  </dgm:ptLst>
  <dgm:cxnLst>
    <dgm:cxn modelId="{82F0B200-4D8E-48D2-B370-C3741EAFDFEF}" srcId="{34C7A070-B443-4F90-A7C2-D22FF76B17B0}" destId="{9045AB64-79D9-4DA0-9DC1-6ECD9298CB0F}" srcOrd="0" destOrd="0" parTransId="{96C6DC2A-AA6B-4E28-B6D5-677E04A75B2A}" sibTransId="{F9E6FA7E-8CA0-4B22-BB13-57B9DD7A0AB2}"/>
    <dgm:cxn modelId="{5B8DDB00-94BF-4161-AD64-F22E8551ED15}" type="presOf" srcId="{5A23AC39-CDEA-43A5-8993-D312FBFFBEEA}" destId="{EDD37768-0569-456C-B697-BC384F121BF2}" srcOrd="0" destOrd="0" presId="urn:microsoft.com/office/officeart/2018/2/layout/IconVerticalSolidList"/>
    <dgm:cxn modelId="{64A87903-A16F-439C-9BE2-72D5D1B9A06D}" srcId="{34C7A070-B443-4F90-A7C2-D22FF76B17B0}" destId="{5A23AC39-CDEA-43A5-8993-D312FBFFBEEA}" srcOrd="1" destOrd="0" parTransId="{C9CFAFD1-A10C-4B93-AC8B-9C138FF0D4CF}" sibTransId="{3BF91487-12BE-444D-A29C-C03582DBB7A4}"/>
    <dgm:cxn modelId="{76F4AB17-FC65-4C6C-97CE-3824F6CF1E65}" type="presOf" srcId="{C8F3E166-52E1-4532-A02E-36A6FD8F9A62}" destId="{438946DA-02C3-4F36-869A-CE0FEB76FA7E}" srcOrd="0" destOrd="0" presId="urn:microsoft.com/office/officeart/2018/2/layout/IconVerticalSolidList"/>
    <dgm:cxn modelId="{CA668563-4558-4B37-9FB5-1D976D3C2D5C}" srcId="{34C7A070-B443-4F90-A7C2-D22FF76B17B0}" destId="{C8F3E166-52E1-4532-A02E-36A6FD8F9A62}" srcOrd="2" destOrd="0" parTransId="{056DBBAF-2277-4651-B7D7-DE01B0932849}" sibTransId="{A2BAD035-14D3-40A8-BEC9-EA9F9FB277BE}"/>
    <dgm:cxn modelId="{885CC468-D9D2-43FE-BABD-C238CC8D4375}" type="presOf" srcId="{9045AB64-79D9-4DA0-9DC1-6ECD9298CB0F}" destId="{C86D88C0-97EA-427D-A8F1-45E70423D69E}" srcOrd="0" destOrd="0" presId="urn:microsoft.com/office/officeart/2018/2/layout/IconVerticalSolidList"/>
    <dgm:cxn modelId="{5BB0C9A7-EBD5-4B69-9030-B6412723AF91}" type="presOf" srcId="{34C7A070-B443-4F90-A7C2-D22FF76B17B0}" destId="{C503ADCE-2D18-46C9-8CE1-DB581C48753A}" srcOrd="0" destOrd="0" presId="urn:microsoft.com/office/officeart/2018/2/layout/IconVerticalSolidList"/>
    <dgm:cxn modelId="{55627DF3-CA6E-4187-BD1D-8E93D75059F5}" type="presParOf" srcId="{C503ADCE-2D18-46C9-8CE1-DB581C48753A}" destId="{0CB438D4-6AD0-4D38-853F-FBE98C95AC4F}" srcOrd="0" destOrd="0" presId="urn:microsoft.com/office/officeart/2018/2/layout/IconVerticalSolidList"/>
    <dgm:cxn modelId="{00EE5A0B-477B-4A6D-B555-430F49D3951A}" type="presParOf" srcId="{0CB438D4-6AD0-4D38-853F-FBE98C95AC4F}" destId="{00E5534F-6C28-4F84-9BC2-2749D47C8B78}" srcOrd="0" destOrd="0" presId="urn:microsoft.com/office/officeart/2018/2/layout/IconVerticalSolidList"/>
    <dgm:cxn modelId="{75A23471-961C-430A-95C6-91D240E8B413}" type="presParOf" srcId="{0CB438D4-6AD0-4D38-853F-FBE98C95AC4F}" destId="{98DD9F06-A2FC-4D24-A4D1-95C28FCB9A6B}" srcOrd="1" destOrd="0" presId="urn:microsoft.com/office/officeart/2018/2/layout/IconVerticalSolidList"/>
    <dgm:cxn modelId="{AD9D5705-8012-45F3-A580-C525B8EA4EC3}" type="presParOf" srcId="{0CB438D4-6AD0-4D38-853F-FBE98C95AC4F}" destId="{5DC66566-BB28-4A98-A83A-1BC303E2507E}" srcOrd="2" destOrd="0" presId="urn:microsoft.com/office/officeart/2018/2/layout/IconVerticalSolidList"/>
    <dgm:cxn modelId="{5C28AE20-1240-446B-84B5-2A1A90170A3F}" type="presParOf" srcId="{0CB438D4-6AD0-4D38-853F-FBE98C95AC4F}" destId="{C86D88C0-97EA-427D-A8F1-45E70423D69E}" srcOrd="3" destOrd="0" presId="urn:microsoft.com/office/officeart/2018/2/layout/IconVerticalSolidList"/>
    <dgm:cxn modelId="{4185F989-C81E-48DB-8339-699E4A3F060D}" type="presParOf" srcId="{C503ADCE-2D18-46C9-8CE1-DB581C48753A}" destId="{387C72D6-703E-4EC6-B5FB-7B6D1402998B}" srcOrd="1" destOrd="0" presId="urn:microsoft.com/office/officeart/2018/2/layout/IconVerticalSolidList"/>
    <dgm:cxn modelId="{34165E12-02E1-4A44-A8A8-665461386292}" type="presParOf" srcId="{C503ADCE-2D18-46C9-8CE1-DB581C48753A}" destId="{3FE5384B-BF2E-453D-94D2-2FD83C489932}" srcOrd="2" destOrd="0" presId="urn:microsoft.com/office/officeart/2018/2/layout/IconVerticalSolidList"/>
    <dgm:cxn modelId="{D999D0A5-6C0E-4129-B50C-C478A97A3983}" type="presParOf" srcId="{3FE5384B-BF2E-453D-94D2-2FD83C489932}" destId="{916ED210-BD49-4878-8B04-56E9B9A02D6E}" srcOrd="0" destOrd="0" presId="urn:microsoft.com/office/officeart/2018/2/layout/IconVerticalSolidList"/>
    <dgm:cxn modelId="{3FB39C4A-859D-4225-8CC7-BBA6D9A8F68F}" type="presParOf" srcId="{3FE5384B-BF2E-453D-94D2-2FD83C489932}" destId="{397AD2BA-8B0B-47CB-9EFC-4721092A535A}" srcOrd="1" destOrd="0" presId="urn:microsoft.com/office/officeart/2018/2/layout/IconVerticalSolidList"/>
    <dgm:cxn modelId="{E58621CA-12AA-4DEA-8404-308B86FFBC23}" type="presParOf" srcId="{3FE5384B-BF2E-453D-94D2-2FD83C489932}" destId="{BD0A4576-D1A4-4D35-AE7A-8FD9B7408A4C}" srcOrd="2" destOrd="0" presId="urn:microsoft.com/office/officeart/2018/2/layout/IconVerticalSolidList"/>
    <dgm:cxn modelId="{DF855F2B-6B2A-47D3-8415-2CF78357D344}" type="presParOf" srcId="{3FE5384B-BF2E-453D-94D2-2FD83C489932}" destId="{EDD37768-0569-456C-B697-BC384F121BF2}" srcOrd="3" destOrd="0" presId="urn:microsoft.com/office/officeart/2018/2/layout/IconVerticalSolidList"/>
    <dgm:cxn modelId="{4087990F-81B4-4523-A890-F1B651220559}" type="presParOf" srcId="{C503ADCE-2D18-46C9-8CE1-DB581C48753A}" destId="{B2A84F36-9B1D-48EA-938E-AB48367D1C48}" srcOrd="3" destOrd="0" presId="urn:microsoft.com/office/officeart/2018/2/layout/IconVerticalSolidList"/>
    <dgm:cxn modelId="{9A821725-21C7-4722-905C-2CF15017BC52}" type="presParOf" srcId="{C503ADCE-2D18-46C9-8CE1-DB581C48753A}" destId="{2BF494CF-EE94-4910-A40F-DA375CDB68F4}" srcOrd="4" destOrd="0" presId="urn:microsoft.com/office/officeart/2018/2/layout/IconVerticalSolidList"/>
    <dgm:cxn modelId="{9ED917C1-F1F2-4A94-805A-68EC7EDE9512}" type="presParOf" srcId="{2BF494CF-EE94-4910-A40F-DA375CDB68F4}" destId="{B6DF533F-7055-44A5-B0C4-A065F65AA0FA}" srcOrd="0" destOrd="0" presId="urn:microsoft.com/office/officeart/2018/2/layout/IconVerticalSolidList"/>
    <dgm:cxn modelId="{130DCE25-A979-4C64-8E2D-A68D98D54B29}" type="presParOf" srcId="{2BF494CF-EE94-4910-A40F-DA375CDB68F4}" destId="{D2187A06-7DC4-4988-86D0-3343AC7DBD5C}" srcOrd="1" destOrd="0" presId="urn:microsoft.com/office/officeart/2018/2/layout/IconVerticalSolidList"/>
    <dgm:cxn modelId="{B2DCA4D7-E059-422C-A469-7C3C76A12DD9}" type="presParOf" srcId="{2BF494CF-EE94-4910-A40F-DA375CDB68F4}" destId="{E34BDFFB-CBC6-4A34-AE55-482955E44CF9}" srcOrd="2" destOrd="0" presId="urn:microsoft.com/office/officeart/2018/2/layout/IconVerticalSolidList"/>
    <dgm:cxn modelId="{AA466224-2CFB-4F94-88CD-6C84EFDADD3D}" type="presParOf" srcId="{2BF494CF-EE94-4910-A40F-DA375CDB68F4}" destId="{438946DA-02C3-4F36-869A-CE0FEB76FA7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54A58-6902-4201-9D5D-CE127CDA610A}">
      <dsp:nvSpPr>
        <dsp:cNvPr id="0" name=""/>
        <dsp:cNvSpPr/>
      </dsp:nvSpPr>
      <dsp:spPr>
        <a:xfrm>
          <a:off x="0" y="424400"/>
          <a:ext cx="6666833" cy="6048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4E30C501-3162-47D9-BD27-4E3EFBC7A7F6}">
      <dsp:nvSpPr>
        <dsp:cNvPr id="0" name=""/>
        <dsp:cNvSpPr/>
      </dsp:nvSpPr>
      <dsp:spPr>
        <a:xfrm>
          <a:off x="333341" y="70160"/>
          <a:ext cx="4666783" cy="7084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b="1" i="0" kern="1200" baseline="0" dirty="0">
              <a:latin typeface="Times New Roman" panose="02020603050405020304" pitchFamily="18" charset="0"/>
              <a:cs typeface="Times New Roman" panose="02020603050405020304" pitchFamily="18" charset="0"/>
            </a:rPr>
            <a:t>Module code: BMIH4009 / BMIH4009D</a:t>
          </a:r>
          <a:endParaRPr lang="en-US" sz="2400" kern="1200" dirty="0">
            <a:latin typeface="Times New Roman" panose="02020603050405020304" pitchFamily="18" charset="0"/>
            <a:cs typeface="Times New Roman" panose="02020603050405020304" pitchFamily="18" charset="0"/>
          </a:endParaRPr>
        </a:p>
      </dsp:txBody>
      <dsp:txXfrm>
        <a:off x="367926" y="104745"/>
        <a:ext cx="4597613" cy="639310"/>
      </dsp:txXfrm>
    </dsp:sp>
    <dsp:sp modelId="{D5CC5C2B-4512-4A7E-82AC-21FB9699A417}">
      <dsp:nvSpPr>
        <dsp:cNvPr id="0" name=""/>
        <dsp:cNvSpPr/>
      </dsp:nvSpPr>
      <dsp:spPr>
        <a:xfrm>
          <a:off x="0" y="1513040"/>
          <a:ext cx="6666833" cy="6048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E366A92-E6FC-4F89-9176-0D81ACDC408B}">
      <dsp:nvSpPr>
        <dsp:cNvPr id="0" name=""/>
        <dsp:cNvSpPr/>
      </dsp:nvSpPr>
      <dsp:spPr>
        <a:xfrm>
          <a:off x="333341" y="1158800"/>
          <a:ext cx="4666783" cy="70848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b="1" i="0" kern="1200" baseline="0">
              <a:latin typeface="Times New Roman" panose="02020603050405020304" pitchFamily="18" charset="0"/>
              <a:cs typeface="Times New Roman" panose="02020603050405020304" pitchFamily="18" charset="0"/>
            </a:rPr>
            <a:t>Module: Marketing Essentials</a:t>
          </a:r>
          <a:endParaRPr lang="en-US" sz="2400" kern="1200">
            <a:latin typeface="Times New Roman" panose="02020603050405020304" pitchFamily="18" charset="0"/>
            <a:cs typeface="Times New Roman" panose="02020603050405020304" pitchFamily="18" charset="0"/>
          </a:endParaRPr>
        </a:p>
      </dsp:txBody>
      <dsp:txXfrm>
        <a:off x="367926" y="1193385"/>
        <a:ext cx="4597613" cy="639310"/>
      </dsp:txXfrm>
    </dsp:sp>
    <dsp:sp modelId="{7A75F0C1-46DC-4525-BFE5-763EAE210A08}">
      <dsp:nvSpPr>
        <dsp:cNvPr id="0" name=""/>
        <dsp:cNvSpPr/>
      </dsp:nvSpPr>
      <dsp:spPr>
        <a:xfrm>
          <a:off x="0" y="2601680"/>
          <a:ext cx="6666833" cy="604800"/>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5F2733F0-54C9-4575-8DD6-F49592EB3BBC}">
      <dsp:nvSpPr>
        <dsp:cNvPr id="0" name=""/>
        <dsp:cNvSpPr/>
      </dsp:nvSpPr>
      <dsp:spPr>
        <a:xfrm>
          <a:off x="333341" y="2247440"/>
          <a:ext cx="4666783" cy="70848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b="1" i="0" kern="1200" baseline="0">
              <a:latin typeface="Times New Roman" panose="02020603050405020304" pitchFamily="18" charset="0"/>
              <a:cs typeface="Times New Roman" panose="02020603050405020304" pitchFamily="18" charset="0"/>
            </a:rPr>
            <a:t>Assignment Title: Presentation</a:t>
          </a:r>
          <a:endParaRPr lang="en-US" sz="2400" kern="1200">
            <a:latin typeface="Times New Roman" panose="02020603050405020304" pitchFamily="18" charset="0"/>
            <a:cs typeface="Times New Roman" panose="02020603050405020304" pitchFamily="18" charset="0"/>
          </a:endParaRPr>
        </a:p>
      </dsp:txBody>
      <dsp:txXfrm>
        <a:off x="367926" y="2282025"/>
        <a:ext cx="4597613" cy="639310"/>
      </dsp:txXfrm>
    </dsp:sp>
    <dsp:sp modelId="{1D2EA6BE-5C8A-42CA-91E1-21BE811503EC}">
      <dsp:nvSpPr>
        <dsp:cNvPr id="0" name=""/>
        <dsp:cNvSpPr/>
      </dsp:nvSpPr>
      <dsp:spPr>
        <a:xfrm>
          <a:off x="0" y="3690319"/>
          <a:ext cx="6666833" cy="6048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FBEEFF6-9936-495C-90A1-AD50E323B74C}">
      <dsp:nvSpPr>
        <dsp:cNvPr id="0" name=""/>
        <dsp:cNvSpPr/>
      </dsp:nvSpPr>
      <dsp:spPr>
        <a:xfrm>
          <a:off x="333341" y="3336080"/>
          <a:ext cx="4666783" cy="7084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b="1" i="0" kern="1200" baseline="0">
              <a:latin typeface="Times New Roman" panose="02020603050405020304" pitchFamily="18" charset="0"/>
              <a:cs typeface="Times New Roman" panose="02020603050405020304" pitchFamily="18" charset="0"/>
            </a:rPr>
            <a:t>Student name: Peter Pompa</a:t>
          </a:r>
          <a:endParaRPr lang="en-US" sz="2400" kern="1200">
            <a:latin typeface="Times New Roman" panose="02020603050405020304" pitchFamily="18" charset="0"/>
            <a:cs typeface="Times New Roman" panose="02020603050405020304" pitchFamily="18" charset="0"/>
          </a:endParaRPr>
        </a:p>
      </dsp:txBody>
      <dsp:txXfrm>
        <a:off x="367926" y="3370665"/>
        <a:ext cx="4597613" cy="639310"/>
      </dsp:txXfrm>
    </dsp:sp>
    <dsp:sp modelId="{2300DF3A-6C93-4C7E-9C1B-038C4204660B}">
      <dsp:nvSpPr>
        <dsp:cNvPr id="0" name=""/>
        <dsp:cNvSpPr/>
      </dsp:nvSpPr>
      <dsp:spPr>
        <a:xfrm>
          <a:off x="0" y="4778959"/>
          <a:ext cx="6666833" cy="604800"/>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2485CCD8-86F2-4F16-9891-782AD2E43B38}">
      <dsp:nvSpPr>
        <dsp:cNvPr id="0" name=""/>
        <dsp:cNvSpPr/>
      </dsp:nvSpPr>
      <dsp:spPr>
        <a:xfrm>
          <a:off x="333341" y="4424719"/>
          <a:ext cx="4666783" cy="70848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b="1" i="0" kern="1200" baseline="0">
              <a:latin typeface="Times New Roman" panose="02020603050405020304" pitchFamily="18" charset="0"/>
              <a:cs typeface="Times New Roman" panose="02020603050405020304" pitchFamily="18" charset="0"/>
            </a:rPr>
            <a:t>Student ID: 2320763</a:t>
          </a:r>
          <a:endParaRPr lang="en-US" sz="2400" kern="1200">
            <a:latin typeface="Times New Roman" panose="02020603050405020304" pitchFamily="18" charset="0"/>
            <a:cs typeface="Times New Roman" panose="02020603050405020304" pitchFamily="18" charset="0"/>
          </a:endParaRPr>
        </a:p>
      </dsp:txBody>
      <dsp:txXfrm>
        <a:off x="367926" y="4459304"/>
        <a:ext cx="4597613"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5BD7AA-B83C-44F8-A6A5-8829C5B48464}">
      <dsp:nvSpPr>
        <dsp:cNvPr id="0" name=""/>
        <dsp:cNvSpPr/>
      </dsp:nvSpPr>
      <dsp:spPr>
        <a:xfrm>
          <a:off x="0" y="2479"/>
          <a:ext cx="6666833" cy="804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latin typeface="Times New Roman" panose="02020603050405020304" pitchFamily="18" charset="0"/>
              <a:cs typeface="Times New Roman" panose="02020603050405020304" pitchFamily="18" charset="0"/>
            </a:rPr>
            <a:t>Introduction……………………………………………………………………….. 3</a:t>
          </a:r>
          <a:endParaRPr lang="en-US" sz="1400" kern="1200">
            <a:latin typeface="Times New Roman" panose="02020603050405020304" pitchFamily="18" charset="0"/>
            <a:cs typeface="Times New Roman" panose="02020603050405020304" pitchFamily="18" charset="0"/>
          </a:endParaRPr>
        </a:p>
      </dsp:txBody>
      <dsp:txXfrm>
        <a:off x="39295" y="41774"/>
        <a:ext cx="6588243" cy="726370"/>
      </dsp:txXfrm>
    </dsp:sp>
    <dsp:sp modelId="{790E99B1-C894-45E2-873A-A7BFFC50CB37}">
      <dsp:nvSpPr>
        <dsp:cNvPr id="0" name=""/>
        <dsp:cNvSpPr/>
      </dsp:nvSpPr>
      <dsp:spPr>
        <a:xfrm>
          <a:off x="0" y="931279"/>
          <a:ext cx="6666833" cy="804960"/>
        </a:xfrm>
        <a:prstGeom prst="round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latin typeface="Times New Roman" panose="02020603050405020304" pitchFamily="18" charset="0"/>
              <a:cs typeface="Times New Roman" panose="02020603050405020304" pitchFamily="18" charset="0"/>
            </a:rPr>
            <a:t>Marketing Mix in action……………………………………………………………………………….. 4-6</a:t>
          </a:r>
          <a:endParaRPr lang="en-US" sz="1400" kern="1200">
            <a:latin typeface="Times New Roman" panose="02020603050405020304" pitchFamily="18" charset="0"/>
            <a:cs typeface="Times New Roman" panose="02020603050405020304" pitchFamily="18" charset="0"/>
          </a:endParaRPr>
        </a:p>
      </dsp:txBody>
      <dsp:txXfrm>
        <a:off x="39295" y="970574"/>
        <a:ext cx="6588243" cy="726370"/>
      </dsp:txXfrm>
    </dsp:sp>
    <dsp:sp modelId="{41461C4D-9C57-46EB-8401-954D575FB088}">
      <dsp:nvSpPr>
        <dsp:cNvPr id="0" name=""/>
        <dsp:cNvSpPr/>
      </dsp:nvSpPr>
      <dsp:spPr>
        <a:xfrm>
          <a:off x="0" y="1860079"/>
          <a:ext cx="6666833" cy="804960"/>
        </a:xfrm>
        <a:prstGeom prst="round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latin typeface="Times New Roman" panose="02020603050405020304" pitchFamily="18" charset="0"/>
              <a:cs typeface="Times New Roman" panose="02020603050405020304" pitchFamily="18" charset="0"/>
            </a:rPr>
            <a:t>Value Creation and Stakeholders…………………………………………………….............................. 7</a:t>
          </a:r>
          <a:endParaRPr lang="en-US" sz="1400" kern="1200">
            <a:latin typeface="Times New Roman" panose="02020603050405020304" pitchFamily="18" charset="0"/>
            <a:cs typeface="Times New Roman" panose="02020603050405020304" pitchFamily="18" charset="0"/>
          </a:endParaRPr>
        </a:p>
      </dsp:txBody>
      <dsp:txXfrm>
        <a:off x="39295" y="1899374"/>
        <a:ext cx="6588243" cy="726370"/>
      </dsp:txXfrm>
    </dsp:sp>
    <dsp:sp modelId="{2B9ED404-5B90-444F-82CA-A5B766040C1C}">
      <dsp:nvSpPr>
        <dsp:cNvPr id="0" name=""/>
        <dsp:cNvSpPr/>
      </dsp:nvSpPr>
      <dsp:spPr>
        <a:xfrm>
          <a:off x="0" y="2788879"/>
          <a:ext cx="6666833" cy="804960"/>
        </a:xfrm>
        <a:prstGeom prst="round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latin typeface="Times New Roman" panose="02020603050405020304" pitchFamily="18" charset="0"/>
              <a:cs typeface="Times New Roman" panose="02020603050405020304" pitchFamily="18" charset="0"/>
            </a:rPr>
            <a:t>Marketing Planning…………………………………………………………………………...... 8</a:t>
          </a:r>
          <a:endParaRPr lang="en-US" sz="1400" kern="1200">
            <a:latin typeface="Times New Roman" panose="02020603050405020304" pitchFamily="18" charset="0"/>
            <a:cs typeface="Times New Roman" panose="02020603050405020304" pitchFamily="18" charset="0"/>
          </a:endParaRPr>
        </a:p>
      </dsp:txBody>
      <dsp:txXfrm>
        <a:off x="39295" y="2828174"/>
        <a:ext cx="6588243" cy="726370"/>
      </dsp:txXfrm>
    </dsp:sp>
    <dsp:sp modelId="{C4673F81-6D37-4062-982B-DC3F7AC293D6}">
      <dsp:nvSpPr>
        <dsp:cNvPr id="0" name=""/>
        <dsp:cNvSpPr/>
      </dsp:nvSpPr>
      <dsp:spPr>
        <a:xfrm>
          <a:off x="0" y="3717679"/>
          <a:ext cx="6666833" cy="804960"/>
        </a:xfrm>
        <a:prstGeom prst="round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latin typeface="Times New Roman" panose="02020603050405020304" pitchFamily="18" charset="0"/>
              <a:cs typeface="Times New Roman" panose="02020603050405020304" pitchFamily="18" charset="0"/>
            </a:rPr>
            <a:t>Conclusion…………………………………………………………………………....9</a:t>
          </a:r>
          <a:endParaRPr lang="en-US" sz="1400" kern="1200">
            <a:latin typeface="Times New Roman" panose="02020603050405020304" pitchFamily="18" charset="0"/>
            <a:cs typeface="Times New Roman" panose="02020603050405020304" pitchFamily="18" charset="0"/>
          </a:endParaRPr>
        </a:p>
      </dsp:txBody>
      <dsp:txXfrm>
        <a:off x="39295" y="3756974"/>
        <a:ext cx="6588243" cy="726370"/>
      </dsp:txXfrm>
    </dsp:sp>
    <dsp:sp modelId="{00765E17-215E-4ECD-B9E2-7F64158AD0DC}">
      <dsp:nvSpPr>
        <dsp:cNvPr id="0" name=""/>
        <dsp:cNvSpPr/>
      </dsp:nvSpPr>
      <dsp:spPr>
        <a:xfrm>
          <a:off x="0" y="4646479"/>
          <a:ext cx="6666833" cy="8049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latin typeface="Times New Roman" panose="02020603050405020304" pitchFamily="18" charset="0"/>
              <a:cs typeface="Times New Roman" panose="02020603050405020304" pitchFamily="18" charset="0"/>
            </a:rPr>
            <a:t>References………………………………………………………………………......10</a:t>
          </a:r>
          <a:endParaRPr lang="en-US" sz="1400" kern="1200">
            <a:latin typeface="Times New Roman" panose="02020603050405020304" pitchFamily="18" charset="0"/>
            <a:cs typeface="Times New Roman" panose="02020603050405020304" pitchFamily="18" charset="0"/>
          </a:endParaRPr>
        </a:p>
      </dsp:txBody>
      <dsp:txXfrm>
        <a:off x="39295" y="4685774"/>
        <a:ext cx="6588243" cy="7263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A1469B-FE33-48A6-BBA9-8F4DB4AF264E}">
      <dsp:nvSpPr>
        <dsp:cNvPr id="0" name=""/>
        <dsp:cNvSpPr/>
      </dsp:nvSpPr>
      <dsp:spPr>
        <a:xfrm>
          <a:off x="0" y="509"/>
          <a:ext cx="7331439" cy="1191263"/>
        </a:xfrm>
        <a:prstGeom prst="roundRect">
          <a:avLst>
            <a:gd name="adj" fmla="val 10000"/>
          </a:avLst>
        </a:prstGeom>
        <a:solidFill>
          <a:schemeClr val="accent1">
            <a:tint val="40000"/>
            <a:hueOff val="0"/>
            <a:satOff val="0"/>
            <a:lumOff val="0"/>
            <a:alphaOff val="0"/>
          </a:schemeClr>
        </a:solidFill>
        <a:ln>
          <a:noFill/>
        </a:ln>
        <a:effectLst>
          <a:reflection endPos="0" dist="50800" dir="5400000" sy="-100000" algn="bl" rotWithShape="0"/>
        </a:effectLst>
      </dsp:spPr>
      <dsp:style>
        <a:lnRef idx="0">
          <a:scrgbClr r="0" g="0" b="0"/>
        </a:lnRef>
        <a:fillRef idx="1">
          <a:scrgbClr r="0" g="0" b="0"/>
        </a:fillRef>
        <a:effectRef idx="0">
          <a:scrgbClr r="0" g="0" b="0"/>
        </a:effectRef>
        <a:fontRef idx="minor"/>
      </dsp:style>
    </dsp:sp>
    <dsp:sp modelId="{D88C34CE-D620-4446-8E5E-9044421F1DB3}">
      <dsp:nvSpPr>
        <dsp:cNvPr id="0" name=""/>
        <dsp:cNvSpPr/>
      </dsp:nvSpPr>
      <dsp:spPr>
        <a:xfrm>
          <a:off x="360357" y="268543"/>
          <a:ext cx="655195" cy="65519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AEF496-5184-48EA-8A86-DA461CA8DAA4}">
      <dsp:nvSpPr>
        <dsp:cNvPr id="0" name=""/>
        <dsp:cNvSpPr/>
      </dsp:nvSpPr>
      <dsp:spPr>
        <a:xfrm>
          <a:off x="1375909" y="509"/>
          <a:ext cx="5955529" cy="1191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075" tIns="126075" rIns="126075" bIns="126075" numCol="1" spcCol="1270" anchor="ctr" anchorCtr="0">
          <a:noAutofit/>
        </a:bodyPr>
        <a:lstStyle/>
        <a:p>
          <a:pPr marL="0" lvl="0" indent="0" algn="l" defTabSz="933450">
            <a:lnSpc>
              <a:spcPct val="100000"/>
            </a:lnSpc>
            <a:spcBef>
              <a:spcPct val="0"/>
            </a:spcBef>
            <a:spcAft>
              <a:spcPct val="35000"/>
            </a:spcAft>
            <a:buNone/>
          </a:pPr>
          <a:r>
            <a:rPr lang="en-GB" sz="2100" kern="1200">
              <a:latin typeface="Times New Roman" panose="02020603050405020304" pitchFamily="18" charset="0"/>
              <a:cs typeface="Times New Roman" panose="02020603050405020304" pitchFamily="18" charset="0"/>
            </a:rPr>
            <a:t>The key product of Whitbread plc is its hotel services, which are offered through its Premier Inn as well as other accommodations. </a:t>
          </a:r>
          <a:endParaRPr lang="en-US" sz="2100" kern="1200">
            <a:latin typeface="Times New Roman" panose="02020603050405020304" pitchFamily="18" charset="0"/>
            <a:cs typeface="Times New Roman" panose="02020603050405020304" pitchFamily="18" charset="0"/>
          </a:endParaRPr>
        </a:p>
      </dsp:txBody>
      <dsp:txXfrm>
        <a:off x="1375909" y="509"/>
        <a:ext cx="5955529" cy="1191263"/>
      </dsp:txXfrm>
    </dsp:sp>
    <dsp:sp modelId="{98F55F5D-1455-4F93-8DDF-640ADB14FEFF}">
      <dsp:nvSpPr>
        <dsp:cNvPr id="0" name=""/>
        <dsp:cNvSpPr/>
      </dsp:nvSpPr>
      <dsp:spPr>
        <a:xfrm>
          <a:off x="0" y="1489588"/>
          <a:ext cx="7331439" cy="11912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CD95B5-DFCB-4B0C-B271-AD88BF8918F1}">
      <dsp:nvSpPr>
        <dsp:cNvPr id="0" name=""/>
        <dsp:cNvSpPr/>
      </dsp:nvSpPr>
      <dsp:spPr>
        <a:xfrm>
          <a:off x="360357" y="1757622"/>
          <a:ext cx="655195" cy="65519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3E2E8C-DE72-444C-B2EF-841EE321F568}">
      <dsp:nvSpPr>
        <dsp:cNvPr id="0" name=""/>
        <dsp:cNvSpPr/>
      </dsp:nvSpPr>
      <dsp:spPr>
        <a:xfrm>
          <a:off x="1375909" y="1489588"/>
          <a:ext cx="5955529" cy="1191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075" tIns="126075" rIns="126075" bIns="126075" numCol="1" spcCol="1270" anchor="ctr" anchorCtr="0">
          <a:noAutofit/>
        </a:bodyPr>
        <a:lstStyle/>
        <a:p>
          <a:pPr marL="0" lvl="0" indent="0" algn="l" defTabSz="933450">
            <a:lnSpc>
              <a:spcPct val="100000"/>
            </a:lnSpc>
            <a:spcBef>
              <a:spcPct val="0"/>
            </a:spcBef>
            <a:spcAft>
              <a:spcPct val="35000"/>
            </a:spcAft>
            <a:buNone/>
          </a:pPr>
          <a:r>
            <a:rPr lang="en-GB" sz="2100" kern="1200">
              <a:latin typeface="Times New Roman" panose="02020603050405020304" pitchFamily="18" charset="0"/>
              <a:cs typeface="Times New Roman" panose="02020603050405020304" pitchFamily="18" charset="0"/>
            </a:rPr>
            <a:t>They market their services through utilising different tactics, including SEO, social media, advertising, public relations and others.</a:t>
          </a:r>
          <a:endParaRPr lang="en-US" sz="2100" kern="1200">
            <a:latin typeface="Times New Roman" panose="02020603050405020304" pitchFamily="18" charset="0"/>
            <a:cs typeface="Times New Roman" panose="02020603050405020304" pitchFamily="18" charset="0"/>
          </a:endParaRPr>
        </a:p>
      </dsp:txBody>
      <dsp:txXfrm>
        <a:off x="1375909" y="1489588"/>
        <a:ext cx="5955529" cy="1191263"/>
      </dsp:txXfrm>
    </dsp:sp>
    <dsp:sp modelId="{EE36AFF3-9CF1-416F-BB6D-F919C31CE7CC}">
      <dsp:nvSpPr>
        <dsp:cNvPr id="0" name=""/>
        <dsp:cNvSpPr/>
      </dsp:nvSpPr>
      <dsp:spPr>
        <a:xfrm>
          <a:off x="0" y="2978668"/>
          <a:ext cx="7331439" cy="11912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9EC0CF-CBC3-45B5-B3B4-219068A34B9F}">
      <dsp:nvSpPr>
        <dsp:cNvPr id="0" name=""/>
        <dsp:cNvSpPr/>
      </dsp:nvSpPr>
      <dsp:spPr>
        <a:xfrm>
          <a:off x="360357" y="3246702"/>
          <a:ext cx="655195" cy="65519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E16D64-D322-4627-ACD1-13C240910B86}">
      <dsp:nvSpPr>
        <dsp:cNvPr id="0" name=""/>
        <dsp:cNvSpPr/>
      </dsp:nvSpPr>
      <dsp:spPr>
        <a:xfrm>
          <a:off x="1375909" y="2978668"/>
          <a:ext cx="5955529" cy="1191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075" tIns="126075" rIns="126075" bIns="126075" numCol="1" spcCol="1270" anchor="ctr" anchorCtr="0">
          <a:noAutofit/>
        </a:bodyPr>
        <a:lstStyle/>
        <a:p>
          <a:pPr marL="0" lvl="0" indent="0" algn="l" defTabSz="933450">
            <a:lnSpc>
              <a:spcPct val="100000"/>
            </a:lnSpc>
            <a:spcBef>
              <a:spcPct val="0"/>
            </a:spcBef>
            <a:spcAft>
              <a:spcPct val="35000"/>
            </a:spcAft>
            <a:buNone/>
          </a:pPr>
          <a:r>
            <a:rPr lang="en-GB" sz="2100" kern="1200">
              <a:latin typeface="Times New Roman" panose="02020603050405020304" pitchFamily="18" charset="0"/>
              <a:cs typeface="Times New Roman" panose="02020603050405020304" pitchFamily="18" charset="0"/>
            </a:rPr>
            <a:t>They optimise their internal processes for strengthening performance while preserving consistency.</a:t>
          </a:r>
          <a:endParaRPr lang="en-US" sz="2100" kern="1200">
            <a:latin typeface="Times New Roman" panose="02020603050405020304" pitchFamily="18" charset="0"/>
            <a:cs typeface="Times New Roman" panose="02020603050405020304" pitchFamily="18" charset="0"/>
          </a:endParaRPr>
        </a:p>
      </dsp:txBody>
      <dsp:txXfrm>
        <a:off x="1375909" y="2978668"/>
        <a:ext cx="5955529" cy="11912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E1352-A2A6-490C-BA66-899B272567C3}">
      <dsp:nvSpPr>
        <dsp:cNvPr id="0" name=""/>
        <dsp:cNvSpPr/>
      </dsp:nvSpPr>
      <dsp:spPr>
        <a:xfrm>
          <a:off x="369275" y="552424"/>
          <a:ext cx="1491193" cy="131935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7ADC8B-3FB9-4CAF-AE61-1F8A4B4C1C8C}">
      <dsp:nvSpPr>
        <dsp:cNvPr id="0" name=""/>
        <dsp:cNvSpPr/>
      </dsp:nvSpPr>
      <dsp:spPr>
        <a:xfrm>
          <a:off x="136293" y="2181168"/>
          <a:ext cx="1957158" cy="21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latin typeface="Times New Roman" panose="02020603050405020304" pitchFamily="18" charset="0"/>
              <a:cs typeface="Times New Roman" panose="02020603050405020304" pitchFamily="18" charset="0"/>
            </a:rPr>
            <a:t>Whitbread introduced a “good night guarantee” for providing a refund to the organisation in case of any dissatisfaction with the services.</a:t>
          </a:r>
          <a:endParaRPr lang="en-US" sz="1800" kern="1200">
            <a:latin typeface="Times New Roman" panose="02020603050405020304" pitchFamily="18" charset="0"/>
            <a:cs typeface="Times New Roman" panose="02020603050405020304" pitchFamily="18" charset="0"/>
          </a:endParaRPr>
        </a:p>
      </dsp:txBody>
      <dsp:txXfrm>
        <a:off x="136293" y="2181168"/>
        <a:ext cx="1957158" cy="2115000"/>
      </dsp:txXfrm>
    </dsp:sp>
    <dsp:sp modelId="{0CD3783C-15C4-45B4-BB70-000BB60EAC9F}">
      <dsp:nvSpPr>
        <dsp:cNvPr id="0" name=""/>
        <dsp:cNvSpPr/>
      </dsp:nvSpPr>
      <dsp:spPr>
        <a:xfrm>
          <a:off x="2881741" y="552424"/>
          <a:ext cx="1065584" cy="131935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05DCF3-5A30-4F82-B824-BC920545EB42}">
      <dsp:nvSpPr>
        <dsp:cNvPr id="0" name=""/>
        <dsp:cNvSpPr/>
      </dsp:nvSpPr>
      <dsp:spPr>
        <a:xfrm>
          <a:off x="2435954" y="2181168"/>
          <a:ext cx="1957158" cy="21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latin typeface="Times New Roman" panose="02020603050405020304" pitchFamily="18" charset="0"/>
              <a:cs typeface="Times New Roman" panose="02020603050405020304" pitchFamily="18" charset="0"/>
            </a:rPr>
            <a:t>It primarily prioritises value-based pricing for offering its customers quality over profit generation. </a:t>
          </a:r>
          <a:endParaRPr lang="en-US" sz="1900" kern="1200">
            <a:latin typeface="Times New Roman" panose="02020603050405020304" pitchFamily="18" charset="0"/>
            <a:cs typeface="Times New Roman" panose="02020603050405020304" pitchFamily="18" charset="0"/>
          </a:endParaRPr>
        </a:p>
      </dsp:txBody>
      <dsp:txXfrm>
        <a:off x="2435954" y="2181168"/>
        <a:ext cx="1957158" cy="2115000"/>
      </dsp:txXfrm>
    </dsp:sp>
    <dsp:sp modelId="{3D9A1DC9-BB59-489F-8F9A-2DC35B91FF30}">
      <dsp:nvSpPr>
        <dsp:cNvPr id="0" name=""/>
        <dsp:cNvSpPr/>
      </dsp:nvSpPr>
      <dsp:spPr>
        <a:xfrm>
          <a:off x="5137921" y="552424"/>
          <a:ext cx="1152547" cy="131935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805EF6-C189-4F94-97B2-7D61DF7967D2}">
      <dsp:nvSpPr>
        <dsp:cNvPr id="0" name=""/>
        <dsp:cNvSpPr/>
      </dsp:nvSpPr>
      <dsp:spPr>
        <a:xfrm>
          <a:off x="4735615" y="2181168"/>
          <a:ext cx="1957158" cy="21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latin typeface="Times New Roman" panose="02020603050405020304" pitchFamily="18" charset="0"/>
              <a:cs typeface="Times New Roman" panose="02020603050405020304" pitchFamily="18" charset="0"/>
            </a:rPr>
            <a:t>Their distribution plan included direct booking as well as intermediary channels to reach the maximum number of visitors. </a:t>
          </a:r>
          <a:endParaRPr lang="en-US" sz="1900" kern="1200">
            <a:latin typeface="Times New Roman" panose="02020603050405020304" pitchFamily="18" charset="0"/>
            <a:cs typeface="Times New Roman" panose="02020603050405020304" pitchFamily="18" charset="0"/>
          </a:endParaRPr>
        </a:p>
      </dsp:txBody>
      <dsp:txXfrm>
        <a:off x="4735615" y="2181168"/>
        <a:ext cx="1957158" cy="211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82024-0EB0-40BA-A35F-685513D674A4}">
      <dsp:nvSpPr>
        <dsp:cNvPr id="0" name=""/>
        <dsp:cNvSpPr/>
      </dsp:nvSpPr>
      <dsp:spPr>
        <a:xfrm>
          <a:off x="0" y="525"/>
          <a:ext cx="6716843" cy="12298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AEF7E2-CB3D-41C1-9FA2-06B64F47957D}">
      <dsp:nvSpPr>
        <dsp:cNvPr id="0" name=""/>
        <dsp:cNvSpPr/>
      </dsp:nvSpPr>
      <dsp:spPr>
        <a:xfrm>
          <a:off x="372014" y="277230"/>
          <a:ext cx="676390" cy="676390"/>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9542F2-E7EF-4F1A-9930-A18C38032CB6}">
      <dsp:nvSpPr>
        <dsp:cNvPr id="0" name=""/>
        <dsp:cNvSpPr/>
      </dsp:nvSpPr>
      <dsp:spPr>
        <a:xfrm>
          <a:off x="1420419" y="525"/>
          <a:ext cx="5296423" cy="122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154" tIns="130154" rIns="130154" bIns="130154" numCol="1" spcCol="1270" anchor="ctr" anchorCtr="0">
          <a:noAutofit/>
        </a:bodyPr>
        <a:lstStyle/>
        <a:p>
          <a:pPr marL="0" lvl="0" indent="0" algn="l" defTabSz="711200">
            <a:lnSpc>
              <a:spcPct val="10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The elements of the marketing mix generate value through tactically aligning the components according to the requirements of the consumers.</a:t>
          </a:r>
          <a:endParaRPr lang="en-US" sz="1600" kern="1200">
            <a:latin typeface="Times New Roman" panose="02020603050405020304" pitchFamily="18" charset="0"/>
            <a:cs typeface="Times New Roman" panose="02020603050405020304" pitchFamily="18" charset="0"/>
          </a:endParaRPr>
        </a:p>
      </dsp:txBody>
      <dsp:txXfrm>
        <a:off x="1420419" y="525"/>
        <a:ext cx="5296423" cy="1229800"/>
      </dsp:txXfrm>
    </dsp:sp>
    <dsp:sp modelId="{87DEE926-B567-452F-80E5-EA58A99BC230}">
      <dsp:nvSpPr>
        <dsp:cNvPr id="0" name=""/>
        <dsp:cNvSpPr/>
      </dsp:nvSpPr>
      <dsp:spPr>
        <a:xfrm>
          <a:off x="0" y="1537775"/>
          <a:ext cx="6716843" cy="12298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9916ED-B6B7-4F0D-A8F1-37D4FBDCC2F8}">
      <dsp:nvSpPr>
        <dsp:cNvPr id="0" name=""/>
        <dsp:cNvSpPr/>
      </dsp:nvSpPr>
      <dsp:spPr>
        <a:xfrm>
          <a:off x="372014" y="1814480"/>
          <a:ext cx="676390" cy="676390"/>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754162-3400-4FF6-BCD7-75A35E8361A0}">
      <dsp:nvSpPr>
        <dsp:cNvPr id="0" name=""/>
        <dsp:cNvSpPr/>
      </dsp:nvSpPr>
      <dsp:spPr>
        <a:xfrm>
          <a:off x="1420419" y="1537775"/>
          <a:ext cx="5296423" cy="122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154" tIns="130154" rIns="130154" bIns="130154" numCol="1" spcCol="1270" anchor="ctr" anchorCtr="0">
          <a:noAutofit/>
        </a:bodyPr>
        <a:lstStyle/>
        <a:p>
          <a:pPr marL="0" lvl="0" indent="0" algn="l" defTabSz="711200">
            <a:lnSpc>
              <a:spcPct val="10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Moreover, the major core partners of the business are consumers, the workforce, suppliers, shareholders, plus the societal community.</a:t>
          </a:r>
          <a:endParaRPr lang="en-US" sz="1600" kern="1200">
            <a:latin typeface="Times New Roman" panose="02020603050405020304" pitchFamily="18" charset="0"/>
            <a:cs typeface="Times New Roman" panose="02020603050405020304" pitchFamily="18" charset="0"/>
          </a:endParaRPr>
        </a:p>
      </dsp:txBody>
      <dsp:txXfrm>
        <a:off x="1420419" y="1537775"/>
        <a:ext cx="5296423" cy="1229800"/>
      </dsp:txXfrm>
    </dsp:sp>
    <dsp:sp modelId="{51F26FD7-F21B-43DB-9C74-01462C80E5C2}">
      <dsp:nvSpPr>
        <dsp:cNvPr id="0" name=""/>
        <dsp:cNvSpPr/>
      </dsp:nvSpPr>
      <dsp:spPr>
        <a:xfrm>
          <a:off x="0" y="3075026"/>
          <a:ext cx="6716843" cy="12298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6A7DD9-1B11-4AEB-A45A-073EF0061E87}">
      <dsp:nvSpPr>
        <dsp:cNvPr id="0" name=""/>
        <dsp:cNvSpPr/>
      </dsp:nvSpPr>
      <dsp:spPr>
        <a:xfrm>
          <a:off x="372014" y="3351731"/>
          <a:ext cx="676390" cy="676390"/>
        </a:xfrm>
        <a:prstGeom prst="rect">
          <a:avLst/>
        </a:prstGeom>
        <a:blipFill>
          <a:blip xmlns:r="http://schemas.openxmlformats.org/officeDocument/2006/relationships" r:embed="rId3">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94875C-C8A2-48FE-9DB3-625908E6163E}">
      <dsp:nvSpPr>
        <dsp:cNvPr id="0" name=""/>
        <dsp:cNvSpPr/>
      </dsp:nvSpPr>
      <dsp:spPr>
        <a:xfrm>
          <a:off x="1420419" y="3075026"/>
          <a:ext cx="5296423" cy="122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154" tIns="130154" rIns="130154" bIns="130154" numCol="1" spcCol="1270" anchor="ctr" anchorCtr="0">
          <a:noAutofit/>
        </a:bodyPr>
        <a:lstStyle/>
        <a:p>
          <a:pPr marL="0" lvl="0" indent="0" algn="l" defTabSz="711200">
            <a:lnSpc>
              <a:spcPct val="10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Maintenance of the continuous effort on the service, value-based prices resulted in gaining the attention of both consumers plus investors (Darmawan and Grenier, 2021).</a:t>
          </a:r>
          <a:endParaRPr lang="en-US" sz="1600" kern="1200">
            <a:latin typeface="Times New Roman" panose="02020603050405020304" pitchFamily="18" charset="0"/>
            <a:cs typeface="Times New Roman" panose="02020603050405020304" pitchFamily="18" charset="0"/>
          </a:endParaRPr>
        </a:p>
      </dsp:txBody>
      <dsp:txXfrm>
        <a:off x="1420419" y="3075026"/>
        <a:ext cx="5296423" cy="12298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E5534F-6C28-4F84-9BC2-2749D47C8B78}">
      <dsp:nvSpPr>
        <dsp:cNvPr id="0" name=""/>
        <dsp:cNvSpPr/>
      </dsp:nvSpPr>
      <dsp:spPr>
        <a:xfrm>
          <a:off x="0" y="0"/>
          <a:ext cx="6445770" cy="12814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DD9F06-A2FC-4D24-A4D1-95C28FCB9A6B}">
      <dsp:nvSpPr>
        <dsp:cNvPr id="0" name=""/>
        <dsp:cNvSpPr/>
      </dsp:nvSpPr>
      <dsp:spPr>
        <a:xfrm>
          <a:off x="387647" y="288880"/>
          <a:ext cx="704813" cy="704813"/>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6D88C0-97EA-427D-A8F1-45E70423D69E}">
      <dsp:nvSpPr>
        <dsp:cNvPr id="0" name=""/>
        <dsp:cNvSpPr/>
      </dsp:nvSpPr>
      <dsp:spPr>
        <a:xfrm>
          <a:off x="1480109" y="547"/>
          <a:ext cx="4965660" cy="1281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623" tIns="135623" rIns="135623" bIns="135623" numCol="1" spcCol="1270" anchor="ctr" anchorCtr="0">
          <a:noAutofit/>
        </a:bodyPr>
        <a:lstStyle/>
        <a:p>
          <a:pPr marL="0" lvl="0" indent="0" algn="l" defTabSz="755650">
            <a:lnSpc>
              <a:spcPct val="100000"/>
            </a:lnSpc>
            <a:spcBef>
              <a:spcPct val="0"/>
            </a:spcBef>
            <a:spcAft>
              <a:spcPct val="35000"/>
            </a:spcAft>
            <a:buNone/>
          </a:pPr>
          <a:r>
            <a:rPr lang="en-GB" sz="1700" kern="1200">
              <a:latin typeface="Times New Roman" panose="02020603050405020304" pitchFamily="18" charset="0"/>
              <a:cs typeface="Times New Roman" panose="02020603050405020304" pitchFamily="18" charset="0"/>
            </a:rPr>
            <a:t>The decisions taken by the organisation regarding the marketing mix are highly impacted by the consistent examination of the quick-paced business environment.</a:t>
          </a:r>
          <a:endParaRPr lang="en-US" sz="1700" kern="1200">
            <a:latin typeface="Times New Roman" panose="02020603050405020304" pitchFamily="18" charset="0"/>
            <a:cs typeface="Times New Roman" panose="02020603050405020304" pitchFamily="18" charset="0"/>
          </a:endParaRPr>
        </a:p>
      </dsp:txBody>
      <dsp:txXfrm>
        <a:off x="1480109" y="547"/>
        <a:ext cx="4965660" cy="1281479"/>
      </dsp:txXfrm>
    </dsp:sp>
    <dsp:sp modelId="{916ED210-BD49-4878-8B04-56E9B9A02D6E}">
      <dsp:nvSpPr>
        <dsp:cNvPr id="0" name=""/>
        <dsp:cNvSpPr/>
      </dsp:nvSpPr>
      <dsp:spPr>
        <a:xfrm>
          <a:off x="0" y="1602397"/>
          <a:ext cx="6445770" cy="12814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7AD2BA-8B0B-47CB-9EFC-4721092A535A}">
      <dsp:nvSpPr>
        <dsp:cNvPr id="0" name=""/>
        <dsp:cNvSpPr/>
      </dsp:nvSpPr>
      <dsp:spPr>
        <a:xfrm>
          <a:off x="387647" y="1890730"/>
          <a:ext cx="704813" cy="704813"/>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D37768-0569-456C-B697-BC384F121BF2}">
      <dsp:nvSpPr>
        <dsp:cNvPr id="0" name=""/>
        <dsp:cNvSpPr/>
      </dsp:nvSpPr>
      <dsp:spPr>
        <a:xfrm>
          <a:off x="1480109" y="1602397"/>
          <a:ext cx="4965660" cy="1281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623" tIns="135623" rIns="135623" bIns="135623" numCol="1" spcCol="1270" anchor="ctr" anchorCtr="0">
          <a:noAutofit/>
        </a:bodyPr>
        <a:lstStyle/>
        <a:p>
          <a:pPr marL="0" lvl="0" indent="0" algn="l" defTabSz="755650">
            <a:lnSpc>
              <a:spcPct val="100000"/>
            </a:lnSpc>
            <a:spcBef>
              <a:spcPct val="0"/>
            </a:spcBef>
            <a:spcAft>
              <a:spcPct val="35000"/>
            </a:spcAft>
            <a:buNone/>
          </a:pPr>
          <a:r>
            <a:rPr lang="en-GB" sz="1700" kern="1200">
              <a:latin typeface="Times New Roman" panose="02020603050405020304" pitchFamily="18" charset="0"/>
              <a:cs typeface="Times New Roman" panose="02020603050405020304" pitchFamily="18" charset="0"/>
            </a:rPr>
            <a:t>They conduct actionable research on the changing needs of consumers through analysing the feedback. </a:t>
          </a:r>
          <a:endParaRPr lang="en-US" sz="1700" kern="1200">
            <a:latin typeface="Times New Roman" panose="02020603050405020304" pitchFamily="18" charset="0"/>
            <a:cs typeface="Times New Roman" panose="02020603050405020304" pitchFamily="18" charset="0"/>
          </a:endParaRPr>
        </a:p>
      </dsp:txBody>
      <dsp:txXfrm>
        <a:off x="1480109" y="1602397"/>
        <a:ext cx="4965660" cy="1281479"/>
      </dsp:txXfrm>
    </dsp:sp>
    <dsp:sp modelId="{B6DF533F-7055-44A5-B0C4-A065F65AA0FA}">
      <dsp:nvSpPr>
        <dsp:cNvPr id="0" name=""/>
        <dsp:cNvSpPr/>
      </dsp:nvSpPr>
      <dsp:spPr>
        <a:xfrm>
          <a:off x="0" y="3204247"/>
          <a:ext cx="6445770" cy="12814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187A06-7DC4-4988-86D0-3343AC7DBD5C}">
      <dsp:nvSpPr>
        <dsp:cNvPr id="0" name=""/>
        <dsp:cNvSpPr/>
      </dsp:nvSpPr>
      <dsp:spPr>
        <a:xfrm>
          <a:off x="387647" y="3492580"/>
          <a:ext cx="704813" cy="704813"/>
        </a:xfrm>
        <a:prstGeom prst="rect">
          <a:avLst/>
        </a:prstGeom>
        <a:blipFill>
          <a:blip xmlns:r="http://schemas.openxmlformats.org/officeDocument/2006/relationships" r:embed="rId3">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8946DA-02C3-4F36-869A-CE0FEB76FA7E}">
      <dsp:nvSpPr>
        <dsp:cNvPr id="0" name=""/>
        <dsp:cNvSpPr/>
      </dsp:nvSpPr>
      <dsp:spPr>
        <a:xfrm>
          <a:off x="1480109" y="3204247"/>
          <a:ext cx="4965660" cy="1281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623" tIns="135623" rIns="135623" bIns="135623" numCol="1" spcCol="1270" anchor="ctr" anchorCtr="0">
          <a:noAutofit/>
        </a:bodyPr>
        <a:lstStyle/>
        <a:p>
          <a:pPr marL="0" lvl="0" indent="0" algn="l" defTabSz="755650">
            <a:lnSpc>
              <a:spcPct val="100000"/>
            </a:lnSpc>
            <a:spcBef>
              <a:spcPct val="0"/>
            </a:spcBef>
            <a:spcAft>
              <a:spcPct val="35000"/>
            </a:spcAft>
            <a:buNone/>
          </a:pPr>
          <a:r>
            <a:rPr lang="en-GB" sz="1700" kern="1200">
              <a:latin typeface="Times New Roman" panose="02020603050405020304" pitchFamily="18" charset="0"/>
              <a:cs typeface="Times New Roman" panose="02020603050405020304" pitchFamily="18" charset="0"/>
            </a:rPr>
            <a:t>Their tactical planning on enhancing the elements has pushed them to increase their long-term sustainability. </a:t>
          </a:r>
          <a:endParaRPr lang="en-US" sz="1700" kern="1200">
            <a:latin typeface="Times New Roman" panose="02020603050405020304" pitchFamily="18" charset="0"/>
            <a:cs typeface="Times New Roman" panose="02020603050405020304" pitchFamily="18" charset="0"/>
          </a:endParaRPr>
        </a:p>
      </dsp:txBody>
      <dsp:txXfrm>
        <a:off x="1480109" y="3204247"/>
        <a:ext cx="4965660" cy="128147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370112-FFA8-4466-9F55-4B731C7EEA0A}" type="datetimeFigureOut">
              <a:rPr lang="en-GB" smtClean="0"/>
              <a:t>01/12/2025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FAA34B-5FFD-404F-A2AF-C1BC08BDE449}" type="slidenum">
              <a:rPr lang="en-GB" smtClean="0"/>
              <a:t>‹#›</a:t>
            </a:fld>
            <a:endParaRPr lang="en-GB"/>
          </a:p>
        </p:txBody>
      </p:sp>
    </p:spTree>
    <p:extLst>
      <p:ext uri="{BB962C8B-B14F-4D97-AF65-F5344CB8AC3E}">
        <p14:creationId xmlns:p14="http://schemas.microsoft.com/office/powerpoint/2010/main" val="825246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1FAA34B-5FFD-404F-A2AF-C1BC08BDE449}" type="slidenum">
              <a:rPr lang="en-GB" smtClean="0"/>
              <a:t>2</a:t>
            </a:fld>
            <a:endParaRPr lang="en-GB"/>
          </a:p>
        </p:txBody>
      </p:sp>
    </p:spTree>
    <p:extLst>
      <p:ext uri="{BB962C8B-B14F-4D97-AF65-F5344CB8AC3E}">
        <p14:creationId xmlns:p14="http://schemas.microsoft.com/office/powerpoint/2010/main" val="663530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1" i="1" kern="1200">
                <a:solidFill>
                  <a:schemeClr val="tx1"/>
                </a:solidFill>
                <a:effectLst/>
                <a:latin typeface="+mn-lt"/>
                <a:ea typeface="+mn-ea"/>
                <a:cs typeface="+mn-cs"/>
              </a:rPr>
              <a:t>Overview of the organisation </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Whitbread plc is a UK-based hospitality organisation incorporated in 1742 and operating in numerous places. It offers a flexible, dynamic and comfortable stay within their Premier Inn resorts. The business works with a vast workforce of more than thirty thousand and focuses on strengthening their skills through implementing continuous development tactics. Additionally, they work on the model, which prioritises integrating customer-centred approaches as well as other ethical frameworks </a:t>
            </a:r>
            <a:r>
              <a:rPr lang="en-US" sz="1200" kern="1200">
                <a:solidFill>
                  <a:schemeClr val="tx1"/>
                </a:solidFill>
                <a:effectLst/>
                <a:latin typeface="+mn-lt"/>
                <a:ea typeface="+mn-ea"/>
                <a:cs typeface="+mn-cs"/>
              </a:rPr>
              <a:t>(Whitbread PLC, 2025a)</a:t>
            </a:r>
            <a:r>
              <a:rPr lang="en-GB" sz="1200" kern="1200">
                <a:solidFill>
                  <a:schemeClr val="tx1"/>
                </a:solidFill>
                <a:effectLst/>
                <a:latin typeface="+mn-lt"/>
                <a:ea typeface="+mn-ea"/>
                <a:cs typeface="+mn-cs"/>
              </a:rPr>
              <a:t>. </a:t>
            </a:r>
            <a:endParaRPr lang="en-US" sz="1200" kern="1200">
              <a:solidFill>
                <a:schemeClr val="tx1"/>
              </a:solidFill>
              <a:effectLst/>
              <a:latin typeface="+mn-lt"/>
              <a:ea typeface="+mn-ea"/>
              <a:cs typeface="+mn-cs"/>
            </a:endParaRPr>
          </a:p>
          <a:p>
            <a:r>
              <a:rPr lang="en-GB" sz="1200" b="1" i="1" kern="1200">
                <a:solidFill>
                  <a:schemeClr val="tx1"/>
                </a:solidFill>
                <a:effectLst/>
                <a:latin typeface="+mn-lt"/>
                <a:ea typeface="+mn-ea"/>
                <a:cs typeface="+mn-cs"/>
              </a:rPr>
              <a:t>Aims and objectives</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presentation aims at the application of the marketing mix theory for establishing value within the hospitality sector. Whitbread will be chosen due to its continuous effort on driving the customer journey throughout the period. It will focus on demonstrating the requirements of their stakeholders, plus framing a marketing plan. </a:t>
            </a:r>
            <a:endParaRPr lang="en-US"/>
          </a:p>
        </p:txBody>
      </p:sp>
      <p:sp>
        <p:nvSpPr>
          <p:cNvPr id="4" name="Slide Number Placeholder 3"/>
          <p:cNvSpPr>
            <a:spLocks noGrp="1"/>
          </p:cNvSpPr>
          <p:nvPr>
            <p:ph type="sldNum" sz="quarter" idx="5"/>
          </p:nvPr>
        </p:nvSpPr>
        <p:spPr/>
        <p:txBody>
          <a:bodyPr/>
          <a:lstStyle/>
          <a:p>
            <a:fld id="{E649E1E4-255F-4032-857D-6704EFE828EC}" type="slidenum">
              <a:rPr lang="en-GB" smtClean="0"/>
              <a:t>3</a:t>
            </a:fld>
            <a:endParaRPr lang="en-GB"/>
          </a:p>
        </p:txBody>
      </p:sp>
    </p:spTree>
    <p:extLst>
      <p:ext uri="{BB962C8B-B14F-4D97-AF65-F5344CB8AC3E}">
        <p14:creationId xmlns:p14="http://schemas.microsoft.com/office/powerpoint/2010/main" val="2916464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1" i="1" kern="1200">
                <a:solidFill>
                  <a:schemeClr val="tx1"/>
                </a:solidFill>
                <a:effectLst/>
                <a:latin typeface="+mn-lt"/>
                <a:ea typeface="+mn-ea"/>
                <a:cs typeface="+mn-cs"/>
              </a:rPr>
              <a:t>Overview of marketing mix theory</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marketing mix is the tactical framework utilised by different businesses in order to promote their goods or services. It consists of seven Ps, mainly including “product, price, place, promotion, people, process and physical evidence” </a:t>
            </a:r>
            <a:r>
              <a:rPr lang="en-US" sz="1200" kern="1200">
                <a:solidFill>
                  <a:schemeClr val="tx1"/>
                </a:solidFill>
                <a:effectLst/>
                <a:latin typeface="+mn-lt"/>
                <a:ea typeface="+mn-ea"/>
                <a:cs typeface="+mn-cs"/>
              </a:rPr>
              <a:t>(BBC, 2025)</a:t>
            </a:r>
            <a:r>
              <a:rPr lang="en-GB" sz="1200" kern="1200">
                <a:solidFill>
                  <a:schemeClr val="tx1"/>
                </a:solidFill>
                <a:effectLst/>
                <a:latin typeface="+mn-lt"/>
                <a:ea typeface="+mn-ea"/>
                <a:cs typeface="+mn-cs"/>
              </a:rPr>
              <a:t>. Several hospitality sectors take guidance from the theory for establishing strategic policies, which could help them in meeting the expectations of consumers as well as strengthening the brand value. Product in the mentioned segment ensures the rooms, facilities or other accommodations, and the price refers to their costs. The location which has been chosen for the distribution is place, beside the use of different promotional ideas for reach. Employees plus consumers come under the category of people, along with the entire procedure required to carry out the work. Other tangible factors, such as hygiene, quality are consisting of the physical evidence (Rachmad, 2024). </a:t>
            </a:r>
            <a:endParaRPr lang="en-US" sz="1200" kern="1200">
              <a:solidFill>
                <a:schemeClr val="tx1"/>
              </a:solidFill>
              <a:effectLst/>
              <a:latin typeface="+mn-lt"/>
              <a:ea typeface="+mn-ea"/>
              <a:cs typeface="+mn-cs"/>
            </a:endParaRPr>
          </a:p>
          <a:p>
            <a:r>
              <a:rPr lang="en-GB" sz="1200" b="1" i="1" kern="1200">
                <a:solidFill>
                  <a:schemeClr val="tx1"/>
                </a:solidFill>
                <a:effectLst/>
                <a:latin typeface="+mn-lt"/>
                <a:ea typeface="+mn-ea"/>
                <a:cs typeface="+mn-cs"/>
              </a:rPr>
              <a:t>Application in the chosen business</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key product of Whitbread plc is its hotel services, which are offered through its Premier Inn as well as other accommodations. It further utilised adjustable, plus value-based prices of the facilities. The primary objectives of the organisation are to offer competitive prices, besides maintain their revenue margin. Whitbread is located across various locations within the UK, along with other international areas. They market their services through utilising different tactics, including SEO, social media, advertising, public relations and others. People refer to the consumers, plus workforce, as their contribution helps the organisation in achieving its objectives </a:t>
            </a:r>
            <a:r>
              <a:rPr lang="en-US" sz="1200" kern="1200">
                <a:solidFill>
                  <a:schemeClr val="tx1"/>
                </a:solidFill>
                <a:effectLst/>
                <a:latin typeface="+mn-lt"/>
                <a:ea typeface="+mn-ea"/>
                <a:cs typeface="+mn-cs"/>
              </a:rPr>
              <a:t>( Whitbread PLC, 2025b)</a:t>
            </a:r>
            <a:r>
              <a:rPr lang="en-GB" sz="1200" kern="1200">
                <a:solidFill>
                  <a:schemeClr val="tx1"/>
                </a:solidFill>
                <a:effectLst/>
                <a:latin typeface="+mn-lt"/>
                <a:ea typeface="+mn-ea"/>
                <a:cs typeface="+mn-cs"/>
              </a:rPr>
              <a:t>. They optimise their internal processes for strengthening performance while preserving consistency. Therefore, focusing on each element has enabled the organisation in establishing value. </a:t>
            </a:r>
            <a:endParaRPr lang="en-US" sz="1200" kern="1200">
              <a:solidFill>
                <a:schemeClr val="tx1"/>
              </a:solidFill>
              <a:effectLst/>
              <a:latin typeface="+mn-lt"/>
              <a:ea typeface="+mn-ea"/>
              <a:cs typeface="+mn-cs"/>
            </a:endParaRPr>
          </a:p>
          <a:p>
            <a:r>
              <a:rPr lang="en-GB" sz="1200" b="1" i="1" kern="1200">
                <a:solidFill>
                  <a:schemeClr val="tx1"/>
                </a:solidFill>
                <a:effectLst/>
                <a:latin typeface="+mn-lt"/>
                <a:ea typeface="+mn-ea"/>
                <a:cs typeface="+mn-cs"/>
              </a:rPr>
              <a:t>Practical examples</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Whitbread introduced a “good night guarantee” for providing a refund to the organisation in case of any dissatisfaction with the services. It primarily prioritises value-based pricing for offering its customers quality over profit generation. Their distribution plan included direct booking as well as intermediary channels to reach the maximum number of visitors. The business places a strong emphasis on digital marketing and targeted advertising to promote its services. Moreover, they implement training for their workforce to build their skills, which helps in enhancing the customer experience. It further relies on the fostering services to promote continuous efficiency, along with high-quality facilities </a:t>
            </a:r>
            <a:r>
              <a:rPr lang="en-US" sz="1200" kern="1200">
                <a:solidFill>
                  <a:schemeClr val="tx1"/>
                </a:solidFill>
                <a:effectLst/>
                <a:latin typeface="+mn-lt"/>
                <a:ea typeface="+mn-ea"/>
                <a:cs typeface="+mn-cs"/>
              </a:rPr>
              <a:t>( Whitbread PLC, 2025b)</a:t>
            </a:r>
            <a:r>
              <a:rPr lang="en-GB" sz="1200" kern="1200">
                <a:solidFill>
                  <a:schemeClr val="tx1"/>
                </a:solidFill>
                <a:effectLst/>
                <a:latin typeface="+mn-lt"/>
                <a:ea typeface="+mn-ea"/>
                <a:cs typeface="+mn-cs"/>
              </a:rPr>
              <a:t>. Their continued effort in building goodwill through supporting sustainability, besides a comfortable stay-in, are the primary practical examples.  </a:t>
            </a:r>
            <a:endParaRPr lang="en-US"/>
          </a:p>
        </p:txBody>
      </p:sp>
      <p:sp>
        <p:nvSpPr>
          <p:cNvPr id="4" name="Slide Number Placeholder 3"/>
          <p:cNvSpPr>
            <a:spLocks noGrp="1"/>
          </p:cNvSpPr>
          <p:nvPr>
            <p:ph type="sldNum" sz="quarter" idx="5"/>
          </p:nvPr>
        </p:nvSpPr>
        <p:spPr/>
        <p:txBody>
          <a:bodyPr/>
          <a:lstStyle/>
          <a:p>
            <a:fld id="{E649E1E4-255F-4032-857D-6704EFE828EC}" type="slidenum">
              <a:rPr lang="en-GB" smtClean="0"/>
              <a:t>4</a:t>
            </a:fld>
            <a:endParaRPr lang="en-GB"/>
          </a:p>
        </p:txBody>
      </p:sp>
    </p:spTree>
    <p:extLst>
      <p:ext uri="{BB962C8B-B14F-4D97-AF65-F5344CB8AC3E}">
        <p14:creationId xmlns:p14="http://schemas.microsoft.com/office/powerpoint/2010/main" val="24492379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1" i="1" kern="1200">
                <a:solidFill>
                  <a:schemeClr val="tx1"/>
                </a:solidFill>
                <a:effectLst/>
                <a:latin typeface="+mn-lt"/>
                <a:ea typeface="+mn-ea"/>
                <a:cs typeface="+mn-cs"/>
              </a:rPr>
              <a:t>Overview of marketing mix theory</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marketing mix is the tactical framework utilised by different businesses in order to promote their goods or services. It consists of seven Ps, mainly including “product, price, place, promotion, people, process and physical evidence” </a:t>
            </a:r>
            <a:r>
              <a:rPr lang="en-US" sz="1200" kern="1200">
                <a:solidFill>
                  <a:schemeClr val="tx1"/>
                </a:solidFill>
                <a:effectLst/>
                <a:latin typeface="+mn-lt"/>
                <a:ea typeface="+mn-ea"/>
                <a:cs typeface="+mn-cs"/>
              </a:rPr>
              <a:t>(BBC, 2025)</a:t>
            </a:r>
            <a:r>
              <a:rPr lang="en-GB" sz="1200" kern="1200">
                <a:solidFill>
                  <a:schemeClr val="tx1"/>
                </a:solidFill>
                <a:effectLst/>
                <a:latin typeface="+mn-lt"/>
                <a:ea typeface="+mn-ea"/>
                <a:cs typeface="+mn-cs"/>
              </a:rPr>
              <a:t>. Several hospitality sectors take guidance from the theory for establishing strategic policies, which could help them in meeting the expectations of consumers as well as strengthening the brand value. Product in the mentioned segment ensures the rooms, facilities or other accommodations, and the price refers to their costs. The location which has been chosen for the distribution is place, beside the use of different promotional ideas for reach. Employees plus consumers come under the category of people, along with the entire procedure required to carry out the work. Other tangible factors, such as hygiene, quality are consisting of the physical evidence (Rachmad, 2024). </a:t>
            </a:r>
            <a:endParaRPr lang="en-US" sz="1200" kern="1200">
              <a:solidFill>
                <a:schemeClr val="tx1"/>
              </a:solidFill>
              <a:effectLst/>
              <a:latin typeface="+mn-lt"/>
              <a:ea typeface="+mn-ea"/>
              <a:cs typeface="+mn-cs"/>
            </a:endParaRPr>
          </a:p>
          <a:p>
            <a:r>
              <a:rPr lang="en-GB" sz="1200" b="1" i="1" kern="1200">
                <a:solidFill>
                  <a:schemeClr val="tx1"/>
                </a:solidFill>
                <a:effectLst/>
                <a:latin typeface="+mn-lt"/>
                <a:ea typeface="+mn-ea"/>
                <a:cs typeface="+mn-cs"/>
              </a:rPr>
              <a:t>Application in the chosen business</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key product of Whitbread plc is its hotel services, which are offered through its Premier Inn as well as other accommodations. It further utilised adjustable, plus value-based prices of the facilities. The primary objectives of the organisation are to offer competitive prices, besides maintain their revenue margin. Whitbread is located across various locations within the UK, along with other international areas. They market their services through utilising different tactics, including SEO, social media, advertising, public relations and others. People refer to the consumers, plus workforce, as their contribution helps the organisation in achieving its objectives </a:t>
            </a:r>
            <a:r>
              <a:rPr lang="en-US" sz="1200" kern="1200">
                <a:solidFill>
                  <a:schemeClr val="tx1"/>
                </a:solidFill>
                <a:effectLst/>
                <a:latin typeface="+mn-lt"/>
                <a:ea typeface="+mn-ea"/>
                <a:cs typeface="+mn-cs"/>
              </a:rPr>
              <a:t>( Whitbread PLC, 2025b)</a:t>
            </a:r>
            <a:r>
              <a:rPr lang="en-GB" sz="1200" kern="1200">
                <a:solidFill>
                  <a:schemeClr val="tx1"/>
                </a:solidFill>
                <a:effectLst/>
                <a:latin typeface="+mn-lt"/>
                <a:ea typeface="+mn-ea"/>
                <a:cs typeface="+mn-cs"/>
              </a:rPr>
              <a:t>. They optimise their internal processes for strengthening performance while preserving consistency. Therefore, focusing on each element has enabled the organisation in establishing value. </a:t>
            </a:r>
            <a:endParaRPr lang="en-US" sz="1200" kern="1200">
              <a:solidFill>
                <a:schemeClr val="tx1"/>
              </a:solidFill>
              <a:effectLst/>
              <a:latin typeface="+mn-lt"/>
              <a:ea typeface="+mn-ea"/>
              <a:cs typeface="+mn-cs"/>
            </a:endParaRPr>
          </a:p>
          <a:p>
            <a:r>
              <a:rPr lang="en-GB" sz="1200" b="1" i="1" kern="1200">
                <a:solidFill>
                  <a:schemeClr val="tx1"/>
                </a:solidFill>
                <a:effectLst/>
                <a:latin typeface="+mn-lt"/>
                <a:ea typeface="+mn-ea"/>
                <a:cs typeface="+mn-cs"/>
              </a:rPr>
              <a:t>Practical examples</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Whitbread introduced a “good night guarantee” for providing a refund to the organisation in case of any dissatisfaction with the services. It primarily prioritises value-based pricing for offering its customers quality over profit generation. Their distribution plan included direct booking as well as intermediary channels to reach the maximum number of visitors. The business places a strong emphasis on digital marketing and targeted advertising to promote its services. Moreover, they implement training for their workforce to build their skills, which helps in enhancing the customer experience. It further relies on the fostering services to promote continuous efficiency, along with high-quality facilities </a:t>
            </a:r>
            <a:r>
              <a:rPr lang="en-US" sz="1200" kern="1200">
                <a:solidFill>
                  <a:schemeClr val="tx1"/>
                </a:solidFill>
                <a:effectLst/>
                <a:latin typeface="+mn-lt"/>
                <a:ea typeface="+mn-ea"/>
                <a:cs typeface="+mn-cs"/>
              </a:rPr>
              <a:t>( Whitbread PLC, 2025b)</a:t>
            </a:r>
            <a:r>
              <a:rPr lang="en-GB" sz="1200" kern="1200">
                <a:solidFill>
                  <a:schemeClr val="tx1"/>
                </a:solidFill>
                <a:effectLst/>
                <a:latin typeface="+mn-lt"/>
                <a:ea typeface="+mn-ea"/>
                <a:cs typeface="+mn-cs"/>
              </a:rPr>
              <a:t>. Their continued effort in building goodwill through supporting sustainability, besides a comfortable stay-in, are the primary practical examples.  </a:t>
            </a:r>
            <a:endParaRPr lang="en-US"/>
          </a:p>
        </p:txBody>
      </p:sp>
      <p:sp>
        <p:nvSpPr>
          <p:cNvPr id="4" name="Slide Number Placeholder 3"/>
          <p:cNvSpPr>
            <a:spLocks noGrp="1"/>
          </p:cNvSpPr>
          <p:nvPr>
            <p:ph type="sldNum" sz="quarter" idx="5"/>
          </p:nvPr>
        </p:nvSpPr>
        <p:spPr/>
        <p:txBody>
          <a:bodyPr/>
          <a:lstStyle/>
          <a:p>
            <a:fld id="{E649E1E4-255F-4032-857D-6704EFE828EC}" type="slidenum">
              <a:rPr lang="en-GB" smtClean="0"/>
              <a:t>5</a:t>
            </a:fld>
            <a:endParaRPr lang="en-GB"/>
          </a:p>
        </p:txBody>
      </p:sp>
    </p:spTree>
    <p:extLst>
      <p:ext uri="{BB962C8B-B14F-4D97-AF65-F5344CB8AC3E}">
        <p14:creationId xmlns:p14="http://schemas.microsoft.com/office/powerpoint/2010/main" val="1041456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1" i="1" kern="1200">
                <a:solidFill>
                  <a:schemeClr val="tx1"/>
                </a:solidFill>
                <a:effectLst/>
                <a:latin typeface="+mn-lt"/>
                <a:ea typeface="+mn-ea"/>
                <a:cs typeface="+mn-cs"/>
              </a:rPr>
              <a:t>Overview of marketing mix theory</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marketing mix is the tactical framework utilised by different businesses in order to promote their goods or services. It consists of seven Ps, mainly including “product, price, place, promotion, people, process and physical evidence” </a:t>
            </a:r>
            <a:r>
              <a:rPr lang="en-US" sz="1200" kern="1200">
                <a:solidFill>
                  <a:schemeClr val="tx1"/>
                </a:solidFill>
                <a:effectLst/>
                <a:latin typeface="+mn-lt"/>
                <a:ea typeface="+mn-ea"/>
                <a:cs typeface="+mn-cs"/>
              </a:rPr>
              <a:t>(BBC, 2025)</a:t>
            </a:r>
            <a:r>
              <a:rPr lang="en-GB" sz="1200" kern="1200">
                <a:solidFill>
                  <a:schemeClr val="tx1"/>
                </a:solidFill>
                <a:effectLst/>
                <a:latin typeface="+mn-lt"/>
                <a:ea typeface="+mn-ea"/>
                <a:cs typeface="+mn-cs"/>
              </a:rPr>
              <a:t>. Several hospitality sectors take guidance from the theory for establishing strategic policies, which could help them in meeting the expectations of consumers as well as strengthening the brand value. Product in the mentioned segment ensures the rooms, facilities or other accommodations, and the price refers to their costs. The location which has been chosen for the distribution is place, beside the use of different promotional ideas for reach. Employees plus consumers come under the category of people, along with the entire procedure required to carry out the work. Other tangible factors, such as hygiene, quality are consisting of the physical evidence (Rachmad, 2024). </a:t>
            </a:r>
            <a:endParaRPr lang="en-US" sz="1200" kern="1200">
              <a:solidFill>
                <a:schemeClr val="tx1"/>
              </a:solidFill>
              <a:effectLst/>
              <a:latin typeface="+mn-lt"/>
              <a:ea typeface="+mn-ea"/>
              <a:cs typeface="+mn-cs"/>
            </a:endParaRPr>
          </a:p>
          <a:p>
            <a:r>
              <a:rPr lang="en-GB" sz="1200" b="1" i="1" kern="1200">
                <a:solidFill>
                  <a:schemeClr val="tx1"/>
                </a:solidFill>
                <a:effectLst/>
                <a:latin typeface="+mn-lt"/>
                <a:ea typeface="+mn-ea"/>
                <a:cs typeface="+mn-cs"/>
              </a:rPr>
              <a:t>Application in the chosen business</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key product of Whitbread plc is its hotel services, which are offered through its Premier Inn as well as other accommodations. It further utilised adjustable, plus value-based prices of the facilities. The primary objectives of the organisation are to offer competitive prices, besides maintain their revenue margin. Whitbread is located across various locations within the UK, along with other international areas. They market their services through utilising different tactics, including SEO, social media, advertising, public relations and others. People refer to the consumers, plus workforce, as their contribution helps the organisation in achieving its objectives </a:t>
            </a:r>
            <a:r>
              <a:rPr lang="en-US" sz="1200" kern="1200">
                <a:solidFill>
                  <a:schemeClr val="tx1"/>
                </a:solidFill>
                <a:effectLst/>
                <a:latin typeface="+mn-lt"/>
                <a:ea typeface="+mn-ea"/>
                <a:cs typeface="+mn-cs"/>
              </a:rPr>
              <a:t>( Whitbread PLC, 2025b)</a:t>
            </a:r>
            <a:r>
              <a:rPr lang="en-GB" sz="1200" kern="1200">
                <a:solidFill>
                  <a:schemeClr val="tx1"/>
                </a:solidFill>
                <a:effectLst/>
                <a:latin typeface="+mn-lt"/>
                <a:ea typeface="+mn-ea"/>
                <a:cs typeface="+mn-cs"/>
              </a:rPr>
              <a:t>. They optimise their internal processes for strengthening performance while preserving consistency. Therefore, focusing on each element has enabled the organisation in establishing value. </a:t>
            </a:r>
            <a:endParaRPr lang="en-US" sz="1200" kern="1200">
              <a:solidFill>
                <a:schemeClr val="tx1"/>
              </a:solidFill>
              <a:effectLst/>
              <a:latin typeface="+mn-lt"/>
              <a:ea typeface="+mn-ea"/>
              <a:cs typeface="+mn-cs"/>
            </a:endParaRPr>
          </a:p>
          <a:p>
            <a:r>
              <a:rPr lang="en-GB" sz="1200" b="1" i="1" kern="1200">
                <a:solidFill>
                  <a:schemeClr val="tx1"/>
                </a:solidFill>
                <a:effectLst/>
                <a:latin typeface="+mn-lt"/>
                <a:ea typeface="+mn-ea"/>
                <a:cs typeface="+mn-cs"/>
              </a:rPr>
              <a:t>Practical examples</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Whitbread introduced a “good night guarantee” for providing a refund to the organisation in case of any dissatisfaction with the services. It primarily prioritises value-based pricing for offering its customers quality over profit generation. Their distribution plan included direct booking as well as intermediary channels to reach the maximum number of visitors. The business places a strong emphasis on digital marketing and targeted advertising to promote its services. Moreover, they implement training for their workforce to build their skills, which helps in enhancing the customer experience. It further relies on the fostering services to promote continuous efficiency, along with high-quality facilities </a:t>
            </a:r>
            <a:r>
              <a:rPr lang="en-US" sz="1200" kern="1200">
                <a:solidFill>
                  <a:schemeClr val="tx1"/>
                </a:solidFill>
                <a:effectLst/>
                <a:latin typeface="+mn-lt"/>
                <a:ea typeface="+mn-ea"/>
                <a:cs typeface="+mn-cs"/>
              </a:rPr>
              <a:t>( Whitbread PLC, 2025b)</a:t>
            </a:r>
            <a:r>
              <a:rPr lang="en-GB" sz="1200" kern="1200">
                <a:solidFill>
                  <a:schemeClr val="tx1"/>
                </a:solidFill>
                <a:effectLst/>
                <a:latin typeface="+mn-lt"/>
                <a:ea typeface="+mn-ea"/>
                <a:cs typeface="+mn-cs"/>
              </a:rPr>
              <a:t>. Their continued effort in building goodwill through supporting sustainability, besides a comfortable stay-in, are the primary practical examples.  </a:t>
            </a:r>
            <a:endParaRPr lang="en-US"/>
          </a:p>
        </p:txBody>
      </p:sp>
      <p:sp>
        <p:nvSpPr>
          <p:cNvPr id="4" name="Slide Number Placeholder 3"/>
          <p:cNvSpPr>
            <a:spLocks noGrp="1"/>
          </p:cNvSpPr>
          <p:nvPr>
            <p:ph type="sldNum" sz="quarter" idx="5"/>
          </p:nvPr>
        </p:nvSpPr>
        <p:spPr/>
        <p:txBody>
          <a:bodyPr/>
          <a:lstStyle/>
          <a:p>
            <a:fld id="{E649E1E4-255F-4032-857D-6704EFE828EC}" type="slidenum">
              <a:rPr lang="en-GB" smtClean="0"/>
              <a:t>6</a:t>
            </a:fld>
            <a:endParaRPr lang="en-GB"/>
          </a:p>
        </p:txBody>
      </p:sp>
    </p:spTree>
    <p:extLst>
      <p:ext uri="{BB962C8B-B14F-4D97-AF65-F5344CB8AC3E}">
        <p14:creationId xmlns:p14="http://schemas.microsoft.com/office/powerpoint/2010/main" val="531403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Value Creation and Stakeholders </a:t>
            </a:r>
            <a:endParaRPr lang="en-US" sz="1200" b="1"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elements of the marketing mix generate value through tactically aligning the components according to the requirements of the consumers. This helps in establishing both positive as well as profitable offerings. Moreover, the major core partners of the business are consumers, the workforce, suppliers, shareholders, plus the societal community. Application of the fundamentals present in the theory helps the enterprise in fulfilling the needs. Maintenance of the continuous effort on the service, value-based prices resulted in gaining the attention of both consumers plus investors (Darmawan and Grenier, 2021). The resorts are located at different locations with online booking facilities, which help in raising the visitor loyalty. Introducing of “force for good” initiative promotion further results in strengthening the trust within the market. However, focusing on the elements pushes the organisation to enhance reputation, progress, as well as competitive benefits </a:t>
            </a:r>
            <a:r>
              <a:rPr lang="en-US" sz="1200" kern="1200">
                <a:solidFill>
                  <a:schemeClr val="tx1"/>
                </a:solidFill>
                <a:effectLst/>
                <a:latin typeface="+mn-lt"/>
                <a:ea typeface="+mn-ea"/>
                <a:cs typeface="+mn-cs"/>
              </a:rPr>
              <a:t>(Whitbread PLC, 2025c)</a:t>
            </a:r>
            <a:r>
              <a:rPr lang="en-GB" sz="1200" kern="1200">
                <a:solidFill>
                  <a:schemeClr val="tx1"/>
                </a:solidFill>
                <a:effectLst/>
                <a:latin typeface="+mn-lt"/>
                <a:ea typeface="+mn-ea"/>
                <a:cs typeface="+mn-cs"/>
              </a:rPr>
              <a:t>. The administrative department utilises the marketing mix to establish the value-based costs of the services. It further prioritises developing the promotional plans in order to get access in a wide range of customers. </a:t>
            </a:r>
            <a:endParaRPr lang="en-US"/>
          </a:p>
        </p:txBody>
      </p:sp>
      <p:sp>
        <p:nvSpPr>
          <p:cNvPr id="4" name="Slide Number Placeholder 3"/>
          <p:cNvSpPr>
            <a:spLocks noGrp="1"/>
          </p:cNvSpPr>
          <p:nvPr>
            <p:ph type="sldNum" sz="quarter" idx="5"/>
          </p:nvPr>
        </p:nvSpPr>
        <p:spPr/>
        <p:txBody>
          <a:bodyPr/>
          <a:lstStyle/>
          <a:p>
            <a:fld id="{E649E1E4-255F-4032-857D-6704EFE828EC}" type="slidenum">
              <a:rPr lang="en-GB" smtClean="0"/>
              <a:t>7</a:t>
            </a:fld>
            <a:endParaRPr lang="en-GB"/>
          </a:p>
        </p:txBody>
      </p:sp>
    </p:spTree>
    <p:extLst>
      <p:ext uri="{BB962C8B-B14F-4D97-AF65-F5344CB8AC3E}">
        <p14:creationId xmlns:p14="http://schemas.microsoft.com/office/powerpoint/2010/main" val="36694913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Marketing Planning </a:t>
            </a:r>
            <a:endParaRPr lang="en-US" sz="1200" b="1"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decisions taken by the organisation regarding the marketing mix are highly impacted by the consistent examination of the quick-paced business environment. They conduct actionable research on the changing needs of consumers through analysing the feedback. Their tactical planning on enhancing the elements has pushed them to increase their long-term sustainability. Strengthening the services is performed on the basis of visitor feedback, plus the changing pattern of the market. Moreover, prices are set through evaluating the economic fluctuations while considering the competition in the industry. It further focuses on changing their current infrastructure into a more advanced one for streamlining the consumer experience (Ellitan, 2021). Promotions are adapted through adjusting to the customer needs or market research. </a:t>
            </a:r>
            <a:endParaRPr lang="en-US"/>
          </a:p>
        </p:txBody>
      </p:sp>
      <p:sp>
        <p:nvSpPr>
          <p:cNvPr id="4" name="Slide Number Placeholder 3"/>
          <p:cNvSpPr>
            <a:spLocks noGrp="1"/>
          </p:cNvSpPr>
          <p:nvPr>
            <p:ph type="sldNum" sz="quarter" idx="5"/>
          </p:nvPr>
        </p:nvSpPr>
        <p:spPr/>
        <p:txBody>
          <a:bodyPr/>
          <a:lstStyle/>
          <a:p>
            <a:fld id="{E649E1E4-255F-4032-857D-6704EFE828EC}" type="slidenum">
              <a:rPr lang="en-GB" smtClean="0"/>
              <a:t>8</a:t>
            </a:fld>
            <a:endParaRPr lang="en-GB"/>
          </a:p>
        </p:txBody>
      </p:sp>
    </p:spTree>
    <p:extLst>
      <p:ext uri="{BB962C8B-B14F-4D97-AF65-F5344CB8AC3E}">
        <p14:creationId xmlns:p14="http://schemas.microsoft.com/office/powerpoint/2010/main" val="1349053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1" i="1" kern="1200">
                <a:solidFill>
                  <a:schemeClr val="tx1"/>
                </a:solidFill>
                <a:effectLst/>
                <a:latin typeface="+mn-lt"/>
                <a:ea typeface="+mn-ea"/>
                <a:cs typeface="+mn-cs"/>
              </a:rPr>
              <a:t>Summary</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overall aspect of the presentation was to examine the benefits of the marketing mix concept within the hospitality industry. It has been found that Whitbread highly value the theory through effectively working on strengthening each element. Its core stakeholders has been identified along demonstrating the effect of the framework in value creation. The last part of the presentation has provided a promotion plan that will focus on explaining the decisions regarding visitor experiences. </a:t>
            </a:r>
            <a:endParaRPr lang="en-US" sz="1200" kern="1200">
              <a:solidFill>
                <a:schemeClr val="tx1"/>
              </a:solidFill>
              <a:effectLst/>
              <a:latin typeface="+mn-lt"/>
              <a:ea typeface="+mn-ea"/>
              <a:cs typeface="+mn-cs"/>
            </a:endParaRPr>
          </a:p>
          <a:p>
            <a:r>
              <a:rPr lang="en-GB" sz="1200" b="1" i="1" kern="1200">
                <a:solidFill>
                  <a:schemeClr val="tx1"/>
                </a:solidFill>
                <a:effectLst/>
                <a:latin typeface="+mn-lt"/>
                <a:ea typeface="+mn-ea"/>
                <a:cs typeface="+mn-cs"/>
              </a:rPr>
              <a:t>Reflection </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above research has helped in gaining knowledge on the application of the marketing mix in Whitbread Plc. It has put a continuous effort into each element through tactically aligning with the objectives of the business. The chosen corporation maintains quality in its services as well as innovative measures to gain the attention of customers. Recently, they have started to focus on implementing sustainable practices through reducing waste, carbon emissions to safeguard the environment. Their value-oriented prices resulted in strengthening their relationship with consumers and enhancing retention. It is located across the well-known part of the country facilitates accessibility among the visitors. The corporation further focuses on introducing strategies which lead to raising the brand value within the market. </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E649E1E4-255F-4032-857D-6704EFE828EC}" type="slidenum">
              <a:rPr lang="en-GB" smtClean="0"/>
              <a:t>9</a:t>
            </a:fld>
            <a:endParaRPr lang="en-GB"/>
          </a:p>
        </p:txBody>
      </p:sp>
    </p:spTree>
    <p:extLst>
      <p:ext uri="{BB962C8B-B14F-4D97-AF65-F5344CB8AC3E}">
        <p14:creationId xmlns:p14="http://schemas.microsoft.com/office/powerpoint/2010/main" val="1452623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00000"/>
              </a:lnSpc>
            </a:pPr>
            <a:r>
              <a:rPr lang="en-GB" sz="1200">
                <a:latin typeface="Times New Roman" panose="02020603050405020304" pitchFamily="18" charset="0"/>
                <a:cs typeface="Times New Roman" panose="02020603050405020304" pitchFamily="18" charset="0"/>
              </a:rPr>
              <a:t>BBC, (2025). The marketing mix. [Online] Available at: https://www.bbc.co.uk/bitesize/guides/z4wtmfr/revision/1 [Accessed 25 November 2025].</a:t>
            </a:r>
            <a:endParaRPr lang="en-US" sz="1200">
              <a:latin typeface="Times New Roman" panose="02020603050405020304" pitchFamily="18" charset="0"/>
              <a:cs typeface="Times New Roman" panose="02020603050405020304" pitchFamily="18" charset="0"/>
            </a:endParaRPr>
          </a:p>
          <a:p>
            <a:pPr algn="just">
              <a:lnSpc>
                <a:spcPct val="100000"/>
              </a:lnSpc>
            </a:pPr>
            <a:r>
              <a:rPr lang="en-GB" sz="1200">
                <a:latin typeface="Times New Roman" panose="02020603050405020304" pitchFamily="18" charset="0"/>
                <a:cs typeface="Times New Roman" panose="02020603050405020304" pitchFamily="18" charset="0"/>
              </a:rPr>
              <a:t>Darmawan, D. and Grenier, E., (2021). Competitive advantage and service marketing mix. </a:t>
            </a:r>
            <a:r>
              <a:rPr lang="en-GB" sz="1200" i="1">
                <a:latin typeface="Times New Roman" panose="02020603050405020304" pitchFamily="18" charset="0"/>
                <a:cs typeface="Times New Roman" panose="02020603050405020304" pitchFamily="18" charset="0"/>
              </a:rPr>
              <a:t>Journal of Social Science Studies (JOS3)</a:t>
            </a:r>
            <a:r>
              <a:rPr lang="en-GB" sz="1200">
                <a:latin typeface="Times New Roman" panose="02020603050405020304" pitchFamily="18" charset="0"/>
                <a:cs typeface="Times New Roman" panose="02020603050405020304" pitchFamily="18" charset="0"/>
              </a:rPr>
              <a:t>, </a:t>
            </a:r>
            <a:r>
              <a:rPr lang="en-GB" sz="1200" i="1">
                <a:latin typeface="Times New Roman" panose="02020603050405020304" pitchFamily="18" charset="0"/>
                <a:cs typeface="Times New Roman" panose="02020603050405020304" pitchFamily="18" charset="0"/>
              </a:rPr>
              <a:t>1</a:t>
            </a:r>
            <a:r>
              <a:rPr lang="en-GB" sz="1200">
                <a:latin typeface="Times New Roman" panose="02020603050405020304" pitchFamily="18" charset="0"/>
                <a:cs typeface="Times New Roman" panose="02020603050405020304" pitchFamily="18" charset="0"/>
              </a:rPr>
              <a:t>(2), pp.75-80.</a:t>
            </a:r>
            <a:endParaRPr lang="en-US" sz="1200">
              <a:latin typeface="Times New Roman" panose="02020603050405020304" pitchFamily="18" charset="0"/>
              <a:cs typeface="Times New Roman" panose="02020603050405020304" pitchFamily="18" charset="0"/>
            </a:endParaRPr>
          </a:p>
          <a:p>
            <a:pPr algn="just">
              <a:lnSpc>
                <a:spcPct val="100000"/>
              </a:lnSpc>
            </a:pPr>
            <a:r>
              <a:rPr lang="en-GB" sz="1200">
                <a:latin typeface="Times New Roman" panose="02020603050405020304" pitchFamily="18" charset="0"/>
                <a:cs typeface="Times New Roman" panose="02020603050405020304" pitchFamily="18" charset="0"/>
              </a:rPr>
              <a:t>Ellitan, L., (2021). The role of marketing mix in building customer satisfaction and loyalty: A theoretical study. </a:t>
            </a:r>
            <a:r>
              <a:rPr lang="en-GB" sz="1200" i="1">
                <a:latin typeface="Times New Roman" panose="02020603050405020304" pitchFamily="18" charset="0"/>
                <a:cs typeface="Times New Roman" panose="02020603050405020304" pitchFamily="18" charset="0"/>
              </a:rPr>
              <a:t>International Journal of Research</a:t>
            </a:r>
            <a:r>
              <a:rPr lang="en-GB" sz="1200">
                <a:latin typeface="Times New Roman" panose="02020603050405020304" pitchFamily="18" charset="0"/>
                <a:cs typeface="Times New Roman" panose="02020603050405020304" pitchFamily="18" charset="0"/>
              </a:rPr>
              <a:t>, </a:t>
            </a:r>
            <a:r>
              <a:rPr lang="en-GB" sz="1200" i="1">
                <a:latin typeface="Times New Roman" panose="02020603050405020304" pitchFamily="18" charset="0"/>
                <a:cs typeface="Times New Roman" panose="02020603050405020304" pitchFamily="18" charset="0"/>
              </a:rPr>
              <a:t>8</a:t>
            </a:r>
            <a:r>
              <a:rPr lang="en-GB" sz="1200">
                <a:latin typeface="Times New Roman" panose="02020603050405020304" pitchFamily="18" charset="0"/>
                <a:cs typeface="Times New Roman" panose="02020603050405020304" pitchFamily="18" charset="0"/>
              </a:rPr>
              <a:t>(12), pp.118-129.</a:t>
            </a:r>
            <a:endParaRPr lang="en-US" sz="1200">
              <a:latin typeface="Times New Roman" panose="02020603050405020304" pitchFamily="18" charset="0"/>
              <a:cs typeface="Times New Roman" panose="02020603050405020304" pitchFamily="18" charset="0"/>
            </a:endParaRPr>
          </a:p>
          <a:p>
            <a:pPr algn="just">
              <a:lnSpc>
                <a:spcPct val="100000"/>
              </a:lnSpc>
            </a:pPr>
            <a:r>
              <a:rPr lang="en-GB" sz="1200">
                <a:latin typeface="Times New Roman" panose="02020603050405020304" pitchFamily="18" charset="0"/>
                <a:cs typeface="Times New Roman" panose="02020603050405020304" pitchFamily="18" charset="0"/>
              </a:rPr>
              <a:t>Rachmad, Y.E., (2024). Effective Marketing In The Digital Age: Integrating 7p And 4p Concepts With Modern Theories.</a:t>
            </a:r>
            <a:endParaRPr lang="en-US" sz="1200">
              <a:latin typeface="Times New Roman" panose="02020603050405020304" pitchFamily="18" charset="0"/>
              <a:cs typeface="Times New Roman" panose="02020603050405020304" pitchFamily="18" charset="0"/>
            </a:endParaRPr>
          </a:p>
          <a:p>
            <a:pPr algn="just">
              <a:lnSpc>
                <a:spcPct val="100000"/>
              </a:lnSpc>
            </a:pPr>
            <a:r>
              <a:rPr lang="en-GB" sz="1200">
                <a:latin typeface="Times New Roman" panose="02020603050405020304" pitchFamily="18" charset="0"/>
                <a:cs typeface="Times New Roman" panose="02020603050405020304" pitchFamily="18" charset="0"/>
              </a:rPr>
              <a:t>Whitbread PLC, (2025a). Whitbread is a leading hospitality business. [Online] Available at: https://www.whitbread.co.uk/ [Accessed 25 November 2025].</a:t>
            </a:r>
            <a:endParaRPr lang="en-US" sz="1200">
              <a:latin typeface="Times New Roman" panose="02020603050405020304" pitchFamily="18" charset="0"/>
              <a:cs typeface="Times New Roman" panose="02020603050405020304" pitchFamily="18" charset="0"/>
            </a:endParaRPr>
          </a:p>
          <a:p>
            <a:pPr algn="just">
              <a:lnSpc>
                <a:spcPct val="100000"/>
              </a:lnSpc>
            </a:pPr>
            <a:r>
              <a:rPr lang="en-GB" sz="1200">
                <a:latin typeface="Times New Roman" panose="02020603050405020304" pitchFamily="18" charset="0"/>
                <a:cs typeface="Times New Roman" panose="02020603050405020304" pitchFamily="18" charset="0"/>
              </a:rPr>
              <a:t>Whitbread PLC, (2025b). Our business model and strategy. [Online] Available at: https://www.whitbread.co.uk/about-us/our-business-model/ [Accessed 25 November 2025].</a:t>
            </a:r>
            <a:endParaRPr lang="en-US" sz="1200">
              <a:latin typeface="Times New Roman" panose="02020603050405020304" pitchFamily="18" charset="0"/>
              <a:cs typeface="Times New Roman" panose="02020603050405020304" pitchFamily="18" charset="0"/>
            </a:endParaRPr>
          </a:p>
          <a:p>
            <a:pPr algn="just">
              <a:lnSpc>
                <a:spcPct val="100000"/>
              </a:lnSpc>
            </a:pPr>
            <a:r>
              <a:rPr lang="en-GB" sz="1200">
                <a:latin typeface="Times New Roman" panose="02020603050405020304" pitchFamily="18" charset="0"/>
                <a:cs typeface="Times New Roman" panose="02020603050405020304" pitchFamily="18" charset="0"/>
              </a:rPr>
              <a:t>Whitbread PLC, (2025c). Force for Good. [Online] Available at: https://www.whitbread.co.uk/sustainability/ [Accessed 25 November 2025].</a:t>
            </a:r>
            <a:endParaRPr lang="en-US" sz="1200">
              <a:latin typeface="Times New Roman" panose="02020603050405020304" pitchFamily="18"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E649E1E4-255F-4032-857D-6704EFE828EC}" type="slidenum">
              <a:rPr lang="en-GB" smtClean="0"/>
              <a:t>10</a:t>
            </a:fld>
            <a:endParaRPr lang="en-GB"/>
          </a:p>
        </p:txBody>
      </p:sp>
    </p:spTree>
    <p:extLst>
      <p:ext uri="{BB962C8B-B14F-4D97-AF65-F5344CB8AC3E}">
        <p14:creationId xmlns:p14="http://schemas.microsoft.com/office/powerpoint/2010/main" val="2086436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CFCCB-F095-B2A8-182C-ECF5CECF716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64BA6A-7245-2ED9-FA97-946D19D8A4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9187E01-94FA-EDEF-5175-9CC8B47615F1}"/>
              </a:ext>
            </a:extLst>
          </p:cNvPr>
          <p:cNvSpPr>
            <a:spLocks noGrp="1"/>
          </p:cNvSpPr>
          <p:nvPr>
            <p:ph type="dt" sz="half" idx="10"/>
          </p:nvPr>
        </p:nvSpPr>
        <p:spPr/>
        <p:txBody>
          <a:bodyPr/>
          <a:lstStyle/>
          <a:p>
            <a:fld id="{1EB0AB9D-5538-4EFC-BAA1-76F457EEB707}" type="datetimeFigureOut">
              <a:rPr lang="en-GB" smtClean="0"/>
              <a:t>01/12/2025</a:t>
            </a:fld>
            <a:endParaRPr lang="en-GB"/>
          </a:p>
        </p:txBody>
      </p:sp>
      <p:sp>
        <p:nvSpPr>
          <p:cNvPr id="5" name="Footer Placeholder 4">
            <a:extLst>
              <a:ext uri="{FF2B5EF4-FFF2-40B4-BE49-F238E27FC236}">
                <a16:creationId xmlns:a16="http://schemas.microsoft.com/office/drawing/2014/main" id="{3D0C0D37-C6A8-5B74-9EAC-E5683091F5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5D77CD-8161-7527-F7AB-BAC978D5E4B4}"/>
              </a:ext>
            </a:extLst>
          </p:cNvPr>
          <p:cNvSpPr>
            <a:spLocks noGrp="1"/>
          </p:cNvSpPr>
          <p:nvPr>
            <p:ph type="sldNum" sz="quarter" idx="12"/>
          </p:nvPr>
        </p:nvSpPr>
        <p:spPr/>
        <p:txBody>
          <a:bodyPr/>
          <a:lstStyle/>
          <a:p>
            <a:fld id="{6638D9C5-962A-436A-9676-ADFF3EBE4CBA}" type="slidenum">
              <a:rPr lang="en-GB" smtClean="0"/>
              <a:t>‹#›</a:t>
            </a:fld>
            <a:endParaRPr lang="en-GB"/>
          </a:p>
        </p:txBody>
      </p:sp>
    </p:spTree>
    <p:extLst>
      <p:ext uri="{BB962C8B-B14F-4D97-AF65-F5344CB8AC3E}">
        <p14:creationId xmlns:p14="http://schemas.microsoft.com/office/powerpoint/2010/main" val="2164207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94EFA-4495-C6DC-EDA0-89E11F1FAA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A39BFF-4A0A-B380-9B5E-42BBDD9EB4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7CED6E-ABC2-DF22-61CA-FAD10B4BFB5E}"/>
              </a:ext>
            </a:extLst>
          </p:cNvPr>
          <p:cNvSpPr>
            <a:spLocks noGrp="1"/>
          </p:cNvSpPr>
          <p:nvPr>
            <p:ph type="dt" sz="half" idx="10"/>
          </p:nvPr>
        </p:nvSpPr>
        <p:spPr/>
        <p:txBody>
          <a:bodyPr/>
          <a:lstStyle/>
          <a:p>
            <a:fld id="{1EB0AB9D-5538-4EFC-BAA1-76F457EEB707}" type="datetimeFigureOut">
              <a:rPr lang="en-GB" smtClean="0"/>
              <a:t>01/12/2025</a:t>
            </a:fld>
            <a:endParaRPr lang="en-GB"/>
          </a:p>
        </p:txBody>
      </p:sp>
      <p:sp>
        <p:nvSpPr>
          <p:cNvPr id="5" name="Footer Placeholder 4">
            <a:extLst>
              <a:ext uri="{FF2B5EF4-FFF2-40B4-BE49-F238E27FC236}">
                <a16:creationId xmlns:a16="http://schemas.microsoft.com/office/drawing/2014/main" id="{6CB9FA36-1996-2AA0-708B-5F01F59ADA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19F26E-1252-2F4D-62F1-71A8E0F75F84}"/>
              </a:ext>
            </a:extLst>
          </p:cNvPr>
          <p:cNvSpPr>
            <a:spLocks noGrp="1"/>
          </p:cNvSpPr>
          <p:nvPr>
            <p:ph type="sldNum" sz="quarter" idx="12"/>
          </p:nvPr>
        </p:nvSpPr>
        <p:spPr/>
        <p:txBody>
          <a:bodyPr/>
          <a:lstStyle/>
          <a:p>
            <a:fld id="{6638D9C5-962A-436A-9676-ADFF3EBE4CBA}" type="slidenum">
              <a:rPr lang="en-GB" smtClean="0"/>
              <a:t>‹#›</a:t>
            </a:fld>
            <a:endParaRPr lang="en-GB"/>
          </a:p>
        </p:txBody>
      </p:sp>
    </p:spTree>
    <p:extLst>
      <p:ext uri="{BB962C8B-B14F-4D97-AF65-F5344CB8AC3E}">
        <p14:creationId xmlns:p14="http://schemas.microsoft.com/office/powerpoint/2010/main" val="1887073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9E174-55D9-E262-39E9-F682B84740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4A8D7C-CBA2-CBC9-647A-72F95FCFC6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6D0925-EF82-5E77-B661-142ACF7DC7DB}"/>
              </a:ext>
            </a:extLst>
          </p:cNvPr>
          <p:cNvSpPr>
            <a:spLocks noGrp="1"/>
          </p:cNvSpPr>
          <p:nvPr>
            <p:ph type="dt" sz="half" idx="10"/>
          </p:nvPr>
        </p:nvSpPr>
        <p:spPr/>
        <p:txBody>
          <a:bodyPr/>
          <a:lstStyle/>
          <a:p>
            <a:fld id="{1EB0AB9D-5538-4EFC-BAA1-76F457EEB707}" type="datetimeFigureOut">
              <a:rPr lang="en-GB" smtClean="0"/>
              <a:t>01/12/2025</a:t>
            </a:fld>
            <a:endParaRPr lang="en-GB"/>
          </a:p>
        </p:txBody>
      </p:sp>
      <p:sp>
        <p:nvSpPr>
          <p:cNvPr id="5" name="Footer Placeholder 4">
            <a:extLst>
              <a:ext uri="{FF2B5EF4-FFF2-40B4-BE49-F238E27FC236}">
                <a16:creationId xmlns:a16="http://schemas.microsoft.com/office/drawing/2014/main" id="{5531262E-28EB-F806-F04A-7274DD938E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5B722D-9308-863E-B6EF-D97E797FD646}"/>
              </a:ext>
            </a:extLst>
          </p:cNvPr>
          <p:cNvSpPr>
            <a:spLocks noGrp="1"/>
          </p:cNvSpPr>
          <p:nvPr>
            <p:ph type="sldNum" sz="quarter" idx="12"/>
          </p:nvPr>
        </p:nvSpPr>
        <p:spPr/>
        <p:txBody>
          <a:bodyPr/>
          <a:lstStyle/>
          <a:p>
            <a:fld id="{6638D9C5-962A-436A-9676-ADFF3EBE4CBA}" type="slidenum">
              <a:rPr lang="en-GB" smtClean="0"/>
              <a:t>‹#›</a:t>
            </a:fld>
            <a:endParaRPr lang="en-GB"/>
          </a:p>
        </p:txBody>
      </p:sp>
    </p:spTree>
    <p:extLst>
      <p:ext uri="{BB962C8B-B14F-4D97-AF65-F5344CB8AC3E}">
        <p14:creationId xmlns:p14="http://schemas.microsoft.com/office/powerpoint/2010/main" val="274402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73962-967F-7CCB-BE1F-FB1364A6AA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B5B510-4F3A-E753-9131-E1A6415840F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413313F-318D-10F0-3391-B97DAFC86C1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D0D6020-59FE-A864-6CA6-FB5D932B105E}"/>
              </a:ext>
            </a:extLst>
          </p:cNvPr>
          <p:cNvSpPr>
            <a:spLocks noGrp="1"/>
          </p:cNvSpPr>
          <p:nvPr>
            <p:ph type="dt" sz="half" idx="10"/>
          </p:nvPr>
        </p:nvSpPr>
        <p:spPr/>
        <p:txBody>
          <a:bodyPr/>
          <a:lstStyle/>
          <a:p>
            <a:fld id="{1EB0AB9D-5538-4EFC-BAA1-76F457EEB707}" type="datetimeFigureOut">
              <a:rPr lang="en-GB" smtClean="0"/>
              <a:t>01/12/2025</a:t>
            </a:fld>
            <a:endParaRPr lang="en-GB"/>
          </a:p>
        </p:txBody>
      </p:sp>
      <p:sp>
        <p:nvSpPr>
          <p:cNvPr id="6" name="Footer Placeholder 5">
            <a:extLst>
              <a:ext uri="{FF2B5EF4-FFF2-40B4-BE49-F238E27FC236}">
                <a16:creationId xmlns:a16="http://schemas.microsoft.com/office/drawing/2014/main" id="{4485C92B-4A17-DAD5-8B9F-15C65D45AC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46A952-8317-7B7A-BFAF-08DB5AC1895C}"/>
              </a:ext>
            </a:extLst>
          </p:cNvPr>
          <p:cNvSpPr>
            <a:spLocks noGrp="1"/>
          </p:cNvSpPr>
          <p:nvPr>
            <p:ph type="sldNum" sz="quarter" idx="12"/>
          </p:nvPr>
        </p:nvSpPr>
        <p:spPr/>
        <p:txBody>
          <a:bodyPr/>
          <a:lstStyle/>
          <a:p>
            <a:fld id="{6638D9C5-962A-436A-9676-ADFF3EBE4CBA}" type="slidenum">
              <a:rPr lang="en-GB" smtClean="0"/>
              <a:t>‹#›</a:t>
            </a:fld>
            <a:endParaRPr lang="en-GB"/>
          </a:p>
        </p:txBody>
      </p:sp>
    </p:spTree>
    <p:extLst>
      <p:ext uri="{BB962C8B-B14F-4D97-AF65-F5344CB8AC3E}">
        <p14:creationId xmlns:p14="http://schemas.microsoft.com/office/powerpoint/2010/main" val="2781093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5244B-5AC4-9C17-F269-63CE323B938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DDED0F-6129-3F48-67E6-94AB49888C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0F9418-DCC5-687B-0095-1D02E5482A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101950-7306-E049-245F-1372CA7BFB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3894FF9-07A0-1C39-2849-1594A77B99B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6D68C8-5D53-EECF-A1AD-75A47738725A}"/>
              </a:ext>
            </a:extLst>
          </p:cNvPr>
          <p:cNvSpPr>
            <a:spLocks noGrp="1"/>
          </p:cNvSpPr>
          <p:nvPr>
            <p:ph type="dt" sz="half" idx="10"/>
          </p:nvPr>
        </p:nvSpPr>
        <p:spPr/>
        <p:txBody>
          <a:bodyPr/>
          <a:lstStyle/>
          <a:p>
            <a:fld id="{1EB0AB9D-5538-4EFC-BAA1-76F457EEB707}" type="datetimeFigureOut">
              <a:rPr lang="en-GB" smtClean="0"/>
              <a:t>01/12/2025</a:t>
            </a:fld>
            <a:endParaRPr lang="en-GB"/>
          </a:p>
        </p:txBody>
      </p:sp>
      <p:sp>
        <p:nvSpPr>
          <p:cNvPr id="8" name="Footer Placeholder 7">
            <a:extLst>
              <a:ext uri="{FF2B5EF4-FFF2-40B4-BE49-F238E27FC236}">
                <a16:creationId xmlns:a16="http://schemas.microsoft.com/office/drawing/2014/main" id="{22DA4B50-79A9-9853-04AF-8DE886705D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A0DF09-9E2E-0B1E-2750-5E2D2AC0D7F6}"/>
              </a:ext>
            </a:extLst>
          </p:cNvPr>
          <p:cNvSpPr>
            <a:spLocks noGrp="1"/>
          </p:cNvSpPr>
          <p:nvPr>
            <p:ph type="sldNum" sz="quarter" idx="12"/>
          </p:nvPr>
        </p:nvSpPr>
        <p:spPr/>
        <p:txBody>
          <a:bodyPr/>
          <a:lstStyle/>
          <a:p>
            <a:fld id="{6638D9C5-962A-436A-9676-ADFF3EBE4CBA}" type="slidenum">
              <a:rPr lang="en-GB" smtClean="0"/>
              <a:t>‹#›</a:t>
            </a:fld>
            <a:endParaRPr lang="en-GB"/>
          </a:p>
        </p:txBody>
      </p:sp>
    </p:spTree>
    <p:extLst>
      <p:ext uri="{BB962C8B-B14F-4D97-AF65-F5344CB8AC3E}">
        <p14:creationId xmlns:p14="http://schemas.microsoft.com/office/powerpoint/2010/main" val="2104753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A2EFF-F541-6087-5644-B3278A83E0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60B317-6A9D-81FF-240E-24A5F89C7A7F}"/>
              </a:ext>
            </a:extLst>
          </p:cNvPr>
          <p:cNvSpPr>
            <a:spLocks noGrp="1"/>
          </p:cNvSpPr>
          <p:nvPr>
            <p:ph type="dt" sz="half" idx="10"/>
          </p:nvPr>
        </p:nvSpPr>
        <p:spPr/>
        <p:txBody>
          <a:bodyPr/>
          <a:lstStyle/>
          <a:p>
            <a:fld id="{1EB0AB9D-5538-4EFC-BAA1-76F457EEB707}" type="datetimeFigureOut">
              <a:rPr lang="en-GB" smtClean="0"/>
              <a:t>01/12/2025</a:t>
            </a:fld>
            <a:endParaRPr lang="en-GB"/>
          </a:p>
        </p:txBody>
      </p:sp>
      <p:sp>
        <p:nvSpPr>
          <p:cNvPr id="4" name="Footer Placeholder 3">
            <a:extLst>
              <a:ext uri="{FF2B5EF4-FFF2-40B4-BE49-F238E27FC236}">
                <a16:creationId xmlns:a16="http://schemas.microsoft.com/office/drawing/2014/main" id="{785C77A3-BE7A-3036-0B04-898960030F4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CAB525-4C3B-9C60-01CF-8519168178B2}"/>
              </a:ext>
            </a:extLst>
          </p:cNvPr>
          <p:cNvSpPr>
            <a:spLocks noGrp="1"/>
          </p:cNvSpPr>
          <p:nvPr>
            <p:ph type="sldNum" sz="quarter" idx="12"/>
          </p:nvPr>
        </p:nvSpPr>
        <p:spPr/>
        <p:txBody>
          <a:bodyPr/>
          <a:lstStyle/>
          <a:p>
            <a:fld id="{6638D9C5-962A-436A-9676-ADFF3EBE4CBA}" type="slidenum">
              <a:rPr lang="en-GB" smtClean="0"/>
              <a:t>‹#›</a:t>
            </a:fld>
            <a:endParaRPr lang="en-GB"/>
          </a:p>
        </p:txBody>
      </p:sp>
    </p:spTree>
    <p:extLst>
      <p:ext uri="{BB962C8B-B14F-4D97-AF65-F5344CB8AC3E}">
        <p14:creationId xmlns:p14="http://schemas.microsoft.com/office/powerpoint/2010/main" val="331154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375835-F662-0B71-ACE9-D179A7EAD123}"/>
              </a:ext>
            </a:extLst>
          </p:cNvPr>
          <p:cNvSpPr>
            <a:spLocks noGrp="1"/>
          </p:cNvSpPr>
          <p:nvPr>
            <p:ph type="dt" sz="half" idx="10"/>
          </p:nvPr>
        </p:nvSpPr>
        <p:spPr/>
        <p:txBody>
          <a:bodyPr/>
          <a:lstStyle/>
          <a:p>
            <a:fld id="{1EB0AB9D-5538-4EFC-BAA1-76F457EEB707}" type="datetimeFigureOut">
              <a:rPr lang="en-GB" smtClean="0"/>
              <a:t>01/12/2025</a:t>
            </a:fld>
            <a:endParaRPr lang="en-GB"/>
          </a:p>
        </p:txBody>
      </p:sp>
      <p:sp>
        <p:nvSpPr>
          <p:cNvPr id="3" name="Footer Placeholder 2">
            <a:extLst>
              <a:ext uri="{FF2B5EF4-FFF2-40B4-BE49-F238E27FC236}">
                <a16:creationId xmlns:a16="http://schemas.microsoft.com/office/drawing/2014/main" id="{A9B3BBDC-8394-F922-6265-95A9EC64C2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36B799-2114-AB88-4199-8C728458DEC5}"/>
              </a:ext>
            </a:extLst>
          </p:cNvPr>
          <p:cNvSpPr>
            <a:spLocks noGrp="1"/>
          </p:cNvSpPr>
          <p:nvPr>
            <p:ph type="sldNum" sz="quarter" idx="12"/>
          </p:nvPr>
        </p:nvSpPr>
        <p:spPr/>
        <p:txBody>
          <a:bodyPr/>
          <a:lstStyle/>
          <a:p>
            <a:fld id="{6638D9C5-962A-436A-9676-ADFF3EBE4CBA}" type="slidenum">
              <a:rPr lang="en-GB" smtClean="0"/>
              <a:t>‹#›</a:t>
            </a:fld>
            <a:endParaRPr lang="en-GB"/>
          </a:p>
        </p:txBody>
      </p:sp>
    </p:spTree>
    <p:extLst>
      <p:ext uri="{BB962C8B-B14F-4D97-AF65-F5344CB8AC3E}">
        <p14:creationId xmlns:p14="http://schemas.microsoft.com/office/powerpoint/2010/main" val="530474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73847-0771-A78A-6A21-3DF64BD121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3E9014-190E-0491-5D31-B0A0AACF3B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A92D9C-0466-C806-495C-4888A60270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6FF202-90FE-7F04-022C-2EA862BF170C}"/>
              </a:ext>
            </a:extLst>
          </p:cNvPr>
          <p:cNvSpPr>
            <a:spLocks noGrp="1"/>
          </p:cNvSpPr>
          <p:nvPr>
            <p:ph type="dt" sz="half" idx="10"/>
          </p:nvPr>
        </p:nvSpPr>
        <p:spPr/>
        <p:txBody>
          <a:bodyPr/>
          <a:lstStyle/>
          <a:p>
            <a:fld id="{1EB0AB9D-5538-4EFC-BAA1-76F457EEB707}" type="datetimeFigureOut">
              <a:rPr lang="en-GB" smtClean="0"/>
              <a:t>01/12/2025</a:t>
            </a:fld>
            <a:endParaRPr lang="en-GB"/>
          </a:p>
        </p:txBody>
      </p:sp>
      <p:sp>
        <p:nvSpPr>
          <p:cNvPr id="6" name="Footer Placeholder 5">
            <a:extLst>
              <a:ext uri="{FF2B5EF4-FFF2-40B4-BE49-F238E27FC236}">
                <a16:creationId xmlns:a16="http://schemas.microsoft.com/office/drawing/2014/main" id="{B552B740-5D83-26AE-68CF-2C7D015385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09D841-0518-A03C-E827-C985FDBEDC4C}"/>
              </a:ext>
            </a:extLst>
          </p:cNvPr>
          <p:cNvSpPr>
            <a:spLocks noGrp="1"/>
          </p:cNvSpPr>
          <p:nvPr>
            <p:ph type="sldNum" sz="quarter" idx="12"/>
          </p:nvPr>
        </p:nvSpPr>
        <p:spPr/>
        <p:txBody>
          <a:bodyPr/>
          <a:lstStyle/>
          <a:p>
            <a:fld id="{6638D9C5-962A-436A-9676-ADFF3EBE4CBA}" type="slidenum">
              <a:rPr lang="en-GB" smtClean="0"/>
              <a:t>‹#›</a:t>
            </a:fld>
            <a:endParaRPr lang="en-GB"/>
          </a:p>
        </p:txBody>
      </p:sp>
    </p:spTree>
    <p:extLst>
      <p:ext uri="{BB962C8B-B14F-4D97-AF65-F5344CB8AC3E}">
        <p14:creationId xmlns:p14="http://schemas.microsoft.com/office/powerpoint/2010/main" val="2965548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4C426-3F85-1079-79FB-E55222FDE7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E2AED94-A0B6-BCB1-C996-28C6274A58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1B74CE-4808-E3E9-BF45-444C56F5FA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2102E5-7426-5A4C-15D3-70EE844D5628}"/>
              </a:ext>
            </a:extLst>
          </p:cNvPr>
          <p:cNvSpPr>
            <a:spLocks noGrp="1"/>
          </p:cNvSpPr>
          <p:nvPr>
            <p:ph type="dt" sz="half" idx="10"/>
          </p:nvPr>
        </p:nvSpPr>
        <p:spPr/>
        <p:txBody>
          <a:bodyPr/>
          <a:lstStyle/>
          <a:p>
            <a:fld id="{1EB0AB9D-5538-4EFC-BAA1-76F457EEB707}" type="datetimeFigureOut">
              <a:rPr lang="en-GB" smtClean="0"/>
              <a:t>01/12/2025</a:t>
            </a:fld>
            <a:endParaRPr lang="en-GB"/>
          </a:p>
        </p:txBody>
      </p:sp>
      <p:sp>
        <p:nvSpPr>
          <p:cNvPr id="6" name="Footer Placeholder 5">
            <a:extLst>
              <a:ext uri="{FF2B5EF4-FFF2-40B4-BE49-F238E27FC236}">
                <a16:creationId xmlns:a16="http://schemas.microsoft.com/office/drawing/2014/main" id="{E791710D-44DE-0326-3233-47E36BA5A3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B9E6CF-D8E9-4499-7CC9-5CBE1436D4D7}"/>
              </a:ext>
            </a:extLst>
          </p:cNvPr>
          <p:cNvSpPr>
            <a:spLocks noGrp="1"/>
          </p:cNvSpPr>
          <p:nvPr>
            <p:ph type="sldNum" sz="quarter" idx="12"/>
          </p:nvPr>
        </p:nvSpPr>
        <p:spPr/>
        <p:txBody>
          <a:bodyPr/>
          <a:lstStyle/>
          <a:p>
            <a:fld id="{6638D9C5-962A-436A-9676-ADFF3EBE4CBA}" type="slidenum">
              <a:rPr lang="en-GB" smtClean="0"/>
              <a:t>‹#›</a:t>
            </a:fld>
            <a:endParaRPr lang="en-GB"/>
          </a:p>
        </p:txBody>
      </p:sp>
    </p:spTree>
    <p:extLst>
      <p:ext uri="{BB962C8B-B14F-4D97-AF65-F5344CB8AC3E}">
        <p14:creationId xmlns:p14="http://schemas.microsoft.com/office/powerpoint/2010/main" val="1466719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0670A-65FB-3B14-4CD3-DE4136D349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AA6A4E-F79B-9245-0AD9-1832873BAD4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A62C19-64ED-A9DA-D9BE-D898A279D772}"/>
              </a:ext>
            </a:extLst>
          </p:cNvPr>
          <p:cNvSpPr>
            <a:spLocks noGrp="1"/>
          </p:cNvSpPr>
          <p:nvPr>
            <p:ph type="dt" sz="half" idx="10"/>
          </p:nvPr>
        </p:nvSpPr>
        <p:spPr/>
        <p:txBody>
          <a:bodyPr/>
          <a:lstStyle/>
          <a:p>
            <a:fld id="{1EB0AB9D-5538-4EFC-BAA1-76F457EEB707}" type="datetimeFigureOut">
              <a:rPr lang="en-GB" smtClean="0"/>
              <a:t>01/12/2025</a:t>
            </a:fld>
            <a:endParaRPr lang="en-GB"/>
          </a:p>
        </p:txBody>
      </p:sp>
      <p:sp>
        <p:nvSpPr>
          <p:cNvPr id="5" name="Footer Placeholder 4">
            <a:extLst>
              <a:ext uri="{FF2B5EF4-FFF2-40B4-BE49-F238E27FC236}">
                <a16:creationId xmlns:a16="http://schemas.microsoft.com/office/drawing/2014/main" id="{DF0A5EE6-D786-D076-7F5E-CD879B581D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87A3C1-665B-FA72-9CD9-874A7A16FADA}"/>
              </a:ext>
            </a:extLst>
          </p:cNvPr>
          <p:cNvSpPr>
            <a:spLocks noGrp="1"/>
          </p:cNvSpPr>
          <p:nvPr>
            <p:ph type="sldNum" sz="quarter" idx="12"/>
          </p:nvPr>
        </p:nvSpPr>
        <p:spPr/>
        <p:txBody>
          <a:bodyPr/>
          <a:lstStyle/>
          <a:p>
            <a:fld id="{6638D9C5-962A-436A-9676-ADFF3EBE4CBA}" type="slidenum">
              <a:rPr lang="en-GB" smtClean="0"/>
              <a:t>‹#›</a:t>
            </a:fld>
            <a:endParaRPr lang="en-GB"/>
          </a:p>
        </p:txBody>
      </p:sp>
    </p:spTree>
    <p:extLst>
      <p:ext uri="{BB962C8B-B14F-4D97-AF65-F5344CB8AC3E}">
        <p14:creationId xmlns:p14="http://schemas.microsoft.com/office/powerpoint/2010/main" val="1628364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1F5D9B-048D-6E96-91A1-3778A79A70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6FB805-F5DC-2569-7337-B3382405FD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11CAA0-722C-FDAC-74E1-973BA8471774}"/>
              </a:ext>
            </a:extLst>
          </p:cNvPr>
          <p:cNvSpPr>
            <a:spLocks noGrp="1"/>
          </p:cNvSpPr>
          <p:nvPr>
            <p:ph type="dt" sz="half" idx="10"/>
          </p:nvPr>
        </p:nvSpPr>
        <p:spPr/>
        <p:txBody>
          <a:bodyPr/>
          <a:lstStyle/>
          <a:p>
            <a:fld id="{1EB0AB9D-5538-4EFC-BAA1-76F457EEB707}" type="datetimeFigureOut">
              <a:rPr lang="en-GB" smtClean="0"/>
              <a:t>01/12/2025</a:t>
            </a:fld>
            <a:endParaRPr lang="en-GB"/>
          </a:p>
        </p:txBody>
      </p:sp>
      <p:sp>
        <p:nvSpPr>
          <p:cNvPr id="5" name="Footer Placeholder 4">
            <a:extLst>
              <a:ext uri="{FF2B5EF4-FFF2-40B4-BE49-F238E27FC236}">
                <a16:creationId xmlns:a16="http://schemas.microsoft.com/office/drawing/2014/main" id="{E70A2BF9-6ADC-3163-5AB0-639699C0A4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32911E-2DA8-4E55-E7F5-98AF52522BF1}"/>
              </a:ext>
            </a:extLst>
          </p:cNvPr>
          <p:cNvSpPr>
            <a:spLocks noGrp="1"/>
          </p:cNvSpPr>
          <p:nvPr>
            <p:ph type="sldNum" sz="quarter" idx="12"/>
          </p:nvPr>
        </p:nvSpPr>
        <p:spPr/>
        <p:txBody>
          <a:bodyPr/>
          <a:lstStyle/>
          <a:p>
            <a:fld id="{6638D9C5-962A-436A-9676-ADFF3EBE4CBA}" type="slidenum">
              <a:rPr lang="en-GB" smtClean="0"/>
              <a:t>‹#›</a:t>
            </a:fld>
            <a:endParaRPr lang="en-GB"/>
          </a:p>
        </p:txBody>
      </p:sp>
    </p:spTree>
    <p:extLst>
      <p:ext uri="{BB962C8B-B14F-4D97-AF65-F5344CB8AC3E}">
        <p14:creationId xmlns:p14="http://schemas.microsoft.com/office/powerpoint/2010/main" val="1071382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1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E5DEF7-0F92-2AB0-0618-506496DE5B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9A68DF-C8DB-3A14-CDF3-B29E9521BD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CE32CA-08BE-4EF5-5602-F17EC29730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B0AB9D-5538-4EFC-BAA1-76F457EEB707}" type="datetimeFigureOut">
              <a:rPr lang="en-GB" smtClean="0"/>
              <a:t>01/12/2025</a:t>
            </a:fld>
            <a:endParaRPr lang="en-GB"/>
          </a:p>
        </p:txBody>
      </p:sp>
      <p:sp>
        <p:nvSpPr>
          <p:cNvPr id="5" name="Footer Placeholder 4">
            <a:extLst>
              <a:ext uri="{FF2B5EF4-FFF2-40B4-BE49-F238E27FC236}">
                <a16:creationId xmlns:a16="http://schemas.microsoft.com/office/drawing/2014/main" id="{F99674E5-4FCE-3E8A-0FB4-A545BC851A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3AA3940-2C13-9026-C584-56237D8D70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38D9C5-962A-436A-9676-ADFF3EBE4CBA}" type="slidenum">
              <a:rPr lang="en-GB" smtClean="0"/>
              <a:t>‹#›</a:t>
            </a:fld>
            <a:endParaRPr lang="en-GB"/>
          </a:p>
        </p:txBody>
      </p:sp>
    </p:spTree>
    <p:extLst>
      <p:ext uri="{BB962C8B-B14F-4D97-AF65-F5344CB8AC3E}">
        <p14:creationId xmlns:p14="http://schemas.microsoft.com/office/powerpoint/2010/main" val="38323766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sv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50000">
              <a:srgbClr val="345DA5">
                <a:alpha val="53000"/>
                <a:lumMod val="87000"/>
                <a:lumOff val="13000"/>
              </a:srgbClr>
            </a:gs>
            <a:gs pos="83000">
              <a:schemeClr val="accent1">
                <a:lumMod val="89000"/>
              </a:schemeClr>
            </a:gs>
            <a:gs pos="33000">
              <a:srgbClr val="345DA5"/>
            </a:gs>
            <a:gs pos="100000">
              <a:schemeClr val="accent1">
                <a:lumMod val="75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DD43DB83-5375-3848-B2BD-8319489274B9}"/>
              </a:ext>
            </a:extLst>
          </p:cNvPr>
          <p:cNvGraphicFramePr/>
          <p:nvPr>
            <p:extLst>
              <p:ext uri="{D42A27DB-BD31-4B8C-83A1-F6EECF244321}">
                <p14:modId xmlns:p14="http://schemas.microsoft.com/office/powerpoint/2010/main" val="826732078"/>
              </p:ext>
            </p:extLst>
          </p:nvPr>
        </p:nvGraphicFramePr>
        <p:xfrm>
          <a:off x="4894755" y="709251"/>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36708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50000">
              <a:srgbClr val="345DA5">
                <a:alpha val="53000"/>
                <a:lumMod val="87000"/>
                <a:lumOff val="13000"/>
              </a:srgbClr>
            </a:gs>
            <a:gs pos="83000">
              <a:schemeClr val="accent1">
                <a:lumMod val="89000"/>
              </a:schemeClr>
            </a:gs>
            <a:gs pos="33000">
              <a:srgbClr val="345DA5"/>
            </a:gs>
            <a:gs pos="100000">
              <a:schemeClr val="accent1">
                <a:lumMod val="75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0D9BEF-A059-1D9C-E45F-BA5100E90434}"/>
              </a:ext>
            </a:extLst>
          </p:cNvPr>
          <p:cNvSpPr>
            <a:spLocks noGrp="1"/>
          </p:cNvSpPr>
          <p:nvPr>
            <p:ph type="title"/>
          </p:nvPr>
        </p:nvSpPr>
        <p:spPr>
          <a:xfrm>
            <a:off x="586478" y="1683756"/>
            <a:ext cx="3115265" cy="2396359"/>
          </a:xfrm>
        </p:spPr>
        <p:txBody>
          <a:bodyPr anchor="b">
            <a:normAutofit/>
          </a:bodyPr>
          <a:lstStyle/>
          <a:p>
            <a:pPr algn="r"/>
            <a:r>
              <a:rPr lang="en-US" sz="4000" b="1">
                <a:solidFill>
                  <a:srgbClr val="FFFFFF"/>
                </a:solidFill>
                <a:latin typeface="Times New Roman" panose="02020603050405020304" pitchFamily="18" charset="0"/>
                <a:cs typeface="Times New Roman" panose="02020603050405020304" pitchFamily="18" charset="0"/>
              </a:rPr>
              <a:t>Table of Contents</a:t>
            </a:r>
          </a:p>
        </p:txBody>
      </p:sp>
      <p:graphicFrame>
        <p:nvGraphicFramePr>
          <p:cNvPr id="29" name="Content Placeholder 4">
            <a:extLst>
              <a:ext uri="{FF2B5EF4-FFF2-40B4-BE49-F238E27FC236}">
                <a16:creationId xmlns:a16="http://schemas.microsoft.com/office/drawing/2014/main" id="{8411263F-94D5-CA7D-848F-2C70564ACC77}"/>
              </a:ext>
            </a:extLst>
          </p:cNvPr>
          <p:cNvGraphicFramePr>
            <a:graphicFrameLocks noGrp="1"/>
          </p:cNvGraphicFramePr>
          <p:nvPr>
            <p:ph idx="1"/>
            <p:extLst>
              <p:ext uri="{D42A27DB-BD31-4B8C-83A1-F6EECF244321}">
                <p14:modId xmlns:p14="http://schemas.microsoft.com/office/powerpoint/2010/main" val="324648712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98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50000">
              <a:srgbClr val="345DA5">
                <a:alpha val="53000"/>
              </a:srgbClr>
            </a:gs>
            <a:gs pos="83000">
              <a:schemeClr val="accent1">
                <a:lumMod val="89000"/>
              </a:schemeClr>
            </a:gs>
            <a:gs pos="33000">
              <a:srgbClr val="345DA5"/>
            </a:gs>
            <a:gs pos="100000">
              <a:schemeClr val="accent1">
                <a:lumMod val="75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8AC71-34F7-82D4-47DA-F281F8832C28}"/>
              </a:ext>
            </a:extLst>
          </p:cNvPr>
          <p:cNvSpPr>
            <a:spLocks noGrp="1"/>
          </p:cNvSpPr>
          <p:nvPr>
            <p:ph type="title"/>
          </p:nvPr>
        </p:nvSpPr>
        <p:spPr/>
        <p:txBody>
          <a:bodyPr>
            <a:normAutofit/>
          </a:bodyPr>
          <a:lstStyle/>
          <a:p>
            <a:r>
              <a:rPr lang="en-GB" sz="3600" b="1">
                <a:latin typeface="Times New Roman" panose="02020603050405020304" pitchFamily="18" charset="0"/>
                <a:cs typeface="Times New Roman" panose="02020603050405020304" pitchFamily="18" charset="0"/>
              </a:rPr>
              <a:t>Introduction</a:t>
            </a:r>
            <a:br>
              <a:rPr lang="en-US" sz="3600" b="1">
                <a:latin typeface="Times New Roman" panose="02020603050405020304" pitchFamily="18" charset="0"/>
                <a:cs typeface="Times New Roman" panose="02020603050405020304" pitchFamily="18" charset="0"/>
              </a:rPr>
            </a:br>
            <a:endParaRPr lang="en-GB" sz="360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35D6AAA3-4087-B0E8-6A07-C2F75ECBAEF5}"/>
              </a:ext>
            </a:extLst>
          </p:cNvPr>
          <p:cNvSpPr txBox="1"/>
          <p:nvPr/>
        </p:nvSpPr>
        <p:spPr>
          <a:xfrm>
            <a:off x="1842541" y="1607805"/>
            <a:ext cx="9069049" cy="646331"/>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just"/>
            <a:r>
              <a:rPr lang="en-GB">
                <a:latin typeface="Times New Roman" panose="02020603050405020304" pitchFamily="18" charset="0"/>
                <a:cs typeface="Times New Roman" panose="02020603050405020304" pitchFamily="18" charset="0"/>
              </a:rPr>
              <a:t>Whitbread plc is a UK-based hospitality organisation incorporated in 1742 and operating in numerous places</a:t>
            </a:r>
            <a:endParaRPr lang="en-US">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986AB159-AE94-8ED1-D97E-5A2C54D52EB3}"/>
              </a:ext>
            </a:extLst>
          </p:cNvPr>
          <p:cNvSpPr txBox="1"/>
          <p:nvPr/>
        </p:nvSpPr>
        <p:spPr>
          <a:xfrm>
            <a:off x="613913" y="3173650"/>
            <a:ext cx="9819807" cy="646331"/>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just"/>
            <a:r>
              <a:rPr lang="en-GB">
                <a:latin typeface="Times New Roman" panose="02020603050405020304" pitchFamily="18" charset="0"/>
                <a:cs typeface="Times New Roman" panose="02020603050405020304" pitchFamily="18" charset="0"/>
              </a:rPr>
              <a:t>The business works with a vast workforce of more than thirty thousand and focuses on strengthening their skills through implementing continuous development tactics. </a:t>
            </a:r>
            <a:r>
              <a:rPr lang="en-US">
                <a:latin typeface="Times New Roman" panose="02020603050405020304" pitchFamily="18" charset="0"/>
                <a:cs typeface="Times New Roman" panose="02020603050405020304" pitchFamily="18" charset="0"/>
              </a:rPr>
              <a:t>(Whitbread PLC, 2025a)</a:t>
            </a:r>
            <a:r>
              <a:rPr lang="en-GB">
                <a:latin typeface="Times New Roman" panose="02020603050405020304" pitchFamily="18" charset="0"/>
                <a:cs typeface="Times New Roman" panose="02020603050405020304" pitchFamily="18" charset="0"/>
              </a:rPr>
              <a:t> </a:t>
            </a:r>
            <a:endParaRPr lang="en-US">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FE09CC40-54CC-3674-CCC0-97A0DC62E0A5}"/>
              </a:ext>
            </a:extLst>
          </p:cNvPr>
          <p:cNvSpPr txBox="1"/>
          <p:nvPr/>
        </p:nvSpPr>
        <p:spPr>
          <a:xfrm>
            <a:off x="1842541" y="4650030"/>
            <a:ext cx="9069049" cy="92333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just"/>
            <a:r>
              <a:rPr lang="en-GB" b="1" i="1">
                <a:latin typeface="Times New Roman" panose="02020603050405020304" pitchFamily="18" charset="0"/>
                <a:cs typeface="Times New Roman" panose="02020603050405020304" pitchFamily="18" charset="0"/>
              </a:rPr>
              <a:t>Aims and objectives</a:t>
            </a:r>
            <a:endParaRPr lang="en-US">
              <a:latin typeface="Times New Roman" panose="02020603050405020304" pitchFamily="18" charset="0"/>
              <a:cs typeface="Times New Roman" panose="02020603050405020304" pitchFamily="18" charset="0"/>
            </a:endParaRPr>
          </a:p>
          <a:p>
            <a:pPr algn="just"/>
            <a:r>
              <a:rPr lang="en-GB">
                <a:latin typeface="Times New Roman" panose="02020603050405020304" pitchFamily="18" charset="0"/>
                <a:cs typeface="Times New Roman" panose="02020603050405020304" pitchFamily="18" charset="0"/>
              </a:rPr>
              <a:t>The presentation aims at the application of the marketing mix theory for establishing value within the hospitality sector. </a:t>
            </a:r>
            <a:endParaRPr 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5320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50000">
              <a:srgbClr val="345DA5"/>
            </a:gs>
            <a:gs pos="83000">
              <a:schemeClr val="accent1">
                <a:lumMod val="89000"/>
              </a:schemeClr>
            </a:gs>
            <a:gs pos="33000">
              <a:srgbClr val="345DA5">
                <a:lumMod val="84000"/>
                <a:lumOff val="16000"/>
                <a:alpha val="73000"/>
              </a:srgbClr>
            </a:gs>
            <a:gs pos="100000">
              <a:schemeClr val="accent1">
                <a:lumMod val="75000"/>
              </a:schemeClr>
            </a:gs>
          </a:gsLst>
          <a:path path="shape">
            <a:fillToRect l="50000" t="50000" r="50000" b="50000"/>
          </a:path>
          <a:tileRect/>
        </a:gra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1522C-996F-D6FB-EB8F-4E0D5CC518C7}"/>
              </a:ext>
            </a:extLst>
          </p:cNvPr>
          <p:cNvSpPr>
            <a:spLocks noGrp="1"/>
          </p:cNvSpPr>
          <p:nvPr>
            <p:ph type="title"/>
          </p:nvPr>
        </p:nvSpPr>
        <p:spPr>
          <a:xfrm>
            <a:off x="1136397" y="502020"/>
            <a:ext cx="5323715" cy="1642970"/>
          </a:xfrm>
        </p:spPr>
        <p:txBody>
          <a:bodyPr anchor="b">
            <a:normAutofit/>
          </a:bodyPr>
          <a:lstStyle/>
          <a:p>
            <a:r>
              <a:rPr lang="en-GB" sz="3700" b="1">
                <a:solidFill>
                  <a:schemeClr val="bg1"/>
                </a:solidFill>
                <a:latin typeface="Times New Roman" panose="02020603050405020304" pitchFamily="18" charset="0"/>
                <a:cs typeface="Times New Roman" panose="02020603050405020304" pitchFamily="18" charset="0"/>
              </a:rPr>
              <a:t>Marketing Mix in Action </a:t>
            </a:r>
            <a:br>
              <a:rPr lang="en-US" sz="3700" b="1">
                <a:solidFill>
                  <a:schemeClr val="bg1"/>
                </a:solidFill>
                <a:latin typeface="Times New Roman" panose="02020603050405020304" pitchFamily="18" charset="0"/>
                <a:cs typeface="Times New Roman" panose="02020603050405020304" pitchFamily="18" charset="0"/>
              </a:rPr>
            </a:br>
            <a:endParaRPr lang="en-US" sz="370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90A5A2E-DE84-86DD-7BE9-F7C638D9B849}"/>
              </a:ext>
            </a:extLst>
          </p:cNvPr>
          <p:cNvSpPr>
            <a:spLocks noGrp="1"/>
          </p:cNvSpPr>
          <p:nvPr>
            <p:ph idx="1"/>
          </p:nvPr>
        </p:nvSpPr>
        <p:spPr>
          <a:xfrm>
            <a:off x="1144923" y="2405894"/>
            <a:ext cx="5315189" cy="3535083"/>
          </a:xfrm>
        </p:spPr>
        <p:txBody>
          <a:bodyPr anchor="t">
            <a:normAutofit/>
          </a:bodyPr>
          <a:lstStyle/>
          <a:p>
            <a:r>
              <a:rPr lang="en-GB" sz="1700">
                <a:solidFill>
                  <a:schemeClr val="bg1"/>
                </a:solidFill>
                <a:latin typeface="Times New Roman" panose="02020603050405020304" pitchFamily="18" charset="0"/>
                <a:cs typeface="Times New Roman" panose="02020603050405020304" pitchFamily="18" charset="0"/>
              </a:rPr>
              <a:t>The marketing mix is the tactical framework utilised by different businesses in order to promote their goods or services. </a:t>
            </a:r>
          </a:p>
          <a:p>
            <a:pPr marL="0" indent="0">
              <a:buNone/>
            </a:pPr>
            <a:endParaRPr lang="en-GB" sz="1700">
              <a:solidFill>
                <a:schemeClr val="bg1"/>
              </a:solidFill>
              <a:latin typeface="Times New Roman" panose="02020603050405020304" pitchFamily="18" charset="0"/>
              <a:cs typeface="Times New Roman" panose="02020603050405020304" pitchFamily="18" charset="0"/>
            </a:endParaRPr>
          </a:p>
          <a:p>
            <a:r>
              <a:rPr lang="en-GB" sz="1700">
                <a:solidFill>
                  <a:schemeClr val="bg1"/>
                </a:solidFill>
                <a:latin typeface="Times New Roman" panose="02020603050405020304" pitchFamily="18" charset="0"/>
                <a:cs typeface="Times New Roman" panose="02020603050405020304" pitchFamily="18" charset="0"/>
              </a:rPr>
              <a:t>It consists of seven Ps, mainly including “product, price, place, promotion, people, process and physical evidence” </a:t>
            </a:r>
            <a:r>
              <a:rPr lang="en-US" sz="1700">
                <a:solidFill>
                  <a:schemeClr val="bg1"/>
                </a:solidFill>
                <a:latin typeface="Times New Roman" panose="02020603050405020304" pitchFamily="18" charset="0"/>
                <a:cs typeface="Times New Roman" panose="02020603050405020304" pitchFamily="18" charset="0"/>
              </a:rPr>
              <a:t>(BBC, 2025)</a:t>
            </a:r>
            <a:r>
              <a:rPr lang="en-GB" sz="1700">
                <a:solidFill>
                  <a:schemeClr val="bg1"/>
                </a:solidFill>
                <a:latin typeface="Times New Roman" panose="02020603050405020304" pitchFamily="18" charset="0"/>
                <a:cs typeface="Times New Roman" panose="02020603050405020304" pitchFamily="18" charset="0"/>
              </a:rPr>
              <a:t>. </a:t>
            </a:r>
          </a:p>
          <a:p>
            <a:pPr marL="0" indent="0">
              <a:buNone/>
            </a:pPr>
            <a:endParaRPr lang="en-GB" sz="1700">
              <a:solidFill>
                <a:schemeClr val="bg1"/>
              </a:solidFill>
              <a:latin typeface="Times New Roman" panose="02020603050405020304" pitchFamily="18" charset="0"/>
              <a:cs typeface="Times New Roman" panose="02020603050405020304" pitchFamily="18" charset="0"/>
            </a:endParaRPr>
          </a:p>
          <a:p>
            <a:r>
              <a:rPr lang="en-GB" sz="1700">
                <a:solidFill>
                  <a:schemeClr val="bg1"/>
                </a:solidFill>
                <a:latin typeface="Times New Roman" panose="02020603050405020304" pitchFamily="18" charset="0"/>
                <a:cs typeface="Times New Roman" panose="02020603050405020304" pitchFamily="18" charset="0"/>
              </a:rPr>
              <a:t>Several hospitality sectors take guidance from the theory for establishing strategic policies, which could help them in meeting the expectations of consumers as well as strengthening the brand value</a:t>
            </a:r>
            <a:r>
              <a:rPr lang="en-GB" sz="1700">
                <a:latin typeface="Times New Roman" panose="02020603050405020304" pitchFamily="18" charset="0"/>
                <a:cs typeface="Times New Roman" panose="02020603050405020304" pitchFamily="18" charset="0"/>
              </a:rPr>
              <a:t>. </a:t>
            </a:r>
            <a:endParaRPr lang="en-US" sz="1700">
              <a:latin typeface="Times New Roman" panose="02020603050405020304" pitchFamily="18" charset="0"/>
              <a:cs typeface="Times New Roman" panose="02020603050405020304" pitchFamily="18" charset="0"/>
            </a:endParaRPr>
          </a:p>
        </p:txBody>
      </p:sp>
      <p:sp>
        <p:nvSpPr>
          <p:cNvPr id="2057" name="Rectangle 205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dapting to the Evolution of Marketing ...">
            <a:extLst>
              <a:ext uri="{FF2B5EF4-FFF2-40B4-BE49-F238E27FC236}">
                <a16:creationId xmlns:a16="http://schemas.microsoft.com/office/drawing/2014/main" id="{BB1A4853-F33D-5A41-C700-9116BF4FCC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75967" y="1883011"/>
            <a:ext cx="4170530" cy="3123871"/>
          </a:xfrm>
          <a:prstGeom prst="rect">
            <a:avLst/>
          </a:prstGeom>
          <a:solidFill>
            <a:srgbClr val="FFFFFF"/>
          </a:solidFill>
          <a:effectLst>
            <a:reflection blurRad="50800" stA="45000" endPos="36000" dir="5400000" sy="-100000" algn="bl" rotWithShape="0"/>
          </a:effectLst>
          <a:scene3d>
            <a:camera prst="perspectiveHeroicExtremeLeftFacing" fov="1200000">
              <a:rot lat="21368034" lon="571730" rev="21535647"/>
            </a:camera>
            <a:lightRig rig="threePt" dir="t">
              <a:rot lat="0" lon="0" rev="2700000"/>
            </a:lightRig>
          </a:scene3d>
          <a:sp3d z="25400" contourW="6350">
            <a:bevelT h="38100" prst="angle"/>
            <a:contourClr>
              <a:srgbClr val="C0C0C0"/>
            </a:contourClr>
          </a:sp3d>
        </p:spPr>
      </p:pic>
      <p:sp>
        <p:nvSpPr>
          <p:cNvPr id="5" name="TextBox 4">
            <a:extLst>
              <a:ext uri="{FF2B5EF4-FFF2-40B4-BE49-F238E27FC236}">
                <a16:creationId xmlns:a16="http://schemas.microsoft.com/office/drawing/2014/main" id="{6D78021A-8D56-5B1C-4A64-2D3AF7B4D30F}"/>
              </a:ext>
            </a:extLst>
          </p:cNvPr>
          <p:cNvSpPr txBox="1"/>
          <p:nvPr/>
        </p:nvSpPr>
        <p:spPr>
          <a:xfrm rot="171903">
            <a:off x="7081168" y="5287202"/>
            <a:ext cx="4170530" cy="312387"/>
          </a:xfrm>
          <a:prstGeom prst="rect">
            <a:avLst/>
          </a:prstGeom>
          <a:solidFill>
            <a:srgbClr val="000000">
              <a:alpha val="50000"/>
            </a:srgbClr>
          </a:solidFill>
          <a:ln>
            <a:noFill/>
          </a:ln>
          <a:scene3d>
            <a:camera prst="perspectiveFront" fov="1500000">
              <a:rot lat="1800000" lon="21299997" rev="0"/>
            </a:camera>
            <a:lightRig rig="threePt" dir="t"/>
          </a:scene3d>
        </p:spPr>
        <p:txBody>
          <a:bodyPr wrap="square">
            <a:noAutofit/>
          </a:bodyPr>
          <a:lstStyle/>
          <a:p>
            <a:pPr algn="ctr">
              <a:spcAft>
                <a:spcPts val="600"/>
              </a:spcAft>
            </a:pPr>
            <a:r>
              <a:rPr lang="en-US" sz="1300">
                <a:solidFill>
                  <a:srgbClr val="FFFFFF"/>
                </a:solidFill>
              </a:rPr>
              <a:t>(BBC, 2025)</a:t>
            </a:r>
          </a:p>
        </p:txBody>
      </p:sp>
    </p:spTree>
    <p:extLst>
      <p:ext uri="{BB962C8B-B14F-4D97-AF65-F5344CB8AC3E}">
        <p14:creationId xmlns:p14="http://schemas.microsoft.com/office/powerpoint/2010/main" val="1202212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89000"/>
              </a:schemeClr>
            </a:gs>
            <a:gs pos="23000">
              <a:schemeClr val="accent1">
                <a:lumMod val="89000"/>
              </a:schemeClr>
            </a:gs>
            <a:gs pos="69000">
              <a:schemeClr val="accent1">
                <a:lumMod val="93000"/>
                <a:lumOff val="7000"/>
              </a:schemeClr>
            </a:gs>
            <a:gs pos="97000">
              <a:schemeClr val="accent1">
                <a:lumMod val="70000"/>
              </a:schemeClr>
            </a:gs>
          </a:gsLst>
          <a:path path="rect">
            <a:fillToRect l="50000" t="50000" r="50000" b="50000"/>
          </a:path>
          <a:tileRect/>
        </a:gradFill>
        <a:effectLst/>
      </p:bgPr>
    </p:bg>
    <p:spTree>
      <p:nvGrpSpPr>
        <p:cNvPr id="1" name=""/>
        <p:cNvGrpSpPr/>
        <p:nvPr/>
      </p:nvGrpSpPr>
      <p:grpSpPr>
        <a:xfrm>
          <a:off x="0" y="0"/>
          <a:ext cx="0" cy="0"/>
          <a:chOff x="0" y="0"/>
          <a:chExt cx="0" cy="0"/>
        </a:xfrm>
      </p:grpSpPr>
      <p:graphicFrame>
        <p:nvGraphicFramePr>
          <p:cNvPr id="5124" name="Content Placeholder 2">
            <a:extLst>
              <a:ext uri="{FF2B5EF4-FFF2-40B4-BE49-F238E27FC236}">
                <a16:creationId xmlns:a16="http://schemas.microsoft.com/office/drawing/2014/main" id="{2DD3D120-B370-C289-3EB9-BC7334526910}"/>
              </a:ext>
            </a:extLst>
          </p:cNvPr>
          <p:cNvGraphicFramePr>
            <a:graphicFrameLocks noGrp="1"/>
          </p:cNvGraphicFramePr>
          <p:nvPr>
            <p:ph idx="1"/>
            <p:extLst>
              <p:ext uri="{D42A27DB-BD31-4B8C-83A1-F6EECF244321}">
                <p14:modId xmlns:p14="http://schemas.microsoft.com/office/powerpoint/2010/main" val="2403431468"/>
              </p:ext>
            </p:extLst>
          </p:nvPr>
        </p:nvGraphicFramePr>
        <p:xfrm>
          <a:off x="356642" y="2124015"/>
          <a:ext cx="7331439" cy="41704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SEO vs Digital Marketing → Key ...">
            <a:extLst>
              <a:ext uri="{FF2B5EF4-FFF2-40B4-BE49-F238E27FC236}">
                <a16:creationId xmlns:a16="http://schemas.microsoft.com/office/drawing/2014/main" id="{73EDDD3D-B1DE-A169-0DC5-8169A3CC08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9639" y="2365271"/>
            <a:ext cx="3807501" cy="2392806"/>
          </a:xfrm>
          <a:prstGeom prst="rect">
            <a:avLst/>
          </a:prstGeom>
          <a:ln>
            <a:noFill/>
          </a:ln>
          <a:effectLst>
            <a:outerShdw blurRad="190500" algn="tl" rotWithShape="0">
              <a:srgbClr val="000000">
                <a:alpha val="70000"/>
              </a:srgbClr>
            </a:outerShdw>
            <a:reflection blurRad="12700" stA="34000" endPos="56000" dist="101600" dir="5400000" sy="-100000" algn="bl" rotWithShape="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E138F90-1A61-35B7-B4AF-E00866F714BD}"/>
              </a:ext>
            </a:extLst>
          </p:cNvPr>
          <p:cNvSpPr txBox="1"/>
          <p:nvPr/>
        </p:nvSpPr>
        <p:spPr>
          <a:xfrm>
            <a:off x="9411948" y="4758077"/>
            <a:ext cx="6093500" cy="276999"/>
          </a:xfrm>
          <a:prstGeom prst="rect">
            <a:avLst/>
          </a:prstGeom>
          <a:noFill/>
        </p:spPr>
        <p:txBody>
          <a:bodyPr wrap="square">
            <a:spAutoFit/>
          </a:bodyPr>
          <a:lstStyle/>
          <a:p>
            <a:r>
              <a:rPr lang="en-GB" sz="1200">
                <a:effectLst/>
                <a:latin typeface="Times New Roman" panose="02020603050405020304" pitchFamily="18" charset="0"/>
                <a:ea typeface="Times New Roman" panose="02020603050405020304" pitchFamily="18" charset="0"/>
              </a:rPr>
              <a:t> </a:t>
            </a:r>
            <a:r>
              <a:rPr lang="en-US" sz="1200">
                <a:effectLst/>
                <a:latin typeface="Times New Roman" panose="02020603050405020304" pitchFamily="18" charset="0"/>
                <a:ea typeface="Times New Roman" panose="02020603050405020304" pitchFamily="18" charset="0"/>
              </a:rPr>
              <a:t>( Whitbread PLC, 2025b)</a:t>
            </a:r>
            <a:endParaRPr lang="en-US" sz="1200"/>
          </a:p>
        </p:txBody>
      </p:sp>
    </p:spTree>
    <p:extLst>
      <p:ext uri="{BB962C8B-B14F-4D97-AF65-F5344CB8AC3E}">
        <p14:creationId xmlns:p14="http://schemas.microsoft.com/office/powerpoint/2010/main" val="2551930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67000"/>
              </a:schemeClr>
            </a:gs>
            <a:gs pos="51000">
              <a:schemeClr val="accent1">
                <a:lumMod val="75000"/>
              </a:schemeClr>
            </a:gs>
            <a:gs pos="100000">
              <a:schemeClr val="accent5">
                <a:lumMod val="60000"/>
                <a:lumOff val="40000"/>
              </a:schemeClr>
            </a:gs>
          </a:gsLst>
          <a:path path="rect">
            <a:fillToRect l="100000" t="100000"/>
          </a:path>
          <a:tileRect r="-100000" b="-100000"/>
        </a:gradFill>
        <a:effectLst/>
      </p:bgPr>
    </p:bg>
    <p:spTree>
      <p:nvGrpSpPr>
        <p:cNvPr id="1" name=""/>
        <p:cNvGrpSpPr/>
        <p:nvPr/>
      </p:nvGrpSpPr>
      <p:grpSpPr>
        <a:xfrm>
          <a:off x="0" y="0"/>
          <a:ext cx="0" cy="0"/>
          <a:chOff x="0" y="0"/>
          <a:chExt cx="0" cy="0"/>
        </a:xfrm>
      </p:grpSpPr>
      <p:graphicFrame>
        <p:nvGraphicFramePr>
          <p:cNvPr id="4102" name="Content Placeholder 2">
            <a:extLst>
              <a:ext uri="{FF2B5EF4-FFF2-40B4-BE49-F238E27FC236}">
                <a16:creationId xmlns:a16="http://schemas.microsoft.com/office/drawing/2014/main" id="{3524D902-F455-D18F-7B60-E317B8D7FD36}"/>
              </a:ext>
            </a:extLst>
          </p:cNvPr>
          <p:cNvGraphicFramePr>
            <a:graphicFrameLocks noGrp="1"/>
          </p:cNvGraphicFramePr>
          <p:nvPr>
            <p:ph idx="1"/>
            <p:extLst>
              <p:ext uri="{D42A27DB-BD31-4B8C-83A1-F6EECF244321}">
                <p14:modId xmlns:p14="http://schemas.microsoft.com/office/powerpoint/2010/main" val="249242883"/>
              </p:ext>
            </p:extLst>
          </p:nvPr>
        </p:nvGraphicFramePr>
        <p:xfrm>
          <a:off x="4841823" y="1327355"/>
          <a:ext cx="6829067" cy="48485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interim dividend per share to 34.6 pence">
            <a:extLst>
              <a:ext uri="{FF2B5EF4-FFF2-40B4-BE49-F238E27FC236}">
                <a16:creationId xmlns:a16="http://schemas.microsoft.com/office/drawing/2014/main" id="{98B8FFBF-4798-36BA-2BD7-B4611124326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1110" y="2127895"/>
            <a:ext cx="3947331" cy="240779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5" name="TextBox 4">
            <a:extLst>
              <a:ext uri="{FF2B5EF4-FFF2-40B4-BE49-F238E27FC236}">
                <a16:creationId xmlns:a16="http://schemas.microsoft.com/office/drawing/2014/main" id="{A84CE734-0948-7BB7-A6EE-8B1B072FC5BA}"/>
              </a:ext>
            </a:extLst>
          </p:cNvPr>
          <p:cNvSpPr txBox="1"/>
          <p:nvPr/>
        </p:nvSpPr>
        <p:spPr>
          <a:xfrm>
            <a:off x="1645170" y="4730105"/>
            <a:ext cx="6093500" cy="276999"/>
          </a:xfrm>
          <a:prstGeom prst="rect">
            <a:avLst/>
          </a:prstGeom>
          <a:noFill/>
        </p:spPr>
        <p:txBody>
          <a:bodyPr wrap="square">
            <a:spAutoFit/>
          </a:bodyPr>
          <a:lstStyle/>
          <a:p>
            <a:r>
              <a:rPr lang="en-GB" sz="1200">
                <a:effectLst/>
                <a:latin typeface="Times New Roman" panose="02020603050405020304" pitchFamily="18" charset="0"/>
                <a:ea typeface="Times New Roman" panose="02020603050405020304" pitchFamily="18" charset="0"/>
              </a:rPr>
              <a:t> </a:t>
            </a:r>
            <a:r>
              <a:rPr lang="en-US" sz="1200">
                <a:effectLst/>
                <a:latin typeface="Times New Roman" panose="02020603050405020304" pitchFamily="18" charset="0"/>
                <a:ea typeface="Times New Roman" panose="02020603050405020304" pitchFamily="18" charset="0"/>
              </a:rPr>
              <a:t>( Whitbread PLC, 2025c)</a:t>
            </a:r>
            <a:endParaRPr lang="en-US" sz="1200"/>
          </a:p>
        </p:txBody>
      </p:sp>
    </p:spTree>
    <p:extLst>
      <p:ext uri="{BB962C8B-B14F-4D97-AF65-F5344CB8AC3E}">
        <p14:creationId xmlns:p14="http://schemas.microsoft.com/office/powerpoint/2010/main" val="1497907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67000"/>
              </a:schemeClr>
            </a:gs>
            <a:gs pos="51000">
              <a:schemeClr val="accent1">
                <a:lumMod val="75000"/>
              </a:schemeClr>
            </a:gs>
            <a:gs pos="100000">
              <a:schemeClr val="accent5">
                <a:lumMod val="60000"/>
                <a:lumOff val="40000"/>
              </a:schemeClr>
            </a:gs>
          </a:gsLst>
          <a:path path="rect">
            <a:fillToRect l="100000" t="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9A1DD-C73B-19FA-692B-CF61523749C7}"/>
              </a:ext>
            </a:extLst>
          </p:cNvPr>
          <p:cNvSpPr>
            <a:spLocks noGrp="1"/>
          </p:cNvSpPr>
          <p:nvPr>
            <p:ph type="title"/>
          </p:nvPr>
        </p:nvSpPr>
        <p:spPr/>
        <p:txBody>
          <a:bodyPr>
            <a:normAutofit/>
          </a:bodyPr>
          <a:lstStyle/>
          <a:p>
            <a:r>
              <a:rPr lang="en-GB" sz="3600" b="1">
                <a:latin typeface="Times New Roman" panose="02020603050405020304" pitchFamily="18" charset="0"/>
                <a:cs typeface="Times New Roman" panose="02020603050405020304" pitchFamily="18" charset="0"/>
              </a:rPr>
              <a:t>Value Creation and Stakeholders </a:t>
            </a:r>
            <a:br>
              <a:rPr lang="en-US" sz="3600" b="1">
                <a:latin typeface="Times New Roman" panose="02020603050405020304" pitchFamily="18" charset="0"/>
                <a:cs typeface="Times New Roman" panose="02020603050405020304" pitchFamily="18" charset="0"/>
              </a:rPr>
            </a:br>
            <a:endParaRPr lang="en-US" sz="3600">
              <a:latin typeface="Times New Roman" panose="02020603050405020304" pitchFamily="18" charset="0"/>
              <a:cs typeface="Times New Roman" panose="02020603050405020304" pitchFamily="18" charset="0"/>
            </a:endParaRPr>
          </a:p>
        </p:txBody>
      </p:sp>
      <p:graphicFrame>
        <p:nvGraphicFramePr>
          <p:cNvPr id="3080" name="Content Placeholder 2">
            <a:extLst>
              <a:ext uri="{FF2B5EF4-FFF2-40B4-BE49-F238E27FC236}">
                <a16:creationId xmlns:a16="http://schemas.microsoft.com/office/drawing/2014/main" id="{87D84D18-E45E-55DD-253F-3F01034CD7BA}"/>
              </a:ext>
            </a:extLst>
          </p:cNvPr>
          <p:cNvGraphicFramePr>
            <a:graphicFrameLocks noGrp="1"/>
          </p:cNvGraphicFramePr>
          <p:nvPr>
            <p:ph idx="1"/>
            <p:extLst>
              <p:ext uri="{D42A27DB-BD31-4B8C-83A1-F6EECF244321}">
                <p14:modId xmlns:p14="http://schemas.microsoft.com/office/powerpoint/2010/main" val="49042220"/>
              </p:ext>
            </p:extLst>
          </p:nvPr>
        </p:nvGraphicFramePr>
        <p:xfrm>
          <a:off x="733269" y="1990517"/>
          <a:ext cx="6716843" cy="43053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8" name="Picture 6" descr="Premier Inn Is Removing All Unnecessary ...">
            <a:extLst>
              <a:ext uri="{FF2B5EF4-FFF2-40B4-BE49-F238E27FC236}">
                <a16:creationId xmlns:a16="http://schemas.microsoft.com/office/drawing/2014/main" id="{1195E2E1-23BD-40F3-5352-27255A925EB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80114" y="2404360"/>
            <a:ext cx="2923784" cy="2542394"/>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A405D12-5905-949A-668E-D86B3D3E3E4B}"/>
              </a:ext>
            </a:extLst>
          </p:cNvPr>
          <p:cNvSpPr txBox="1"/>
          <p:nvPr/>
        </p:nvSpPr>
        <p:spPr>
          <a:xfrm>
            <a:off x="8967866" y="5084376"/>
            <a:ext cx="6093500" cy="276999"/>
          </a:xfrm>
          <a:prstGeom prst="rect">
            <a:avLst/>
          </a:prstGeom>
          <a:noFill/>
        </p:spPr>
        <p:txBody>
          <a:bodyPr wrap="square">
            <a:spAutoFit/>
          </a:bodyPr>
          <a:lstStyle/>
          <a:p>
            <a:r>
              <a:rPr lang="en-GB" sz="1200">
                <a:latin typeface="Times New Roman" panose="02020603050405020304" pitchFamily="18" charset="0"/>
                <a:cs typeface="Times New Roman" panose="02020603050405020304" pitchFamily="18" charset="0"/>
              </a:rPr>
              <a:t>(Darmawan and Grenier, 2021)</a:t>
            </a:r>
            <a:endParaRPr lang="en-US" sz="1200"/>
          </a:p>
        </p:txBody>
      </p:sp>
    </p:spTree>
    <p:extLst>
      <p:ext uri="{BB962C8B-B14F-4D97-AF65-F5344CB8AC3E}">
        <p14:creationId xmlns:p14="http://schemas.microsoft.com/office/powerpoint/2010/main" val="3571315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67000"/>
              </a:schemeClr>
            </a:gs>
            <a:gs pos="51000">
              <a:schemeClr val="accent1">
                <a:lumMod val="75000"/>
              </a:schemeClr>
            </a:gs>
            <a:gs pos="100000">
              <a:schemeClr val="accent5">
                <a:lumMod val="60000"/>
                <a:lumOff val="40000"/>
              </a:schemeClr>
            </a:gs>
          </a:gsLst>
          <a:path path="rect">
            <a:fillToRect l="100000" t="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4F489-75FD-4714-2DE1-3084A9E6D066}"/>
              </a:ext>
            </a:extLst>
          </p:cNvPr>
          <p:cNvSpPr>
            <a:spLocks noGrp="1"/>
          </p:cNvSpPr>
          <p:nvPr>
            <p:ph type="title"/>
          </p:nvPr>
        </p:nvSpPr>
        <p:spPr/>
        <p:txBody>
          <a:bodyPr>
            <a:normAutofit/>
          </a:bodyPr>
          <a:lstStyle/>
          <a:p>
            <a:r>
              <a:rPr lang="en-GB" sz="3600" b="1">
                <a:latin typeface="Times New Roman" panose="02020603050405020304" pitchFamily="18" charset="0"/>
                <a:cs typeface="Times New Roman" panose="02020603050405020304" pitchFamily="18" charset="0"/>
              </a:rPr>
              <a:t>Marketing Planning </a:t>
            </a:r>
            <a:br>
              <a:rPr lang="en-US" sz="3600" b="1">
                <a:latin typeface="Times New Roman" panose="02020603050405020304" pitchFamily="18" charset="0"/>
                <a:cs typeface="Times New Roman" panose="02020603050405020304" pitchFamily="18" charset="0"/>
              </a:rPr>
            </a:br>
            <a:endParaRPr lang="en-US" sz="3600">
              <a:latin typeface="Times New Roman" panose="02020603050405020304" pitchFamily="18" charset="0"/>
              <a:cs typeface="Times New Roman" panose="02020603050405020304" pitchFamily="18" charset="0"/>
            </a:endParaRPr>
          </a:p>
        </p:txBody>
      </p:sp>
      <p:graphicFrame>
        <p:nvGraphicFramePr>
          <p:cNvPr id="6148" name="Content Placeholder 2">
            <a:extLst>
              <a:ext uri="{FF2B5EF4-FFF2-40B4-BE49-F238E27FC236}">
                <a16:creationId xmlns:a16="http://schemas.microsoft.com/office/drawing/2014/main" id="{71C6D1DB-4D43-B577-CBF5-CA5F7903A79B}"/>
              </a:ext>
            </a:extLst>
          </p:cNvPr>
          <p:cNvGraphicFramePr>
            <a:graphicFrameLocks noGrp="1"/>
          </p:cNvGraphicFramePr>
          <p:nvPr>
            <p:ph idx="1"/>
            <p:extLst>
              <p:ext uri="{D42A27DB-BD31-4B8C-83A1-F6EECF244321}">
                <p14:modId xmlns:p14="http://schemas.microsoft.com/office/powerpoint/2010/main" val="3115939526"/>
              </p:ext>
            </p:extLst>
          </p:nvPr>
        </p:nvGraphicFramePr>
        <p:xfrm>
          <a:off x="5441430" y="1690688"/>
          <a:ext cx="6445770" cy="4486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Concept of Marketing Mix - College Hive">
            <a:extLst>
              <a:ext uri="{FF2B5EF4-FFF2-40B4-BE49-F238E27FC236}">
                <a16:creationId xmlns:a16="http://schemas.microsoft.com/office/drawing/2014/main" id="{C4432C09-DC39-0992-C02A-5471A657B95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9646" y="2010829"/>
            <a:ext cx="4586990" cy="283634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0CCA32C-3BA7-71A0-318A-547219C38C63}"/>
              </a:ext>
            </a:extLst>
          </p:cNvPr>
          <p:cNvSpPr txBox="1"/>
          <p:nvPr/>
        </p:nvSpPr>
        <p:spPr>
          <a:xfrm>
            <a:off x="2079886" y="4890313"/>
            <a:ext cx="6093500" cy="276999"/>
          </a:xfrm>
          <a:prstGeom prst="rect">
            <a:avLst/>
          </a:prstGeom>
          <a:noFill/>
        </p:spPr>
        <p:txBody>
          <a:bodyPr wrap="square">
            <a:spAutoFit/>
          </a:bodyPr>
          <a:lstStyle/>
          <a:p>
            <a:r>
              <a:rPr lang="en-GB" sz="1200">
                <a:effectLst/>
                <a:latin typeface="Times New Roman" panose="02020603050405020304" pitchFamily="18" charset="0"/>
                <a:ea typeface="Times New Roman" panose="02020603050405020304" pitchFamily="18" charset="0"/>
              </a:rPr>
              <a:t>(</a:t>
            </a:r>
            <a:r>
              <a:rPr lang="en-GB" sz="1200">
                <a:effectLst/>
                <a:latin typeface="Times New Roman" panose="02020603050405020304" pitchFamily="18" charset="0"/>
                <a:ea typeface="Arial" panose="020B0604020202020204" pitchFamily="34" charset="0"/>
                <a:cs typeface="Arial" panose="020B0604020202020204" pitchFamily="34" charset="0"/>
              </a:rPr>
              <a:t>Ellitan, 2021)</a:t>
            </a:r>
            <a:endParaRPr lang="en-US" sz="1200"/>
          </a:p>
        </p:txBody>
      </p:sp>
    </p:spTree>
    <p:extLst>
      <p:ext uri="{BB962C8B-B14F-4D97-AF65-F5344CB8AC3E}">
        <p14:creationId xmlns:p14="http://schemas.microsoft.com/office/powerpoint/2010/main" val="30828006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dkUpDiag">
          <a:fgClr>
            <a:schemeClr val="accent1"/>
          </a:fgClr>
          <a:bgClr>
            <a:schemeClr val="bg1"/>
          </a:bgClr>
        </a:patt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5" name="Rectangle 14">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35" y="-1500"/>
            <a:ext cx="8119933" cy="6858001"/>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D0659F6-0853-468D-B1B2-44FDBE98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72" y="-3000"/>
            <a:ext cx="12201265" cy="6859501"/>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0"/>
            <a:ext cx="11718098" cy="6858000"/>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8AB0CD-7823-D39B-DB69-5D537E9D8661}"/>
              </a:ext>
            </a:extLst>
          </p:cNvPr>
          <p:cNvSpPr>
            <a:spLocks noGrp="1"/>
          </p:cNvSpPr>
          <p:nvPr>
            <p:ph type="title"/>
          </p:nvPr>
        </p:nvSpPr>
        <p:spPr>
          <a:xfrm>
            <a:off x="1142639" y="561203"/>
            <a:ext cx="9932691" cy="1165996"/>
          </a:xfrm>
        </p:spPr>
        <p:txBody>
          <a:bodyPr vert="horz" lIns="91440" tIns="45720" rIns="91440" bIns="45720" rtlCol="0" anchor="b">
            <a:normAutofit/>
          </a:bodyPr>
          <a:lstStyle/>
          <a:p>
            <a:pPr algn="ctr"/>
            <a:r>
              <a:rPr lang="en-US" sz="3700" b="1">
                <a:solidFill>
                  <a:srgbClr val="FFFFFF"/>
                </a:solidFill>
                <a:latin typeface="Times New Roman" panose="02020603050405020304" pitchFamily="18" charset="0"/>
                <a:cs typeface="Times New Roman" panose="02020603050405020304" pitchFamily="18" charset="0"/>
              </a:rPr>
              <a:t>Conclusion </a:t>
            </a:r>
            <a:br>
              <a:rPr lang="en-US" sz="3700" b="1">
                <a:solidFill>
                  <a:srgbClr val="FFFFFF"/>
                </a:solidFill>
              </a:rPr>
            </a:br>
            <a:endParaRPr lang="en-US" sz="3700">
              <a:solidFill>
                <a:srgbClr val="FFFFFF"/>
              </a:solidFill>
            </a:endParaRPr>
          </a:p>
        </p:txBody>
      </p:sp>
      <p:sp>
        <p:nvSpPr>
          <p:cNvPr id="23" name="Rectangle 22">
            <a:extLst>
              <a:ext uri="{FF2B5EF4-FFF2-40B4-BE49-F238E27FC236}">
                <a16:creationId xmlns:a16="http://schemas.microsoft.com/office/drawing/2014/main" id="{977ACDD7-882D-4B81-A213-84C82B96B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2888341"/>
            <a:ext cx="12203819" cy="3968158"/>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504E225-286C-C5ED-911E-C13474263221}"/>
              </a:ext>
            </a:extLst>
          </p:cNvPr>
          <p:cNvSpPr txBox="1"/>
          <p:nvPr/>
        </p:nvSpPr>
        <p:spPr>
          <a:xfrm>
            <a:off x="3145287" y="4959267"/>
            <a:ext cx="6246624" cy="1050123"/>
          </a:xfrm>
          <a:prstGeom prst="rect">
            <a:avLst/>
          </a:prstGeom>
        </p:spPr>
        <p:style>
          <a:lnRef idx="1">
            <a:schemeClr val="accent6"/>
          </a:lnRef>
          <a:fillRef idx="2">
            <a:schemeClr val="accent6"/>
          </a:fillRef>
          <a:effectRef idx="1">
            <a:schemeClr val="accent6"/>
          </a:effectRef>
          <a:fontRef idx="minor">
            <a:schemeClr val="dk1"/>
          </a:fontRef>
        </p:style>
        <p:txBody>
          <a:bodyPr vert="horz" lIns="91440" tIns="45720" rIns="91440" bIns="45720" rtlCol="0" anchor="t">
            <a:noAutofit/>
          </a:bodyPr>
          <a:lstStyle/>
          <a:p>
            <a:pPr algn="ctr">
              <a:lnSpc>
                <a:spcPct val="90000"/>
              </a:lnSpc>
              <a:spcBef>
                <a:spcPts val="1000"/>
              </a:spcBef>
            </a:pPr>
            <a:r>
              <a:rPr lang="en-US">
                <a:solidFill>
                  <a:schemeClr val="tx1"/>
                </a:solidFill>
                <a:latin typeface="Times New Roman" panose="02020603050405020304" pitchFamily="18" charset="0"/>
                <a:cs typeface="Times New Roman" panose="02020603050405020304" pitchFamily="18" charset="0"/>
              </a:rPr>
              <a:t>The above research has helped in gaining knowledge on the application of the marketing mix in Whitbread Plc. It has put a continuous effort into each element through tactically aligning with the objectives of the business</a:t>
            </a:r>
            <a:r>
              <a:rPr lang="en-US">
                <a:solidFill>
                  <a:schemeClr val="tx1"/>
                </a:solidFill>
              </a:rPr>
              <a:t>. </a:t>
            </a:r>
          </a:p>
        </p:txBody>
      </p:sp>
      <p:sp>
        <p:nvSpPr>
          <p:cNvPr id="4" name="TextBox 3">
            <a:extLst>
              <a:ext uri="{FF2B5EF4-FFF2-40B4-BE49-F238E27FC236}">
                <a16:creationId xmlns:a16="http://schemas.microsoft.com/office/drawing/2014/main" id="{C5D61668-0E69-F435-347A-2B5A0B39D157}"/>
              </a:ext>
            </a:extLst>
          </p:cNvPr>
          <p:cNvSpPr txBox="1"/>
          <p:nvPr/>
        </p:nvSpPr>
        <p:spPr>
          <a:xfrm>
            <a:off x="1085791" y="2098179"/>
            <a:ext cx="5182808" cy="92333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just">
              <a:spcAft>
                <a:spcPts val="600"/>
              </a:spcAft>
            </a:pPr>
            <a:r>
              <a:rPr lang="en-GB">
                <a:latin typeface="Times New Roman" panose="02020603050405020304" pitchFamily="18" charset="0"/>
                <a:cs typeface="Times New Roman" panose="02020603050405020304" pitchFamily="18" charset="0"/>
              </a:rPr>
              <a:t>The overall aspect of the presentation was to examine the benefits of the marketing mix concept within the hospitality industry. </a:t>
            </a:r>
            <a:endParaRPr lang="en-US">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E7C0786C-0D43-C2B9-0DF0-5D8E76FAC080}"/>
              </a:ext>
            </a:extLst>
          </p:cNvPr>
          <p:cNvSpPr txBox="1"/>
          <p:nvPr/>
        </p:nvSpPr>
        <p:spPr>
          <a:xfrm>
            <a:off x="2570461" y="3528723"/>
            <a:ext cx="5182809"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just">
              <a:spcAft>
                <a:spcPts val="600"/>
              </a:spcAft>
            </a:pPr>
            <a:r>
              <a:rPr lang="en-GB">
                <a:latin typeface="Times New Roman" panose="02020603050405020304" pitchFamily="18" charset="0"/>
                <a:cs typeface="Times New Roman" panose="02020603050405020304" pitchFamily="18" charset="0"/>
              </a:rPr>
              <a:t>Their value-oriented prices resulted in strengthening their relationship with consumers and enhancing retention. </a:t>
            </a:r>
            <a:endParaRPr lang="en-US">
              <a:latin typeface="Times New Roman" panose="02020603050405020304" pitchFamily="18" charset="0"/>
              <a:cs typeface="Times New Roman" panose="02020603050405020304" pitchFamily="18" charset="0"/>
            </a:endParaRPr>
          </a:p>
        </p:txBody>
      </p:sp>
      <p:pic>
        <p:nvPicPr>
          <p:cNvPr id="10" name="Graphic 9" descr="Business Growth">
            <a:extLst>
              <a:ext uri="{FF2B5EF4-FFF2-40B4-BE49-F238E27FC236}">
                <a16:creationId xmlns:a16="http://schemas.microsoft.com/office/drawing/2014/main" id="{06FE9CAC-A2FB-D408-2DB4-44C7AB110DA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0"/>
            <a:ext cx="914400" cy="914400"/>
          </a:xfrm>
          <a:prstGeom prst="rect">
            <a:avLst/>
          </a:prstGeom>
        </p:spPr>
      </p:pic>
    </p:spTree>
    <p:extLst>
      <p:ext uri="{BB962C8B-B14F-4D97-AF65-F5344CB8AC3E}">
        <p14:creationId xmlns:p14="http://schemas.microsoft.com/office/powerpoint/2010/main" val="1223642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070C0"/>
            </a:gs>
            <a:gs pos="34000">
              <a:schemeClr val="accent1">
                <a:lumMod val="97000"/>
                <a:lumOff val="3000"/>
              </a:schemeClr>
            </a:gs>
            <a:gs pos="100000">
              <a:schemeClr val="accent1">
                <a:lumMod val="50000"/>
              </a:schemeClr>
            </a:gs>
            <a:gs pos="63000">
              <a:srgbClr val="0070C0"/>
            </a:gs>
          </a:gsLst>
          <a:path path="rect">
            <a:fillToRect l="50000" t="50000" r="50000" b="50000"/>
          </a:path>
          <a:tileRect/>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F0E83-737A-3619-1DDF-7EE269F482D5}"/>
              </a:ext>
            </a:extLst>
          </p:cNvPr>
          <p:cNvSpPr>
            <a:spLocks noGrp="1"/>
          </p:cNvSpPr>
          <p:nvPr>
            <p:ph type="title"/>
          </p:nvPr>
        </p:nvSpPr>
        <p:spPr>
          <a:xfrm>
            <a:off x="1371599" y="294538"/>
            <a:ext cx="9895951" cy="1033669"/>
          </a:xfrm>
        </p:spPr>
        <p:txBody>
          <a:bodyPr>
            <a:normAutofit/>
          </a:bodyPr>
          <a:lstStyle/>
          <a:p>
            <a:r>
              <a:rPr lang="en-GB" sz="3400" b="1">
                <a:solidFill>
                  <a:srgbClr val="FFFFFF"/>
                </a:solidFill>
                <a:latin typeface="Times New Roman" panose="02020603050405020304" pitchFamily="18" charset="0"/>
                <a:cs typeface="Times New Roman" panose="02020603050405020304" pitchFamily="18" charset="0"/>
              </a:rPr>
              <a:t>References</a:t>
            </a:r>
            <a:br>
              <a:rPr lang="en-US" sz="3400" b="1">
                <a:solidFill>
                  <a:srgbClr val="FFFFFF"/>
                </a:solidFill>
                <a:latin typeface="Times New Roman" panose="02020603050405020304" pitchFamily="18" charset="0"/>
                <a:cs typeface="Times New Roman" panose="02020603050405020304" pitchFamily="18" charset="0"/>
              </a:rPr>
            </a:br>
            <a:endParaRPr lang="en-US" sz="3400">
              <a:solidFill>
                <a:srgbClr val="FFFFFF"/>
              </a:solidFill>
              <a:latin typeface="Times New Roman" panose="02020603050405020304" pitchFamily="18" charset="0"/>
              <a:cs typeface="Times New Roman" panose="02020603050405020304" pitchFamily="18" charset="0"/>
            </a:endParaRPr>
          </a:p>
        </p:txBody>
      </p:sp>
      <p:sp>
        <p:nvSpPr>
          <p:cNvPr id="15" name="Content Placeholder 2">
            <a:extLst>
              <a:ext uri="{FF2B5EF4-FFF2-40B4-BE49-F238E27FC236}">
                <a16:creationId xmlns:a16="http://schemas.microsoft.com/office/drawing/2014/main" id="{F0257C7A-F60C-CDD4-C6F0-058CD8780D07}"/>
              </a:ext>
            </a:extLst>
          </p:cNvPr>
          <p:cNvSpPr>
            <a:spLocks noGrp="1"/>
          </p:cNvSpPr>
          <p:nvPr>
            <p:ph idx="1"/>
          </p:nvPr>
        </p:nvSpPr>
        <p:spPr>
          <a:xfrm>
            <a:off x="1371599" y="2318197"/>
            <a:ext cx="9724031" cy="3683358"/>
          </a:xfrm>
          <a:blipFill>
            <a:blip r:embed="rId3">
              <a:alphaModFix amt="31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txBody>
          <a:bodyPr anchor="ctr" anchorCtr="1">
            <a:normAutofit/>
          </a:bodyPr>
          <a:lstStyle/>
          <a:p>
            <a:r>
              <a:rPr lang="en-GB" sz="1400">
                <a:solidFill>
                  <a:schemeClr val="bg1"/>
                </a:solidFill>
                <a:latin typeface="Times New Roman" panose="02020603050405020304" pitchFamily="18" charset="0"/>
                <a:cs typeface="Times New Roman" panose="02020603050405020304" pitchFamily="18" charset="0"/>
              </a:rPr>
              <a:t>BBC, (2025). The marketing mix. [Online] Available at: https://www.bbc.co.uk/bitesize/guides/z4wtmfr/revision/1 [Accessed 25 November 2025].</a:t>
            </a:r>
            <a:endParaRPr lang="en-US" sz="1400">
              <a:solidFill>
                <a:schemeClr val="bg1"/>
              </a:solidFill>
              <a:latin typeface="Times New Roman" panose="02020603050405020304" pitchFamily="18" charset="0"/>
              <a:cs typeface="Times New Roman" panose="02020603050405020304" pitchFamily="18" charset="0"/>
            </a:endParaRPr>
          </a:p>
          <a:p>
            <a:r>
              <a:rPr lang="en-GB" sz="1400">
                <a:solidFill>
                  <a:schemeClr val="bg1"/>
                </a:solidFill>
                <a:latin typeface="Times New Roman" panose="02020603050405020304" pitchFamily="18" charset="0"/>
                <a:cs typeface="Times New Roman" panose="02020603050405020304" pitchFamily="18" charset="0"/>
              </a:rPr>
              <a:t>Darmawan, D. and Grenier, E., (2021). Competitive advantage and service marketing mix. </a:t>
            </a:r>
            <a:r>
              <a:rPr lang="en-GB" sz="1400" i="1">
                <a:solidFill>
                  <a:schemeClr val="bg1"/>
                </a:solidFill>
                <a:latin typeface="Times New Roman" panose="02020603050405020304" pitchFamily="18" charset="0"/>
                <a:cs typeface="Times New Roman" panose="02020603050405020304" pitchFamily="18" charset="0"/>
              </a:rPr>
              <a:t>Journal of Social Science Studies (JOS3)</a:t>
            </a:r>
            <a:r>
              <a:rPr lang="en-GB" sz="1400">
                <a:solidFill>
                  <a:schemeClr val="bg1"/>
                </a:solidFill>
                <a:latin typeface="Times New Roman" panose="02020603050405020304" pitchFamily="18" charset="0"/>
                <a:cs typeface="Times New Roman" panose="02020603050405020304" pitchFamily="18" charset="0"/>
              </a:rPr>
              <a:t>, </a:t>
            </a:r>
            <a:r>
              <a:rPr lang="en-GB" sz="1400" i="1">
                <a:solidFill>
                  <a:schemeClr val="bg1"/>
                </a:solidFill>
                <a:latin typeface="Times New Roman" panose="02020603050405020304" pitchFamily="18" charset="0"/>
                <a:cs typeface="Times New Roman" panose="02020603050405020304" pitchFamily="18" charset="0"/>
              </a:rPr>
              <a:t>1</a:t>
            </a:r>
            <a:r>
              <a:rPr lang="en-GB" sz="1400">
                <a:solidFill>
                  <a:schemeClr val="bg1"/>
                </a:solidFill>
                <a:latin typeface="Times New Roman" panose="02020603050405020304" pitchFamily="18" charset="0"/>
                <a:cs typeface="Times New Roman" panose="02020603050405020304" pitchFamily="18" charset="0"/>
              </a:rPr>
              <a:t>(2), pp.75-80.</a:t>
            </a:r>
            <a:endParaRPr lang="en-US" sz="1400">
              <a:solidFill>
                <a:schemeClr val="bg1"/>
              </a:solidFill>
              <a:latin typeface="Times New Roman" panose="02020603050405020304" pitchFamily="18" charset="0"/>
              <a:cs typeface="Times New Roman" panose="02020603050405020304" pitchFamily="18" charset="0"/>
            </a:endParaRPr>
          </a:p>
          <a:p>
            <a:r>
              <a:rPr lang="en-GB" sz="1400" err="1">
                <a:solidFill>
                  <a:schemeClr val="bg1"/>
                </a:solidFill>
                <a:latin typeface="Times New Roman" panose="02020603050405020304" pitchFamily="18" charset="0"/>
                <a:cs typeface="Times New Roman" panose="02020603050405020304" pitchFamily="18" charset="0"/>
              </a:rPr>
              <a:t>Ellitan</a:t>
            </a:r>
            <a:r>
              <a:rPr lang="en-GB" sz="1400">
                <a:solidFill>
                  <a:schemeClr val="bg1"/>
                </a:solidFill>
                <a:latin typeface="Times New Roman" panose="02020603050405020304" pitchFamily="18" charset="0"/>
                <a:cs typeface="Times New Roman" panose="02020603050405020304" pitchFamily="18" charset="0"/>
              </a:rPr>
              <a:t>, L., (2021). The role of marketing mix in building customer satisfaction and loyalty: A theoretical study. </a:t>
            </a:r>
            <a:r>
              <a:rPr lang="en-GB" sz="1400" i="1">
                <a:solidFill>
                  <a:schemeClr val="bg1"/>
                </a:solidFill>
                <a:latin typeface="Times New Roman" panose="02020603050405020304" pitchFamily="18" charset="0"/>
                <a:cs typeface="Times New Roman" panose="02020603050405020304" pitchFamily="18" charset="0"/>
              </a:rPr>
              <a:t>International Journal of Research</a:t>
            </a:r>
            <a:r>
              <a:rPr lang="en-GB" sz="1400">
                <a:solidFill>
                  <a:schemeClr val="bg1"/>
                </a:solidFill>
                <a:latin typeface="Times New Roman" panose="02020603050405020304" pitchFamily="18" charset="0"/>
                <a:cs typeface="Times New Roman" panose="02020603050405020304" pitchFamily="18" charset="0"/>
              </a:rPr>
              <a:t>, </a:t>
            </a:r>
            <a:r>
              <a:rPr lang="en-GB" sz="1400" i="1">
                <a:solidFill>
                  <a:schemeClr val="bg1"/>
                </a:solidFill>
                <a:latin typeface="Times New Roman" panose="02020603050405020304" pitchFamily="18" charset="0"/>
                <a:cs typeface="Times New Roman" panose="02020603050405020304" pitchFamily="18" charset="0"/>
              </a:rPr>
              <a:t>8</a:t>
            </a:r>
            <a:r>
              <a:rPr lang="en-GB" sz="1400">
                <a:solidFill>
                  <a:schemeClr val="bg1"/>
                </a:solidFill>
                <a:latin typeface="Times New Roman" panose="02020603050405020304" pitchFamily="18" charset="0"/>
                <a:cs typeface="Times New Roman" panose="02020603050405020304" pitchFamily="18" charset="0"/>
              </a:rPr>
              <a:t>(12), pp.118-129.</a:t>
            </a:r>
            <a:endParaRPr lang="en-US" sz="1400">
              <a:solidFill>
                <a:schemeClr val="bg1"/>
              </a:solidFill>
              <a:latin typeface="Times New Roman" panose="02020603050405020304" pitchFamily="18" charset="0"/>
              <a:cs typeface="Times New Roman" panose="02020603050405020304" pitchFamily="18" charset="0"/>
            </a:endParaRPr>
          </a:p>
          <a:p>
            <a:r>
              <a:rPr lang="en-GB" sz="1400" err="1">
                <a:solidFill>
                  <a:schemeClr val="bg1"/>
                </a:solidFill>
                <a:latin typeface="Times New Roman" panose="02020603050405020304" pitchFamily="18" charset="0"/>
                <a:cs typeface="Times New Roman" panose="02020603050405020304" pitchFamily="18" charset="0"/>
              </a:rPr>
              <a:t>Rachmad</a:t>
            </a:r>
            <a:r>
              <a:rPr lang="en-GB" sz="1400">
                <a:solidFill>
                  <a:schemeClr val="bg1"/>
                </a:solidFill>
                <a:latin typeface="Times New Roman" panose="02020603050405020304" pitchFamily="18" charset="0"/>
                <a:cs typeface="Times New Roman" panose="02020603050405020304" pitchFamily="18" charset="0"/>
              </a:rPr>
              <a:t>, Y.E., (2024). Effective Marketing In The Digital Age: Integrating 7p And 4p Concepts With Modern Theories.</a:t>
            </a:r>
            <a:endParaRPr lang="en-US" sz="1400">
              <a:solidFill>
                <a:schemeClr val="bg1"/>
              </a:solidFill>
              <a:latin typeface="Times New Roman" panose="02020603050405020304" pitchFamily="18" charset="0"/>
              <a:cs typeface="Times New Roman" panose="02020603050405020304" pitchFamily="18" charset="0"/>
            </a:endParaRPr>
          </a:p>
          <a:p>
            <a:r>
              <a:rPr lang="en-GB" sz="1400">
                <a:solidFill>
                  <a:schemeClr val="bg1"/>
                </a:solidFill>
                <a:latin typeface="Times New Roman" panose="02020603050405020304" pitchFamily="18" charset="0"/>
                <a:cs typeface="Times New Roman" panose="02020603050405020304" pitchFamily="18" charset="0"/>
              </a:rPr>
              <a:t>Whitbread PLC, (2025a). Whitbread is a leading hospitality business. [Online] Available at: https://www.whitbread.co.uk/ [Accessed 25 November 2025].</a:t>
            </a:r>
            <a:endParaRPr lang="en-US" sz="1400">
              <a:solidFill>
                <a:schemeClr val="bg1"/>
              </a:solidFill>
              <a:latin typeface="Times New Roman" panose="02020603050405020304" pitchFamily="18" charset="0"/>
              <a:cs typeface="Times New Roman" panose="02020603050405020304" pitchFamily="18" charset="0"/>
            </a:endParaRPr>
          </a:p>
          <a:p>
            <a:r>
              <a:rPr lang="en-GB" sz="1400">
                <a:solidFill>
                  <a:schemeClr val="bg1"/>
                </a:solidFill>
                <a:latin typeface="Times New Roman" panose="02020603050405020304" pitchFamily="18" charset="0"/>
                <a:cs typeface="Times New Roman" panose="02020603050405020304" pitchFamily="18" charset="0"/>
              </a:rPr>
              <a:t>Whitbread PLC, (2025b). Our business model and strategy. [Online] Available at: https://www.whitbread.co.uk/about-us/our-business-model/ [Accessed 25 November 2025].</a:t>
            </a:r>
            <a:endParaRPr lang="en-US" sz="1400">
              <a:solidFill>
                <a:schemeClr val="bg1"/>
              </a:solidFill>
              <a:latin typeface="Times New Roman" panose="02020603050405020304" pitchFamily="18" charset="0"/>
              <a:cs typeface="Times New Roman" panose="02020603050405020304" pitchFamily="18" charset="0"/>
            </a:endParaRPr>
          </a:p>
          <a:p>
            <a:r>
              <a:rPr lang="en-GB" sz="1400">
                <a:solidFill>
                  <a:schemeClr val="bg1"/>
                </a:solidFill>
                <a:latin typeface="Times New Roman" panose="02020603050405020304" pitchFamily="18" charset="0"/>
                <a:cs typeface="Times New Roman" panose="02020603050405020304" pitchFamily="18" charset="0"/>
              </a:rPr>
              <a:t>Whitbread PLC, (2025c). Force for Good. [Online] Available at: https://www.whitbread.co.uk/sustainability/ [Accessed 25 November 2025].</a:t>
            </a:r>
            <a:endParaRPr lang="en-US" sz="1400">
              <a:solidFill>
                <a:schemeClr val="bg1"/>
              </a:solidFill>
              <a:latin typeface="Times New Roman" panose="02020603050405020304" pitchFamily="18" charset="0"/>
              <a:cs typeface="Times New Roman" panose="02020603050405020304" pitchFamily="18" charset="0"/>
            </a:endParaRPr>
          </a:p>
          <a:p>
            <a:endParaRPr lang="en-US" sz="14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5730687"/>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6" ma:contentTypeDescription="Create a new document." ma:contentTypeScope="" ma:versionID="5b1bcd73c05f7523eca7e6a1a1c4e0de">
  <xsd:schema xmlns:xsd="http://www.w3.org/2001/XMLSchema" xmlns:xs="http://www.w3.org/2001/XMLSchema" xmlns:p="http://schemas.microsoft.com/office/2006/metadata/properties" xmlns:ns3="d97129d6-5105-44aa-8953-de11b416c376" targetNamespace="http://schemas.microsoft.com/office/2006/metadata/properties" ma:root="true" ma:fieldsID="71768e3190d7751ef4035894237fb59c" ns3:_="">
    <xsd:import namespace="d97129d6-5105-44aa-8953-de11b416c37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Props1.xml><?xml version="1.0" encoding="utf-8"?>
<ds:datastoreItem xmlns:ds="http://schemas.openxmlformats.org/officeDocument/2006/customXml" ds:itemID="{B7A92AAE-52CB-4B51-8648-84F4B6CFA6F6}">
  <ds:schemaRefs>
    <ds:schemaRef ds:uri="http://schemas.microsoft.com/sharepoint/v3/contenttype/forms"/>
  </ds:schemaRefs>
</ds:datastoreItem>
</file>

<file path=customXml/itemProps2.xml><?xml version="1.0" encoding="utf-8"?>
<ds:datastoreItem xmlns:ds="http://schemas.openxmlformats.org/officeDocument/2006/customXml" ds:itemID="{207B6475-15C5-4E59-B487-00D570DA6C85}">
  <ds:schemaRefs>
    <ds:schemaRef ds:uri="d97129d6-5105-44aa-8953-de11b416c37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8A81DC2-1F06-4A3B-9782-86A27096D9AF}">
  <ds:schemaRefs>
    <ds:schemaRef ds:uri="http://purl.org/dc/dcmitype/"/>
    <ds:schemaRef ds:uri="d97129d6-5105-44aa-8953-de11b416c376"/>
    <ds:schemaRef ds:uri="http://schemas.microsoft.com/office/2006/metadata/properties"/>
    <ds:schemaRef ds:uri="http://schemas.microsoft.com/office/2006/documentManagement/types"/>
    <ds:schemaRef ds:uri="http://purl.org/dc/terms/"/>
    <ds:schemaRef ds:uri="http://schemas.microsoft.com/office/infopath/2007/PartnerControls"/>
    <ds:schemaRef ds:uri="http://purl.org/dc/elements/1.1/"/>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5</TotalTime>
  <Words>3123</Words>
  <Application>Microsoft Office PowerPoint</Application>
  <PresentationFormat>Widescreen</PresentationFormat>
  <Paragraphs>100</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Calibri</vt:lpstr>
      <vt:lpstr>Calibri Light</vt:lpstr>
      <vt:lpstr>Times New Roman</vt:lpstr>
      <vt:lpstr>1_Office Theme</vt:lpstr>
      <vt:lpstr>PowerPoint Presentation</vt:lpstr>
      <vt:lpstr>Table of Contents</vt:lpstr>
      <vt:lpstr>Introduction </vt:lpstr>
      <vt:lpstr>Marketing Mix in Action  </vt:lpstr>
      <vt:lpstr>PowerPoint Presentation</vt:lpstr>
      <vt:lpstr>PowerPoint Presentation</vt:lpstr>
      <vt:lpstr>Value Creation and Stakeholders  </vt:lpstr>
      <vt:lpstr>Marketing Planning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Peter Pompa (2320763)</dc:creator>
  <cp:lastModifiedBy>Peter Pompa (2320763)</cp:lastModifiedBy>
  <cp:revision>2</cp:revision>
  <dcterms:created xsi:type="dcterms:W3CDTF">2025-11-29T12:19:53Z</dcterms:created>
  <dcterms:modified xsi:type="dcterms:W3CDTF">2025-12-01T12:46:05Z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ies>
</file>