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64" r:id="rId7"/>
    <p:sldId id="272" r:id="rId8"/>
    <p:sldId id="267" r:id="rId9"/>
    <p:sldId id="271" r:id="rId10"/>
    <p:sldId id="259" r:id="rId11"/>
    <p:sldId id="266" r:id="rId12"/>
    <p:sldId id="273" r:id="rId13"/>
    <p:sldId id="265" r:id="rId14"/>
    <p:sldId id="269" r:id="rId15"/>
    <p:sldId id="276" r:id="rId16"/>
    <p:sldId id="261" r:id="rId17"/>
    <p:sldId id="274"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59EC35-6460-4EDE-AECA-1FFC367CEF9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0F653F2-9954-4E43-BA0D-4DF01DD5DF4A}">
      <dgm:prSet/>
      <dgm:spPr/>
      <dgm:t>
        <a:bodyPr/>
        <a:lstStyle/>
        <a:p>
          <a:r>
            <a:rPr lang="en-US" b="1" dirty="0"/>
            <a:t>Title Page: </a:t>
          </a:r>
          <a:r>
            <a:rPr lang="en-US" b="1" dirty="0" err="1"/>
            <a:t>i</a:t>
          </a:r>
          <a:r>
            <a:rPr lang="en-US" b="1" dirty="0"/>
            <a:t>*</a:t>
          </a:r>
          <a:endParaRPr lang="en-US" dirty="0"/>
        </a:p>
      </dgm:t>
    </dgm:pt>
    <dgm:pt modelId="{CECDE168-0F23-46FE-909E-56D8E2ED6922}" type="parTrans" cxnId="{8D25DF8A-ED50-4565-BDE9-750465DEE0E9}">
      <dgm:prSet/>
      <dgm:spPr/>
      <dgm:t>
        <a:bodyPr/>
        <a:lstStyle/>
        <a:p>
          <a:endParaRPr lang="en-US"/>
        </a:p>
      </dgm:t>
    </dgm:pt>
    <dgm:pt modelId="{2936BDC4-8F4E-408A-B2CE-DEFD5154C5EF}" type="sibTrans" cxnId="{8D25DF8A-ED50-4565-BDE9-750465DEE0E9}">
      <dgm:prSet/>
      <dgm:spPr/>
      <dgm:t>
        <a:bodyPr/>
        <a:lstStyle/>
        <a:p>
          <a:endParaRPr lang="en-US"/>
        </a:p>
      </dgm:t>
    </dgm:pt>
    <dgm:pt modelId="{0F7AB884-E93D-4FAF-9C29-E31E179CC8F4}">
      <dgm:prSet/>
      <dgm:spPr/>
      <dgm:t>
        <a:bodyPr/>
        <a:lstStyle/>
        <a:p>
          <a:r>
            <a:rPr lang="en-US" b="1" dirty="0" err="1"/>
            <a:t>Contents:ii</a:t>
          </a:r>
          <a:r>
            <a:rPr lang="en-US" b="1" dirty="0"/>
            <a:t>*</a:t>
          </a:r>
          <a:endParaRPr lang="en-US" dirty="0"/>
        </a:p>
      </dgm:t>
    </dgm:pt>
    <dgm:pt modelId="{118B6218-E5D6-47FE-84F9-855926E1E9BE}" type="parTrans" cxnId="{B00AAE3C-6B9E-4CA9-A800-79340E1464E7}">
      <dgm:prSet/>
      <dgm:spPr/>
      <dgm:t>
        <a:bodyPr/>
        <a:lstStyle/>
        <a:p>
          <a:endParaRPr lang="en-US"/>
        </a:p>
      </dgm:t>
    </dgm:pt>
    <dgm:pt modelId="{1DE1E3F8-E584-4FB7-9556-75C22893765E}" type="sibTrans" cxnId="{B00AAE3C-6B9E-4CA9-A800-79340E1464E7}">
      <dgm:prSet/>
      <dgm:spPr/>
      <dgm:t>
        <a:bodyPr/>
        <a:lstStyle/>
        <a:p>
          <a:endParaRPr lang="en-US"/>
        </a:p>
      </dgm:t>
    </dgm:pt>
    <dgm:pt modelId="{35E21A59-2827-496F-980C-13C72BDC92FF}">
      <dgm:prSet/>
      <dgm:spPr/>
      <dgm:t>
        <a:bodyPr/>
        <a:lstStyle/>
        <a:p>
          <a:r>
            <a:rPr lang="en-US" b="1" dirty="0"/>
            <a:t>Introduction:                    Page 1</a:t>
          </a:r>
          <a:endParaRPr lang="en-US" dirty="0"/>
        </a:p>
      </dgm:t>
    </dgm:pt>
    <dgm:pt modelId="{5D0C13E0-D5CA-4F30-A57C-A5EFEE829DED}" type="parTrans" cxnId="{0A5E86DB-13EB-4DAC-8D7C-5FBDD43F134C}">
      <dgm:prSet/>
      <dgm:spPr/>
      <dgm:t>
        <a:bodyPr/>
        <a:lstStyle/>
        <a:p>
          <a:endParaRPr lang="en-US"/>
        </a:p>
      </dgm:t>
    </dgm:pt>
    <dgm:pt modelId="{E7B82B8B-1B24-4A3F-849A-F9C228924A22}" type="sibTrans" cxnId="{0A5E86DB-13EB-4DAC-8D7C-5FBDD43F134C}">
      <dgm:prSet/>
      <dgm:spPr/>
      <dgm:t>
        <a:bodyPr/>
        <a:lstStyle/>
        <a:p>
          <a:endParaRPr lang="en-US"/>
        </a:p>
      </dgm:t>
    </dgm:pt>
    <dgm:pt modelId="{7044F755-24E2-4E18-96AF-66F1D7BBDAAA}">
      <dgm:prSet/>
      <dgm:spPr/>
      <dgm:t>
        <a:bodyPr/>
        <a:lstStyle/>
        <a:p>
          <a:r>
            <a:rPr lang="en-US" b="1" dirty="0"/>
            <a:t>Nuremberg trial:        Page 2</a:t>
          </a:r>
          <a:endParaRPr lang="en-US" dirty="0"/>
        </a:p>
      </dgm:t>
    </dgm:pt>
    <dgm:pt modelId="{654D738C-2AE9-41CA-948C-AFDD4564E511}" type="parTrans" cxnId="{D0C8445E-FA6A-4304-A81E-7C3206A7A8D2}">
      <dgm:prSet/>
      <dgm:spPr/>
      <dgm:t>
        <a:bodyPr/>
        <a:lstStyle/>
        <a:p>
          <a:endParaRPr lang="en-US"/>
        </a:p>
      </dgm:t>
    </dgm:pt>
    <dgm:pt modelId="{3FDC88AA-D4C2-452C-9D48-589D51BD9D7C}" type="sibTrans" cxnId="{D0C8445E-FA6A-4304-A81E-7C3206A7A8D2}">
      <dgm:prSet/>
      <dgm:spPr/>
      <dgm:t>
        <a:bodyPr/>
        <a:lstStyle/>
        <a:p>
          <a:endParaRPr lang="en-US"/>
        </a:p>
      </dgm:t>
    </dgm:pt>
    <dgm:pt modelId="{FAD3D899-633F-4215-A33F-4CBB808B2E50}">
      <dgm:prSet/>
      <dgm:spPr/>
      <dgm:t>
        <a:bodyPr/>
        <a:lstStyle/>
        <a:p>
          <a:r>
            <a:rPr lang="en-US" b="1" dirty="0"/>
            <a:t>   The National health care service and costs : Page 3,4</a:t>
          </a:r>
          <a:endParaRPr lang="en-US" dirty="0"/>
        </a:p>
      </dgm:t>
    </dgm:pt>
    <dgm:pt modelId="{E38D186D-BE6A-4549-BD8E-151EF2DB21D6}" type="parTrans" cxnId="{A02CA08B-4106-4FBA-B525-67D8E0DD4A69}">
      <dgm:prSet/>
      <dgm:spPr/>
      <dgm:t>
        <a:bodyPr/>
        <a:lstStyle/>
        <a:p>
          <a:endParaRPr lang="en-US"/>
        </a:p>
      </dgm:t>
    </dgm:pt>
    <dgm:pt modelId="{7B0D3407-5521-49BE-B4D2-88C20664AF2B}" type="sibTrans" cxnId="{A02CA08B-4106-4FBA-B525-67D8E0DD4A69}">
      <dgm:prSet/>
      <dgm:spPr/>
      <dgm:t>
        <a:bodyPr/>
        <a:lstStyle/>
        <a:p>
          <a:endParaRPr lang="en-US"/>
        </a:p>
      </dgm:t>
    </dgm:pt>
    <dgm:pt modelId="{28C8AB26-CB32-4359-AFE6-C824E2489272}">
      <dgm:prSet/>
      <dgm:spPr/>
      <dgm:t>
        <a:bodyPr/>
        <a:lstStyle/>
        <a:p>
          <a:r>
            <a:rPr lang="en-US" b="1" dirty="0"/>
            <a:t>Nursing research in suicide and self harm then and now: Page 5,6</a:t>
          </a:r>
          <a:endParaRPr lang="en-US" dirty="0"/>
        </a:p>
      </dgm:t>
    </dgm:pt>
    <dgm:pt modelId="{3CE1288E-EB7E-474C-957F-79E568DB9071}" type="parTrans" cxnId="{EED42FE8-3105-4A27-9FF0-65DFAF88D19E}">
      <dgm:prSet/>
      <dgm:spPr/>
      <dgm:t>
        <a:bodyPr/>
        <a:lstStyle/>
        <a:p>
          <a:endParaRPr lang="en-US"/>
        </a:p>
      </dgm:t>
    </dgm:pt>
    <dgm:pt modelId="{D466E006-9D0B-44AB-8F6B-E3883DFF4E35}" type="sibTrans" cxnId="{EED42FE8-3105-4A27-9FF0-65DFAF88D19E}">
      <dgm:prSet/>
      <dgm:spPr/>
      <dgm:t>
        <a:bodyPr/>
        <a:lstStyle/>
        <a:p>
          <a:endParaRPr lang="en-US"/>
        </a:p>
      </dgm:t>
    </dgm:pt>
    <dgm:pt modelId="{2AEF980C-B055-4368-B673-03DA2AA00C5D}">
      <dgm:prSet/>
      <dgm:spPr/>
      <dgm:t>
        <a:bodyPr/>
        <a:lstStyle/>
        <a:p>
          <a:r>
            <a:rPr lang="en-US" b="1" dirty="0"/>
            <a:t>Person centered care:                       Page 7</a:t>
          </a:r>
          <a:endParaRPr lang="en-US" dirty="0"/>
        </a:p>
      </dgm:t>
    </dgm:pt>
    <dgm:pt modelId="{80A501D8-4855-4354-A36A-2285C583C782}" type="parTrans" cxnId="{1C3C37A1-2EB4-43B9-8CD5-9FFB7F631D2F}">
      <dgm:prSet/>
      <dgm:spPr/>
      <dgm:t>
        <a:bodyPr/>
        <a:lstStyle/>
        <a:p>
          <a:endParaRPr lang="en-US"/>
        </a:p>
      </dgm:t>
    </dgm:pt>
    <dgm:pt modelId="{7CBA714A-66E9-45F2-9574-FCB52EDFDA06}" type="sibTrans" cxnId="{1C3C37A1-2EB4-43B9-8CD5-9FFB7F631D2F}">
      <dgm:prSet/>
      <dgm:spPr/>
      <dgm:t>
        <a:bodyPr/>
        <a:lstStyle/>
        <a:p>
          <a:endParaRPr lang="en-US"/>
        </a:p>
      </dgm:t>
    </dgm:pt>
    <dgm:pt modelId="{CD2012C7-15FA-4708-8EB0-584C75F2D04F}">
      <dgm:prSet/>
      <dgm:spPr/>
      <dgm:t>
        <a:bodyPr/>
        <a:lstStyle/>
        <a:p>
          <a:r>
            <a:rPr lang="en-US" b="1" dirty="0"/>
            <a:t>Suicide and self harm:                       Page 8,9,10</a:t>
          </a:r>
          <a:endParaRPr lang="en-US" dirty="0"/>
        </a:p>
      </dgm:t>
    </dgm:pt>
    <dgm:pt modelId="{40A79D40-2D62-4C3A-9C48-21E1C504996A}" type="parTrans" cxnId="{8394C6B2-9CC9-4020-8C20-508E1BBDCDAF}">
      <dgm:prSet/>
      <dgm:spPr/>
      <dgm:t>
        <a:bodyPr/>
        <a:lstStyle/>
        <a:p>
          <a:endParaRPr lang="en-US"/>
        </a:p>
      </dgm:t>
    </dgm:pt>
    <dgm:pt modelId="{BCDB76CA-BA7E-40BA-AFB4-4624DAB14F5D}" type="sibTrans" cxnId="{8394C6B2-9CC9-4020-8C20-508E1BBDCDAF}">
      <dgm:prSet/>
      <dgm:spPr/>
      <dgm:t>
        <a:bodyPr/>
        <a:lstStyle/>
        <a:p>
          <a:endParaRPr lang="en-US"/>
        </a:p>
      </dgm:t>
    </dgm:pt>
    <dgm:pt modelId="{4F66DA6D-CA13-4C56-9AB1-04D518524731}">
      <dgm:prSet/>
      <dgm:spPr/>
      <dgm:t>
        <a:bodyPr/>
        <a:lstStyle/>
        <a:p>
          <a:r>
            <a:rPr lang="en-US" dirty="0"/>
            <a:t>Conclusion and recommendations: P11</a:t>
          </a:r>
        </a:p>
      </dgm:t>
    </dgm:pt>
    <dgm:pt modelId="{FD016970-8ACE-4FA0-9B9C-2693EBBFD23B}" type="parTrans" cxnId="{C41AF6A9-FA13-4855-BF85-D41CF213020A}">
      <dgm:prSet/>
      <dgm:spPr/>
      <dgm:t>
        <a:bodyPr/>
        <a:lstStyle/>
        <a:p>
          <a:endParaRPr lang="en-GB"/>
        </a:p>
      </dgm:t>
    </dgm:pt>
    <dgm:pt modelId="{90C6E940-F474-46DB-8C6D-6877D5AE3548}" type="sibTrans" cxnId="{C41AF6A9-FA13-4855-BF85-D41CF213020A}">
      <dgm:prSet/>
      <dgm:spPr/>
      <dgm:t>
        <a:bodyPr/>
        <a:lstStyle/>
        <a:p>
          <a:endParaRPr lang="en-GB"/>
        </a:p>
      </dgm:t>
    </dgm:pt>
    <dgm:pt modelId="{E0089127-26B7-49C6-8F8B-EAC680D3A530}">
      <dgm:prSet/>
      <dgm:spPr/>
      <dgm:t>
        <a:bodyPr/>
        <a:lstStyle/>
        <a:p>
          <a:r>
            <a:rPr lang="en-US" dirty="0"/>
            <a:t>References: P12, 13</a:t>
          </a:r>
        </a:p>
      </dgm:t>
    </dgm:pt>
    <dgm:pt modelId="{0EBB14DA-8A8E-4B60-B343-22F1FA8CFC7C}" type="parTrans" cxnId="{F6A4D0F3-7030-4CCC-B80D-61F05140D8E7}">
      <dgm:prSet/>
      <dgm:spPr/>
      <dgm:t>
        <a:bodyPr/>
        <a:lstStyle/>
        <a:p>
          <a:endParaRPr lang="en-GB"/>
        </a:p>
      </dgm:t>
    </dgm:pt>
    <dgm:pt modelId="{49209669-0486-4E4C-A38C-D8D15BFBE218}" type="sibTrans" cxnId="{F6A4D0F3-7030-4CCC-B80D-61F05140D8E7}">
      <dgm:prSet/>
      <dgm:spPr/>
      <dgm:t>
        <a:bodyPr/>
        <a:lstStyle/>
        <a:p>
          <a:endParaRPr lang="en-GB"/>
        </a:p>
      </dgm:t>
    </dgm:pt>
    <dgm:pt modelId="{84641ABB-9FAC-4EC5-BF20-E67F159953D8}" type="pres">
      <dgm:prSet presAssocID="{A059EC35-6460-4EDE-AECA-1FFC367CEF9B}" presName="diagram" presStyleCnt="0">
        <dgm:presLayoutVars>
          <dgm:dir/>
          <dgm:resizeHandles val="exact"/>
        </dgm:presLayoutVars>
      </dgm:prSet>
      <dgm:spPr/>
    </dgm:pt>
    <dgm:pt modelId="{41EE1FBB-9ABF-4D33-85A8-7202B49FA508}" type="pres">
      <dgm:prSet presAssocID="{F0F653F2-9954-4E43-BA0D-4DF01DD5DF4A}" presName="node" presStyleLbl="node1" presStyleIdx="0" presStyleCnt="10">
        <dgm:presLayoutVars>
          <dgm:bulletEnabled val="1"/>
        </dgm:presLayoutVars>
      </dgm:prSet>
      <dgm:spPr/>
    </dgm:pt>
    <dgm:pt modelId="{A6DF9BD1-EE65-4123-A64E-143EB63CAFA1}" type="pres">
      <dgm:prSet presAssocID="{2936BDC4-8F4E-408A-B2CE-DEFD5154C5EF}" presName="sibTrans" presStyleCnt="0"/>
      <dgm:spPr/>
    </dgm:pt>
    <dgm:pt modelId="{B78E6393-5F2E-492B-BFA2-A6B07DC32CA2}" type="pres">
      <dgm:prSet presAssocID="{0F7AB884-E93D-4FAF-9C29-E31E179CC8F4}" presName="node" presStyleLbl="node1" presStyleIdx="1" presStyleCnt="10">
        <dgm:presLayoutVars>
          <dgm:bulletEnabled val="1"/>
        </dgm:presLayoutVars>
      </dgm:prSet>
      <dgm:spPr/>
    </dgm:pt>
    <dgm:pt modelId="{A6B2B3EE-D503-47EF-A69B-0A51AB9E72DA}" type="pres">
      <dgm:prSet presAssocID="{1DE1E3F8-E584-4FB7-9556-75C22893765E}" presName="sibTrans" presStyleCnt="0"/>
      <dgm:spPr/>
    </dgm:pt>
    <dgm:pt modelId="{DB4E7FB7-7672-4AE2-AD77-77E373683CAC}" type="pres">
      <dgm:prSet presAssocID="{35E21A59-2827-496F-980C-13C72BDC92FF}" presName="node" presStyleLbl="node1" presStyleIdx="2" presStyleCnt="10">
        <dgm:presLayoutVars>
          <dgm:bulletEnabled val="1"/>
        </dgm:presLayoutVars>
      </dgm:prSet>
      <dgm:spPr/>
    </dgm:pt>
    <dgm:pt modelId="{CC124FD0-4068-4729-A4DE-8AFE9403626A}" type="pres">
      <dgm:prSet presAssocID="{E7B82B8B-1B24-4A3F-849A-F9C228924A22}" presName="sibTrans" presStyleCnt="0"/>
      <dgm:spPr/>
    </dgm:pt>
    <dgm:pt modelId="{BF80C7C7-D9F7-4494-894F-AB8E4DDBAFF8}" type="pres">
      <dgm:prSet presAssocID="{7044F755-24E2-4E18-96AF-66F1D7BBDAAA}" presName="node" presStyleLbl="node1" presStyleIdx="3" presStyleCnt="10">
        <dgm:presLayoutVars>
          <dgm:bulletEnabled val="1"/>
        </dgm:presLayoutVars>
      </dgm:prSet>
      <dgm:spPr/>
    </dgm:pt>
    <dgm:pt modelId="{0296E1E4-1B96-44DE-943D-6B42F6D993FB}" type="pres">
      <dgm:prSet presAssocID="{3FDC88AA-D4C2-452C-9D48-589D51BD9D7C}" presName="sibTrans" presStyleCnt="0"/>
      <dgm:spPr/>
    </dgm:pt>
    <dgm:pt modelId="{B8D8F05E-C2DB-4EC5-8B8D-1CD2DE8152F8}" type="pres">
      <dgm:prSet presAssocID="{FAD3D899-633F-4215-A33F-4CBB808B2E50}" presName="node" presStyleLbl="node1" presStyleIdx="4" presStyleCnt="10">
        <dgm:presLayoutVars>
          <dgm:bulletEnabled val="1"/>
        </dgm:presLayoutVars>
      </dgm:prSet>
      <dgm:spPr/>
    </dgm:pt>
    <dgm:pt modelId="{1DDB2532-2C70-456E-A20C-C6CB1F88028E}" type="pres">
      <dgm:prSet presAssocID="{7B0D3407-5521-49BE-B4D2-88C20664AF2B}" presName="sibTrans" presStyleCnt="0"/>
      <dgm:spPr/>
    </dgm:pt>
    <dgm:pt modelId="{EE32E214-12E6-4896-B34F-E8DEE1485C84}" type="pres">
      <dgm:prSet presAssocID="{28C8AB26-CB32-4359-AFE6-C824E2489272}" presName="node" presStyleLbl="node1" presStyleIdx="5" presStyleCnt="10">
        <dgm:presLayoutVars>
          <dgm:bulletEnabled val="1"/>
        </dgm:presLayoutVars>
      </dgm:prSet>
      <dgm:spPr/>
    </dgm:pt>
    <dgm:pt modelId="{ECBD88CA-FA60-46BC-B6CB-58C8BDBAFD35}" type="pres">
      <dgm:prSet presAssocID="{D466E006-9D0B-44AB-8F6B-E3883DFF4E35}" presName="sibTrans" presStyleCnt="0"/>
      <dgm:spPr/>
    </dgm:pt>
    <dgm:pt modelId="{6418A176-1F13-4DCC-A53C-1E126E2B2E0A}" type="pres">
      <dgm:prSet presAssocID="{2AEF980C-B055-4368-B673-03DA2AA00C5D}" presName="node" presStyleLbl="node1" presStyleIdx="6" presStyleCnt="10">
        <dgm:presLayoutVars>
          <dgm:bulletEnabled val="1"/>
        </dgm:presLayoutVars>
      </dgm:prSet>
      <dgm:spPr/>
    </dgm:pt>
    <dgm:pt modelId="{D95682DD-4D6B-4CF4-AD8B-87ABE3E7F977}" type="pres">
      <dgm:prSet presAssocID="{7CBA714A-66E9-45F2-9574-FCB52EDFDA06}" presName="sibTrans" presStyleCnt="0"/>
      <dgm:spPr/>
    </dgm:pt>
    <dgm:pt modelId="{09DD51BD-67B2-4CDC-9692-7C644BC2D1F8}" type="pres">
      <dgm:prSet presAssocID="{CD2012C7-15FA-4708-8EB0-584C75F2D04F}" presName="node" presStyleLbl="node1" presStyleIdx="7" presStyleCnt="10">
        <dgm:presLayoutVars>
          <dgm:bulletEnabled val="1"/>
        </dgm:presLayoutVars>
      </dgm:prSet>
      <dgm:spPr/>
    </dgm:pt>
    <dgm:pt modelId="{F5543940-E538-4E76-A4E7-08A6D3AEA046}" type="pres">
      <dgm:prSet presAssocID="{BCDB76CA-BA7E-40BA-AFB4-4624DAB14F5D}" presName="sibTrans" presStyleCnt="0"/>
      <dgm:spPr/>
    </dgm:pt>
    <dgm:pt modelId="{E9049089-75E2-4DCC-AD08-39D9D42F0A57}" type="pres">
      <dgm:prSet presAssocID="{4F66DA6D-CA13-4C56-9AB1-04D518524731}" presName="node" presStyleLbl="node1" presStyleIdx="8" presStyleCnt="10">
        <dgm:presLayoutVars>
          <dgm:bulletEnabled val="1"/>
        </dgm:presLayoutVars>
      </dgm:prSet>
      <dgm:spPr/>
    </dgm:pt>
    <dgm:pt modelId="{42AC7A43-BF49-462F-B0B0-50FC878C2818}" type="pres">
      <dgm:prSet presAssocID="{90C6E940-F474-46DB-8C6D-6877D5AE3548}" presName="sibTrans" presStyleCnt="0"/>
      <dgm:spPr/>
    </dgm:pt>
    <dgm:pt modelId="{17860352-4534-4854-9491-A37347FFAB42}" type="pres">
      <dgm:prSet presAssocID="{E0089127-26B7-49C6-8F8B-EAC680D3A530}" presName="node" presStyleLbl="node1" presStyleIdx="9" presStyleCnt="10">
        <dgm:presLayoutVars>
          <dgm:bulletEnabled val="1"/>
        </dgm:presLayoutVars>
      </dgm:prSet>
      <dgm:spPr/>
    </dgm:pt>
  </dgm:ptLst>
  <dgm:cxnLst>
    <dgm:cxn modelId="{32A96B05-C5B2-45B7-9860-600E265FDACB}" type="presOf" srcId="{28C8AB26-CB32-4359-AFE6-C824E2489272}" destId="{EE32E214-12E6-4896-B34F-E8DEE1485C84}" srcOrd="0" destOrd="0" presId="urn:microsoft.com/office/officeart/2005/8/layout/default"/>
    <dgm:cxn modelId="{5E52821B-05DB-4A92-A05A-481A01D0BCA3}" type="presOf" srcId="{E0089127-26B7-49C6-8F8B-EAC680D3A530}" destId="{17860352-4534-4854-9491-A37347FFAB42}" srcOrd="0" destOrd="0" presId="urn:microsoft.com/office/officeart/2005/8/layout/default"/>
    <dgm:cxn modelId="{F4439539-0830-4404-AB54-331F89991283}" type="presOf" srcId="{0F7AB884-E93D-4FAF-9C29-E31E179CC8F4}" destId="{B78E6393-5F2E-492B-BFA2-A6B07DC32CA2}" srcOrd="0" destOrd="0" presId="urn:microsoft.com/office/officeart/2005/8/layout/default"/>
    <dgm:cxn modelId="{B00AAE3C-6B9E-4CA9-A800-79340E1464E7}" srcId="{A059EC35-6460-4EDE-AECA-1FFC367CEF9B}" destId="{0F7AB884-E93D-4FAF-9C29-E31E179CC8F4}" srcOrd="1" destOrd="0" parTransId="{118B6218-E5D6-47FE-84F9-855926E1E9BE}" sibTransId="{1DE1E3F8-E584-4FB7-9556-75C22893765E}"/>
    <dgm:cxn modelId="{6111E95C-A561-4BC6-9EA3-A7F52FD1FBF4}" type="presOf" srcId="{FAD3D899-633F-4215-A33F-4CBB808B2E50}" destId="{B8D8F05E-C2DB-4EC5-8B8D-1CD2DE8152F8}" srcOrd="0" destOrd="0" presId="urn:microsoft.com/office/officeart/2005/8/layout/default"/>
    <dgm:cxn modelId="{D0C8445E-FA6A-4304-A81E-7C3206A7A8D2}" srcId="{A059EC35-6460-4EDE-AECA-1FFC367CEF9B}" destId="{7044F755-24E2-4E18-96AF-66F1D7BBDAAA}" srcOrd="3" destOrd="0" parTransId="{654D738C-2AE9-41CA-948C-AFDD4564E511}" sibTransId="{3FDC88AA-D4C2-452C-9D48-589D51BD9D7C}"/>
    <dgm:cxn modelId="{9AE93E46-9402-491B-A8EB-1558B06D86A7}" type="presOf" srcId="{A059EC35-6460-4EDE-AECA-1FFC367CEF9B}" destId="{84641ABB-9FAC-4EC5-BF20-E67F159953D8}" srcOrd="0" destOrd="0" presId="urn:microsoft.com/office/officeart/2005/8/layout/default"/>
    <dgm:cxn modelId="{910C2B47-A623-4355-B039-4F48194B2A80}" type="presOf" srcId="{2AEF980C-B055-4368-B673-03DA2AA00C5D}" destId="{6418A176-1F13-4DCC-A53C-1E126E2B2E0A}" srcOrd="0" destOrd="0" presId="urn:microsoft.com/office/officeart/2005/8/layout/default"/>
    <dgm:cxn modelId="{D38EAA84-A2C8-489A-BB17-5034C18F8B7A}" type="presOf" srcId="{CD2012C7-15FA-4708-8EB0-584C75F2D04F}" destId="{09DD51BD-67B2-4CDC-9692-7C644BC2D1F8}" srcOrd="0" destOrd="0" presId="urn:microsoft.com/office/officeart/2005/8/layout/default"/>
    <dgm:cxn modelId="{8D25DF8A-ED50-4565-BDE9-750465DEE0E9}" srcId="{A059EC35-6460-4EDE-AECA-1FFC367CEF9B}" destId="{F0F653F2-9954-4E43-BA0D-4DF01DD5DF4A}" srcOrd="0" destOrd="0" parTransId="{CECDE168-0F23-46FE-909E-56D8E2ED6922}" sibTransId="{2936BDC4-8F4E-408A-B2CE-DEFD5154C5EF}"/>
    <dgm:cxn modelId="{A02CA08B-4106-4FBA-B525-67D8E0DD4A69}" srcId="{A059EC35-6460-4EDE-AECA-1FFC367CEF9B}" destId="{FAD3D899-633F-4215-A33F-4CBB808B2E50}" srcOrd="4" destOrd="0" parTransId="{E38D186D-BE6A-4549-BD8E-151EF2DB21D6}" sibTransId="{7B0D3407-5521-49BE-B4D2-88C20664AF2B}"/>
    <dgm:cxn modelId="{1C3C37A1-2EB4-43B9-8CD5-9FFB7F631D2F}" srcId="{A059EC35-6460-4EDE-AECA-1FFC367CEF9B}" destId="{2AEF980C-B055-4368-B673-03DA2AA00C5D}" srcOrd="6" destOrd="0" parTransId="{80A501D8-4855-4354-A36A-2285C583C782}" sibTransId="{7CBA714A-66E9-45F2-9574-FCB52EDFDA06}"/>
    <dgm:cxn modelId="{C41AF6A9-FA13-4855-BF85-D41CF213020A}" srcId="{A059EC35-6460-4EDE-AECA-1FFC367CEF9B}" destId="{4F66DA6D-CA13-4C56-9AB1-04D518524731}" srcOrd="8" destOrd="0" parTransId="{FD016970-8ACE-4FA0-9B9C-2693EBBFD23B}" sibTransId="{90C6E940-F474-46DB-8C6D-6877D5AE3548}"/>
    <dgm:cxn modelId="{E04FF6AA-2B30-47F2-9AF7-36B772383527}" type="presOf" srcId="{4F66DA6D-CA13-4C56-9AB1-04D518524731}" destId="{E9049089-75E2-4DCC-AD08-39D9D42F0A57}" srcOrd="0" destOrd="0" presId="urn:microsoft.com/office/officeart/2005/8/layout/default"/>
    <dgm:cxn modelId="{8394C6B2-9CC9-4020-8C20-508E1BBDCDAF}" srcId="{A059EC35-6460-4EDE-AECA-1FFC367CEF9B}" destId="{CD2012C7-15FA-4708-8EB0-584C75F2D04F}" srcOrd="7" destOrd="0" parTransId="{40A79D40-2D62-4C3A-9C48-21E1C504996A}" sibTransId="{BCDB76CA-BA7E-40BA-AFB4-4624DAB14F5D}"/>
    <dgm:cxn modelId="{74EE15D3-B56E-4DCC-A622-EA6C8FB218B6}" type="presOf" srcId="{35E21A59-2827-496F-980C-13C72BDC92FF}" destId="{DB4E7FB7-7672-4AE2-AD77-77E373683CAC}" srcOrd="0" destOrd="0" presId="urn:microsoft.com/office/officeart/2005/8/layout/default"/>
    <dgm:cxn modelId="{B284CBD9-9253-4AAB-9ECC-B24FF6C2F123}" type="presOf" srcId="{F0F653F2-9954-4E43-BA0D-4DF01DD5DF4A}" destId="{41EE1FBB-9ABF-4D33-85A8-7202B49FA508}" srcOrd="0" destOrd="0" presId="urn:microsoft.com/office/officeart/2005/8/layout/default"/>
    <dgm:cxn modelId="{0A5E86DB-13EB-4DAC-8D7C-5FBDD43F134C}" srcId="{A059EC35-6460-4EDE-AECA-1FFC367CEF9B}" destId="{35E21A59-2827-496F-980C-13C72BDC92FF}" srcOrd="2" destOrd="0" parTransId="{5D0C13E0-D5CA-4F30-A57C-A5EFEE829DED}" sibTransId="{E7B82B8B-1B24-4A3F-849A-F9C228924A22}"/>
    <dgm:cxn modelId="{EED42FE8-3105-4A27-9FF0-65DFAF88D19E}" srcId="{A059EC35-6460-4EDE-AECA-1FFC367CEF9B}" destId="{28C8AB26-CB32-4359-AFE6-C824E2489272}" srcOrd="5" destOrd="0" parTransId="{3CE1288E-EB7E-474C-957F-79E568DB9071}" sibTransId="{D466E006-9D0B-44AB-8F6B-E3883DFF4E35}"/>
    <dgm:cxn modelId="{2CE4DEEC-6711-47F4-80CA-8298031C01B2}" type="presOf" srcId="{7044F755-24E2-4E18-96AF-66F1D7BBDAAA}" destId="{BF80C7C7-D9F7-4494-894F-AB8E4DDBAFF8}" srcOrd="0" destOrd="0" presId="urn:microsoft.com/office/officeart/2005/8/layout/default"/>
    <dgm:cxn modelId="{F6A4D0F3-7030-4CCC-B80D-61F05140D8E7}" srcId="{A059EC35-6460-4EDE-AECA-1FFC367CEF9B}" destId="{E0089127-26B7-49C6-8F8B-EAC680D3A530}" srcOrd="9" destOrd="0" parTransId="{0EBB14DA-8A8E-4B60-B343-22F1FA8CFC7C}" sibTransId="{49209669-0486-4E4C-A38C-D8D15BFBE218}"/>
    <dgm:cxn modelId="{BCEDCB29-6886-4E51-A46A-ED1E5C86E064}" type="presParOf" srcId="{84641ABB-9FAC-4EC5-BF20-E67F159953D8}" destId="{41EE1FBB-9ABF-4D33-85A8-7202B49FA508}" srcOrd="0" destOrd="0" presId="urn:microsoft.com/office/officeart/2005/8/layout/default"/>
    <dgm:cxn modelId="{6BF91A55-4631-4479-9549-6BA9ECA5509E}" type="presParOf" srcId="{84641ABB-9FAC-4EC5-BF20-E67F159953D8}" destId="{A6DF9BD1-EE65-4123-A64E-143EB63CAFA1}" srcOrd="1" destOrd="0" presId="urn:microsoft.com/office/officeart/2005/8/layout/default"/>
    <dgm:cxn modelId="{F26E2AB6-7308-4CD1-B5D2-0A83E4D9537F}" type="presParOf" srcId="{84641ABB-9FAC-4EC5-BF20-E67F159953D8}" destId="{B78E6393-5F2E-492B-BFA2-A6B07DC32CA2}" srcOrd="2" destOrd="0" presId="urn:microsoft.com/office/officeart/2005/8/layout/default"/>
    <dgm:cxn modelId="{CBE1A9F3-CB27-4ECA-8C4B-D45A4C9E208B}" type="presParOf" srcId="{84641ABB-9FAC-4EC5-BF20-E67F159953D8}" destId="{A6B2B3EE-D503-47EF-A69B-0A51AB9E72DA}" srcOrd="3" destOrd="0" presId="urn:microsoft.com/office/officeart/2005/8/layout/default"/>
    <dgm:cxn modelId="{07AD53F5-11AF-4D7E-80B7-B60494AE1B34}" type="presParOf" srcId="{84641ABB-9FAC-4EC5-BF20-E67F159953D8}" destId="{DB4E7FB7-7672-4AE2-AD77-77E373683CAC}" srcOrd="4" destOrd="0" presId="urn:microsoft.com/office/officeart/2005/8/layout/default"/>
    <dgm:cxn modelId="{17F02951-68B2-4087-B21F-86FE2A0E3471}" type="presParOf" srcId="{84641ABB-9FAC-4EC5-BF20-E67F159953D8}" destId="{CC124FD0-4068-4729-A4DE-8AFE9403626A}" srcOrd="5" destOrd="0" presId="urn:microsoft.com/office/officeart/2005/8/layout/default"/>
    <dgm:cxn modelId="{40788608-0DEC-4F25-BFA0-0B35A74081FF}" type="presParOf" srcId="{84641ABB-9FAC-4EC5-BF20-E67F159953D8}" destId="{BF80C7C7-D9F7-4494-894F-AB8E4DDBAFF8}" srcOrd="6" destOrd="0" presId="urn:microsoft.com/office/officeart/2005/8/layout/default"/>
    <dgm:cxn modelId="{80E59569-A68A-4550-990D-16938A1143DB}" type="presParOf" srcId="{84641ABB-9FAC-4EC5-BF20-E67F159953D8}" destId="{0296E1E4-1B96-44DE-943D-6B42F6D993FB}" srcOrd="7" destOrd="0" presId="urn:microsoft.com/office/officeart/2005/8/layout/default"/>
    <dgm:cxn modelId="{776BFA55-AE93-4F60-8A5D-DA1483843FA9}" type="presParOf" srcId="{84641ABB-9FAC-4EC5-BF20-E67F159953D8}" destId="{B8D8F05E-C2DB-4EC5-8B8D-1CD2DE8152F8}" srcOrd="8" destOrd="0" presId="urn:microsoft.com/office/officeart/2005/8/layout/default"/>
    <dgm:cxn modelId="{E042D85B-FEC3-44C2-9253-01E944317B25}" type="presParOf" srcId="{84641ABB-9FAC-4EC5-BF20-E67F159953D8}" destId="{1DDB2532-2C70-456E-A20C-C6CB1F88028E}" srcOrd="9" destOrd="0" presId="urn:microsoft.com/office/officeart/2005/8/layout/default"/>
    <dgm:cxn modelId="{C8063A9C-672A-43E7-B5CC-37400BC39871}" type="presParOf" srcId="{84641ABB-9FAC-4EC5-BF20-E67F159953D8}" destId="{EE32E214-12E6-4896-B34F-E8DEE1485C84}" srcOrd="10" destOrd="0" presId="urn:microsoft.com/office/officeart/2005/8/layout/default"/>
    <dgm:cxn modelId="{C36FD3A6-0CE3-4721-BE65-A69C1225AE5F}" type="presParOf" srcId="{84641ABB-9FAC-4EC5-BF20-E67F159953D8}" destId="{ECBD88CA-FA60-46BC-B6CB-58C8BDBAFD35}" srcOrd="11" destOrd="0" presId="urn:microsoft.com/office/officeart/2005/8/layout/default"/>
    <dgm:cxn modelId="{AFFFD3A0-ADEC-4FB7-90AC-B3683AAB1E15}" type="presParOf" srcId="{84641ABB-9FAC-4EC5-BF20-E67F159953D8}" destId="{6418A176-1F13-4DCC-A53C-1E126E2B2E0A}" srcOrd="12" destOrd="0" presId="urn:microsoft.com/office/officeart/2005/8/layout/default"/>
    <dgm:cxn modelId="{7FCC50EE-A8DD-4E71-ABFD-01A8AF3A6EAC}" type="presParOf" srcId="{84641ABB-9FAC-4EC5-BF20-E67F159953D8}" destId="{D95682DD-4D6B-4CF4-AD8B-87ABE3E7F977}" srcOrd="13" destOrd="0" presId="urn:microsoft.com/office/officeart/2005/8/layout/default"/>
    <dgm:cxn modelId="{A9F2B6CA-509F-49F7-BCE0-DA766C0EF8FD}" type="presParOf" srcId="{84641ABB-9FAC-4EC5-BF20-E67F159953D8}" destId="{09DD51BD-67B2-4CDC-9692-7C644BC2D1F8}" srcOrd="14" destOrd="0" presId="urn:microsoft.com/office/officeart/2005/8/layout/default"/>
    <dgm:cxn modelId="{D52856AF-EB64-4AED-A650-7CC82D90EA3C}" type="presParOf" srcId="{84641ABB-9FAC-4EC5-BF20-E67F159953D8}" destId="{F5543940-E538-4E76-A4E7-08A6D3AEA046}" srcOrd="15" destOrd="0" presId="urn:microsoft.com/office/officeart/2005/8/layout/default"/>
    <dgm:cxn modelId="{BB893803-FC64-4892-A9CA-26FEC3581140}" type="presParOf" srcId="{84641ABB-9FAC-4EC5-BF20-E67F159953D8}" destId="{E9049089-75E2-4DCC-AD08-39D9D42F0A57}" srcOrd="16" destOrd="0" presId="urn:microsoft.com/office/officeart/2005/8/layout/default"/>
    <dgm:cxn modelId="{7345735B-3B14-4965-A6B1-C0A9B33C0EA8}" type="presParOf" srcId="{84641ABB-9FAC-4EC5-BF20-E67F159953D8}" destId="{42AC7A43-BF49-462F-B0B0-50FC878C2818}" srcOrd="17" destOrd="0" presId="urn:microsoft.com/office/officeart/2005/8/layout/default"/>
    <dgm:cxn modelId="{C1B50EFE-E152-4365-93BA-2AB95632683C}" type="presParOf" srcId="{84641ABB-9FAC-4EC5-BF20-E67F159953D8}" destId="{17860352-4534-4854-9491-A37347FFAB42}"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E1FBB-9ABF-4D33-85A8-7202B49FA508}">
      <dsp:nvSpPr>
        <dsp:cNvPr id="0" name=""/>
        <dsp:cNvSpPr/>
      </dsp:nvSpPr>
      <dsp:spPr>
        <a:xfrm>
          <a:off x="3256" y="66068"/>
          <a:ext cx="2583209" cy="15499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Title Page: </a:t>
          </a:r>
          <a:r>
            <a:rPr lang="en-US" sz="2400" b="1" kern="1200" dirty="0" err="1"/>
            <a:t>i</a:t>
          </a:r>
          <a:r>
            <a:rPr lang="en-US" sz="2400" b="1" kern="1200" dirty="0"/>
            <a:t>*</a:t>
          </a:r>
          <a:endParaRPr lang="en-US" sz="2400" kern="1200" dirty="0"/>
        </a:p>
      </dsp:txBody>
      <dsp:txXfrm>
        <a:off x="3256" y="66068"/>
        <a:ext cx="2583209" cy="1549925"/>
      </dsp:txXfrm>
    </dsp:sp>
    <dsp:sp modelId="{B78E6393-5F2E-492B-BFA2-A6B07DC32CA2}">
      <dsp:nvSpPr>
        <dsp:cNvPr id="0" name=""/>
        <dsp:cNvSpPr/>
      </dsp:nvSpPr>
      <dsp:spPr>
        <a:xfrm>
          <a:off x="2844786" y="66068"/>
          <a:ext cx="2583209" cy="15499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err="1"/>
            <a:t>Contents:ii</a:t>
          </a:r>
          <a:r>
            <a:rPr lang="en-US" sz="2400" b="1" kern="1200" dirty="0"/>
            <a:t>*</a:t>
          </a:r>
          <a:endParaRPr lang="en-US" sz="2400" kern="1200" dirty="0"/>
        </a:p>
      </dsp:txBody>
      <dsp:txXfrm>
        <a:off x="2844786" y="66068"/>
        <a:ext cx="2583209" cy="1549925"/>
      </dsp:txXfrm>
    </dsp:sp>
    <dsp:sp modelId="{DB4E7FB7-7672-4AE2-AD77-77E373683CAC}">
      <dsp:nvSpPr>
        <dsp:cNvPr id="0" name=""/>
        <dsp:cNvSpPr/>
      </dsp:nvSpPr>
      <dsp:spPr>
        <a:xfrm>
          <a:off x="5686317" y="66068"/>
          <a:ext cx="2583209" cy="154992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Introduction:                    Page 1</a:t>
          </a:r>
          <a:endParaRPr lang="en-US" sz="2400" kern="1200" dirty="0"/>
        </a:p>
      </dsp:txBody>
      <dsp:txXfrm>
        <a:off x="5686317" y="66068"/>
        <a:ext cx="2583209" cy="1549925"/>
      </dsp:txXfrm>
    </dsp:sp>
    <dsp:sp modelId="{BF80C7C7-D9F7-4494-894F-AB8E4DDBAFF8}">
      <dsp:nvSpPr>
        <dsp:cNvPr id="0" name=""/>
        <dsp:cNvSpPr/>
      </dsp:nvSpPr>
      <dsp:spPr>
        <a:xfrm>
          <a:off x="8527848" y="66068"/>
          <a:ext cx="2583209" cy="154992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Nuremberg trial:        Page 2</a:t>
          </a:r>
          <a:endParaRPr lang="en-US" sz="2400" kern="1200" dirty="0"/>
        </a:p>
      </dsp:txBody>
      <dsp:txXfrm>
        <a:off x="8527848" y="66068"/>
        <a:ext cx="2583209" cy="1549925"/>
      </dsp:txXfrm>
    </dsp:sp>
    <dsp:sp modelId="{B8D8F05E-C2DB-4EC5-8B8D-1CD2DE8152F8}">
      <dsp:nvSpPr>
        <dsp:cNvPr id="0" name=""/>
        <dsp:cNvSpPr/>
      </dsp:nvSpPr>
      <dsp:spPr>
        <a:xfrm>
          <a:off x="3256" y="1874315"/>
          <a:ext cx="2583209" cy="154992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   The National health care service and costs : Page 3,4</a:t>
          </a:r>
          <a:endParaRPr lang="en-US" sz="2400" kern="1200" dirty="0"/>
        </a:p>
      </dsp:txBody>
      <dsp:txXfrm>
        <a:off x="3256" y="1874315"/>
        <a:ext cx="2583209" cy="1549925"/>
      </dsp:txXfrm>
    </dsp:sp>
    <dsp:sp modelId="{EE32E214-12E6-4896-B34F-E8DEE1485C84}">
      <dsp:nvSpPr>
        <dsp:cNvPr id="0" name=""/>
        <dsp:cNvSpPr/>
      </dsp:nvSpPr>
      <dsp:spPr>
        <a:xfrm>
          <a:off x="2844786" y="1874315"/>
          <a:ext cx="2583209" cy="15499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Nursing research in suicide and self harm then and now: Page 5,6</a:t>
          </a:r>
          <a:endParaRPr lang="en-US" sz="2400" kern="1200" dirty="0"/>
        </a:p>
      </dsp:txBody>
      <dsp:txXfrm>
        <a:off x="2844786" y="1874315"/>
        <a:ext cx="2583209" cy="1549925"/>
      </dsp:txXfrm>
    </dsp:sp>
    <dsp:sp modelId="{6418A176-1F13-4DCC-A53C-1E126E2B2E0A}">
      <dsp:nvSpPr>
        <dsp:cNvPr id="0" name=""/>
        <dsp:cNvSpPr/>
      </dsp:nvSpPr>
      <dsp:spPr>
        <a:xfrm>
          <a:off x="5686317" y="1874315"/>
          <a:ext cx="2583209" cy="15499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Person centered care:                       Page 7</a:t>
          </a:r>
          <a:endParaRPr lang="en-US" sz="2400" kern="1200" dirty="0"/>
        </a:p>
      </dsp:txBody>
      <dsp:txXfrm>
        <a:off x="5686317" y="1874315"/>
        <a:ext cx="2583209" cy="1549925"/>
      </dsp:txXfrm>
    </dsp:sp>
    <dsp:sp modelId="{09DD51BD-67B2-4CDC-9692-7C644BC2D1F8}">
      <dsp:nvSpPr>
        <dsp:cNvPr id="0" name=""/>
        <dsp:cNvSpPr/>
      </dsp:nvSpPr>
      <dsp:spPr>
        <a:xfrm>
          <a:off x="8527848" y="1874315"/>
          <a:ext cx="2583209" cy="154992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Suicide and self harm:                       Page 8,9,10</a:t>
          </a:r>
          <a:endParaRPr lang="en-US" sz="2400" kern="1200" dirty="0"/>
        </a:p>
      </dsp:txBody>
      <dsp:txXfrm>
        <a:off x="8527848" y="1874315"/>
        <a:ext cx="2583209" cy="1549925"/>
      </dsp:txXfrm>
    </dsp:sp>
    <dsp:sp modelId="{E9049089-75E2-4DCC-AD08-39D9D42F0A57}">
      <dsp:nvSpPr>
        <dsp:cNvPr id="0" name=""/>
        <dsp:cNvSpPr/>
      </dsp:nvSpPr>
      <dsp:spPr>
        <a:xfrm>
          <a:off x="2844786" y="3682562"/>
          <a:ext cx="2583209" cy="154992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Conclusion and recommendations: P11</a:t>
          </a:r>
        </a:p>
      </dsp:txBody>
      <dsp:txXfrm>
        <a:off x="2844786" y="3682562"/>
        <a:ext cx="2583209" cy="1549925"/>
      </dsp:txXfrm>
    </dsp:sp>
    <dsp:sp modelId="{17860352-4534-4854-9491-A37347FFAB42}">
      <dsp:nvSpPr>
        <dsp:cNvPr id="0" name=""/>
        <dsp:cNvSpPr/>
      </dsp:nvSpPr>
      <dsp:spPr>
        <a:xfrm>
          <a:off x="5686317" y="3682562"/>
          <a:ext cx="2583209" cy="154992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References: P12, 13</a:t>
          </a:r>
        </a:p>
      </dsp:txBody>
      <dsp:txXfrm>
        <a:off x="5686317" y="3682562"/>
        <a:ext cx="2583209" cy="154992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43AF3-0ACD-DFF8-5924-3C09D1A3D1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100258-696D-789F-F56B-7E54886A21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D035FE-94F6-A2A0-78C1-7B5D84931B88}"/>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5" name="Footer Placeholder 4">
            <a:extLst>
              <a:ext uri="{FF2B5EF4-FFF2-40B4-BE49-F238E27FC236}">
                <a16:creationId xmlns:a16="http://schemas.microsoft.com/office/drawing/2014/main" id="{C6DE2271-7CE2-DCDC-2E9A-20F6744E0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2D27C-4A63-966B-DC5D-5BC3C3AC02CD}"/>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3147292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FCA1-5492-B9E5-576B-8BE136DC6C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E48E7-1B01-8A09-A112-2D1D859249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CAB3BA-52A0-6781-0C23-7AD77C9242F2}"/>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5" name="Footer Placeholder 4">
            <a:extLst>
              <a:ext uri="{FF2B5EF4-FFF2-40B4-BE49-F238E27FC236}">
                <a16:creationId xmlns:a16="http://schemas.microsoft.com/office/drawing/2014/main" id="{8897C825-D4D2-CD64-82CF-0993D1214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D40B8F-CBCA-C04D-9CBB-2E7FC718939A}"/>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1201896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E6660-13DB-C38F-2FEF-9707D68E45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47E187F-9BAE-1921-93D3-70232A1C5D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EB209D-59F3-5D93-649E-00B8B0696CFB}"/>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5" name="Footer Placeholder 4">
            <a:extLst>
              <a:ext uri="{FF2B5EF4-FFF2-40B4-BE49-F238E27FC236}">
                <a16:creationId xmlns:a16="http://schemas.microsoft.com/office/drawing/2014/main" id="{9F5F8BA2-A99A-5BA0-054F-11D2C77CF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E68549-A739-4604-F848-AE8BB68D862D}"/>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2627408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E3150-A9CB-C24E-2B49-B95781770B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3ED9EF-1F40-A6EF-4F18-B54AAD00D2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4B0730-DEDF-DEDA-0AE9-6C42B364E6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059012-2C07-B9C1-9E77-804EB8F089BE}"/>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6" name="Footer Placeholder 5">
            <a:extLst>
              <a:ext uri="{FF2B5EF4-FFF2-40B4-BE49-F238E27FC236}">
                <a16:creationId xmlns:a16="http://schemas.microsoft.com/office/drawing/2014/main" id="{2F0B2A3B-AD10-37FE-F0BC-4D1D39B5BB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FDAC07-64F8-B206-EC69-BBD5BC75B86A}"/>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3393034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6616-1E36-FA33-26A7-6631318008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5472D7-2632-D71D-87C4-1725589DB8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E26D55-6E66-9CB7-63BB-608E9C4AE7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EC66F2-1726-E60F-B507-7EB1281313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057674-60B8-0B35-BBDF-1079466362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56E04F-1B9F-9C68-9AA7-196AFFA59E71}"/>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8" name="Footer Placeholder 7">
            <a:extLst>
              <a:ext uri="{FF2B5EF4-FFF2-40B4-BE49-F238E27FC236}">
                <a16:creationId xmlns:a16="http://schemas.microsoft.com/office/drawing/2014/main" id="{32E7E0D6-89B4-3E02-AC4A-A1742A8177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14C6F2-6E69-F8A8-AD1D-4831E50FE50A}"/>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435432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6559-C804-8EB0-0BB7-330B965CFD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A1A208-AA66-9C82-B361-BF0D9AE06127}"/>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4" name="Footer Placeholder 3">
            <a:extLst>
              <a:ext uri="{FF2B5EF4-FFF2-40B4-BE49-F238E27FC236}">
                <a16:creationId xmlns:a16="http://schemas.microsoft.com/office/drawing/2014/main" id="{F1C981D4-2638-F6BA-813E-18D299A61E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A38965-16CD-6206-7FB8-11EE34D9BB53}"/>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2718647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B235AC-AAEE-3C6F-83A4-AD47658E813F}"/>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3" name="Footer Placeholder 2">
            <a:extLst>
              <a:ext uri="{FF2B5EF4-FFF2-40B4-BE49-F238E27FC236}">
                <a16:creationId xmlns:a16="http://schemas.microsoft.com/office/drawing/2014/main" id="{110C0794-E9D1-9128-AB85-FD3BAEBC06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51FD53-34CC-A950-C82B-C47392479136}"/>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1279220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52BC8-735E-28C4-9D83-4C2CE2D26D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B054A2-FB07-74C0-F5BC-19DF5AB054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E1CBAE-EB5B-9408-C27B-F56A6FA9C2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ACA36A-0E8D-08E9-3304-299BC724B6E7}"/>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6" name="Footer Placeholder 5">
            <a:extLst>
              <a:ext uri="{FF2B5EF4-FFF2-40B4-BE49-F238E27FC236}">
                <a16:creationId xmlns:a16="http://schemas.microsoft.com/office/drawing/2014/main" id="{33FE29AD-120C-96D9-1BF8-6466F1CF2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44C01A-E01C-1F1E-374F-73D8D07F6892}"/>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3461115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7780-E763-3D52-80F2-E225A7C83F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684AAA-1073-20F0-32B1-BD87F24538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1D0FF5-831C-C63E-F030-737921AA46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87953F-4649-F885-B9E5-65282D4B1E18}"/>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6" name="Footer Placeholder 5">
            <a:extLst>
              <a:ext uri="{FF2B5EF4-FFF2-40B4-BE49-F238E27FC236}">
                <a16:creationId xmlns:a16="http://schemas.microsoft.com/office/drawing/2014/main" id="{4DE43276-75F3-1296-0D9C-9323A8E6E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436D6D-FBA6-0DB0-2E1C-1C619B8E5FD2}"/>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336151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BB48-2F0C-C49E-6FBB-53784DDCD7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59CFB7-4F57-4793-7647-FC8AA20F41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D39272-F7C7-00F9-A88E-DFF760B75272}"/>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5" name="Footer Placeholder 4">
            <a:extLst>
              <a:ext uri="{FF2B5EF4-FFF2-40B4-BE49-F238E27FC236}">
                <a16:creationId xmlns:a16="http://schemas.microsoft.com/office/drawing/2014/main" id="{7BA69C1C-7D5E-A8F9-2AE9-8616142B8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D1F1F-FE48-281E-9EC3-867A928018AE}"/>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2882835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E3787A-26F3-FA10-13E7-A3A86EF88A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2A042D-1042-DC25-B16B-59496673F0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9AB220-5E72-574E-F33E-08DF37A66BB8}"/>
              </a:ext>
            </a:extLst>
          </p:cNvPr>
          <p:cNvSpPr>
            <a:spLocks noGrp="1"/>
          </p:cNvSpPr>
          <p:nvPr>
            <p:ph type="dt" sz="half" idx="10"/>
          </p:nvPr>
        </p:nvSpPr>
        <p:spPr/>
        <p:txBody>
          <a:bodyPr/>
          <a:lstStyle/>
          <a:p>
            <a:fld id="{C21A5914-4DDC-4732-9E0B-7F4698439C71}" type="datetimeFigureOut">
              <a:rPr lang="en-GB" smtClean="0"/>
              <a:t>06/12/2022</a:t>
            </a:fld>
            <a:endParaRPr lang="en-GB"/>
          </a:p>
        </p:txBody>
      </p:sp>
      <p:sp>
        <p:nvSpPr>
          <p:cNvPr id="5" name="Footer Placeholder 4">
            <a:extLst>
              <a:ext uri="{FF2B5EF4-FFF2-40B4-BE49-F238E27FC236}">
                <a16:creationId xmlns:a16="http://schemas.microsoft.com/office/drawing/2014/main" id="{2B80FB5D-293F-EAE4-38D5-E2680CCEE0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45477D-BD74-F82D-4DC4-B50BB8DACCAF}"/>
              </a:ext>
            </a:extLst>
          </p:cNvPr>
          <p:cNvSpPr>
            <a:spLocks noGrp="1"/>
          </p:cNvSpPr>
          <p:nvPr>
            <p:ph type="sldNum" sz="quarter" idx="12"/>
          </p:nvPr>
        </p:nvSpPr>
        <p:spPr/>
        <p:txBody>
          <a:bodyPr/>
          <a:lstStyle/>
          <a:p>
            <a:fld id="{45721334-494A-4C5D-87B9-ACE8F6851940}" type="slidenum">
              <a:rPr lang="en-GB" smtClean="0"/>
              <a:t>‹#›</a:t>
            </a:fld>
            <a:endParaRPr lang="en-GB"/>
          </a:p>
        </p:txBody>
      </p:sp>
    </p:spTree>
    <p:extLst>
      <p:ext uri="{BB962C8B-B14F-4D97-AF65-F5344CB8AC3E}">
        <p14:creationId xmlns:p14="http://schemas.microsoft.com/office/powerpoint/2010/main" val="4198773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173F7D-3590-F3BF-F748-E68B4F7360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C5373B-7D06-C8F3-45AA-04A4DBDB30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E1EAD9-A23B-12E9-288D-5EE7198B90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A5914-4DDC-4732-9E0B-7F4698439C71}" type="datetimeFigureOut">
              <a:rPr lang="en-GB" smtClean="0"/>
              <a:t>06/12/2022</a:t>
            </a:fld>
            <a:endParaRPr lang="en-GB"/>
          </a:p>
        </p:txBody>
      </p:sp>
      <p:sp>
        <p:nvSpPr>
          <p:cNvPr id="5" name="Footer Placeholder 4">
            <a:extLst>
              <a:ext uri="{FF2B5EF4-FFF2-40B4-BE49-F238E27FC236}">
                <a16:creationId xmlns:a16="http://schemas.microsoft.com/office/drawing/2014/main" id="{EE31F81A-B6C9-F66D-A145-E5D97D280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D0B46B-4B28-EC60-3D78-1B2C88A39E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721334-494A-4C5D-87B9-ACE8F6851940}" type="slidenum">
              <a:rPr lang="en-GB" smtClean="0"/>
              <a:t>‹#›</a:t>
            </a:fld>
            <a:endParaRPr lang="en-GB"/>
          </a:p>
        </p:txBody>
      </p:sp>
    </p:spTree>
    <p:extLst>
      <p:ext uri="{BB962C8B-B14F-4D97-AF65-F5344CB8AC3E}">
        <p14:creationId xmlns:p14="http://schemas.microsoft.com/office/powerpoint/2010/main" val="34039214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durak.org/photos/seandreilinger/8252731673/Dr-Edith-Eger-Finding-Freedomin-Auschwitz-TEDxSanDiego-2" TargetMode="External"/><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blogs.lse.ac.uk/politicsandpolicy/why-should-the-people-wait-any-longer-how-labour-built-the-nhs/" TargetMode="External"/><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alexandervandijl.nl/wanneer-is-wsnp-enige-uitweg/" TargetMode="External"/><Relationship Id="rId2" Type="http://schemas.openxmlformats.org/officeDocument/2006/relationships/image" Target="../media/image4.png"/><Relationship Id="rId1" Type="http://schemas.openxmlformats.org/officeDocument/2006/relationships/slideLayout" Target="../slideLayouts/slideLayout9.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royalfreearchives/6797454863/" TargetMode="External"/><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community-people-human-together-419045/" TargetMode="External"/><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www.cuidando.es/la-enfermera-que-dejo-de-ser-voluntaria/" TargetMode="External"/><Relationship Id="rId2" Type="http://schemas.openxmlformats.org/officeDocument/2006/relationships/image" Target="../media/image7.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apeople.com/2021/01/26/dont-call-us-heroes-health-workers-overwhelmed-by-covid-19-want-help-not-praise/" TargetMode="External"/><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trauma" TargetMode="External"/><Relationship Id="rId2" Type="http://schemas.openxmlformats.org/officeDocument/2006/relationships/image" Target="../media/image9.1"/><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www.tandfonline.com/doi/full/10.1080/13811118.2021.1885533" TargetMode="External"/><Relationship Id="rId2" Type="http://schemas.openxmlformats.org/officeDocument/2006/relationships/hyperlink" Target="https://doi.org/10.1080/01612840.2020.1817206" TargetMode="Externa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ight Triangle 2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56B81-0793-0A5F-1594-2E40DD9AB6AC}"/>
              </a:ext>
            </a:extLst>
          </p:cNvPr>
          <p:cNvSpPr>
            <a:spLocks noGrp="1"/>
          </p:cNvSpPr>
          <p:nvPr>
            <p:ph type="ctrTitle"/>
          </p:nvPr>
        </p:nvSpPr>
        <p:spPr>
          <a:xfrm>
            <a:off x="1285241" y="1008993"/>
            <a:ext cx="9231410" cy="3542045"/>
          </a:xfrm>
        </p:spPr>
        <p:txBody>
          <a:bodyPr anchor="b">
            <a:normAutofit fontScale="90000"/>
          </a:bodyPr>
          <a:lstStyle/>
          <a:p>
            <a:pPr algn="l"/>
            <a:r>
              <a:rPr lang="en-GB" sz="2900" b="1"/>
              <a:t>Student: Stacey Lloyd</a:t>
            </a:r>
            <a:br>
              <a:rPr lang="en-GB" sz="2900" b="1"/>
            </a:br>
            <a:br>
              <a:rPr lang="en-GB" sz="2900" b="1"/>
            </a:br>
            <a:r>
              <a:rPr lang="en-GB" sz="2900" b="1"/>
              <a:t>Student Number: 2206002</a:t>
            </a:r>
            <a:br>
              <a:rPr lang="en-GB" sz="2900" b="1"/>
            </a:br>
            <a:br>
              <a:rPr lang="en-GB" sz="2900" b="1"/>
            </a:br>
            <a:r>
              <a:rPr lang="en-GB" sz="2900" b="1"/>
              <a:t>Students Lecturer: Ben Duxbury</a:t>
            </a:r>
            <a:br>
              <a:rPr lang="en-GB" sz="2900" b="1"/>
            </a:br>
            <a:br>
              <a:rPr lang="en-GB" sz="2900" b="1"/>
            </a:br>
            <a:r>
              <a:rPr lang="en-GB" sz="2900" b="1"/>
              <a:t>Assignment: Assignment 2 – Suicide and self-harm pre</a:t>
            </a:r>
            <a:r>
              <a:rPr lang="en-GB" sz="2900" b="1" i="1"/>
              <a:t>sentation </a:t>
            </a:r>
            <a:br>
              <a:rPr lang="en-GB" sz="2900" b="1" i="1"/>
            </a:br>
            <a:endParaRPr lang="en-GB" sz="2900" b="1" i="1"/>
          </a:p>
        </p:txBody>
      </p:sp>
      <p:sp>
        <p:nvSpPr>
          <p:cNvPr id="5" name="Subtitle 4">
            <a:extLst>
              <a:ext uri="{FF2B5EF4-FFF2-40B4-BE49-F238E27FC236}">
                <a16:creationId xmlns:a16="http://schemas.microsoft.com/office/drawing/2014/main" id="{B535A627-8619-A078-B294-986A2CF543B2}"/>
              </a:ext>
            </a:extLst>
          </p:cNvPr>
          <p:cNvSpPr>
            <a:spLocks noGrp="1"/>
          </p:cNvSpPr>
          <p:nvPr>
            <p:ph type="subTitle" idx="1"/>
          </p:nvPr>
        </p:nvSpPr>
        <p:spPr>
          <a:xfrm>
            <a:off x="1285242" y="4582815"/>
            <a:ext cx="552890" cy="353942"/>
          </a:xfrm>
        </p:spPr>
        <p:txBody>
          <a:bodyPr anchor="t">
            <a:normAutofit/>
          </a:bodyPr>
          <a:lstStyle/>
          <a:p>
            <a:pPr algn="l"/>
            <a:r>
              <a:rPr lang="en-GB" sz="1200" dirty="0"/>
              <a:t>P:i*</a:t>
            </a:r>
          </a:p>
        </p:txBody>
      </p:sp>
    </p:spTree>
    <p:extLst>
      <p:ext uri="{BB962C8B-B14F-4D97-AF65-F5344CB8AC3E}">
        <p14:creationId xmlns:p14="http://schemas.microsoft.com/office/powerpoint/2010/main" val="38800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9" name="Picture 68">
            <a:extLst>
              <a:ext uri="{FF2B5EF4-FFF2-40B4-BE49-F238E27FC236}">
                <a16:creationId xmlns:a16="http://schemas.microsoft.com/office/drawing/2014/main" id="{34B66A4A-019F-A758-6127-7D0A6FEEE76D}"/>
              </a:ext>
            </a:extLst>
          </p:cNvPr>
          <p:cNvPicPr>
            <a:picLocks noChangeAspect="1"/>
          </p:cNvPicPr>
          <p:nvPr/>
        </p:nvPicPr>
        <p:blipFill rotWithShape="1">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73" name="Rectangle 7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91C00-A9F8-DAD3-3654-33F04DBD4FFA}"/>
              </a:ext>
            </a:extLst>
          </p:cNvPr>
          <p:cNvSpPr>
            <a:spLocks noGrp="1"/>
          </p:cNvSpPr>
          <p:nvPr>
            <p:ph type="title" idx="4294967295"/>
          </p:nvPr>
        </p:nvSpPr>
        <p:spPr>
          <a:xfrm>
            <a:off x="838200" y="365125"/>
            <a:ext cx="1065245" cy="549275"/>
          </a:xfrm>
        </p:spPr>
        <p:txBody>
          <a:bodyPr vert="horz" lIns="91440" tIns="45720" rIns="91440" bIns="45720" rtlCol="0" anchor="ctr">
            <a:normAutofit/>
          </a:bodyPr>
          <a:lstStyle/>
          <a:p>
            <a:r>
              <a:rPr lang="en-US" sz="1200" b="1" u="sng" dirty="0"/>
              <a:t>Contents ii*</a:t>
            </a:r>
          </a:p>
        </p:txBody>
      </p:sp>
      <p:graphicFrame>
        <p:nvGraphicFramePr>
          <p:cNvPr id="68" name="Text Placeholder 3">
            <a:extLst>
              <a:ext uri="{FF2B5EF4-FFF2-40B4-BE49-F238E27FC236}">
                <a16:creationId xmlns:a16="http://schemas.microsoft.com/office/drawing/2014/main" id="{D2C6D891-5DDF-F503-5B46-E1947CC3BF70}"/>
              </a:ext>
            </a:extLst>
          </p:cNvPr>
          <p:cNvGraphicFramePr/>
          <p:nvPr>
            <p:extLst>
              <p:ext uri="{D42A27DB-BD31-4B8C-83A1-F6EECF244321}">
                <p14:modId xmlns:p14="http://schemas.microsoft.com/office/powerpoint/2010/main" val="387056074"/>
              </p:ext>
            </p:extLst>
          </p:nvPr>
        </p:nvGraphicFramePr>
        <p:xfrm>
          <a:off x="838200" y="1194318"/>
          <a:ext cx="11114314" cy="5298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0934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DC84B-AD5B-9303-EF63-AD9EF824BDC8}"/>
              </a:ext>
            </a:extLst>
          </p:cNvPr>
          <p:cNvSpPr>
            <a:spLocks noGrp="1"/>
          </p:cNvSpPr>
          <p:nvPr>
            <p:ph type="title"/>
          </p:nvPr>
        </p:nvSpPr>
        <p:spPr>
          <a:xfrm>
            <a:off x="640080" y="325369"/>
            <a:ext cx="4041250" cy="1465265"/>
          </a:xfrm>
        </p:spPr>
        <p:txBody>
          <a:bodyPr vert="horz" lIns="91440" tIns="45720" rIns="91440" bIns="45720" rtlCol="0" anchor="b">
            <a:normAutofit/>
          </a:bodyPr>
          <a:lstStyle/>
          <a:p>
            <a:r>
              <a:rPr lang="en-US" sz="2000" dirty="0"/>
              <a:t>Page:1</a:t>
            </a:r>
            <a:br>
              <a:rPr lang="en-US" sz="5400" dirty="0"/>
            </a:br>
            <a:r>
              <a:rPr lang="en-US" sz="5400" u="sng" dirty="0"/>
              <a:t>Introduction</a:t>
            </a:r>
          </a:p>
        </p:txBody>
      </p:sp>
      <p:sp>
        <p:nvSpPr>
          <p:cNvPr id="7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6E6C85E-8071-B226-F94E-571BD4AD7B27}"/>
              </a:ext>
            </a:extLst>
          </p:cNvPr>
          <p:cNvSpPr>
            <a:spLocks noGrp="1"/>
          </p:cNvSpPr>
          <p:nvPr>
            <p:ph type="body" sz="half" idx="2"/>
          </p:nvPr>
        </p:nvSpPr>
        <p:spPr>
          <a:xfrm>
            <a:off x="640080" y="2872899"/>
            <a:ext cx="10531503" cy="3320668"/>
          </a:xfrm>
        </p:spPr>
        <p:txBody>
          <a:bodyPr vert="horz" lIns="91440" tIns="45720" rIns="91440" bIns="45720" rtlCol="0">
            <a:normAutofit/>
          </a:bodyPr>
          <a:lstStyle/>
          <a:p>
            <a:r>
              <a:rPr lang="en-GB" sz="1200" dirty="0">
                <a:effectLst/>
                <a:latin typeface="Times New Roman" panose="02020603050405020304" pitchFamily="18" charset="0"/>
                <a:ea typeface="Times New Roman" panose="02020603050405020304" pitchFamily="18" charset="0"/>
              </a:rPr>
              <a:t>Examining the contemporary context of nursing in relation to research shows us just how important research in nursing practice is.  This assignment will explain in shortness </a:t>
            </a:r>
            <a:r>
              <a:rPr lang="en-GB" sz="1200" dirty="0">
                <a:latin typeface="Times New Roman" panose="02020603050405020304" pitchFamily="18" charset="0"/>
                <a:ea typeface="Times New Roman" panose="02020603050405020304" pitchFamily="18" charset="0"/>
              </a:rPr>
              <a:t>t</a:t>
            </a:r>
            <a:r>
              <a:rPr lang="en-GB" sz="1200" dirty="0">
                <a:effectLst/>
                <a:latin typeface="Times New Roman" panose="02020603050405020304" pitchFamily="18" charset="0"/>
                <a:ea typeface="Times New Roman" panose="02020603050405020304" pitchFamily="18" charset="0"/>
              </a:rPr>
              <a:t>he Nuremberg trial, the beginning of the national health service Nursing research then and now, person-</a:t>
            </a:r>
            <a:r>
              <a:rPr lang="en-GB" sz="1200" dirty="0" err="1">
                <a:effectLst/>
                <a:latin typeface="Times New Roman" panose="02020603050405020304" pitchFamily="18" charset="0"/>
                <a:ea typeface="Times New Roman" panose="02020603050405020304" pitchFamily="18" charset="0"/>
              </a:rPr>
              <a:t>centered</a:t>
            </a:r>
            <a:r>
              <a:rPr lang="en-GB" sz="1200" dirty="0">
                <a:effectLst/>
                <a:latin typeface="Times New Roman" panose="02020603050405020304" pitchFamily="18" charset="0"/>
                <a:ea typeface="Times New Roman" panose="02020603050405020304" pitchFamily="18" charset="0"/>
              </a:rPr>
              <a:t> care and costs to treat patients for self-harming, research in the United kingdom covering suicide and self-harm then and now, the portfolio will also examine what is happening now in the United Kingdom with facts and figures of deaths around the topic of suicide and self-harm and how as a nation using recommendations can help research to grow and educate people and nursing for the future. </a:t>
            </a:r>
            <a:endParaRPr lang="en-US" sz="2200" dirty="0"/>
          </a:p>
        </p:txBody>
      </p:sp>
    </p:spTree>
    <p:extLst>
      <p:ext uri="{BB962C8B-B14F-4D97-AF65-F5344CB8AC3E}">
        <p14:creationId xmlns:p14="http://schemas.microsoft.com/office/powerpoint/2010/main" val="3721267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Placeholder 16" descr="A person holding a microphone&#10;&#10;Description automatically generated with medium confidence">
            <a:extLst>
              <a:ext uri="{FF2B5EF4-FFF2-40B4-BE49-F238E27FC236}">
                <a16:creationId xmlns:a16="http://schemas.microsoft.com/office/drawing/2014/main" id="{45160CC8-9108-1E27-2102-B327EB42492C}"/>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538" r="23010" b="1211"/>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12">
            <a:extLst>
              <a:ext uri="{FF2B5EF4-FFF2-40B4-BE49-F238E27FC236}">
                <a16:creationId xmlns:a16="http://schemas.microsoft.com/office/drawing/2014/main" id="{2B5DB9F9-2C64-F987-EC7E-BE99DAAD5356}"/>
              </a:ext>
            </a:extLst>
          </p:cNvPr>
          <p:cNvSpPr>
            <a:spLocks noGrp="1"/>
          </p:cNvSpPr>
          <p:nvPr>
            <p:ph type="title"/>
          </p:nvPr>
        </p:nvSpPr>
        <p:spPr>
          <a:xfrm>
            <a:off x="371094" y="212471"/>
            <a:ext cx="3438144" cy="498348"/>
          </a:xfrm>
        </p:spPr>
        <p:txBody>
          <a:bodyPr vert="horz" lIns="91440" tIns="45720" rIns="91440" bIns="45720" rtlCol="0" anchor="b">
            <a:normAutofit/>
          </a:bodyPr>
          <a:lstStyle/>
          <a:p>
            <a:r>
              <a:rPr lang="en-US" sz="2800" b="1" dirty="0"/>
              <a:t>Nuremberg trials: p2</a:t>
            </a:r>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ext Placeholder 14">
            <a:extLst>
              <a:ext uri="{FF2B5EF4-FFF2-40B4-BE49-F238E27FC236}">
                <a16:creationId xmlns:a16="http://schemas.microsoft.com/office/drawing/2014/main" id="{5BF7A236-873F-0363-9AB1-E6087608E993}"/>
              </a:ext>
            </a:extLst>
          </p:cNvPr>
          <p:cNvSpPr>
            <a:spLocks noGrp="1"/>
          </p:cNvSpPr>
          <p:nvPr>
            <p:ph type="body" sz="half" idx="2"/>
          </p:nvPr>
        </p:nvSpPr>
        <p:spPr>
          <a:xfrm>
            <a:off x="371093" y="1049402"/>
            <a:ext cx="7821185" cy="5715292"/>
          </a:xfrm>
        </p:spPr>
        <p:txBody>
          <a:bodyPr vert="horz" lIns="91440" tIns="45720" rIns="91440" bIns="45720" rtlCol="0" anchor="t">
            <a:normAutofit fontScale="70000" lnSpcReduction="20000"/>
          </a:bodyPr>
          <a:lstStyle/>
          <a:p>
            <a:pPr indent="-228600">
              <a:buFont typeface="Arial" panose="020B0604020202020204" pitchFamily="34" charset="0"/>
              <a:buChar char="•"/>
            </a:pPr>
            <a:r>
              <a:rPr lang="en-US" sz="1500" dirty="0"/>
              <a:t>The Nuremberg trial came into account in 1947</a:t>
            </a:r>
          </a:p>
          <a:p>
            <a:pPr marL="285750" indent="-285750">
              <a:buFont typeface="Arial" panose="020B0604020202020204" pitchFamily="34" charset="0"/>
              <a:buChar char="•"/>
            </a:pPr>
            <a:r>
              <a:rPr lang="en-US" sz="1500" dirty="0"/>
              <a:t>The Nuremberg code has been known for over 60 years and has held a foundation for ethical research. </a:t>
            </a:r>
          </a:p>
          <a:p>
            <a:pPr marL="285750" indent="-285750">
              <a:buFont typeface="Arial" panose="020B0604020202020204" pitchFamily="34" charset="0"/>
              <a:buChar char="•"/>
            </a:pPr>
            <a:r>
              <a:rPr lang="en-US" sz="1500" dirty="0"/>
              <a:t>It was based on inhumane experiments during the second world war in concentration camps such as Auschwitz during 1931</a:t>
            </a:r>
          </a:p>
          <a:p>
            <a:pPr marL="285750" indent="-285750">
              <a:buFont typeface="Arial" panose="020B0604020202020204" pitchFamily="34" charset="0"/>
              <a:buChar char="•"/>
            </a:pPr>
            <a:r>
              <a:rPr lang="en-US" sz="1500" dirty="0"/>
              <a:t>23 defendants stood trial for their experimental inhumane crimes against men, women, and children; 20 of those who stood trial were doctors 3 were administrators </a:t>
            </a:r>
          </a:p>
          <a:p>
            <a:pPr marL="285750" indent="-285750">
              <a:buFont typeface="Arial" panose="020B0604020202020204" pitchFamily="34" charset="0"/>
              <a:buChar char="•"/>
            </a:pPr>
            <a:r>
              <a:rPr lang="en-US" sz="1500" dirty="0"/>
              <a:t>They were accused on four accounts, Conspiracy, War crimes, crimes against humanity, and membership in a criminal </a:t>
            </a:r>
            <a:r>
              <a:rPr lang="en-US" sz="1500" dirty="0" err="1"/>
              <a:t>organisation</a:t>
            </a:r>
            <a:r>
              <a:rPr lang="en-US" sz="1500" dirty="0"/>
              <a:t> </a:t>
            </a:r>
          </a:p>
          <a:p>
            <a:pPr marL="285750" indent="-285750">
              <a:buFont typeface="Arial" panose="020B0604020202020204" pitchFamily="34" charset="0"/>
              <a:buChar char="•"/>
            </a:pPr>
            <a:r>
              <a:rPr lang="en-GB" sz="1500" dirty="0">
                <a:solidFill>
                  <a:srgbClr val="212121"/>
                </a:solidFill>
              </a:rPr>
              <a:t>In 1945 most soldiers in the camps fled before they were caught so those who survived the concentration camps, started to collect the evidence the Nazis asked to get destroyed before they were found out what horrors happened in the camps, this is why the Nuremberg trials began as evidence was found to convict those doctors who had forced unethical experiments on the people.</a:t>
            </a:r>
            <a:endParaRPr lang="en-US" sz="1500" dirty="0"/>
          </a:p>
          <a:p>
            <a:pPr marL="285750" indent="-285750">
              <a:buFont typeface="Arial" panose="020B0604020202020204" pitchFamily="34" charset="0"/>
              <a:buChar char="•"/>
            </a:pPr>
            <a:r>
              <a:rPr lang="en-US" sz="1500" dirty="0"/>
              <a:t>Crimes committed were notorious, mainly fatal, doctors experimented with</a:t>
            </a:r>
            <a:r>
              <a:rPr lang="en-GB" sz="1500" dirty="0"/>
              <a:t> tetanus, typhus, and typhoid, low pressure, exposure to subfreezing temperatures, injecting salt water into people, and contagious l infections to research what happens and how long that person can live. Most died or became disabled from unethical experiments.</a:t>
            </a:r>
          </a:p>
          <a:p>
            <a:pPr marL="285750" indent="-285750">
              <a:buFont typeface="Arial" panose="020B0604020202020204" pitchFamily="34" charset="0"/>
              <a:buChar char="•"/>
            </a:pPr>
            <a:r>
              <a:rPr lang="en-US" sz="1500" dirty="0"/>
              <a:t>The unethical research researched on people who were either Jewish, Roma gypsies, people of color,  children; children were tested for Mengele, psychiatric patients, and women; women were </a:t>
            </a:r>
            <a:r>
              <a:rPr lang="en-US" sz="1500" dirty="0" err="1"/>
              <a:t>sterilised</a:t>
            </a:r>
            <a:r>
              <a:rPr lang="en-US" sz="1500" dirty="0"/>
              <a:t>, and twins also were experimented, but most were men; this may have been to experiment more on men to research disease the soldiers on the frontline were getting infected from. </a:t>
            </a:r>
          </a:p>
          <a:p>
            <a:pPr marL="285750" indent="-285750">
              <a:buFont typeface="Arial" panose="020B0604020202020204" pitchFamily="34" charset="0"/>
              <a:buChar char="•"/>
            </a:pPr>
            <a:r>
              <a:rPr lang="en-US" sz="1500" dirty="0"/>
              <a:t>None of the research had been volunteered, the Nazi doctors did it without the men, women, and children’s permission.</a:t>
            </a:r>
          </a:p>
          <a:p>
            <a:pPr marL="285750" indent="-285750">
              <a:buFont typeface="Arial" panose="020B0604020202020204" pitchFamily="34" charset="0"/>
              <a:buChar char="•"/>
            </a:pPr>
            <a:r>
              <a:rPr lang="en-US" sz="1500" dirty="0"/>
              <a:t>After the Nuremberg trials it became the apparent necessity of human consent and an ethical approach when it comes to research on humans. </a:t>
            </a:r>
          </a:p>
          <a:p>
            <a:endParaRPr lang="en-US" sz="1500" dirty="0"/>
          </a:p>
          <a:p>
            <a:endParaRPr lang="en-US" sz="1200" dirty="0"/>
          </a:p>
          <a:p>
            <a:pPr indent="-228600">
              <a:buFont typeface="Arial" panose="020B0604020202020204" pitchFamily="34" charset="0"/>
              <a:buChar char="•"/>
            </a:pPr>
            <a:endParaRPr lang="en-US" sz="1200" dirty="0"/>
          </a:p>
          <a:p>
            <a:pPr indent="-228600">
              <a:buFont typeface="Arial" panose="020B0604020202020204" pitchFamily="34" charset="0"/>
              <a:buChar char="•"/>
            </a:pPr>
            <a:endParaRPr lang="en-US" sz="1200" dirty="0"/>
          </a:p>
          <a:p>
            <a:pPr indent="-228600">
              <a:buFont typeface="Arial" panose="020B0604020202020204" pitchFamily="34" charset="0"/>
              <a:buChar char="•"/>
            </a:pPr>
            <a:endParaRPr lang="en-US" sz="1200" dirty="0"/>
          </a:p>
          <a:p>
            <a:pPr indent="-228600">
              <a:buFont typeface="Arial" panose="020B0604020202020204" pitchFamily="34" charset="0"/>
              <a:buChar char="•"/>
            </a:pPr>
            <a:endParaRPr lang="en-US" sz="1200" dirty="0"/>
          </a:p>
          <a:p>
            <a:pPr indent="-228600">
              <a:buFont typeface="Arial" panose="020B0604020202020204" pitchFamily="34" charset="0"/>
              <a:buChar char="•"/>
            </a:pPr>
            <a:endParaRPr lang="en-US" sz="1200" dirty="0"/>
          </a:p>
          <a:p>
            <a:pPr indent="-228600">
              <a:buFont typeface="Arial" panose="020B0604020202020204" pitchFamily="34" charset="0"/>
              <a:buChar char="•"/>
            </a:pPr>
            <a:endParaRPr lang="en-US" sz="1200" dirty="0"/>
          </a:p>
          <a:p>
            <a:pPr indent="-228600">
              <a:buFont typeface="Arial" panose="020B0604020202020204" pitchFamily="34" charset="0"/>
              <a:buChar char="•"/>
            </a:pPr>
            <a:r>
              <a:rPr lang="en-US" sz="1700" dirty="0"/>
              <a:t>( Ghooi, 2011) (</a:t>
            </a:r>
            <a:r>
              <a:rPr lang="en-GB" sz="1700" b="0" i="0" dirty="0">
                <a:solidFill>
                  <a:srgbClr val="212121"/>
                </a:solidFill>
                <a:effectLst/>
              </a:rPr>
              <a:t>Weindling</a:t>
            </a:r>
            <a:r>
              <a:rPr lang="en-GB" sz="1700" dirty="0">
                <a:solidFill>
                  <a:srgbClr val="212121"/>
                </a:solidFill>
              </a:rPr>
              <a:t> et al, 2016).</a:t>
            </a:r>
            <a:endParaRPr lang="en-US" sz="1700" dirty="0"/>
          </a:p>
          <a:p>
            <a:pPr indent="-228600">
              <a:buFont typeface="Arial" panose="020B0604020202020204" pitchFamily="34" charset="0"/>
              <a:buChar char="•"/>
            </a:pPr>
            <a:endParaRPr lang="en-US" sz="1700" dirty="0"/>
          </a:p>
          <a:p>
            <a:pPr indent="-228600">
              <a:buFont typeface="Arial" panose="020B0604020202020204" pitchFamily="34" charset="0"/>
              <a:buChar char="•"/>
            </a:pPr>
            <a:endParaRPr lang="en-US" sz="1700" dirty="0"/>
          </a:p>
          <a:p>
            <a:pPr indent="-228600">
              <a:buFont typeface="Arial" panose="020B0604020202020204" pitchFamily="34" charset="0"/>
              <a:buChar char="•"/>
            </a:pPr>
            <a:endParaRPr lang="en-US" sz="1700" dirty="0"/>
          </a:p>
        </p:txBody>
      </p:sp>
    </p:spTree>
    <p:extLst>
      <p:ext uri="{BB962C8B-B14F-4D97-AF65-F5344CB8AC3E}">
        <p14:creationId xmlns:p14="http://schemas.microsoft.com/office/powerpoint/2010/main" val="3185895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6425C-199E-6C3F-B054-8D1EFA73A9DF}"/>
              </a:ext>
            </a:extLst>
          </p:cNvPr>
          <p:cNvSpPr>
            <a:spLocks noGrp="1"/>
          </p:cNvSpPr>
          <p:nvPr>
            <p:ph type="title"/>
          </p:nvPr>
        </p:nvSpPr>
        <p:spPr>
          <a:xfrm>
            <a:off x="556104" y="3199724"/>
            <a:ext cx="3418990" cy="2025419"/>
          </a:xfrm>
        </p:spPr>
        <p:txBody>
          <a:bodyPr vert="horz" lIns="91440" tIns="45720" rIns="91440" bIns="45720" rtlCol="0" anchor="ctr">
            <a:normAutofit/>
          </a:bodyPr>
          <a:lstStyle/>
          <a:p>
            <a:r>
              <a:rPr lang="en-US" sz="1100" dirty="0"/>
              <a:t>The National Health care service. </a:t>
            </a:r>
            <a:br>
              <a:rPr lang="en-US" sz="1100" dirty="0"/>
            </a:br>
            <a:r>
              <a:rPr lang="en-US" sz="1100" dirty="0"/>
              <a:t>P.3</a:t>
            </a:r>
          </a:p>
        </p:txBody>
      </p:sp>
      <p:pic>
        <p:nvPicPr>
          <p:cNvPr id="6" name="Picture Placeholder 5" descr="A group of people in a room&#10;&#10;Description automatically generated with low confidence">
            <a:extLst>
              <a:ext uri="{FF2B5EF4-FFF2-40B4-BE49-F238E27FC236}">
                <a16:creationId xmlns:a16="http://schemas.microsoft.com/office/drawing/2014/main" id="{8D3714DA-86A4-BF63-62E5-3907A2D78E6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727" b="4495"/>
          <a:stretch/>
        </p:blipFill>
        <p:spPr>
          <a:xfrm>
            <a:off x="20" y="10"/>
            <a:ext cx="6327255" cy="2365677"/>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FAC59E0-6837-74F7-F29B-1C59EBAB69BD}"/>
              </a:ext>
            </a:extLst>
          </p:cNvPr>
          <p:cNvSpPr>
            <a:spLocks noGrp="1"/>
          </p:cNvSpPr>
          <p:nvPr>
            <p:ph type="body" sz="half" idx="2"/>
          </p:nvPr>
        </p:nvSpPr>
        <p:spPr>
          <a:xfrm>
            <a:off x="4823787" y="2365687"/>
            <a:ext cx="6897626" cy="4133085"/>
          </a:xfrm>
        </p:spPr>
        <p:txBody>
          <a:bodyPr vert="horz" lIns="91440" tIns="45720" rIns="91440" bIns="45720" rtlCol="0" anchor="ctr">
            <a:normAutofit lnSpcReduction="10000"/>
          </a:bodyPr>
          <a:lstStyle/>
          <a:p>
            <a:pPr marL="171450" indent="-171450">
              <a:buFont typeface="Arial" panose="020B0604020202020204" pitchFamily="34" charset="0"/>
              <a:buChar char="•"/>
            </a:pPr>
            <a:r>
              <a:rPr lang="en-US" sz="1200" dirty="0"/>
              <a:t>The National Health Service began on the 5</a:t>
            </a:r>
            <a:r>
              <a:rPr lang="en-US" sz="1200" baseline="30000" dirty="0"/>
              <a:t>th</a:t>
            </a:r>
            <a:r>
              <a:rPr lang="en-US" sz="1200" dirty="0"/>
              <a:t> of July 1948, by health secretary Aneurin Bevin (Khan, B 2022).  </a:t>
            </a:r>
          </a:p>
          <a:p>
            <a:pPr marL="171450" indent="-171450">
              <a:buFont typeface="Arial" panose="020B0604020202020204" pitchFamily="34" charset="0"/>
              <a:buChar char="•"/>
            </a:pPr>
            <a:r>
              <a:rPr lang="en-US" sz="1200" dirty="0"/>
              <a:t>After World War two, many hospitals struggled with the aftermath of the war, hospitals were not receiving the funds from the much more privileged people as they did before the war, the rich would donate money to the hospitals to help the poorer people known as the “poor law” with the medical care funds explained by Khan, (2022).  </a:t>
            </a:r>
          </a:p>
          <a:p>
            <a:pPr marL="171450" indent="-171450">
              <a:buFont typeface="Arial" panose="020B0604020202020204" pitchFamily="34" charset="0"/>
              <a:buChar char="•"/>
            </a:pPr>
            <a:r>
              <a:rPr lang="en-US" sz="1200" dirty="0"/>
              <a:t>Shapiro, (2010) explains, millions of people lost everything after the war, when the soldiers returned from the battlefields the mood was at its all-time low, the class divided the people known as the “poor law” the people realised after going to war with each other that they were all neighbours money shouldn’t have divided their healthcare.   </a:t>
            </a:r>
          </a:p>
          <a:p>
            <a:pPr marL="171450" indent="-171450">
              <a:buFont typeface="Arial" panose="020B0604020202020204" pitchFamily="34" charset="0"/>
              <a:buChar char="•"/>
            </a:pPr>
            <a:r>
              <a:rPr lang="en-US" sz="1200" dirty="0"/>
              <a:t>The Health Foundation (2021) explains civilians believed healthcare should be a right for everyone as this would not just improve the quality of healthcare for everyone, but it would also improve people’s lives in general such as work-life so more employment.  </a:t>
            </a:r>
          </a:p>
          <a:p>
            <a:pPr marL="171450" indent="-171450">
              <a:buFont typeface="Arial" panose="020B0604020202020204" pitchFamily="34" charset="0"/>
              <a:buChar char="•"/>
            </a:pPr>
            <a:r>
              <a:rPr lang="en-US" sz="1200" dirty="0"/>
              <a:t>Even though there was a debate among the politicians three small steps were introduced and the healthcare system created the 3 steps, one; to meet everyone’s needs, two: to be free from point of delivery, and for it to be; three: based on clinical issues not pay issues (</a:t>
            </a:r>
            <a:r>
              <a:rPr lang="en-GB" sz="1200" b="0" i="0" dirty="0">
                <a:solidFill>
                  <a:srgbClr val="212121"/>
                </a:solidFill>
                <a:effectLst/>
              </a:rPr>
              <a:t>Shapiro,2010). </a:t>
            </a:r>
          </a:p>
          <a:p>
            <a:endParaRPr lang="en-GB" sz="1200" b="0" i="0" dirty="0">
              <a:solidFill>
                <a:srgbClr val="212121"/>
              </a:solidFill>
              <a:effectLst/>
              <a:latin typeface="Roboto" panose="02000000000000000000" pitchFamily="2" charset="0"/>
            </a:endParaRPr>
          </a:p>
          <a:p>
            <a:pPr indent="-228600">
              <a:buFont typeface="Arial" panose="020B0604020202020204" pitchFamily="34" charset="0"/>
              <a:buChar char="•"/>
            </a:pPr>
            <a:endParaRPr lang="en-GB" sz="1200" b="0" i="0" dirty="0">
              <a:solidFill>
                <a:srgbClr val="212121"/>
              </a:solidFill>
              <a:effectLst/>
              <a:latin typeface="Roboto" panose="02000000000000000000" pitchFamily="2" charset="0"/>
            </a:endParaRPr>
          </a:p>
          <a:p>
            <a:pPr indent="-228600">
              <a:buFont typeface="Arial" panose="020B0604020202020204" pitchFamily="34" charset="0"/>
              <a:buChar char="•"/>
            </a:pPr>
            <a:endParaRPr lang="en-GB" sz="1200" b="0" i="0" dirty="0">
              <a:solidFill>
                <a:srgbClr val="212121"/>
              </a:solidFill>
              <a:effectLst/>
              <a:latin typeface="Roboto" panose="02000000000000000000" pitchFamily="2" charset="0"/>
            </a:endParaRPr>
          </a:p>
          <a:p>
            <a:r>
              <a:rPr lang="en-GB" sz="1200" b="0" i="0" dirty="0">
                <a:solidFill>
                  <a:srgbClr val="212121"/>
                </a:solidFill>
                <a:effectLst/>
                <a:latin typeface="Roboto" panose="02000000000000000000" pitchFamily="2" charset="0"/>
              </a:rPr>
              <a:t>Shapiro J. (2010) Khan, B (2022) The Health Foundation (2021)</a:t>
            </a:r>
            <a:endParaRPr lang="en-GB" sz="1200" dirty="0">
              <a:solidFill>
                <a:srgbClr val="212121"/>
              </a:solidFill>
            </a:endParaRPr>
          </a:p>
        </p:txBody>
      </p:sp>
    </p:spTree>
    <p:extLst>
      <p:ext uri="{BB962C8B-B14F-4D97-AF65-F5344CB8AC3E}">
        <p14:creationId xmlns:p14="http://schemas.microsoft.com/office/powerpoint/2010/main" val="3583826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0">
            <a:extLst>
              <a:ext uri="{FF2B5EF4-FFF2-40B4-BE49-F238E27FC236}">
                <a16:creationId xmlns:a16="http://schemas.microsoft.com/office/drawing/2014/main" id="{8E139F69-90DB-4363-99C1-CDD094EED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D240FA-7A86-8C44-2B55-54F5AF633AC8}"/>
              </a:ext>
            </a:extLst>
          </p:cNvPr>
          <p:cNvSpPr>
            <a:spLocks noGrp="1"/>
          </p:cNvSpPr>
          <p:nvPr>
            <p:ph type="title"/>
          </p:nvPr>
        </p:nvSpPr>
        <p:spPr>
          <a:xfrm>
            <a:off x="1252800" y="662399"/>
            <a:ext cx="5995987" cy="1259707"/>
          </a:xfrm>
        </p:spPr>
        <p:txBody>
          <a:bodyPr vert="horz" lIns="91440" tIns="45720" rIns="91440" bIns="45720" rtlCol="0" anchor="t">
            <a:normAutofit fontScale="90000"/>
          </a:bodyPr>
          <a:lstStyle/>
          <a:p>
            <a:r>
              <a:rPr lang="en-US" sz="3400" b="1" u="sng" kern="1200" dirty="0">
                <a:solidFill>
                  <a:schemeClr val="tx1"/>
                </a:solidFill>
                <a:latin typeface="+mj-lt"/>
                <a:ea typeface="+mj-ea"/>
                <a:cs typeface="+mj-cs"/>
              </a:rPr>
              <a:t>Suicide and Self-harm cost on the NHS budget</a:t>
            </a:r>
            <a:br>
              <a:rPr lang="en-US" sz="3400" b="1" u="sng" kern="1200" dirty="0">
                <a:solidFill>
                  <a:schemeClr val="tx1"/>
                </a:solidFill>
                <a:latin typeface="+mj-lt"/>
                <a:ea typeface="+mj-ea"/>
                <a:cs typeface="+mj-cs"/>
              </a:rPr>
            </a:br>
            <a:r>
              <a:rPr lang="en-US" sz="3400" b="1" kern="1200" dirty="0">
                <a:solidFill>
                  <a:schemeClr val="tx1"/>
                </a:solidFill>
                <a:latin typeface="+mj-lt"/>
                <a:ea typeface="+mj-ea"/>
                <a:cs typeface="+mj-cs"/>
              </a:rPr>
              <a:t>Page:4</a:t>
            </a:r>
          </a:p>
        </p:txBody>
      </p:sp>
      <p:grpSp>
        <p:nvGrpSpPr>
          <p:cNvPr id="23" name="Group 22">
            <a:extLst>
              <a:ext uri="{FF2B5EF4-FFF2-40B4-BE49-F238E27FC236}">
                <a16:creationId xmlns:a16="http://schemas.microsoft.com/office/drawing/2014/main" id="{EF5608BC-985E-44AE-8C56-1C79902865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24" name="Freeform 6">
              <a:extLst>
                <a:ext uri="{FF2B5EF4-FFF2-40B4-BE49-F238E27FC236}">
                  <a16:creationId xmlns:a16="http://schemas.microsoft.com/office/drawing/2014/main" id="{FF652A2A-BC90-4341-B339-840F6E1C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5" name="Freeform 6">
              <a:extLst>
                <a:ext uri="{FF2B5EF4-FFF2-40B4-BE49-F238E27FC236}">
                  <a16:creationId xmlns:a16="http://schemas.microsoft.com/office/drawing/2014/main" id="{E55F3E59-21AB-424D-B654-E1B9E304F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5" name="Text Placeholder 4">
            <a:extLst>
              <a:ext uri="{FF2B5EF4-FFF2-40B4-BE49-F238E27FC236}">
                <a16:creationId xmlns:a16="http://schemas.microsoft.com/office/drawing/2014/main" id="{3DBFF6A5-26A9-458B-CEBB-A5BB7C1D9793}"/>
              </a:ext>
            </a:extLst>
          </p:cNvPr>
          <p:cNvSpPr>
            <a:spLocks noGrp="1"/>
          </p:cNvSpPr>
          <p:nvPr>
            <p:ph type="body" sz="half" idx="2"/>
          </p:nvPr>
        </p:nvSpPr>
        <p:spPr>
          <a:xfrm>
            <a:off x="1251678" y="2286000"/>
            <a:ext cx="6015897" cy="3844800"/>
          </a:xfrm>
        </p:spPr>
        <p:txBody>
          <a:bodyPr vert="horz" lIns="91440" tIns="45720" rIns="91440" bIns="45720" rtlCol="0">
            <a:normAutofit/>
          </a:bodyPr>
          <a:lstStyle/>
          <a:p>
            <a:pPr marL="285750" indent="-228600">
              <a:buFont typeface="Arial" panose="020B0604020202020204" pitchFamily="34" charset="0"/>
              <a:buChar char="•"/>
            </a:pPr>
            <a:r>
              <a:rPr lang="en-US" sz="1200" dirty="0">
                <a:solidFill>
                  <a:schemeClr val="tx1">
                    <a:alpha val="60000"/>
                  </a:schemeClr>
                </a:solidFill>
                <a:effectLst/>
              </a:rPr>
              <a:t>.  Tsiachristas, et al, (2020) highlight that according to a UK study, the average hospital cost for a self-harming patient was estimated to be £809.00.  </a:t>
            </a:r>
          </a:p>
          <a:p>
            <a:pPr marL="285750" indent="-228600">
              <a:buFont typeface="Arial" panose="020B0604020202020204" pitchFamily="34" charset="0"/>
              <a:buChar char="•"/>
            </a:pPr>
            <a:r>
              <a:rPr lang="en-US" sz="1200" dirty="0">
                <a:solidFill>
                  <a:schemeClr val="tx1">
                    <a:alpha val="60000"/>
                  </a:schemeClr>
                </a:solidFill>
                <a:effectLst/>
              </a:rPr>
              <a:t>It costs England an estimated yearly impact of £162 million on the National Health Service budget,  </a:t>
            </a:r>
            <a:r>
              <a:rPr lang="en-US" sz="1200" dirty="0">
                <a:solidFill>
                  <a:schemeClr val="tx1">
                    <a:alpha val="60000"/>
                  </a:schemeClr>
                </a:solidFill>
              </a:rPr>
              <a:t>t</a:t>
            </a:r>
            <a:r>
              <a:rPr lang="en-US" sz="1200" dirty="0">
                <a:solidFill>
                  <a:schemeClr val="tx1">
                    <a:alpha val="60000"/>
                  </a:schemeClr>
                </a:solidFill>
                <a:effectLst/>
              </a:rPr>
              <a:t>he costs of various types of self-inflict varied significantly: a person who injures themselves purposely costs £753.00, </a:t>
            </a:r>
            <a:r>
              <a:rPr lang="en-US" sz="1200" dirty="0">
                <a:solidFill>
                  <a:schemeClr val="tx1">
                    <a:alpha val="60000"/>
                  </a:schemeClr>
                </a:solidFill>
              </a:rPr>
              <a:t>t</a:t>
            </a:r>
            <a:r>
              <a:rPr lang="en-US" sz="1200" dirty="0">
                <a:solidFill>
                  <a:schemeClr val="tx1">
                    <a:alpha val="60000"/>
                  </a:schemeClr>
                </a:solidFill>
                <a:effectLst/>
              </a:rPr>
              <a:t>he cost of self-poisoning alone is £806.00, and the combined cost of someone who has taken poison and self-inflicted injury is £987.00; the high costs of the NHS and other health care needs are due to the patient needing beds and facilities, staying until they are well and units to stable people who are in need of special equipment, and psychological assessments, were £228.00 for adults and £392.00 for those under the age of 18 (Tsiachristas, et al, 2017).  </a:t>
            </a:r>
          </a:p>
          <a:p>
            <a:pPr indent="-228600">
              <a:buFont typeface="Arial" panose="020B0604020202020204" pitchFamily="34" charset="0"/>
              <a:buChar char="•"/>
            </a:pPr>
            <a:endParaRPr lang="en-US" sz="1200" b="1" dirty="0">
              <a:solidFill>
                <a:schemeClr val="tx1">
                  <a:alpha val="60000"/>
                </a:schemeClr>
              </a:solidFill>
            </a:endParaRPr>
          </a:p>
          <a:p>
            <a:r>
              <a:rPr lang="en-US" sz="1200" dirty="0">
                <a:solidFill>
                  <a:schemeClr val="tx1">
                    <a:alpha val="60000"/>
                  </a:schemeClr>
                </a:solidFill>
                <a:effectLst/>
              </a:rPr>
              <a:t>Tsiachristas et al</a:t>
            </a:r>
            <a:r>
              <a:rPr lang="en-US" sz="1200" dirty="0">
                <a:solidFill>
                  <a:schemeClr val="tx1">
                    <a:alpha val="60000"/>
                  </a:schemeClr>
                </a:solidFill>
              </a:rPr>
              <a:t> (</a:t>
            </a:r>
            <a:r>
              <a:rPr lang="en-US" sz="1200" dirty="0">
                <a:solidFill>
                  <a:schemeClr val="tx1">
                    <a:alpha val="60000"/>
                  </a:schemeClr>
                </a:solidFill>
                <a:effectLst/>
              </a:rPr>
              <a:t>2020) Tsiachristas et al</a:t>
            </a:r>
            <a:r>
              <a:rPr lang="en-US" sz="1200" dirty="0">
                <a:solidFill>
                  <a:schemeClr val="tx1">
                    <a:alpha val="60000"/>
                  </a:schemeClr>
                </a:solidFill>
              </a:rPr>
              <a:t> </a:t>
            </a:r>
            <a:r>
              <a:rPr lang="en-US" sz="1200" dirty="0">
                <a:solidFill>
                  <a:schemeClr val="tx1">
                    <a:alpha val="60000"/>
                  </a:schemeClr>
                </a:solidFill>
                <a:effectLst/>
              </a:rPr>
              <a:t> (2021) </a:t>
            </a:r>
          </a:p>
          <a:p>
            <a:pPr indent="-228600">
              <a:buFont typeface="Arial" panose="020B0604020202020204" pitchFamily="34" charset="0"/>
              <a:buChar char="•"/>
            </a:pPr>
            <a:endParaRPr lang="en-US" sz="500" dirty="0">
              <a:solidFill>
                <a:schemeClr val="tx1">
                  <a:alpha val="60000"/>
                </a:schemeClr>
              </a:solidFill>
            </a:endParaRPr>
          </a:p>
        </p:txBody>
      </p:sp>
      <p:pic>
        <p:nvPicPr>
          <p:cNvPr id="4" name="Picture 3" descr="A picture containing text&#10;&#10;Description automatically generated">
            <a:extLst>
              <a:ext uri="{FF2B5EF4-FFF2-40B4-BE49-F238E27FC236}">
                <a16:creationId xmlns:a16="http://schemas.microsoft.com/office/drawing/2014/main" id="{08255DED-0D6A-740E-3B5D-FBAB8BE9C2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3428" y="729577"/>
            <a:ext cx="3914164" cy="5398846"/>
          </a:xfrm>
          <a:prstGeom prst="rect">
            <a:avLst/>
          </a:prstGeom>
        </p:spPr>
      </p:pic>
      <p:sp>
        <p:nvSpPr>
          <p:cNvPr id="6" name="TextBox 5">
            <a:extLst>
              <a:ext uri="{FF2B5EF4-FFF2-40B4-BE49-F238E27FC236}">
                <a16:creationId xmlns:a16="http://schemas.microsoft.com/office/drawing/2014/main" id="{AF6406B4-CF80-C78B-B509-53302AC3F5EF}"/>
              </a:ext>
            </a:extLst>
          </p:cNvPr>
          <p:cNvSpPr txBox="1"/>
          <p:nvPr/>
        </p:nvSpPr>
        <p:spPr>
          <a:xfrm>
            <a:off x="9360775" y="5928368"/>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lexandervandijl.nl/wanneer-is-wsnp-enige-uitwe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64140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CBA4E-7FA6-F086-EBEF-0789CF8920D4}"/>
              </a:ext>
            </a:extLst>
          </p:cNvPr>
          <p:cNvSpPr>
            <a:spLocks noGrp="1"/>
          </p:cNvSpPr>
          <p:nvPr>
            <p:ph type="title"/>
          </p:nvPr>
        </p:nvSpPr>
        <p:spPr>
          <a:xfrm>
            <a:off x="123826" y="146101"/>
            <a:ext cx="5314536" cy="501600"/>
          </a:xfrm>
        </p:spPr>
        <p:txBody>
          <a:bodyPr vert="horz" lIns="91440" tIns="45720" rIns="91440" bIns="45720" rtlCol="0" anchor="ctr">
            <a:normAutofit/>
          </a:bodyPr>
          <a:lstStyle/>
          <a:p>
            <a:r>
              <a:rPr lang="en-US" sz="1200" b="1" u="sng" dirty="0"/>
              <a:t>Nursing Research Then: in suicide and self-harm</a:t>
            </a:r>
            <a:br>
              <a:rPr lang="en-US" sz="1200" b="1" dirty="0"/>
            </a:br>
            <a:r>
              <a:rPr lang="en-US" sz="1200" b="1" dirty="0"/>
              <a:t>Page: 5</a:t>
            </a:r>
          </a:p>
        </p:txBody>
      </p:sp>
      <p:sp>
        <p:nvSpPr>
          <p:cNvPr id="4" name="Text Placeholder 3">
            <a:extLst>
              <a:ext uri="{FF2B5EF4-FFF2-40B4-BE49-F238E27FC236}">
                <a16:creationId xmlns:a16="http://schemas.microsoft.com/office/drawing/2014/main" id="{93C489B2-C465-823B-0775-EC0AF76EF8A2}"/>
              </a:ext>
            </a:extLst>
          </p:cNvPr>
          <p:cNvSpPr>
            <a:spLocks noGrp="1"/>
          </p:cNvSpPr>
          <p:nvPr>
            <p:ph type="body" sz="half" idx="2"/>
          </p:nvPr>
        </p:nvSpPr>
        <p:spPr>
          <a:xfrm>
            <a:off x="123826" y="647701"/>
            <a:ext cx="6362699" cy="5840278"/>
          </a:xfrm>
        </p:spPr>
        <p:txBody>
          <a:bodyPr vert="horz" lIns="91440" tIns="45720" rIns="91440" bIns="45720" rtlCol="0" anchor="t">
            <a:normAutofit/>
          </a:bodyPr>
          <a:lstStyle/>
          <a:p>
            <a:pPr indent="-228600">
              <a:buFont typeface="Arial" panose="020B0604020202020204" pitchFamily="34" charset="0"/>
              <a:buChar char="•"/>
            </a:pPr>
            <a:endParaRPr lang="en-US" sz="600" dirty="0"/>
          </a:p>
          <a:p>
            <a:pPr indent="-228600">
              <a:buFont typeface="Arial" panose="020B0604020202020204" pitchFamily="34" charset="0"/>
              <a:buChar char="•"/>
            </a:pPr>
            <a:endParaRPr lang="en-US" sz="600" dirty="0"/>
          </a:p>
          <a:p>
            <a:pPr marL="171450" indent="-171450">
              <a:buFont typeface="Arial" panose="020B0604020202020204" pitchFamily="34" charset="0"/>
              <a:buChar char="•"/>
            </a:pPr>
            <a:r>
              <a:rPr lang="en-US" sz="1050" dirty="0"/>
              <a:t>Nursing research and ethical approach have come a long way since the National Health Service (NHS) began in 1948 (Greengross, Grant, Collini, 1999). </a:t>
            </a:r>
          </a:p>
          <a:p>
            <a:pPr marL="171450" indent="-171450">
              <a:buFont typeface="Arial" panose="020B0604020202020204" pitchFamily="34" charset="0"/>
              <a:buChar char="•"/>
            </a:pPr>
            <a:r>
              <a:rPr lang="en-US" sz="1050" dirty="0"/>
              <a:t>Millard (2015) explains suicide attempts in England and Wales were against the law up until 1961, and the hospitals refused to help anyone who had tried to self-harm in a suicidal attempt.</a:t>
            </a:r>
          </a:p>
          <a:p>
            <a:pPr marL="171450" indent="-171450">
              <a:buFont typeface="Arial" panose="020B0604020202020204" pitchFamily="34" charset="0"/>
              <a:buChar char="•"/>
            </a:pPr>
            <a:r>
              <a:rPr lang="en-US" sz="1050" dirty="0"/>
              <a:t> In 1915 Millard (2015) explains, </a:t>
            </a:r>
          </a:p>
          <a:p>
            <a:pPr marL="171450" indent="-171450">
              <a:buFont typeface="Arial" panose="020B0604020202020204" pitchFamily="34" charset="0"/>
              <a:buChar char="•"/>
            </a:pPr>
            <a:r>
              <a:rPr lang="en-US" sz="1050" dirty="0"/>
              <a:t>Poor law. </a:t>
            </a:r>
          </a:p>
          <a:p>
            <a:pPr marL="171450" indent="-171450">
              <a:buFont typeface="Arial" panose="020B0604020202020204" pitchFamily="34" charset="0"/>
              <a:buChar char="•"/>
            </a:pPr>
            <a:r>
              <a:rPr lang="en-US" sz="1050" dirty="0"/>
              <a:t>In 1929 the local government abolishes the “poor law” and the so-called "informal" or unlicensed mental treatment's reach is expanded by the Mental Treatment Act of 1930. </a:t>
            </a:r>
          </a:p>
          <a:p>
            <a:pPr marL="171450" indent="-171450">
              <a:buFont typeface="Arial" panose="020B0604020202020204" pitchFamily="34" charset="0"/>
              <a:buChar char="•"/>
            </a:pPr>
            <a:r>
              <a:rPr lang="en-US" sz="1050" dirty="0"/>
              <a:t>Millard (2015) explains, the old workhouse psychiatric blocks of former Poor Law infirmaries, now known as psychological observation wards in local hospitals or government facilities, are the focal point for this tighter integration of psychological and general medical therapies, and the so-called "informal" or unlicensed mental treatment's reach is expanded by the Mental Treatment Act of 1930. </a:t>
            </a:r>
          </a:p>
          <a:p>
            <a:pPr marL="171450" indent="-171450">
              <a:buFont typeface="Arial" panose="020B0604020202020204" pitchFamily="34" charset="0"/>
              <a:buChar char="•"/>
            </a:pPr>
            <a:r>
              <a:rPr lang="en-US" sz="1050" dirty="0"/>
              <a:t>The old workhouse psychiatric blocks of former Poor Law infirmaries, now known as psychological observation wards in local medical centers, are the focal point for this tighter integration of psychological and general medical therapies (Millard, 2015). </a:t>
            </a:r>
          </a:p>
          <a:p>
            <a:pPr indent="-228600">
              <a:buFont typeface="Arial" panose="020B0604020202020204" pitchFamily="34" charset="0"/>
              <a:buChar char="•"/>
            </a:pPr>
            <a:endParaRPr lang="en-US" sz="1050" dirty="0"/>
          </a:p>
          <a:p>
            <a:r>
              <a:rPr lang="en-US" sz="1050" dirty="0"/>
              <a:t>( Greengross, P,.  Grant, K, and Collini, E, 1999) Millard, C (2015) </a:t>
            </a:r>
          </a:p>
          <a:p>
            <a:pPr indent="-228600">
              <a:buFont typeface="Arial" panose="020B0604020202020204" pitchFamily="34" charset="0"/>
              <a:buChar char="•"/>
            </a:pPr>
            <a:endParaRPr lang="en-US" sz="600" dirty="0"/>
          </a:p>
        </p:txBody>
      </p:sp>
      <p:sp>
        <p:nvSpPr>
          <p:cNvPr id="58" name="Freeform: Shape 5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oup of people posing for a photo&#10;&#10;Description automatically generated with medium confidence">
            <a:extLst>
              <a:ext uri="{FF2B5EF4-FFF2-40B4-BE49-F238E27FC236}">
                <a16:creationId xmlns:a16="http://schemas.microsoft.com/office/drawing/2014/main" id="{3A5C0534-46E5-E12A-DC83-0205A611078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336" r="6440"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311764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CBA4E-7FA6-F086-EBEF-0789CF8920D4}"/>
              </a:ext>
            </a:extLst>
          </p:cNvPr>
          <p:cNvSpPr>
            <a:spLocks noGrp="1"/>
          </p:cNvSpPr>
          <p:nvPr>
            <p:ph type="title"/>
          </p:nvPr>
        </p:nvSpPr>
        <p:spPr>
          <a:xfrm>
            <a:off x="128385" y="604514"/>
            <a:ext cx="3200400" cy="1113378"/>
          </a:xfrm>
        </p:spPr>
        <p:txBody>
          <a:bodyPr vert="horz" lIns="91440" tIns="45720" rIns="91440" bIns="45720" rtlCol="0" anchor="ctr">
            <a:normAutofit/>
          </a:bodyPr>
          <a:lstStyle/>
          <a:p>
            <a:r>
              <a:rPr lang="en-US" sz="1800" b="1" u="sng" kern="1200" dirty="0">
                <a:solidFill>
                  <a:srgbClr val="FFFFFF"/>
                </a:solidFill>
                <a:latin typeface="+mj-lt"/>
                <a:ea typeface="+mj-ea"/>
                <a:cs typeface="+mj-cs"/>
              </a:rPr>
              <a:t>Nursing Research now: in suicide and self-harm</a:t>
            </a:r>
            <a:br>
              <a:rPr lang="en-US" sz="1800" b="1" kern="1200" dirty="0">
                <a:solidFill>
                  <a:srgbClr val="FFFFFF"/>
                </a:solidFill>
                <a:latin typeface="+mj-lt"/>
                <a:ea typeface="+mj-ea"/>
                <a:cs typeface="+mj-cs"/>
              </a:rPr>
            </a:br>
            <a:r>
              <a:rPr lang="en-US" sz="900" b="1" kern="1200" dirty="0">
                <a:solidFill>
                  <a:srgbClr val="FFFFFF"/>
                </a:solidFill>
                <a:latin typeface="+mj-lt"/>
                <a:ea typeface="+mj-ea"/>
                <a:cs typeface="+mj-cs"/>
              </a:rPr>
              <a:t>Page: </a:t>
            </a:r>
            <a:r>
              <a:rPr lang="en-US" sz="900" b="1" dirty="0">
                <a:solidFill>
                  <a:srgbClr val="FFFFFF"/>
                </a:solidFill>
              </a:rPr>
              <a:t>6</a:t>
            </a:r>
            <a:endParaRPr lang="en-US" sz="1800" b="1" kern="1200" dirty="0">
              <a:solidFill>
                <a:srgbClr val="FFFFFF"/>
              </a:solidFill>
              <a:latin typeface="+mj-lt"/>
              <a:ea typeface="+mj-ea"/>
              <a:cs typeface="+mj-cs"/>
            </a:endParaRPr>
          </a:p>
        </p:txBody>
      </p:sp>
      <p:sp>
        <p:nvSpPr>
          <p:cNvPr id="53" name="Arc 5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93C489B2-C465-823B-0775-EC0AF76EF8A2}"/>
              </a:ext>
            </a:extLst>
          </p:cNvPr>
          <p:cNvSpPr>
            <a:spLocks noGrp="1"/>
          </p:cNvSpPr>
          <p:nvPr>
            <p:ph type="body" sz="half" idx="2"/>
          </p:nvPr>
        </p:nvSpPr>
        <p:spPr>
          <a:xfrm>
            <a:off x="4329404" y="128871"/>
            <a:ext cx="7033727" cy="6611436"/>
          </a:xfrm>
        </p:spPr>
        <p:txBody>
          <a:bodyPr vert="horz" lIns="91440" tIns="45720" rIns="91440" bIns="45720" rtlCol="0" anchor="ctr">
            <a:normAutofit/>
          </a:bodyPr>
          <a:lstStyle/>
          <a:p>
            <a:endParaRPr lang="en-GB" sz="1200" dirty="0"/>
          </a:p>
          <a:p>
            <a:endParaRPr lang="en-GB" dirty="0"/>
          </a:p>
        </p:txBody>
      </p:sp>
      <p:sp>
        <p:nvSpPr>
          <p:cNvPr id="5" name="TextBox 4">
            <a:extLst>
              <a:ext uri="{FF2B5EF4-FFF2-40B4-BE49-F238E27FC236}">
                <a16:creationId xmlns:a16="http://schemas.microsoft.com/office/drawing/2014/main" id="{3368C2C9-5D2E-4D1F-83BB-0F5BA56C0BA4}"/>
              </a:ext>
            </a:extLst>
          </p:cNvPr>
          <p:cNvSpPr txBox="1"/>
          <p:nvPr/>
        </p:nvSpPr>
        <p:spPr>
          <a:xfrm>
            <a:off x="4329404" y="667375"/>
            <a:ext cx="7353502" cy="4154984"/>
          </a:xfrm>
          <a:prstGeom prst="rect">
            <a:avLst/>
          </a:prstGeom>
          <a:noFill/>
        </p:spPr>
        <p:txBody>
          <a:bodyPr wrap="square">
            <a:spAutoFit/>
          </a:bodyPr>
          <a:lstStyle/>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Tingen, et al, (2009) highlight that nursing research is essential to delivering excellent nursing care.</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Haddad and Geiger, (2022) believe any healthcare professional must follow high standards of ethics.</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Oshodi, et al, (cited, 2019) explain many years ago, the concept of autonomy has been a major subject of research in the nursing community, bringing a wide range of definitions.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Bester, (2022) highlights that beneficence is an important ethical principle in medicine.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whilst Varkey, (2021) explains the ethical rule of non-maleficence is the rule of not harming the patient intentionally, while the rule of beneficence is devoted to doing good.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Juujarvi, Ronkainen, and Silvennoinen, (2019) believe that nursing professionals make ethical commitments every day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Chrisman et al, (2014) highlighted the importance of using evidence-based practice (EBP) in nursing.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Evidence practice means gathering relevant research in nursing or the topic they want to research or a patient (Nursing &amp; Midwifery Council, 2018).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Chrisman et al, (2014) explain, Since its official debut in 1992, the clinical practice method known as EBP has gained popularity, by gathering, processing, and implementing research findings to grow and create a successful clinical practice</a:t>
            </a:r>
            <a:r>
              <a:rPr lang="en-GB" sz="1200" dirty="0">
                <a:latin typeface="Times New Roman" panose="02020603050405020304" pitchFamily="18" charset="0"/>
                <a:ea typeface="Times New Roman" panose="02020603050405020304" pitchFamily="18" charset="0"/>
              </a:rPr>
              <a:t>.</a:t>
            </a:r>
          </a:p>
          <a:p>
            <a:pPr marL="171450" indent="-171450">
              <a:buFont typeface="Arial" panose="020B0604020202020204" pitchFamily="34" charset="0"/>
              <a:buChar char="•"/>
            </a:pPr>
            <a:endParaRPr lang="en-GB" sz="1200" dirty="0">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endParaRPr lang="en-GB" sz="1200" dirty="0">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endParaRPr lang="en-GB" sz="1200" dirty="0">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endParaRPr lang="en-GB" sz="1200" dirty="0">
              <a:latin typeface="Times New Roman" panose="02020603050405020304" pitchFamily="18" charset="0"/>
              <a:ea typeface="Times New Roman" panose="02020603050405020304" pitchFamily="18" charset="0"/>
            </a:endParaRPr>
          </a:p>
          <a:p>
            <a:r>
              <a:rPr lang="en-GB" sz="1200" dirty="0">
                <a:latin typeface="Times New Roman" panose="02020603050405020304" pitchFamily="18" charset="0"/>
                <a:ea typeface="Times New Roman" panose="02020603050405020304" pitchFamily="18" charset="0"/>
              </a:rPr>
              <a:t>Tingen, et al (2009)  Haddad and Geiger (2022)  Oshidi,  et al (2019)  Bester (2022) </a:t>
            </a:r>
            <a:r>
              <a:rPr lang="en-GB" sz="1200" dirty="0">
                <a:effectLst/>
                <a:latin typeface="Times New Roman" panose="02020603050405020304" pitchFamily="18" charset="0"/>
                <a:ea typeface="Times New Roman" panose="02020603050405020304" pitchFamily="18" charset="0"/>
              </a:rPr>
              <a:t> </a:t>
            </a:r>
          </a:p>
          <a:p>
            <a:r>
              <a:rPr lang="en-GB" sz="1200" dirty="0">
                <a:effectLst/>
                <a:latin typeface="Times New Roman" panose="02020603050405020304" pitchFamily="18" charset="0"/>
                <a:ea typeface="Times New Roman" panose="02020603050405020304" pitchFamily="18" charset="0"/>
              </a:rPr>
              <a:t>Varkey (2021)  Juujarvi, Ronkainen, and Silvennoinen</a:t>
            </a:r>
            <a:r>
              <a:rPr lang="en-GB" sz="1200" dirty="0">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2019) Chrisman et al</a:t>
            </a:r>
            <a:r>
              <a:rPr lang="en-GB" sz="1200" dirty="0">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2014) Varkey (2021) Nursing &amp; Midwifery Council (2022)</a:t>
            </a:r>
          </a:p>
        </p:txBody>
      </p:sp>
    </p:spTree>
    <p:extLst>
      <p:ext uri="{BB962C8B-B14F-4D97-AF65-F5344CB8AC3E}">
        <p14:creationId xmlns:p14="http://schemas.microsoft.com/office/powerpoint/2010/main" val="1962258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76822E-C3D7-C2E3-12B1-66C561EB3AA5}"/>
              </a:ext>
            </a:extLst>
          </p:cNvPr>
          <p:cNvSpPr>
            <a:spLocks noGrp="1"/>
          </p:cNvSpPr>
          <p:nvPr>
            <p:ph type="title"/>
          </p:nvPr>
        </p:nvSpPr>
        <p:spPr>
          <a:xfrm>
            <a:off x="194063" y="263531"/>
            <a:ext cx="8903433" cy="491781"/>
          </a:xfrm>
        </p:spPr>
        <p:txBody>
          <a:bodyPr vert="horz" lIns="91440" tIns="45720" rIns="91440" bIns="45720" rtlCol="0" anchor="ctr">
            <a:normAutofit/>
          </a:bodyPr>
          <a:lstStyle/>
          <a:p>
            <a:r>
              <a:rPr lang="en-US" sz="1200" b="1" u="sng" dirty="0"/>
              <a:t>Person-centered care: p7</a:t>
            </a:r>
          </a:p>
        </p:txBody>
      </p:sp>
      <p:sp>
        <p:nvSpPr>
          <p:cNvPr id="4" name="Text Placeholder 3">
            <a:extLst>
              <a:ext uri="{FF2B5EF4-FFF2-40B4-BE49-F238E27FC236}">
                <a16:creationId xmlns:a16="http://schemas.microsoft.com/office/drawing/2014/main" id="{DEEF009B-BB6C-D4ED-A1FC-E33E22A1130E}"/>
              </a:ext>
            </a:extLst>
          </p:cNvPr>
          <p:cNvSpPr>
            <a:spLocks noGrp="1"/>
          </p:cNvSpPr>
          <p:nvPr>
            <p:ph type="body" sz="half" idx="2"/>
          </p:nvPr>
        </p:nvSpPr>
        <p:spPr>
          <a:xfrm>
            <a:off x="311190" y="851074"/>
            <a:ext cx="6632535" cy="5606876"/>
          </a:xfrm>
        </p:spPr>
        <p:txBody>
          <a:bodyPr vert="horz" lIns="91440" tIns="45720" rIns="91440" bIns="45720" rtlCol="0">
            <a:normAutofit/>
          </a:bodyPr>
          <a:lstStyle/>
          <a:p>
            <a:pPr indent="-228600">
              <a:buFont typeface="Arial" panose="020B0604020202020204" pitchFamily="34" charset="0"/>
              <a:buChar char="•"/>
            </a:pPr>
            <a:endParaRPr lang="en-US" sz="700" dirty="0"/>
          </a:p>
          <a:p>
            <a:pPr marL="171450" indent="-228600">
              <a:buFont typeface="Arial" panose="020B0604020202020204" pitchFamily="34" charset="0"/>
              <a:buChar char="•"/>
            </a:pPr>
            <a:r>
              <a:rPr lang="en-US" sz="1050" dirty="0"/>
              <a:t>Person-centered care (PCC) has become popular for the renewed quality of healthcare delivering care to patients; if a patient needs care then the person-centered care approach is now used by nurses to the patients PCC means seeing a patient as an individual; the PCC guidelines are; one; understanding the patient as an individual, two; essential requirements of care and duty, four; a personal approach tailoring health-care service to the patient, and five; to providing a continuity of care and a relationship-building process of trust helping the patient to participate in their care (Moody, et al, 2018). </a:t>
            </a:r>
          </a:p>
          <a:p>
            <a:pPr marL="171450" indent="-228600">
              <a:buFont typeface="Arial" panose="020B0604020202020204" pitchFamily="34" charset="0"/>
              <a:buChar char="•"/>
            </a:pPr>
            <a:r>
              <a:rPr lang="en-US" sz="1050" dirty="0">
                <a:effectLst/>
              </a:rPr>
              <a:t>The National Health Service Employers, (2022) explains suicide greatly affects the NHS staff as suicide does not discriminate against anyone. </a:t>
            </a:r>
          </a:p>
          <a:p>
            <a:pPr marL="171450" indent="-228600">
              <a:buFont typeface="Arial" panose="020B0604020202020204" pitchFamily="34" charset="0"/>
              <a:buChar char="•"/>
            </a:pPr>
            <a:r>
              <a:rPr lang="en-US" sz="1050" dirty="0"/>
              <a:t>Nurses often struggle to care for a patient who has self-harmed as they see the patient as needy or demanding (Lindgren, 2020). The challenges can start from an ethical dilemma or conflicts with other colleagues; conflicts have an effect that hinders a dominant medical paradigm which then becomes hard for the person-centered care for the patient from the nurse staff, the staff expresses an insufficient support network, being left alone to deal with a patient who can become difficult, staff also report they feel alone approaching a patient who has self-harmed they feel they are seeking attention and can be manipulating (Lindgren, 2020). Staff feels, sad, angry, and somewhat frustrated that the patients do not and some may never recover (Lindgren, 2020). </a:t>
            </a:r>
          </a:p>
          <a:p>
            <a:pPr marL="171450" indent="-228600">
              <a:buFont typeface="Arial" panose="020B0604020202020204" pitchFamily="34" charset="0"/>
              <a:buChar char="•"/>
            </a:pPr>
            <a:r>
              <a:rPr lang="en-US" sz="1050" dirty="0">
                <a:effectLst/>
              </a:rPr>
              <a:t>Malik (2021) explains by having patients who lose their life to suicide is frequently viewed as an employment risk, but professionals speaking out about this isn’t known enough, and this needs to change urgently</a:t>
            </a:r>
            <a:r>
              <a:rPr lang="en-US" sz="1050" dirty="0"/>
              <a:t>; h</a:t>
            </a:r>
            <a:r>
              <a:rPr lang="en-US" sz="1050" dirty="0">
                <a:effectLst/>
              </a:rPr>
              <a:t>ealthcare professionals may suffer major effects from patient suicide, and doctors themselves may become "second victims."</a:t>
            </a:r>
            <a:endParaRPr lang="en-US" sz="1050" dirty="0"/>
          </a:p>
          <a:p>
            <a:pPr marL="171450" indent="-228600">
              <a:buFont typeface="Arial" panose="020B0604020202020204" pitchFamily="34" charset="0"/>
              <a:buChar char="•"/>
            </a:pPr>
            <a:r>
              <a:rPr lang="en-US" sz="1050" dirty="0"/>
              <a:t>However, good nursing practice is to have nurses who are educated in caring for patients who self-harmed, and the knowledge of using different tools to help understand the patient’s needs contributes to more flexible ways to work together and see to each patient and staff’s needs; working together in general mental health care can then </a:t>
            </a:r>
            <a:r>
              <a:rPr lang="en-US" sz="1050" dirty="0" err="1"/>
              <a:t>emphasise</a:t>
            </a:r>
            <a:r>
              <a:rPr lang="en-US" sz="1050" dirty="0"/>
              <a:t> person-centered care and help with recovery of the patient to focus on collaborative interpersonal relationship and to understand the patient’s needs (Lindgren, 2020).</a:t>
            </a:r>
          </a:p>
          <a:p>
            <a:pPr marL="171450" indent="-228600">
              <a:buFont typeface="Arial" panose="020B0604020202020204" pitchFamily="34" charset="0"/>
              <a:buChar char="•"/>
            </a:pPr>
            <a:endParaRPr lang="en-US" sz="1050" dirty="0"/>
          </a:p>
          <a:p>
            <a:pPr marL="171450" indent="-228600">
              <a:buFont typeface="Arial" panose="020B0604020202020204" pitchFamily="34" charset="0"/>
              <a:buChar char="•"/>
            </a:pPr>
            <a:endParaRPr lang="en-US" sz="1050" dirty="0"/>
          </a:p>
          <a:p>
            <a:pPr indent="-228600">
              <a:buFont typeface="Arial" panose="020B0604020202020204" pitchFamily="34" charset="0"/>
              <a:buChar char="•"/>
            </a:pPr>
            <a:endParaRPr lang="en-US" sz="1050" dirty="0"/>
          </a:p>
          <a:p>
            <a:pPr indent="-228600">
              <a:buFont typeface="Arial" panose="020B0604020202020204" pitchFamily="34" charset="0"/>
              <a:buChar char="•"/>
            </a:pPr>
            <a:endParaRPr lang="en-US" sz="1050" dirty="0"/>
          </a:p>
          <a:p>
            <a:pPr indent="-228600">
              <a:buFont typeface="Arial" panose="020B0604020202020204" pitchFamily="34" charset="0"/>
              <a:buChar char="•"/>
            </a:pPr>
            <a:r>
              <a:rPr lang="en-US" sz="1050" dirty="0"/>
              <a:t>(Lindgren, 2020) ( The National Health Service Employers, 2022) (Moody, et al 2018) Malik (2021)</a:t>
            </a:r>
          </a:p>
          <a:p>
            <a:pPr indent="-228600">
              <a:buFont typeface="Arial" panose="020B0604020202020204" pitchFamily="34" charset="0"/>
              <a:buChar char="•"/>
            </a:pPr>
            <a:endParaRPr lang="en-US" sz="700" dirty="0"/>
          </a:p>
        </p:txBody>
      </p:sp>
      <p:sp>
        <p:nvSpPr>
          <p:cNvPr id="14" name="Freeform: Shape 1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AB09B491-D04F-2DCA-C941-568CDABADC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812"/>
          <a:stretch/>
        </p:blipFill>
        <p:spPr>
          <a:xfrm>
            <a:off x="7016376" y="2183362"/>
            <a:ext cx="4357896" cy="3732941"/>
          </a:xfrm>
          <a:prstGeom prst="rect">
            <a:avLst/>
          </a:prstGeom>
        </p:spPr>
      </p:pic>
      <p:sp>
        <p:nvSpPr>
          <p:cNvPr id="16"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9677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240FA-7A86-8C44-2B55-54F5AF633AC8}"/>
              </a:ext>
            </a:extLst>
          </p:cNvPr>
          <p:cNvSpPr>
            <a:spLocks noGrp="1"/>
          </p:cNvSpPr>
          <p:nvPr>
            <p:ph type="title"/>
          </p:nvPr>
        </p:nvSpPr>
        <p:spPr>
          <a:xfrm>
            <a:off x="293754" y="276221"/>
            <a:ext cx="6002110" cy="485777"/>
          </a:xfrm>
        </p:spPr>
        <p:txBody>
          <a:bodyPr vert="horz" lIns="91440" tIns="45720" rIns="91440" bIns="45720" rtlCol="0" anchor="ctr">
            <a:normAutofit/>
          </a:bodyPr>
          <a:lstStyle/>
          <a:p>
            <a:r>
              <a:rPr lang="en-US" sz="1200" b="1" u="sng" dirty="0"/>
              <a:t>Suicide and Self-harm</a:t>
            </a:r>
            <a:br>
              <a:rPr lang="en-US" sz="1200" b="1" u="sng" dirty="0"/>
            </a:br>
            <a:r>
              <a:rPr lang="en-US" sz="1200" b="1" dirty="0"/>
              <a:t>Page:8</a:t>
            </a:r>
          </a:p>
        </p:txBody>
      </p:sp>
      <p:sp>
        <p:nvSpPr>
          <p:cNvPr id="4" name="Text Placeholder 3">
            <a:extLst>
              <a:ext uri="{FF2B5EF4-FFF2-40B4-BE49-F238E27FC236}">
                <a16:creationId xmlns:a16="http://schemas.microsoft.com/office/drawing/2014/main" id="{384BD2A7-F16F-3BE4-025C-1862A2C8E429}"/>
              </a:ext>
            </a:extLst>
          </p:cNvPr>
          <p:cNvSpPr>
            <a:spLocks noGrp="1"/>
          </p:cNvSpPr>
          <p:nvPr>
            <p:ph type="body" sz="half" idx="2"/>
          </p:nvPr>
        </p:nvSpPr>
        <p:spPr>
          <a:xfrm>
            <a:off x="408055" y="1433517"/>
            <a:ext cx="6002110" cy="3729034"/>
          </a:xfrm>
        </p:spPr>
        <p:txBody>
          <a:bodyPr vert="horz" lIns="91440" tIns="45720" rIns="91440" bIns="45720" rtlCol="0">
            <a:normAutofit/>
          </a:bodyPr>
          <a:lstStyle/>
          <a:p>
            <a:pPr marL="171450" indent="-228600">
              <a:buFont typeface="Arial" panose="020B0604020202020204" pitchFamily="34" charset="0"/>
              <a:buChar char="•"/>
            </a:pPr>
            <a:r>
              <a:rPr lang="en-US" sz="1000" dirty="0">
                <a:effectLst/>
              </a:rPr>
              <a:t>According to the Mental Health Foundation (2022) suicide and self-harm, are related to distress rather than mental health issues. </a:t>
            </a:r>
          </a:p>
          <a:p>
            <a:pPr marL="171450" indent="-228600">
              <a:buFont typeface="Arial" panose="020B0604020202020204" pitchFamily="34" charset="0"/>
              <a:buChar char="•"/>
            </a:pPr>
            <a:r>
              <a:rPr lang="en-US" sz="1000" dirty="0">
                <a:effectLst/>
              </a:rPr>
              <a:t> McDougall, et al, (2010) explained that anxiety and depression are all related to self-harm, the perceived need for punishment is the most frequent reason given by young people for self-harm, particularly for those who cut themselves.  self-harm is far more frequent in young people than in any other age group. </a:t>
            </a:r>
          </a:p>
          <a:p>
            <a:pPr marL="171450" indent="-228600">
              <a:buFont typeface="Arial" panose="020B0604020202020204" pitchFamily="34" charset="0"/>
              <a:buChar char="•"/>
            </a:pPr>
            <a:r>
              <a:rPr lang="en-US" sz="1000" dirty="0">
                <a:effectLst/>
              </a:rPr>
              <a:t> According to Samaritans, (Sutherland, 2019) self-harm can cause severe emotional distress, and while the majority of people who self-harm may not commit suicide in the long run if someone continues self-harming this can develop suicidal thoughts.  </a:t>
            </a:r>
          </a:p>
          <a:p>
            <a:pPr marL="171450" indent="-228600">
              <a:buFont typeface="Arial" panose="020B0604020202020204" pitchFamily="34" charset="0"/>
              <a:buChar char="•"/>
            </a:pPr>
            <a:r>
              <a:rPr lang="en-US" sz="1000" dirty="0">
                <a:effectLst/>
              </a:rPr>
              <a:t>Samaritans, (2021) figures show in 2021, 5219 suicides were reported in England, this is a 307 increase from 2020. In Wales, there were 347 suicides reported in the year 2021, this went up by an extra 62 lives more than the year before in 2020. </a:t>
            </a:r>
          </a:p>
          <a:p>
            <a:pPr marL="171450" indent="-228600">
              <a:buFont typeface="Arial" panose="020B0604020202020204" pitchFamily="34" charset="0"/>
              <a:buChar char="•"/>
            </a:pPr>
            <a:r>
              <a:rPr lang="en-US" sz="1000" dirty="0">
                <a:effectLst/>
              </a:rPr>
              <a:t> Schumacher shares O’Driscoll’s (2022,) view that even though suicide claims more lives than traffic accidents, road safety is frequently given greater priority.</a:t>
            </a:r>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r>
              <a:rPr lang="en-US" sz="1000" dirty="0"/>
              <a:t>Mental Health Foundation (2022) Mcdougall et al,( 2010)  Samaritans (2019) Samaritans (2021) </a:t>
            </a:r>
          </a:p>
          <a:p>
            <a:pPr indent="-228600">
              <a:buFont typeface="Arial" panose="020B0604020202020204" pitchFamily="34" charset="0"/>
              <a:buChar char="•"/>
            </a:pPr>
            <a:r>
              <a:rPr lang="en-US" sz="1000" dirty="0"/>
              <a:t>O’Driscoll, cites Schumacher (2021) </a:t>
            </a:r>
          </a:p>
        </p:txBody>
      </p:sp>
      <p:pic>
        <p:nvPicPr>
          <p:cNvPr id="5" name="Picture 4" descr="A picture containing indoor, wall, person, young&#10;&#10;Description automatically generated">
            <a:extLst>
              <a:ext uri="{FF2B5EF4-FFF2-40B4-BE49-F238E27FC236}">
                <a16:creationId xmlns:a16="http://schemas.microsoft.com/office/drawing/2014/main" id="{6FC72524-679E-C3E6-5BA4-A0E0CE1513F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704" r="14702" b="-1"/>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3FF054E6-730F-C956-A525-1CA826B79DFB}"/>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cuidando.es/la-enfermera-que-dejo-de-ser-voluntar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53405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4BD2A7-F16F-3BE4-025C-1862A2C8E429}"/>
              </a:ext>
            </a:extLst>
          </p:cNvPr>
          <p:cNvSpPr>
            <a:spLocks noGrp="1"/>
          </p:cNvSpPr>
          <p:nvPr>
            <p:ph type="body" sz="half" idx="2"/>
          </p:nvPr>
        </p:nvSpPr>
        <p:spPr>
          <a:xfrm>
            <a:off x="0" y="167951"/>
            <a:ext cx="11084767" cy="6428792"/>
          </a:xfrm>
        </p:spPr>
        <p:txBody>
          <a:bodyPr vert="horz" lIns="91440" tIns="45720" rIns="91440" bIns="45720" rtlCol="0">
            <a:normAutofit/>
          </a:bodyPr>
          <a:lstStyle/>
          <a:p>
            <a:r>
              <a:rPr lang="en-GB" sz="1200" dirty="0">
                <a:effectLst/>
                <a:latin typeface="Times New Roman" panose="02020603050405020304" pitchFamily="18" charset="0"/>
                <a:ea typeface="Times New Roman" panose="02020603050405020304" pitchFamily="18" charset="0"/>
              </a:rPr>
              <a:t>P9</a:t>
            </a:r>
          </a:p>
          <a:p>
            <a:pPr marL="171450" indent="-171450">
              <a:buFont typeface="Arial" panose="020B0604020202020204" pitchFamily="34" charset="0"/>
              <a:buChar char="•"/>
            </a:pPr>
            <a:endParaRPr lang="en-GB" sz="1200" dirty="0">
              <a:effectLst/>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endParaRPr lang="en-GB" sz="1200" dirty="0">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Windsor-</a:t>
            </a:r>
            <a:r>
              <a:rPr lang="en-GB" sz="1200" dirty="0" err="1">
                <a:effectLst/>
                <a:latin typeface="Times New Roman" panose="02020603050405020304" pitchFamily="18" charset="0"/>
                <a:ea typeface="Times New Roman" panose="02020603050405020304" pitchFamily="18" charset="0"/>
              </a:rPr>
              <a:t>Shellard</a:t>
            </a:r>
            <a:r>
              <a:rPr lang="en-GB" sz="1200" dirty="0">
                <a:effectLst/>
                <a:latin typeface="Times New Roman" panose="02020603050405020304" pitchFamily="18" charset="0"/>
                <a:ea typeface="Times New Roman" panose="02020603050405020304" pitchFamily="18" charset="0"/>
              </a:rPr>
              <a:t>, (2020) explains the overall pattern of suicide by deprivation in Wales is comparable to that in England, with suicide rates greater in the most depressed local areas as compared to the least depressed local areas.  Wales has too few suicide fatalities to be able to perform an equal study by age as done in England.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National Mersey Care (2022) expands on this by explaining, for a person to take their own life existence is often complex.  The words and behaviours of a person who is thinking about suicide can show red flags that they may injure themselves. However, anyone could be in danger of trying to take their own life some of the reasons are to express a threat to harm themselves or others, talk or write about dying, or actively seek ways to end their life such as start secretly stockpiling their medication.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Windsor-</a:t>
            </a:r>
            <a:r>
              <a:rPr lang="en-GB" sz="1200" dirty="0" err="1">
                <a:effectLst/>
                <a:latin typeface="Times New Roman" panose="02020603050405020304" pitchFamily="18" charset="0"/>
                <a:ea typeface="Times New Roman" panose="02020603050405020304" pitchFamily="18" charset="0"/>
              </a:rPr>
              <a:t>Shellard</a:t>
            </a:r>
            <a:r>
              <a:rPr lang="en-GB" sz="1200" dirty="0">
                <a:effectLst/>
                <a:latin typeface="Times New Roman" panose="02020603050405020304" pitchFamily="18" charset="0"/>
                <a:ea typeface="Times New Roman" panose="02020603050405020304" pitchFamily="18" charset="0"/>
              </a:rPr>
              <a:t> mirrors (2020) that one factor rarely accounts for suicide is a person’s level of risk which is influenced by some complicated web of social, cultural, psychological, and economic elements.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However, research has shown that unemployment coupled with financial instability or overwhelming debt can be a major risk factor for suicidal thoughts or triggers in males.  Schumacher (2019) shares O’Driscoll’s (2019) view that in males, it is common for it to begin in childhood.  Most adults tell boys at a very young age that boys shouldn’t cry and that boys are all so taught from an early age not to show emotions, as to do so, would make them look weak in front of others. Whilst Schumacher (2019) shares </a:t>
            </a:r>
            <a:r>
              <a:rPr lang="en-GB" sz="1200" dirty="0" err="1">
                <a:effectLst/>
                <a:latin typeface="Times New Roman" panose="02020603050405020304" pitchFamily="18" charset="0"/>
                <a:ea typeface="Times New Roman" panose="02020603050405020304" pitchFamily="18" charset="0"/>
              </a:rPr>
              <a:t>Granau’s</a:t>
            </a:r>
            <a:r>
              <a:rPr lang="en-GB" sz="1200" dirty="0">
                <a:effectLst/>
                <a:latin typeface="Times New Roman" panose="02020603050405020304" pitchFamily="18" charset="0"/>
                <a:ea typeface="Times New Roman" panose="02020603050405020304" pitchFamily="18" charset="0"/>
              </a:rPr>
              <a:t> (2019) view that mothers talk to their daughters a lot more than they do to their sons from a very young age, and they share and identify feelings a lot more.  </a:t>
            </a:r>
            <a:r>
              <a:rPr lang="en-GB" sz="1200" dirty="0" err="1">
                <a:effectLst/>
                <a:latin typeface="Times New Roman" panose="02020603050405020304" pitchFamily="18" charset="0"/>
                <a:ea typeface="Times New Roman" panose="02020603050405020304" pitchFamily="18" charset="0"/>
              </a:rPr>
              <a:t>Granau</a:t>
            </a:r>
            <a:r>
              <a:rPr lang="en-GB" sz="1200" dirty="0">
                <a:effectLst/>
                <a:latin typeface="Times New Roman" panose="02020603050405020304" pitchFamily="18" charset="0"/>
                <a:ea typeface="Times New Roman" panose="02020603050405020304" pitchFamily="18" charset="0"/>
              </a:rPr>
              <a:t> (2019, cited Schumacher, 2019) all so expresses women are almost expected to be more engaged with their emotions than men</a:t>
            </a:r>
            <a:r>
              <a:rPr lang="en-GB" sz="1200" dirty="0">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h</a:t>
            </a:r>
            <a:r>
              <a:rPr lang="en-GB" sz="1200" dirty="0">
                <a:effectLst/>
                <a:latin typeface="Times New Roman" panose="02020603050405020304" pitchFamily="18" charset="0"/>
                <a:ea typeface="Times New Roman" panose="02020603050405020304" pitchFamily="18" charset="0"/>
              </a:rPr>
              <a:t>owever, </a:t>
            </a:r>
            <a:r>
              <a:rPr lang="en-GB" sz="1200" dirty="0" err="1">
                <a:effectLst/>
                <a:latin typeface="Times New Roman" panose="02020603050405020304" pitchFamily="18" charset="0"/>
                <a:ea typeface="Times New Roman" panose="02020603050405020304" pitchFamily="18" charset="0"/>
              </a:rPr>
              <a:t>Harkavy</a:t>
            </a:r>
            <a:r>
              <a:rPr lang="en-GB" sz="1200" dirty="0">
                <a:effectLst/>
                <a:latin typeface="Times New Roman" panose="02020603050405020304" pitchFamily="18" charset="0"/>
                <a:ea typeface="Times New Roman" panose="02020603050405020304" pitchFamily="18" charset="0"/>
              </a:rPr>
              <a:t>-Friedman (2019, cited Schumacher, 2019) explains women and men are created with different biology, hormones, and the way our brains work are different.  Despite efforts to fight against gender differences, males and females are frequently researched both together. </a:t>
            </a: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Harkavy</a:t>
            </a:r>
            <a:r>
              <a:rPr lang="en-GB" sz="1200" dirty="0">
                <a:effectLst/>
                <a:latin typeface="Times New Roman" panose="02020603050405020304" pitchFamily="18" charset="0"/>
                <a:ea typeface="Times New Roman" panose="02020603050405020304" pitchFamily="18" charset="0"/>
              </a:rPr>
              <a:t>-Friedman (2019, cited Schumacher, 2019) believes we should study males and females separately to hopefully get a better and fairer understanding.  </a:t>
            </a:r>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a:p>
            <a:pPr indent="-228600">
              <a:buFont typeface="Arial" panose="020B0604020202020204" pitchFamily="34" charset="0"/>
              <a:buChar char="•"/>
            </a:pPr>
            <a:r>
              <a:rPr lang="en-GB" sz="1200" dirty="0" err="1">
                <a:effectLst/>
                <a:latin typeface="Times New Roman" panose="02020603050405020304" pitchFamily="18" charset="0"/>
                <a:ea typeface="Calibri" panose="020F0502020204030204" pitchFamily="34" charset="0"/>
              </a:rPr>
              <a:t>Harkavy</a:t>
            </a:r>
            <a:r>
              <a:rPr lang="en-GB" sz="1200" dirty="0">
                <a:effectLst/>
                <a:latin typeface="Times New Roman" panose="02020603050405020304" pitchFamily="18" charset="0"/>
                <a:ea typeface="Calibri" panose="020F0502020204030204" pitchFamily="34" charset="0"/>
              </a:rPr>
              <a:t>-Friedman (2019) ( Schumacher, 2019) Windsor-</a:t>
            </a:r>
            <a:r>
              <a:rPr lang="en-GB" sz="1200" dirty="0" err="1">
                <a:effectLst/>
                <a:latin typeface="Times New Roman" panose="02020603050405020304" pitchFamily="18" charset="0"/>
                <a:ea typeface="Calibri" panose="020F0502020204030204" pitchFamily="34" charset="0"/>
              </a:rPr>
              <a:t>Shellard</a:t>
            </a:r>
            <a:r>
              <a:rPr lang="en-GB" sz="1200" dirty="0">
                <a:latin typeface="Times New Roman" panose="02020603050405020304" pitchFamily="18" charset="0"/>
                <a:ea typeface="Calibri" panose="020F0502020204030204" pitchFamily="34" charset="0"/>
              </a:rPr>
              <a:t> (</a:t>
            </a:r>
            <a:r>
              <a:rPr lang="en-GB" sz="1200" dirty="0">
                <a:effectLst/>
                <a:latin typeface="Times New Roman" panose="02020603050405020304" pitchFamily="18" charset="0"/>
                <a:ea typeface="Calibri" panose="020F0502020204030204" pitchFamily="34" charset="0"/>
              </a:rPr>
              <a:t>2020) National Mersey Care (2022) </a:t>
            </a:r>
            <a:r>
              <a:rPr lang="en-GB" sz="1200" dirty="0" err="1">
                <a:effectLst/>
                <a:latin typeface="Times New Roman" panose="02020603050405020304" pitchFamily="18" charset="0"/>
                <a:ea typeface="Calibri" panose="020F0502020204030204" pitchFamily="34" charset="0"/>
              </a:rPr>
              <a:t>Granau</a:t>
            </a:r>
            <a:r>
              <a:rPr lang="en-GB" sz="1200" dirty="0">
                <a:effectLst/>
                <a:latin typeface="Times New Roman" panose="02020603050405020304" pitchFamily="18" charset="0"/>
                <a:ea typeface="Calibri" panose="020F0502020204030204" pitchFamily="34" charset="0"/>
              </a:rPr>
              <a:t> (2019)</a:t>
            </a:r>
            <a:endParaRPr lang="en-US" sz="1200" dirty="0"/>
          </a:p>
        </p:txBody>
      </p:sp>
      <p:sp>
        <p:nvSpPr>
          <p:cNvPr id="16" name="Rectangle 11">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descr="A group of people wearing masks&#10;&#10;Description automatically generated with medium confidence">
            <a:extLst>
              <a:ext uri="{FF2B5EF4-FFF2-40B4-BE49-F238E27FC236}">
                <a16:creationId xmlns:a16="http://schemas.microsoft.com/office/drawing/2014/main" id="{2E7CA9AA-7858-223E-8FCE-96261D0DED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84417" y="4524375"/>
            <a:ext cx="2800350" cy="1866900"/>
          </a:xfrm>
          <a:prstGeom prst="rect">
            <a:avLst/>
          </a:prstGeom>
        </p:spPr>
      </p:pic>
    </p:spTree>
    <p:extLst>
      <p:ext uri="{BB962C8B-B14F-4D97-AF65-F5344CB8AC3E}">
        <p14:creationId xmlns:p14="http://schemas.microsoft.com/office/powerpoint/2010/main" val="2154495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01F33-5AD8-E735-F256-ED44AB57BB99}"/>
              </a:ext>
            </a:extLst>
          </p:cNvPr>
          <p:cNvSpPr>
            <a:spLocks noGrp="1"/>
          </p:cNvSpPr>
          <p:nvPr>
            <p:ph type="title"/>
          </p:nvPr>
        </p:nvSpPr>
        <p:spPr>
          <a:xfrm>
            <a:off x="572493" y="238539"/>
            <a:ext cx="11018520" cy="374109"/>
          </a:xfrm>
        </p:spPr>
        <p:txBody>
          <a:bodyPr vert="horz" lIns="91440" tIns="45720" rIns="91440" bIns="45720" rtlCol="0" anchor="b">
            <a:normAutofit/>
          </a:bodyPr>
          <a:lstStyle/>
          <a:p>
            <a:r>
              <a:rPr lang="en-US" sz="1200" b="1" u="sng" dirty="0"/>
              <a:t>Signs and triggers : P10</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B1D68FC-7BBB-1750-7240-67586972D71D}"/>
              </a:ext>
            </a:extLst>
          </p:cNvPr>
          <p:cNvSpPr>
            <a:spLocks noGrp="1"/>
          </p:cNvSpPr>
          <p:nvPr>
            <p:ph type="body" sz="half" idx="2"/>
          </p:nvPr>
        </p:nvSpPr>
        <p:spPr>
          <a:xfrm>
            <a:off x="572493" y="817626"/>
            <a:ext cx="6713552" cy="5964174"/>
          </a:xfrm>
        </p:spPr>
        <p:txBody>
          <a:bodyPr vert="horz" lIns="91440" tIns="45720" rIns="91440" bIns="45720" rtlCol="0" anchor="t">
            <a:normAutofit/>
          </a:bodyPr>
          <a:lstStyle/>
          <a:p>
            <a:pPr indent="-228600">
              <a:buFont typeface="Arial" panose="020B0604020202020204" pitchFamily="34" charset="0"/>
              <a:buChar char="•"/>
            </a:pPr>
            <a:r>
              <a:rPr lang="en-US" sz="1000" dirty="0">
                <a:effectLst/>
              </a:rPr>
              <a:t>Haddad and Geiger, (2022) believes that every person is unique, but some common reasons why people self-harm is: </a:t>
            </a:r>
          </a:p>
          <a:p>
            <a:pPr marL="285750" indent="-228600">
              <a:buFont typeface="Arial" panose="020B0604020202020204" pitchFamily="34" charset="0"/>
              <a:buChar char="•"/>
            </a:pPr>
            <a:r>
              <a:rPr lang="en-US" sz="1000" dirty="0">
                <a:effectLst/>
              </a:rPr>
              <a:t> express ill feelings</a:t>
            </a:r>
          </a:p>
          <a:p>
            <a:pPr marL="342900" lvl="0" indent="-228600">
              <a:buFont typeface="Arial" panose="020B0604020202020204" pitchFamily="34" charset="0"/>
              <a:buChar char="•"/>
            </a:pPr>
            <a:r>
              <a:rPr lang="en-US" sz="1000" dirty="0">
                <a:effectLst/>
              </a:rPr>
              <a:t>express overwhelming suffering</a:t>
            </a:r>
          </a:p>
          <a:p>
            <a:pPr marL="342900" lvl="0" indent="-228600">
              <a:buFont typeface="Arial" panose="020B0604020202020204" pitchFamily="34" charset="0"/>
              <a:buChar char="•"/>
            </a:pPr>
            <a:r>
              <a:rPr lang="en-US" sz="1000" dirty="0">
                <a:effectLst/>
              </a:rPr>
              <a:t>To feel in control, especially when some aspects of their lives feel out of control. </a:t>
            </a:r>
          </a:p>
          <a:p>
            <a:pPr marL="342900" lvl="0" indent="-228600">
              <a:buFont typeface="Arial" panose="020B0604020202020204" pitchFamily="34" charset="0"/>
              <a:buChar char="•"/>
            </a:pPr>
            <a:r>
              <a:rPr lang="en-US" sz="1000" dirty="0">
                <a:effectLst/>
              </a:rPr>
              <a:t>Self-harm is commonly used to help people cope with overwhelming emotional pain. </a:t>
            </a:r>
          </a:p>
          <a:p>
            <a:pPr marL="342900" lvl="0" indent="-228600">
              <a:buFont typeface="Arial" panose="020B0604020202020204" pitchFamily="34" charset="0"/>
              <a:buChar char="•"/>
            </a:pPr>
            <a:r>
              <a:rPr lang="en-US" sz="1000" dirty="0">
                <a:effectLst/>
              </a:rPr>
              <a:t>This could be the result of social issues, trauma, or psychological issues.                  </a:t>
            </a:r>
          </a:p>
          <a:p>
            <a:pPr lvl="0" indent="-228600">
              <a:buFont typeface="Arial" panose="020B0604020202020204" pitchFamily="34" charset="0"/>
              <a:buChar char="•"/>
            </a:pPr>
            <a:r>
              <a:rPr lang="en-US" sz="1000" dirty="0">
                <a:effectLst/>
              </a:rPr>
              <a:t>People who have been bullied may have problems at:                                                  </a:t>
            </a:r>
          </a:p>
          <a:p>
            <a:pPr marL="285750" lvl="0" indent="-228600">
              <a:buFont typeface="Arial" panose="020B0604020202020204" pitchFamily="34" charset="0"/>
              <a:buChar char="•"/>
            </a:pPr>
            <a:r>
              <a:rPr lang="en-US" sz="1000" dirty="0">
                <a:effectLst/>
              </a:rPr>
              <a:t>work or school</a:t>
            </a:r>
          </a:p>
          <a:p>
            <a:pPr marL="342900" lvl="0" indent="-228600">
              <a:buFont typeface="Arial" panose="020B0604020202020204" pitchFamily="34" charset="0"/>
              <a:buChar char="•"/>
            </a:pPr>
            <a:r>
              <a:rPr lang="en-US" sz="1000" dirty="0">
                <a:effectLst/>
              </a:rPr>
              <a:t>have difficulty building healthy relationships with friends or relatives</a:t>
            </a:r>
          </a:p>
          <a:p>
            <a:pPr marL="342900" lvl="0" indent="-228600">
              <a:buFont typeface="Arial" panose="020B0604020202020204" pitchFamily="34" charset="0"/>
              <a:buChar char="•"/>
            </a:pPr>
            <a:r>
              <a:rPr lang="en-US" sz="1000" dirty="0">
                <a:effectLst/>
              </a:rPr>
              <a:t>may find it difficult to come to terms with their sexual orientation or identity</a:t>
            </a:r>
          </a:p>
          <a:p>
            <a:pPr marL="342900" lvl="0" indent="-228600">
              <a:buFont typeface="Arial" panose="020B0604020202020204" pitchFamily="34" charset="0"/>
              <a:buChar char="•"/>
            </a:pPr>
            <a:r>
              <a:rPr lang="en-US" sz="1000" dirty="0">
                <a:effectLst/>
              </a:rPr>
              <a:t>and find it overwhelming to cope with pressure and expectations from others, </a:t>
            </a:r>
          </a:p>
          <a:p>
            <a:pPr indent="-228600">
              <a:buFont typeface="Arial" panose="020B0604020202020204" pitchFamily="34" charset="0"/>
              <a:buChar char="•"/>
            </a:pPr>
            <a:r>
              <a:rPr lang="en-US" sz="1000" dirty="0">
                <a:effectLst/>
              </a:rPr>
              <a:t>     These are just some examples of social problems.</a:t>
            </a:r>
            <a:r>
              <a:rPr lang="en-US" sz="1000" b="1" dirty="0">
                <a:effectLst/>
              </a:rPr>
              <a:t> </a:t>
            </a:r>
            <a:endParaRPr lang="en-US" sz="1000" dirty="0">
              <a:effectLst/>
            </a:endParaRPr>
          </a:p>
          <a:p>
            <a:pPr marL="228600" indent="-228600">
              <a:buFont typeface="Arial" panose="020B0604020202020204" pitchFamily="34" charset="0"/>
              <a:buChar char="•"/>
            </a:pPr>
            <a:r>
              <a:rPr lang="en-US" sz="1000" dirty="0">
                <a:effectLst/>
              </a:rPr>
              <a:t>  Individuals who are suffering from trauma have likely been exposed to:</a:t>
            </a:r>
          </a:p>
          <a:p>
            <a:pPr marL="285750" indent="-228600">
              <a:buFont typeface="Arial" panose="020B0604020202020204" pitchFamily="34" charset="0"/>
              <a:buChar char="•"/>
            </a:pPr>
            <a:r>
              <a:rPr lang="en-US" sz="1000" dirty="0">
                <a:effectLst/>
              </a:rPr>
              <a:t> physical or sexual abuse, </a:t>
            </a:r>
          </a:p>
          <a:p>
            <a:pPr marL="342900" lvl="0" indent="-228600">
              <a:buFont typeface="Arial" panose="020B0604020202020204" pitchFamily="34" charset="0"/>
              <a:buChar char="•"/>
            </a:pPr>
            <a:r>
              <a:rPr lang="en-US" sz="1000" dirty="0">
                <a:effectLst/>
              </a:rPr>
              <a:t>bereaved a close friend or family member or suffered a miscarriage. </a:t>
            </a:r>
          </a:p>
          <a:p>
            <a:pPr marL="228600" indent="-228600">
              <a:buFont typeface="Arial" panose="020B0604020202020204" pitchFamily="34" charset="0"/>
              <a:buChar char="•"/>
            </a:pPr>
            <a:r>
              <a:rPr lang="en-US" sz="1000" dirty="0">
                <a:effectLst/>
              </a:rPr>
              <a:t>Psychological factors can include:</a:t>
            </a:r>
          </a:p>
          <a:p>
            <a:pPr marL="514350" indent="-228600">
              <a:buFont typeface="Arial" panose="020B0604020202020204" pitchFamily="34" charset="0"/>
              <a:buChar char="•"/>
            </a:pPr>
            <a:r>
              <a:rPr lang="en-US" sz="1000" dirty="0">
                <a:effectLst/>
              </a:rPr>
              <a:t>having recurrent ideas or voices urging them to hurt themselves </a:t>
            </a:r>
          </a:p>
          <a:p>
            <a:pPr marL="342900" lvl="0" indent="-228600">
              <a:buFont typeface="Arial" panose="020B0604020202020204" pitchFamily="34" charset="0"/>
              <a:buChar char="•"/>
            </a:pPr>
            <a:r>
              <a:rPr lang="en-US" sz="1000" dirty="0">
                <a:effectLst/>
              </a:rPr>
              <a:t>dissociating, which is to sadly lose touch with themselves and their environment</a:t>
            </a:r>
          </a:p>
          <a:p>
            <a:pPr marL="342900" lvl="0" indent="-228600">
              <a:buFont typeface="Arial" panose="020B0604020202020204" pitchFamily="34" charset="0"/>
              <a:buChar char="•"/>
            </a:pPr>
            <a:r>
              <a:rPr lang="en-US" sz="1000" dirty="0">
                <a:effectLst/>
              </a:rPr>
              <a:t>A person may also have a borderline personality disorder. </a:t>
            </a:r>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r>
              <a:rPr lang="en-US" sz="1000" dirty="0"/>
              <a:t> </a:t>
            </a:r>
            <a:r>
              <a:rPr lang="en-US" sz="1000" dirty="0">
                <a:effectLst/>
              </a:rPr>
              <a:t>Haddad and Geiger ( HSE,2022) </a:t>
            </a:r>
            <a:r>
              <a:rPr lang="en-US" sz="1000" dirty="0"/>
              <a:t>                                           </a:t>
            </a:r>
          </a:p>
        </p:txBody>
      </p:sp>
      <p:pic>
        <p:nvPicPr>
          <p:cNvPr id="10" name="Picture 9" descr="Icon&#10;&#10;Description automatically generated">
            <a:extLst>
              <a:ext uri="{FF2B5EF4-FFF2-40B4-BE49-F238E27FC236}">
                <a16:creationId xmlns:a16="http://schemas.microsoft.com/office/drawing/2014/main" id="{D494D606-ABB4-C5E9-9C64-E0EF10D052E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178" r="16861" b="3"/>
          <a:stretch/>
        </p:blipFill>
        <p:spPr>
          <a:xfrm>
            <a:off x="7675658" y="2093976"/>
            <a:ext cx="3941064" cy="4096512"/>
          </a:xfrm>
          <a:prstGeom prst="rect">
            <a:avLst/>
          </a:prstGeom>
        </p:spPr>
      </p:pic>
    </p:spTree>
    <p:extLst>
      <p:ext uri="{BB962C8B-B14F-4D97-AF65-F5344CB8AC3E}">
        <p14:creationId xmlns:p14="http://schemas.microsoft.com/office/powerpoint/2010/main" val="957189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D62B2-1B2C-0000-D866-3B1F0993FE3D}"/>
              </a:ext>
            </a:extLst>
          </p:cNvPr>
          <p:cNvSpPr>
            <a:spLocks noGrp="1"/>
          </p:cNvSpPr>
          <p:nvPr>
            <p:ph type="title"/>
          </p:nvPr>
        </p:nvSpPr>
        <p:spPr>
          <a:xfrm>
            <a:off x="841248" y="548640"/>
            <a:ext cx="3600860" cy="1689735"/>
          </a:xfrm>
        </p:spPr>
        <p:txBody>
          <a:bodyPr vert="horz" lIns="91440" tIns="45720" rIns="91440" bIns="45720" rtlCol="0" anchor="ctr">
            <a:normAutofit/>
          </a:bodyPr>
          <a:lstStyle/>
          <a:p>
            <a:r>
              <a:rPr lang="en-US" sz="1200" b="1" u="sng" kern="1200" dirty="0">
                <a:solidFill>
                  <a:schemeClr val="tx1"/>
                </a:solidFill>
                <a:latin typeface="+mj-lt"/>
                <a:ea typeface="+mj-ea"/>
                <a:cs typeface="+mj-cs"/>
              </a:rPr>
              <a:t>Conclusion and recommendations </a:t>
            </a:r>
            <a:br>
              <a:rPr lang="en-US" sz="1200" b="1" u="sng" kern="1200" dirty="0">
                <a:solidFill>
                  <a:schemeClr val="tx1"/>
                </a:solidFill>
                <a:latin typeface="+mj-lt"/>
                <a:ea typeface="+mj-ea"/>
                <a:cs typeface="+mj-cs"/>
              </a:rPr>
            </a:br>
            <a:r>
              <a:rPr lang="en-US" sz="1200" b="1" u="sng" kern="1200" dirty="0">
                <a:solidFill>
                  <a:schemeClr val="tx1"/>
                </a:solidFill>
                <a:latin typeface="+mj-lt"/>
                <a:ea typeface="+mj-ea"/>
                <a:cs typeface="+mj-cs"/>
              </a:rPr>
              <a:t>Page: 11</a:t>
            </a:r>
          </a:p>
        </p:txBody>
      </p:sp>
      <p:sp>
        <p:nvSpPr>
          <p:cNvPr id="6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60F964A-9BCA-BD91-3CFF-28D99CE11B33}"/>
              </a:ext>
            </a:extLst>
          </p:cNvPr>
          <p:cNvSpPr>
            <a:spLocks noGrp="1"/>
          </p:cNvSpPr>
          <p:nvPr>
            <p:ph type="body" sz="half" idx="2"/>
          </p:nvPr>
        </p:nvSpPr>
        <p:spPr>
          <a:xfrm>
            <a:off x="5126418" y="552091"/>
            <a:ext cx="6224335" cy="5431536"/>
          </a:xfrm>
        </p:spPr>
        <p:txBody>
          <a:bodyPr vert="horz" lIns="91440" tIns="45720" rIns="91440" bIns="45720" rtlCol="0" anchor="ctr">
            <a:normAutofit/>
          </a:bodyPr>
          <a:lstStyle/>
          <a:p>
            <a:pPr indent="-228600">
              <a:buFont typeface="Arial" panose="020B0604020202020204" pitchFamily="34" charset="0"/>
              <a:buChar char="•"/>
            </a:pPr>
            <a:endParaRPr lang="en-US" sz="900"/>
          </a:p>
          <a:p>
            <a:pPr indent="-228600">
              <a:buFont typeface="Arial" panose="020B0604020202020204" pitchFamily="34" charset="0"/>
              <a:buChar char="•"/>
            </a:pPr>
            <a:r>
              <a:rPr lang="en-US" sz="900"/>
              <a:t>Since world war two and the unimaginable findings of unethical care and inhumane experiments purposely forced on those locked inside concentration camps, the National health service research and care have progressed by approaching patients now with person-centered care, consent, ethics, and the rightly trained staff (Stone, 2014).  Even though suicide rates and self-harm are still happening, research now compared to the 1930s has moved forward a lot, people are now accepted in hospitals to receive help; it is not against the law now to try to commit suicide; staff are trained to deal with those patients who require help and direct the patient to the right department.  However, comparing the now-and-then approach the united kingdom has a better approach to personalised guidelines to care for patients during their time in the hospital rather than requesting the patients to leave the hospital and have them arrested for self-murder, staff are more aware now than ever of the research by helping patients feel they are a person and an individual. </a:t>
            </a:r>
          </a:p>
          <a:p>
            <a:pPr indent="-228600">
              <a:buFont typeface="Arial" panose="020B0604020202020204" pitchFamily="34" charset="0"/>
              <a:buChar char="•"/>
            </a:pPr>
            <a:r>
              <a:rPr lang="en-US" sz="900"/>
              <a:t>In 1996 united nations began the guidelines for national suicide prevention strategies to encourage governments to encourage the approach to suicide prevention, governments in other countries joined and by 2012 a second guideline came into place known as; goals and objectives for action; this is a more public health approach which recommends data collecting of the self-harmers and the suicides (Stone, 2014). In the past 20 years, O’Conner and Portzky (2018) explain research in suicide behavior has discovered progressions in brain imaging and epigenetics (SPECT) Together, brain imaging and research studies have discovered that individuals who have a history of suicidal thoughts had structural and functional problems in the prefrontal and limbic regions of the brain.   O’Connor and Portzky (2018) highlight, that brain scans are only one component of the equation when it comes to understanding suicide risk, but such technologies are still important to the understanding of suicidal behavior risk indicators. New developments in research are, technology like the internet and mobile phones, and social networks can help with a better understanding of suicide behaviour and can also be used to treat and communicate with individuals at high risk (O’Connor and Portzky,2018).  Even though the NHS is free to anyone who is in need of medical attention, the costs of self-harm make a huge impact on the NHS budget. It takes a toll on the NHS staff without the right staff the staff on duty feel they do not have the support to be able to help those in serious need, however, due to years of research staff are now getting the training needed and tools are put into place for guidelines how to deal with a person whom self harms. </a:t>
            </a:r>
          </a:p>
          <a:p>
            <a:pPr indent="-228600">
              <a:buFont typeface="Arial" panose="020B0604020202020204" pitchFamily="34" charset="0"/>
              <a:buChar char="•"/>
            </a:pPr>
            <a:r>
              <a:rPr lang="en-US" sz="900"/>
              <a:t>On </a:t>
            </a:r>
            <a:r>
              <a:rPr lang="en-US" sz="900">
                <a:effectLst/>
              </a:rPr>
              <a:t>World Mental health day</a:t>
            </a:r>
            <a:r>
              <a:rPr lang="en-US" sz="900" b="1">
                <a:effectLst/>
              </a:rPr>
              <a:t> </a:t>
            </a:r>
            <a:r>
              <a:rPr lang="en-US" sz="900">
                <a:effectLst/>
              </a:rPr>
              <a:t>in 2018, the United Kingdom (UK) government announced its first suicide prevention minister.  The UK government has now started to listen and Harkavy-Friedman, (2019, cited Schumacher, 2019) now has faith that there has been a decline in the UK suicide rate as now nationwide we are all more aware and educated in work professions.  Brown, (2020) believes understanding vulnerable people who show signs of suicide and are at risk must be directed in the right treatment efforts to try to stop vulnerable people from trying to commit suicide which has to be essential for suicide prevention.  Mental health organisations across the country have increased their abilities to quantify the nature and amount of suicidal behaviour.  Brown, (2020) highlights that the National Health Trusts in mental health provide lots of help and support to vulnerable patients who are in hospitals and community facilities for the community which has been funded by the government as a support package.  Severe psychiatric care and specialist services for children and adolescents, elderly people, and people with learning disabilities are available, as are early intervention in psychosis teams, forensic and drug and alcohol services, and primary care programs that support and help alongside family care doctors in healthcare centers. </a:t>
            </a:r>
          </a:p>
          <a:p>
            <a:pPr indent="-228600">
              <a:buFont typeface="Arial" panose="020B0604020202020204" pitchFamily="34" charset="0"/>
              <a:buChar char="•"/>
            </a:pPr>
            <a:r>
              <a:rPr lang="en-US" sz="900"/>
              <a:t>O’Conner and Portzky (2018) (Stone, 2014)  Harkavy-Friedman (2019) (Schumacher, 2019)</a:t>
            </a:r>
          </a:p>
        </p:txBody>
      </p:sp>
    </p:spTree>
    <p:extLst>
      <p:ext uri="{BB962C8B-B14F-4D97-AF65-F5344CB8AC3E}">
        <p14:creationId xmlns:p14="http://schemas.microsoft.com/office/powerpoint/2010/main" val="1183601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B4840-B34B-F1D9-330A-0B8B8E5D8D31}"/>
              </a:ext>
            </a:extLst>
          </p:cNvPr>
          <p:cNvSpPr>
            <a:spLocks noGrp="1"/>
          </p:cNvSpPr>
          <p:nvPr>
            <p:ph type="title"/>
          </p:nvPr>
        </p:nvSpPr>
        <p:spPr>
          <a:xfrm>
            <a:off x="839788" y="438540"/>
            <a:ext cx="3932237" cy="242596"/>
          </a:xfrm>
        </p:spPr>
        <p:txBody>
          <a:bodyPr>
            <a:normAutofit fontScale="90000"/>
          </a:bodyPr>
          <a:lstStyle/>
          <a:p>
            <a:r>
              <a:rPr lang="en-GB" sz="1200" dirty="0"/>
              <a:t>References; p12 </a:t>
            </a:r>
          </a:p>
        </p:txBody>
      </p:sp>
      <p:sp>
        <p:nvSpPr>
          <p:cNvPr id="4" name="Text Placeholder 3">
            <a:extLst>
              <a:ext uri="{FF2B5EF4-FFF2-40B4-BE49-F238E27FC236}">
                <a16:creationId xmlns:a16="http://schemas.microsoft.com/office/drawing/2014/main" id="{6789DFBD-5D1D-9F57-0357-58CF38BC106E}"/>
              </a:ext>
            </a:extLst>
          </p:cNvPr>
          <p:cNvSpPr>
            <a:spLocks noGrp="1"/>
          </p:cNvSpPr>
          <p:nvPr>
            <p:ph type="body" sz="half" idx="2"/>
          </p:nvPr>
        </p:nvSpPr>
        <p:spPr>
          <a:xfrm>
            <a:off x="839788" y="793103"/>
            <a:ext cx="10982098" cy="5803640"/>
          </a:xfrm>
        </p:spPr>
        <p:txBody>
          <a:bodyPr>
            <a:normAutofit fontScale="62500" lnSpcReduction="20000"/>
          </a:bodyPr>
          <a:lstStyle/>
          <a:p>
            <a:pPr marL="342900" lvl="0" indent="-342900">
              <a:lnSpc>
                <a:spcPct val="106000"/>
              </a:lnSpc>
              <a:spcBef>
                <a:spcPts val="1000"/>
              </a:spcBef>
              <a:spcAft>
                <a:spcPts val="800"/>
              </a:spcAft>
              <a:buFont typeface="Symbol" panose="05050102010706020507" pitchFamily="18" charset="2"/>
              <a:buChar char=""/>
            </a:pPr>
            <a:r>
              <a:rPr lang="en-GB" sz="1800" kern="1200" dirty="0">
                <a:solidFill>
                  <a:srgbClr val="000000"/>
                </a:solidFill>
                <a:effectLst/>
                <a:latin typeface="Calibri" panose="020F0502020204030204" pitchFamily="34" charset="0"/>
                <a:ea typeface="Calibri" panose="020F0502020204030204" pitchFamily="34" charset="0"/>
              </a:rPr>
              <a:t>Bester, JC,. Juujarvi, S,. Ronkainen, K,. and Silvennoinen, P. (2020).</a:t>
            </a:r>
            <a:r>
              <a:rPr lang="en-GB" sz="1800" kern="1200" dirty="0">
                <a:solidFill>
                  <a:srgbClr val="333333"/>
                </a:solidFill>
                <a:effectLst/>
                <a:latin typeface="Calibri" panose="020F0502020204030204" pitchFamily="34" charset="0"/>
                <a:ea typeface="Times New Roman" panose="02020603050405020304" pitchFamily="18" charset="0"/>
              </a:rPr>
              <a:t> Beneficence, Interests, and Wellbeing in Medicine: What It Means to Provide Benefit to Patients</a:t>
            </a:r>
            <a:r>
              <a:rPr lang="en-GB" sz="1800" kern="1200" dirty="0">
                <a:solidFill>
                  <a:srgbClr val="000000"/>
                </a:solidFill>
                <a:effectLst/>
                <a:latin typeface="Calibri" panose="020F0502020204030204" pitchFamily="34" charset="0"/>
                <a:ea typeface="Calibri" panose="020F0502020204030204" pitchFamily="34" charset="0"/>
              </a:rPr>
              <a:t> </a:t>
            </a:r>
            <a:r>
              <a:rPr lang="en-GB" sz="1800" i="1" kern="1200" dirty="0">
                <a:solidFill>
                  <a:srgbClr val="000000"/>
                </a:solidFill>
                <a:effectLst/>
                <a:latin typeface="Calibri" panose="020F0502020204030204" pitchFamily="34" charset="0"/>
                <a:ea typeface="Calibri" panose="020F0502020204030204" pitchFamily="34" charset="0"/>
              </a:rPr>
              <a:t>The American Journal of bioethics</a:t>
            </a:r>
            <a:r>
              <a:rPr lang="en-GB" sz="1800" kern="1200" dirty="0">
                <a:solidFill>
                  <a:srgbClr val="000000"/>
                </a:solidFill>
                <a:effectLst/>
                <a:latin typeface="Calibri" panose="020F0502020204030204" pitchFamily="34" charset="0"/>
                <a:ea typeface="Calibri" panose="020F0502020204030204" pitchFamily="34" charset="0"/>
              </a:rPr>
              <a:t>: 20(3), pp.53-62.</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buFont typeface="Symbol" panose="05050102010706020507" pitchFamily="18" charset="2"/>
              <a:buChar char=""/>
            </a:pP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Chrisman,. </a:t>
            </a:r>
            <a:r>
              <a:rPr lang="en-GB" sz="1800" kern="12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Jolinda</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Jordan, Rita,. Davis, Charlotte,. Williams,. And  Wanda. (2014). </a:t>
            </a:r>
            <a:r>
              <a:rPr lang="en-GB" sz="1800" i="1"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Exploring evidence-based practice research</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kern="1200" dirty="0">
                <a:solidFill>
                  <a:srgbClr val="000000"/>
                </a:solidFill>
                <a:effectLst/>
                <a:latin typeface="Times New Roman" panose="02020603050405020304" pitchFamily="18" charset="0"/>
                <a:ea typeface="Times New Roman" panose="02020603050405020304" pitchFamily="18" charset="0"/>
                <a:cs typeface="Calibri" panose="020F0502020204030204" pitchFamily="34" charset="0"/>
              </a:rPr>
              <a:t> American Nurses Association</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(ANA). Nursing Made Incredibly Easy!:12(4), pp. 8-12.</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buFont typeface="Symbol" panose="05050102010706020507" pitchFamily="18" charset="2"/>
              <a:buChar char=""/>
            </a:pPr>
            <a:r>
              <a:rPr lang="en-GB" sz="1800" dirty="0" err="1">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Ghooi</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 R.B. (2011). The Nuremberg Code-A critique. </a:t>
            </a:r>
            <a:r>
              <a:rPr lang="en-GB" sz="1800" i="1"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Perspectives in clinical research</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 </a:t>
            </a:r>
            <a:r>
              <a:rPr lang="en-GB" sz="1800" i="1"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2</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(2), 72–76. https://doi.org/10.4103/2229-3485.80371 </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(accessed on 4</a:t>
            </a:r>
            <a:r>
              <a:rPr lang="en-GB" sz="1800" baseline="30000" dirty="0">
                <a:effectLst/>
                <a:latin typeface="Times New Roman" panose="02020603050405020304" pitchFamily="18" charset="0"/>
                <a:ea typeface="Times New Roman" panose="02020603050405020304" pitchFamily="18" charset="0"/>
                <a:cs typeface="Calibri" panose="020F0502020204030204" pitchFamily="34" charset="0"/>
              </a:rPr>
              <a:t>th</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December 2022).</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spcBef>
                <a:spcPts val="1000"/>
              </a:spcBef>
              <a:buFont typeface="Symbol" panose="05050102010706020507" pitchFamily="18" charset="2"/>
              <a:buChar char=""/>
            </a:pPr>
            <a:r>
              <a:rPr lang="en-GB" sz="1800" kern="1200" dirty="0" err="1">
                <a:solidFill>
                  <a:srgbClr val="000000"/>
                </a:solidFill>
                <a:effectLst/>
                <a:latin typeface="Calibri" panose="020F0502020204030204" pitchFamily="34" charset="0"/>
                <a:ea typeface="Times New Roman" panose="02020603050405020304" pitchFamily="18" charset="0"/>
              </a:rPr>
              <a:t>Greengross</a:t>
            </a:r>
            <a:r>
              <a:rPr lang="en-GB" sz="1800" kern="1200" dirty="0">
                <a:solidFill>
                  <a:srgbClr val="000000"/>
                </a:solidFill>
                <a:effectLst/>
                <a:latin typeface="Calibri" panose="020F0502020204030204" pitchFamily="34" charset="0"/>
                <a:ea typeface="Times New Roman" panose="02020603050405020304" pitchFamily="18" charset="0"/>
              </a:rPr>
              <a:t>, P,. Grant, K, and </a:t>
            </a:r>
            <a:r>
              <a:rPr lang="en-GB" sz="1800" kern="1200" dirty="0" err="1">
                <a:solidFill>
                  <a:srgbClr val="000000"/>
                </a:solidFill>
                <a:effectLst/>
                <a:latin typeface="Calibri" panose="020F0502020204030204" pitchFamily="34" charset="0"/>
                <a:ea typeface="Times New Roman" panose="02020603050405020304" pitchFamily="18" charset="0"/>
              </a:rPr>
              <a:t>Collini</a:t>
            </a:r>
            <a:r>
              <a:rPr lang="en-GB" sz="1800" kern="1200" dirty="0">
                <a:solidFill>
                  <a:srgbClr val="000000"/>
                </a:solidFill>
                <a:effectLst/>
                <a:latin typeface="Calibri" panose="020F0502020204030204" pitchFamily="34" charset="0"/>
                <a:ea typeface="Times New Roman" panose="02020603050405020304" pitchFamily="18" charset="0"/>
              </a:rPr>
              <a:t>, E. (1999). </a:t>
            </a:r>
            <a:r>
              <a:rPr lang="en-GB" sz="1800" i="1" kern="1200" dirty="0">
                <a:solidFill>
                  <a:srgbClr val="000000"/>
                </a:solidFill>
                <a:effectLst/>
                <a:latin typeface="Calibri" panose="020F0502020204030204" pitchFamily="34" charset="0"/>
                <a:ea typeface="Times New Roman" panose="02020603050405020304" pitchFamily="18" charset="0"/>
              </a:rPr>
              <a:t>The history and development of the: UK National Health Service 1948 – 1999. </a:t>
            </a:r>
            <a:r>
              <a:rPr lang="en-GB" sz="1800" i="1" kern="1200" dirty="0" err="1">
                <a:solidFill>
                  <a:srgbClr val="000000"/>
                </a:solidFill>
                <a:effectLst/>
                <a:latin typeface="Calibri" panose="020F0502020204030204" pitchFamily="34" charset="0"/>
                <a:ea typeface="Times New Roman" panose="02020603050405020304" pitchFamily="18" charset="0"/>
              </a:rPr>
              <a:t>Edt</a:t>
            </a:r>
            <a:r>
              <a:rPr lang="en-GB" sz="1800" i="1" kern="1200" dirty="0">
                <a:solidFill>
                  <a:srgbClr val="000000"/>
                </a:solidFill>
                <a:effectLst/>
                <a:latin typeface="Calibri" panose="020F0502020204030204" pitchFamily="34" charset="0"/>
                <a:ea typeface="Times New Roman" panose="02020603050405020304" pitchFamily="18" charset="0"/>
              </a:rPr>
              <a:t> (2)</a:t>
            </a:r>
            <a:r>
              <a:rPr lang="en-GB" sz="1800" kern="1200" dirty="0">
                <a:solidFill>
                  <a:srgbClr val="000000"/>
                </a:solidFill>
                <a:effectLst/>
                <a:latin typeface="Calibri" panose="020F0502020204030204" pitchFamily="34" charset="0"/>
                <a:ea typeface="Times New Roman" panose="02020603050405020304" pitchFamily="18" charset="0"/>
              </a:rPr>
              <a:t>:p4.</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spcBef>
                <a:spcPts val="1000"/>
              </a:spcBef>
              <a:spcAft>
                <a:spcPts val="800"/>
              </a:spcAft>
              <a:buFont typeface="Symbol" panose="05050102010706020507" pitchFamily="18" charset="2"/>
              <a:buChar char=""/>
            </a:pPr>
            <a:r>
              <a:rPr lang="en-GB" sz="1800" kern="1200" dirty="0">
                <a:solidFill>
                  <a:srgbClr val="222222"/>
                </a:solidFill>
                <a:effectLst/>
                <a:latin typeface="Calibri" panose="020F0502020204030204" pitchFamily="34" charset="0"/>
                <a:ea typeface="Calibri" panose="020F0502020204030204" pitchFamily="34" charset="0"/>
              </a:rPr>
              <a:t>Haddad LM, and Geiger RA. (2022)</a:t>
            </a:r>
            <a:r>
              <a:rPr lang="en-GB" sz="1800" kern="1200" dirty="0">
                <a:solidFill>
                  <a:srgbClr val="000000"/>
                </a:solidFill>
                <a:effectLst/>
                <a:latin typeface="Calibri" panose="020F0502020204030204" pitchFamily="34" charset="0"/>
                <a:ea typeface="Calibri" panose="020F0502020204030204" pitchFamily="34" charset="0"/>
              </a:rPr>
              <a:t> Health Service Executive (HSE) </a:t>
            </a:r>
            <a:r>
              <a:rPr lang="en-GB" sz="1800" kern="1200" dirty="0">
                <a:solidFill>
                  <a:srgbClr val="222222"/>
                </a:solidFill>
                <a:effectLst/>
                <a:latin typeface="Calibri" panose="020F0502020204030204" pitchFamily="34" charset="0"/>
                <a:ea typeface="Calibri" panose="020F0502020204030204" pitchFamily="34" charset="0"/>
              </a:rPr>
              <a:t>Nursing Ethical </a:t>
            </a:r>
            <a:r>
              <a:rPr lang="en-GB" sz="1800" kern="1200" dirty="0" err="1">
                <a:solidFill>
                  <a:srgbClr val="222222"/>
                </a:solidFill>
                <a:effectLst/>
                <a:latin typeface="Calibri" panose="020F0502020204030204" pitchFamily="34" charset="0"/>
                <a:ea typeface="Calibri" panose="020F0502020204030204" pitchFamily="34" charset="0"/>
              </a:rPr>
              <a:t>Consideration</a:t>
            </a:r>
            <a:r>
              <a:rPr lang="en-GB" sz="1800" i="1" kern="1200" dirty="0" err="1">
                <a:solidFill>
                  <a:srgbClr val="222222"/>
                </a:solidFill>
                <a:effectLst/>
                <a:latin typeface="Calibri" panose="020F0502020204030204" pitchFamily="34" charset="0"/>
                <a:ea typeface="Calibri" panose="020F0502020204030204" pitchFamily="34" charset="0"/>
              </a:rPr>
              <a:t>:</a:t>
            </a:r>
            <a:r>
              <a:rPr lang="en-GB" sz="1800" kern="1200" dirty="0" err="1">
                <a:solidFill>
                  <a:srgbClr val="000000"/>
                </a:solidFill>
                <a:effectLst/>
                <a:latin typeface="Calibri" panose="020F0502020204030204" pitchFamily="34" charset="0"/>
                <a:ea typeface="Calibri" panose="020F0502020204030204" pitchFamily="34" charset="0"/>
              </a:rPr>
              <a:t>Why</a:t>
            </a:r>
            <a:r>
              <a:rPr lang="en-GB" sz="1800" kern="1200" dirty="0">
                <a:solidFill>
                  <a:srgbClr val="000000"/>
                </a:solidFill>
                <a:effectLst/>
                <a:latin typeface="Calibri" panose="020F0502020204030204" pitchFamily="34" charset="0"/>
                <a:ea typeface="Calibri" panose="020F0502020204030204" pitchFamily="34" charset="0"/>
              </a:rPr>
              <a:t> people self-harm</a:t>
            </a:r>
            <a:r>
              <a:rPr lang="en-GB" sz="1800" i="1" kern="1200" dirty="0">
                <a:solidFill>
                  <a:srgbClr val="000000"/>
                </a:solidFill>
                <a:effectLst/>
                <a:latin typeface="Calibri" panose="020F0502020204030204" pitchFamily="34" charset="0"/>
                <a:ea typeface="Calibri" panose="020F0502020204030204" pitchFamily="34" charset="0"/>
              </a:rPr>
              <a:t>: Self harm. </a:t>
            </a:r>
            <a:r>
              <a:rPr lang="en-GB" sz="1800" kern="1200" dirty="0">
                <a:solidFill>
                  <a:srgbClr val="000000"/>
                </a:solidFill>
                <a:effectLst/>
                <a:latin typeface="Calibri" panose="020F0502020204030204" pitchFamily="34" charset="0"/>
                <a:ea typeface="Calibri" panose="020F0502020204030204" pitchFamily="34" charset="0"/>
              </a:rPr>
              <a:t>Available at:</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a:solidFill>
                  <a:srgbClr val="000000"/>
                </a:solidFill>
                <a:effectLst/>
                <a:latin typeface="Calibri" panose="020F0502020204030204" pitchFamily="34" charset="0"/>
                <a:ea typeface="Calibri" panose="020F0502020204030204" pitchFamily="34" charset="0"/>
              </a:rPr>
              <a:t>https://www2.hse.ie/conditions/self-harm/why-people-self-harm/. (Assessed on 11</a:t>
            </a:r>
            <a:r>
              <a:rPr lang="en-GB" sz="1800" kern="1200" baseline="30000" dirty="0">
                <a:solidFill>
                  <a:srgbClr val="000000"/>
                </a:solidFill>
                <a:effectLst/>
                <a:latin typeface="Calibri" panose="020F0502020204030204" pitchFamily="34" charset="0"/>
                <a:ea typeface="Calibri" panose="020F0502020204030204" pitchFamily="34" charset="0"/>
              </a:rPr>
              <a:t>th</a:t>
            </a:r>
            <a:r>
              <a:rPr lang="en-GB" sz="1800" kern="1200" dirty="0">
                <a:solidFill>
                  <a:srgbClr val="000000"/>
                </a:solidFill>
                <a:effectLst/>
                <a:latin typeface="Calibri" panose="020F0502020204030204" pitchFamily="34" charset="0"/>
                <a:ea typeface="Calibri" panose="020F0502020204030204" pitchFamily="34" charset="0"/>
              </a:rPr>
              <a:t> October 2022).</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buFont typeface="Symbol" panose="05050102010706020507" pitchFamily="18" charset="2"/>
              <a:buChar char=""/>
            </a:pP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Juujarvi, S,. Ronkainen, K,. and Silvennoinen, (2019). </a:t>
            </a:r>
            <a:r>
              <a:rPr lang="en-GB" sz="1800" i="1"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Ethics of care and Justice in primary nursing in older patients. </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Sage Journals: Clinical ethics:14(4).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spcBef>
                <a:spcPts val="1000"/>
              </a:spcBef>
              <a:buFont typeface="Symbol" panose="05050102010706020507" pitchFamily="18" charset="2"/>
              <a:buChar char=""/>
            </a:pPr>
            <a:r>
              <a:rPr lang="en-GB" sz="1800" kern="1200" dirty="0">
                <a:solidFill>
                  <a:srgbClr val="212121"/>
                </a:solidFill>
                <a:effectLst/>
                <a:latin typeface="Calibri" panose="020F0502020204030204" pitchFamily="34" charset="0"/>
                <a:ea typeface="Times New Roman" panose="02020603050405020304" pitchFamily="18" charset="0"/>
              </a:rPr>
              <a:t>Khan, B (2022). Journal article on the history of the NHS. The history of the NHS, Available from;( https://www.studocu.com/en-gb/document/learndirect/access-to-higher-education-nursing/journal-article-on-the-history-of-the-nhs/20538154), accessed on (1</a:t>
            </a:r>
            <a:r>
              <a:rPr lang="en-GB" sz="1800" kern="1200" baseline="30000" dirty="0">
                <a:solidFill>
                  <a:srgbClr val="212121"/>
                </a:solidFill>
                <a:effectLst/>
                <a:latin typeface="Calibri" panose="020F0502020204030204" pitchFamily="34" charset="0"/>
                <a:ea typeface="Times New Roman" panose="02020603050405020304" pitchFamily="18" charset="0"/>
              </a:rPr>
              <a:t>st</a:t>
            </a:r>
            <a:r>
              <a:rPr lang="en-GB" sz="1800" kern="1200" dirty="0">
                <a:solidFill>
                  <a:srgbClr val="212121"/>
                </a:solidFill>
                <a:effectLst/>
                <a:latin typeface="Calibri" panose="020F0502020204030204" pitchFamily="34" charset="0"/>
                <a:ea typeface="Times New Roman" panose="02020603050405020304" pitchFamily="18" charset="0"/>
              </a:rPr>
              <a:t> December 2022).</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333333"/>
                </a:solidFill>
                <a:effectLst/>
                <a:latin typeface="Times New Roman" panose="02020603050405020304" pitchFamily="18" charset="0"/>
                <a:ea typeface="Calibri" panose="020F0502020204030204" pitchFamily="34" charset="0"/>
                <a:cs typeface="Calibri" panose="020F0502020204030204" pitchFamily="34" charset="0"/>
              </a:rPr>
              <a:t>Lindgren, B.M,. Molin, j &amp; </a:t>
            </a:r>
            <a:r>
              <a:rPr lang="en-GB" sz="1800" dirty="0" err="1">
                <a:solidFill>
                  <a:srgbClr val="333333"/>
                </a:solidFill>
                <a:effectLst/>
                <a:latin typeface="Times New Roman" panose="02020603050405020304" pitchFamily="18" charset="0"/>
                <a:ea typeface="Calibri" panose="020F0502020204030204" pitchFamily="34" charset="0"/>
                <a:cs typeface="Calibri" panose="020F0502020204030204" pitchFamily="34" charset="0"/>
              </a:rPr>
              <a:t>Graneheim</a:t>
            </a:r>
            <a:r>
              <a:rPr lang="en-GB" sz="1800" dirty="0">
                <a:solidFill>
                  <a:srgbClr val="333333"/>
                </a:solidFill>
                <a:effectLst/>
                <a:latin typeface="Times New Roman" panose="02020603050405020304" pitchFamily="18" charset="0"/>
                <a:ea typeface="Calibri" panose="020F0502020204030204" pitchFamily="34" charset="0"/>
                <a:cs typeface="Calibri" panose="020F0502020204030204" pitchFamily="34" charset="0"/>
              </a:rPr>
              <a:t>, U.H (2021).  Balancing between a Person-Centred and a Common Staff Approach: Nursing Staff’s Experiences of Good Nursing Practice for Patients Who Self-Harm, Issues in Mental Health Nursing, 42:6, pp. 564-572, DOI: </a:t>
            </a:r>
            <a:r>
              <a:rPr lang="en-GB" sz="1800" u="sng" dirty="0">
                <a:solidFill>
                  <a:srgbClr val="333333"/>
                </a:solidFill>
                <a:effectLst/>
                <a:latin typeface="Times New Roman" panose="02020603050405020304" pitchFamily="18" charset="0"/>
                <a:ea typeface="Calibri" panose="020F0502020204030204" pitchFamily="34" charset="0"/>
                <a:cs typeface="Calibri" panose="020F0502020204030204" pitchFamily="34" charset="0"/>
                <a:hlinkClick r:id="rId2"/>
              </a:rPr>
              <a:t>10.1080/01612840.2020.1817206</a:t>
            </a:r>
            <a:r>
              <a:rPr lang="en-GB" sz="1800" dirty="0">
                <a:solidFill>
                  <a:srgbClr val="333333"/>
                </a:solidFill>
                <a:effectLst/>
                <a:latin typeface="Times New Roman" panose="02020603050405020304" pitchFamily="18" charset="0"/>
                <a:ea typeface="Calibri" panose="020F0502020204030204" pitchFamily="34" charset="0"/>
                <a:cs typeface="Calibri" panose="020F0502020204030204" pitchFamily="34" charset="0"/>
              </a:rPr>
              <a:t> (accessed on 5</a:t>
            </a:r>
            <a:r>
              <a:rPr lang="en-GB" sz="1800" baseline="30000" dirty="0">
                <a:solidFill>
                  <a:srgbClr val="333333"/>
                </a:solidFill>
                <a:effectLst/>
                <a:latin typeface="Times New Roman" panose="02020603050405020304" pitchFamily="18" charset="0"/>
                <a:ea typeface="Calibri" panose="020F0502020204030204" pitchFamily="34" charset="0"/>
                <a:cs typeface="Calibri" panose="020F0502020204030204" pitchFamily="34" charset="0"/>
              </a:rPr>
              <a:t>th</a:t>
            </a:r>
            <a:r>
              <a:rPr lang="en-GB" sz="1800" dirty="0">
                <a:solidFill>
                  <a:srgbClr val="333333"/>
                </a:solidFill>
                <a:effectLst/>
                <a:latin typeface="Times New Roman" panose="02020603050405020304" pitchFamily="18" charset="0"/>
                <a:ea typeface="Calibri" panose="020F0502020204030204" pitchFamily="34" charset="0"/>
                <a:cs typeface="Calibri" panose="020F0502020204030204" pitchFamily="34" charset="0"/>
              </a:rPr>
              <a:t> December 2022).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Malik, S,. Gunn, S,. and Robertson. (2021).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Impact Of Patient Suicide on Doctors and Nurses: A Critical Interpretive Meta-Synthesis.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PP.1266-1285. Cite,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Chemtob</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Bauer, Hamada,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Pelowski</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&amp; Muraoka, </a:t>
            </a:r>
            <a:r>
              <a:rPr lang="en-GB" sz="1800"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hlinkClick r:id="rId3"/>
              </a:rPr>
              <a:t>1989</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Ruskin,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Sakinofsky</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Bagby</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Dickens, &amp; Sousa, </a:t>
            </a:r>
            <a:r>
              <a:rPr lang="en-GB" sz="1800"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hlinkClick r:id="rId3"/>
              </a:rPr>
              <a:t>2004</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Kable &amp;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Spigelman</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hlinkClick r:id="rId3"/>
              </a:rPr>
              <a:t>2018</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Scott et al., </a:t>
            </a:r>
            <a:r>
              <a:rPr lang="en-GB" sz="1800"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hlinkClick r:id="rId3"/>
              </a:rPr>
              <a:t>2009</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Wu, </a:t>
            </a:r>
            <a:r>
              <a:rPr lang="en-GB" sz="1800"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hlinkClick r:id="rId3"/>
              </a:rPr>
              <a:t>2000</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McDougall, T,. Armstrong, M, and Trainor, G. (2010).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Helping children and young people who self-harm. An Introduction to self-harming and suicidal behaviours for health </a:t>
            </a:r>
            <a:r>
              <a:rPr lang="en-GB" sz="1800" i="1"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professionals.</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pp</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53.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Winchel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and Stanley 1991;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Favazza</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1998;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MacAniff</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and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Kiselica</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2001)</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Mental Health Foundation. (2022.)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Suicide. Men and women </a:t>
            </a:r>
            <a:r>
              <a:rPr lang="en-GB" sz="1800" i="1"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statistics.</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Available</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https://www.mentalhealth.org.uk/explore-mental-health/statistics/men-women-statistics</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(Accessed on 10 October 2022).</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spcBef>
                <a:spcPts val="1000"/>
              </a:spcBef>
              <a:buFont typeface="Symbol" panose="05050102010706020507" pitchFamily="18" charset="2"/>
              <a:buChar char=""/>
            </a:pPr>
            <a:r>
              <a:rPr lang="en-GB" sz="1800" kern="1200" dirty="0">
                <a:solidFill>
                  <a:srgbClr val="000000"/>
                </a:solidFill>
                <a:effectLst/>
                <a:latin typeface="Calibri" panose="020F0502020204030204" pitchFamily="34" charset="0"/>
                <a:ea typeface="Times New Roman" panose="02020603050405020304" pitchFamily="18" charset="0"/>
              </a:rPr>
              <a:t>Millard, C. (2015). </a:t>
            </a:r>
            <a:r>
              <a:rPr lang="en-GB" sz="1800" i="1" kern="1200" dirty="0">
                <a:solidFill>
                  <a:srgbClr val="000000"/>
                </a:solidFill>
                <a:effectLst/>
                <a:latin typeface="Calibri" panose="020F0502020204030204" pitchFamily="34" charset="0"/>
                <a:ea typeface="Times New Roman" panose="02020603050405020304" pitchFamily="18" charset="0"/>
              </a:rPr>
              <a:t>A History of Self-Harm in Britain</a:t>
            </a:r>
            <a:r>
              <a:rPr lang="en-GB" sz="1800" kern="1200" dirty="0">
                <a:solidFill>
                  <a:srgbClr val="000000"/>
                </a:solidFill>
                <a:effectLst/>
                <a:latin typeface="Calibri" panose="020F0502020204030204" pitchFamily="34" charset="0"/>
                <a:ea typeface="Times New Roman" panose="02020603050405020304" pitchFamily="18" charset="0"/>
              </a:rPr>
              <a:t>: A Genealogy of Cutting and Overdosing. Palgrave Macmillan.11:PP 40-41</a:t>
            </a:r>
          </a:p>
          <a:p>
            <a:pPr marL="342900" lvl="0" indent="-342900">
              <a:lnSpc>
                <a:spcPct val="90000"/>
              </a:lnSpc>
              <a:spcBef>
                <a:spcPts val="1000"/>
              </a:spcBef>
              <a:buFont typeface="Symbol" panose="05050102010706020507" pitchFamily="18" charset="2"/>
              <a:buChar char=""/>
            </a:pPr>
            <a:r>
              <a:rPr lang="en-GB" sz="1900" b="0" i="0" dirty="0">
                <a:solidFill>
                  <a:srgbClr val="212121"/>
                </a:solidFill>
                <a:effectLst/>
              </a:rPr>
              <a:t>Moody L, Nicholls B, </a:t>
            </a:r>
            <a:r>
              <a:rPr lang="en-GB" sz="1900" b="0" i="0" dirty="0" err="1">
                <a:solidFill>
                  <a:srgbClr val="212121"/>
                </a:solidFill>
                <a:effectLst/>
              </a:rPr>
              <a:t>Shamji</a:t>
            </a:r>
            <a:r>
              <a:rPr lang="en-GB" sz="1900" b="0" i="0" dirty="0">
                <a:solidFill>
                  <a:srgbClr val="212121"/>
                </a:solidFill>
                <a:effectLst/>
              </a:rPr>
              <a:t> H, Bridge E, </a:t>
            </a:r>
            <a:r>
              <a:rPr lang="en-GB" sz="1900" b="0" i="0" dirty="0" err="1">
                <a:solidFill>
                  <a:srgbClr val="212121"/>
                </a:solidFill>
                <a:effectLst/>
              </a:rPr>
              <a:t>Dhanju</a:t>
            </a:r>
            <a:r>
              <a:rPr lang="en-GB" sz="1900" b="0" i="0" dirty="0">
                <a:solidFill>
                  <a:srgbClr val="212121"/>
                </a:solidFill>
                <a:effectLst/>
              </a:rPr>
              <a:t> S, Singh S. (2018). The Person-Centred Care Guideline: From Principle to Practice. </a:t>
            </a:r>
            <a:r>
              <a:rPr lang="en-GB" sz="1900" b="0" i="1" dirty="0">
                <a:solidFill>
                  <a:srgbClr val="212121"/>
                </a:solidFill>
                <a:effectLst/>
              </a:rPr>
              <a:t>J Patient Exp</a:t>
            </a:r>
            <a:r>
              <a:rPr lang="en-GB" sz="1900" b="0" i="0" dirty="0">
                <a:solidFill>
                  <a:srgbClr val="212121"/>
                </a:solidFill>
                <a:effectLst/>
              </a:rPr>
              <a:t>. 5(4): pp.282-288. doi:10.1177/2374373518765792. (Accessed on 5</a:t>
            </a:r>
            <a:r>
              <a:rPr lang="en-GB" sz="1900" b="0" i="0" baseline="30000" dirty="0">
                <a:solidFill>
                  <a:srgbClr val="212121"/>
                </a:solidFill>
                <a:effectLst/>
              </a:rPr>
              <a:t>th</a:t>
            </a:r>
            <a:r>
              <a:rPr lang="en-GB" sz="1900" b="0" i="0" dirty="0">
                <a:solidFill>
                  <a:srgbClr val="212121"/>
                </a:solidFill>
                <a:effectLst/>
              </a:rPr>
              <a:t> December 2022). </a:t>
            </a:r>
            <a:endParaRPr lang="en-GB" sz="1900" dirty="0">
              <a:effectLst/>
              <a:ea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Calibri" panose="020F0502020204030204" pitchFamily="34" charset="0"/>
              </a:rPr>
              <a:t>National Health Service Employers. (2022).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Suicide prevention and postvention</a:t>
            </a:r>
            <a:r>
              <a:rPr lang="en-GB" sz="1800" dirty="0">
                <a:effectLst/>
                <a:latin typeface="Times New Roman" panose="02020603050405020304" pitchFamily="18" charset="0"/>
                <a:ea typeface="Calibri" panose="020F0502020204030204" pitchFamily="34" charset="0"/>
                <a:cs typeface="Calibri" panose="020F0502020204030204" pitchFamily="34" charset="0"/>
              </a:rPr>
              <a:t>: Information on the impact of suicide and how employers can best support their staff through and preventative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postventative</a:t>
            </a:r>
            <a:r>
              <a:rPr lang="en-GB" sz="1800" dirty="0">
                <a:effectLst/>
                <a:latin typeface="Times New Roman" panose="02020603050405020304" pitchFamily="18" charset="0"/>
                <a:ea typeface="Calibri" panose="020F0502020204030204" pitchFamily="34" charset="0"/>
                <a:cs typeface="Calibri" panose="020F0502020204030204" pitchFamily="34" charset="0"/>
              </a:rPr>
              <a:t> measure. Available at:</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Calibri" panose="020F0502020204030204" pitchFamily="34" charset="0"/>
                <a:cs typeface="Calibri" panose="020F0502020204030204" pitchFamily="34" charset="0"/>
              </a:rPr>
              <a:t>https://www.nhsemployers.org/articles/suicide-prevention-and-postvention</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Calibri" panose="020F0502020204030204" pitchFamily="34" charset="0"/>
                <a:cs typeface="Calibri" panose="020F0502020204030204" pitchFamily="34" charset="0"/>
              </a:rPr>
              <a:t>(Accessed on 10</a:t>
            </a:r>
            <a:r>
              <a:rPr lang="en-GB" sz="1800" baseline="30000" dirty="0">
                <a:effectLst/>
                <a:latin typeface="Times New Roman" panose="02020603050405020304" pitchFamily="18" charset="0"/>
                <a:ea typeface="Calibri" panose="020F0502020204030204" pitchFamily="34" charset="0"/>
                <a:cs typeface="Calibri" panose="020F0502020204030204" pitchFamily="34" charset="0"/>
              </a:rPr>
              <a:t>th</a:t>
            </a:r>
            <a:r>
              <a:rPr lang="en-GB" sz="1800" dirty="0">
                <a:effectLst/>
                <a:latin typeface="Times New Roman" panose="02020603050405020304" pitchFamily="18" charset="0"/>
                <a:ea typeface="Calibri" panose="020F0502020204030204" pitchFamily="34" charset="0"/>
                <a:cs typeface="Calibri" panose="020F0502020204030204" pitchFamily="34" charset="0"/>
              </a:rPr>
              <a:t> October 2022)</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endParaRPr>
          </a:p>
          <a:p>
            <a:endParaRPr lang="en-GB" sz="1200" dirty="0"/>
          </a:p>
        </p:txBody>
      </p:sp>
    </p:spTree>
    <p:extLst>
      <p:ext uri="{BB962C8B-B14F-4D97-AF65-F5344CB8AC3E}">
        <p14:creationId xmlns:p14="http://schemas.microsoft.com/office/powerpoint/2010/main" val="149332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B4840-B34B-F1D9-330A-0B8B8E5D8D31}"/>
              </a:ext>
            </a:extLst>
          </p:cNvPr>
          <p:cNvSpPr>
            <a:spLocks noGrp="1"/>
          </p:cNvSpPr>
          <p:nvPr>
            <p:ph type="title"/>
          </p:nvPr>
        </p:nvSpPr>
        <p:spPr>
          <a:xfrm>
            <a:off x="513217" y="93306"/>
            <a:ext cx="3932237" cy="242596"/>
          </a:xfrm>
        </p:spPr>
        <p:txBody>
          <a:bodyPr>
            <a:normAutofit fontScale="90000"/>
          </a:bodyPr>
          <a:lstStyle/>
          <a:p>
            <a:r>
              <a:rPr lang="en-GB" sz="1200" dirty="0"/>
              <a:t>References; p13 </a:t>
            </a:r>
          </a:p>
        </p:txBody>
      </p:sp>
      <p:sp>
        <p:nvSpPr>
          <p:cNvPr id="4" name="Text Placeholder 3">
            <a:extLst>
              <a:ext uri="{FF2B5EF4-FFF2-40B4-BE49-F238E27FC236}">
                <a16:creationId xmlns:a16="http://schemas.microsoft.com/office/drawing/2014/main" id="{6789DFBD-5D1D-9F57-0357-58CF38BC106E}"/>
              </a:ext>
            </a:extLst>
          </p:cNvPr>
          <p:cNvSpPr>
            <a:spLocks noGrp="1"/>
          </p:cNvSpPr>
          <p:nvPr>
            <p:ph type="body" sz="half" idx="2"/>
          </p:nvPr>
        </p:nvSpPr>
        <p:spPr>
          <a:xfrm>
            <a:off x="279918" y="382555"/>
            <a:ext cx="11541968" cy="6214188"/>
          </a:xfrm>
        </p:spPr>
        <p:txBody>
          <a:bodyPr>
            <a:normAutofit fontScale="70000" lnSpcReduction="20000"/>
          </a:bodyPr>
          <a:lstStyle/>
          <a:p>
            <a:pPr marL="342900" lvl="0" indent="-342900">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National Health Service Mersey care. (2022).</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Warning signs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Available at:</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https://www.merseycare.nhs.uk/health-and-wellbeing/suicide-prevention/worried-about-someone/warning-signs) (Accessed 15th October 2022)</a:t>
            </a:r>
          </a:p>
          <a:p>
            <a:pPr marL="342900" lvl="0" indent="-342900">
              <a:buFont typeface="Symbol" panose="05050102010706020507" pitchFamily="18" charset="2"/>
              <a:buChar char=""/>
            </a:pPr>
            <a:r>
              <a:rPr lang="en-GB" sz="1800" dirty="0">
                <a:solidFill>
                  <a:srgbClr val="000000"/>
                </a:solidFill>
                <a:latin typeface="Times New Roman" panose="02020603050405020304" pitchFamily="18" charset="0"/>
                <a:ea typeface="Times New Roman" panose="02020603050405020304" pitchFamily="18" charset="0"/>
                <a:cs typeface="Calibri" panose="020F0502020204030204" pitchFamily="34" charset="0"/>
              </a:rPr>
              <a:t>Nursing &amp; Midwifery Council, (2018). Evidence-Based assessment. Available at: https://www.nmc.org.uk/supporting-information-on-standards-for-student-supervision-and-assessment/practice-assessment/what-do-practice-assessors-do/assessment-of-practice/evidenced-based-assessment/  (Accessed on 5</a:t>
            </a:r>
            <a:r>
              <a:rPr lang="en-GB" sz="1800" baseline="30000" dirty="0">
                <a:solidFill>
                  <a:srgbClr val="000000"/>
                </a:solidFill>
                <a:latin typeface="Times New Roman" panose="02020603050405020304" pitchFamily="18" charset="0"/>
                <a:ea typeface="Times New Roman" panose="02020603050405020304" pitchFamily="18" charset="0"/>
                <a:cs typeface="Calibri" panose="020F0502020204030204" pitchFamily="34" charset="0"/>
              </a:rPr>
              <a:t>th</a:t>
            </a:r>
            <a:r>
              <a:rPr lang="en-GB" sz="1800" dirty="0">
                <a:solidFill>
                  <a:srgbClr val="000000"/>
                </a:solidFill>
                <a:latin typeface="Times New Roman" panose="02020603050405020304" pitchFamily="18" charset="0"/>
                <a:ea typeface="Times New Roman" panose="02020603050405020304" pitchFamily="18" charset="0"/>
                <a:cs typeface="Calibri" panose="020F0502020204030204" pitchFamily="34" charset="0"/>
              </a:rPr>
              <a:t> December 2022).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spcBef>
                <a:spcPts val="1000"/>
              </a:spcBef>
              <a:buFont typeface="Symbol" panose="05050102010706020507" pitchFamily="18" charset="2"/>
              <a:buChar char=""/>
            </a:pPr>
            <a:r>
              <a:rPr lang="en-GB" sz="1800" kern="1200" dirty="0">
                <a:solidFill>
                  <a:srgbClr val="000000"/>
                </a:solidFill>
                <a:effectLst/>
                <a:latin typeface="Calibri" panose="020F0502020204030204" pitchFamily="34" charset="0"/>
                <a:ea typeface="Times New Roman" panose="02020603050405020304" pitchFamily="18" charset="0"/>
              </a:rPr>
              <a:t>O’Connor R.C and </a:t>
            </a:r>
            <a:r>
              <a:rPr lang="en-GB" sz="1800" kern="1200" dirty="0" err="1">
                <a:solidFill>
                  <a:srgbClr val="000000"/>
                </a:solidFill>
                <a:effectLst/>
                <a:latin typeface="Calibri" panose="020F0502020204030204" pitchFamily="34" charset="0"/>
                <a:ea typeface="Times New Roman" panose="02020603050405020304" pitchFamily="18" charset="0"/>
              </a:rPr>
              <a:t>Portzky</a:t>
            </a:r>
            <a:r>
              <a:rPr lang="en-GB" sz="1800" kern="1200" dirty="0">
                <a:solidFill>
                  <a:srgbClr val="000000"/>
                </a:solidFill>
                <a:effectLst/>
                <a:latin typeface="Calibri" panose="020F0502020204030204" pitchFamily="34" charset="0"/>
                <a:ea typeface="Times New Roman" panose="02020603050405020304" pitchFamily="18" charset="0"/>
              </a:rPr>
              <a:t>, G, (2018). Looking to the Future: A Synthesis of New Developments and Challenges in Suicide Research and Prevention. Front. Psychol. (9):2139.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spcBef>
                <a:spcPts val="1000"/>
              </a:spcBef>
              <a:spcAft>
                <a:spcPts val="800"/>
              </a:spcAft>
              <a:buFont typeface="Symbol" panose="05050102010706020507" pitchFamily="18" charset="2"/>
              <a:buChar char=""/>
            </a:pPr>
            <a:r>
              <a:rPr lang="en-GB" sz="1800" kern="1200" dirty="0">
                <a:solidFill>
                  <a:srgbClr val="000000"/>
                </a:solidFill>
                <a:effectLst/>
                <a:latin typeface="Calibri" panose="020F0502020204030204" pitchFamily="34" charset="0"/>
                <a:ea typeface="Calibri" panose="020F0502020204030204" pitchFamily="34" charset="0"/>
              </a:rPr>
              <a:t>Oshodi, TO,. </a:t>
            </a:r>
            <a:r>
              <a:rPr lang="en-GB" sz="1800" kern="1200" dirty="0" err="1">
                <a:solidFill>
                  <a:srgbClr val="000000"/>
                </a:solidFill>
                <a:effectLst/>
                <a:latin typeface="Calibri" panose="020F0502020204030204" pitchFamily="34" charset="0"/>
                <a:ea typeface="Calibri" panose="020F0502020204030204" pitchFamily="34" charset="0"/>
              </a:rPr>
              <a:t>Bruneau,B</a:t>
            </a:r>
            <a:r>
              <a:rPr lang="en-GB" sz="1800" kern="1200" dirty="0">
                <a:solidFill>
                  <a:srgbClr val="000000"/>
                </a:solidFill>
                <a:effectLst/>
                <a:latin typeface="Calibri" panose="020F0502020204030204" pitchFamily="34" charset="0"/>
                <a:ea typeface="Calibri" panose="020F0502020204030204" pitchFamily="34" charset="0"/>
              </a:rPr>
              <a:t>,. Crockett, R,. </a:t>
            </a:r>
            <a:r>
              <a:rPr lang="en-GB" sz="1800" kern="1200" dirty="0" err="1">
                <a:solidFill>
                  <a:srgbClr val="000000"/>
                </a:solidFill>
                <a:effectLst/>
                <a:latin typeface="Calibri" panose="020F0502020204030204" pitchFamily="34" charset="0"/>
                <a:ea typeface="Calibri" panose="020F0502020204030204" pitchFamily="34" charset="0"/>
              </a:rPr>
              <a:t>Kinchington</a:t>
            </a:r>
            <a:r>
              <a:rPr lang="en-GB" sz="1800" kern="1200" dirty="0">
                <a:solidFill>
                  <a:srgbClr val="000000"/>
                </a:solidFill>
                <a:effectLst/>
                <a:latin typeface="Calibri" panose="020F0502020204030204" pitchFamily="34" charset="0"/>
                <a:ea typeface="Calibri" panose="020F0502020204030204" pitchFamily="34" charset="0"/>
              </a:rPr>
              <a:t>, F,. </a:t>
            </a:r>
            <a:r>
              <a:rPr lang="en-GB" sz="1800" kern="1200" dirty="0" err="1">
                <a:solidFill>
                  <a:srgbClr val="000000"/>
                </a:solidFill>
                <a:effectLst/>
                <a:latin typeface="Calibri" panose="020F0502020204030204" pitchFamily="34" charset="0"/>
                <a:ea typeface="Calibri" panose="020F0502020204030204" pitchFamily="34" charset="0"/>
              </a:rPr>
              <a:t>Nayor</a:t>
            </a:r>
            <a:r>
              <a:rPr lang="en-GB" sz="1800" kern="1200" dirty="0">
                <a:solidFill>
                  <a:srgbClr val="000000"/>
                </a:solidFill>
                <a:effectLst/>
                <a:latin typeface="Calibri" panose="020F0502020204030204" pitchFamily="34" charset="0"/>
                <a:ea typeface="Calibri" panose="020F0502020204030204" pitchFamily="34" charset="0"/>
              </a:rPr>
              <a:t>, S,. and </a:t>
            </a:r>
            <a:r>
              <a:rPr lang="en-GB" sz="1800" kern="1200" dirty="0" err="1">
                <a:solidFill>
                  <a:srgbClr val="000000"/>
                </a:solidFill>
                <a:effectLst/>
                <a:latin typeface="Calibri" panose="020F0502020204030204" pitchFamily="34" charset="0"/>
                <a:ea typeface="Calibri" panose="020F0502020204030204" pitchFamily="34" charset="0"/>
              </a:rPr>
              <a:t>West,E</a:t>
            </a:r>
            <a:r>
              <a:rPr lang="en-GB" sz="1800" kern="1200" dirty="0">
                <a:solidFill>
                  <a:srgbClr val="000000"/>
                </a:solidFill>
                <a:effectLst/>
                <a:latin typeface="Calibri" panose="020F0502020204030204" pitchFamily="34" charset="0"/>
                <a:ea typeface="Calibri" panose="020F0502020204030204" pitchFamily="34" charset="0"/>
              </a:rPr>
              <a:t>. (2019). Registered nurses perceptions and experiences of autonomy: </a:t>
            </a:r>
            <a:r>
              <a:rPr lang="en-GB" sz="1800" i="1" kern="1200" dirty="0">
                <a:solidFill>
                  <a:srgbClr val="000000"/>
                </a:solidFill>
                <a:effectLst/>
                <a:latin typeface="Calibri" panose="020F0502020204030204" pitchFamily="34" charset="0"/>
                <a:ea typeface="Calibri" panose="020F0502020204030204" pitchFamily="34" charset="0"/>
              </a:rPr>
              <a:t>a descriptive phenomenological study</a:t>
            </a:r>
            <a:r>
              <a:rPr lang="en-GB" sz="1800" kern="1200" dirty="0">
                <a:solidFill>
                  <a:srgbClr val="000000"/>
                </a:solidFill>
                <a:effectLst/>
                <a:latin typeface="Calibri" panose="020F0502020204030204" pitchFamily="34" charset="0"/>
                <a:ea typeface="Calibri" panose="020F0502020204030204" pitchFamily="34" charset="0"/>
              </a:rPr>
              <a:t> , Article 51, BMC Nursing, BMC.</a:t>
            </a:r>
            <a:r>
              <a:rPr lang="en-GB" sz="1800" kern="1200" dirty="0">
                <a:solidFill>
                  <a:srgbClr val="222222"/>
                </a:solidFill>
                <a:effectLst/>
                <a:latin typeface="Calibri" panose="020F0502020204030204" pitchFamily="34" charset="0"/>
                <a:ea typeface="Calibri" panose="020F0502020204030204" pitchFamily="34" charset="0"/>
              </a:rPr>
              <a:t> (Accessed on 11</a:t>
            </a:r>
            <a:r>
              <a:rPr lang="en-GB" sz="1800" kern="1200" baseline="30000" dirty="0">
                <a:solidFill>
                  <a:srgbClr val="222222"/>
                </a:solidFill>
                <a:effectLst/>
                <a:latin typeface="Calibri" panose="020F0502020204030204" pitchFamily="34" charset="0"/>
                <a:ea typeface="Calibri" panose="020F0502020204030204" pitchFamily="34" charset="0"/>
              </a:rPr>
              <a:t>th</a:t>
            </a:r>
            <a:r>
              <a:rPr lang="en-GB" sz="1800" kern="1200" dirty="0">
                <a:solidFill>
                  <a:srgbClr val="222222"/>
                </a:solidFill>
                <a:effectLst/>
                <a:latin typeface="Calibri" panose="020F0502020204030204" pitchFamily="34" charset="0"/>
                <a:ea typeface="Calibri" panose="020F0502020204030204" pitchFamily="34" charset="0"/>
              </a:rPr>
              <a:t> November 2022).</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Calibri" panose="020F0502020204030204" pitchFamily="34" charset="0"/>
              </a:rPr>
              <a:t>Samaritans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a:t>
            </a:r>
            <a:r>
              <a:rPr lang="en-GB" sz="1800" dirty="0">
                <a:effectLst/>
                <a:latin typeface="Times New Roman" panose="02020603050405020304" pitchFamily="18" charset="0"/>
                <a:ea typeface="Calibri" panose="020F0502020204030204" pitchFamily="34" charset="0"/>
                <a:cs typeface="Calibri" panose="020F0502020204030204" pitchFamily="34" charset="0"/>
              </a:rPr>
              <a:t>(2021</a:t>
            </a:r>
            <a:r>
              <a:rPr lang="en-GB" sz="1800" i="1" dirty="0">
                <a:effectLst/>
                <a:latin typeface="Times New Roman" panose="02020603050405020304" pitchFamily="18" charset="0"/>
                <a:ea typeface="Calibri" panose="020F0502020204030204" pitchFamily="34" charset="0"/>
                <a:cs typeface="Calibri" panose="020F0502020204030204" pitchFamily="34" charset="0"/>
              </a:rPr>
              <a:t>) Latest Suicide </a:t>
            </a:r>
            <a:r>
              <a:rPr lang="en-GB" sz="1800" i="1" dirty="0" err="1">
                <a:effectLst/>
                <a:latin typeface="Times New Roman" panose="02020603050405020304" pitchFamily="18" charset="0"/>
                <a:ea typeface="Calibri" panose="020F0502020204030204" pitchFamily="34" charset="0"/>
                <a:cs typeface="Calibri" panose="020F0502020204030204" pitchFamily="34" charset="0"/>
              </a:rPr>
              <a:t>data.</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Available</a:t>
            </a:r>
            <a:r>
              <a:rPr lang="en-GB" sz="1800" dirty="0">
                <a:effectLst/>
                <a:latin typeface="Times New Roman" panose="02020603050405020304" pitchFamily="18" charset="0"/>
                <a:ea typeface="Calibri" panose="020F0502020204030204" pitchFamily="34" charset="0"/>
                <a:cs typeface="Calibri" panose="020F0502020204030204" pitchFamily="34" charset="0"/>
              </a:rPr>
              <a:t> at: https://www.samaritans.org/wales/about-samaritans/research-policy/suicide-facts-and-figures/latest-suicide-data/  (Accessed 16</a:t>
            </a:r>
            <a:r>
              <a:rPr lang="en-GB" sz="1800" baseline="30000" dirty="0">
                <a:effectLst/>
                <a:latin typeface="Times New Roman" panose="02020603050405020304" pitchFamily="18" charset="0"/>
                <a:ea typeface="Calibri" panose="020F0502020204030204" pitchFamily="34" charset="0"/>
                <a:cs typeface="Calibri" panose="020F0502020204030204" pitchFamily="34" charset="0"/>
              </a:rPr>
              <a:t>th</a:t>
            </a:r>
            <a:r>
              <a:rPr lang="en-GB" sz="1800" dirty="0">
                <a:effectLst/>
                <a:latin typeface="Times New Roman" panose="02020603050405020304" pitchFamily="18" charset="0"/>
                <a:ea typeface="Calibri" panose="020F0502020204030204" pitchFamily="34" charset="0"/>
                <a:cs typeface="Calibri" panose="020F0502020204030204" pitchFamily="34" charset="0"/>
              </a:rPr>
              <a:t> October 2022).</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Calibri" panose="020F0502020204030204" pitchFamily="34" charset="0"/>
              </a:rPr>
              <a:t>Schumacher, H. (2019).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Why more men than women die from suicide. </a:t>
            </a:r>
            <a:r>
              <a:rPr lang="en-GB" sz="1800" dirty="0">
                <a:effectLst/>
                <a:latin typeface="Times New Roman" panose="02020603050405020304" pitchFamily="18" charset="0"/>
                <a:ea typeface="Calibri" panose="020F0502020204030204" pitchFamily="34" charset="0"/>
                <a:cs typeface="Calibri" panose="020F0502020204030204" pitchFamily="34" charset="0"/>
              </a:rPr>
              <a:t>BBC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Future.Available</a:t>
            </a:r>
            <a:r>
              <a:rPr lang="en-GB" sz="1800" dirty="0">
                <a:effectLst/>
                <a:latin typeface="Times New Roman" panose="02020603050405020304" pitchFamily="18" charset="0"/>
                <a:ea typeface="Calibri" panose="020F0502020204030204" pitchFamily="34" charset="0"/>
                <a:cs typeface="Calibri" panose="020F0502020204030204" pitchFamily="34" charset="0"/>
              </a:rPr>
              <a:t> at:</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Calibri" panose="020F0502020204030204" pitchFamily="34" charset="0"/>
                <a:cs typeface="Calibri" panose="020F0502020204030204" pitchFamily="34" charset="0"/>
              </a:rPr>
              <a:t>https://www.bbc.com/future/article/20190313-why-more-men-kill-themselves-than-women  cited: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O’driscoll</a:t>
            </a:r>
            <a:r>
              <a:rPr lang="en-GB" sz="1800" dirty="0">
                <a:effectLst/>
                <a:latin typeface="Times New Roman" panose="02020603050405020304" pitchFamily="18" charset="0"/>
                <a:ea typeface="Calibri" panose="020F0502020204030204" pitchFamily="34" charset="0"/>
                <a:cs typeface="Calibri" panose="020F0502020204030204" pitchFamily="34" charset="0"/>
              </a:rPr>
              <a:t>, C. (2019)</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Cite,</a:t>
            </a:r>
            <a:r>
              <a:rPr lang="en-GB" sz="1800" dirty="0">
                <a:effectLst/>
                <a:latin typeface="Times New Roman" panose="02020603050405020304" pitchFamily="18" charset="0"/>
                <a:ea typeface="Calibri" panose="020F0502020204030204" pitchFamily="34" charset="0"/>
                <a:cs typeface="Calibri" panose="020F0502020204030204" pitchFamily="34" charset="0"/>
              </a:rPr>
              <a:t>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Granau</a:t>
            </a:r>
            <a:r>
              <a:rPr lang="en-GB" sz="1800" dirty="0">
                <a:effectLst/>
                <a:latin typeface="Times New Roman" panose="02020603050405020304" pitchFamily="18" charset="0"/>
                <a:ea typeface="Calibri" panose="020F0502020204030204" pitchFamily="34" charset="0"/>
                <a:cs typeface="Calibri" panose="020F0502020204030204" pitchFamily="34" charset="0"/>
              </a:rPr>
              <a:t>, M. (2019 ) </a:t>
            </a:r>
            <a:r>
              <a:rPr lang="en-GB" sz="1800" dirty="0" err="1">
                <a:effectLst/>
                <a:latin typeface="Times New Roman" panose="02020603050405020304" pitchFamily="18" charset="0"/>
                <a:ea typeface="Calibri" panose="020F0502020204030204" pitchFamily="34" charset="0"/>
                <a:cs typeface="Calibri" panose="020F0502020204030204" pitchFamily="34" charset="0"/>
              </a:rPr>
              <a:t>Harkavy</a:t>
            </a:r>
            <a:r>
              <a:rPr lang="en-GB" sz="1800" dirty="0">
                <a:effectLst/>
                <a:latin typeface="Times New Roman" panose="02020603050405020304" pitchFamily="18" charset="0"/>
                <a:ea typeface="Calibri" panose="020F0502020204030204" pitchFamily="34" charset="0"/>
                <a:cs typeface="Calibri" panose="020F0502020204030204" pitchFamily="34" charset="0"/>
              </a:rPr>
              <a:t>-Friedman, J. (2022). </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Sutherland, R. (2022). </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Accessed 18</a:t>
            </a:r>
            <a:r>
              <a:rPr lang="en-GB" sz="1800" baseline="300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th</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October 2022</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spcBef>
                <a:spcPts val="1000"/>
              </a:spcBef>
              <a:buFont typeface="Symbol" panose="05050102010706020507" pitchFamily="18" charset="2"/>
              <a:buChar char=""/>
            </a:pPr>
            <a:r>
              <a:rPr lang="en-GB" sz="1800" kern="1200" dirty="0">
                <a:solidFill>
                  <a:srgbClr val="212121"/>
                </a:solidFill>
                <a:effectLst/>
                <a:latin typeface="Calibri" panose="020F0502020204030204" pitchFamily="34" charset="0"/>
                <a:ea typeface="Times New Roman" panose="02020603050405020304" pitchFamily="18" charset="0"/>
              </a:rPr>
              <a:t>Shapiro J. (2010). The NHS: the story so far (1948-2010). </a:t>
            </a:r>
            <a:r>
              <a:rPr lang="en-GB" sz="1800" i="1" kern="1200" dirty="0">
                <a:solidFill>
                  <a:srgbClr val="212121"/>
                </a:solidFill>
                <a:effectLst/>
                <a:latin typeface="Calibri" panose="020F0502020204030204" pitchFamily="34" charset="0"/>
                <a:ea typeface="Times New Roman" panose="02020603050405020304" pitchFamily="18" charset="0"/>
              </a:rPr>
              <a:t>Clinical medicine (London, England)</a:t>
            </a:r>
            <a:r>
              <a:rPr lang="en-GB" sz="1800" kern="1200" dirty="0">
                <a:solidFill>
                  <a:srgbClr val="212121"/>
                </a:solidFill>
                <a:effectLst/>
                <a:latin typeface="Calibri" panose="020F0502020204030204" pitchFamily="34" charset="0"/>
                <a:ea typeface="Times New Roman" panose="02020603050405020304" pitchFamily="18" charset="0"/>
              </a:rPr>
              <a:t>, </a:t>
            </a:r>
            <a:r>
              <a:rPr lang="en-GB" sz="1800" i="1" kern="1200" dirty="0">
                <a:solidFill>
                  <a:srgbClr val="212121"/>
                </a:solidFill>
                <a:effectLst/>
                <a:latin typeface="Calibri" panose="020F0502020204030204" pitchFamily="34" charset="0"/>
                <a:ea typeface="Times New Roman" panose="02020603050405020304" pitchFamily="18" charset="0"/>
              </a:rPr>
              <a:t>10</a:t>
            </a:r>
            <a:r>
              <a:rPr lang="en-GB" sz="1800" kern="1200" dirty="0">
                <a:solidFill>
                  <a:srgbClr val="212121"/>
                </a:solidFill>
                <a:effectLst/>
                <a:latin typeface="Calibri" panose="020F0502020204030204" pitchFamily="34" charset="0"/>
                <a:ea typeface="Times New Roman" panose="02020603050405020304" pitchFamily="18" charset="0"/>
              </a:rPr>
              <a:t>(4), pp.336–338. available at: https://doi.org/10.7861/clinmedicine.10-4-336, (Accessed on 26th November 2022).</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Calibri" panose="020F0502020204030204" pitchFamily="34" charset="0"/>
              </a:rPr>
              <a:t>Sutherland, R. (2022) </a:t>
            </a:r>
            <a:r>
              <a:rPr lang="en-GB" sz="1800" i="1" dirty="0">
                <a:effectLst/>
                <a:latin typeface="Times New Roman" panose="02020603050405020304" pitchFamily="18" charset="0"/>
                <a:ea typeface="Calibri" panose="020F0502020204030204" pitchFamily="34" charset="0"/>
                <a:cs typeface="Calibri" panose="020F0502020204030204" pitchFamily="34" charset="0"/>
              </a:rPr>
              <a:t>Rise in suicide deaths is an urgent public health issue</a:t>
            </a:r>
            <a:r>
              <a:rPr lang="en-GB" sz="1800" dirty="0">
                <a:effectLst/>
                <a:latin typeface="Times New Roman" panose="02020603050405020304" pitchFamily="18" charset="0"/>
                <a:ea typeface="Calibri" panose="020F0502020204030204" pitchFamily="34" charset="0"/>
                <a:cs typeface="Calibri" panose="020F0502020204030204" pitchFamily="34" charset="0"/>
              </a:rPr>
              <a:t>. Samaritans, available at:</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Calibri" panose="020F0502020204030204" pitchFamily="34" charset="0"/>
                <a:cs typeface="Calibri" panose="020F0502020204030204" pitchFamily="34" charset="0"/>
              </a:rPr>
              <a:t>https://www.samaritans.org/wales/news/rise-suicide-deaths-urgent-public-health-issue-ons-stats/ (Accessed 16</a:t>
            </a:r>
            <a:r>
              <a:rPr lang="en-GB" sz="1800" baseline="30000" dirty="0">
                <a:effectLst/>
                <a:latin typeface="Times New Roman" panose="02020603050405020304" pitchFamily="18" charset="0"/>
                <a:ea typeface="Calibri" panose="020F0502020204030204" pitchFamily="34" charset="0"/>
                <a:cs typeface="Calibri" panose="020F0502020204030204" pitchFamily="34" charset="0"/>
              </a:rPr>
              <a:t>th</a:t>
            </a:r>
            <a:r>
              <a:rPr lang="en-GB" sz="1800" dirty="0">
                <a:effectLst/>
                <a:latin typeface="Times New Roman" panose="02020603050405020304" pitchFamily="18" charset="0"/>
                <a:ea typeface="Calibri" panose="020F0502020204030204" pitchFamily="34" charset="0"/>
                <a:cs typeface="Calibri" panose="020F0502020204030204" pitchFamily="34" charset="0"/>
              </a:rPr>
              <a:t> October 2022).</a:t>
            </a:r>
          </a:p>
          <a:p>
            <a:pPr marL="342900" lvl="0" indent="-342900">
              <a:buFont typeface="Symbol" panose="05050102010706020507" pitchFamily="18" charset="2"/>
              <a:buChar char=""/>
            </a:pPr>
            <a:r>
              <a:rPr lang="en-GB" sz="1900" b="0" i="0" dirty="0">
                <a:solidFill>
                  <a:srgbClr val="212121"/>
                </a:solidFill>
                <a:effectLst/>
              </a:rPr>
              <a:t>Stone, D.M, and Crosby, A.E. (2014). Suicide Prevention. </a:t>
            </a:r>
            <a:r>
              <a:rPr lang="en-GB" sz="1900" b="0" i="1" dirty="0">
                <a:solidFill>
                  <a:srgbClr val="212121"/>
                </a:solidFill>
                <a:effectLst/>
              </a:rPr>
              <a:t>Am J Lifestyle Med</a:t>
            </a:r>
            <a:r>
              <a:rPr lang="en-GB" sz="1900" b="0" i="0" dirty="0">
                <a:solidFill>
                  <a:srgbClr val="212121"/>
                </a:solidFill>
                <a:effectLst/>
              </a:rPr>
              <a:t>.8(6):404-420. doi:10.1177/1559827614551130. (accessed on 5</a:t>
            </a:r>
            <a:r>
              <a:rPr lang="en-GB" sz="1900" b="0" i="0" baseline="30000" dirty="0">
                <a:solidFill>
                  <a:srgbClr val="212121"/>
                </a:solidFill>
                <a:effectLst/>
              </a:rPr>
              <a:t>th</a:t>
            </a:r>
            <a:r>
              <a:rPr lang="en-GB" sz="1900" b="0" i="0" dirty="0">
                <a:solidFill>
                  <a:srgbClr val="212121"/>
                </a:solidFill>
                <a:effectLst/>
              </a:rPr>
              <a:t> December 2022).</a:t>
            </a:r>
            <a:endParaRPr lang="en-GB" sz="1900" dirty="0">
              <a:effectLst/>
              <a:ea typeface="Times New Roman" panose="02020603050405020304" pitchFamily="18" charset="0"/>
            </a:endParaRPr>
          </a:p>
          <a:p>
            <a:pPr marL="342900" lvl="0" indent="-342900">
              <a:lnSpc>
                <a:spcPct val="90000"/>
              </a:lnSpc>
              <a:spcBef>
                <a:spcPts val="1000"/>
              </a:spcBef>
              <a:buFont typeface="Symbol" panose="05050102010706020507" pitchFamily="18" charset="2"/>
              <a:buChar char=""/>
            </a:pPr>
            <a:r>
              <a:rPr lang="en-GB" sz="1800" kern="1200" dirty="0">
                <a:solidFill>
                  <a:srgbClr val="212121"/>
                </a:solidFill>
                <a:effectLst/>
                <a:latin typeface="Calibri" panose="020F0502020204030204" pitchFamily="34" charset="0"/>
                <a:ea typeface="Calibri" panose="020F0502020204030204" pitchFamily="34" charset="0"/>
              </a:rPr>
              <a:t>Tingen, M.S,.  Burnett,. Murchison R.B, Zhu H. (2009). </a:t>
            </a:r>
            <a:r>
              <a:rPr lang="en-GB" sz="1800" i="1" kern="1200" dirty="0">
                <a:solidFill>
                  <a:srgbClr val="212121"/>
                </a:solidFill>
                <a:effectLst/>
                <a:latin typeface="Calibri" panose="020F0502020204030204" pitchFamily="34" charset="0"/>
                <a:ea typeface="Calibri" panose="020F0502020204030204" pitchFamily="34" charset="0"/>
              </a:rPr>
              <a:t>The importance of nursing research. </a:t>
            </a:r>
            <a:r>
              <a:rPr lang="en-GB" sz="1800" kern="1200" dirty="0">
                <a:solidFill>
                  <a:srgbClr val="212121"/>
                </a:solidFill>
                <a:effectLst/>
                <a:latin typeface="Calibri" panose="020F0502020204030204" pitchFamily="34" charset="0"/>
                <a:ea typeface="Calibri" panose="020F0502020204030204" pitchFamily="34" charset="0"/>
              </a:rPr>
              <a:t>J </a:t>
            </a:r>
            <a:r>
              <a:rPr lang="en-GB" sz="1800" kern="1200" dirty="0" err="1">
                <a:solidFill>
                  <a:srgbClr val="212121"/>
                </a:solidFill>
                <a:effectLst/>
                <a:latin typeface="Calibri" panose="020F0502020204030204" pitchFamily="34" charset="0"/>
                <a:ea typeface="Calibri" panose="020F0502020204030204" pitchFamily="34" charset="0"/>
              </a:rPr>
              <a:t>Nurs</a:t>
            </a:r>
            <a:r>
              <a:rPr lang="en-GB" sz="1800" kern="1200" dirty="0">
                <a:solidFill>
                  <a:srgbClr val="212121"/>
                </a:solidFill>
                <a:effectLst/>
                <a:latin typeface="Calibri" panose="020F0502020204030204" pitchFamily="34" charset="0"/>
                <a:ea typeface="Calibri" panose="020F0502020204030204" pitchFamily="34" charset="0"/>
              </a:rPr>
              <a:t> Educ:48(3),pp.167-70.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Tsiachristas A, McDaid D, Casey D, Brand F, Leal J, Park AL, </a:t>
            </a:r>
            <a:r>
              <a:rPr lang="en-GB" sz="1800" dirty="0" err="1">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Geulayov</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G, </a:t>
            </a:r>
            <a:r>
              <a:rPr lang="en-GB" sz="1800" dirty="0" err="1">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Hawton</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K. (2017). </a:t>
            </a:r>
            <a:r>
              <a:rPr lang="en-GB" sz="1800" i="1"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General hospital costs in England of medical and psychiatric care for patients who self-harm</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a retrospective analysis. Lancet Psychiatry:10, pp.759-767.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181817"/>
                </a:solidFill>
                <a:effectLst/>
                <a:latin typeface="Times New Roman" panose="02020603050405020304" pitchFamily="18" charset="0"/>
                <a:ea typeface="Calibri" panose="020F0502020204030204" pitchFamily="34" charset="0"/>
                <a:cs typeface="Calibri" panose="020F0502020204030204" pitchFamily="34" charset="0"/>
              </a:rPr>
              <a:t>Tsiachristas, A., </a:t>
            </a:r>
            <a:r>
              <a:rPr lang="en-GB" sz="1800" dirty="0" err="1">
                <a:solidFill>
                  <a:srgbClr val="181817"/>
                </a:solidFill>
                <a:effectLst/>
                <a:latin typeface="Times New Roman" panose="02020603050405020304" pitchFamily="18" charset="0"/>
                <a:ea typeface="Calibri" panose="020F0502020204030204" pitchFamily="34" charset="0"/>
                <a:cs typeface="Calibri" panose="020F0502020204030204" pitchFamily="34" charset="0"/>
              </a:rPr>
              <a:t>Geulayov</a:t>
            </a:r>
            <a:r>
              <a:rPr lang="en-GB" sz="1800" dirty="0">
                <a:solidFill>
                  <a:srgbClr val="181817"/>
                </a:solidFill>
                <a:effectLst/>
                <a:latin typeface="Times New Roman" panose="02020603050405020304" pitchFamily="18" charset="0"/>
                <a:ea typeface="Calibri" panose="020F0502020204030204" pitchFamily="34" charset="0"/>
                <a:cs typeface="Calibri" panose="020F0502020204030204" pitchFamily="34" charset="0"/>
              </a:rPr>
              <a:t>, G., Casey, D., Ness, J., Waters, K., Clements, C., and  </a:t>
            </a:r>
            <a:r>
              <a:rPr lang="en-GB" sz="1800" dirty="0" err="1">
                <a:solidFill>
                  <a:srgbClr val="181817"/>
                </a:solidFill>
                <a:effectLst/>
                <a:latin typeface="Times New Roman" panose="02020603050405020304" pitchFamily="18" charset="0"/>
                <a:ea typeface="Calibri" panose="020F0502020204030204" pitchFamily="34" charset="0"/>
                <a:cs typeface="Calibri" panose="020F0502020204030204" pitchFamily="34" charset="0"/>
              </a:rPr>
              <a:t>Hawton</a:t>
            </a:r>
            <a:r>
              <a:rPr lang="en-GB" sz="1800" dirty="0">
                <a:solidFill>
                  <a:srgbClr val="181817"/>
                </a:solidFill>
                <a:effectLst/>
                <a:latin typeface="Times New Roman" panose="02020603050405020304" pitchFamily="18" charset="0"/>
                <a:ea typeface="Calibri" panose="020F0502020204030204" pitchFamily="34" charset="0"/>
                <a:cs typeface="Calibri" panose="020F0502020204030204" pitchFamily="34" charset="0"/>
              </a:rPr>
              <a:t>, K.(2020). Incidence and general hospital costs of self-harm across England: Estimates based on the multicentre study of self-harm. </a:t>
            </a:r>
            <a:r>
              <a:rPr lang="en-GB" sz="1800" i="1" dirty="0">
                <a:solidFill>
                  <a:srgbClr val="181817"/>
                </a:solidFill>
                <a:effectLst/>
                <a:latin typeface="Times New Roman" panose="02020603050405020304" pitchFamily="18" charset="0"/>
                <a:ea typeface="Calibri" panose="020F0502020204030204" pitchFamily="34" charset="0"/>
                <a:cs typeface="Calibri" panose="020F0502020204030204" pitchFamily="34" charset="0"/>
              </a:rPr>
              <a:t>Epidemiology and Psychiatric Sciences</a:t>
            </a:r>
            <a:r>
              <a:rPr lang="en-GB" sz="1800" dirty="0">
                <a:solidFill>
                  <a:srgbClr val="212121"/>
                </a:solidFill>
                <a:effectLst/>
                <a:latin typeface="Times New Roman" panose="02020603050405020304" pitchFamily="18" charset="0"/>
                <a:ea typeface="Calibri" panose="020F0502020204030204" pitchFamily="34" charset="0"/>
                <a:cs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buFont typeface="Symbol" panose="05050102010706020507" pitchFamily="18" charset="2"/>
              <a:buChar char=""/>
            </a:pP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Varkey, B. (2021).</a:t>
            </a:r>
            <a:r>
              <a:rPr lang="en-GB" sz="1800" i="1"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Ethical dilemmas experienced by nurses while caring for patients during COVID-19 pandemic: </a:t>
            </a:r>
            <a:r>
              <a:rPr lang="en-GB" sz="1800" i="1"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Nursing Management</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 integrative review of qualitative studies. </a:t>
            </a:r>
            <a:r>
              <a:rPr lang="en-GB" sz="1800" kern="12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Aydogdu</a:t>
            </a:r>
            <a:r>
              <a:rPr lang="en-GB" sz="1800" kern="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ALF. Principles of Clinical ethics and their application, Medical principles and practice. 30(1)pp.17-28.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6000"/>
              </a:lnSpc>
              <a:buFont typeface="Symbol" panose="05050102010706020507" pitchFamily="18" charset="2"/>
              <a:buChar char=""/>
            </a:pP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Weindling, P., von </a:t>
            </a:r>
            <a:r>
              <a:rPr lang="en-GB" sz="1800" dirty="0" err="1">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Villiez</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 A., </a:t>
            </a:r>
            <a:r>
              <a:rPr lang="en-GB" sz="1800" dirty="0" err="1">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Loewenau</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 A., &amp; </a:t>
            </a:r>
            <a:r>
              <a:rPr lang="en-GB" sz="1800" dirty="0" err="1">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Farron</a:t>
            </a:r>
            <a:r>
              <a:rPr lang="en-GB" sz="1800" dirty="0">
                <a:solidFill>
                  <a:srgbClr val="212121"/>
                </a:solidFill>
                <a:effectLst/>
                <a:latin typeface="Times New Roman" panose="02020603050405020304" pitchFamily="18" charset="0"/>
                <a:ea typeface="Times New Roman" panose="02020603050405020304" pitchFamily="18" charset="0"/>
                <a:cs typeface="Calibri" panose="020F0502020204030204" pitchFamily="34" charset="0"/>
              </a:rPr>
              <a:t>, N. (2016). The victims of unethical human experiments and coerced research under National Socialism. </a:t>
            </a:r>
            <a:r>
              <a:rPr lang="en-GB" sz="1800" i="1" dirty="0">
                <a:effectLst/>
                <a:latin typeface="Times New Roman" panose="02020603050405020304" pitchFamily="18" charset="0"/>
                <a:ea typeface="Times New Roman" panose="02020603050405020304" pitchFamily="18" charset="0"/>
              </a:rPr>
              <a:t>Endeavour</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40</a:t>
            </a:r>
            <a:r>
              <a:rPr lang="en-GB" sz="1800" dirty="0">
                <a:effectLst/>
                <a:latin typeface="Times New Roman" panose="02020603050405020304" pitchFamily="18" charset="0"/>
                <a:ea typeface="Times New Roman" panose="02020603050405020304" pitchFamily="18" charset="0"/>
              </a:rPr>
              <a:t>(1), 1–6. https://doi.org/10.1016/j.endeavour.2015.10.005 (accessed on 5th </a:t>
            </a:r>
            <a:r>
              <a:rPr lang="en-GB" sz="1800" dirty="0" err="1">
                <a:effectLst/>
                <a:latin typeface="Times New Roman" panose="02020603050405020304" pitchFamily="18" charset="0"/>
                <a:ea typeface="Times New Roman" panose="02020603050405020304" pitchFamily="18" charset="0"/>
              </a:rPr>
              <a:t>december</a:t>
            </a:r>
            <a:r>
              <a:rPr lang="en-GB" sz="1800" dirty="0">
                <a:effectLst/>
                <a:latin typeface="Times New Roman" panose="02020603050405020304" pitchFamily="18" charset="0"/>
                <a:ea typeface="Times New Roman" panose="02020603050405020304" pitchFamily="18" charset="0"/>
              </a:rPr>
              <a:t> 2022). </a:t>
            </a:r>
          </a:p>
          <a:p>
            <a:pPr marL="342900" lvl="0" indent="-342900">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Windsor-</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Shellard</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B. (2020). Office for National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statistics.National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statistics.news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and insight from the office for national statistics</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How does living in a more deprived area influence rates of suicide. </a:t>
            </a:r>
            <a:endParaRPr lang="en-GB" sz="1800" dirty="0">
              <a:effectLst/>
              <a:latin typeface="Times New Roman" panose="02020603050405020304" pitchFamily="18" charset="0"/>
              <a:ea typeface="Times New Roman" panose="02020603050405020304" pitchFamily="18" charset="0"/>
            </a:endParaRPr>
          </a:p>
          <a:p>
            <a:endParaRPr lang="en-GB" sz="1200" dirty="0"/>
          </a:p>
        </p:txBody>
      </p:sp>
    </p:spTree>
    <p:extLst>
      <p:ext uri="{BB962C8B-B14F-4D97-AF65-F5344CB8AC3E}">
        <p14:creationId xmlns:p14="http://schemas.microsoft.com/office/powerpoint/2010/main" val="968836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2" ma:contentTypeDescription="Create a new document." ma:contentTypeScope="" ma:versionID="47941ee9151d150afb5f44c71ca12cd7">
  <xsd:schema xmlns:xsd="http://www.w3.org/2001/XMLSchema" xmlns:xs="http://www.w3.org/2001/XMLSchema" xmlns:p="http://schemas.microsoft.com/office/2006/metadata/properties" xmlns:ns3="4055ddc6-ee7b-4b5b-b8fb-52871646f80e" targetNamespace="http://schemas.microsoft.com/office/2006/metadata/properties" ma:root="true" ma:fieldsID="ba10ab32d8b0c19111d36d4f4a1ede37" ns3:_="">
    <xsd:import namespace="4055ddc6-ee7b-4b5b-b8fb-52871646f80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BA7391C-C3AB-4C89-8C53-A73C0D70AF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F55797-F1DE-4352-A9DA-5E7D1F3CB3FE}">
  <ds:schemaRefs>
    <ds:schemaRef ds:uri="http://schemas.microsoft.com/sharepoint/v3/contenttype/forms"/>
  </ds:schemaRefs>
</ds:datastoreItem>
</file>

<file path=customXml/itemProps3.xml><?xml version="1.0" encoding="utf-8"?>
<ds:datastoreItem xmlns:ds="http://schemas.openxmlformats.org/officeDocument/2006/customXml" ds:itemID="{DAA788F2-9021-4B8D-9E3D-251A93F5FE32}">
  <ds:schemaRefs>
    <ds:schemaRef ds:uri="http://schemas.openxmlformats.org/package/2006/metadata/core-properties"/>
    <ds:schemaRef ds:uri="4055ddc6-ee7b-4b5b-b8fb-52871646f80e"/>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1100</TotalTime>
  <Words>5124</Words>
  <Application>Microsoft Office PowerPoint</Application>
  <PresentationFormat>Widescreen</PresentationFormat>
  <Paragraphs>176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Roboto</vt:lpstr>
      <vt:lpstr>Symbol</vt:lpstr>
      <vt:lpstr>Times New Roman</vt:lpstr>
      <vt:lpstr>Office Theme</vt:lpstr>
      <vt:lpstr>Student: Stacey Lloyd  Student Number: 2206002  Students Lecturer: Ben Duxbury  Assignment: Assignment 2 – Suicide and self-harm presentation  </vt:lpstr>
      <vt:lpstr>Contents ii*</vt:lpstr>
      <vt:lpstr>Page:1 Introduction</vt:lpstr>
      <vt:lpstr>Nuremberg trials: p2</vt:lpstr>
      <vt:lpstr>The National Health care service.  P.3</vt:lpstr>
      <vt:lpstr>Suicide and Self-harm cost on the NHS budget Page:4</vt:lpstr>
      <vt:lpstr>Nursing Research Then: in suicide and self-harm Page: 5</vt:lpstr>
      <vt:lpstr>Nursing Research now: in suicide and self-harm Page: 6</vt:lpstr>
      <vt:lpstr>Person-centered care: p7</vt:lpstr>
      <vt:lpstr>Suicide and Self-harm Page:8</vt:lpstr>
      <vt:lpstr>PowerPoint Presentation</vt:lpstr>
      <vt:lpstr>Signs and triggers : P10</vt:lpstr>
      <vt:lpstr>Conclusion and recommendations  Page: 11</vt:lpstr>
      <vt:lpstr>References; p12 </vt:lpstr>
      <vt:lpstr>References; p13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Suicide and Self-harm</dc:title>
  <dc:creator>Stacey</dc:creator>
  <cp:lastModifiedBy>Stacey</cp:lastModifiedBy>
  <cp:revision>39</cp:revision>
  <dcterms:created xsi:type="dcterms:W3CDTF">2022-10-17T11:37:20Z</dcterms:created>
  <dcterms:modified xsi:type="dcterms:W3CDTF">2022-12-06T19:59:22Z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