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6" r:id="rId3"/>
    <p:sldId id="257" r:id="rId4"/>
    <p:sldId id="258" r:id="rId5"/>
    <p:sldId id="259" r:id="rId6"/>
    <p:sldId id="261" r:id="rId7"/>
    <p:sldId id="267"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C6A49E-6C01-B1C4-2345-0CF60BF42089}" v="2296" dt="2022-08-07T13:02:18.1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07/08/2022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07/08/2022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07/08/2022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07/08/2022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07/08/2022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en.wikipedia.org/wiki/Strategic_management" TargetMode="External"/><Relationship Id="rId2" Type="http://schemas.openxmlformats.org/officeDocument/2006/relationships/hyperlink" Target="https://en.wikipedia.org/wiki/Strategic_planning" TargetMode="Externa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p:cNvSpPr>
            <a:spLocks noGrp="1"/>
          </p:cNvSpPr>
          <p:nvPr>
            <p:ph type="subTitle" idx="1"/>
          </p:nvPr>
        </p:nvSpPr>
        <p:spPr>
          <a:xfrm>
            <a:off x="2980948" y="3430352"/>
            <a:ext cx="6143019" cy="2132451"/>
          </a:xfrm>
          <a:noFill/>
        </p:spPr>
        <p:txBody>
          <a:bodyPr vert="horz" lIns="91440" tIns="45720" rIns="91440" bIns="45720" rtlCol="0" anchor="t">
            <a:noAutofit/>
          </a:bodyPr>
          <a:lstStyle/>
          <a:p>
            <a:r>
              <a:rPr lang="en-GB" b="1" dirty="0">
                <a:solidFill>
                  <a:srgbClr val="080808"/>
                </a:solidFill>
                <a:latin typeface="Times New Roman"/>
                <a:ea typeface="+mn-lt"/>
                <a:cs typeface="+mn-lt"/>
              </a:rPr>
              <a:t>Academic and Employability Skills</a:t>
            </a:r>
            <a:br>
              <a:rPr lang="en-GB" b="1" dirty="0">
                <a:latin typeface="Times New Roman"/>
                <a:ea typeface="+mn-lt"/>
                <a:cs typeface="+mn-lt"/>
              </a:rPr>
            </a:br>
            <a:r>
              <a:rPr lang="en-GB" b="1" dirty="0">
                <a:solidFill>
                  <a:srgbClr val="080808"/>
                </a:solidFill>
                <a:latin typeface="Times New Roman"/>
                <a:ea typeface="+mn-lt"/>
                <a:cs typeface="+mn-lt"/>
              </a:rPr>
              <a:t>BMSW 4001</a:t>
            </a:r>
            <a:br>
              <a:rPr lang="en-GB" b="1" dirty="0">
                <a:latin typeface="Times New Roman"/>
                <a:ea typeface="+mn-lt"/>
                <a:cs typeface="+mn-lt"/>
              </a:rPr>
            </a:br>
            <a:r>
              <a:rPr lang="en-GB" b="1" dirty="0">
                <a:solidFill>
                  <a:srgbClr val="080808"/>
                </a:solidFill>
                <a:latin typeface="Times New Roman"/>
                <a:ea typeface="+mn-lt"/>
                <a:cs typeface="+mn-lt"/>
              </a:rPr>
              <a:t>Lecturer: Timothy Hopkins</a:t>
            </a:r>
            <a:br>
              <a:rPr lang="en-GB" b="1" dirty="0">
                <a:latin typeface="Times New Roman"/>
                <a:ea typeface="+mn-lt"/>
                <a:cs typeface="+mn-lt"/>
              </a:rPr>
            </a:br>
            <a:r>
              <a:rPr lang="en-GB" b="1" dirty="0">
                <a:solidFill>
                  <a:srgbClr val="080808"/>
                </a:solidFill>
                <a:latin typeface="Times New Roman"/>
                <a:ea typeface="+mn-lt"/>
                <a:cs typeface="+mn-lt"/>
              </a:rPr>
              <a:t>ACE Term 1 </a:t>
            </a:r>
            <a:br>
              <a:rPr lang="en-GB" b="1" dirty="0">
                <a:latin typeface="Times New Roman"/>
                <a:ea typeface="+mn-lt"/>
                <a:cs typeface="+mn-lt"/>
              </a:rPr>
            </a:br>
            <a:r>
              <a:rPr lang="en-GB" b="1" dirty="0">
                <a:solidFill>
                  <a:srgbClr val="080808"/>
                </a:solidFill>
                <a:latin typeface="Times New Roman"/>
                <a:ea typeface="+mn-lt"/>
                <a:cs typeface="+mn-lt"/>
              </a:rPr>
              <a:t>Assignment Task 1</a:t>
            </a:r>
          </a:p>
          <a:p>
            <a:r>
              <a:rPr lang="en-GB" b="1" dirty="0">
                <a:latin typeface="Times New Roman"/>
                <a:ea typeface="+mn-lt"/>
                <a:cs typeface="+mn-lt"/>
              </a:rPr>
              <a:t>ACE Practical Portfolio</a:t>
            </a:r>
            <a:endParaRPr lang="en-GB" b="1" dirty="0">
              <a:latin typeface="Times New Roman"/>
            </a:endParaRPr>
          </a:p>
          <a:p>
            <a:r>
              <a:rPr lang="en-GB" b="1" dirty="0">
                <a:solidFill>
                  <a:srgbClr val="080808"/>
                </a:solidFill>
                <a:latin typeface="Times New Roman"/>
                <a:cs typeface="Calibri"/>
              </a:rPr>
              <a:t>Student ID: 2207074</a:t>
            </a:r>
          </a:p>
        </p:txBody>
      </p:sp>
      <p:sp>
        <p:nvSpPr>
          <p:cNvPr id="2" name="Title 1"/>
          <p:cNvSpPr>
            <a:spLocks noGrp="1"/>
          </p:cNvSpPr>
          <p:nvPr>
            <p:ph type="ctrTitle"/>
          </p:nvPr>
        </p:nvSpPr>
        <p:spPr>
          <a:xfrm>
            <a:off x="2943385" y="415984"/>
            <a:ext cx="6305230" cy="3315489"/>
          </a:xfrm>
          <a:noFill/>
        </p:spPr>
        <p:txBody>
          <a:bodyPr anchor="ctr">
            <a:normAutofit/>
          </a:bodyPr>
          <a:lstStyle/>
          <a:p>
            <a:r>
              <a:rPr lang="en-GB" sz="3200" b="1" dirty="0">
                <a:solidFill>
                  <a:srgbClr val="080808"/>
                </a:solidFill>
                <a:latin typeface="Times New Roman"/>
                <a:cs typeface="Calibri Light"/>
              </a:rPr>
              <a:t>Academic and Employability Skills</a:t>
            </a:r>
            <a:br>
              <a:rPr lang="en-GB" sz="3200" b="1" dirty="0">
                <a:latin typeface="Times New Roman"/>
                <a:cs typeface="Calibri Light"/>
              </a:rPr>
            </a:br>
            <a:r>
              <a:rPr lang="en-GB" sz="3200" b="1" dirty="0">
                <a:solidFill>
                  <a:srgbClr val="080808"/>
                </a:solidFill>
                <a:latin typeface="Times New Roman"/>
                <a:cs typeface="Calibri Light"/>
              </a:rPr>
              <a:t>Svetlana </a:t>
            </a:r>
            <a:r>
              <a:rPr lang="en-GB" sz="3200" b="1" dirty="0" err="1">
                <a:solidFill>
                  <a:srgbClr val="080808"/>
                </a:solidFill>
                <a:latin typeface="Times New Roman"/>
                <a:cs typeface="Calibri Light"/>
              </a:rPr>
              <a:t>Duplakova</a:t>
            </a:r>
            <a:br>
              <a:rPr lang="en-GB" sz="3200" b="1" dirty="0">
                <a:latin typeface="Times New Roman"/>
                <a:cs typeface="Calibri Light"/>
              </a:rPr>
            </a:br>
            <a:r>
              <a:rPr lang="en-GB" sz="3200" b="1" dirty="0">
                <a:solidFill>
                  <a:srgbClr val="080808"/>
                </a:solidFill>
                <a:latin typeface="Times New Roman"/>
                <a:cs typeface="Calibri Light"/>
              </a:rPr>
              <a:t>My future as Healthcare Assistant</a:t>
            </a:r>
            <a:br>
              <a:rPr lang="en-GB" sz="3200" dirty="0">
                <a:cs typeface="Calibri Light"/>
              </a:rPr>
            </a:br>
            <a:endParaRPr lang="en-GB" sz="3200">
              <a:solidFill>
                <a:srgbClr val="080808"/>
              </a:solidFill>
              <a:cs typeface="Calibri Light"/>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A0B97-5413-4B83-37C0-DB992AE508B6}"/>
              </a:ext>
            </a:extLst>
          </p:cNvPr>
          <p:cNvSpPr>
            <a:spLocks noGrp="1"/>
          </p:cNvSpPr>
          <p:nvPr>
            <p:ph type="title"/>
          </p:nvPr>
        </p:nvSpPr>
        <p:spPr>
          <a:xfrm>
            <a:off x="838926" y="-3538"/>
            <a:ext cx="10515600" cy="1325563"/>
          </a:xfrm>
        </p:spPr>
        <p:txBody>
          <a:bodyPr>
            <a:normAutofit/>
          </a:bodyPr>
          <a:lstStyle/>
          <a:p>
            <a:pPr algn="ctr"/>
            <a:r>
              <a:rPr lang="en-GB" sz="4000" b="1" dirty="0">
                <a:latin typeface="Times New Roman"/>
                <a:cs typeface="Calibri Light"/>
              </a:rPr>
              <a:t>What are skills?</a:t>
            </a:r>
            <a:endParaRPr lang="en-GB" sz="4000" b="1" dirty="0">
              <a:latin typeface="Times New Roman"/>
              <a:cs typeface="Times New Roman"/>
            </a:endParaRPr>
          </a:p>
        </p:txBody>
      </p:sp>
      <p:sp>
        <p:nvSpPr>
          <p:cNvPr id="3" name="Content Placeholder 2">
            <a:extLst>
              <a:ext uri="{FF2B5EF4-FFF2-40B4-BE49-F238E27FC236}">
                <a16:creationId xmlns:a16="http://schemas.microsoft.com/office/drawing/2014/main" id="{9CA345B6-7A91-F39A-9DC3-CDADE8C15BC3}"/>
              </a:ext>
            </a:extLst>
          </p:cNvPr>
          <p:cNvSpPr>
            <a:spLocks noGrp="1"/>
          </p:cNvSpPr>
          <p:nvPr>
            <p:ph idx="1"/>
          </p:nvPr>
        </p:nvSpPr>
        <p:spPr>
          <a:xfrm>
            <a:off x="889000" y="1409065"/>
            <a:ext cx="10657840" cy="4737418"/>
          </a:xfrm>
        </p:spPr>
        <p:txBody>
          <a:bodyPr vert="horz" lIns="91440" tIns="45720" rIns="91440" bIns="45720" rtlCol="0" anchor="t">
            <a:normAutofit/>
          </a:bodyPr>
          <a:lstStyle/>
          <a:p>
            <a:pPr marL="0" indent="0" algn="ctr">
              <a:buNone/>
            </a:pPr>
            <a:r>
              <a:rPr lang="en-GB" sz="2400" dirty="0">
                <a:latin typeface="Times New Roman"/>
                <a:ea typeface="+mn-lt"/>
                <a:cs typeface="+mn-lt"/>
              </a:rPr>
              <a:t>Academic skills are the abilities required to succeed in an educational setting. Some of the skills we can learn in school are transferable, which means they can be used on the job and in everyday life.</a:t>
            </a:r>
            <a:endParaRPr lang="en-GB" sz="2400">
              <a:latin typeface="Times New Roman"/>
              <a:cs typeface="Calibri" panose="020F0502020204030204"/>
            </a:endParaRPr>
          </a:p>
        </p:txBody>
      </p:sp>
      <p:pic>
        <p:nvPicPr>
          <p:cNvPr id="4" name="Picture 4" descr="Timeline&#10;&#10;Description automatically generated">
            <a:extLst>
              <a:ext uri="{FF2B5EF4-FFF2-40B4-BE49-F238E27FC236}">
                <a16:creationId xmlns:a16="http://schemas.microsoft.com/office/drawing/2014/main" id="{F19F6B76-6B0C-AE81-02F2-4127624DBFE3}"/>
              </a:ext>
            </a:extLst>
          </p:cNvPr>
          <p:cNvPicPr>
            <a:picLocks noChangeAspect="1"/>
          </p:cNvPicPr>
          <p:nvPr/>
        </p:nvPicPr>
        <p:blipFill>
          <a:blip r:embed="rId2"/>
          <a:stretch>
            <a:fillRect/>
          </a:stretch>
        </p:blipFill>
        <p:spPr>
          <a:xfrm>
            <a:off x="1363252" y="2553063"/>
            <a:ext cx="9708780" cy="4355200"/>
          </a:xfrm>
          <a:prstGeom prst="rect">
            <a:avLst/>
          </a:prstGeom>
        </p:spPr>
      </p:pic>
    </p:spTree>
    <p:extLst>
      <p:ext uri="{BB962C8B-B14F-4D97-AF65-F5344CB8AC3E}">
        <p14:creationId xmlns:p14="http://schemas.microsoft.com/office/powerpoint/2010/main" val="32720167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133018-E937-2D8E-6DF2-FF3A53A74979}"/>
              </a:ext>
            </a:extLst>
          </p:cNvPr>
          <p:cNvSpPr>
            <a:spLocks noGrp="1"/>
          </p:cNvSpPr>
          <p:nvPr>
            <p:ph type="title"/>
          </p:nvPr>
        </p:nvSpPr>
        <p:spPr>
          <a:xfrm>
            <a:off x="3133" y="187673"/>
            <a:ext cx="7036275" cy="1337579"/>
          </a:xfrm>
        </p:spPr>
        <p:txBody>
          <a:bodyPr>
            <a:normAutofit/>
          </a:bodyPr>
          <a:lstStyle/>
          <a:p>
            <a:r>
              <a:rPr lang="en-GB" sz="4000" b="1" dirty="0">
                <a:latin typeface="Times New Roman"/>
                <a:ea typeface="+mj-lt"/>
                <a:cs typeface="+mj-lt"/>
              </a:rPr>
              <a:t>Skills and attributes required as a Healthcare Assistant</a:t>
            </a:r>
            <a:endParaRPr lang="en-US" sz="4000" b="1" dirty="0">
              <a:latin typeface="Times New Roman"/>
              <a:cs typeface="Times New Roman"/>
            </a:endParaRPr>
          </a:p>
          <a:p>
            <a:endParaRPr lang="en-GB" sz="4100">
              <a:cs typeface="Calibri Light"/>
            </a:endParaRPr>
          </a:p>
        </p:txBody>
      </p:sp>
      <p:sp>
        <p:nvSpPr>
          <p:cNvPr id="3" name="Content Placeholder 2">
            <a:extLst>
              <a:ext uri="{FF2B5EF4-FFF2-40B4-BE49-F238E27FC236}">
                <a16:creationId xmlns:a16="http://schemas.microsoft.com/office/drawing/2014/main" id="{41A1494D-1431-1FA7-1C47-2B49084523E1}"/>
              </a:ext>
            </a:extLst>
          </p:cNvPr>
          <p:cNvSpPr>
            <a:spLocks noGrp="1"/>
          </p:cNvSpPr>
          <p:nvPr>
            <p:ph idx="1"/>
          </p:nvPr>
        </p:nvSpPr>
        <p:spPr>
          <a:xfrm>
            <a:off x="1" y="519857"/>
            <a:ext cx="6571593" cy="4772679"/>
          </a:xfrm>
        </p:spPr>
        <p:txBody>
          <a:bodyPr vert="horz" lIns="91440" tIns="45720" rIns="91440" bIns="45720" rtlCol="0" anchor="t">
            <a:noAutofit/>
          </a:bodyPr>
          <a:lstStyle/>
          <a:p>
            <a:pPr marL="0" indent="0">
              <a:buNone/>
            </a:pPr>
            <a:endParaRPr lang="en-GB" sz="2400" dirty="0">
              <a:latin typeface="Times New Roman"/>
              <a:ea typeface="+mn-lt"/>
              <a:cs typeface="+mn-lt"/>
            </a:endParaRPr>
          </a:p>
          <a:p>
            <a:pPr marL="0" indent="0">
              <a:buNone/>
            </a:pPr>
            <a:endParaRPr lang="en-GB" sz="2400" dirty="0">
              <a:latin typeface="Times New Roman"/>
              <a:ea typeface="+mn-lt"/>
              <a:cs typeface="+mn-lt"/>
            </a:endParaRPr>
          </a:p>
          <a:p>
            <a:pPr marL="0" indent="0">
              <a:buNone/>
            </a:pPr>
            <a:r>
              <a:rPr lang="en-GB" sz="2400" dirty="0">
                <a:latin typeface="Times New Roman"/>
                <a:ea typeface="+mn-lt"/>
                <a:cs typeface="+mn-lt"/>
              </a:rPr>
              <a:t>A healthcare assistant works alongside healthcare professionals to provide care to patients in hospitals, nursing homes, or their own homes.</a:t>
            </a:r>
            <a:endParaRPr lang="en-GB" sz="2400">
              <a:latin typeface="Times New Roman"/>
              <a:cs typeface="Calibri"/>
            </a:endParaRPr>
          </a:p>
          <a:p>
            <a:pPr marL="0" indent="0">
              <a:buNone/>
            </a:pPr>
            <a:r>
              <a:rPr lang="en-GB" sz="2400" dirty="0">
                <a:latin typeface="Times New Roman"/>
                <a:ea typeface="+mn-lt"/>
                <a:cs typeface="+mn-lt"/>
              </a:rPr>
              <a:t>Their </a:t>
            </a:r>
            <a:r>
              <a:rPr lang="en-GB" sz="2400" dirty="0">
                <a:latin typeface="Times New Roman"/>
                <a:cs typeface="Calibri"/>
              </a:rPr>
              <a:t>skills include:</a:t>
            </a:r>
          </a:p>
          <a:p>
            <a:pPr marL="0" indent="0">
              <a:buNone/>
            </a:pPr>
            <a:endParaRPr lang="en-GB" sz="2400" dirty="0">
              <a:latin typeface="Times New Roman"/>
              <a:cs typeface="Calibri"/>
            </a:endParaRPr>
          </a:p>
          <a:p>
            <a:r>
              <a:rPr lang="en-GB" sz="2400" dirty="0">
                <a:latin typeface="Times New Roman"/>
                <a:cs typeface="Calibri"/>
              </a:rPr>
              <a:t>Communication</a:t>
            </a:r>
          </a:p>
          <a:p>
            <a:r>
              <a:rPr lang="en-GB" sz="2400" dirty="0">
                <a:latin typeface="Times New Roman"/>
                <a:cs typeface="Times New Roman"/>
              </a:rPr>
              <a:t>Compassion and Sensitivity</a:t>
            </a:r>
            <a:endParaRPr lang="en-GB" sz="2400" dirty="0">
              <a:latin typeface="Times New Roman"/>
              <a:cs typeface="Calibri"/>
            </a:endParaRPr>
          </a:p>
          <a:p>
            <a:r>
              <a:rPr lang="en-GB" sz="2400" dirty="0">
                <a:latin typeface="Times New Roman"/>
                <a:cs typeface="Calibri"/>
              </a:rPr>
              <a:t>Problem Solving</a:t>
            </a:r>
          </a:p>
          <a:p>
            <a:r>
              <a:rPr lang="en-GB" sz="2400" dirty="0">
                <a:latin typeface="Times New Roman"/>
                <a:cs typeface="Calibri"/>
              </a:rPr>
              <a:t>Decision Making</a:t>
            </a:r>
          </a:p>
          <a:p>
            <a:r>
              <a:rPr lang="en-GB" sz="2400" dirty="0">
                <a:latin typeface="Times New Roman"/>
                <a:cs typeface="Times New Roman"/>
              </a:rPr>
              <a:t>Patience </a:t>
            </a:r>
          </a:p>
          <a:p>
            <a:r>
              <a:rPr lang="en-GB" sz="2400" dirty="0">
                <a:latin typeface="Times New Roman"/>
                <a:cs typeface="Times New Roman"/>
              </a:rPr>
              <a:t>Critical Thinking</a:t>
            </a:r>
          </a:p>
          <a:p>
            <a:r>
              <a:rPr lang="en-GB" sz="2400" dirty="0">
                <a:latin typeface="Times New Roman"/>
                <a:cs typeface="Calibri"/>
              </a:rPr>
              <a:t>Team Player and Collaboration</a:t>
            </a:r>
          </a:p>
          <a:p>
            <a:endParaRPr lang="en-GB" sz="1100">
              <a:latin typeface="Times New Roman"/>
              <a:cs typeface="Calibri"/>
            </a:endParaRPr>
          </a:p>
          <a:p>
            <a:endParaRPr lang="en-GB" sz="1100">
              <a:latin typeface="Calibri" panose="020F0502020204030204"/>
              <a:cs typeface="Calibri"/>
            </a:endParaRPr>
          </a:p>
          <a:p>
            <a:pPr marL="0" indent="0">
              <a:buNone/>
            </a:pPr>
            <a:endParaRPr lang="en-GB" sz="1100">
              <a:latin typeface="Calibri" panose="020F0502020204030204"/>
              <a:cs typeface="Calibri"/>
            </a:endParaRPr>
          </a:p>
        </p:txBody>
      </p:sp>
      <p:pic>
        <p:nvPicPr>
          <p:cNvPr id="4" name="Picture 4" descr="A picture containing floor, indoor, building, person&#10;&#10;Description automatically generated">
            <a:extLst>
              <a:ext uri="{FF2B5EF4-FFF2-40B4-BE49-F238E27FC236}">
                <a16:creationId xmlns:a16="http://schemas.microsoft.com/office/drawing/2014/main" id="{DAF76D10-3E60-B95C-283A-DB6A7FD970D8}"/>
              </a:ext>
            </a:extLst>
          </p:cNvPr>
          <p:cNvPicPr>
            <a:picLocks noChangeAspect="1"/>
          </p:cNvPicPr>
          <p:nvPr/>
        </p:nvPicPr>
        <p:blipFill rotWithShape="1">
          <a:blip r:embed="rId2"/>
          <a:srcRect l="16811" r="25152" b="-1"/>
          <a:stretch/>
        </p:blipFill>
        <p:spPr>
          <a:xfrm>
            <a:off x="6270968" y="52201"/>
            <a:ext cx="5921032" cy="6805799"/>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329501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B2E9D-2C5D-CA2A-0E5F-A4E052208875}"/>
              </a:ext>
            </a:extLst>
          </p:cNvPr>
          <p:cNvSpPr>
            <a:spLocks noGrp="1"/>
          </p:cNvSpPr>
          <p:nvPr>
            <p:ph type="title"/>
          </p:nvPr>
        </p:nvSpPr>
        <p:spPr>
          <a:xfrm>
            <a:off x="870857" y="-4989"/>
            <a:ext cx="10515600" cy="1325563"/>
          </a:xfrm>
        </p:spPr>
        <p:txBody>
          <a:bodyPr>
            <a:normAutofit/>
          </a:bodyPr>
          <a:lstStyle/>
          <a:p>
            <a:pPr algn="ctr"/>
            <a:r>
              <a:rPr lang="en-GB" sz="4000" b="1" dirty="0">
                <a:latin typeface="Times New Roman"/>
                <a:cs typeface="Calibri Light"/>
              </a:rPr>
              <a:t>SWOT Analysis</a:t>
            </a:r>
            <a:endParaRPr lang="en-GB" sz="4000" b="1" dirty="0">
              <a:latin typeface="Times New Roman"/>
              <a:cs typeface="Times New Roman"/>
            </a:endParaRPr>
          </a:p>
        </p:txBody>
      </p:sp>
      <p:sp>
        <p:nvSpPr>
          <p:cNvPr id="3" name="Content Placeholder 2">
            <a:extLst>
              <a:ext uri="{FF2B5EF4-FFF2-40B4-BE49-F238E27FC236}">
                <a16:creationId xmlns:a16="http://schemas.microsoft.com/office/drawing/2014/main" id="{9125584D-51A0-E7C7-9862-CFB13D38E7D1}"/>
              </a:ext>
            </a:extLst>
          </p:cNvPr>
          <p:cNvSpPr>
            <a:spLocks noGrp="1"/>
          </p:cNvSpPr>
          <p:nvPr>
            <p:ph idx="1"/>
          </p:nvPr>
        </p:nvSpPr>
        <p:spPr>
          <a:xfrm>
            <a:off x="838200" y="1183368"/>
            <a:ext cx="10570028" cy="4993595"/>
          </a:xfrm>
        </p:spPr>
        <p:txBody>
          <a:bodyPr vert="horz" lIns="91440" tIns="45720" rIns="91440" bIns="45720" rtlCol="0" anchor="t">
            <a:normAutofit/>
          </a:bodyPr>
          <a:lstStyle/>
          <a:p>
            <a:pPr marL="0" indent="0" algn="ctr">
              <a:buNone/>
            </a:pPr>
            <a:r>
              <a:rPr lang="en-GB" dirty="0">
                <a:ea typeface="+mn-lt"/>
                <a:cs typeface="+mn-lt"/>
              </a:rPr>
              <a:t>SWOT analysis  is a </a:t>
            </a:r>
            <a:r>
              <a:rPr lang="en-GB" dirty="0">
                <a:ea typeface="+mn-lt"/>
                <a:cs typeface="+mn-lt"/>
                <a:hlinkClick r:id="rId2"/>
              </a:rPr>
              <a:t>strategic planning</a:t>
            </a:r>
            <a:r>
              <a:rPr lang="en-GB" dirty="0">
                <a:ea typeface="+mn-lt"/>
                <a:cs typeface="+mn-lt"/>
              </a:rPr>
              <a:t> and </a:t>
            </a:r>
            <a:r>
              <a:rPr lang="en-GB" dirty="0">
                <a:ea typeface="+mn-lt"/>
                <a:cs typeface="+mn-lt"/>
                <a:hlinkClick r:id="rId3"/>
              </a:rPr>
              <a:t>strategic management</a:t>
            </a:r>
            <a:r>
              <a:rPr lang="en-GB" dirty="0">
                <a:ea typeface="+mn-lt"/>
                <a:cs typeface="+mn-lt"/>
              </a:rPr>
              <a:t> tool used to help a person or organization identify </a:t>
            </a:r>
            <a:r>
              <a:rPr lang="en-GB" b="1" i="1" dirty="0">
                <a:ea typeface="+mn-lt"/>
                <a:cs typeface="+mn-lt"/>
              </a:rPr>
              <a:t>S</a:t>
            </a:r>
            <a:r>
              <a:rPr lang="en-GB" i="1" dirty="0">
                <a:ea typeface="+mn-lt"/>
                <a:cs typeface="+mn-lt"/>
              </a:rPr>
              <a:t>trengths, </a:t>
            </a:r>
            <a:r>
              <a:rPr lang="en-GB" b="1" i="1" dirty="0">
                <a:ea typeface="+mn-lt"/>
                <a:cs typeface="+mn-lt"/>
              </a:rPr>
              <a:t>W</a:t>
            </a:r>
            <a:r>
              <a:rPr lang="en-GB" i="1" dirty="0">
                <a:ea typeface="+mn-lt"/>
                <a:cs typeface="+mn-lt"/>
              </a:rPr>
              <a:t>eaknesses, </a:t>
            </a:r>
            <a:r>
              <a:rPr lang="en-GB" b="1" i="1" dirty="0">
                <a:ea typeface="+mn-lt"/>
                <a:cs typeface="+mn-lt"/>
              </a:rPr>
              <a:t>O</a:t>
            </a:r>
            <a:r>
              <a:rPr lang="en-GB" i="1" dirty="0">
                <a:ea typeface="+mn-lt"/>
                <a:cs typeface="+mn-lt"/>
              </a:rPr>
              <a:t>pportunities, and </a:t>
            </a:r>
            <a:r>
              <a:rPr lang="en-GB" b="1" i="1" dirty="0">
                <a:ea typeface="+mn-lt"/>
                <a:cs typeface="+mn-lt"/>
              </a:rPr>
              <a:t>T</a:t>
            </a:r>
            <a:r>
              <a:rPr lang="en-GB" i="1" dirty="0">
                <a:ea typeface="+mn-lt"/>
                <a:cs typeface="+mn-lt"/>
              </a:rPr>
              <a:t>hreats</a:t>
            </a:r>
            <a:endParaRPr lang="en-US" dirty="0">
              <a:cs typeface="Calibri" panose="020F0502020204030204"/>
            </a:endParaRPr>
          </a:p>
          <a:p>
            <a:endParaRPr lang="en-GB" dirty="0">
              <a:cs typeface="Calibri"/>
            </a:endParaRPr>
          </a:p>
          <a:p>
            <a:endParaRPr lang="en-GB" dirty="0">
              <a:cs typeface="Calibri"/>
            </a:endParaRPr>
          </a:p>
          <a:p>
            <a:endParaRPr lang="en-GB" dirty="0">
              <a:cs typeface="Calibri"/>
            </a:endParaRPr>
          </a:p>
          <a:p>
            <a:endParaRPr lang="en-GB">
              <a:cs typeface="Calibri"/>
            </a:endParaRPr>
          </a:p>
        </p:txBody>
      </p:sp>
      <p:pic>
        <p:nvPicPr>
          <p:cNvPr id="5" name="Picture 5" descr="Text, whiteboard&#10;&#10;Description automatically generated">
            <a:extLst>
              <a:ext uri="{FF2B5EF4-FFF2-40B4-BE49-F238E27FC236}">
                <a16:creationId xmlns:a16="http://schemas.microsoft.com/office/drawing/2014/main" id="{E8BFDB06-98DB-572B-C2F1-9D1FE8A83435}"/>
              </a:ext>
            </a:extLst>
          </p:cNvPr>
          <p:cNvPicPr>
            <a:picLocks noChangeAspect="1"/>
          </p:cNvPicPr>
          <p:nvPr/>
        </p:nvPicPr>
        <p:blipFill>
          <a:blip r:embed="rId4"/>
          <a:stretch>
            <a:fillRect/>
          </a:stretch>
        </p:blipFill>
        <p:spPr>
          <a:xfrm>
            <a:off x="3048000" y="2770413"/>
            <a:ext cx="6836227" cy="4093029"/>
          </a:xfrm>
          <a:prstGeom prst="rect">
            <a:avLst/>
          </a:prstGeom>
        </p:spPr>
      </p:pic>
    </p:spTree>
    <p:extLst>
      <p:ext uri="{BB962C8B-B14F-4D97-AF65-F5344CB8AC3E}">
        <p14:creationId xmlns:p14="http://schemas.microsoft.com/office/powerpoint/2010/main" val="31754645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02217-0ED1-6BE3-920A-B51077B3C5B7}"/>
              </a:ext>
            </a:extLst>
          </p:cNvPr>
          <p:cNvSpPr>
            <a:spLocks noGrp="1"/>
          </p:cNvSpPr>
          <p:nvPr>
            <p:ph type="title"/>
          </p:nvPr>
        </p:nvSpPr>
        <p:spPr>
          <a:xfrm>
            <a:off x="990600" y="11757"/>
            <a:ext cx="10210800" cy="1078992"/>
          </a:xfrm>
        </p:spPr>
        <p:txBody>
          <a:bodyPr vert="horz" lIns="91440" tIns="45720" rIns="91440" bIns="45720" rtlCol="0" anchor="b">
            <a:normAutofit/>
          </a:bodyPr>
          <a:lstStyle/>
          <a:p>
            <a:pPr algn="ctr"/>
            <a:r>
              <a:rPr lang="en-US" sz="4000" b="1" dirty="0">
                <a:latin typeface="Times New Roman"/>
                <a:cs typeface="Times New Roman"/>
              </a:rPr>
              <a:t>Personal SWOT Analysis</a:t>
            </a:r>
            <a:endParaRPr lang="en-US" sz="4000" dirty="0">
              <a:latin typeface="Times New Roman"/>
              <a:cs typeface="Times New Roman"/>
            </a:endParaRPr>
          </a:p>
        </p:txBody>
      </p:sp>
      <p:sp>
        <p:nvSpPr>
          <p:cNvPr id="13" name="Rectangle 12">
            <a:extLst>
              <a:ext uri="{FF2B5EF4-FFF2-40B4-BE49-F238E27FC236}">
                <a16:creationId xmlns:a16="http://schemas.microsoft.com/office/drawing/2014/main" id="{70BDD0CE-06A4-404B-8A13-580229C1C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41750"/>
            <a:ext cx="12192000" cy="471625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26">
            <a:extLst>
              <a:ext uri="{FF2B5EF4-FFF2-40B4-BE49-F238E27FC236}">
                <a16:creationId xmlns:a16="http://schemas.microsoft.com/office/drawing/2014/main" id="{EE9899FA-8881-472C-AA59-D08A89CA8A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64" y="2423160"/>
            <a:ext cx="5613569" cy="3930315"/>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ounded Rectangle 16">
            <a:extLst>
              <a:ext uri="{FF2B5EF4-FFF2-40B4-BE49-F238E27FC236}">
                <a16:creationId xmlns:a16="http://schemas.microsoft.com/office/drawing/2014/main" id="{080B7D90-3DF1-4514-B26D-616BE35553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4749" y="2423160"/>
            <a:ext cx="5613569" cy="3930315"/>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4C836BD5-B0BA-6C65-D56B-DA858D2525F6}"/>
              </a:ext>
            </a:extLst>
          </p:cNvPr>
          <p:cNvSpPr>
            <a:spLocks noGrp="1"/>
          </p:cNvSpPr>
          <p:nvPr>
            <p:ph idx="1"/>
          </p:nvPr>
        </p:nvSpPr>
        <p:spPr>
          <a:xfrm>
            <a:off x="6379028" y="2587625"/>
            <a:ext cx="4974772" cy="3589338"/>
          </a:xfrm>
        </p:spPr>
        <p:txBody>
          <a:bodyPr vert="horz" lIns="91440" tIns="45720" rIns="91440" bIns="45720" rtlCol="0" anchor="t">
            <a:normAutofit/>
          </a:bodyPr>
          <a:lstStyle/>
          <a:p>
            <a:pPr marL="0" indent="0" algn="ctr">
              <a:buNone/>
            </a:pPr>
            <a:r>
              <a:rPr lang="en-GB" sz="3200" dirty="0">
                <a:latin typeface="Times New Roman"/>
                <a:cs typeface="Calibri"/>
              </a:rPr>
              <a:t>Weakness</a:t>
            </a:r>
          </a:p>
          <a:p>
            <a:pPr marL="457200" indent="-457200"/>
            <a:r>
              <a:rPr lang="en-GB" sz="2400" dirty="0">
                <a:latin typeface="Times New Roman"/>
                <a:cs typeface="Calibri"/>
              </a:rPr>
              <a:t>Communication</a:t>
            </a:r>
          </a:p>
          <a:p>
            <a:pPr marL="457200" indent="-457200"/>
            <a:r>
              <a:rPr lang="en-GB" sz="2400" dirty="0">
                <a:latin typeface="Times New Roman"/>
                <a:cs typeface="Calibri"/>
              </a:rPr>
              <a:t>Time Management</a:t>
            </a:r>
          </a:p>
          <a:p>
            <a:pPr marL="457200" indent="-457200"/>
            <a:r>
              <a:rPr lang="en-GB" sz="2400" dirty="0">
                <a:latin typeface="Times New Roman"/>
                <a:cs typeface="Calibri"/>
              </a:rPr>
              <a:t>Problem Solving</a:t>
            </a:r>
          </a:p>
          <a:p>
            <a:pPr marL="457200" indent="-457200"/>
            <a:r>
              <a:rPr lang="en-GB" sz="2400" dirty="0">
                <a:latin typeface="Times New Roman"/>
                <a:cs typeface="Calibri"/>
              </a:rPr>
              <a:t>Critical Thinking</a:t>
            </a:r>
          </a:p>
          <a:p>
            <a:pPr marL="457200" indent="-457200"/>
            <a:r>
              <a:rPr lang="en-GB" sz="2400" dirty="0">
                <a:latin typeface="Times New Roman"/>
                <a:cs typeface="Calibri"/>
              </a:rPr>
              <a:t>Digital Skills</a:t>
            </a:r>
          </a:p>
          <a:p>
            <a:pPr marL="457200" indent="-457200"/>
            <a:r>
              <a:rPr lang="en-GB" sz="2400" dirty="0">
                <a:latin typeface="Times New Roman"/>
                <a:cs typeface="Calibri"/>
              </a:rPr>
              <a:t>Attention To Details</a:t>
            </a:r>
          </a:p>
        </p:txBody>
      </p:sp>
      <p:sp>
        <p:nvSpPr>
          <p:cNvPr id="11" name="TextBox 10">
            <a:extLst>
              <a:ext uri="{FF2B5EF4-FFF2-40B4-BE49-F238E27FC236}">
                <a16:creationId xmlns:a16="http://schemas.microsoft.com/office/drawing/2014/main" id="{7271E595-216E-4ADC-F7F1-9A3CC01E923F}"/>
              </a:ext>
            </a:extLst>
          </p:cNvPr>
          <p:cNvSpPr txBox="1"/>
          <p:nvPr/>
        </p:nvSpPr>
        <p:spPr>
          <a:xfrm>
            <a:off x="734785" y="2582635"/>
            <a:ext cx="4883603" cy="61247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dirty="0">
                <a:latin typeface="Times New Roman"/>
                <a:cs typeface="Calibri"/>
              </a:rPr>
              <a:t>Strengths</a:t>
            </a:r>
            <a:r>
              <a:rPr lang="en-GB" sz="2400" dirty="0">
                <a:latin typeface="Times New Roman"/>
                <a:cs typeface="Calibri"/>
              </a:rPr>
              <a:t> </a:t>
            </a:r>
          </a:p>
          <a:p>
            <a:pPr marL="342900" indent="-342900">
              <a:buFont typeface="Arial"/>
              <a:buChar char="•"/>
            </a:pPr>
            <a:r>
              <a:rPr lang="en-GB" sz="2400" dirty="0">
                <a:latin typeface="Times New Roman"/>
                <a:cs typeface="Calibri"/>
              </a:rPr>
              <a:t>Positive Attitude</a:t>
            </a:r>
          </a:p>
          <a:p>
            <a:pPr marL="342900" indent="-342900">
              <a:buFont typeface="Arial"/>
              <a:buChar char="•"/>
            </a:pPr>
            <a:r>
              <a:rPr lang="en-GB" sz="2400" dirty="0">
                <a:latin typeface="Times New Roman"/>
                <a:cs typeface="Calibri"/>
              </a:rPr>
              <a:t>Calm and cheerful during difficult moment </a:t>
            </a:r>
          </a:p>
          <a:p>
            <a:pPr marL="342900" indent="-342900">
              <a:buFont typeface="Arial"/>
              <a:buChar char="•"/>
            </a:pPr>
            <a:r>
              <a:rPr lang="en-GB" sz="2400" dirty="0">
                <a:latin typeface="Times New Roman"/>
                <a:cs typeface="Calibri"/>
              </a:rPr>
              <a:t>Self-Emotional Management</a:t>
            </a:r>
          </a:p>
          <a:p>
            <a:pPr marL="342900" indent="-342900">
              <a:buFont typeface="Arial"/>
              <a:buChar char="•"/>
            </a:pPr>
            <a:r>
              <a:rPr lang="en-GB" sz="2400" dirty="0">
                <a:latin typeface="Times New Roman"/>
                <a:cs typeface="Calibri"/>
              </a:rPr>
              <a:t>Self-Awareness</a:t>
            </a:r>
          </a:p>
          <a:p>
            <a:pPr marL="342900" indent="-342900">
              <a:buFont typeface="Arial"/>
              <a:buChar char="•"/>
            </a:pPr>
            <a:r>
              <a:rPr lang="en-GB" sz="2400" dirty="0">
                <a:latin typeface="Times New Roman"/>
                <a:cs typeface="Calibri"/>
              </a:rPr>
              <a:t>Decision Making</a:t>
            </a:r>
          </a:p>
          <a:p>
            <a:pPr marL="342900" indent="-342900">
              <a:buFont typeface="Arial"/>
              <a:buChar char="•"/>
            </a:pPr>
            <a:r>
              <a:rPr lang="en-GB" sz="2400" dirty="0">
                <a:latin typeface="Times New Roman"/>
                <a:cs typeface="Calibri"/>
              </a:rPr>
              <a:t>Adaptability</a:t>
            </a:r>
          </a:p>
          <a:p>
            <a:pPr marL="342900" indent="-342900">
              <a:buFont typeface="Arial"/>
              <a:buChar char="•"/>
            </a:pPr>
            <a:r>
              <a:rPr lang="en-GB" sz="2400" dirty="0">
                <a:latin typeface="Times New Roman"/>
                <a:cs typeface="Calibri"/>
              </a:rPr>
              <a:t>Empathy</a:t>
            </a:r>
          </a:p>
          <a:p>
            <a:pPr algn="ctr"/>
            <a:endParaRPr lang="en-GB" sz="2400" dirty="0">
              <a:latin typeface="Times New Roman"/>
              <a:cs typeface="Calibri"/>
            </a:endParaRPr>
          </a:p>
          <a:p>
            <a:pPr algn="ctr"/>
            <a:endParaRPr lang="en-GB" sz="2400" dirty="0">
              <a:latin typeface="Times New Roman"/>
              <a:cs typeface="Calibri"/>
            </a:endParaRPr>
          </a:p>
          <a:p>
            <a:pPr algn="ctr"/>
            <a:endParaRPr lang="en-GB" sz="2400" dirty="0">
              <a:latin typeface="Times New Roman"/>
              <a:cs typeface="Calibri"/>
            </a:endParaRPr>
          </a:p>
          <a:p>
            <a:pPr algn="ctr"/>
            <a:endParaRPr lang="en-GB" sz="2400" dirty="0">
              <a:latin typeface="Times New Roman"/>
              <a:cs typeface="Calibri"/>
            </a:endParaRPr>
          </a:p>
          <a:p>
            <a:pPr algn="ctr"/>
            <a:endParaRPr lang="en-GB" sz="2400" dirty="0">
              <a:latin typeface="Times New Roman"/>
              <a:cs typeface="Calibri"/>
            </a:endParaRPr>
          </a:p>
          <a:p>
            <a:pPr algn="ctr"/>
            <a:endParaRPr lang="en-GB" sz="2400" dirty="0">
              <a:latin typeface="Times New Roman"/>
              <a:cs typeface="Calibri"/>
            </a:endParaRPr>
          </a:p>
          <a:p>
            <a:pPr algn="ctr"/>
            <a:endParaRPr lang="en-GB" sz="2400" dirty="0">
              <a:latin typeface="Times New Roman"/>
              <a:cs typeface="Calibri"/>
            </a:endParaRPr>
          </a:p>
        </p:txBody>
      </p:sp>
    </p:spTree>
    <p:extLst>
      <p:ext uri="{BB962C8B-B14F-4D97-AF65-F5344CB8AC3E}">
        <p14:creationId xmlns:p14="http://schemas.microsoft.com/office/powerpoint/2010/main" val="34451083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72142-2649-4A9A-42FB-56ECBE3DA681}"/>
              </a:ext>
            </a:extLst>
          </p:cNvPr>
          <p:cNvSpPr>
            <a:spLocks noGrp="1"/>
          </p:cNvSpPr>
          <p:nvPr>
            <p:ph type="title"/>
          </p:nvPr>
        </p:nvSpPr>
        <p:spPr>
          <a:xfrm>
            <a:off x="806202" y="3467"/>
            <a:ext cx="10515600" cy="1325563"/>
          </a:xfrm>
        </p:spPr>
        <p:txBody>
          <a:bodyPr/>
          <a:lstStyle/>
          <a:p>
            <a:pPr algn="ctr"/>
            <a:r>
              <a:rPr lang="en-GB" b="1" dirty="0">
                <a:latin typeface="Times New Roman"/>
                <a:cs typeface="Times New Roman"/>
              </a:rPr>
              <a:t>Personal Development Plan</a:t>
            </a:r>
            <a:endParaRPr lang="en-US" dirty="0">
              <a:cs typeface="Calibri Light" panose="020F0302020204030204"/>
            </a:endParaRPr>
          </a:p>
        </p:txBody>
      </p:sp>
      <p:graphicFrame>
        <p:nvGraphicFramePr>
          <p:cNvPr id="7" name="Table 7">
            <a:extLst>
              <a:ext uri="{FF2B5EF4-FFF2-40B4-BE49-F238E27FC236}">
                <a16:creationId xmlns:a16="http://schemas.microsoft.com/office/drawing/2014/main" id="{B43058B7-19E9-4DB7-034E-A218492D168C}"/>
              </a:ext>
            </a:extLst>
          </p:cNvPr>
          <p:cNvGraphicFramePr>
            <a:graphicFrameLocks noGrp="1"/>
          </p:cNvGraphicFramePr>
          <p:nvPr>
            <p:ph idx="1"/>
            <p:extLst>
              <p:ext uri="{D42A27DB-BD31-4B8C-83A1-F6EECF244321}">
                <p14:modId xmlns:p14="http://schemas.microsoft.com/office/powerpoint/2010/main" val="1538521826"/>
              </p:ext>
            </p:extLst>
          </p:nvPr>
        </p:nvGraphicFramePr>
        <p:xfrm>
          <a:off x="804929" y="1738647"/>
          <a:ext cx="10638694" cy="4321667"/>
        </p:xfrm>
        <a:graphic>
          <a:graphicData uri="http://schemas.openxmlformats.org/drawingml/2006/table">
            <a:tbl>
              <a:tblPr firstRow="1" bandRow="1">
                <a:tableStyleId>{5C22544A-7EE6-4342-B048-85BDC9FD1C3A}</a:tableStyleId>
              </a:tblPr>
              <a:tblGrid>
                <a:gridCol w="5319347">
                  <a:extLst>
                    <a:ext uri="{9D8B030D-6E8A-4147-A177-3AD203B41FA5}">
                      <a16:colId xmlns:a16="http://schemas.microsoft.com/office/drawing/2014/main" val="106811144"/>
                    </a:ext>
                  </a:extLst>
                </a:gridCol>
                <a:gridCol w="5319347">
                  <a:extLst>
                    <a:ext uri="{9D8B030D-6E8A-4147-A177-3AD203B41FA5}">
                      <a16:colId xmlns:a16="http://schemas.microsoft.com/office/drawing/2014/main" val="2185933647"/>
                    </a:ext>
                  </a:extLst>
                </a:gridCol>
              </a:tblGrid>
              <a:tr h="1440555">
                <a:tc>
                  <a:txBody>
                    <a:bodyPr/>
                    <a:lstStyle/>
                    <a:p>
                      <a:endParaRPr lang="en-GB"/>
                    </a:p>
                  </a:txBody>
                  <a:tcPr/>
                </a:tc>
                <a:tc>
                  <a:txBody>
                    <a:bodyPr/>
                    <a:lstStyle/>
                    <a:p>
                      <a:pPr lvl="0" algn="l">
                        <a:lnSpc>
                          <a:spcPct val="100000"/>
                        </a:lnSpc>
                        <a:spcBef>
                          <a:spcPts val="0"/>
                        </a:spcBef>
                        <a:spcAft>
                          <a:spcPts val="0"/>
                        </a:spcAft>
                        <a:buNone/>
                      </a:pPr>
                      <a:r>
                        <a:rPr lang="en-GB" sz="1800" b="1" i="0" u="none" strike="noStrike" noProof="0" dirty="0">
                          <a:solidFill>
                            <a:schemeClr val="tx1"/>
                          </a:solidFill>
                          <a:latin typeface="Times New Roman"/>
                        </a:rPr>
                        <a:t>Mid-Term Time Frame </a:t>
                      </a:r>
                    </a:p>
                    <a:p>
                      <a:pPr lvl="0" algn="l">
                        <a:lnSpc>
                          <a:spcPct val="100000"/>
                        </a:lnSpc>
                        <a:spcBef>
                          <a:spcPts val="0"/>
                        </a:spcBef>
                        <a:spcAft>
                          <a:spcPts val="0"/>
                        </a:spcAft>
                        <a:buNone/>
                      </a:pPr>
                      <a:endParaRPr lang="en-GB" sz="1800" b="0" i="0" u="none" strike="noStrike" noProof="0" dirty="0">
                        <a:solidFill>
                          <a:schemeClr val="tx1"/>
                        </a:solidFill>
                        <a:latin typeface="Times New Roman"/>
                      </a:endParaRPr>
                    </a:p>
                    <a:p>
                      <a:pPr lvl="0" algn="l">
                        <a:lnSpc>
                          <a:spcPct val="100000"/>
                        </a:lnSpc>
                        <a:spcBef>
                          <a:spcPts val="0"/>
                        </a:spcBef>
                        <a:spcAft>
                          <a:spcPts val="0"/>
                        </a:spcAft>
                        <a:buNone/>
                      </a:pPr>
                      <a:r>
                        <a:rPr lang="en-GB" sz="1800" b="0" i="0" u="none" strike="noStrike" noProof="0" dirty="0">
                          <a:solidFill>
                            <a:schemeClr val="tx1"/>
                          </a:solidFill>
                          <a:latin typeface="Times New Roman"/>
                        </a:rPr>
                        <a:t>What do I want to accomplish in the next six months to two years?</a:t>
                      </a:r>
                      <a:endParaRPr lang="en-GB" b="0" dirty="0">
                        <a:solidFill>
                          <a:schemeClr val="tx1"/>
                        </a:solidFill>
                        <a:latin typeface="Times New Roman"/>
                      </a:endParaRPr>
                    </a:p>
                  </a:txBody>
                  <a:tcPr/>
                </a:tc>
                <a:extLst>
                  <a:ext uri="{0D108BD9-81ED-4DB2-BD59-A6C34878D82A}">
                    <a16:rowId xmlns:a16="http://schemas.microsoft.com/office/drawing/2014/main" val="1534261947"/>
                  </a:ext>
                </a:extLst>
              </a:tr>
              <a:tr h="1109395">
                <a:tc>
                  <a:txBody>
                    <a:bodyPr/>
                    <a:lstStyle/>
                    <a:p>
                      <a:pPr lvl="0" algn="l">
                        <a:lnSpc>
                          <a:spcPct val="100000"/>
                        </a:lnSpc>
                        <a:spcBef>
                          <a:spcPts val="0"/>
                        </a:spcBef>
                        <a:spcAft>
                          <a:spcPts val="0"/>
                        </a:spcAft>
                        <a:buNone/>
                      </a:pPr>
                      <a:r>
                        <a:rPr lang="en-GB" sz="1800" b="1" i="0" u="none" strike="noStrike" noProof="0" dirty="0">
                          <a:latin typeface="Times New Roman"/>
                        </a:rPr>
                        <a:t>Section 1 - My Goals</a:t>
                      </a:r>
                    </a:p>
                    <a:p>
                      <a:pPr lvl="0" algn="l">
                        <a:lnSpc>
                          <a:spcPct val="100000"/>
                        </a:lnSpc>
                        <a:spcBef>
                          <a:spcPts val="0"/>
                        </a:spcBef>
                        <a:spcAft>
                          <a:spcPts val="0"/>
                        </a:spcAft>
                        <a:buNone/>
                      </a:pPr>
                      <a:r>
                        <a:rPr lang="en-GB" sz="1800" b="0" i="0" u="none" strike="noStrike" noProof="0" dirty="0">
                          <a:latin typeface="Calibri"/>
                        </a:rPr>
                        <a:t>Pass level 4 – Gain Qualification</a:t>
                      </a:r>
                      <a:endParaRPr lang="en-US" sz="1800" b="1" i="0" u="none" strike="noStrike" noProof="0" dirty="0">
                        <a:latin typeface="Calibri"/>
                      </a:endParaRPr>
                    </a:p>
                    <a:p>
                      <a:pPr lvl="0" algn="l">
                        <a:lnSpc>
                          <a:spcPct val="100000"/>
                        </a:lnSpc>
                        <a:spcBef>
                          <a:spcPts val="0"/>
                        </a:spcBef>
                        <a:spcAft>
                          <a:spcPts val="0"/>
                        </a:spcAft>
                        <a:buNone/>
                      </a:pPr>
                      <a:r>
                        <a:rPr lang="en-GB" sz="1800" b="0" i="0" u="none" strike="noStrike" noProof="0" dirty="0">
                          <a:latin typeface="Calibri"/>
                        </a:rPr>
                        <a:t>Get a job as Healthcare Assistant</a:t>
                      </a:r>
                      <a:endParaRPr lang="en-GB" dirty="0"/>
                    </a:p>
                  </a:txBody>
                  <a:tcPr/>
                </a:tc>
                <a:tc>
                  <a:txBody>
                    <a:bodyPr/>
                    <a:lstStyle/>
                    <a:p>
                      <a:pPr lvl="0" algn="l">
                        <a:lnSpc>
                          <a:spcPct val="100000"/>
                        </a:lnSpc>
                        <a:spcBef>
                          <a:spcPts val="0"/>
                        </a:spcBef>
                        <a:spcAft>
                          <a:spcPts val="0"/>
                        </a:spcAft>
                        <a:buNone/>
                      </a:pPr>
                      <a:r>
                        <a:rPr lang="en-GB" sz="1800" b="0" i="0" u="none" strike="noStrike" noProof="0" dirty="0">
                          <a:latin typeface="Times New Roman"/>
                        </a:rPr>
                        <a:t>I want to be able to start working in something</a:t>
                      </a:r>
                      <a:endParaRPr lang="en-GB" dirty="0">
                        <a:latin typeface="Times New Roman"/>
                      </a:endParaRPr>
                    </a:p>
                    <a:p>
                      <a:pPr lvl="0" algn="l">
                        <a:lnSpc>
                          <a:spcPct val="100000"/>
                        </a:lnSpc>
                        <a:spcBef>
                          <a:spcPts val="0"/>
                        </a:spcBef>
                        <a:spcAft>
                          <a:spcPts val="0"/>
                        </a:spcAft>
                        <a:buNone/>
                      </a:pPr>
                      <a:r>
                        <a:rPr lang="en-GB" sz="1800" b="0" i="0" u="none" strike="noStrike" noProof="0" dirty="0">
                          <a:latin typeface="Times New Roman"/>
                        </a:rPr>
                        <a:t>related to health and social care and to have more</a:t>
                      </a:r>
                      <a:endParaRPr lang="en-GB" dirty="0">
                        <a:latin typeface="Times New Roman"/>
                      </a:endParaRPr>
                    </a:p>
                    <a:p>
                      <a:pPr lvl="0" algn="l">
                        <a:lnSpc>
                          <a:spcPct val="100000"/>
                        </a:lnSpc>
                        <a:spcBef>
                          <a:spcPts val="0"/>
                        </a:spcBef>
                        <a:spcAft>
                          <a:spcPts val="0"/>
                        </a:spcAft>
                        <a:buNone/>
                      </a:pPr>
                      <a:r>
                        <a:rPr lang="en-GB" sz="1800" b="0" i="0" u="none" strike="noStrike" noProof="0" dirty="0">
                          <a:latin typeface="Times New Roman"/>
                        </a:rPr>
                        <a:t>skills and experience when I finish my qualification.</a:t>
                      </a:r>
                      <a:endParaRPr lang="en-GB" dirty="0">
                        <a:latin typeface="Times New Roman"/>
                      </a:endParaRPr>
                    </a:p>
                  </a:txBody>
                  <a:tcPr/>
                </a:tc>
                <a:extLst>
                  <a:ext uri="{0D108BD9-81ED-4DB2-BD59-A6C34878D82A}">
                    <a16:rowId xmlns:a16="http://schemas.microsoft.com/office/drawing/2014/main" val="1589105868"/>
                  </a:ext>
                </a:extLst>
              </a:tr>
              <a:tr h="1771717">
                <a:tc>
                  <a:txBody>
                    <a:bodyPr/>
                    <a:lstStyle/>
                    <a:p>
                      <a:pPr lvl="0">
                        <a:buNone/>
                      </a:pPr>
                      <a:r>
                        <a:rPr lang="en-GB" sz="1800" b="1" i="0" u="none" strike="noStrike" noProof="0" dirty="0">
                          <a:latin typeface="Times New Roman"/>
                        </a:rPr>
                        <a:t>Section 2 - Skills and Knowledge to be Learned</a:t>
                      </a:r>
                    </a:p>
                    <a:p>
                      <a:pPr lvl="0">
                        <a:buNone/>
                      </a:pPr>
                      <a:r>
                        <a:rPr lang="en-GB" sz="1800" b="0" i="0" u="none" strike="noStrike" noProof="0" dirty="0">
                          <a:latin typeface="Times New Roman"/>
                        </a:rPr>
                        <a:t>Communication </a:t>
                      </a:r>
                    </a:p>
                    <a:p>
                      <a:pPr lvl="0">
                        <a:buNone/>
                      </a:pPr>
                      <a:r>
                        <a:rPr lang="en-GB" sz="1800" b="0" i="0" u="none" strike="noStrike" noProof="0" dirty="0">
                          <a:latin typeface="Times New Roman"/>
                        </a:rPr>
                        <a:t>Time Management</a:t>
                      </a:r>
                      <a:endParaRPr lang="en-GB" dirty="0"/>
                    </a:p>
                    <a:p>
                      <a:pPr lvl="0">
                        <a:buNone/>
                      </a:pPr>
                      <a:r>
                        <a:rPr lang="en-GB" sz="1800" b="0" i="0" u="none" strike="noStrike" noProof="0" dirty="0">
                          <a:latin typeface="Times New Roman"/>
                        </a:rPr>
                        <a:t>Digital Skills  </a:t>
                      </a:r>
                    </a:p>
                    <a:p>
                      <a:pPr lvl="0">
                        <a:buNone/>
                      </a:pPr>
                      <a:r>
                        <a:rPr lang="en-GB" sz="1800" b="0" i="0" u="none" strike="noStrike" noProof="0" dirty="0">
                          <a:latin typeface="Times New Roman"/>
                        </a:rPr>
                        <a:t>Attention to Details</a:t>
                      </a:r>
                      <a:endParaRPr lang="en-GB" dirty="0"/>
                    </a:p>
                  </a:txBody>
                  <a:tcPr/>
                </a:tc>
                <a:tc>
                  <a:txBody>
                    <a:bodyPr/>
                    <a:lstStyle/>
                    <a:p>
                      <a:pPr lvl="0" algn="l">
                        <a:lnSpc>
                          <a:spcPct val="100000"/>
                        </a:lnSpc>
                        <a:spcBef>
                          <a:spcPts val="0"/>
                        </a:spcBef>
                        <a:spcAft>
                          <a:spcPts val="0"/>
                        </a:spcAft>
                        <a:buNone/>
                      </a:pPr>
                      <a:r>
                        <a:rPr lang="en-GB" sz="1800" b="0" i="0" u="none" strike="noStrike" noProof="0" dirty="0">
                          <a:latin typeface="Times New Roman"/>
                        </a:rPr>
                        <a:t>I must have more patience to acquire the level of</a:t>
                      </a:r>
                      <a:endParaRPr lang="en-GB">
                        <a:latin typeface="Times New Roman"/>
                      </a:endParaRPr>
                    </a:p>
                    <a:p>
                      <a:pPr lvl="0" algn="l">
                        <a:lnSpc>
                          <a:spcPct val="100000"/>
                        </a:lnSpc>
                        <a:spcBef>
                          <a:spcPts val="0"/>
                        </a:spcBef>
                        <a:spcAft>
                          <a:spcPts val="0"/>
                        </a:spcAft>
                        <a:buNone/>
                      </a:pPr>
                      <a:r>
                        <a:rPr lang="en-GB" sz="1800" b="0" i="0" u="none" strike="noStrike" noProof="0" dirty="0">
                          <a:latin typeface="Times New Roman"/>
                        </a:rPr>
                        <a:t>English to communicate with others – I need to organise myself well to have the necessary time to dedicate to studies – I need to watch more tutorials and push myself to learn computing skills </a:t>
                      </a:r>
                      <a:endParaRPr lang="en-GB"/>
                    </a:p>
                  </a:txBody>
                  <a:tcPr/>
                </a:tc>
                <a:extLst>
                  <a:ext uri="{0D108BD9-81ED-4DB2-BD59-A6C34878D82A}">
                    <a16:rowId xmlns:a16="http://schemas.microsoft.com/office/drawing/2014/main" val="1303896756"/>
                  </a:ext>
                </a:extLst>
              </a:tr>
            </a:tbl>
          </a:graphicData>
        </a:graphic>
      </p:graphicFrame>
    </p:spTree>
    <p:extLst>
      <p:ext uri="{BB962C8B-B14F-4D97-AF65-F5344CB8AC3E}">
        <p14:creationId xmlns:p14="http://schemas.microsoft.com/office/powerpoint/2010/main" val="14090784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84FC5-5330-A8D1-F708-988DF94A008A}"/>
              </a:ext>
            </a:extLst>
          </p:cNvPr>
          <p:cNvSpPr>
            <a:spLocks noGrp="1"/>
          </p:cNvSpPr>
          <p:nvPr>
            <p:ph type="title"/>
          </p:nvPr>
        </p:nvSpPr>
        <p:spPr>
          <a:xfrm>
            <a:off x="838200" y="224"/>
            <a:ext cx="10515600" cy="1325563"/>
          </a:xfrm>
        </p:spPr>
        <p:txBody>
          <a:bodyPr/>
          <a:lstStyle/>
          <a:p>
            <a:pPr algn="ctr"/>
            <a:r>
              <a:rPr lang="en-GB" b="1" dirty="0">
                <a:latin typeface="Times New Roman"/>
                <a:cs typeface="Times New Roman"/>
              </a:rPr>
              <a:t>Personal Development Plan</a:t>
            </a:r>
            <a:endParaRPr lang="en-US" dirty="0">
              <a:cs typeface="Calibri Light" panose="020F0302020204030204"/>
            </a:endParaRPr>
          </a:p>
        </p:txBody>
      </p:sp>
      <p:graphicFrame>
        <p:nvGraphicFramePr>
          <p:cNvPr id="4" name="Table 4">
            <a:extLst>
              <a:ext uri="{FF2B5EF4-FFF2-40B4-BE49-F238E27FC236}">
                <a16:creationId xmlns:a16="http://schemas.microsoft.com/office/drawing/2014/main" id="{95FE1993-3986-DEF8-4C55-6EF05F34402B}"/>
              </a:ext>
            </a:extLst>
          </p:cNvPr>
          <p:cNvGraphicFramePr>
            <a:graphicFrameLocks noGrp="1"/>
          </p:cNvGraphicFramePr>
          <p:nvPr>
            <p:ph idx="1"/>
            <p:extLst>
              <p:ext uri="{D42A27DB-BD31-4B8C-83A1-F6EECF244321}">
                <p14:modId xmlns:p14="http://schemas.microsoft.com/office/powerpoint/2010/main" val="2693101965"/>
              </p:ext>
            </p:extLst>
          </p:nvPr>
        </p:nvGraphicFramePr>
        <p:xfrm>
          <a:off x="998112" y="2039154"/>
          <a:ext cx="10354610" cy="3622128"/>
        </p:xfrm>
        <a:graphic>
          <a:graphicData uri="http://schemas.openxmlformats.org/drawingml/2006/table">
            <a:tbl>
              <a:tblPr firstRow="1" bandRow="1">
                <a:tableStyleId>{5C22544A-7EE6-4342-B048-85BDC9FD1C3A}</a:tableStyleId>
              </a:tblPr>
              <a:tblGrid>
                <a:gridCol w="5177305">
                  <a:extLst>
                    <a:ext uri="{9D8B030D-6E8A-4147-A177-3AD203B41FA5}">
                      <a16:colId xmlns:a16="http://schemas.microsoft.com/office/drawing/2014/main" val="520581186"/>
                    </a:ext>
                  </a:extLst>
                </a:gridCol>
                <a:gridCol w="5177305">
                  <a:extLst>
                    <a:ext uri="{9D8B030D-6E8A-4147-A177-3AD203B41FA5}">
                      <a16:colId xmlns:a16="http://schemas.microsoft.com/office/drawing/2014/main" val="3008950271"/>
                    </a:ext>
                  </a:extLst>
                </a:gridCol>
              </a:tblGrid>
              <a:tr h="1811064">
                <a:tc>
                  <a:txBody>
                    <a:bodyPr/>
                    <a:lstStyle/>
                    <a:p>
                      <a:pPr lvl="0" algn="l">
                        <a:lnSpc>
                          <a:spcPct val="100000"/>
                        </a:lnSpc>
                        <a:spcBef>
                          <a:spcPts val="0"/>
                        </a:spcBef>
                        <a:spcAft>
                          <a:spcPts val="0"/>
                        </a:spcAft>
                        <a:buNone/>
                      </a:pPr>
                      <a:r>
                        <a:rPr lang="en-GB" sz="1800" b="1" i="0" u="none" strike="noStrike" noProof="0" dirty="0">
                          <a:solidFill>
                            <a:schemeClr val="tx1"/>
                          </a:solidFill>
                          <a:latin typeface="Times New Roman"/>
                        </a:rPr>
                        <a:t>Section 3 - How am I going to acquire</a:t>
                      </a:r>
                      <a:endParaRPr lang="en-US" sz="1800" b="0" i="0" u="none" strike="noStrike" noProof="0">
                        <a:solidFill>
                          <a:schemeClr val="tx1"/>
                        </a:solidFill>
                        <a:latin typeface="Calibri"/>
                      </a:endParaRPr>
                    </a:p>
                    <a:p>
                      <a:pPr lvl="0" algn="l">
                        <a:lnSpc>
                          <a:spcPct val="100000"/>
                        </a:lnSpc>
                        <a:spcBef>
                          <a:spcPts val="0"/>
                        </a:spcBef>
                        <a:spcAft>
                          <a:spcPts val="0"/>
                        </a:spcAft>
                        <a:buNone/>
                      </a:pPr>
                      <a:r>
                        <a:rPr lang="en-GB" sz="1800" b="1" i="0" u="none" strike="noStrike" noProof="0" dirty="0">
                          <a:solidFill>
                            <a:schemeClr val="tx1"/>
                          </a:solidFill>
                          <a:latin typeface="Times New Roman"/>
                        </a:rPr>
                        <a:t>the skills and knowledge</a:t>
                      </a:r>
                      <a:endParaRPr lang="en-GB" dirty="0">
                        <a:solidFill>
                          <a:schemeClr val="tx1"/>
                        </a:solidFill>
                      </a:endParaRPr>
                    </a:p>
                  </a:txBody>
                  <a:tcPr/>
                </a:tc>
                <a:tc>
                  <a:txBody>
                    <a:bodyPr/>
                    <a:lstStyle/>
                    <a:p>
                      <a:pPr lvl="0" algn="l">
                        <a:lnSpc>
                          <a:spcPct val="100000"/>
                        </a:lnSpc>
                        <a:spcBef>
                          <a:spcPts val="0"/>
                        </a:spcBef>
                        <a:spcAft>
                          <a:spcPts val="0"/>
                        </a:spcAft>
                        <a:buNone/>
                      </a:pPr>
                      <a:r>
                        <a:rPr lang="en-GB" sz="1800" b="0" i="0" u="none" strike="noStrike" noProof="0" dirty="0">
                          <a:solidFill>
                            <a:schemeClr val="tx1"/>
                          </a:solidFill>
                          <a:latin typeface="Times New Roman"/>
                        </a:rPr>
                        <a:t>By being more focus and committed in class</a:t>
                      </a:r>
                      <a:endParaRPr lang="en-US" sz="1800" b="0" i="0" u="none" strike="noStrike" noProof="0">
                        <a:solidFill>
                          <a:schemeClr val="tx1"/>
                        </a:solidFill>
                        <a:latin typeface="Calibri"/>
                      </a:endParaRPr>
                    </a:p>
                    <a:p>
                      <a:pPr lvl="0" algn="l">
                        <a:lnSpc>
                          <a:spcPct val="100000"/>
                        </a:lnSpc>
                        <a:spcBef>
                          <a:spcPts val="0"/>
                        </a:spcBef>
                        <a:spcAft>
                          <a:spcPts val="0"/>
                        </a:spcAft>
                        <a:buNone/>
                      </a:pPr>
                      <a:r>
                        <a:rPr lang="en-GB" sz="1800" b="0" i="0" u="none" strike="noStrike" noProof="0" dirty="0">
                          <a:solidFill>
                            <a:schemeClr val="tx1"/>
                          </a:solidFill>
                          <a:latin typeface="Times New Roman"/>
                        </a:rPr>
                        <a:t>By engaging with people of different backgrounds</a:t>
                      </a:r>
                      <a:endParaRPr lang="en-US" sz="1800" b="0" i="0" u="none" strike="noStrike" noProof="0">
                        <a:solidFill>
                          <a:schemeClr val="tx1"/>
                        </a:solidFill>
                        <a:latin typeface="Calibri"/>
                      </a:endParaRPr>
                    </a:p>
                    <a:p>
                      <a:pPr lvl="0" algn="l">
                        <a:lnSpc>
                          <a:spcPct val="100000"/>
                        </a:lnSpc>
                        <a:spcBef>
                          <a:spcPts val="0"/>
                        </a:spcBef>
                        <a:spcAft>
                          <a:spcPts val="0"/>
                        </a:spcAft>
                        <a:buNone/>
                      </a:pPr>
                      <a:r>
                        <a:rPr lang="en-GB" sz="1800" b="0" i="0" u="none" strike="noStrike" noProof="0" dirty="0">
                          <a:solidFill>
                            <a:schemeClr val="tx1"/>
                          </a:solidFill>
                          <a:latin typeface="Times New Roman"/>
                        </a:rPr>
                        <a:t>By enrolling in Digital courses</a:t>
                      </a:r>
                      <a:endParaRPr lang="en-GB" dirty="0">
                        <a:solidFill>
                          <a:schemeClr val="tx1"/>
                        </a:solidFill>
                      </a:endParaRPr>
                    </a:p>
                  </a:txBody>
                  <a:tcPr/>
                </a:tc>
                <a:extLst>
                  <a:ext uri="{0D108BD9-81ED-4DB2-BD59-A6C34878D82A}">
                    <a16:rowId xmlns:a16="http://schemas.microsoft.com/office/drawing/2014/main" val="3227606272"/>
                  </a:ext>
                </a:extLst>
              </a:tr>
              <a:tr h="1811064">
                <a:tc>
                  <a:txBody>
                    <a:bodyPr/>
                    <a:lstStyle/>
                    <a:p>
                      <a:pPr lvl="0" algn="l">
                        <a:lnSpc>
                          <a:spcPct val="100000"/>
                        </a:lnSpc>
                        <a:spcBef>
                          <a:spcPts val="0"/>
                        </a:spcBef>
                        <a:spcAft>
                          <a:spcPts val="0"/>
                        </a:spcAft>
                        <a:buNone/>
                      </a:pPr>
                      <a:r>
                        <a:rPr lang="en-GB" sz="1800" b="1" i="0" u="none" strike="noStrike" noProof="0" dirty="0">
                          <a:latin typeface="Times New Roman"/>
                        </a:rPr>
                        <a:t>Section 4 - Resources</a:t>
                      </a:r>
                      <a:endParaRPr lang="en-GB" sz="1800" b="0" i="0" u="none" strike="noStrike" noProof="0" dirty="0">
                        <a:latin typeface="Calibri"/>
                      </a:endParaRPr>
                    </a:p>
                    <a:p>
                      <a:pPr lvl="0" algn="l">
                        <a:lnSpc>
                          <a:spcPct val="100000"/>
                        </a:lnSpc>
                        <a:spcBef>
                          <a:spcPts val="0"/>
                        </a:spcBef>
                        <a:spcAft>
                          <a:spcPts val="0"/>
                        </a:spcAft>
                        <a:buNone/>
                      </a:pPr>
                      <a:r>
                        <a:rPr lang="en-GB" sz="1800" b="0" i="0" u="none" strike="noStrike" noProof="0" dirty="0">
                          <a:latin typeface="Times New Roman"/>
                        </a:rPr>
                        <a:t>Free time </a:t>
                      </a:r>
                      <a:endParaRPr lang="en-US" sz="1800" b="0" i="0" u="none" strike="noStrike" noProof="0" dirty="0">
                        <a:latin typeface="Calibri"/>
                      </a:endParaRPr>
                    </a:p>
                    <a:p>
                      <a:pPr lvl="0" algn="l">
                        <a:lnSpc>
                          <a:spcPct val="100000"/>
                        </a:lnSpc>
                        <a:spcBef>
                          <a:spcPts val="0"/>
                        </a:spcBef>
                        <a:spcAft>
                          <a:spcPts val="0"/>
                        </a:spcAft>
                        <a:buNone/>
                      </a:pPr>
                      <a:r>
                        <a:rPr lang="en-GB" sz="1800" b="0" i="0" u="none" strike="noStrike" noProof="0" dirty="0">
                          <a:latin typeface="Times New Roman"/>
                        </a:rPr>
                        <a:t>Finance</a:t>
                      </a:r>
                      <a:endParaRPr lang="en-GB" dirty="0"/>
                    </a:p>
                  </a:txBody>
                  <a:tcPr/>
                </a:tc>
                <a:tc>
                  <a:txBody>
                    <a:bodyPr/>
                    <a:lstStyle/>
                    <a:p>
                      <a:pPr lvl="0">
                        <a:buNone/>
                      </a:pPr>
                      <a:r>
                        <a:rPr lang="en-GB" sz="1800" b="0" i="0" u="none" strike="noStrike" noProof="0" dirty="0">
                          <a:latin typeface="Times New Roman"/>
                        </a:rPr>
                        <a:t>Learn to prioritise things </a:t>
                      </a:r>
                      <a:endParaRPr lang="en-US" sz="1800" b="0" i="0" u="none" strike="noStrike" noProof="0" dirty="0">
                        <a:latin typeface="Calibri"/>
                      </a:endParaRPr>
                    </a:p>
                    <a:p>
                      <a:pPr lvl="0">
                        <a:buNone/>
                      </a:pPr>
                      <a:r>
                        <a:rPr lang="en-GB" sz="1800" b="0" i="0" u="none" strike="noStrike" noProof="0" dirty="0">
                          <a:latin typeface="Times New Roman"/>
                        </a:rPr>
                        <a:t>Learn to communicate more effectively </a:t>
                      </a:r>
                      <a:endParaRPr lang="en-US" sz="1800" b="0" i="0" u="none" strike="noStrike" noProof="0" dirty="0">
                        <a:latin typeface="Calibri"/>
                      </a:endParaRPr>
                    </a:p>
                    <a:p>
                      <a:pPr lvl="0">
                        <a:buNone/>
                      </a:pPr>
                      <a:r>
                        <a:rPr lang="en-GB" sz="1800" b="0" i="0" u="none" strike="noStrike" noProof="0" dirty="0">
                          <a:latin typeface="Times New Roman"/>
                        </a:rPr>
                        <a:t>Invest finance in courses to acquire more skills </a:t>
                      </a:r>
                      <a:endParaRPr lang="en-GB" dirty="0"/>
                    </a:p>
                  </a:txBody>
                  <a:tcPr/>
                </a:tc>
                <a:extLst>
                  <a:ext uri="{0D108BD9-81ED-4DB2-BD59-A6C34878D82A}">
                    <a16:rowId xmlns:a16="http://schemas.microsoft.com/office/drawing/2014/main" val="1030212663"/>
                  </a:ext>
                </a:extLst>
              </a:tr>
            </a:tbl>
          </a:graphicData>
        </a:graphic>
      </p:graphicFrame>
    </p:spTree>
    <p:extLst>
      <p:ext uri="{BB962C8B-B14F-4D97-AF65-F5344CB8AC3E}">
        <p14:creationId xmlns:p14="http://schemas.microsoft.com/office/powerpoint/2010/main" val="20740219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FC481-9148-1AF6-9A4C-D38ABC4546FD}"/>
              </a:ext>
            </a:extLst>
          </p:cNvPr>
          <p:cNvSpPr>
            <a:spLocks noGrp="1"/>
          </p:cNvSpPr>
          <p:nvPr>
            <p:ph type="title"/>
          </p:nvPr>
        </p:nvSpPr>
        <p:spPr>
          <a:xfrm>
            <a:off x="838200" y="-4330"/>
            <a:ext cx="10515600" cy="1325563"/>
          </a:xfrm>
        </p:spPr>
        <p:txBody>
          <a:bodyPr/>
          <a:lstStyle/>
          <a:p>
            <a:pPr algn="ctr"/>
            <a:r>
              <a:rPr lang="en-GB" b="1" dirty="0">
                <a:latin typeface="Times New Roman"/>
                <a:cs typeface="Calibri Light"/>
              </a:rPr>
              <a:t>References</a:t>
            </a:r>
            <a:endParaRPr lang="en-GB" b="1" dirty="0">
              <a:latin typeface="Times New Roman"/>
              <a:cs typeface="Times New Roman"/>
            </a:endParaRPr>
          </a:p>
        </p:txBody>
      </p:sp>
      <p:sp>
        <p:nvSpPr>
          <p:cNvPr id="3" name="Content Placeholder 2">
            <a:extLst>
              <a:ext uri="{FF2B5EF4-FFF2-40B4-BE49-F238E27FC236}">
                <a16:creationId xmlns:a16="http://schemas.microsoft.com/office/drawing/2014/main" id="{2C0F2B81-DDD8-8C47-5EF2-9AA053068E5F}"/>
              </a:ext>
            </a:extLst>
          </p:cNvPr>
          <p:cNvSpPr>
            <a:spLocks noGrp="1"/>
          </p:cNvSpPr>
          <p:nvPr>
            <p:ph idx="1"/>
          </p:nvPr>
        </p:nvSpPr>
        <p:spPr>
          <a:xfrm>
            <a:off x="838200" y="1421535"/>
            <a:ext cx="10908145" cy="5217246"/>
          </a:xfrm>
        </p:spPr>
        <p:txBody>
          <a:bodyPr vert="horz" lIns="91440" tIns="45720" rIns="91440" bIns="45720" rtlCol="0" anchor="t">
            <a:normAutofit/>
          </a:bodyPr>
          <a:lstStyle/>
          <a:p>
            <a:r>
              <a:rPr lang="en-GB" sz="1600" dirty="0" err="1">
                <a:latin typeface="Times New Roman"/>
                <a:ea typeface="+mn-lt"/>
                <a:cs typeface="Times New Roman"/>
              </a:rPr>
              <a:t>Betterteam</a:t>
            </a:r>
            <a:r>
              <a:rPr lang="en-GB" sz="1600" dirty="0">
                <a:latin typeface="Times New Roman"/>
                <a:ea typeface="+mn-lt"/>
                <a:cs typeface="Times New Roman"/>
              </a:rPr>
              <a:t>, 2022. </a:t>
            </a:r>
            <a:r>
              <a:rPr lang="en-GB" sz="1600" i="1" dirty="0">
                <a:latin typeface="Times New Roman"/>
                <a:ea typeface="+mn-lt"/>
                <a:cs typeface="Times New Roman"/>
              </a:rPr>
              <a:t>Healthcare Assistant Job Description</a:t>
            </a:r>
            <a:r>
              <a:rPr lang="en-GB" sz="1600" dirty="0">
                <a:latin typeface="Times New Roman"/>
                <a:ea typeface="+mn-lt"/>
                <a:cs typeface="Times New Roman"/>
              </a:rPr>
              <a:t>. [online] </a:t>
            </a:r>
            <a:r>
              <a:rPr lang="en-GB" sz="1600" dirty="0" err="1">
                <a:latin typeface="Times New Roman"/>
                <a:ea typeface="+mn-lt"/>
                <a:cs typeface="Times New Roman"/>
              </a:rPr>
              <a:t>Betterteam</a:t>
            </a:r>
            <a:r>
              <a:rPr lang="en-GB" sz="1600" dirty="0">
                <a:latin typeface="Times New Roman"/>
                <a:ea typeface="+mn-lt"/>
                <a:cs typeface="Times New Roman"/>
              </a:rPr>
              <a:t>. Available at: &lt;https://www.betterteam.com/healthcare-assistant-job-description&gt; [Accessed 2 August 2022].</a:t>
            </a:r>
            <a:endParaRPr lang="en-GB" sz="1600" dirty="0">
              <a:latin typeface="Times New Roman"/>
              <a:ea typeface="+mn-lt"/>
              <a:cs typeface="+mn-lt"/>
            </a:endParaRPr>
          </a:p>
          <a:p>
            <a:r>
              <a:rPr lang="en-GB" sz="1600" dirty="0">
                <a:latin typeface="Times New Roman"/>
                <a:ea typeface="+mn-lt"/>
                <a:cs typeface="+mn-lt"/>
              </a:rPr>
              <a:t>Cottrell, S., 2019. </a:t>
            </a:r>
            <a:r>
              <a:rPr lang="en-GB" sz="1600" i="1" dirty="0">
                <a:latin typeface="Times New Roman"/>
                <a:ea typeface="+mn-lt"/>
                <a:cs typeface="+mn-lt"/>
              </a:rPr>
              <a:t>The Study Skills Handbook by Stella Cottrell | PDF | Study Skills | Learning</a:t>
            </a:r>
            <a:r>
              <a:rPr lang="en-GB" sz="1600" dirty="0">
                <a:latin typeface="Times New Roman"/>
                <a:ea typeface="+mn-lt"/>
                <a:cs typeface="+mn-lt"/>
              </a:rPr>
              <a:t>. [online] Scribd. Available at: &lt;https://www.scribd.com/document/539581102/The-Study-Skills-Handbook-by-Stella-Cottrell-Z-lib-org&gt; [Accessed 2 August 2022].</a:t>
            </a:r>
            <a:endParaRPr lang="en-GB" dirty="0"/>
          </a:p>
          <a:p>
            <a:r>
              <a:rPr lang="en-GB" sz="1600" dirty="0">
                <a:latin typeface="Times New Roman"/>
                <a:ea typeface="+mn-lt"/>
                <a:cs typeface="+mn-lt"/>
              </a:rPr>
              <a:t>Indeed, 2022. </a:t>
            </a:r>
            <a:r>
              <a:rPr lang="en-GB" sz="1600" i="1" dirty="0">
                <a:latin typeface="Times New Roman"/>
                <a:ea typeface="+mn-lt"/>
                <a:cs typeface="+mn-lt"/>
              </a:rPr>
              <a:t>Healthcare Assistant (HCA) Skills and Qualities</a:t>
            </a:r>
            <a:r>
              <a:rPr lang="en-GB" sz="1600" dirty="0">
                <a:latin typeface="Times New Roman"/>
                <a:ea typeface="+mn-lt"/>
                <a:cs typeface="+mn-lt"/>
              </a:rPr>
              <a:t>. [online] Indeed Career Guide. Available at: &lt;https://uk.indeed.com/career-advice/career-development/healthcare-assistant-skills#:~:text=1%20Communication.%20A%20competent%20HCA%20must%20be%20able,be%20trained%20to%20perform%20urethral%20bladder%20catheterisation.%20&gt; [Accessed 2 August 2022].</a:t>
            </a:r>
            <a:endParaRPr lang="en-GB" sz="1600" dirty="0">
              <a:latin typeface="Times New Roman"/>
              <a:cs typeface="Calibri"/>
            </a:endParaRPr>
          </a:p>
          <a:p>
            <a:r>
              <a:rPr lang="en-GB" sz="1600" dirty="0">
                <a:ea typeface="+mn-lt"/>
                <a:cs typeface="+mn-lt"/>
              </a:rPr>
              <a:t>MindTools, n.d. </a:t>
            </a:r>
            <a:r>
              <a:rPr lang="en-GB" sz="1600" i="1" dirty="0">
                <a:ea typeface="+mn-lt"/>
                <a:cs typeface="+mn-lt"/>
              </a:rPr>
              <a:t>SWOT Analysis: Strengths, Weaknesses, Opportunities, Threats</a:t>
            </a:r>
            <a:r>
              <a:rPr lang="en-GB" sz="1600" dirty="0">
                <a:ea typeface="+mn-lt"/>
                <a:cs typeface="+mn-lt"/>
              </a:rPr>
              <a:t>. [online] Mindtools.com. Available at: &lt;https://www.mindtools.com/pages/article/newTMC_05.htm&gt; [Accessed 3 August 2022].</a:t>
            </a:r>
            <a:endParaRPr lang="en-GB" sz="1600" dirty="0">
              <a:latin typeface="Times New Roman"/>
              <a:cs typeface="Calibri"/>
            </a:endParaRPr>
          </a:p>
          <a:p>
            <a:r>
              <a:rPr lang="en-GB" sz="1600" dirty="0">
                <a:ea typeface="+mn-lt"/>
                <a:cs typeface="+mn-lt"/>
              </a:rPr>
              <a:t>Mind Tools, 2011. </a:t>
            </a:r>
            <a:r>
              <a:rPr lang="en-GB" sz="1600" i="1" dirty="0">
                <a:ea typeface="+mn-lt"/>
                <a:cs typeface="+mn-lt"/>
              </a:rPr>
              <a:t>Personal Development Plan Workbook</a:t>
            </a:r>
            <a:r>
              <a:rPr lang="en-GB" sz="1600" dirty="0">
                <a:ea typeface="+mn-lt"/>
                <a:cs typeface="+mn-lt"/>
              </a:rPr>
              <a:t>. [online] Crowe-associates.co.uk. Available at: &lt;http://crowe-associates.co.uk/wp-content/uploads/2013/11/MindTools-Career-PersonalDevelopmentPlanning.pdf#:~:text=Tools%20like%20SWOT%20and%20PEST%2C%20and%20techniques%20like,you%20can%20follow%20to%20reach%20your%20career%20goals.&gt; [Accessed 4 August 2022].</a:t>
            </a:r>
            <a:endParaRPr lang="en-GB" sz="1600" dirty="0">
              <a:cs typeface="Calibri"/>
            </a:endParaRPr>
          </a:p>
          <a:p>
            <a:r>
              <a:rPr lang="en-GB" sz="1600" dirty="0">
                <a:ea typeface="+mn-lt"/>
                <a:cs typeface="+mn-lt"/>
              </a:rPr>
              <a:t>Putter, M., 2021. </a:t>
            </a:r>
            <a:r>
              <a:rPr lang="en-GB" sz="1600" i="1" dirty="0">
                <a:ea typeface="+mn-lt"/>
                <a:cs typeface="+mn-lt"/>
              </a:rPr>
              <a:t>What is a personal development plan?</a:t>
            </a:r>
            <a:r>
              <a:rPr lang="en-GB" sz="1600" dirty="0">
                <a:ea typeface="+mn-lt"/>
                <a:cs typeface="+mn-lt"/>
              </a:rPr>
              <a:t>. [online] CPD Online College. Available at: &lt;https://cpdonline.co.uk/knowledge-base/business/what-are-personal-development-plans/&gt; [Accessed 4 August 2022].</a:t>
            </a:r>
          </a:p>
          <a:p>
            <a:r>
              <a:rPr lang="en-GB" sz="1600" dirty="0" err="1">
                <a:ea typeface="+mn-lt"/>
                <a:cs typeface="+mn-lt"/>
              </a:rPr>
              <a:t>VisualParadigm</a:t>
            </a:r>
            <a:r>
              <a:rPr lang="en-GB" sz="1600" dirty="0">
                <a:ea typeface="+mn-lt"/>
                <a:cs typeface="+mn-lt"/>
              </a:rPr>
              <a:t>, 2022. </a:t>
            </a:r>
            <a:r>
              <a:rPr lang="en-GB" sz="1600" i="1" dirty="0">
                <a:ea typeface="+mn-lt"/>
                <a:cs typeface="+mn-lt"/>
              </a:rPr>
              <a:t>What is SWOT Analysis?</a:t>
            </a:r>
            <a:r>
              <a:rPr lang="en-GB" sz="1600" dirty="0">
                <a:ea typeface="+mn-lt"/>
                <a:cs typeface="+mn-lt"/>
              </a:rPr>
              <a:t>. [online] Visual-paradigm.com. Available at: &lt;https://www.visual-paradigm.com/guide/strategic-analysis/what-is-swot-analysis/&gt; [Accessed 3 August 2022].</a:t>
            </a:r>
            <a:endParaRPr lang="en-GB" sz="1600" dirty="0">
              <a:cs typeface="Calibri"/>
            </a:endParaRPr>
          </a:p>
          <a:p>
            <a:endParaRPr lang="en-GB" dirty="0">
              <a:cs typeface="Calibri"/>
            </a:endParaRPr>
          </a:p>
        </p:txBody>
      </p:sp>
    </p:spTree>
    <p:extLst>
      <p:ext uri="{BB962C8B-B14F-4D97-AF65-F5344CB8AC3E}">
        <p14:creationId xmlns:p14="http://schemas.microsoft.com/office/powerpoint/2010/main" val="370634400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Academic and Employability Skills Svetlana Duplakova My future as Healthcare Assistant </vt:lpstr>
      <vt:lpstr>What are skills?</vt:lpstr>
      <vt:lpstr>Skills and attributes required as a Healthcare Assistant </vt:lpstr>
      <vt:lpstr>SWOT Analysis</vt:lpstr>
      <vt:lpstr>Personal SWOT Analysis</vt:lpstr>
      <vt:lpstr>Personal Development Plan</vt:lpstr>
      <vt:lpstr>Personal Development Plan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543</cp:revision>
  <dcterms:created xsi:type="dcterms:W3CDTF">2022-08-07T10:05:46Z</dcterms:created>
  <dcterms:modified xsi:type="dcterms:W3CDTF">2022-08-07T13:02:55Z</dcterms:modified>
</cp:coreProperties>
</file>