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36"/>
  </p:notesMasterIdLst>
  <p:handoutMasterIdLst>
    <p:handoutMasterId r:id="rId37"/>
  </p:handoutMasterIdLst>
  <p:sldIdLst>
    <p:sldId id="256" r:id="rId2"/>
    <p:sldId id="276" r:id="rId3"/>
    <p:sldId id="289" r:id="rId4"/>
    <p:sldId id="282" r:id="rId5"/>
    <p:sldId id="264" r:id="rId6"/>
    <p:sldId id="274" r:id="rId7"/>
    <p:sldId id="292" r:id="rId8"/>
    <p:sldId id="260" r:id="rId9"/>
    <p:sldId id="263" r:id="rId10"/>
    <p:sldId id="293" r:id="rId11"/>
    <p:sldId id="267" r:id="rId12"/>
    <p:sldId id="261" r:id="rId13"/>
    <p:sldId id="278" r:id="rId14"/>
    <p:sldId id="270" r:id="rId15"/>
    <p:sldId id="295" r:id="rId16"/>
    <p:sldId id="272" r:id="rId17"/>
    <p:sldId id="284" r:id="rId18"/>
    <p:sldId id="287" r:id="rId19"/>
    <p:sldId id="257" r:id="rId20"/>
    <p:sldId id="271" r:id="rId21"/>
    <p:sldId id="266" r:id="rId22"/>
    <p:sldId id="262" r:id="rId23"/>
    <p:sldId id="298" r:id="rId24"/>
    <p:sldId id="269" r:id="rId25"/>
    <p:sldId id="265" r:id="rId26"/>
    <p:sldId id="285" r:id="rId27"/>
    <p:sldId id="300" r:id="rId28"/>
    <p:sldId id="281" r:id="rId29"/>
    <p:sldId id="268" r:id="rId30"/>
    <p:sldId id="301" r:id="rId31"/>
    <p:sldId id="288" r:id="rId32"/>
    <p:sldId id="273" r:id="rId33"/>
    <p:sldId id="283" r:id="rId34"/>
    <p:sldId id="258" r:id="rId35"/>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4CDC8"/>
    <a:srgbClr val="BC3010"/>
    <a:srgbClr val="109B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434" autoAdjust="0"/>
  </p:normalViewPr>
  <p:slideViewPr>
    <p:cSldViewPr snapToGrid="0">
      <p:cViewPr>
        <p:scale>
          <a:sx n="97" d="100"/>
          <a:sy n="97" d="100"/>
        </p:scale>
        <p:origin x="68" y="192"/>
      </p:cViewPr>
      <p:guideLst/>
    </p:cSldViewPr>
  </p:slideViewPr>
  <p:outlineViewPr>
    <p:cViewPr>
      <p:scale>
        <a:sx n="33" d="100"/>
        <a:sy n="33" d="100"/>
      </p:scale>
      <p:origin x="0" y="-5484"/>
    </p:cViewPr>
  </p:outlineViewPr>
  <p:notesTextViewPr>
    <p:cViewPr>
      <p:scale>
        <a:sx n="1" d="1"/>
        <a:sy n="1" d="1"/>
      </p:scale>
      <p:origin x="0" y="0"/>
    </p:cViewPr>
  </p:notesTextViewPr>
  <p:notesViewPr>
    <p:cSldViewPr snapToGrid="0">
      <p:cViewPr varScale="1">
        <p:scale>
          <a:sx n="57" d="100"/>
          <a:sy n="57" d="100"/>
        </p:scale>
        <p:origin x="2832"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dirty="0"/>
              <a:t>EHE REASONS</a:t>
            </a:r>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spPr>
            <a:solidFill>
              <a:schemeClr val="accent1"/>
            </a:solidFill>
            <a:ln>
              <a:noFill/>
            </a:ln>
            <a:effectLst/>
          </c:spPr>
          <c:invertIfNegative val="0"/>
          <c:cat>
            <c:strRef>
              <c:f>Sheet1!$A$22:$A$31</c:f>
              <c:strCache>
                <c:ptCount val="10"/>
                <c:pt idx="0">
                  <c:v>Anxious/Phobic</c:v>
                </c:pt>
                <c:pt idx="1">
                  <c:v>Attendance/Prosecution</c:v>
                </c:pt>
                <c:pt idx="2">
                  <c:v>Bullying</c:v>
                </c:pt>
                <c:pt idx="3">
                  <c:v>Child Medical Need</c:v>
                </c:pt>
                <c:pt idx="4">
                  <c:v>Lifestyle/Ideological/Philosophical</c:v>
                </c:pt>
                <c:pt idx="5">
                  <c:v>Other</c:v>
                </c:pt>
                <c:pt idx="6">
                  <c:v>Parent Medical Need</c:v>
                </c:pt>
                <c:pt idx="7">
                  <c:v>Parental Preference</c:v>
                </c:pt>
                <c:pt idx="8">
                  <c:v>Religious Beliefs</c:v>
                </c:pt>
                <c:pt idx="9">
                  <c:v>School Cannot Provide</c:v>
                </c:pt>
              </c:strCache>
            </c:strRef>
          </c:cat>
          <c:val>
            <c:numRef>
              <c:f>Sheet1!$B$22:$B$31</c:f>
              <c:numCache>
                <c:formatCode>General</c:formatCode>
                <c:ptCount val="10"/>
                <c:pt idx="0">
                  <c:v>23</c:v>
                </c:pt>
                <c:pt idx="1">
                  <c:v>12</c:v>
                </c:pt>
                <c:pt idx="2">
                  <c:v>18</c:v>
                </c:pt>
                <c:pt idx="3">
                  <c:v>11</c:v>
                </c:pt>
                <c:pt idx="4">
                  <c:v>60</c:v>
                </c:pt>
                <c:pt idx="5">
                  <c:v>2</c:v>
                </c:pt>
                <c:pt idx="6">
                  <c:v>2</c:v>
                </c:pt>
                <c:pt idx="7">
                  <c:v>125</c:v>
                </c:pt>
                <c:pt idx="8">
                  <c:v>6</c:v>
                </c:pt>
                <c:pt idx="9">
                  <c:v>14</c:v>
                </c:pt>
              </c:numCache>
            </c:numRef>
          </c:val>
          <c:extLst>
            <c:ext xmlns:c16="http://schemas.microsoft.com/office/drawing/2014/chart" uri="{C3380CC4-5D6E-409C-BE32-E72D297353CC}">
              <c16:uniqueId val="{00000000-FB8E-4B2A-BB4B-1FE1A51F950C}"/>
            </c:ext>
          </c:extLst>
        </c:ser>
        <c:dLbls>
          <c:showLegendKey val="0"/>
          <c:showVal val="0"/>
          <c:showCatName val="0"/>
          <c:showSerName val="0"/>
          <c:showPercent val="0"/>
          <c:showBubbleSize val="0"/>
        </c:dLbls>
        <c:gapWidth val="219"/>
        <c:overlap val="-27"/>
        <c:axId val="418535416"/>
        <c:axId val="418535024"/>
      </c:barChart>
      <c:catAx>
        <c:axId val="4185354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18535024"/>
        <c:crosses val="autoZero"/>
        <c:auto val="1"/>
        <c:lblAlgn val="ctr"/>
        <c:lblOffset val="100"/>
        <c:noMultiLvlLbl val="0"/>
      </c:catAx>
      <c:valAx>
        <c:axId val="41853502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1853541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dirty="0" smtClean="0"/>
              <a:t>DE-REGISTRATION YEAR</a:t>
            </a:r>
            <a:endParaRPr lang="en-GB" dirty="0"/>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9.7171041119860024E-2"/>
          <c:y val="0.19099555263925341"/>
          <c:w val="0.90282895888014003"/>
          <c:h val="0.72760061242344709"/>
        </c:manualLayout>
      </c:layout>
      <c:barChart>
        <c:barDir val="col"/>
        <c:grouping val="clustered"/>
        <c:varyColors val="0"/>
        <c:ser>
          <c:idx val="0"/>
          <c:order val="0"/>
          <c:spPr>
            <a:solidFill>
              <a:schemeClr val="accent1"/>
            </a:solidFill>
            <a:ln>
              <a:noFill/>
            </a:ln>
            <a:effectLst/>
          </c:spPr>
          <c:invertIfNegative val="0"/>
          <c:cat>
            <c:strRef>
              <c:f>Sheet1!$D$2:$D$13</c:f>
              <c:strCache>
                <c:ptCount val="12"/>
                <c:pt idx="0">
                  <c:v>R</c:v>
                </c:pt>
                <c:pt idx="1">
                  <c:v>1</c:v>
                </c:pt>
                <c:pt idx="2">
                  <c:v>2</c:v>
                </c:pt>
                <c:pt idx="3">
                  <c:v>3</c:v>
                </c:pt>
                <c:pt idx="4">
                  <c:v>4</c:v>
                </c:pt>
                <c:pt idx="5">
                  <c:v>5</c:v>
                </c:pt>
                <c:pt idx="6">
                  <c:v>6</c:v>
                </c:pt>
                <c:pt idx="7">
                  <c:v>7</c:v>
                </c:pt>
                <c:pt idx="8">
                  <c:v>8</c:v>
                </c:pt>
                <c:pt idx="9">
                  <c:v>9</c:v>
                </c:pt>
                <c:pt idx="10">
                  <c:v>10</c:v>
                </c:pt>
                <c:pt idx="11">
                  <c:v>11</c:v>
                </c:pt>
              </c:strCache>
            </c:strRef>
          </c:cat>
          <c:val>
            <c:numRef>
              <c:f>Sheet1!$E$2:$E$13</c:f>
              <c:numCache>
                <c:formatCode>General</c:formatCode>
                <c:ptCount val="12"/>
                <c:pt idx="0">
                  <c:v>0</c:v>
                </c:pt>
                <c:pt idx="1">
                  <c:v>0</c:v>
                </c:pt>
                <c:pt idx="2">
                  <c:v>0</c:v>
                </c:pt>
                <c:pt idx="3">
                  <c:v>1</c:v>
                </c:pt>
                <c:pt idx="4">
                  <c:v>4</c:v>
                </c:pt>
                <c:pt idx="5">
                  <c:v>1</c:v>
                </c:pt>
                <c:pt idx="6">
                  <c:v>1</c:v>
                </c:pt>
                <c:pt idx="7">
                  <c:v>5</c:v>
                </c:pt>
                <c:pt idx="8">
                  <c:v>6</c:v>
                </c:pt>
                <c:pt idx="9">
                  <c:v>4</c:v>
                </c:pt>
                <c:pt idx="10">
                  <c:v>12</c:v>
                </c:pt>
                <c:pt idx="11">
                  <c:v>13</c:v>
                </c:pt>
              </c:numCache>
            </c:numRef>
          </c:val>
          <c:extLst>
            <c:ext xmlns:c16="http://schemas.microsoft.com/office/drawing/2014/chart" uri="{C3380CC4-5D6E-409C-BE32-E72D297353CC}">
              <c16:uniqueId val="{00000000-9083-4FF3-B2EE-DC200F79DF40}"/>
            </c:ext>
          </c:extLst>
        </c:ser>
        <c:dLbls>
          <c:showLegendKey val="0"/>
          <c:showVal val="0"/>
          <c:showCatName val="0"/>
          <c:showSerName val="0"/>
          <c:showPercent val="0"/>
          <c:showBubbleSize val="0"/>
        </c:dLbls>
        <c:gapWidth val="219"/>
        <c:overlap val="-27"/>
        <c:axId val="418537768"/>
        <c:axId val="418539336"/>
      </c:barChart>
      <c:catAx>
        <c:axId val="4185377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18539336"/>
        <c:crosses val="autoZero"/>
        <c:auto val="1"/>
        <c:lblAlgn val="ctr"/>
        <c:lblOffset val="100"/>
        <c:noMultiLvlLbl val="0"/>
      </c:catAx>
      <c:valAx>
        <c:axId val="41853933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1853776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3739D37-0F17-49D3-A98F-E7D468D04CE5}" type="doc">
      <dgm:prSet loTypeId="urn:microsoft.com/office/officeart/2005/8/layout/cycle8" loCatId="cycle" qsTypeId="urn:microsoft.com/office/officeart/2005/8/quickstyle/simple1" qsCatId="simple" csTypeId="urn:microsoft.com/office/officeart/2005/8/colors/accent1_2" csCatId="accent1" phldr="1"/>
      <dgm:spPr/>
      <dgm:t>
        <a:bodyPr/>
        <a:lstStyle/>
        <a:p>
          <a:endParaRPr lang="en-GB"/>
        </a:p>
      </dgm:t>
    </dgm:pt>
    <dgm:pt modelId="{188C8409-F159-4A73-8558-F82A8A4D39E2}">
      <dgm:prSet phldrT="[Text]"/>
      <dgm:spPr/>
      <dgm:t>
        <a:bodyPr/>
        <a:lstStyle/>
        <a:p>
          <a:r>
            <a:rPr lang="en-GB" dirty="0" smtClean="0"/>
            <a:t>PISA</a:t>
          </a:r>
          <a:endParaRPr lang="en-GB" dirty="0"/>
        </a:p>
      </dgm:t>
    </dgm:pt>
    <dgm:pt modelId="{295CC6BF-C5C3-4A5C-B704-65BE232C5CAD}" type="parTrans" cxnId="{6C6E8F05-3275-441A-9D7D-BBEF8AF75B8B}">
      <dgm:prSet/>
      <dgm:spPr/>
      <dgm:t>
        <a:bodyPr/>
        <a:lstStyle/>
        <a:p>
          <a:endParaRPr lang="en-GB"/>
        </a:p>
      </dgm:t>
    </dgm:pt>
    <dgm:pt modelId="{968F6905-FEB4-4D40-93FC-F90DB70D4EB9}" type="sibTrans" cxnId="{6C6E8F05-3275-441A-9D7D-BBEF8AF75B8B}">
      <dgm:prSet/>
      <dgm:spPr/>
      <dgm:t>
        <a:bodyPr/>
        <a:lstStyle/>
        <a:p>
          <a:endParaRPr lang="en-GB"/>
        </a:p>
      </dgm:t>
    </dgm:pt>
    <dgm:pt modelId="{24C63987-8EE5-47CF-B48B-77B7AEC381DC}">
      <dgm:prSet phldrT="[Text]" custT="1"/>
      <dgm:spPr/>
      <dgm:t>
        <a:bodyPr/>
        <a:lstStyle/>
        <a:p>
          <a:r>
            <a:rPr lang="en-GB" sz="2400" dirty="0" smtClean="0"/>
            <a:t>LLES / </a:t>
          </a:r>
        </a:p>
        <a:p>
          <a:r>
            <a:rPr lang="en-GB" sz="2400" dirty="0" smtClean="0"/>
            <a:t>WELL-BEING</a:t>
          </a:r>
          <a:endParaRPr lang="en-GB" sz="2400" dirty="0"/>
        </a:p>
      </dgm:t>
    </dgm:pt>
    <dgm:pt modelId="{50EBB80B-9DC0-49F6-829E-9613BD362C95}" type="parTrans" cxnId="{CD941567-D0C9-4ACA-9388-2ED3B67F494D}">
      <dgm:prSet/>
      <dgm:spPr/>
      <dgm:t>
        <a:bodyPr/>
        <a:lstStyle/>
        <a:p>
          <a:endParaRPr lang="en-GB"/>
        </a:p>
      </dgm:t>
    </dgm:pt>
    <dgm:pt modelId="{11ACAD29-71CC-4676-8B6D-0109F90C9C17}" type="sibTrans" cxnId="{CD941567-D0C9-4ACA-9388-2ED3B67F494D}">
      <dgm:prSet/>
      <dgm:spPr/>
      <dgm:t>
        <a:bodyPr/>
        <a:lstStyle/>
        <a:p>
          <a:endParaRPr lang="en-GB"/>
        </a:p>
      </dgm:t>
    </dgm:pt>
    <dgm:pt modelId="{895F35B8-48FA-4C90-800E-6386178C8195}">
      <dgm:prSet phldrT="[Text]"/>
      <dgm:spPr/>
      <dgm:t>
        <a:bodyPr/>
        <a:lstStyle/>
        <a:p>
          <a:r>
            <a:rPr lang="en-GB" dirty="0" smtClean="0"/>
            <a:t>£</a:t>
          </a:r>
          <a:endParaRPr lang="en-GB" dirty="0"/>
        </a:p>
      </dgm:t>
    </dgm:pt>
    <dgm:pt modelId="{FCC6B118-B9B1-4005-8C62-D37643681FF3}" type="parTrans" cxnId="{E3058E50-4E31-41B5-A7B7-DC5F0F5492FC}">
      <dgm:prSet/>
      <dgm:spPr/>
      <dgm:t>
        <a:bodyPr/>
        <a:lstStyle/>
        <a:p>
          <a:endParaRPr lang="en-GB"/>
        </a:p>
      </dgm:t>
    </dgm:pt>
    <dgm:pt modelId="{4735B44A-0022-436F-B33D-9552344F32BE}" type="sibTrans" cxnId="{E3058E50-4E31-41B5-A7B7-DC5F0F5492FC}">
      <dgm:prSet/>
      <dgm:spPr/>
      <dgm:t>
        <a:bodyPr/>
        <a:lstStyle/>
        <a:p>
          <a:endParaRPr lang="en-GB"/>
        </a:p>
      </dgm:t>
    </dgm:pt>
    <dgm:pt modelId="{64B7896D-3A42-401A-A35D-64AC69E94D2E}" type="pres">
      <dgm:prSet presAssocID="{E3739D37-0F17-49D3-A98F-E7D468D04CE5}" presName="compositeShape" presStyleCnt="0">
        <dgm:presLayoutVars>
          <dgm:chMax val="7"/>
          <dgm:dir/>
          <dgm:resizeHandles val="exact"/>
        </dgm:presLayoutVars>
      </dgm:prSet>
      <dgm:spPr/>
      <dgm:t>
        <a:bodyPr/>
        <a:lstStyle/>
        <a:p>
          <a:endParaRPr lang="en-US"/>
        </a:p>
      </dgm:t>
    </dgm:pt>
    <dgm:pt modelId="{C57D1765-1A19-4DD8-AD6F-BD52D54CF8CF}" type="pres">
      <dgm:prSet presAssocID="{E3739D37-0F17-49D3-A98F-E7D468D04CE5}" presName="wedge1" presStyleLbl="node1" presStyleIdx="0" presStyleCnt="3" custLinFactNeighborX="-1000" custLinFactNeighborY="-682"/>
      <dgm:spPr/>
      <dgm:t>
        <a:bodyPr/>
        <a:lstStyle/>
        <a:p>
          <a:endParaRPr lang="en-GB"/>
        </a:p>
      </dgm:t>
    </dgm:pt>
    <dgm:pt modelId="{96A25DE5-017E-41DC-B5A4-C7FC04994785}" type="pres">
      <dgm:prSet presAssocID="{E3739D37-0F17-49D3-A98F-E7D468D04CE5}" presName="dummy1a" presStyleCnt="0"/>
      <dgm:spPr/>
    </dgm:pt>
    <dgm:pt modelId="{2AA21756-7F1C-4808-989C-A1306E93AD8B}" type="pres">
      <dgm:prSet presAssocID="{E3739D37-0F17-49D3-A98F-E7D468D04CE5}" presName="dummy1b" presStyleCnt="0"/>
      <dgm:spPr/>
    </dgm:pt>
    <dgm:pt modelId="{9F562126-C04B-4542-9BFD-59DD166E1570}" type="pres">
      <dgm:prSet presAssocID="{E3739D37-0F17-49D3-A98F-E7D468D04CE5}" presName="wedge1Tx" presStyleLbl="node1" presStyleIdx="0" presStyleCnt="3">
        <dgm:presLayoutVars>
          <dgm:chMax val="0"/>
          <dgm:chPref val="0"/>
          <dgm:bulletEnabled val="1"/>
        </dgm:presLayoutVars>
      </dgm:prSet>
      <dgm:spPr/>
      <dgm:t>
        <a:bodyPr/>
        <a:lstStyle/>
        <a:p>
          <a:endParaRPr lang="en-GB"/>
        </a:p>
      </dgm:t>
    </dgm:pt>
    <dgm:pt modelId="{357B2B64-AEB0-4507-AC61-11DA6D1541AE}" type="pres">
      <dgm:prSet presAssocID="{E3739D37-0F17-49D3-A98F-E7D468D04CE5}" presName="wedge2" presStyleLbl="node1" presStyleIdx="1" presStyleCnt="3" custScaleY="92228"/>
      <dgm:spPr/>
      <dgm:t>
        <a:bodyPr/>
        <a:lstStyle/>
        <a:p>
          <a:endParaRPr lang="en-GB"/>
        </a:p>
      </dgm:t>
    </dgm:pt>
    <dgm:pt modelId="{8B1F768F-0B9E-4E25-BD19-DA4C5DBD7C15}" type="pres">
      <dgm:prSet presAssocID="{E3739D37-0F17-49D3-A98F-E7D468D04CE5}" presName="dummy2a" presStyleCnt="0"/>
      <dgm:spPr/>
    </dgm:pt>
    <dgm:pt modelId="{E5DAF69E-2EB8-4E71-979A-4B404A5A54D8}" type="pres">
      <dgm:prSet presAssocID="{E3739D37-0F17-49D3-A98F-E7D468D04CE5}" presName="dummy2b" presStyleCnt="0"/>
      <dgm:spPr/>
    </dgm:pt>
    <dgm:pt modelId="{701A936D-E2A8-449A-9C93-96F192AD2B0A}" type="pres">
      <dgm:prSet presAssocID="{E3739D37-0F17-49D3-A98F-E7D468D04CE5}" presName="wedge2Tx" presStyleLbl="node1" presStyleIdx="1" presStyleCnt="3">
        <dgm:presLayoutVars>
          <dgm:chMax val="0"/>
          <dgm:chPref val="0"/>
          <dgm:bulletEnabled val="1"/>
        </dgm:presLayoutVars>
      </dgm:prSet>
      <dgm:spPr/>
      <dgm:t>
        <a:bodyPr/>
        <a:lstStyle/>
        <a:p>
          <a:endParaRPr lang="en-GB"/>
        </a:p>
      </dgm:t>
    </dgm:pt>
    <dgm:pt modelId="{FAA6056B-C452-4038-A4B4-F6A5D1AC666B}" type="pres">
      <dgm:prSet presAssocID="{E3739D37-0F17-49D3-A98F-E7D468D04CE5}" presName="wedge3" presStyleLbl="node1" presStyleIdx="2" presStyleCnt="3" custLinFactNeighborX="672" custLinFactNeighborY="2820"/>
      <dgm:spPr/>
      <dgm:t>
        <a:bodyPr/>
        <a:lstStyle/>
        <a:p>
          <a:endParaRPr lang="en-GB"/>
        </a:p>
      </dgm:t>
    </dgm:pt>
    <dgm:pt modelId="{29006ADE-4A29-4A91-AEF5-18605713607E}" type="pres">
      <dgm:prSet presAssocID="{E3739D37-0F17-49D3-A98F-E7D468D04CE5}" presName="dummy3a" presStyleCnt="0"/>
      <dgm:spPr/>
    </dgm:pt>
    <dgm:pt modelId="{4FDB06E4-DD78-497C-B45A-3344B2A22E86}" type="pres">
      <dgm:prSet presAssocID="{E3739D37-0F17-49D3-A98F-E7D468D04CE5}" presName="dummy3b" presStyleCnt="0"/>
      <dgm:spPr/>
    </dgm:pt>
    <dgm:pt modelId="{246ADBB7-A723-47D8-A5B2-E5C731188EAE}" type="pres">
      <dgm:prSet presAssocID="{E3739D37-0F17-49D3-A98F-E7D468D04CE5}" presName="wedge3Tx" presStyleLbl="node1" presStyleIdx="2" presStyleCnt="3">
        <dgm:presLayoutVars>
          <dgm:chMax val="0"/>
          <dgm:chPref val="0"/>
          <dgm:bulletEnabled val="1"/>
        </dgm:presLayoutVars>
      </dgm:prSet>
      <dgm:spPr/>
      <dgm:t>
        <a:bodyPr/>
        <a:lstStyle/>
        <a:p>
          <a:endParaRPr lang="en-GB"/>
        </a:p>
      </dgm:t>
    </dgm:pt>
    <dgm:pt modelId="{27AF0A7E-66DE-46E9-8E57-6F6CABB5D643}" type="pres">
      <dgm:prSet presAssocID="{968F6905-FEB4-4D40-93FC-F90DB70D4EB9}" presName="arrowWedge1" presStyleLbl="fgSibTrans2D1" presStyleIdx="0" presStyleCnt="3"/>
      <dgm:spPr/>
    </dgm:pt>
    <dgm:pt modelId="{BADF36BB-2E02-4797-8C39-CA00E67877E0}" type="pres">
      <dgm:prSet presAssocID="{11ACAD29-71CC-4676-8B6D-0109F90C9C17}" presName="arrowWedge2" presStyleLbl="fgSibTrans2D1" presStyleIdx="1" presStyleCnt="3"/>
      <dgm:spPr/>
    </dgm:pt>
    <dgm:pt modelId="{2A2EF5A5-EA36-4BA1-AAFB-D3E4D5997AC7}" type="pres">
      <dgm:prSet presAssocID="{4735B44A-0022-436F-B33D-9552344F32BE}" presName="arrowWedge3" presStyleLbl="fgSibTrans2D1" presStyleIdx="2" presStyleCnt="3"/>
      <dgm:spPr/>
    </dgm:pt>
  </dgm:ptLst>
  <dgm:cxnLst>
    <dgm:cxn modelId="{4607AA37-0FF7-4A53-9112-071C27C787FD}" type="presOf" srcId="{188C8409-F159-4A73-8558-F82A8A4D39E2}" destId="{C57D1765-1A19-4DD8-AD6F-BD52D54CF8CF}" srcOrd="0" destOrd="0" presId="urn:microsoft.com/office/officeart/2005/8/layout/cycle8"/>
    <dgm:cxn modelId="{CD941567-D0C9-4ACA-9388-2ED3B67F494D}" srcId="{E3739D37-0F17-49D3-A98F-E7D468D04CE5}" destId="{24C63987-8EE5-47CF-B48B-77B7AEC381DC}" srcOrd="1" destOrd="0" parTransId="{50EBB80B-9DC0-49F6-829E-9613BD362C95}" sibTransId="{11ACAD29-71CC-4676-8B6D-0109F90C9C17}"/>
    <dgm:cxn modelId="{1146926D-32BF-4C95-86E5-4210A6F44DBB}" type="presOf" srcId="{895F35B8-48FA-4C90-800E-6386178C8195}" destId="{246ADBB7-A723-47D8-A5B2-E5C731188EAE}" srcOrd="1" destOrd="0" presId="urn:microsoft.com/office/officeart/2005/8/layout/cycle8"/>
    <dgm:cxn modelId="{6724BBC8-FF1F-4043-BF1C-0EF71D166AFA}" type="presOf" srcId="{E3739D37-0F17-49D3-A98F-E7D468D04CE5}" destId="{64B7896D-3A42-401A-A35D-64AC69E94D2E}" srcOrd="0" destOrd="0" presId="urn:microsoft.com/office/officeart/2005/8/layout/cycle8"/>
    <dgm:cxn modelId="{FF3140B8-D941-4F67-97B0-F3BBA2A78952}" type="presOf" srcId="{24C63987-8EE5-47CF-B48B-77B7AEC381DC}" destId="{357B2B64-AEB0-4507-AC61-11DA6D1541AE}" srcOrd="0" destOrd="0" presId="urn:microsoft.com/office/officeart/2005/8/layout/cycle8"/>
    <dgm:cxn modelId="{E3058E50-4E31-41B5-A7B7-DC5F0F5492FC}" srcId="{E3739D37-0F17-49D3-A98F-E7D468D04CE5}" destId="{895F35B8-48FA-4C90-800E-6386178C8195}" srcOrd="2" destOrd="0" parTransId="{FCC6B118-B9B1-4005-8C62-D37643681FF3}" sibTransId="{4735B44A-0022-436F-B33D-9552344F32BE}"/>
    <dgm:cxn modelId="{4574D5C0-1B70-4458-9D2E-79BFA12A2501}" type="presOf" srcId="{895F35B8-48FA-4C90-800E-6386178C8195}" destId="{FAA6056B-C452-4038-A4B4-F6A5D1AC666B}" srcOrd="0" destOrd="0" presId="urn:microsoft.com/office/officeart/2005/8/layout/cycle8"/>
    <dgm:cxn modelId="{6C6E8F05-3275-441A-9D7D-BBEF8AF75B8B}" srcId="{E3739D37-0F17-49D3-A98F-E7D468D04CE5}" destId="{188C8409-F159-4A73-8558-F82A8A4D39E2}" srcOrd="0" destOrd="0" parTransId="{295CC6BF-C5C3-4A5C-B704-65BE232C5CAD}" sibTransId="{968F6905-FEB4-4D40-93FC-F90DB70D4EB9}"/>
    <dgm:cxn modelId="{777375F0-3C59-4E93-AE90-F787CDB4E0AE}" type="presOf" srcId="{188C8409-F159-4A73-8558-F82A8A4D39E2}" destId="{9F562126-C04B-4542-9BFD-59DD166E1570}" srcOrd="1" destOrd="0" presId="urn:microsoft.com/office/officeart/2005/8/layout/cycle8"/>
    <dgm:cxn modelId="{4C209703-13A0-484D-A82F-3C838D190FC2}" type="presOf" srcId="{24C63987-8EE5-47CF-B48B-77B7AEC381DC}" destId="{701A936D-E2A8-449A-9C93-96F192AD2B0A}" srcOrd="1" destOrd="0" presId="urn:microsoft.com/office/officeart/2005/8/layout/cycle8"/>
    <dgm:cxn modelId="{498B81D2-5ACB-4D14-A1F6-F1968769F5D9}" type="presParOf" srcId="{64B7896D-3A42-401A-A35D-64AC69E94D2E}" destId="{C57D1765-1A19-4DD8-AD6F-BD52D54CF8CF}" srcOrd="0" destOrd="0" presId="urn:microsoft.com/office/officeart/2005/8/layout/cycle8"/>
    <dgm:cxn modelId="{449EF931-2609-491E-93D2-2DB32E579594}" type="presParOf" srcId="{64B7896D-3A42-401A-A35D-64AC69E94D2E}" destId="{96A25DE5-017E-41DC-B5A4-C7FC04994785}" srcOrd="1" destOrd="0" presId="urn:microsoft.com/office/officeart/2005/8/layout/cycle8"/>
    <dgm:cxn modelId="{54A9FC0C-01FF-4A6C-A47E-29B8EB3CCF32}" type="presParOf" srcId="{64B7896D-3A42-401A-A35D-64AC69E94D2E}" destId="{2AA21756-7F1C-4808-989C-A1306E93AD8B}" srcOrd="2" destOrd="0" presId="urn:microsoft.com/office/officeart/2005/8/layout/cycle8"/>
    <dgm:cxn modelId="{628FA86E-2319-4B58-8B92-7C2EDF57F5D0}" type="presParOf" srcId="{64B7896D-3A42-401A-A35D-64AC69E94D2E}" destId="{9F562126-C04B-4542-9BFD-59DD166E1570}" srcOrd="3" destOrd="0" presId="urn:microsoft.com/office/officeart/2005/8/layout/cycle8"/>
    <dgm:cxn modelId="{DFFD3BCA-EF83-4DC9-A21E-1E4F3D82AA66}" type="presParOf" srcId="{64B7896D-3A42-401A-A35D-64AC69E94D2E}" destId="{357B2B64-AEB0-4507-AC61-11DA6D1541AE}" srcOrd="4" destOrd="0" presId="urn:microsoft.com/office/officeart/2005/8/layout/cycle8"/>
    <dgm:cxn modelId="{35CE2868-7D23-41F9-AF74-884CC509E8A4}" type="presParOf" srcId="{64B7896D-3A42-401A-A35D-64AC69E94D2E}" destId="{8B1F768F-0B9E-4E25-BD19-DA4C5DBD7C15}" srcOrd="5" destOrd="0" presId="urn:microsoft.com/office/officeart/2005/8/layout/cycle8"/>
    <dgm:cxn modelId="{449A8C5D-7C36-4F6D-9A4A-0AF97A231B72}" type="presParOf" srcId="{64B7896D-3A42-401A-A35D-64AC69E94D2E}" destId="{E5DAF69E-2EB8-4E71-979A-4B404A5A54D8}" srcOrd="6" destOrd="0" presId="urn:microsoft.com/office/officeart/2005/8/layout/cycle8"/>
    <dgm:cxn modelId="{B4C2DFD9-7339-43E2-AD5A-0C3487A61820}" type="presParOf" srcId="{64B7896D-3A42-401A-A35D-64AC69E94D2E}" destId="{701A936D-E2A8-449A-9C93-96F192AD2B0A}" srcOrd="7" destOrd="0" presId="urn:microsoft.com/office/officeart/2005/8/layout/cycle8"/>
    <dgm:cxn modelId="{0D7C5251-73EE-425A-92A3-79633CA98D21}" type="presParOf" srcId="{64B7896D-3A42-401A-A35D-64AC69E94D2E}" destId="{FAA6056B-C452-4038-A4B4-F6A5D1AC666B}" srcOrd="8" destOrd="0" presId="urn:microsoft.com/office/officeart/2005/8/layout/cycle8"/>
    <dgm:cxn modelId="{008DEFC0-4B66-4F20-AB8D-3333E4BE10DC}" type="presParOf" srcId="{64B7896D-3A42-401A-A35D-64AC69E94D2E}" destId="{29006ADE-4A29-4A91-AEF5-18605713607E}" srcOrd="9" destOrd="0" presId="urn:microsoft.com/office/officeart/2005/8/layout/cycle8"/>
    <dgm:cxn modelId="{33E9FFDD-8B04-40DD-B611-A191A1EDFAE5}" type="presParOf" srcId="{64B7896D-3A42-401A-A35D-64AC69E94D2E}" destId="{4FDB06E4-DD78-497C-B45A-3344B2A22E86}" srcOrd="10" destOrd="0" presId="urn:microsoft.com/office/officeart/2005/8/layout/cycle8"/>
    <dgm:cxn modelId="{C3520E80-A1B5-4063-AFD5-FC6162A98786}" type="presParOf" srcId="{64B7896D-3A42-401A-A35D-64AC69E94D2E}" destId="{246ADBB7-A723-47D8-A5B2-E5C731188EAE}" srcOrd="11" destOrd="0" presId="urn:microsoft.com/office/officeart/2005/8/layout/cycle8"/>
    <dgm:cxn modelId="{23D89215-1362-4DEB-A684-C3842E0BD5D4}" type="presParOf" srcId="{64B7896D-3A42-401A-A35D-64AC69E94D2E}" destId="{27AF0A7E-66DE-46E9-8E57-6F6CABB5D643}" srcOrd="12" destOrd="0" presId="urn:microsoft.com/office/officeart/2005/8/layout/cycle8"/>
    <dgm:cxn modelId="{7C34FDB8-032E-4616-9883-19B161459FB5}" type="presParOf" srcId="{64B7896D-3A42-401A-A35D-64AC69E94D2E}" destId="{BADF36BB-2E02-4797-8C39-CA00E67877E0}" srcOrd="13" destOrd="0" presId="urn:microsoft.com/office/officeart/2005/8/layout/cycle8"/>
    <dgm:cxn modelId="{244BC18E-5EC5-4060-902B-D1478D5B8CE1}" type="presParOf" srcId="{64B7896D-3A42-401A-A35D-64AC69E94D2E}" destId="{2A2EF5A5-EA36-4BA1-AAFB-D3E4D5997AC7}" srcOrd="14" destOrd="0" presId="urn:microsoft.com/office/officeart/2005/8/layout/cycle8"/>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7D1765-1A19-4DD8-AD6F-BD52D54CF8CF}">
      <dsp:nvSpPr>
        <dsp:cNvPr id="0" name=""/>
        <dsp:cNvSpPr/>
      </dsp:nvSpPr>
      <dsp:spPr>
        <a:xfrm>
          <a:off x="1064259" y="305137"/>
          <a:ext cx="3451070" cy="3451070"/>
        </a:xfrm>
        <a:prstGeom prst="pie">
          <a:avLst>
            <a:gd name="adj1" fmla="val 16200000"/>
            <a:gd name="adj2" fmla="val 180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4610" tIns="54610" rIns="54610" bIns="54610" numCol="1" spcCol="1270" anchor="ctr" anchorCtr="0">
          <a:noAutofit/>
        </a:bodyPr>
        <a:lstStyle/>
        <a:p>
          <a:pPr lvl="0" algn="ctr" defTabSz="1911350">
            <a:lnSpc>
              <a:spcPct val="90000"/>
            </a:lnSpc>
            <a:spcBef>
              <a:spcPct val="0"/>
            </a:spcBef>
            <a:spcAft>
              <a:spcPct val="35000"/>
            </a:spcAft>
          </a:pPr>
          <a:r>
            <a:rPr lang="en-GB" sz="4300" kern="1200" dirty="0" smtClean="0"/>
            <a:t>PISA</a:t>
          </a:r>
          <a:endParaRPr lang="en-GB" sz="4300" kern="1200" dirty="0"/>
        </a:p>
      </dsp:txBody>
      <dsp:txXfrm>
        <a:off x="2883055" y="1036435"/>
        <a:ext cx="1232525" cy="1027104"/>
      </dsp:txXfrm>
    </dsp:sp>
    <dsp:sp modelId="{357B2B64-AEB0-4507-AC61-11DA6D1541AE}">
      <dsp:nvSpPr>
        <dsp:cNvPr id="0" name=""/>
        <dsp:cNvSpPr/>
      </dsp:nvSpPr>
      <dsp:spPr>
        <a:xfrm>
          <a:off x="1027694" y="586034"/>
          <a:ext cx="3451070" cy="3182853"/>
        </a:xfrm>
        <a:prstGeom prst="pie">
          <a:avLst>
            <a:gd name="adj1" fmla="val 1800000"/>
            <a:gd name="adj2" fmla="val 900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GB" sz="2400" kern="1200" dirty="0" smtClean="0"/>
            <a:t>LLES / </a:t>
          </a:r>
        </a:p>
        <a:p>
          <a:pPr lvl="0" algn="ctr" defTabSz="1066800">
            <a:lnSpc>
              <a:spcPct val="90000"/>
            </a:lnSpc>
            <a:spcBef>
              <a:spcPct val="0"/>
            </a:spcBef>
            <a:spcAft>
              <a:spcPct val="35000"/>
            </a:spcAft>
          </a:pPr>
          <a:r>
            <a:rPr lang="en-GB" sz="2400" kern="1200" dirty="0" smtClean="0"/>
            <a:t>WELL-BEING</a:t>
          </a:r>
          <a:endParaRPr lang="en-GB" sz="2400" kern="1200" dirty="0"/>
        </a:p>
      </dsp:txBody>
      <dsp:txXfrm>
        <a:off x="1849377" y="2651099"/>
        <a:ext cx="1848787" cy="833604"/>
      </dsp:txXfrm>
    </dsp:sp>
    <dsp:sp modelId="{FAA6056B-C452-4038-A4B4-F6A5D1AC666B}">
      <dsp:nvSpPr>
        <dsp:cNvPr id="0" name=""/>
        <dsp:cNvSpPr/>
      </dsp:nvSpPr>
      <dsp:spPr>
        <a:xfrm>
          <a:off x="979809" y="425993"/>
          <a:ext cx="3451070" cy="3451070"/>
        </a:xfrm>
        <a:prstGeom prst="pie">
          <a:avLst>
            <a:gd name="adj1" fmla="val 9000000"/>
            <a:gd name="adj2" fmla="val 1620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4610" tIns="54610" rIns="54610" bIns="54610" numCol="1" spcCol="1270" anchor="ctr" anchorCtr="0">
          <a:noAutofit/>
        </a:bodyPr>
        <a:lstStyle/>
        <a:p>
          <a:pPr lvl="0" algn="ctr" defTabSz="1911350">
            <a:lnSpc>
              <a:spcPct val="90000"/>
            </a:lnSpc>
            <a:spcBef>
              <a:spcPct val="0"/>
            </a:spcBef>
            <a:spcAft>
              <a:spcPct val="35000"/>
            </a:spcAft>
          </a:pPr>
          <a:r>
            <a:rPr lang="en-GB" sz="4300" kern="1200" dirty="0" smtClean="0"/>
            <a:t>£</a:t>
          </a:r>
          <a:endParaRPr lang="en-GB" sz="4300" kern="1200" dirty="0"/>
        </a:p>
      </dsp:txBody>
      <dsp:txXfrm>
        <a:off x="1379558" y="1157291"/>
        <a:ext cx="1232525" cy="1027104"/>
      </dsp:txXfrm>
    </dsp:sp>
    <dsp:sp modelId="{27AF0A7E-66DE-46E9-8E57-6F6CABB5D643}">
      <dsp:nvSpPr>
        <dsp:cNvPr id="0" name=""/>
        <dsp:cNvSpPr/>
      </dsp:nvSpPr>
      <dsp:spPr>
        <a:xfrm>
          <a:off x="850906" y="91499"/>
          <a:ext cx="3878345" cy="3878345"/>
        </a:xfrm>
        <a:prstGeom prst="circularArrow">
          <a:avLst>
            <a:gd name="adj1" fmla="val 5085"/>
            <a:gd name="adj2" fmla="val 327528"/>
            <a:gd name="adj3" fmla="val 1472472"/>
            <a:gd name="adj4" fmla="val 16199432"/>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ADF36BB-2E02-4797-8C39-CA00E67877E0}">
      <dsp:nvSpPr>
        <dsp:cNvPr id="0" name=""/>
        <dsp:cNvSpPr/>
      </dsp:nvSpPr>
      <dsp:spPr>
        <a:xfrm>
          <a:off x="814056" y="239360"/>
          <a:ext cx="3878345" cy="3878345"/>
        </a:xfrm>
        <a:prstGeom prst="circularArrow">
          <a:avLst>
            <a:gd name="adj1" fmla="val 5085"/>
            <a:gd name="adj2" fmla="val 327528"/>
            <a:gd name="adj3" fmla="val 8671970"/>
            <a:gd name="adj4" fmla="val 1800502"/>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A2EF5A5-EA36-4BA1-AAFB-D3E4D5997AC7}">
      <dsp:nvSpPr>
        <dsp:cNvPr id="0" name=""/>
        <dsp:cNvSpPr/>
      </dsp:nvSpPr>
      <dsp:spPr>
        <a:xfrm>
          <a:off x="765887" y="212355"/>
          <a:ext cx="3878345" cy="3878345"/>
        </a:xfrm>
        <a:prstGeom prst="circularArrow">
          <a:avLst>
            <a:gd name="adj1" fmla="val 5085"/>
            <a:gd name="adj2" fmla="val 327528"/>
            <a:gd name="adj3" fmla="val 15873039"/>
            <a:gd name="adj4" fmla="val 9000000"/>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9021D257-999C-4877-9A57-111767F7D99E}" type="datetimeFigureOut">
              <a:rPr lang="en-GB" smtClean="0"/>
              <a:t>15/03/2021</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5ED467D4-6940-419E-AF8B-AAFDD8E0B101}" type="slidenum">
              <a:rPr lang="en-GB" smtClean="0"/>
              <a:t>‹#›</a:t>
            </a:fld>
            <a:endParaRPr lang="en-GB"/>
          </a:p>
        </p:txBody>
      </p:sp>
    </p:spTree>
    <p:extLst>
      <p:ext uri="{BB962C8B-B14F-4D97-AF65-F5344CB8AC3E}">
        <p14:creationId xmlns:p14="http://schemas.microsoft.com/office/powerpoint/2010/main" val="24538533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F2C386F2-E1CC-4F3B-BCF8-DF4465D1A7DF}" type="datetimeFigureOut">
              <a:rPr lang="en-GB" smtClean="0"/>
              <a:t>15/03/2021</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28B7EB5B-94FA-4778-B94C-403416137E27}" type="slidenum">
              <a:rPr lang="en-GB" smtClean="0"/>
              <a:t>‹#›</a:t>
            </a:fld>
            <a:endParaRPr lang="en-GB"/>
          </a:p>
        </p:txBody>
      </p:sp>
    </p:spTree>
    <p:extLst>
      <p:ext uri="{BB962C8B-B14F-4D97-AF65-F5344CB8AC3E}">
        <p14:creationId xmlns:p14="http://schemas.microsoft.com/office/powerpoint/2010/main" val="14910396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self-directed.org/" TargetMode="External"/><Relationship Id="rId2" Type="http://schemas.openxmlformats.org/officeDocument/2006/relationships/slide" Target="../slides/slide11.xml"/><Relationship Id="rId1" Type="http://schemas.openxmlformats.org/officeDocument/2006/relationships/notesMaster" Target="../notesMasters/notesMaster1.xml"/><Relationship Id="rId6" Type="http://schemas.openxmlformats.org/officeDocument/2006/relationships/hyperlink" Target="https://en.wikipedia.org/wiki/Ken_Robinson_(educationalist)#cite_note-death_valley-11" TargetMode="External"/><Relationship Id="rId5" Type="http://schemas.openxmlformats.org/officeDocument/2006/relationships/hyperlink" Target="https://letgrow.org/" TargetMode="External"/><Relationship Id="rId4" Type="http://schemas.openxmlformats.org/officeDocument/2006/relationships/hyperlink" Target="https://en.wikipedia.org/wiki/Self-directed_education" TargetMode="Externa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chumachercollege.org.uk/" TargetMode="External"/><Relationship Id="rId2" Type="http://schemas.openxmlformats.org/officeDocument/2006/relationships/slide" Target="../slides/slide17.xml"/><Relationship Id="rId1" Type="http://schemas.openxmlformats.org/officeDocument/2006/relationships/notesMaster" Target="../notesMasters/notesMaster1.xml"/><Relationship Id="rId4" Type="http://schemas.openxmlformats.org/officeDocument/2006/relationships/hyperlink" Target="http://www.rspca.org.uk/home" TargetMode="External"/></Relationships>
</file>

<file path=ppt/notesSlides/_rels/notesSlide18.xml.rels><?xml version="1.0" encoding="UTF-8" standalone="yes"?>
<Relationships xmlns="http://schemas.openxmlformats.org/package/2006/relationships"><Relationship Id="rId8" Type="http://schemas.openxmlformats.org/officeDocument/2006/relationships/hyperlink" Target="https://simplycharlottemason.com/2012/09/06/teaching-art-subject-by-subject-part-15/" TargetMode="External"/><Relationship Id="rId3" Type="http://schemas.openxmlformats.org/officeDocument/2006/relationships/hyperlink" Target="https://simplycharlottemason.com/2009/03/18/choosing-books-like-a-connoisseur/" TargetMode="External"/><Relationship Id="rId7" Type="http://schemas.openxmlformats.org/officeDocument/2006/relationships/hyperlink" Target="https://simplycharlottemason.com/blog/series/nature-study/" TargetMode="External"/><Relationship Id="rId2" Type="http://schemas.openxmlformats.org/officeDocument/2006/relationships/slide" Target="../slides/slide18.xml"/><Relationship Id="rId1" Type="http://schemas.openxmlformats.org/officeDocument/2006/relationships/notesMaster" Target="../notesMasters/notesMaster1.xml"/><Relationship Id="rId6" Type="http://schemas.openxmlformats.org/officeDocument/2006/relationships/hyperlink" Target="https://simplycharlottemason.com/2012/05/23/a-generous-curriculum-subject-by-subject-part-1" TargetMode="External"/><Relationship Id="rId11" Type="http://schemas.openxmlformats.org/officeDocument/2006/relationships/hyperlink" Target="https://simplycharlottemason.com/blog/series/good-habits/" TargetMode="External"/><Relationship Id="rId5" Type="http://schemas.openxmlformats.org/officeDocument/2006/relationships/hyperlink" Target="https://simplycharlottemason.com/what-is-the-charlotte-mason-method/who-was-charlotte-mason/" TargetMode="External"/><Relationship Id="rId10" Type="http://schemas.openxmlformats.org/officeDocument/2006/relationships/hyperlink" Target="https://simplycharlottemason.com/blog/series/homeschool-handicrafts/" TargetMode="External"/><Relationship Id="rId4" Type="http://schemas.openxmlformats.org/officeDocument/2006/relationships/hyperlink" Target="https://simplycharlottemason.com/2009/09/02/what-is-twaddle/" TargetMode="External"/><Relationship Id="rId9" Type="http://schemas.openxmlformats.org/officeDocument/2006/relationships/hyperlink" Target="https://simplycharlottemason.com/2012/08/01/teaching-music-subject-by-subject-part-10/" TargetMode="Externa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www.bookdepository.com/author/John-Holt/?a_aid=ourhomeschoolingdays" TargetMode="External"/><Relationship Id="rId2" Type="http://schemas.openxmlformats.org/officeDocument/2006/relationships/slide" Target="../slides/slide20.xml"/><Relationship Id="rId1" Type="http://schemas.openxmlformats.org/officeDocument/2006/relationships/notesMaster" Target="../notesMasters/notesMaster1.xml"/><Relationship Id="rId4" Type="http://schemas.openxmlformats.org/officeDocument/2006/relationships/hyperlink" Target="https://issuu.com/patfarenga/stacks/bb179dac91264c10bb183f89bf955935" TargetMode="Externa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en.wikipedia.org/wiki/Maria_Montessori"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en.wikipedia.org/wiki/Maria_Montessori" TargetMode="External"/><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8" Type="http://schemas.openxmlformats.org/officeDocument/2006/relationships/hyperlink" Target="https://www.cogentoa.com/article/10.1080/2331186X.2016.1163651#reference-CIT0028" TargetMode="External"/><Relationship Id="rId3" Type="http://schemas.openxmlformats.org/officeDocument/2006/relationships/hyperlink" Target="https://www.cogentoa.com/article/10.1080/2331186X.2016.1163651#reference-CIT0002" TargetMode="External"/><Relationship Id="rId7" Type="http://schemas.openxmlformats.org/officeDocument/2006/relationships/hyperlink" Target="https://www.cogentoa.com/article/10.1080/2331186X.2016.1163651#reference-CIT0039" TargetMode="External"/><Relationship Id="rId2" Type="http://schemas.openxmlformats.org/officeDocument/2006/relationships/slide" Target="../slides/slide28.xml"/><Relationship Id="rId1" Type="http://schemas.openxmlformats.org/officeDocument/2006/relationships/notesMaster" Target="../notesMasters/notesMaster1.xml"/><Relationship Id="rId6" Type="http://schemas.openxmlformats.org/officeDocument/2006/relationships/hyperlink" Target="https://www.cogentoa.com/article/10.1080/2331186X.2016.1163651#reference-CIT0004" TargetMode="External"/><Relationship Id="rId5" Type="http://schemas.openxmlformats.org/officeDocument/2006/relationships/hyperlink" Target="https://www.cogentoa.com/article/10.1080/2331186X.2016.1163651#reference-CIT0012" TargetMode="External"/><Relationship Id="rId4" Type="http://schemas.openxmlformats.org/officeDocument/2006/relationships/hyperlink" Target="https://www.cogentoa.com/article/10.1080/2331186X.2016.1163651#reference-CIT0009" TargetMode="External"/><Relationship Id="rId9" Type="http://schemas.openxmlformats.org/officeDocument/2006/relationships/hyperlink" Target="https://www.cogentoa.com/article/10.1080/2331186X.2016.1163651#reference-CIT0007" TargetMode="Externa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8B7EB5B-94FA-4778-B94C-403416137E27}" type="slidenum">
              <a:rPr lang="en-GB" smtClean="0"/>
              <a:t>1</a:t>
            </a:fld>
            <a:endParaRPr lang="en-GB" dirty="0"/>
          </a:p>
        </p:txBody>
      </p:sp>
    </p:spTree>
    <p:extLst>
      <p:ext uri="{BB962C8B-B14F-4D97-AF65-F5344CB8AC3E}">
        <p14:creationId xmlns:p14="http://schemas.microsoft.com/office/powerpoint/2010/main" val="39895329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8B7EB5B-94FA-4778-B94C-403416137E27}" type="slidenum">
              <a:rPr lang="en-GB" smtClean="0"/>
              <a:t>2</a:t>
            </a:fld>
            <a:endParaRPr lang="en-GB"/>
          </a:p>
        </p:txBody>
      </p:sp>
    </p:spTree>
    <p:extLst>
      <p:ext uri="{BB962C8B-B14F-4D97-AF65-F5344CB8AC3E}">
        <p14:creationId xmlns:p14="http://schemas.microsoft.com/office/powerpoint/2010/main" val="28109896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8B7EB5B-94FA-4778-B94C-403416137E27}" type="slidenum">
              <a:rPr lang="en-GB" smtClean="0"/>
              <a:t>3</a:t>
            </a:fld>
            <a:endParaRPr lang="en-GB"/>
          </a:p>
        </p:txBody>
      </p:sp>
    </p:spTree>
    <p:extLst>
      <p:ext uri="{BB962C8B-B14F-4D97-AF65-F5344CB8AC3E}">
        <p14:creationId xmlns:p14="http://schemas.microsoft.com/office/powerpoint/2010/main" val="22924513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I’m going to challenge the terminology ‘radical’ and here's why…</a:t>
            </a:r>
          </a:p>
          <a:p>
            <a:r>
              <a:rPr lang="en-GB" dirty="0" smtClean="0"/>
              <a:t>Radical</a:t>
            </a:r>
            <a:r>
              <a:rPr lang="en-GB" baseline="0" dirty="0" smtClean="0"/>
              <a:t> ideology questions the dominant belief and challenges the status quo.</a:t>
            </a:r>
          </a:p>
          <a:p>
            <a:r>
              <a:rPr lang="en-GB" baseline="0" dirty="0" smtClean="0"/>
              <a:t>Radicals are driven by their vision of what a better society could look like and the need to act in order to bring about change. </a:t>
            </a:r>
          </a:p>
          <a:p>
            <a:r>
              <a:rPr lang="en-GB" baseline="0" dirty="0" smtClean="0"/>
              <a:t>Radicals oppose injustice and inequality and abuse of power and privilege.</a:t>
            </a:r>
          </a:p>
          <a:p>
            <a:r>
              <a:rPr lang="en-GB" baseline="0" dirty="0" smtClean="0"/>
              <a:t>My own opinion is to seek to promote empowerment, and believe that all should have more control over their own lives. </a:t>
            </a:r>
          </a:p>
          <a:p>
            <a:r>
              <a:rPr lang="en-GB" baseline="0" dirty="0" smtClean="0"/>
              <a:t>Radicalism, ( I do not mean this is the sense that you are thinking regarding Radicalism of Islam for example)  is viewed as being dangerous but think what this has done for</a:t>
            </a:r>
          </a:p>
          <a:p>
            <a:r>
              <a:rPr lang="en-GB" baseline="0" dirty="0" smtClean="0"/>
              <a:t>Abolition of slavery and the establishments of votes for women?</a:t>
            </a:r>
          </a:p>
          <a:p>
            <a:r>
              <a:rPr lang="en-GB" baseline="0" dirty="0" smtClean="0"/>
              <a:t>Better working conditions in the `19</a:t>
            </a:r>
            <a:r>
              <a:rPr lang="en-GB" baseline="30000" dirty="0" smtClean="0"/>
              <a:t>th</a:t>
            </a:r>
            <a:r>
              <a:rPr lang="en-GB" baseline="0" dirty="0" smtClean="0"/>
              <a:t> Century.</a:t>
            </a:r>
          </a:p>
          <a:p>
            <a:r>
              <a:rPr lang="en-GB" baseline="0" dirty="0" smtClean="0"/>
              <a:t>I have included this diagram to illustrate the work of Neill (1966) who believed in Libertarian ideology and this is what lead him to set up Summerhill school in 1921. He believed that true learning can only happen as part of a natural interest in the CYP he did not believe in coercion and CYP should be free to explore what interest them. They believe in the basic goodness of human nature.  CYP should play until they are ready to learn? Neill taught at the beginning of the 19</a:t>
            </a:r>
            <a:r>
              <a:rPr lang="en-GB" baseline="30000" dirty="0" smtClean="0"/>
              <a:t>th</a:t>
            </a:r>
            <a:r>
              <a:rPr lang="en-GB" baseline="0" dirty="0" smtClean="0"/>
              <a:t> century he disliked what he saw and with the strict discipline, rote learning and frequent punishment.</a:t>
            </a:r>
          </a:p>
          <a:p>
            <a:r>
              <a:rPr lang="en-GB" baseline="0" dirty="0" smtClean="0"/>
              <a:t>The libertarian ideology- experiment in progressive education. These are the principles he used to establish Summerhill, Suffolk in 1921. </a:t>
            </a:r>
          </a:p>
          <a:p>
            <a:endParaRPr lang="en-GB" baseline="0" dirty="0" smtClean="0"/>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28B7EB5B-94FA-4778-B94C-403416137E27}" type="slidenum">
              <a:rPr lang="en-GB" smtClean="0"/>
              <a:t>4</a:t>
            </a:fld>
            <a:endParaRPr lang="en-GB"/>
          </a:p>
        </p:txBody>
      </p:sp>
    </p:spTree>
    <p:extLst>
      <p:ext uri="{BB962C8B-B14F-4D97-AF65-F5344CB8AC3E}">
        <p14:creationId xmlns:p14="http://schemas.microsoft.com/office/powerpoint/2010/main" val="27998746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8B7EB5B-94FA-4778-B94C-403416137E27}" type="slidenum">
              <a:rPr lang="en-GB" smtClean="0"/>
              <a:t>5</a:t>
            </a:fld>
            <a:endParaRPr lang="en-GB"/>
          </a:p>
        </p:txBody>
      </p:sp>
    </p:spTree>
    <p:extLst>
      <p:ext uri="{BB962C8B-B14F-4D97-AF65-F5344CB8AC3E}">
        <p14:creationId xmlns:p14="http://schemas.microsoft.com/office/powerpoint/2010/main" val="1592469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8B7EB5B-94FA-4778-B94C-403416137E27}" type="slidenum">
              <a:rPr lang="en-GB" smtClean="0"/>
              <a:t>6</a:t>
            </a:fld>
            <a:endParaRPr lang="en-GB"/>
          </a:p>
        </p:txBody>
      </p:sp>
    </p:spTree>
    <p:extLst>
      <p:ext uri="{BB962C8B-B14F-4D97-AF65-F5344CB8AC3E}">
        <p14:creationId xmlns:p14="http://schemas.microsoft.com/office/powerpoint/2010/main" val="30437905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8B7EB5B-94FA-4778-B94C-403416137E27}" type="slidenum">
              <a:rPr lang="en-GB" smtClean="0"/>
              <a:t>7</a:t>
            </a:fld>
            <a:endParaRPr lang="en-GB"/>
          </a:p>
        </p:txBody>
      </p:sp>
    </p:spTree>
    <p:extLst>
      <p:ext uri="{BB962C8B-B14F-4D97-AF65-F5344CB8AC3E}">
        <p14:creationId xmlns:p14="http://schemas.microsoft.com/office/powerpoint/2010/main" val="11607468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problem is, the current system of education was designed and conceived and constructed for</a:t>
            </a:r>
          </a:p>
          <a:p>
            <a:r>
              <a:rPr lang="en-GB" dirty="0" smtClean="0"/>
              <a:t>a different age. It was conceived in the intellectual culture of the enlightenment and in the</a:t>
            </a:r>
          </a:p>
          <a:p>
            <a:r>
              <a:rPr lang="en-GB" dirty="0" smtClean="0"/>
              <a:t>economic circumstances of the industrial revolution. Before the middle of the 19th century there</a:t>
            </a:r>
          </a:p>
          <a:p>
            <a:r>
              <a:rPr lang="en-GB" dirty="0" smtClean="0"/>
              <a:t>were no systems of public education. Not really… I mean you could get educated by Jesuits, you</a:t>
            </a:r>
          </a:p>
          <a:p>
            <a:r>
              <a:rPr lang="en-GB" dirty="0" smtClean="0"/>
              <a:t>know, if you had the money. But public education, paid for from taxation, compulsory to</a:t>
            </a:r>
          </a:p>
          <a:p>
            <a:r>
              <a:rPr lang="en-GB" dirty="0" smtClean="0"/>
              <a:t>everybody, and free at the point of delivery, that was a revolutionary idea. And many people</a:t>
            </a:r>
          </a:p>
          <a:p>
            <a:r>
              <a:rPr lang="en-GB" dirty="0" smtClean="0"/>
              <a:t>objected to it. They said “It’s not possible for many street kids, working class children, to benefit</a:t>
            </a:r>
          </a:p>
          <a:p>
            <a:r>
              <a:rPr lang="en-GB" dirty="0" smtClean="0"/>
              <a:t>from public education. They’re incapable of learning to read and write, and why are we spending</a:t>
            </a:r>
          </a:p>
          <a:p>
            <a:r>
              <a:rPr lang="en-GB" dirty="0" smtClean="0"/>
              <a:t>time on this?” Robinson</a:t>
            </a:r>
          </a:p>
          <a:p>
            <a:endParaRPr lang="en-GB" dirty="0"/>
          </a:p>
        </p:txBody>
      </p:sp>
      <p:sp>
        <p:nvSpPr>
          <p:cNvPr id="4" name="Slide Number Placeholder 3"/>
          <p:cNvSpPr>
            <a:spLocks noGrp="1"/>
          </p:cNvSpPr>
          <p:nvPr>
            <p:ph type="sldNum" sz="quarter" idx="10"/>
          </p:nvPr>
        </p:nvSpPr>
        <p:spPr/>
        <p:txBody>
          <a:bodyPr/>
          <a:lstStyle/>
          <a:p>
            <a:fld id="{28B7EB5B-94FA-4778-B94C-403416137E27}" type="slidenum">
              <a:rPr lang="en-GB" smtClean="0"/>
              <a:t>8</a:t>
            </a:fld>
            <a:endParaRPr lang="en-GB"/>
          </a:p>
        </p:txBody>
      </p:sp>
    </p:spTree>
    <p:extLst>
      <p:ext uri="{BB962C8B-B14F-4D97-AF65-F5344CB8AC3E}">
        <p14:creationId xmlns:p14="http://schemas.microsoft.com/office/powerpoint/2010/main" val="1446057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8B7EB5B-94FA-4778-B94C-403416137E27}" type="slidenum">
              <a:rPr lang="en-GB" smtClean="0"/>
              <a:t>9</a:t>
            </a:fld>
            <a:endParaRPr lang="en-GB"/>
          </a:p>
        </p:txBody>
      </p:sp>
    </p:spTree>
    <p:extLst>
      <p:ext uri="{BB962C8B-B14F-4D97-AF65-F5344CB8AC3E}">
        <p14:creationId xmlns:p14="http://schemas.microsoft.com/office/powerpoint/2010/main" val="3140807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8B7EB5B-94FA-4778-B94C-403416137E27}" type="slidenum">
              <a:rPr lang="en-GB" smtClean="0"/>
              <a:t>10</a:t>
            </a:fld>
            <a:endParaRPr lang="en-GB"/>
          </a:p>
        </p:txBody>
      </p:sp>
    </p:spTree>
    <p:extLst>
      <p:ext uri="{BB962C8B-B14F-4D97-AF65-F5344CB8AC3E}">
        <p14:creationId xmlns:p14="http://schemas.microsoft.com/office/powerpoint/2010/main" val="7038154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Peter </a:t>
            </a:r>
            <a:r>
              <a:rPr lang="en-GB" dirty="0" err="1" smtClean="0"/>
              <a:t>Gray</a:t>
            </a:r>
            <a:r>
              <a:rPr lang="en-GB" dirty="0" smtClean="0"/>
              <a:t> is an American researcher and scholar </a:t>
            </a:r>
            <a:endParaRPr lang="en-GB" baseline="0" dirty="0" smtClean="0"/>
          </a:p>
          <a:p>
            <a:r>
              <a:rPr lang="en-GB" dirty="0" smtClean="0"/>
              <a:t>“Children are biologically designed to educate themselves,” </a:t>
            </a:r>
            <a:r>
              <a:rPr lang="en-GB" dirty="0" err="1" smtClean="0"/>
              <a:t>Gray</a:t>
            </a:r>
            <a:r>
              <a:rPr lang="en-GB" dirty="0" smtClean="0"/>
              <a:t> said. “They are naturally playful and curious. We can maximize that instead of forcing them to do schoolwork.”</a:t>
            </a:r>
          </a:p>
          <a:p>
            <a:r>
              <a:rPr lang="en-GB" dirty="0" err="1" smtClean="0"/>
              <a:t>Gray</a:t>
            </a:r>
            <a:r>
              <a:rPr lang="en-GB" dirty="0" smtClean="0"/>
              <a:t> is a well-known critic of standard educational systems and is frequently invited to speak to groups of educators, parents, and researchers about children's needs for free play, the psychological damage inflicted on children through our present methods of schooling, and the ways in which children are designed, by natural selection, to control their own education. He is a founder and current board president of the </a:t>
            </a:r>
            <a:r>
              <a:rPr lang="en-GB" dirty="0" smtClean="0">
                <a:hlinkClick r:id="rId3"/>
              </a:rPr>
              <a:t>Alliance for Self-Directed Education</a:t>
            </a:r>
            <a:r>
              <a:rPr lang="en-GB" dirty="0" smtClean="0"/>
              <a:t>, which is dedicated to promoting opportunities for </a:t>
            </a:r>
            <a:r>
              <a:rPr lang="en-GB" dirty="0" smtClean="0">
                <a:hlinkClick r:id="rId4" tooltip="Self-directed education"/>
              </a:rPr>
              <a:t>Self-directed education</a:t>
            </a:r>
            <a:r>
              <a:rPr lang="en-GB" dirty="0" smtClean="0"/>
              <a:t> for children and teenagers as replacement for coercive schooling. He is also a founder and board member of </a:t>
            </a:r>
            <a:r>
              <a:rPr lang="en-GB" dirty="0" smtClean="0">
                <a:hlinkClick r:id="rId5"/>
              </a:rPr>
              <a:t>Let Grow</a:t>
            </a:r>
            <a:r>
              <a:rPr lang="en-GB" dirty="0" smtClean="0"/>
              <a:t>, which is dedicated to renewing children’s freedom to play and explore, outdoors, in public spaces, without continuous adult supervision. </a:t>
            </a:r>
          </a:p>
          <a:p>
            <a:endParaRPr lang="en-GB" dirty="0" smtClean="0"/>
          </a:p>
          <a:p>
            <a:r>
              <a:rPr lang="en-GB" dirty="0" smtClean="0"/>
              <a:t>(Sir) Kenneth Robinson is a British author, speaker and international advisor on education in the arts to government, non-profits, education and arts bodies</a:t>
            </a:r>
          </a:p>
          <a:p>
            <a:r>
              <a:rPr lang="en-GB" dirty="0" smtClean="0"/>
              <a:t>Robinson has suggested that to engage and succeed, education has to develop on three fronts. First, that it should foster diversity by offering a broad curriculum and encourage individualisation of the learning process. Second, it should foster curiosity through creative teaching, which depends on high quality teacher training and development. Finally, it should focus on awakening creativity through alternative didactic processes that put less emphasis on standardised testing, thereby giving the responsibility for defining the course of education to individual schools and teachers. He believes that much of the present education system in the United States fosters conformity, compliance and standardisation rather than creative approaches to learning. Robinson emphasises that we can only succeed if we recognise that education is an organic system, not a mechanical one. Successful school administration is a matter of fostering a helpful climate rather than "command and control".</a:t>
            </a:r>
            <a:r>
              <a:rPr lang="en-GB" baseline="30000" dirty="0" smtClean="0">
                <a:hlinkClick r:id="rId6"/>
              </a:rPr>
              <a:t>[</a:t>
            </a:r>
            <a:endParaRPr lang="en-GB" dirty="0"/>
          </a:p>
        </p:txBody>
      </p:sp>
      <p:sp>
        <p:nvSpPr>
          <p:cNvPr id="4" name="Slide Number Placeholder 3"/>
          <p:cNvSpPr>
            <a:spLocks noGrp="1"/>
          </p:cNvSpPr>
          <p:nvPr>
            <p:ph type="sldNum" sz="quarter" idx="10"/>
          </p:nvPr>
        </p:nvSpPr>
        <p:spPr/>
        <p:txBody>
          <a:bodyPr/>
          <a:lstStyle/>
          <a:p>
            <a:fld id="{28B7EB5B-94FA-4778-B94C-403416137E27}" type="slidenum">
              <a:rPr lang="en-GB" smtClean="0"/>
              <a:t>11</a:t>
            </a:fld>
            <a:endParaRPr lang="en-GB"/>
          </a:p>
        </p:txBody>
      </p:sp>
    </p:spTree>
    <p:extLst>
      <p:ext uri="{BB962C8B-B14F-4D97-AF65-F5344CB8AC3E}">
        <p14:creationId xmlns:p14="http://schemas.microsoft.com/office/powerpoint/2010/main" val="36703582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I've noticed a fascinating phenomenon in my</a:t>
            </a:r>
            <a:r>
              <a:rPr lang="en-GB" baseline="0" dirty="0" smtClean="0"/>
              <a:t> 27 years of working in education</a:t>
            </a:r>
            <a:r>
              <a:rPr lang="en-GB" dirty="0" smtClean="0"/>
              <a:t> - that the current education system is </a:t>
            </a:r>
            <a:r>
              <a:rPr lang="en-GB" baseline="0" dirty="0" smtClean="0"/>
              <a:t>increasingly </a:t>
            </a:r>
            <a:r>
              <a:rPr lang="en-GB" dirty="0" smtClean="0"/>
              <a:t>. The secret is out! Hence the increase in numbers who choose to home educate.</a:t>
            </a:r>
            <a:r>
              <a:rPr lang="en-GB" baseline="0" dirty="0" smtClean="0"/>
              <a:t> </a:t>
            </a:r>
            <a:r>
              <a:rPr lang="en-GB" dirty="0" smtClean="0"/>
              <a:t> no one believes anymore that scientists are trained in science classes or politicians in civics classes or poets in English classes.?</a:t>
            </a:r>
          </a:p>
          <a:p>
            <a:endParaRPr lang="en-GB" dirty="0"/>
          </a:p>
        </p:txBody>
      </p:sp>
      <p:sp>
        <p:nvSpPr>
          <p:cNvPr id="4" name="Slide Number Placeholder 3"/>
          <p:cNvSpPr>
            <a:spLocks noGrp="1"/>
          </p:cNvSpPr>
          <p:nvPr>
            <p:ph type="sldNum" sz="quarter" idx="10"/>
          </p:nvPr>
        </p:nvSpPr>
        <p:spPr/>
        <p:txBody>
          <a:bodyPr/>
          <a:lstStyle/>
          <a:p>
            <a:fld id="{28B7EB5B-94FA-4778-B94C-403416137E27}" type="slidenum">
              <a:rPr lang="en-GB" smtClean="0"/>
              <a:t>12</a:t>
            </a:fld>
            <a:endParaRPr lang="en-GB"/>
          </a:p>
        </p:txBody>
      </p:sp>
    </p:spTree>
    <p:extLst>
      <p:ext uri="{BB962C8B-B14F-4D97-AF65-F5344CB8AC3E}">
        <p14:creationId xmlns:p14="http://schemas.microsoft.com/office/powerpoint/2010/main" val="27509890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1999 </a:t>
            </a:r>
            <a:r>
              <a:rPr lang="en-GB" dirty="0" err="1" smtClean="0"/>
              <a:t>Mitra</a:t>
            </a:r>
            <a:r>
              <a:rPr lang="en-GB" dirty="0" smtClean="0"/>
              <a:t> set up the Hole in the wall experiment, he’s not saying that we don’t need teachers, but questions if we need schools? </a:t>
            </a:r>
          </a:p>
          <a:p>
            <a:r>
              <a:rPr lang="en-GB" dirty="0" smtClean="0"/>
              <a:t>He’s the guy who put a computer in a hole in the wall in India</a:t>
            </a:r>
          </a:p>
          <a:p>
            <a:r>
              <a:rPr lang="en-GB" dirty="0" smtClean="0"/>
              <a:t>He invented the School in the Cloud</a:t>
            </a:r>
          </a:p>
          <a:p>
            <a:r>
              <a:rPr lang="en-GB" dirty="0" smtClean="0"/>
              <a:t>He recruits grannies</a:t>
            </a:r>
          </a:p>
          <a:p>
            <a:r>
              <a:rPr lang="en-GB" dirty="0" smtClean="0"/>
              <a:t>He thinks children can learn all they need from computers</a:t>
            </a:r>
          </a:p>
          <a:p>
            <a:r>
              <a:rPr lang="en-GB" dirty="0" smtClean="0"/>
              <a:t>He wants to get rid of teachers.</a:t>
            </a:r>
          </a:p>
          <a:p>
            <a:endParaRPr lang="en-GB" dirty="0" smtClean="0"/>
          </a:p>
          <a:p>
            <a:r>
              <a:rPr lang="en-GB" dirty="0" smtClean="0"/>
              <a:t>He identified children as being able to teach themselves through a system called Self-Organisation from this he created SOLEs Self organised learning environments </a:t>
            </a:r>
            <a:endParaRPr lang="en-GB" dirty="0"/>
          </a:p>
        </p:txBody>
      </p:sp>
      <p:sp>
        <p:nvSpPr>
          <p:cNvPr id="4" name="Slide Number Placeholder 3"/>
          <p:cNvSpPr>
            <a:spLocks noGrp="1"/>
          </p:cNvSpPr>
          <p:nvPr>
            <p:ph type="sldNum" sz="quarter" idx="10"/>
          </p:nvPr>
        </p:nvSpPr>
        <p:spPr/>
        <p:txBody>
          <a:bodyPr/>
          <a:lstStyle/>
          <a:p>
            <a:fld id="{28B7EB5B-94FA-4778-B94C-403416137E27}" type="slidenum">
              <a:rPr lang="en-GB" smtClean="0"/>
              <a:t>13</a:t>
            </a:fld>
            <a:endParaRPr lang="en-GB"/>
          </a:p>
        </p:txBody>
      </p:sp>
    </p:spTree>
    <p:extLst>
      <p:ext uri="{BB962C8B-B14F-4D97-AF65-F5344CB8AC3E}">
        <p14:creationId xmlns:p14="http://schemas.microsoft.com/office/powerpoint/2010/main" val="37945143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William Godwin argued that all are entitled to ‘an appropriate portion of independence’ – children and adults alike. He disliked the various ways in which adults coerced children – whether through harsh discipline and punishments or through the more general ‘</a:t>
            </a:r>
            <a:r>
              <a:rPr lang="en-GB" dirty="0" err="1" smtClean="0"/>
              <a:t>unkindenesses</a:t>
            </a:r>
            <a:r>
              <a:rPr lang="en-GB" dirty="0" smtClean="0"/>
              <a:t>’ of life. teachers appear to be allowing children to do as they please but in reality are really in control – a disguised form of coercion</a:t>
            </a:r>
          </a:p>
          <a:p>
            <a:r>
              <a:rPr lang="en-GB" dirty="0" smtClean="0"/>
              <a:t>William Godwin recognized the significance of motivation and desire:</a:t>
            </a:r>
          </a:p>
          <a:p>
            <a:r>
              <a:rPr lang="en-GB" dirty="0" smtClean="0"/>
              <a:t>The most desirable mode of education… is that which is careful that all the acquisitions of the pupil shall be preceded and accompanied by desire… The boy, like the man, studies because he desires it. He proceeds upon a plan of is own invention, or by which, by adopting, he has made his own. Everything bespeaks independence and inequality. William Godwin (1797) </a:t>
            </a:r>
            <a:r>
              <a:rPr lang="en-GB" i="1" dirty="0" smtClean="0"/>
              <a:t>The Enquirer</a:t>
            </a:r>
            <a:r>
              <a:rPr lang="en-GB" dirty="0" smtClean="0"/>
              <a:t> (reprinted in </a:t>
            </a:r>
            <a:r>
              <a:rPr lang="en-GB" dirty="0" err="1" smtClean="0"/>
              <a:t>Woodock</a:t>
            </a:r>
            <a:r>
              <a:rPr lang="en-GB" dirty="0" smtClean="0"/>
              <a:t> 1977)</a:t>
            </a:r>
          </a:p>
          <a:p>
            <a:r>
              <a:rPr lang="en-GB" dirty="0" smtClean="0"/>
              <a:t>William Godwin’s educational thinking made some impact upon thinkers but it does not appear to have been a significant reference point for those seeking to develop more libertarian forms of education in the later part of the nineteenth century</a:t>
            </a:r>
          </a:p>
          <a:p>
            <a:r>
              <a:rPr lang="en-GB" b="1" dirty="0" smtClean="0"/>
              <a:t>A pedagogy that respected this and sought to build on the child’s own motivation and initiatives. </a:t>
            </a:r>
            <a:r>
              <a:rPr lang="en-GB" dirty="0" smtClean="0"/>
              <a:t>William Godwin recognized the significance of motivation and desire:</a:t>
            </a:r>
          </a:p>
          <a:p>
            <a:r>
              <a:rPr lang="en-GB" dirty="0" smtClean="0"/>
              <a:t>However he has left a legacies in the form of a powerful statement in support of non-curricula forms of education. </a:t>
            </a:r>
          </a:p>
          <a:p>
            <a:r>
              <a:rPr lang="en-GB" dirty="0" smtClean="0"/>
              <a:t>In his An Enquiry Concerning Political Justice (1796) he attacked</a:t>
            </a:r>
            <a:r>
              <a:rPr lang="en-GB" baseline="0" dirty="0" smtClean="0"/>
              <a:t> the state, saying that it has no right to tell people what to do, he was suspicious of the national system of education</a:t>
            </a:r>
            <a:endParaRPr lang="en-GB" dirty="0"/>
          </a:p>
        </p:txBody>
      </p:sp>
      <p:sp>
        <p:nvSpPr>
          <p:cNvPr id="4" name="Slide Number Placeholder 3"/>
          <p:cNvSpPr>
            <a:spLocks noGrp="1"/>
          </p:cNvSpPr>
          <p:nvPr>
            <p:ph type="sldNum" sz="quarter" idx="10"/>
          </p:nvPr>
        </p:nvSpPr>
        <p:spPr/>
        <p:txBody>
          <a:bodyPr/>
          <a:lstStyle/>
          <a:p>
            <a:fld id="{28B7EB5B-94FA-4778-B94C-403416137E27}" type="slidenum">
              <a:rPr lang="en-GB" smtClean="0"/>
              <a:t>14</a:t>
            </a:fld>
            <a:endParaRPr lang="en-GB"/>
          </a:p>
        </p:txBody>
      </p:sp>
    </p:spTree>
    <p:extLst>
      <p:ext uri="{BB962C8B-B14F-4D97-AF65-F5344CB8AC3E}">
        <p14:creationId xmlns:p14="http://schemas.microsoft.com/office/powerpoint/2010/main" val="26856662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William Godwin argued that all are entitled to ‘an appropriate portion of independence’ – children and adults alike. He disliked the various ways in which adults coerced children – whether through harsh discipline and punishments or through the more general ‘</a:t>
            </a:r>
            <a:r>
              <a:rPr lang="en-GB" dirty="0" err="1" smtClean="0"/>
              <a:t>unkindenesses</a:t>
            </a:r>
            <a:r>
              <a:rPr lang="en-GB" dirty="0" smtClean="0"/>
              <a:t>’ of life. teachers appear to be allowing children to do as they please but in reality are really in control – a disguised form of coercion</a:t>
            </a:r>
          </a:p>
          <a:p>
            <a:r>
              <a:rPr lang="en-GB" dirty="0" smtClean="0"/>
              <a:t>William Godwin recognized the significance of motivation and desire:</a:t>
            </a:r>
          </a:p>
          <a:p>
            <a:r>
              <a:rPr lang="en-GB" dirty="0" smtClean="0"/>
              <a:t>The most desirable mode of education… is that which is careful that all the acquisitions of the pupil shall be preceded and accompanied by desire… The boy, like the man, studies because he desires it. He proceeds upon a plan of is own invention, or by which, by adopting, he has made his own. Everything bespeaks independence and inequality. William Godwin (1797) </a:t>
            </a:r>
            <a:r>
              <a:rPr lang="en-GB" i="1" dirty="0" smtClean="0"/>
              <a:t>The Enquirer</a:t>
            </a:r>
            <a:r>
              <a:rPr lang="en-GB" dirty="0" smtClean="0"/>
              <a:t> (reprinted in </a:t>
            </a:r>
            <a:r>
              <a:rPr lang="en-GB" dirty="0" err="1" smtClean="0"/>
              <a:t>Woodock</a:t>
            </a:r>
            <a:r>
              <a:rPr lang="en-GB" dirty="0" smtClean="0"/>
              <a:t> 1977)</a:t>
            </a:r>
          </a:p>
          <a:p>
            <a:r>
              <a:rPr lang="en-GB" dirty="0" smtClean="0"/>
              <a:t>William Godwin’s educational thinking made some impact upon thinkers but it does not appear to have been a significant reference point for those seeking to develop more libertarian forms of education in the later part of the nineteenth century</a:t>
            </a:r>
          </a:p>
          <a:p>
            <a:r>
              <a:rPr lang="en-GB" b="1" dirty="0" smtClean="0"/>
              <a:t>A pedagogy that respected this and sought to build on the child’s own motivation and initiatives. </a:t>
            </a:r>
            <a:r>
              <a:rPr lang="en-GB" dirty="0" smtClean="0"/>
              <a:t>William Godwin recognized the significance of motivation and desire:</a:t>
            </a:r>
          </a:p>
          <a:p>
            <a:r>
              <a:rPr lang="en-GB" dirty="0" smtClean="0"/>
              <a:t>However he has left a legacies in the form of a powerful statement in support of non-curricula forms of education. </a:t>
            </a:r>
          </a:p>
          <a:p>
            <a:r>
              <a:rPr lang="en-GB" dirty="0" smtClean="0"/>
              <a:t>In his An Enquiry Concerning Political Justice (1796) he attacked</a:t>
            </a:r>
            <a:r>
              <a:rPr lang="en-GB" baseline="0" dirty="0" smtClean="0"/>
              <a:t> the state, saying that it has no right to tell people what to do, he was suspicious of the national system of education</a:t>
            </a:r>
            <a:endParaRPr lang="en-GB" dirty="0"/>
          </a:p>
        </p:txBody>
      </p:sp>
      <p:sp>
        <p:nvSpPr>
          <p:cNvPr id="4" name="Slide Number Placeholder 3"/>
          <p:cNvSpPr>
            <a:spLocks noGrp="1"/>
          </p:cNvSpPr>
          <p:nvPr>
            <p:ph type="sldNum" sz="quarter" idx="10"/>
          </p:nvPr>
        </p:nvSpPr>
        <p:spPr/>
        <p:txBody>
          <a:bodyPr/>
          <a:lstStyle/>
          <a:p>
            <a:fld id="{28B7EB5B-94FA-4778-B94C-403416137E27}" type="slidenum">
              <a:rPr lang="en-GB" smtClean="0"/>
              <a:t>15</a:t>
            </a:fld>
            <a:endParaRPr lang="en-GB"/>
          </a:p>
        </p:txBody>
      </p:sp>
    </p:spTree>
    <p:extLst>
      <p:ext uri="{BB962C8B-B14F-4D97-AF65-F5344CB8AC3E}">
        <p14:creationId xmlns:p14="http://schemas.microsoft.com/office/powerpoint/2010/main" val="8826199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Michael Fielding </a:t>
            </a:r>
            <a:r>
              <a:rPr lang="en-GB" dirty="0" smtClean="0"/>
              <a:t>is one of the most-recognized researchers in the field of student voice around the world. His work has deeply influenced </a:t>
            </a:r>
            <a:r>
              <a:rPr lang="en-GB" dirty="0" err="1" smtClean="0"/>
              <a:t>SoundOut</a:t>
            </a:r>
            <a:r>
              <a:rPr lang="en-GB" dirty="0" smtClean="0"/>
              <a:t>, informing our concept of moving from simply </a:t>
            </a:r>
            <a:r>
              <a:rPr lang="en-GB" i="1" dirty="0" smtClean="0"/>
              <a:t>listening </a:t>
            </a:r>
            <a:r>
              <a:rPr lang="en-GB" dirty="0" smtClean="0"/>
              <a:t>to student voice towards Meaningful Student Involvement for every student in every school all of the time.</a:t>
            </a:r>
            <a:endParaRPr lang="en-GB" baseline="0" dirty="0" smtClean="0"/>
          </a:p>
          <a:p>
            <a:r>
              <a:rPr lang="en-GB" dirty="0" smtClean="0"/>
              <a:t>Michael Fielding was a teacher for more than two decades, focused on practicing radical democratic education. After that, he taught at the universities of Cambridge and Sussex. Today he is the Emeritus Professor of Education at University College London. Michael is one of the key writers in the field of student voice, leading innovative research in the areas of school improvement, educational leadership and radical education.</a:t>
            </a:r>
          </a:p>
          <a:p>
            <a:r>
              <a:rPr lang="en-GB" sz="1200" b="0" i="0" u="none" strike="noStrike" kern="1200" baseline="0" dirty="0" smtClean="0">
                <a:solidFill>
                  <a:schemeClr val="tx1"/>
                </a:solidFill>
                <a:latin typeface="+mn-lt"/>
                <a:ea typeface="+mn-ea"/>
                <a:cs typeface="+mn-cs"/>
              </a:rPr>
              <a:t>schools, and thus learning, should open</a:t>
            </a:r>
          </a:p>
          <a:p>
            <a:r>
              <a:rPr lang="en-GB" sz="1200" b="0" i="0" u="none" strike="noStrike" kern="1200" baseline="0" dirty="0" smtClean="0">
                <a:solidFill>
                  <a:schemeClr val="tx1"/>
                </a:solidFill>
                <a:latin typeface="+mn-lt"/>
                <a:ea typeface="+mn-ea"/>
                <a:cs typeface="+mn-cs"/>
              </a:rPr>
              <a:t>spaces for complexity, for new interpretations and connections, and allow for the emergence of</a:t>
            </a:r>
          </a:p>
          <a:p>
            <a:r>
              <a:rPr lang="en-GB" sz="1200" b="0" i="0" u="none" strike="noStrike" kern="1200" baseline="0" dirty="0" smtClean="0">
                <a:solidFill>
                  <a:schemeClr val="tx1"/>
                </a:solidFill>
                <a:latin typeface="+mn-lt"/>
                <a:ea typeface="+mn-ea"/>
                <a:cs typeface="+mn-cs"/>
              </a:rPr>
              <a:t>independent thinking.</a:t>
            </a:r>
          </a:p>
          <a:p>
            <a:r>
              <a:rPr lang="en-GB" sz="1200" b="0" i="0" u="none" strike="noStrike" kern="1200" baseline="0" dirty="0" smtClean="0">
                <a:solidFill>
                  <a:schemeClr val="tx1"/>
                </a:solidFill>
                <a:latin typeface="+mn-lt"/>
                <a:ea typeface="+mn-ea"/>
                <a:cs typeface="+mn-cs"/>
              </a:rPr>
              <a:t>Our current</a:t>
            </a:r>
          </a:p>
          <a:p>
            <a:r>
              <a:rPr lang="en-GB" sz="1200" b="0" i="0" u="none" strike="noStrike" kern="1200" baseline="0" dirty="0" smtClean="0">
                <a:solidFill>
                  <a:schemeClr val="tx1"/>
                </a:solidFill>
                <a:latin typeface="+mn-lt"/>
                <a:ea typeface="+mn-ea"/>
                <a:cs typeface="+mn-cs"/>
              </a:rPr>
              <a:t>educational systems “seem stuck in a time warp . . . displaying an unwillingness or inability to</a:t>
            </a:r>
          </a:p>
          <a:p>
            <a:r>
              <a:rPr lang="en-GB" sz="1200" b="0" i="0" u="none" strike="noStrike" kern="1200" baseline="0" dirty="0" smtClean="0">
                <a:solidFill>
                  <a:schemeClr val="tx1"/>
                </a:solidFill>
                <a:latin typeface="+mn-lt"/>
                <a:ea typeface="+mn-ea"/>
                <a:cs typeface="+mn-cs"/>
              </a:rPr>
              <a:t>engage with either new thinking or the state we are in—and worse, the state we are heading</a:t>
            </a:r>
          </a:p>
          <a:p>
            <a:r>
              <a:rPr lang="en-GB" sz="1200" b="0" i="0" u="none" strike="noStrike" kern="1200" baseline="0" dirty="0" smtClean="0">
                <a:solidFill>
                  <a:schemeClr val="tx1"/>
                </a:solidFill>
                <a:latin typeface="+mn-lt"/>
                <a:ea typeface="+mn-ea"/>
                <a:cs typeface="+mn-cs"/>
              </a:rPr>
              <a:t>towards” (p. 33). Talks about radical education and that schools should become places of ethical and political practice. </a:t>
            </a:r>
          </a:p>
          <a:p>
            <a:r>
              <a:rPr lang="en-GB" sz="1200" b="0" i="0" u="none" strike="noStrike" kern="1200" baseline="0" dirty="0" smtClean="0">
                <a:solidFill>
                  <a:schemeClr val="tx1"/>
                </a:solidFill>
                <a:latin typeface="+mn-lt"/>
                <a:ea typeface="+mn-ea"/>
                <a:cs typeface="+mn-cs"/>
              </a:rPr>
              <a:t>schools that are small in scale, age integrated, and staffed with</a:t>
            </a:r>
          </a:p>
          <a:p>
            <a:r>
              <a:rPr lang="en-GB" sz="1200" b="0" i="0" u="none" strike="noStrike" kern="1200" baseline="0" dirty="0" smtClean="0">
                <a:solidFill>
                  <a:schemeClr val="tx1"/>
                </a:solidFill>
                <a:latin typeface="+mn-lt"/>
                <a:ea typeface="+mn-ea"/>
                <a:cs typeface="+mn-cs"/>
              </a:rPr>
              <a:t>multidisciplinary teams of teachers, pedagogues, and </a:t>
            </a:r>
            <a:r>
              <a:rPr lang="en-GB" sz="1200" b="0" i="0" u="none" strike="noStrike" kern="1200" baseline="0" dirty="0" err="1" smtClean="0">
                <a:solidFill>
                  <a:schemeClr val="tx1"/>
                </a:solidFill>
                <a:latin typeface="+mn-lt"/>
                <a:ea typeface="+mn-ea"/>
                <a:cs typeface="+mn-cs"/>
              </a:rPr>
              <a:t>atelieristas</a:t>
            </a:r>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The pedagogue is described as</a:t>
            </a:r>
          </a:p>
          <a:p>
            <a:r>
              <a:rPr lang="en-GB" sz="1200" b="0" i="0" u="none" strike="noStrike" kern="1200" baseline="0" dirty="0" smtClean="0">
                <a:solidFill>
                  <a:schemeClr val="tx1"/>
                </a:solidFill>
                <a:latin typeface="+mn-lt"/>
                <a:ea typeface="+mn-ea"/>
                <a:cs typeface="+mn-cs"/>
              </a:rPr>
              <a:t>attending to the whole child, his/her mind, body, creativity, and history, recognizing the</a:t>
            </a:r>
          </a:p>
          <a:p>
            <a:r>
              <a:rPr lang="en-GB" sz="1200" b="0" i="0" u="none" strike="noStrike" kern="1200" baseline="0" dirty="0" smtClean="0">
                <a:solidFill>
                  <a:schemeClr val="tx1"/>
                </a:solidFill>
                <a:latin typeface="+mn-lt"/>
                <a:ea typeface="+mn-ea"/>
                <a:cs typeface="+mn-cs"/>
              </a:rPr>
              <a:t>interconnectedness of relationships and social context to learning.</a:t>
            </a:r>
          </a:p>
          <a:p>
            <a:r>
              <a:rPr lang="en-GB" sz="1200" b="0" i="0" u="none" strike="noStrike" kern="1200" baseline="0" dirty="0" smtClean="0">
                <a:solidFill>
                  <a:schemeClr val="tx1"/>
                </a:solidFill>
                <a:latin typeface="+mn-lt"/>
                <a:ea typeface="+mn-ea"/>
                <a:cs typeface="+mn-cs"/>
              </a:rPr>
              <a:t>Ongoing, attentive dialogue between adults and children of all ages</a:t>
            </a:r>
          </a:p>
          <a:p>
            <a:r>
              <a:rPr lang="en-GB" sz="1200" b="0" i="0" u="none" strike="noStrike" kern="1200" baseline="0" dirty="0" smtClean="0">
                <a:solidFill>
                  <a:schemeClr val="tx1"/>
                </a:solidFill>
                <a:latin typeface="+mn-lt"/>
                <a:ea typeface="+mn-ea"/>
                <a:cs typeface="+mn-cs"/>
              </a:rPr>
              <a:t>opens up understandings and opportunities for making meaning together that “nudge us away</a:t>
            </a:r>
          </a:p>
          <a:p>
            <a:r>
              <a:rPr lang="en-GB" sz="1200" b="0" i="0" u="none" strike="noStrike" kern="1200" baseline="0" dirty="0" smtClean="0">
                <a:solidFill>
                  <a:schemeClr val="tx1"/>
                </a:solidFill>
                <a:latin typeface="+mn-lt"/>
                <a:ea typeface="+mn-ea"/>
                <a:cs typeface="+mn-cs"/>
              </a:rPr>
              <a:t>from the individualistic preoccupation of personalization and high-performance schooling</a:t>
            </a:r>
          </a:p>
          <a:p>
            <a:r>
              <a:rPr lang="en-GB" sz="1200" b="0" i="0" u="none" strike="noStrike" kern="1200" baseline="0" dirty="0" smtClean="0">
                <a:solidFill>
                  <a:schemeClr val="tx1"/>
                </a:solidFill>
                <a:latin typeface="+mn-lt"/>
                <a:ea typeface="+mn-ea"/>
                <a:cs typeface="+mn-cs"/>
              </a:rPr>
              <a:t>towards a person-</a:t>
            </a:r>
            <a:r>
              <a:rPr lang="en-GB" sz="1200" b="0" i="0" u="none" strike="noStrike" kern="1200" baseline="0" dirty="0" err="1" smtClean="0">
                <a:solidFill>
                  <a:schemeClr val="tx1"/>
                </a:solidFill>
                <a:latin typeface="+mn-lt"/>
                <a:ea typeface="+mn-ea"/>
                <a:cs typeface="+mn-cs"/>
              </a:rPr>
              <a:t>centered</a:t>
            </a:r>
            <a:r>
              <a:rPr lang="en-GB" sz="1200" b="0" i="0" u="none" strike="noStrike" kern="1200" baseline="0" dirty="0" smtClean="0">
                <a:solidFill>
                  <a:schemeClr val="tx1"/>
                </a:solidFill>
                <a:latin typeface="+mn-lt"/>
                <a:ea typeface="+mn-ea"/>
                <a:cs typeface="+mn-cs"/>
              </a:rPr>
              <a:t> approach . . . not as an instrumental lubricant for a smoother running</a:t>
            </a:r>
          </a:p>
          <a:p>
            <a:r>
              <a:rPr lang="en-GB" sz="1200" b="0" i="0" u="none" strike="noStrike" kern="1200" baseline="0" dirty="0" smtClean="0">
                <a:solidFill>
                  <a:schemeClr val="tx1"/>
                </a:solidFill>
                <a:latin typeface="+mn-lt"/>
                <a:ea typeface="+mn-ea"/>
                <a:cs typeface="+mn-cs"/>
              </a:rPr>
              <a:t>organization” (p. 80).</a:t>
            </a:r>
          </a:p>
          <a:p>
            <a:r>
              <a:rPr lang="en-GB" sz="1200" b="0" i="0" u="none" strike="noStrike" kern="1200" baseline="0" dirty="0" smtClean="0">
                <a:solidFill>
                  <a:schemeClr val="tx1"/>
                </a:solidFill>
                <a:latin typeface="+mn-lt"/>
                <a:ea typeface="+mn-ea"/>
                <a:cs typeface="+mn-cs"/>
              </a:rPr>
              <a:t>The authors also argue for schools as public spaces where all members of the community </a:t>
            </a:r>
            <a:r>
              <a:rPr lang="en-GB" sz="1200" b="0" i="0" u="none" strike="noStrike" kern="1200" baseline="0" dirty="0" err="1" smtClean="0">
                <a:solidFill>
                  <a:schemeClr val="tx1"/>
                </a:solidFill>
                <a:latin typeface="+mn-lt"/>
                <a:ea typeface="+mn-ea"/>
                <a:cs typeface="+mn-cs"/>
              </a:rPr>
              <a:t>cometogether</a:t>
            </a:r>
            <a:r>
              <a:rPr lang="en-GB" sz="1200" b="0" i="0" u="none" strike="noStrike" kern="1200" baseline="0" dirty="0" smtClean="0">
                <a:solidFill>
                  <a:schemeClr val="tx1"/>
                </a:solidFill>
                <a:latin typeface="+mn-lt"/>
                <a:ea typeface="+mn-ea"/>
                <a:cs typeface="+mn-cs"/>
              </a:rPr>
              <a:t> to “produce ideas, images, knowledge, communication, cooperation, and </a:t>
            </a:r>
            <a:r>
              <a:rPr lang="en-GB" sz="1200" b="0" i="0" u="none" strike="noStrike" kern="1200" baseline="0" dirty="0" err="1" smtClean="0">
                <a:solidFill>
                  <a:schemeClr val="tx1"/>
                </a:solidFill>
                <a:latin typeface="+mn-lt"/>
                <a:ea typeface="+mn-ea"/>
                <a:cs typeface="+mn-cs"/>
              </a:rPr>
              <a:t>affectiverelations</a:t>
            </a:r>
            <a:r>
              <a:rPr lang="en-GB" sz="1200" b="0" i="0" u="none" strike="noStrike" kern="1200" baseline="0" dirty="0" smtClean="0">
                <a:solidFill>
                  <a:schemeClr val="tx1"/>
                </a:solidFill>
                <a:latin typeface="+mn-lt"/>
                <a:ea typeface="+mn-ea"/>
                <a:cs typeface="+mn-cs"/>
              </a:rPr>
              <a:t>” (p. 111). Common schools are for and of the community, offering resources, advocacy,</a:t>
            </a:r>
          </a:p>
          <a:p>
            <a:r>
              <a:rPr lang="en-GB" sz="1200" b="0" i="0" u="none" strike="noStrike" kern="1200" baseline="0" dirty="0" smtClean="0">
                <a:solidFill>
                  <a:schemeClr val="tx1"/>
                </a:solidFill>
                <a:latin typeface="+mn-lt"/>
                <a:ea typeface="+mn-ea"/>
                <a:cs typeface="+mn-cs"/>
              </a:rPr>
              <a:t>and services particular to the area and members it serves.</a:t>
            </a:r>
          </a:p>
          <a:p>
            <a:endParaRPr lang="en-GB" baseline="0" dirty="0" smtClean="0"/>
          </a:p>
          <a:p>
            <a:r>
              <a:rPr lang="en-GB" dirty="0" smtClean="0"/>
              <a:t>David Icke said that schools were prisons of the mind.</a:t>
            </a:r>
          </a:p>
          <a:p>
            <a:r>
              <a:rPr lang="en-GB" dirty="0" smtClean="0"/>
              <a:t>He said that the education system is not about educating CYP but is programming them.</a:t>
            </a:r>
          </a:p>
          <a:p>
            <a:endParaRPr lang="en-GB" dirty="0" smtClean="0"/>
          </a:p>
          <a:p>
            <a:r>
              <a:rPr lang="en-GB" dirty="0" smtClean="0"/>
              <a:t>Paulo Freire</a:t>
            </a:r>
          </a:p>
          <a:p>
            <a:r>
              <a:rPr lang="en-GB" dirty="0" smtClean="0"/>
              <a:t>1921- 1997 (76)</a:t>
            </a:r>
          </a:p>
          <a:p>
            <a:r>
              <a:rPr lang="en-GB" dirty="0" smtClean="0"/>
              <a:t>Born</a:t>
            </a:r>
            <a:r>
              <a:rPr lang="en-GB" baseline="0" dirty="0" smtClean="0"/>
              <a:t> in Brazil, in a very poor area. </a:t>
            </a:r>
          </a:p>
          <a:p>
            <a:r>
              <a:rPr lang="en-GB" baseline="0" dirty="0" smtClean="0"/>
              <a:t>Was accused of spreading subversive ideas.</a:t>
            </a:r>
          </a:p>
          <a:p>
            <a:r>
              <a:rPr lang="en-GB" dirty="0" smtClean="0"/>
              <a:t>Exile 1964-1980</a:t>
            </a:r>
          </a:p>
          <a:p>
            <a:r>
              <a:rPr lang="en-GB" dirty="0" smtClean="0"/>
              <a:t>Freire avoided tradition forms of education and authority</a:t>
            </a:r>
          </a:p>
          <a:p>
            <a:r>
              <a:rPr lang="en-GB" dirty="0" smtClean="0"/>
              <a:t>Freire believed that people cannot be truly human until they have real freedom in society</a:t>
            </a:r>
          </a:p>
          <a:p>
            <a:r>
              <a:rPr lang="en-GB" dirty="0" err="1" smtClean="0"/>
              <a:t>Friere’s</a:t>
            </a:r>
            <a:r>
              <a:rPr lang="en-GB" dirty="0" smtClean="0"/>
              <a:t> approach to learning was to promote participatory, non-hierarchical, draw on the learner’s experience, empowering, exposing of injustice </a:t>
            </a:r>
          </a:p>
          <a:p>
            <a:endParaRPr lang="en-GB"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28B7EB5B-94FA-4778-B94C-403416137E27}" type="slidenum">
              <a:rPr lang="en-GB" smtClean="0"/>
              <a:t>16</a:t>
            </a:fld>
            <a:endParaRPr lang="en-GB" dirty="0"/>
          </a:p>
        </p:txBody>
      </p:sp>
    </p:spTree>
    <p:extLst>
      <p:ext uri="{BB962C8B-B14F-4D97-AF65-F5344CB8AC3E}">
        <p14:creationId xmlns:p14="http://schemas.microsoft.com/office/powerpoint/2010/main" val="16408292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Satish Kumar</a:t>
            </a:r>
          </a:p>
          <a:p>
            <a:r>
              <a:rPr lang="en-GB" dirty="0" smtClean="0"/>
              <a:t>A former monk and long-term peace and environment activist, Satish Kumar has been setting the Global Agenda for change for over 50 years. </a:t>
            </a:r>
          </a:p>
          <a:p>
            <a:r>
              <a:rPr lang="en-GB" dirty="0" smtClean="0"/>
              <a:t>He was just nine when he left his family home to join the wandering Jains and 18 when he decided he could achieve more back in the world, campaigning for land reform in India and working to turn Gandhi’s vision of a renewed India and a peaceful world into reality.</a:t>
            </a:r>
          </a:p>
          <a:p>
            <a:endParaRPr lang="en-GB" dirty="0" smtClean="0"/>
          </a:p>
          <a:p>
            <a:r>
              <a:rPr lang="en-GB" dirty="0" smtClean="0"/>
              <a:t>Inspired in his early 20s by the example of the British peace activist Bertrand Russell, Satish embarked on an 8,000-mile peace pilgrimage together with E.P. Menon. Carrying no money and depending on the kindness and hospitality of strangers, they walked from India to America, via Moscow, London and Paris, to deliver a humble packet of ‘peace tea’ to the then leaders of the world’s four nuclear powers.</a:t>
            </a:r>
          </a:p>
          <a:p>
            <a:endParaRPr lang="en-GB" dirty="0" smtClean="0"/>
          </a:p>
          <a:p>
            <a:r>
              <a:rPr lang="en-GB" dirty="0" smtClean="0"/>
              <a:t>In 1973 Satish settled in the United Kingdom taking up the post of editor of Resurgence magazine, a position he has held ever since, making him the UK’s longest-serving editor of the same magazine. During this time, he has been the guiding spirit behind a number of now internationally-respected ecological and educational ventures including </a:t>
            </a:r>
            <a:r>
              <a:rPr lang="en-GB" dirty="0" smtClean="0">
                <a:hlinkClick r:id="rId3"/>
              </a:rPr>
              <a:t>Schumacher College</a:t>
            </a:r>
            <a:r>
              <a:rPr lang="en-GB" dirty="0" smtClean="0"/>
              <a:t> in South Devon where he is still a Visiting Fellow. And the Small School in 1982 closing in 2016 approx. Set up because he didn’t want to send his</a:t>
            </a:r>
            <a:r>
              <a:rPr lang="en-GB" baseline="0" dirty="0" smtClean="0"/>
              <a:t> children to the local school, small school was about nurturing the whole child </a:t>
            </a:r>
            <a:endParaRPr lang="en-GB" dirty="0" smtClean="0"/>
          </a:p>
          <a:p>
            <a:endParaRPr lang="en-GB" dirty="0" smtClean="0"/>
          </a:p>
          <a:p>
            <a:r>
              <a:rPr lang="en-GB" dirty="0" smtClean="0"/>
              <a:t>In his 50th year, Satish undertook another pilgrimage – again carrying no money.  This time, he walked 2,000 miles to the holy places of Britain, a venture he describes as a celebration of his love of life and nature. In July 2000 he was awarded an Honorary Doctorate in Education from the University of Plymouth. In July 2001, he received an Honorary Doctorate in Literature from the University of Lancaster. </a:t>
            </a:r>
          </a:p>
          <a:p>
            <a:endParaRPr lang="en-GB" dirty="0" smtClean="0"/>
          </a:p>
          <a:p>
            <a:r>
              <a:rPr lang="en-GB" dirty="0" smtClean="0"/>
              <a:t>Kumar states that That the problems in society today are created by highly educated people, such as nuclear weapons and war which are both created</a:t>
            </a:r>
            <a:r>
              <a:rPr lang="en-GB" baseline="0" dirty="0" smtClean="0"/>
              <a:t> by these people. </a:t>
            </a:r>
            <a:endParaRPr lang="en-GB" dirty="0" smtClean="0"/>
          </a:p>
          <a:p>
            <a:r>
              <a:rPr lang="en-GB" dirty="0" smtClean="0"/>
              <a:t>.</a:t>
            </a:r>
          </a:p>
          <a:p>
            <a:r>
              <a:rPr lang="en-GB" dirty="0" smtClean="0"/>
              <a:t>Satish is on the Advisory Board of Our Future Planet, a unique online community sharing ideas for real change and in recognition of his commitment to animal welfare and compassionate living, he was recently elected vice-president with the </a:t>
            </a:r>
            <a:r>
              <a:rPr lang="en-GB" dirty="0" smtClean="0">
                <a:hlinkClick r:id="rId4"/>
              </a:rPr>
              <a:t>RSPCA</a:t>
            </a:r>
            <a:r>
              <a:rPr lang="en-GB" dirty="0" smtClean="0"/>
              <a:t>. He continues to teach and run workshops on reverential ecology, holistic education and voluntary simplicity and is a much sought-after </a:t>
            </a:r>
          </a:p>
          <a:p>
            <a:endParaRPr lang="en-GB" dirty="0"/>
          </a:p>
        </p:txBody>
      </p:sp>
      <p:sp>
        <p:nvSpPr>
          <p:cNvPr id="4" name="Slide Number Placeholder 3"/>
          <p:cNvSpPr>
            <a:spLocks noGrp="1"/>
          </p:cNvSpPr>
          <p:nvPr>
            <p:ph type="sldNum" sz="quarter" idx="10"/>
          </p:nvPr>
        </p:nvSpPr>
        <p:spPr/>
        <p:txBody>
          <a:bodyPr/>
          <a:lstStyle/>
          <a:p>
            <a:fld id="{28B7EB5B-94FA-4778-B94C-403416137E27}" type="slidenum">
              <a:rPr lang="en-GB" smtClean="0"/>
              <a:t>17</a:t>
            </a:fld>
            <a:endParaRPr lang="en-GB"/>
          </a:p>
        </p:txBody>
      </p:sp>
    </p:spTree>
    <p:extLst>
      <p:ext uri="{BB962C8B-B14F-4D97-AF65-F5344CB8AC3E}">
        <p14:creationId xmlns:p14="http://schemas.microsoft.com/office/powerpoint/2010/main" val="12211848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Charlotte Mason style of </a:t>
            </a:r>
            <a:r>
              <a:rPr lang="en-GB" dirty="0" err="1" smtClean="0"/>
              <a:t>homeschooling</a:t>
            </a:r>
            <a:r>
              <a:rPr lang="en-GB" dirty="0" smtClean="0"/>
              <a:t> uses rich literature and “</a:t>
            </a:r>
            <a:r>
              <a:rPr lang="en-GB" dirty="0" smtClean="0">
                <a:hlinkClick r:id="rId3"/>
              </a:rPr>
              <a:t>living books</a:t>
            </a:r>
            <a:r>
              <a:rPr lang="en-GB" dirty="0" smtClean="0"/>
              <a:t>” rather than textbooks or dumbed-down </a:t>
            </a:r>
            <a:r>
              <a:rPr lang="en-GB" dirty="0" smtClean="0">
                <a:hlinkClick r:id="rId4"/>
              </a:rPr>
              <a:t>twaddle</a:t>
            </a:r>
            <a:r>
              <a:rPr lang="en-GB" dirty="0" smtClean="0"/>
              <a:t>. </a:t>
            </a:r>
            <a:r>
              <a:rPr lang="en-GB" dirty="0" smtClean="0">
                <a:hlinkClick r:id="rId5"/>
              </a:rPr>
              <a:t>Charlotte was a British educator</a:t>
            </a:r>
            <a:r>
              <a:rPr lang="en-GB" dirty="0" smtClean="0"/>
              <a:t> in the late 1800s and early 1900s who emphasized respecting each child as a person and giving him a broad education. Her approach works with the way children naturally learn and presents a </a:t>
            </a:r>
            <a:r>
              <a:rPr lang="en-GB" dirty="0" smtClean="0">
                <a:hlinkClick r:id="rId6"/>
              </a:rPr>
              <a:t>generous curriculum</a:t>
            </a:r>
            <a:r>
              <a:rPr lang="en-GB" dirty="0" smtClean="0"/>
              <a:t>, including </a:t>
            </a:r>
            <a:r>
              <a:rPr lang="en-GB" dirty="0" smtClean="0">
                <a:hlinkClick r:id="rId7"/>
              </a:rPr>
              <a:t>nature study</a:t>
            </a:r>
            <a:r>
              <a:rPr lang="en-GB" dirty="0" smtClean="0"/>
              <a:t>, </a:t>
            </a:r>
            <a:r>
              <a:rPr lang="en-GB" dirty="0" smtClean="0">
                <a:hlinkClick r:id="rId8"/>
              </a:rPr>
              <a:t>art</a:t>
            </a:r>
            <a:r>
              <a:rPr lang="en-GB" dirty="0" smtClean="0"/>
              <a:t> and </a:t>
            </a:r>
            <a:r>
              <a:rPr lang="en-GB" dirty="0" smtClean="0">
                <a:hlinkClick r:id="rId9"/>
              </a:rPr>
              <a:t>music</a:t>
            </a:r>
            <a:r>
              <a:rPr lang="en-GB" dirty="0" smtClean="0"/>
              <a:t> appreciation, and </a:t>
            </a:r>
            <a:r>
              <a:rPr lang="en-GB" dirty="0" smtClean="0">
                <a:hlinkClick r:id="rId10"/>
              </a:rPr>
              <a:t>handicrafts</a:t>
            </a:r>
            <a:r>
              <a:rPr lang="en-GB" dirty="0" smtClean="0"/>
              <a:t>, as well as the usual academic subjects. It seeks to “spread a feast” before the child and let him digest what is appropriate for him at the time. And it uses methods that will nurture a love for learning and reinforce </a:t>
            </a:r>
            <a:r>
              <a:rPr lang="en-GB" dirty="0" smtClean="0">
                <a:hlinkClick r:id="rId11"/>
              </a:rPr>
              <a:t>good lifelong habits</a:t>
            </a:r>
            <a:r>
              <a:rPr lang="en-GB" dirty="0" smtClean="0"/>
              <a:t>, not just present a body of information.</a:t>
            </a:r>
            <a:endParaRPr lang="en-GB" dirty="0"/>
          </a:p>
        </p:txBody>
      </p:sp>
      <p:sp>
        <p:nvSpPr>
          <p:cNvPr id="4" name="Slide Number Placeholder 3"/>
          <p:cNvSpPr>
            <a:spLocks noGrp="1"/>
          </p:cNvSpPr>
          <p:nvPr>
            <p:ph type="sldNum" sz="quarter" idx="10"/>
          </p:nvPr>
        </p:nvSpPr>
        <p:spPr/>
        <p:txBody>
          <a:bodyPr/>
          <a:lstStyle/>
          <a:p>
            <a:fld id="{28B7EB5B-94FA-4778-B94C-403416137E27}" type="slidenum">
              <a:rPr lang="en-GB" smtClean="0"/>
              <a:t>18</a:t>
            </a:fld>
            <a:endParaRPr lang="en-GB"/>
          </a:p>
        </p:txBody>
      </p:sp>
    </p:spTree>
    <p:extLst>
      <p:ext uri="{BB962C8B-B14F-4D97-AF65-F5344CB8AC3E}">
        <p14:creationId xmlns:p14="http://schemas.microsoft.com/office/powerpoint/2010/main" val="14110098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smtClean="0">
                <a:solidFill>
                  <a:schemeClr val="tx1"/>
                </a:solidFill>
                <a:latin typeface="+mn-lt"/>
                <a:ea typeface="+mn-ea"/>
                <a:cs typeface="+mn-cs"/>
              </a:rPr>
              <a:t>Impacts on education</a:t>
            </a:r>
          </a:p>
          <a:p>
            <a:r>
              <a:rPr lang="en-GB" sz="1200" b="0" i="0" u="none" strike="noStrike" kern="1200" baseline="0" dirty="0" smtClean="0">
                <a:solidFill>
                  <a:schemeClr val="tx1"/>
                </a:solidFill>
                <a:latin typeface="+mn-lt"/>
                <a:ea typeface="+mn-ea"/>
                <a:cs typeface="+mn-cs"/>
              </a:rPr>
              <a:t>In the UK Conservatives in 80s (Thatcher) and Labour in 90s (Blair) wanted greater control of education and privatisation within it.  </a:t>
            </a:r>
          </a:p>
          <a:p>
            <a:r>
              <a:rPr lang="en-GB" sz="1200" b="0" i="0" u="none" strike="noStrike" kern="1200" baseline="0" dirty="0" smtClean="0">
                <a:solidFill>
                  <a:schemeClr val="tx1"/>
                </a:solidFill>
                <a:latin typeface="+mn-lt"/>
                <a:ea typeface="+mn-ea"/>
                <a:cs typeface="+mn-cs"/>
              </a:rPr>
              <a:t>Money spent on education seen as a waste of time unless helps the country compete efficiently and effectively in the global market place. </a:t>
            </a:r>
          </a:p>
          <a:p>
            <a:r>
              <a:rPr lang="en-GB" sz="1200" b="0" i="0" u="none" strike="noStrike" kern="1200" baseline="0" dirty="0" smtClean="0">
                <a:solidFill>
                  <a:schemeClr val="tx1"/>
                </a:solidFill>
                <a:latin typeface="+mn-lt"/>
                <a:ea typeface="+mn-ea"/>
                <a:cs typeface="+mn-cs"/>
              </a:rPr>
              <a:t>Stress on competition by results, e.g. SATs and league tables; focus on ‘surface’ learning, i.e. knowing how to pass exams.</a:t>
            </a:r>
          </a:p>
          <a:p>
            <a:r>
              <a:rPr lang="en-GB" sz="1200" b="0" i="0" u="none" strike="noStrike" kern="1200" baseline="0" dirty="0" smtClean="0">
                <a:solidFill>
                  <a:schemeClr val="tx1"/>
                </a:solidFill>
                <a:latin typeface="+mn-lt"/>
                <a:ea typeface="+mn-ea"/>
                <a:cs typeface="+mn-cs"/>
              </a:rPr>
              <a:t>Market metaphors: parents as consumers, business model for education, competition brings out best in individuals and schools.</a:t>
            </a:r>
          </a:p>
          <a:p>
            <a:r>
              <a:rPr lang="en-GB" sz="1200" b="0" i="0" u="none" strike="noStrike" kern="1200" baseline="0" dirty="0" smtClean="0">
                <a:solidFill>
                  <a:schemeClr val="tx1"/>
                </a:solidFill>
                <a:latin typeface="+mn-lt"/>
                <a:ea typeface="+mn-ea"/>
                <a:cs typeface="+mn-cs"/>
              </a:rPr>
              <a:t>Education based on a technocratic, managerial and performance driven view of teaching and learning. Controlled now by politicians rather than  profess- educators.</a:t>
            </a:r>
          </a:p>
          <a:p>
            <a:r>
              <a:rPr lang="en-GB" dirty="0" smtClean="0"/>
              <a:t> </a:t>
            </a:r>
            <a:r>
              <a:rPr lang="en-GB" sz="1200" b="0" i="0" u="none" strike="noStrike" kern="1200" baseline="0" dirty="0" err="1" smtClean="0">
                <a:solidFill>
                  <a:schemeClr val="tx1"/>
                </a:solidFill>
                <a:latin typeface="+mn-lt"/>
                <a:ea typeface="+mn-ea"/>
                <a:cs typeface="+mn-cs"/>
              </a:rPr>
              <a:t>ional</a:t>
            </a:r>
            <a:endParaRPr lang="en-GB" dirty="0" smtClean="0"/>
          </a:p>
          <a:p>
            <a:r>
              <a:rPr lang="en-GB" dirty="0" smtClean="0"/>
              <a:t>David Hicks was formerly Professor in the School of Education, Bath Spa University, where he helped develop and taught on the undergraduate Education Studies degree. David is now a freelance educator with a particular interest in education for sustainability, climate change and the shift to a post-carbon future. For the last decades his research, writing and teaching have focused on ways of helping students and teachers think more critically and creatively about sustainable futures. </a:t>
            </a:r>
          </a:p>
          <a:p>
            <a:r>
              <a:rPr lang="en-GB" dirty="0" smtClean="0"/>
              <a:t>Hi stance is after teaching for more than 40 years is that we should be teaching CYP about the future:-</a:t>
            </a:r>
          </a:p>
        </p:txBody>
      </p:sp>
      <p:sp>
        <p:nvSpPr>
          <p:cNvPr id="4" name="Slide Number Placeholder 3"/>
          <p:cNvSpPr>
            <a:spLocks noGrp="1"/>
          </p:cNvSpPr>
          <p:nvPr>
            <p:ph type="sldNum" sz="quarter" idx="10"/>
          </p:nvPr>
        </p:nvSpPr>
        <p:spPr/>
        <p:txBody>
          <a:bodyPr/>
          <a:lstStyle/>
          <a:p>
            <a:fld id="{28B7EB5B-94FA-4778-B94C-403416137E27}" type="slidenum">
              <a:rPr lang="en-GB" smtClean="0"/>
              <a:t>19</a:t>
            </a:fld>
            <a:endParaRPr lang="en-GB"/>
          </a:p>
        </p:txBody>
      </p:sp>
    </p:spTree>
    <p:extLst>
      <p:ext uri="{BB962C8B-B14F-4D97-AF65-F5344CB8AC3E}">
        <p14:creationId xmlns:p14="http://schemas.microsoft.com/office/powerpoint/2010/main" val="37826063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John Holt taught in schools and was an advocate for school reform. When it became apparent that reform would not happen he turned his efforts to promoting home education. He wrote prolifically, including </a:t>
            </a:r>
            <a:r>
              <a:rPr lang="en-GB" dirty="0" smtClean="0">
                <a:hlinkClick r:id="rId3"/>
              </a:rPr>
              <a:t>ten books</a:t>
            </a:r>
            <a:r>
              <a:rPr lang="en-GB" dirty="0" smtClean="0"/>
              <a:t>, many articles, and America’s </a:t>
            </a:r>
            <a:r>
              <a:rPr lang="en-GB" dirty="0" smtClean="0">
                <a:hlinkClick r:id="rId4"/>
              </a:rPr>
              <a:t>first home education newsletter</a:t>
            </a:r>
            <a:r>
              <a:rPr lang="en-GB" dirty="0" smtClean="0"/>
              <a:t>. Even though much of his work was published in the 1970s-1980s it remains relevant today, and his books are still a source of inspiration for many </a:t>
            </a:r>
            <a:r>
              <a:rPr lang="en-GB" dirty="0" err="1" smtClean="0"/>
              <a:t>homeschooling</a:t>
            </a:r>
            <a:r>
              <a:rPr lang="en-GB" dirty="0" smtClean="0"/>
              <a:t> parents. </a:t>
            </a:r>
          </a:p>
          <a:p>
            <a:r>
              <a:rPr lang="en-GB" dirty="0" smtClean="0"/>
              <a:t>Holt was disillusioned with school he </a:t>
            </a:r>
            <a:r>
              <a:rPr lang="en-GB" dirty="0" err="1" smtClean="0"/>
              <a:t>saids</a:t>
            </a:r>
            <a:r>
              <a:rPr lang="en-GB" dirty="0" smtClean="0"/>
              <a:t> in 1969;-</a:t>
            </a:r>
          </a:p>
          <a:p>
            <a:r>
              <a:rPr lang="en-GB" dirty="0" smtClean="0"/>
              <a:t>Almost</a:t>
            </a:r>
            <a:r>
              <a:rPr lang="en-GB" baseline="0" dirty="0" smtClean="0"/>
              <a:t> every child, on the first day he sets foot in a school building, is smarter, more curious, less afraid of what he doesn’t know, better at finding and figuring things out, more confident, resourceful, persistent and independent, than he will ever again be in his schooling or, unless he is unusually lucky, for the rest of his life. The Underachieving school (1969)</a:t>
            </a:r>
            <a:endParaRPr lang="en-GB" dirty="0"/>
          </a:p>
        </p:txBody>
      </p:sp>
      <p:sp>
        <p:nvSpPr>
          <p:cNvPr id="4" name="Slide Number Placeholder 3"/>
          <p:cNvSpPr>
            <a:spLocks noGrp="1"/>
          </p:cNvSpPr>
          <p:nvPr>
            <p:ph type="sldNum" sz="quarter" idx="10"/>
          </p:nvPr>
        </p:nvSpPr>
        <p:spPr/>
        <p:txBody>
          <a:bodyPr/>
          <a:lstStyle/>
          <a:p>
            <a:fld id="{28B7EB5B-94FA-4778-B94C-403416137E27}" type="slidenum">
              <a:rPr lang="en-GB" smtClean="0"/>
              <a:t>20</a:t>
            </a:fld>
            <a:endParaRPr lang="en-GB"/>
          </a:p>
        </p:txBody>
      </p:sp>
    </p:spTree>
    <p:extLst>
      <p:ext uri="{BB962C8B-B14F-4D97-AF65-F5344CB8AC3E}">
        <p14:creationId xmlns:p14="http://schemas.microsoft.com/office/powerpoint/2010/main" val="24999102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USA Documentary in 2009 worth a watch!</a:t>
            </a:r>
            <a:endParaRPr lang="en-GB" dirty="0"/>
          </a:p>
        </p:txBody>
      </p:sp>
      <p:sp>
        <p:nvSpPr>
          <p:cNvPr id="4" name="Slide Number Placeholder 3"/>
          <p:cNvSpPr>
            <a:spLocks noGrp="1"/>
          </p:cNvSpPr>
          <p:nvPr>
            <p:ph type="sldNum" sz="quarter" idx="10"/>
          </p:nvPr>
        </p:nvSpPr>
        <p:spPr/>
        <p:txBody>
          <a:bodyPr/>
          <a:lstStyle/>
          <a:p>
            <a:fld id="{28B7EB5B-94FA-4778-B94C-403416137E27}" type="slidenum">
              <a:rPr lang="en-GB" smtClean="0"/>
              <a:t>21</a:t>
            </a:fld>
            <a:endParaRPr lang="en-GB"/>
          </a:p>
        </p:txBody>
      </p:sp>
    </p:spTree>
    <p:extLst>
      <p:ext uri="{BB962C8B-B14F-4D97-AF65-F5344CB8AC3E}">
        <p14:creationId xmlns:p14="http://schemas.microsoft.com/office/powerpoint/2010/main" val="12004863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Children and young people (CYP) </a:t>
            </a:r>
          </a:p>
          <a:p>
            <a:r>
              <a:rPr lang="en-GB" dirty="0" smtClean="0"/>
              <a:t>Steiner - pedagogy emphasizes the role of imagination in learning, striving to integrate holistically the intellectual, practical, and artistic development of pupils.</a:t>
            </a:r>
          </a:p>
          <a:p>
            <a:r>
              <a:rPr lang="en-GB" dirty="0" smtClean="0"/>
              <a:t>Montessori - Italian physician and educator </a:t>
            </a:r>
            <a:r>
              <a:rPr lang="en-GB" dirty="0" smtClean="0">
                <a:hlinkClick r:id="rId3" tooltip="Maria Montessori"/>
              </a:rPr>
              <a:t>Maria Montessori</a:t>
            </a:r>
            <a:r>
              <a:rPr lang="en-GB" dirty="0" smtClean="0"/>
              <a:t> based on her extensive research with “</a:t>
            </a:r>
            <a:r>
              <a:rPr lang="en-GB" dirty="0" err="1" smtClean="0"/>
              <a:t>phrenasthenic</a:t>
            </a:r>
            <a:r>
              <a:rPr lang="en-GB" dirty="0" smtClean="0"/>
              <a:t>” (mentally challenged) children and characterized by an emphasis on independence, freedom within limits, and respect for a child’s natural psychological, physical, and social development. </a:t>
            </a:r>
            <a:endParaRPr lang="en-GB" dirty="0"/>
          </a:p>
        </p:txBody>
      </p:sp>
      <p:sp>
        <p:nvSpPr>
          <p:cNvPr id="4" name="Slide Number Placeholder 3"/>
          <p:cNvSpPr>
            <a:spLocks noGrp="1"/>
          </p:cNvSpPr>
          <p:nvPr>
            <p:ph type="sldNum" sz="quarter" idx="10"/>
          </p:nvPr>
        </p:nvSpPr>
        <p:spPr/>
        <p:txBody>
          <a:bodyPr/>
          <a:lstStyle/>
          <a:p>
            <a:fld id="{28B7EB5B-94FA-4778-B94C-403416137E27}" type="slidenum">
              <a:rPr lang="en-GB" smtClean="0"/>
              <a:t>22</a:t>
            </a:fld>
            <a:endParaRPr lang="en-GB"/>
          </a:p>
        </p:txBody>
      </p:sp>
    </p:spTree>
    <p:extLst>
      <p:ext uri="{BB962C8B-B14F-4D97-AF65-F5344CB8AC3E}">
        <p14:creationId xmlns:p14="http://schemas.microsoft.com/office/powerpoint/2010/main" val="39533035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Children and young people (CYP) </a:t>
            </a:r>
          </a:p>
          <a:p>
            <a:r>
              <a:rPr lang="en-GB" dirty="0" smtClean="0"/>
              <a:t>Steiner - pedagogy emphasizes the role of imagination in learning, striving to integrate holistically the intellectual, practical, and artistic development of pupils.</a:t>
            </a:r>
          </a:p>
          <a:p>
            <a:r>
              <a:rPr lang="en-GB" dirty="0" smtClean="0"/>
              <a:t>Montessori - Italian physician and educator </a:t>
            </a:r>
            <a:r>
              <a:rPr lang="en-GB" dirty="0" smtClean="0">
                <a:hlinkClick r:id="rId3" tooltip="Maria Montessori"/>
              </a:rPr>
              <a:t>Maria Montessori</a:t>
            </a:r>
            <a:r>
              <a:rPr lang="en-GB" dirty="0" smtClean="0"/>
              <a:t> based on her extensive research with “</a:t>
            </a:r>
            <a:r>
              <a:rPr lang="en-GB" dirty="0" err="1" smtClean="0"/>
              <a:t>phrenasthenic</a:t>
            </a:r>
            <a:r>
              <a:rPr lang="en-GB" dirty="0" smtClean="0"/>
              <a:t>” (mentally challenged) children and characterized by an emphasis on independence, freedom within limits, and respect for a child’s natural psychological, physical, and social development. </a:t>
            </a:r>
            <a:endParaRPr lang="en-GB" dirty="0"/>
          </a:p>
        </p:txBody>
      </p:sp>
      <p:sp>
        <p:nvSpPr>
          <p:cNvPr id="4" name="Slide Number Placeholder 3"/>
          <p:cNvSpPr>
            <a:spLocks noGrp="1"/>
          </p:cNvSpPr>
          <p:nvPr>
            <p:ph type="sldNum" sz="quarter" idx="10"/>
          </p:nvPr>
        </p:nvSpPr>
        <p:spPr/>
        <p:txBody>
          <a:bodyPr/>
          <a:lstStyle/>
          <a:p>
            <a:fld id="{28B7EB5B-94FA-4778-B94C-403416137E27}" type="slidenum">
              <a:rPr lang="en-GB" smtClean="0"/>
              <a:t>23</a:t>
            </a:fld>
            <a:endParaRPr lang="en-GB"/>
          </a:p>
        </p:txBody>
      </p:sp>
    </p:spTree>
    <p:extLst>
      <p:ext uri="{BB962C8B-B14F-4D97-AF65-F5344CB8AC3E}">
        <p14:creationId xmlns:p14="http://schemas.microsoft.com/office/powerpoint/2010/main" val="451509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PISA </a:t>
            </a:r>
            <a:r>
              <a:rPr lang="en-GB" dirty="0" smtClean="0"/>
              <a:t>-Scores of Welsh students in science, reading and maths were below the average of 72 countries and economies taking part in a major study of educational performance.</a:t>
            </a:r>
          </a:p>
          <a:p>
            <a:r>
              <a:rPr lang="en-GB" dirty="0" smtClean="0"/>
              <a:t>Welsh students also did worse than their counterparts in England, Scotland and Northern Ireland. </a:t>
            </a:r>
          </a:p>
          <a:p>
            <a:r>
              <a:rPr lang="en-GB" dirty="0" smtClean="0"/>
              <a:t>The Pisa tests are taken by 15-year-olds every three years.</a:t>
            </a:r>
          </a:p>
          <a:p>
            <a:r>
              <a:rPr lang="en-GB" dirty="0" smtClean="0"/>
              <a:t>This is the fourth time Wales has done worse than the other UK nations.</a:t>
            </a:r>
          </a:p>
          <a:p>
            <a:r>
              <a:rPr lang="en-GB" b="1" dirty="0" smtClean="0"/>
              <a:t>Well-being </a:t>
            </a:r>
            <a:endParaRPr lang="en-GB" sz="1200" b="1"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Time to Change Wales – an alliance of leading Welsh mental health charities – reports that one in ten young people will experience a mental health problem, and</a:t>
            </a:r>
          </a:p>
          <a:p>
            <a:r>
              <a:rPr lang="en-GB" sz="1200" b="0" i="0" u="none" strike="noStrike" kern="1200" baseline="0" dirty="0" smtClean="0">
                <a:solidFill>
                  <a:schemeClr val="tx1"/>
                </a:solidFill>
                <a:latin typeface="+mn-lt"/>
                <a:ea typeface="+mn-ea"/>
                <a:cs typeface="+mn-cs"/>
              </a:rPr>
              <a:t> </a:t>
            </a:r>
          </a:p>
          <a:p>
            <a:r>
              <a:rPr lang="en-GB" sz="1200" b="0" i="0" u="none" strike="noStrike" kern="1200" baseline="0" dirty="0" smtClean="0">
                <a:solidFill>
                  <a:schemeClr val="tx1"/>
                </a:solidFill>
                <a:latin typeface="+mn-lt"/>
                <a:ea typeface="+mn-ea"/>
                <a:cs typeface="+mn-cs"/>
              </a:rPr>
              <a:t>WG What we know about children's well-being (2017-18). During secondary school there are dramatic changes in children’s well-being, self-reported health and lifestyles. Whilst at age 11 girls and boys report similar well-being and self-reported health, by aged 16 a gap is evident, with girls reporting lower well-being and worse health. </a:t>
            </a:r>
          </a:p>
          <a:p>
            <a:endParaRPr lang="en-GB" sz="1200" b="0" i="0" u="none" strike="noStrike" kern="1200" baseline="0" dirty="0" smtClean="0">
              <a:solidFill>
                <a:schemeClr val="tx1"/>
              </a:solidFill>
              <a:latin typeface="+mn-lt"/>
              <a:ea typeface="+mn-ea"/>
              <a:cs typeface="+mn-cs"/>
            </a:endParaRPr>
          </a:p>
          <a:p>
            <a:r>
              <a:rPr lang="en-GB" sz="1200" b="1" i="0" u="none" strike="noStrike" kern="1200" baseline="0" dirty="0" smtClean="0">
                <a:solidFill>
                  <a:schemeClr val="tx1"/>
                </a:solidFill>
                <a:latin typeface="+mn-lt"/>
                <a:ea typeface="+mn-ea"/>
                <a:cs typeface="+mn-cs"/>
              </a:rPr>
              <a:t>£ Investment in terms of money 7 Million investment into CAMHS!</a:t>
            </a:r>
          </a:p>
          <a:p>
            <a:r>
              <a:rPr lang="en-GB" sz="1200" b="1" i="0" u="none" strike="noStrike" kern="1200" baseline="0" dirty="0" smtClean="0">
                <a:solidFill>
                  <a:schemeClr val="tx1"/>
                </a:solidFill>
                <a:latin typeface="+mn-lt"/>
                <a:ea typeface="+mn-ea"/>
                <a:cs typeface="+mn-cs"/>
              </a:rPr>
              <a:t>But like Kumar said   education is part of the problem…..</a:t>
            </a:r>
          </a:p>
          <a:p>
            <a:endParaRPr lang="en-GB" sz="1200" b="1" i="0" u="none" strike="noStrike" kern="1200" baseline="0" dirty="0" smtClean="0">
              <a:solidFill>
                <a:schemeClr val="tx1"/>
              </a:solidFill>
              <a:latin typeface="+mn-lt"/>
              <a:ea typeface="+mn-ea"/>
              <a:cs typeface="+mn-cs"/>
            </a:endParaRPr>
          </a:p>
          <a:p>
            <a:endParaRPr lang="en-GB" dirty="0" smtClean="0"/>
          </a:p>
          <a:p>
            <a:endParaRPr lang="en-GB" dirty="0"/>
          </a:p>
        </p:txBody>
      </p:sp>
      <p:sp>
        <p:nvSpPr>
          <p:cNvPr id="4" name="Slide Number Placeholder 3"/>
          <p:cNvSpPr>
            <a:spLocks noGrp="1"/>
          </p:cNvSpPr>
          <p:nvPr>
            <p:ph type="sldNum" sz="quarter" idx="10"/>
          </p:nvPr>
        </p:nvSpPr>
        <p:spPr/>
        <p:txBody>
          <a:bodyPr/>
          <a:lstStyle/>
          <a:p>
            <a:fld id="{28B7EB5B-94FA-4778-B94C-403416137E27}" type="slidenum">
              <a:rPr lang="en-GB" smtClean="0"/>
              <a:t>24</a:t>
            </a:fld>
            <a:endParaRPr lang="en-GB"/>
          </a:p>
        </p:txBody>
      </p:sp>
    </p:spTree>
    <p:extLst>
      <p:ext uri="{BB962C8B-B14F-4D97-AF65-F5344CB8AC3E}">
        <p14:creationId xmlns:p14="http://schemas.microsoft.com/office/powerpoint/2010/main" val="14935543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8B7EB5B-94FA-4778-B94C-403416137E27}" type="slidenum">
              <a:rPr lang="en-GB" smtClean="0"/>
              <a:t>25</a:t>
            </a:fld>
            <a:endParaRPr lang="en-GB"/>
          </a:p>
        </p:txBody>
      </p:sp>
    </p:spTree>
    <p:extLst>
      <p:ext uri="{BB962C8B-B14F-4D97-AF65-F5344CB8AC3E}">
        <p14:creationId xmlns:p14="http://schemas.microsoft.com/office/powerpoint/2010/main" val="1327279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8B7EB5B-94FA-4778-B94C-403416137E27}" type="slidenum">
              <a:rPr lang="en-GB" smtClean="0"/>
              <a:t>26</a:t>
            </a:fld>
            <a:endParaRPr lang="en-GB"/>
          </a:p>
        </p:txBody>
      </p:sp>
    </p:spTree>
    <p:extLst>
      <p:ext uri="{BB962C8B-B14F-4D97-AF65-F5344CB8AC3E}">
        <p14:creationId xmlns:p14="http://schemas.microsoft.com/office/powerpoint/2010/main" val="198393054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8B7EB5B-94FA-4778-B94C-403416137E27}" type="slidenum">
              <a:rPr lang="en-GB" smtClean="0"/>
              <a:t>27</a:t>
            </a:fld>
            <a:endParaRPr lang="en-GB"/>
          </a:p>
        </p:txBody>
      </p:sp>
    </p:spTree>
    <p:extLst>
      <p:ext uri="{BB962C8B-B14F-4D97-AF65-F5344CB8AC3E}">
        <p14:creationId xmlns:p14="http://schemas.microsoft.com/office/powerpoint/2010/main" val="129439580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There are three psychological needs which need to be fulfilled for self-motivation to happen. These are feelings of competence, autonomy and relatedness to parents and their learning community. Home education naturally fulfils these three elements which is what makes it such an effective educational option. Traditional education does not typically support this style of learning, instead very much focusing on external rewards and disincentives. </a:t>
            </a:r>
          </a:p>
          <a:p>
            <a:r>
              <a:rPr lang="en-GB" dirty="0" smtClean="0"/>
              <a:t>The realisation of a child’s loss of interest in learning is a factor behind many parents’ choice to home educate.</a:t>
            </a:r>
          </a:p>
          <a:p>
            <a:r>
              <a:rPr lang="en-GB" dirty="0" smtClean="0"/>
              <a:t>Within education, curiosity and engagement are important, and essential to academic success (</a:t>
            </a:r>
            <a:r>
              <a:rPr lang="en-GB" dirty="0" err="1" smtClean="0"/>
              <a:t>Akey</a:t>
            </a:r>
            <a:r>
              <a:rPr lang="en-GB" dirty="0" smtClean="0"/>
              <a:t>, </a:t>
            </a:r>
            <a:r>
              <a:rPr lang="en-GB" dirty="0" smtClean="0">
                <a:hlinkClick r:id="rId3"/>
              </a:rPr>
              <a:t>2006</a:t>
            </a:r>
            <a:r>
              <a:rPr lang="en-GB" dirty="0" smtClean="0"/>
              <a:t>). Traditional education looks to external rewards and disincentives to drive learning.</a:t>
            </a:r>
          </a:p>
          <a:p>
            <a:r>
              <a:rPr lang="en-GB" dirty="0" smtClean="0"/>
              <a:t>The benefits of intrinsically motivated learning can be seen in home educated students in terms of academic success which tends to be better than or equal to children who went to traditional schools.(</a:t>
            </a:r>
            <a:r>
              <a:rPr lang="en-GB" dirty="0" err="1" smtClean="0"/>
              <a:t>Cai</a:t>
            </a:r>
            <a:r>
              <a:rPr lang="en-GB" dirty="0" smtClean="0"/>
              <a:t>, Reeve, &amp; Robinson, </a:t>
            </a:r>
            <a:r>
              <a:rPr lang="en-GB" dirty="0" smtClean="0">
                <a:hlinkClick r:id="rId4"/>
              </a:rPr>
              <a:t>2002</a:t>
            </a:r>
            <a:r>
              <a:rPr lang="en-GB" dirty="0" smtClean="0"/>
              <a:t>). Research by Cogan (</a:t>
            </a:r>
            <a:r>
              <a:rPr lang="en-GB" dirty="0" smtClean="0">
                <a:hlinkClick r:id="rId5"/>
              </a:rPr>
              <a:t>2010</a:t>
            </a:r>
            <a:r>
              <a:rPr lang="en-GB" dirty="0" smtClean="0"/>
              <a:t>) found home educated students tend to score higher on standardised tests and graduate at a higher rate. .</a:t>
            </a:r>
          </a:p>
          <a:p>
            <a:r>
              <a:rPr lang="en-GB" dirty="0" smtClean="0"/>
              <a:t>For many home educated families grades and tests are not an adequate way to measure success of education. Instead, success is a much deeper, lifelong outcome of understanding the “responsible exercise of freedom – the freedom to learn, to create, to grow, to be” Albert and Chilton Pearce (</a:t>
            </a:r>
            <a:r>
              <a:rPr lang="en-GB" dirty="0" smtClean="0">
                <a:hlinkClick r:id="rId6"/>
              </a:rPr>
              <a:t>1999</a:t>
            </a:r>
            <a:r>
              <a:rPr lang="en-GB" dirty="0" smtClean="0"/>
              <a:t>).</a:t>
            </a:r>
          </a:p>
          <a:p>
            <a:r>
              <a:rPr lang="en-GB" dirty="0" smtClean="0"/>
              <a:t>Research by Rudner (</a:t>
            </a:r>
            <a:r>
              <a:rPr lang="en-GB" dirty="0" smtClean="0">
                <a:hlinkClick r:id="rId7"/>
              </a:rPr>
              <a:t>1999</a:t>
            </a:r>
            <a:r>
              <a:rPr lang="en-GB" dirty="0" smtClean="0"/>
              <a:t>), Lines (</a:t>
            </a:r>
            <a:r>
              <a:rPr lang="en-GB" dirty="0" smtClean="0">
                <a:hlinkClick r:id="rId8"/>
              </a:rPr>
              <a:t>2000</a:t>
            </a:r>
            <a:r>
              <a:rPr lang="en-GB" dirty="0" smtClean="0"/>
              <a:t>), Blok (</a:t>
            </a:r>
            <a:r>
              <a:rPr lang="en-GB" dirty="0" smtClean="0">
                <a:hlinkClick r:id="rId9"/>
              </a:rPr>
              <a:t>2004</a:t>
            </a:r>
            <a:r>
              <a:rPr lang="en-GB" dirty="0" smtClean="0"/>
              <a:t>), and Cogan (</a:t>
            </a:r>
            <a:r>
              <a:rPr lang="en-GB" dirty="0" smtClean="0">
                <a:hlinkClick r:id="rId5"/>
              </a:rPr>
              <a:t>2010</a:t>
            </a:r>
            <a:r>
              <a:rPr lang="en-GB" dirty="0" smtClean="0"/>
              <a:t>) all found that home education could indeed be effective.</a:t>
            </a:r>
          </a:p>
          <a:p>
            <a:r>
              <a:rPr lang="en-GB" dirty="0" smtClean="0"/>
              <a:t>A 2012 study by Dr Riley compared home educated and traditionally schooled children in competence, feelings of autonomy and relatedness. The results showed higher levels of competence and autonomy in home educated students and the same levels of relatedness. Dr Riley highlighted the importance of the relatedness findings in showing that concerns about lack of socialisation were unfounded.</a:t>
            </a:r>
          </a:p>
          <a:p>
            <a:endParaRPr lang="en-GB" dirty="0"/>
          </a:p>
        </p:txBody>
      </p:sp>
      <p:sp>
        <p:nvSpPr>
          <p:cNvPr id="4" name="Slide Number Placeholder 3"/>
          <p:cNvSpPr>
            <a:spLocks noGrp="1"/>
          </p:cNvSpPr>
          <p:nvPr>
            <p:ph type="sldNum" sz="quarter" idx="10"/>
          </p:nvPr>
        </p:nvSpPr>
        <p:spPr/>
        <p:txBody>
          <a:bodyPr/>
          <a:lstStyle/>
          <a:p>
            <a:fld id="{28B7EB5B-94FA-4778-B94C-403416137E27}" type="slidenum">
              <a:rPr lang="en-GB" smtClean="0"/>
              <a:t>28</a:t>
            </a:fld>
            <a:endParaRPr lang="en-GB"/>
          </a:p>
        </p:txBody>
      </p:sp>
    </p:spTree>
    <p:extLst>
      <p:ext uri="{BB962C8B-B14F-4D97-AF65-F5344CB8AC3E}">
        <p14:creationId xmlns:p14="http://schemas.microsoft.com/office/powerpoint/2010/main" val="77629150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8B7EB5B-94FA-4778-B94C-403416137E27}" type="slidenum">
              <a:rPr lang="en-GB" smtClean="0"/>
              <a:t>29</a:t>
            </a:fld>
            <a:endParaRPr lang="en-GB"/>
          </a:p>
        </p:txBody>
      </p:sp>
    </p:spTree>
    <p:extLst>
      <p:ext uri="{BB962C8B-B14F-4D97-AF65-F5344CB8AC3E}">
        <p14:creationId xmlns:p14="http://schemas.microsoft.com/office/powerpoint/2010/main" val="31396726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8B7EB5B-94FA-4778-B94C-403416137E27}" type="slidenum">
              <a:rPr lang="en-GB" smtClean="0"/>
              <a:t>30</a:t>
            </a:fld>
            <a:endParaRPr lang="en-GB"/>
          </a:p>
        </p:txBody>
      </p:sp>
    </p:spTree>
    <p:extLst>
      <p:ext uri="{BB962C8B-B14F-4D97-AF65-F5344CB8AC3E}">
        <p14:creationId xmlns:p14="http://schemas.microsoft.com/office/powerpoint/2010/main" val="262930707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8B7EB5B-94FA-4778-B94C-403416137E27}" type="slidenum">
              <a:rPr lang="en-GB" smtClean="0"/>
              <a:t>31</a:t>
            </a:fld>
            <a:endParaRPr lang="en-GB"/>
          </a:p>
        </p:txBody>
      </p:sp>
    </p:spTree>
    <p:extLst>
      <p:ext uri="{BB962C8B-B14F-4D97-AF65-F5344CB8AC3E}">
        <p14:creationId xmlns:p14="http://schemas.microsoft.com/office/powerpoint/2010/main" val="404126612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8B7EB5B-94FA-4778-B94C-403416137E27}" type="slidenum">
              <a:rPr lang="en-GB" smtClean="0"/>
              <a:t>32</a:t>
            </a:fld>
            <a:endParaRPr lang="en-GB"/>
          </a:p>
        </p:txBody>
      </p:sp>
    </p:spTree>
    <p:extLst>
      <p:ext uri="{BB962C8B-B14F-4D97-AF65-F5344CB8AC3E}">
        <p14:creationId xmlns:p14="http://schemas.microsoft.com/office/powerpoint/2010/main" val="149575098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8B7EB5B-94FA-4778-B94C-403416137E27}" type="slidenum">
              <a:rPr lang="en-GB" smtClean="0"/>
              <a:t>33</a:t>
            </a:fld>
            <a:endParaRPr lang="en-GB"/>
          </a:p>
        </p:txBody>
      </p:sp>
    </p:spTree>
    <p:extLst>
      <p:ext uri="{BB962C8B-B14F-4D97-AF65-F5344CB8AC3E}">
        <p14:creationId xmlns:p14="http://schemas.microsoft.com/office/powerpoint/2010/main" val="153673112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8B7EB5B-94FA-4778-B94C-403416137E27}" type="slidenum">
              <a:rPr lang="en-GB" smtClean="0"/>
              <a:t>34</a:t>
            </a:fld>
            <a:endParaRPr lang="en-GB"/>
          </a:p>
        </p:txBody>
      </p:sp>
    </p:spTree>
    <p:extLst>
      <p:ext uri="{BB962C8B-B14F-4D97-AF65-F5344CB8AC3E}">
        <p14:creationId xmlns:p14="http://schemas.microsoft.com/office/powerpoint/2010/main" val="3843076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3/15/2021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3/15/2021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3/15/2021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3/15/2021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3/15/2021</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hyperlink" Target="http://www.youtube.com/watch?v=okpg-lVWLbE" TargetMode="External"/><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1.gif"/><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1.gif"/><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youtube.com/watch?v=HE5GX3U3BYQ" TargetMode="External"/><Relationship Id="rId2" Type="http://schemas.openxmlformats.org/officeDocument/2006/relationships/notesSlide" Target="../notesSlides/notesSlide13.xml"/><Relationship Id="rId1" Type="http://schemas.openxmlformats.org/officeDocument/2006/relationships/slideLayout" Target="../slideLayouts/slideLayout8.xml"/><Relationship Id="rId4" Type="http://schemas.openxmlformats.org/officeDocument/2006/relationships/hyperlink" Target="https://www.youtube.com/watch?v=BFdqvCL2W2k"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6.xml"/><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hyperlink" Target="https://www.youtube.com/watch?v=RU5OvA5jsos"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youtube.com/watch?v=0tH_t5HDhHc" TargetMode="External"/><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image" Target="../media/image18.jpg"/><Relationship Id="rId5" Type="http://schemas.openxmlformats.org/officeDocument/2006/relationships/image" Target="../media/image17.jpeg"/><Relationship Id="rId4" Type="http://schemas.openxmlformats.org/officeDocument/2006/relationships/image" Target="../media/image16.jpg"/></Relationships>
</file>

<file path=ppt/slides/_rels/slide21.xml.rels><?xml version="1.0" encoding="UTF-8" standalone="yes"?>
<Relationships xmlns="http://schemas.openxmlformats.org/package/2006/relationships"><Relationship Id="rId3" Type="http://schemas.openxmlformats.org/officeDocument/2006/relationships/hyperlink" Target="https://www.youtube.com/watch?v=1kP02lxpX2E"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hyperlink" Target="https://www.bbc.co.uk/news/uk-wales-38208738" TargetMode="External"/><Relationship Id="rId7" Type="http://schemas.openxmlformats.org/officeDocument/2006/relationships/diagramQuickStyle" Target="../diagrams/quickStyle1.xm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diagramLayout" Target="../diagrams/layout1.xml"/><Relationship Id="rId11" Type="http://schemas.openxmlformats.org/officeDocument/2006/relationships/image" Target="../media/image20.png"/><Relationship Id="rId5" Type="http://schemas.openxmlformats.org/officeDocument/2006/relationships/diagramData" Target="../diagrams/data1.xml"/><Relationship Id="rId10" Type="http://schemas.openxmlformats.org/officeDocument/2006/relationships/hyperlink" Target="https://www.youtube.com/watch?v=gv9fgQ8iirg" TargetMode="External"/><Relationship Id="rId4" Type="http://schemas.openxmlformats.org/officeDocument/2006/relationships/hyperlink" Target="https://www.walesonline.co.uk/news/education/pisa-wales-international-schools-2019-17346247" TargetMode="External"/><Relationship Id="rId9" Type="http://schemas.microsoft.com/office/2007/relationships/diagramDrawing" Target="../diagrams/drawing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2.xml"/><Relationship Id="rId1" Type="http://schemas.openxmlformats.org/officeDocument/2006/relationships/slideLayout" Target="../slideLayouts/slideLayout8.xml"/><Relationship Id="rId4" Type="http://schemas.openxmlformats.org/officeDocument/2006/relationships/chart" Target="../charts/chart2.xml"/></Relationships>
</file>

<file path=ppt/slides/_rels/slide3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8" Type="http://schemas.openxmlformats.org/officeDocument/2006/relationships/hyperlink" Target="https://www.timetochangewales.org.uk/" TargetMode="External"/><Relationship Id="rId13" Type="http://schemas.openxmlformats.org/officeDocument/2006/relationships/hyperlink" Target="https://www.youtube.com/" TargetMode="External"/><Relationship Id="rId3" Type="http://schemas.openxmlformats.org/officeDocument/2006/relationships/hyperlink" Target="https://www.ted.com/" TargetMode="External"/><Relationship Id="rId7" Type="http://schemas.openxmlformats.org/officeDocument/2006/relationships/hyperlink" Target="https://www.bbc.co.uk/news/uk-wales-38208738" TargetMode="External"/><Relationship Id="rId12" Type="http://schemas.openxmlformats.org/officeDocument/2006/relationships/hyperlink" Target="https://www.google.com/url?sa=t&amp;rct=j&amp;q=&amp;esrc=s&amp;source=web&amp;cd=3&amp;cad=rja&amp;uact=8&amp;ved=2ahUKEwiUjtTZrYbhAhUyTRUIHciQDxUQFjACegQIBxAB&amp;url=https://beta.gov.wales/elective-home-education&amp;usg=AOvVaw0M5pTLI0iNvUbfKRW_p3Vy" TargetMode="External"/><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hyperlink" Target="https://www.steinerwaldorf.org/" TargetMode="External"/><Relationship Id="rId11" Type="http://schemas.openxmlformats.org/officeDocument/2006/relationships/hyperlink" Target="https://www.unicef.org.uk/" TargetMode="External"/><Relationship Id="rId5" Type="http://schemas.openxmlformats.org/officeDocument/2006/relationships/hyperlink" Target="https://www.montessorisociety.org.uk/" TargetMode="External"/><Relationship Id="rId10" Type="http://schemas.openxmlformats.org/officeDocument/2006/relationships/hyperlink" Target="http://www.infed.org/thinkers/et-good.htm" TargetMode="External"/><Relationship Id="rId4" Type="http://schemas.openxmlformats.org/officeDocument/2006/relationships/hyperlink" Target="https://www.ted.com/talks" TargetMode="External"/><Relationship Id="rId9" Type="http://schemas.openxmlformats.org/officeDocument/2006/relationships/hyperlink" Target="https://gov.wales/" TargetMode="External"/><Relationship Id="rId14" Type="http://schemas.openxmlformats.org/officeDocument/2006/relationships/hyperlink" Target="http://www.teaching4abetterworld.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09352" y="619484"/>
            <a:ext cx="10882648" cy="2262781"/>
          </a:xfrm>
        </p:spPr>
        <p:txBody>
          <a:bodyPr>
            <a:normAutofit fontScale="90000"/>
          </a:bodyPr>
          <a:lstStyle/>
          <a:p>
            <a:r>
              <a:rPr lang="en-GB" dirty="0" smtClean="0">
                <a:solidFill>
                  <a:schemeClr val="accent6"/>
                </a:solidFill>
              </a:rPr>
              <a:t>Radical neu </a:t>
            </a:r>
            <a:r>
              <a:rPr lang="en-GB" dirty="0" err="1" smtClean="0">
                <a:solidFill>
                  <a:schemeClr val="accent6"/>
                </a:solidFill>
              </a:rPr>
              <a:t>Chwyldroadol</a:t>
            </a:r>
            <a:r>
              <a:rPr lang="en-GB" dirty="0" smtClean="0">
                <a:solidFill>
                  <a:schemeClr val="accent6"/>
                </a:solidFill>
              </a:rPr>
              <a:t>?</a:t>
            </a:r>
            <a:r>
              <a:rPr lang="en-GB" dirty="0" smtClean="0"/>
              <a:t/>
            </a:r>
            <a:br>
              <a:rPr lang="en-GB" dirty="0" smtClean="0"/>
            </a:br>
            <a:r>
              <a:rPr lang="en-GB" dirty="0" err="1" smtClean="0"/>
              <a:t>Radical</a:t>
            </a:r>
            <a:r>
              <a:rPr lang="en-GB" dirty="0" smtClean="0"/>
              <a:t> or Revolutionary?</a:t>
            </a:r>
            <a:br>
              <a:rPr lang="en-GB" dirty="0" smtClean="0"/>
            </a:br>
            <a:endParaRPr lang="en-GB" dirty="0"/>
          </a:p>
        </p:txBody>
      </p:sp>
      <p:sp>
        <p:nvSpPr>
          <p:cNvPr id="3" name="Subtitle 2"/>
          <p:cNvSpPr>
            <a:spLocks noGrp="1"/>
          </p:cNvSpPr>
          <p:nvPr>
            <p:ph type="subTitle" idx="1"/>
          </p:nvPr>
        </p:nvSpPr>
        <p:spPr/>
        <p:txBody>
          <a:bodyPr>
            <a:normAutofit/>
          </a:bodyPr>
          <a:lstStyle/>
          <a:p>
            <a:r>
              <a:rPr lang="en-GB" sz="3200" dirty="0" smtClean="0"/>
              <a:t>Su Crowther</a:t>
            </a:r>
            <a:endParaRPr lang="en-GB" sz="3200" dirty="0"/>
          </a:p>
        </p:txBody>
      </p:sp>
    </p:spTree>
    <p:extLst>
      <p:ext uri="{BB962C8B-B14F-4D97-AF65-F5344CB8AC3E}">
        <p14:creationId xmlns:p14="http://schemas.microsoft.com/office/powerpoint/2010/main" val="42546625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69894" y="1054274"/>
            <a:ext cx="9952882" cy="5614987"/>
          </a:xfrm>
        </p:spPr>
        <p:txBody>
          <a:bodyPr>
            <a:normAutofit lnSpcReduction="10000"/>
          </a:bodyPr>
          <a:lstStyle/>
          <a:p>
            <a:pPr marL="0" indent="0">
              <a:buNone/>
            </a:pPr>
            <a:r>
              <a:rPr lang="en-GB" sz="2000" b="1" dirty="0" smtClean="0">
                <a:solidFill>
                  <a:schemeClr val="accent6"/>
                </a:solidFill>
              </a:rPr>
              <a:t>Cynnwys</a:t>
            </a:r>
            <a:r>
              <a:rPr lang="en-GB" sz="2000" b="1" dirty="0" smtClean="0"/>
              <a:t> </a:t>
            </a:r>
            <a:endParaRPr lang="en-GB" sz="2000" dirty="0" smtClean="0"/>
          </a:p>
          <a:p>
            <a:r>
              <a:rPr lang="en-GB" sz="1600" dirty="0" smtClean="0">
                <a:solidFill>
                  <a:schemeClr val="accent6"/>
                </a:solidFill>
              </a:rPr>
              <a:t>Radical neu </a:t>
            </a:r>
            <a:r>
              <a:rPr lang="en-GB" sz="1600" dirty="0" err="1" smtClean="0">
                <a:solidFill>
                  <a:schemeClr val="accent6"/>
                </a:solidFill>
              </a:rPr>
              <a:t>Chwyldroadol</a:t>
            </a:r>
            <a:r>
              <a:rPr lang="en-GB" sz="1600" dirty="0" smtClean="0">
                <a:solidFill>
                  <a:schemeClr val="accent6"/>
                </a:solidFill>
              </a:rPr>
              <a:t>? </a:t>
            </a:r>
          </a:p>
          <a:p>
            <a:r>
              <a:rPr lang="en-GB" sz="1600" dirty="0" smtClean="0">
                <a:solidFill>
                  <a:schemeClr val="accent6"/>
                </a:solidFill>
              </a:rPr>
              <a:t>CCUHP – </a:t>
            </a:r>
            <a:r>
              <a:rPr lang="en-GB" sz="1600" dirty="0" err="1" smtClean="0">
                <a:solidFill>
                  <a:schemeClr val="accent6"/>
                </a:solidFill>
              </a:rPr>
              <a:t>Erthygl</a:t>
            </a:r>
            <a:r>
              <a:rPr lang="en-GB" sz="1600" dirty="0" smtClean="0">
                <a:solidFill>
                  <a:schemeClr val="accent6"/>
                </a:solidFill>
              </a:rPr>
              <a:t> 26 </a:t>
            </a:r>
          </a:p>
          <a:p>
            <a:r>
              <a:rPr lang="en-GB" sz="1600" dirty="0" err="1" smtClean="0">
                <a:solidFill>
                  <a:schemeClr val="accent6"/>
                </a:solidFill>
              </a:rPr>
              <a:t>Addysg</a:t>
            </a:r>
            <a:r>
              <a:rPr lang="en-GB" sz="1600" dirty="0" smtClean="0">
                <a:solidFill>
                  <a:schemeClr val="accent6"/>
                </a:solidFill>
              </a:rPr>
              <a:t> </a:t>
            </a:r>
            <a:r>
              <a:rPr lang="en-GB" sz="1600" dirty="0" err="1" smtClean="0">
                <a:solidFill>
                  <a:schemeClr val="accent6"/>
                </a:solidFill>
              </a:rPr>
              <a:t>yw</a:t>
            </a:r>
            <a:r>
              <a:rPr lang="en-GB" sz="1600" dirty="0" smtClean="0">
                <a:solidFill>
                  <a:schemeClr val="accent6"/>
                </a:solidFill>
              </a:rPr>
              <a:t> ….. </a:t>
            </a:r>
          </a:p>
          <a:p>
            <a:r>
              <a:rPr lang="en-GB" sz="1600" dirty="0" err="1" smtClean="0">
                <a:solidFill>
                  <a:schemeClr val="accent6"/>
                </a:solidFill>
              </a:rPr>
              <a:t>Diben</a:t>
            </a:r>
            <a:r>
              <a:rPr lang="en-GB" sz="1600" dirty="0" smtClean="0">
                <a:solidFill>
                  <a:schemeClr val="accent6"/>
                </a:solidFill>
              </a:rPr>
              <a:t> </a:t>
            </a:r>
            <a:r>
              <a:rPr lang="en-GB" sz="1600" dirty="0" err="1" smtClean="0">
                <a:solidFill>
                  <a:schemeClr val="accent6"/>
                </a:solidFill>
              </a:rPr>
              <a:t>addysg</a:t>
            </a:r>
            <a:r>
              <a:rPr lang="en-GB" sz="1600" dirty="0" smtClean="0">
                <a:solidFill>
                  <a:schemeClr val="accent6"/>
                </a:solidFill>
              </a:rPr>
              <a:t> </a:t>
            </a:r>
          </a:p>
          <a:p>
            <a:r>
              <a:rPr lang="en-GB" sz="1600" dirty="0" smtClean="0">
                <a:solidFill>
                  <a:schemeClr val="accent6"/>
                </a:solidFill>
              </a:rPr>
              <a:t>Sut </a:t>
            </a:r>
            <a:r>
              <a:rPr lang="en-GB" sz="1600" dirty="0" err="1" smtClean="0">
                <a:solidFill>
                  <a:schemeClr val="accent6"/>
                </a:solidFill>
              </a:rPr>
              <a:t>rydym</a:t>
            </a:r>
            <a:r>
              <a:rPr lang="en-GB" sz="1600" dirty="0" smtClean="0">
                <a:solidFill>
                  <a:schemeClr val="accent6"/>
                </a:solidFill>
              </a:rPr>
              <a:t> yn dysgu</a:t>
            </a:r>
            <a:endParaRPr lang="en-GB" sz="1600" dirty="0" smtClean="0"/>
          </a:p>
          <a:p>
            <a:r>
              <a:rPr lang="en-GB" sz="1600" dirty="0" smtClean="0">
                <a:solidFill>
                  <a:schemeClr val="accent6"/>
                </a:solidFill>
              </a:rPr>
              <a:t>Addysgu </a:t>
            </a:r>
            <a:r>
              <a:rPr lang="en-GB" sz="1600" dirty="0" err="1" smtClean="0">
                <a:solidFill>
                  <a:schemeClr val="accent6"/>
                </a:solidFill>
              </a:rPr>
              <a:t>adref</a:t>
            </a:r>
            <a:r>
              <a:rPr lang="en-GB" sz="1600" dirty="0" smtClean="0">
                <a:solidFill>
                  <a:schemeClr val="accent6"/>
                </a:solidFill>
              </a:rPr>
              <a:t> </a:t>
            </a:r>
          </a:p>
          <a:p>
            <a:r>
              <a:rPr lang="en-GB" sz="1600" b="1" i="1" dirty="0" smtClean="0">
                <a:solidFill>
                  <a:schemeClr val="accent6"/>
                </a:solidFill>
              </a:rPr>
              <a:t>Godwin, Fielding, Hicks, Holt, </a:t>
            </a:r>
            <a:r>
              <a:rPr lang="en-GB" sz="1600" b="1" i="1" dirty="0" err="1" smtClean="0">
                <a:solidFill>
                  <a:schemeClr val="accent6"/>
                </a:solidFill>
              </a:rPr>
              <a:t>Gray</a:t>
            </a:r>
            <a:r>
              <a:rPr lang="en-GB" sz="1600" b="1" i="1" dirty="0" smtClean="0">
                <a:solidFill>
                  <a:schemeClr val="accent6"/>
                </a:solidFill>
              </a:rPr>
              <a:t>, Robinson, </a:t>
            </a:r>
            <a:r>
              <a:rPr lang="en-GB" sz="1600" b="1" i="1" dirty="0" err="1" smtClean="0">
                <a:solidFill>
                  <a:schemeClr val="accent6"/>
                </a:solidFill>
              </a:rPr>
              <a:t>Gatto</a:t>
            </a:r>
            <a:r>
              <a:rPr lang="en-GB" sz="1600" b="1" i="1" dirty="0" smtClean="0">
                <a:solidFill>
                  <a:schemeClr val="accent6"/>
                </a:solidFill>
              </a:rPr>
              <a:t>, Kumar, Icke, Freire</a:t>
            </a:r>
          </a:p>
          <a:p>
            <a:r>
              <a:rPr lang="en-GB" sz="1600" dirty="0" err="1" smtClean="0">
                <a:solidFill>
                  <a:schemeClr val="accent6"/>
                </a:solidFill>
              </a:rPr>
              <a:t>Rhyfel</a:t>
            </a:r>
            <a:r>
              <a:rPr lang="en-GB" sz="1600" dirty="0" smtClean="0">
                <a:solidFill>
                  <a:schemeClr val="accent6"/>
                </a:solidFill>
              </a:rPr>
              <a:t> </a:t>
            </a:r>
            <a:r>
              <a:rPr lang="en-GB" sz="1600" dirty="0" err="1" smtClean="0">
                <a:solidFill>
                  <a:schemeClr val="accent6"/>
                </a:solidFill>
              </a:rPr>
              <a:t>ar</a:t>
            </a:r>
            <a:r>
              <a:rPr lang="en-GB" sz="1600" dirty="0" smtClean="0">
                <a:solidFill>
                  <a:schemeClr val="accent6"/>
                </a:solidFill>
              </a:rPr>
              <a:t> </a:t>
            </a:r>
            <a:r>
              <a:rPr lang="en-GB" sz="1600" dirty="0" err="1" smtClean="0">
                <a:solidFill>
                  <a:schemeClr val="accent6"/>
                </a:solidFill>
              </a:rPr>
              <a:t>blant</a:t>
            </a:r>
            <a:endParaRPr lang="en-GB" sz="1600" dirty="0" smtClean="0"/>
          </a:p>
          <a:p>
            <a:r>
              <a:rPr lang="en-GB" sz="1600" dirty="0" smtClean="0">
                <a:solidFill>
                  <a:schemeClr val="accent6"/>
                </a:solidFill>
              </a:rPr>
              <a:t>Dim jyst ysgol – </a:t>
            </a:r>
            <a:r>
              <a:rPr lang="en-GB" sz="1600" dirty="0" err="1" smtClean="0">
                <a:solidFill>
                  <a:schemeClr val="accent6"/>
                </a:solidFill>
              </a:rPr>
              <a:t>ffyrdd</a:t>
            </a:r>
            <a:r>
              <a:rPr lang="en-GB" sz="1600" dirty="0" smtClean="0">
                <a:solidFill>
                  <a:schemeClr val="accent6"/>
                </a:solidFill>
              </a:rPr>
              <a:t> o </a:t>
            </a:r>
            <a:r>
              <a:rPr lang="en-GB" sz="1600" dirty="0" err="1" smtClean="0">
                <a:solidFill>
                  <a:schemeClr val="accent6"/>
                </a:solidFill>
              </a:rPr>
              <a:t>dderbyn</a:t>
            </a:r>
            <a:r>
              <a:rPr lang="en-GB" sz="1600" dirty="0" smtClean="0">
                <a:solidFill>
                  <a:schemeClr val="accent6"/>
                </a:solidFill>
              </a:rPr>
              <a:t> </a:t>
            </a:r>
            <a:r>
              <a:rPr lang="en-GB" sz="1600" dirty="0" err="1" smtClean="0">
                <a:solidFill>
                  <a:schemeClr val="accent6"/>
                </a:solidFill>
              </a:rPr>
              <a:t>addysg</a:t>
            </a:r>
            <a:r>
              <a:rPr lang="en-GB" sz="1600" dirty="0" smtClean="0"/>
              <a:t> </a:t>
            </a:r>
            <a:r>
              <a:rPr lang="en-GB" sz="1600" dirty="0" smtClean="0">
                <a:solidFill>
                  <a:schemeClr val="accent6"/>
                </a:solidFill>
              </a:rPr>
              <a:t>(EOTAS)</a:t>
            </a:r>
          </a:p>
          <a:p>
            <a:r>
              <a:rPr lang="en-GB" sz="1600" dirty="0" smtClean="0">
                <a:solidFill>
                  <a:schemeClr val="accent6"/>
                </a:solidFill>
              </a:rPr>
              <a:t>Felly pam bod </a:t>
            </a:r>
            <a:r>
              <a:rPr lang="en-GB" sz="1600" dirty="0" err="1" smtClean="0">
                <a:solidFill>
                  <a:schemeClr val="accent6"/>
                </a:solidFill>
              </a:rPr>
              <a:t>codiad</a:t>
            </a:r>
            <a:r>
              <a:rPr lang="en-GB" sz="1600" dirty="0" smtClean="0">
                <a:solidFill>
                  <a:schemeClr val="accent6"/>
                </a:solidFill>
              </a:rPr>
              <a:t> mewn plant a </a:t>
            </a:r>
            <a:r>
              <a:rPr lang="en-GB" sz="1600" dirty="0" err="1" smtClean="0">
                <a:solidFill>
                  <a:schemeClr val="accent6"/>
                </a:solidFill>
              </a:rPr>
              <a:t>phobl</a:t>
            </a:r>
            <a:r>
              <a:rPr lang="en-GB" sz="1600" dirty="0" smtClean="0">
                <a:solidFill>
                  <a:schemeClr val="accent6"/>
                </a:solidFill>
              </a:rPr>
              <a:t> </a:t>
            </a:r>
            <a:r>
              <a:rPr lang="en-GB" sz="1600" dirty="0" err="1" smtClean="0">
                <a:solidFill>
                  <a:schemeClr val="accent6"/>
                </a:solidFill>
              </a:rPr>
              <a:t>ifanc</a:t>
            </a:r>
            <a:r>
              <a:rPr lang="en-GB" sz="1600" dirty="0" smtClean="0">
                <a:solidFill>
                  <a:schemeClr val="accent6"/>
                </a:solidFill>
              </a:rPr>
              <a:t> yn </a:t>
            </a:r>
            <a:r>
              <a:rPr lang="en-GB" sz="1600" dirty="0" err="1" smtClean="0">
                <a:solidFill>
                  <a:schemeClr val="accent6"/>
                </a:solidFill>
              </a:rPr>
              <a:t>cael</a:t>
            </a:r>
            <a:r>
              <a:rPr lang="en-GB" sz="1600" dirty="0" smtClean="0">
                <a:solidFill>
                  <a:schemeClr val="accent6"/>
                </a:solidFill>
              </a:rPr>
              <a:t> </a:t>
            </a:r>
            <a:r>
              <a:rPr lang="en-GB" sz="1600" dirty="0" err="1" smtClean="0">
                <a:solidFill>
                  <a:schemeClr val="accent6"/>
                </a:solidFill>
              </a:rPr>
              <a:t>eu</a:t>
            </a:r>
            <a:r>
              <a:rPr lang="en-GB" sz="1600" dirty="0" smtClean="0">
                <a:solidFill>
                  <a:schemeClr val="accent6"/>
                </a:solidFill>
              </a:rPr>
              <a:t> </a:t>
            </a:r>
            <a:r>
              <a:rPr lang="en-GB" sz="1600" dirty="0" err="1" smtClean="0">
                <a:solidFill>
                  <a:schemeClr val="accent6"/>
                </a:solidFill>
              </a:rPr>
              <a:t>haddysgu</a:t>
            </a:r>
            <a:r>
              <a:rPr lang="en-GB" sz="1600" dirty="0" smtClean="0">
                <a:solidFill>
                  <a:schemeClr val="accent6"/>
                </a:solidFill>
              </a:rPr>
              <a:t> </a:t>
            </a:r>
            <a:r>
              <a:rPr lang="en-GB" sz="1600" dirty="0" err="1" smtClean="0">
                <a:solidFill>
                  <a:schemeClr val="accent6"/>
                </a:solidFill>
              </a:rPr>
              <a:t>ar</a:t>
            </a:r>
            <a:r>
              <a:rPr lang="en-GB" sz="1600" dirty="0" smtClean="0">
                <a:solidFill>
                  <a:schemeClr val="accent6"/>
                </a:solidFill>
              </a:rPr>
              <a:t> </a:t>
            </a:r>
            <a:r>
              <a:rPr lang="en-GB" sz="1600" dirty="0" err="1" smtClean="0">
                <a:solidFill>
                  <a:schemeClr val="accent6"/>
                </a:solidFill>
              </a:rPr>
              <a:t>wahan</a:t>
            </a:r>
            <a:r>
              <a:rPr lang="en-GB" sz="1600" dirty="0" smtClean="0">
                <a:solidFill>
                  <a:schemeClr val="accent6"/>
                </a:solidFill>
              </a:rPr>
              <a:t> </a:t>
            </a:r>
            <a:r>
              <a:rPr lang="en-GB" sz="1600" dirty="0" err="1" smtClean="0">
                <a:solidFill>
                  <a:schemeClr val="accent6"/>
                </a:solidFill>
              </a:rPr>
              <a:t>i</a:t>
            </a:r>
            <a:r>
              <a:rPr lang="en-GB" sz="1600" dirty="0" smtClean="0">
                <a:solidFill>
                  <a:schemeClr val="accent6"/>
                </a:solidFill>
              </a:rPr>
              <a:t> ysgol? </a:t>
            </a:r>
            <a:endParaRPr lang="en-GB" sz="1600" dirty="0"/>
          </a:p>
          <a:p>
            <a:r>
              <a:rPr lang="en-GB" sz="1600" dirty="0" smtClean="0">
                <a:solidFill>
                  <a:schemeClr val="accent6"/>
                </a:solidFill>
              </a:rPr>
              <a:t>PISA, </a:t>
            </a:r>
            <a:r>
              <a:rPr lang="en-GB" sz="1600" dirty="0" err="1" smtClean="0">
                <a:solidFill>
                  <a:schemeClr val="accent6"/>
                </a:solidFill>
              </a:rPr>
              <a:t>lles</a:t>
            </a:r>
            <a:r>
              <a:rPr lang="en-GB" sz="1600" dirty="0" smtClean="0">
                <a:solidFill>
                  <a:schemeClr val="accent6"/>
                </a:solidFill>
              </a:rPr>
              <a:t> a’r £ </a:t>
            </a:r>
          </a:p>
          <a:p>
            <a:r>
              <a:rPr lang="en-GB" sz="1600" dirty="0" err="1" smtClean="0">
                <a:solidFill>
                  <a:schemeClr val="accent6"/>
                </a:solidFill>
              </a:rPr>
              <a:t>Addysg</a:t>
            </a:r>
            <a:r>
              <a:rPr lang="en-GB" sz="1600" dirty="0" smtClean="0">
                <a:solidFill>
                  <a:schemeClr val="accent6"/>
                </a:solidFill>
              </a:rPr>
              <a:t> yn y </a:t>
            </a:r>
            <a:r>
              <a:rPr lang="en-GB" sz="1600" dirty="0" err="1" smtClean="0">
                <a:solidFill>
                  <a:schemeClr val="accent6"/>
                </a:solidFill>
              </a:rPr>
              <a:t>Cartref</a:t>
            </a:r>
            <a:r>
              <a:rPr lang="en-GB" sz="1600" dirty="0" smtClean="0">
                <a:solidFill>
                  <a:schemeClr val="accent6"/>
                </a:solidFill>
              </a:rPr>
              <a:t> </a:t>
            </a:r>
            <a:r>
              <a:rPr lang="en-GB" sz="1600" dirty="0" err="1" smtClean="0">
                <a:solidFill>
                  <a:schemeClr val="accent6"/>
                </a:solidFill>
              </a:rPr>
              <a:t>Etholedig</a:t>
            </a:r>
            <a:r>
              <a:rPr lang="en-GB" sz="1600" dirty="0" smtClean="0">
                <a:solidFill>
                  <a:schemeClr val="accent6"/>
                </a:solidFill>
              </a:rPr>
              <a:t> - y ddadl dros</a:t>
            </a:r>
            <a:endParaRPr lang="en-GB" sz="1600" dirty="0" smtClean="0"/>
          </a:p>
          <a:p>
            <a:r>
              <a:rPr lang="en-GB" sz="1600" dirty="0" err="1" smtClean="0">
                <a:solidFill>
                  <a:schemeClr val="accent6"/>
                </a:solidFill>
              </a:rPr>
              <a:t>Fideo</a:t>
            </a:r>
            <a:r>
              <a:rPr lang="en-GB" sz="1600" dirty="0" smtClean="0"/>
              <a:t> </a:t>
            </a:r>
          </a:p>
          <a:p>
            <a:r>
              <a:rPr lang="en-GB" sz="1600" dirty="0" err="1" smtClean="0">
                <a:solidFill>
                  <a:schemeClr val="accent6"/>
                </a:solidFill>
              </a:rPr>
              <a:t>Ystadegau</a:t>
            </a:r>
            <a:r>
              <a:rPr lang="en-GB" sz="1600" dirty="0">
                <a:solidFill>
                  <a:schemeClr val="accent6"/>
                </a:solidFill>
              </a:rPr>
              <a:t> </a:t>
            </a:r>
            <a:r>
              <a:rPr lang="en-GB" sz="1600" dirty="0" smtClean="0">
                <a:solidFill>
                  <a:schemeClr val="accent6"/>
                </a:solidFill>
              </a:rPr>
              <a:t>a </a:t>
            </a:r>
            <a:r>
              <a:rPr lang="en-GB" sz="1600" dirty="0" err="1" smtClean="0">
                <a:solidFill>
                  <a:schemeClr val="accent6"/>
                </a:solidFill>
              </a:rPr>
              <a:t>rhesymau</a:t>
            </a:r>
            <a:r>
              <a:rPr lang="en-GB" sz="1600" dirty="0" smtClean="0">
                <a:solidFill>
                  <a:schemeClr val="accent6"/>
                </a:solidFill>
              </a:rPr>
              <a:t> </a:t>
            </a:r>
          </a:p>
          <a:p>
            <a:r>
              <a:rPr lang="en-GB" sz="1600" dirty="0" err="1" smtClean="0">
                <a:solidFill>
                  <a:schemeClr val="accent6"/>
                </a:solidFill>
              </a:rPr>
              <a:t>Dadl</a:t>
            </a:r>
            <a:r>
              <a:rPr lang="en-GB" sz="1600" dirty="0" smtClean="0">
                <a:solidFill>
                  <a:schemeClr val="accent6"/>
                </a:solidFill>
              </a:rPr>
              <a:t> </a:t>
            </a:r>
            <a:r>
              <a:rPr lang="en-GB" sz="1600" dirty="0" err="1" smtClean="0">
                <a:solidFill>
                  <a:schemeClr val="accent6"/>
                </a:solidFill>
              </a:rPr>
              <a:t>glo</a:t>
            </a:r>
            <a:r>
              <a:rPr lang="en-GB" sz="1600" dirty="0" smtClean="0">
                <a:solidFill>
                  <a:schemeClr val="accent6"/>
                </a:solidFill>
              </a:rPr>
              <a:t>! </a:t>
            </a:r>
            <a:endParaRPr lang="en-GB" sz="1600" dirty="0" smtClean="0"/>
          </a:p>
          <a:p>
            <a:endParaRPr lang="en-GB" sz="1600" dirty="0" smtClean="0"/>
          </a:p>
          <a:p>
            <a:endParaRPr lang="en-GB" sz="1600" dirty="0" smtClean="0"/>
          </a:p>
          <a:p>
            <a:endParaRPr lang="en-GB" sz="1600"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p:txBody>
      </p:sp>
      <p:sp>
        <p:nvSpPr>
          <p:cNvPr id="6" name="Title 1"/>
          <p:cNvSpPr txBox="1">
            <a:spLocks/>
          </p:cNvSpPr>
          <p:nvPr/>
        </p:nvSpPr>
        <p:spPr>
          <a:xfrm>
            <a:off x="1801462" y="324728"/>
            <a:ext cx="10390538" cy="562658"/>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4000" dirty="0" smtClean="0">
                <a:solidFill>
                  <a:schemeClr val="accent6"/>
                </a:solidFill>
              </a:rPr>
              <a:t>Radical neu </a:t>
            </a:r>
            <a:r>
              <a:rPr lang="en-GB" sz="4000" dirty="0" err="1" smtClean="0">
                <a:solidFill>
                  <a:schemeClr val="accent6"/>
                </a:solidFill>
              </a:rPr>
              <a:t>Chwyldroadol</a:t>
            </a:r>
            <a:r>
              <a:rPr lang="en-GB" sz="4000" dirty="0" smtClean="0">
                <a:solidFill>
                  <a:schemeClr val="accent6"/>
                </a:solidFill>
              </a:rPr>
              <a:t>?</a:t>
            </a:r>
            <a:endParaRPr lang="en-GB" sz="4000" dirty="0">
              <a:solidFill>
                <a:schemeClr val="accent6"/>
              </a:solidFill>
            </a:endParaRPr>
          </a:p>
        </p:txBody>
      </p:sp>
      <p:pic>
        <p:nvPicPr>
          <p:cNvPr id="4" name="Picture 3" descr="File:Emblem-question-red.svg - Wikipedi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09236" y="1446703"/>
            <a:ext cx="2256945" cy="2256945"/>
          </a:xfrm>
          <a:prstGeom prst="rect">
            <a:avLst/>
          </a:prstGeom>
        </p:spPr>
      </p:pic>
    </p:spTree>
    <p:extLst>
      <p:ext uri="{BB962C8B-B14F-4D97-AF65-F5344CB8AC3E}">
        <p14:creationId xmlns:p14="http://schemas.microsoft.com/office/powerpoint/2010/main" val="131695744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43580" y="1356880"/>
            <a:ext cx="9952882" cy="5614987"/>
          </a:xfrm>
        </p:spPr>
        <p:txBody>
          <a:bodyPr>
            <a:normAutofit fontScale="92500" lnSpcReduction="10000"/>
          </a:bodyPr>
          <a:lstStyle/>
          <a:p>
            <a:pPr marL="0" indent="0">
              <a:buNone/>
            </a:pPr>
            <a:r>
              <a:rPr lang="en-GB" sz="2000" b="1" dirty="0" smtClean="0"/>
              <a:t>Content</a:t>
            </a:r>
            <a:endParaRPr lang="en-GB" sz="1600" dirty="0" smtClean="0"/>
          </a:p>
          <a:p>
            <a:r>
              <a:rPr lang="en-GB" sz="1600" dirty="0" smtClean="0"/>
              <a:t>Radical or Revolutionary?</a:t>
            </a:r>
          </a:p>
          <a:p>
            <a:r>
              <a:rPr lang="en-GB" sz="1600" dirty="0" smtClean="0"/>
              <a:t>UNCRC – Article 26</a:t>
            </a:r>
          </a:p>
          <a:p>
            <a:r>
              <a:rPr lang="en-GB" sz="1600" dirty="0" smtClean="0"/>
              <a:t>Education is…….</a:t>
            </a:r>
          </a:p>
          <a:p>
            <a:r>
              <a:rPr lang="en-GB" sz="1600" dirty="0" smtClean="0"/>
              <a:t>Purpose of Education</a:t>
            </a:r>
          </a:p>
          <a:p>
            <a:r>
              <a:rPr lang="en-GB" sz="1600" dirty="0" smtClean="0"/>
              <a:t>How we learn </a:t>
            </a:r>
          </a:p>
          <a:p>
            <a:r>
              <a:rPr lang="en-GB" sz="1600" dirty="0" smtClean="0"/>
              <a:t>Home schooling</a:t>
            </a:r>
          </a:p>
          <a:p>
            <a:r>
              <a:rPr lang="en-GB" sz="1600" b="1" i="1" dirty="0" smtClean="0"/>
              <a:t>Godwin, Fielding, Hicks, Holt, </a:t>
            </a:r>
            <a:r>
              <a:rPr lang="en-GB" sz="1600" b="1" i="1" dirty="0" err="1" smtClean="0"/>
              <a:t>Gray</a:t>
            </a:r>
            <a:r>
              <a:rPr lang="en-GB" sz="1600" b="1" i="1" dirty="0" smtClean="0"/>
              <a:t>, Robinson, </a:t>
            </a:r>
            <a:r>
              <a:rPr lang="en-GB" sz="1600" b="1" i="1" dirty="0" err="1" smtClean="0"/>
              <a:t>Gatto</a:t>
            </a:r>
            <a:r>
              <a:rPr lang="en-GB" sz="1600" b="1" i="1" dirty="0" smtClean="0"/>
              <a:t>, Kumar, Icke, Freire</a:t>
            </a:r>
          </a:p>
          <a:p>
            <a:r>
              <a:rPr lang="en-GB" sz="1600" dirty="0" smtClean="0"/>
              <a:t>War on kids </a:t>
            </a:r>
          </a:p>
          <a:p>
            <a:r>
              <a:rPr lang="en-GB" sz="1600" dirty="0" smtClean="0"/>
              <a:t>Not just school - Ways of receiving an education (EOTAS)</a:t>
            </a:r>
          </a:p>
          <a:p>
            <a:r>
              <a:rPr lang="en-GB" sz="1600" dirty="0" smtClean="0"/>
              <a:t>So why is there an increase in CYP being educated otherwise?</a:t>
            </a:r>
          </a:p>
          <a:p>
            <a:r>
              <a:rPr lang="en-GB" sz="1600" dirty="0" smtClean="0"/>
              <a:t>PISA, Well-being and the £</a:t>
            </a:r>
          </a:p>
          <a:p>
            <a:r>
              <a:rPr lang="en-GB" sz="1600" dirty="0" smtClean="0"/>
              <a:t>Elective Home Education - the argument for</a:t>
            </a:r>
          </a:p>
          <a:p>
            <a:r>
              <a:rPr lang="en-GB" sz="1600" dirty="0" smtClean="0"/>
              <a:t>Video </a:t>
            </a:r>
          </a:p>
          <a:p>
            <a:r>
              <a:rPr lang="en-GB" sz="1600" dirty="0" smtClean="0"/>
              <a:t>Statistics and reasons</a:t>
            </a:r>
          </a:p>
          <a:p>
            <a:r>
              <a:rPr lang="en-GB" sz="1600" dirty="0" smtClean="0"/>
              <a:t>Closing argument!</a:t>
            </a:r>
          </a:p>
          <a:p>
            <a:endParaRPr lang="en-GB" sz="1600" dirty="0" smtClean="0"/>
          </a:p>
          <a:p>
            <a:endParaRPr lang="en-GB" sz="1600" dirty="0" smtClean="0"/>
          </a:p>
          <a:p>
            <a:endParaRPr lang="en-GB" sz="1600" dirty="0" smtClean="0"/>
          </a:p>
          <a:p>
            <a:endParaRPr lang="en-GB" sz="1600"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p:txBody>
      </p:sp>
      <p:sp>
        <p:nvSpPr>
          <p:cNvPr id="6" name="Title 1"/>
          <p:cNvSpPr txBox="1">
            <a:spLocks/>
          </p:cNvSpPr>
          <p:nvPr/>
        </p:nvSpPr>
        <p:spPr>
          <a:xfrm>
            <a:off x="1742256" y="469454"/>
            <a:ext cx="10390538" cy="562658"/>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4000" dirty="0" smtClean="0">
                <a:solidFill>
                  <a:schemeClr val="accent6"/>
                </a:solidFill>
              </a:rPr>
              <a:t> </a:t>
            </a:r>
            <a:r>
              <a:rPr lang="en-GB" sz="4000" dirty="0" smtClean="0"/>
              <a:t>Radical or Revolutionary?</a:t>
            </a:r>
            <a:endParaRPr lang="en-GB" sz="4000" dirty="0"/>
          </a:p>
        </p:txBody>
      </p:sp>
      <p:pic>
        <p:nvPicPr>
          <p:cNvPr id="2" name="Picture 1" descr="File:Emblem-question-red.svg - Wikipedi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85570" y="2604504"/>
            <a:ext cx="2256945" cy="2256945"/>
          </a:xfrm>
          <a:prstGeom prst="rect">
            <a:avLst/>
          </a:prstGeom>
        </p:spPr>
      </p:pic>
    </p:spTree>
    <p:extLst>
      <p:ext uri="{BB962C8B-B14F-4D97-AF65-F5344CB8AC3E}">
        <p14:creationId xmlns:p14="http://schemas.microsoft.com/office/powerpoint/2010/main" val="23339416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665596" y="353938"/>
            <a:ext cx="8971086" cy="688501"/>
          </a:xfrm>
          <a:prstGeom prst="rect">
            <a:avLst/>
          </a:prstGeom>
        </p:spPr>
        <p:txBody>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800" dirty="0" smtClean="0"/>
              <a:t>Radical neu </a:t>
            </a:r>
            <a:r>
              <a:rPr lang="en-GB" sz="2800" dirty="0" err="1" smtClean="0"/>
              <a:t>Chwyldroadol</a:t>
            </a:r>
            <a:r>
              <a:rPr lang="en-GB" sz="2800" dirty="0" smtClean="0"/>
              <a:t>?</a:t>
            </a:r>
          </a:p>
          <a:p>
            <a:r>
              <a:rPr lang="en-GB" sz="2800" dirty="0" err="1" smtClean="0"/>
              <a:t>Gosod</a:t>
            </a:r>
            <a:r>
              <a:rPr lang="en-GB" sz="2800" dirty="0" smtClean="0"/>
              <a:t> </a:t>
            </a:r>
            <a:r>
              <a:rPr lang="en-GB" sz="2800" dirty="0" err="1" smtClean="0"/>
              <a:t>yr</a:t>
            </a:r>
            <a:r>
              <a:rPr lang="en-GB" sz="2800" dirty="0" smtClean="0"/>
              <a:t> </a:t>
            </a:r>
            <a:r>
              <a:rPr lang="en-GB" sz="2800" dirty="0" err="1" smtClean="0"/>
              <a:t>olygfa</a:t>
            </a:r>
            <a:r>
              <a:rPr lang="en-GB" sz="2800" dirty="0" smtClean="0"/>
              <a:t>…</a:t>
            </a:r>
          </a:p>
          <a:p>
            <a:r>
              <a:rPr lang="en-GB" dirty="0" smtClean="0"/>
              <a:t/>
            </a:r>
            <a:br>
              <a:rPr lang="en-GB" dirty="0" smtClean="0"/>
            </a:br>
            <a:endParaRPr lang="en-GB" dirty="0"/>
          </a:p>
        </p:txBody>
      </p:sp>
      <p:sp>
        <p:nvSpPr>
          <p:cNvPr id="3" name="Title 2"/>
          <p:cNvSpPr>
            <a:spLocks noGrp="1"/>
          </p:cNvSpPr>
          <p:nvPr>
            <p:ph type="title"/>
          </p:nvPr>
        </p:nvSpPr>
        <p:spPr>
          <a:xfrm>
            <a:off x="7093817" y="293269"/>
            <a:ext cx="6332732" cy="976312"/>
          </a:xfrm>
        </p:spPr>
        <p:txBody>
          <a:bodyPr>
            <a:noAutofit/>
          </a:bodyPr>
          <a:lstStyle/>
          <a:p>
            <a:r>
              <a:rPr lang="en-GB" sz="2800" dirty="0" smtClean="0"/>
              <a:t>Radical or Revolutionary?</a:t>
            </a:r>
            <a:br>
              <a:rPr lang="en-GB" sz="2800" dirty="0" smtClean="0"/>
            </a:br>
            <a:r>
              <a:rPr lang="en-GB" sz="2800" dirty="0" smtClean="0"/>
              <a:t>Setting the scene……..</a:t>
            </a:r>
            <a:endParaRPr lang="en-GB" sz="2800" dirty="0"/>
          </a:p>
        </p:txBody>
      </p:sp>
      <p:sp>
        <p:nvSpPr>
          <p:cNvPr id="5" name="Text Placeholder 4"/>
          <p:cNvSpPr>
            <a:spLocks noGrp="1"/>
          </p:cNvSpPr>
          <p:nvPr>
            <p:ph type="body" sz="half" idx="2"/>
          </p:nvPr>
        </p:nvSpPr>
        <p:spPr>
          <a:xfrm>
            <a:off x="1193484" y="1912872"/>
            <a:ext cx="3505199" cy="1562577"/>
          </a:xfrm>
        </p:spPr>
        <p:txBody>
          <a:bodyPr/>
          <a:lstStyle/>
          <a:p>
            <a:pPr marL="285750" indent="-285750">
              <a:buFont typeface="Wingdings" panose="05000000000000000000" pitchFamily="2" charset="2"/>
              <a:buChar char="Ø"/>
            </a:pPr>
            <a:r>
              <a:rPr lang="en-GB" dirty="0" smtClean="0"/>
              <a:t>‘</a:t>
            </a:r>
            <a:r>
              <a:rPr lang="en-GB" dirty="0" err="1" smtClean="0"/>
              <a:t>Ideoleg</a:t>
            </a:r>
            <a:r>
              <a:rPr lang="en-GB" dirty="0" smtClean="0"/>
              <a:t> radical’ </a:t>
            </a:r>
          </a:p>
          <a:p>
            <a:pPr marL="285750" indent="-285750">
              <a:buFont typeface="Wingdings" panose="05000000000000000000" pitchFamily="2" charset="2"/>
              <a:buChar char="Ø"/>
            </a:pPr>
            <a:r>
              <a:rPr lang="en-GB" dirty="0" err="1" smtClean="0"/>
              <a:t>Addysgwyr</a:t>
            </a:r>
            <a:r>
              <a:rPr lang="en-GB" dirty="0" smtClean="0"/>
              <a:t> </a:t>
            </a:r>
            <a:r>
              <a:rPr lang="en-GB" dirty="0" err="1"/>
              <a:t>r</a:t>
            </a:r>
            <a:r>
              <a:rPr lang="en-GB" dirty="0" err="1" smtClean="0"/>
              <a:t>hyddfrydig</a:t>
            </a:r>
            <a:r>
              <a:rPr lang="en-GB" dirty="0" smtClean="0"/>
              <a:t> </a:t>
            </a:r>
          </a:p>
          <a:p>
            <a:pPr marL="285750" indent="-285750">
              <a:buFont typeface="Wingdings" panose="05000000000000000000" pitchFamily="2" charset="2"/>
              <a:buChar char="Ø"/>
            </a:pPr>
            <a:r>
              <a:rPr lang="en-GB" dirty="0" err="1" smtClean="0"/>
              <a:t>Addysgwyr</a:t>
            </a:r>
            <a:r>
              <a:rPr lang="en-GB" dirty="0" smtClean="0"/>
              <a:t> radical</a:t>
            </a:r>
          </a:p>
          <a:p>
            <a:endParaRPr lang="en-GB" dirty="0" smtClean="0"/>
          </a:p>
          <a:p>
            <a:pPr marL="285750" indent="-285750">
              <a:buFont typeface="Wingdings" panose="05000000000000000000" pitchFamily="2" charset="2"/>
              <a:buChar char="Ø"/>
            </a:pPr>
            <a:endParaRPr lang="en-GB" dirty="0" smtClean="0"/>
          </a:p>
          <a:p>
            <a:pPr marL="285750" indent="-285750">
              <a:buFont typeface="Wingdings" panose="05000000000000000000" pitchFamily="2" charset="2"/>
              <a:buChar char="Ø"/>
            </a:pPr>
            <a:endParaRPr lang="en-GB" dirty="0"/>
          </a:p>
        </p:txBody>
      </p:sp>
      <p:sp>
        <p:nvSpPr>
          <p:cNvPr id="6" name="TextBox 5"/>
          <p:cNvSpPr txBox="1"/>
          <p:nvPr/>
        </p:nvSpPr>
        <p:spPr>
          <a:xfrm>
            <a:off x="5855110" y="1598613"/>
            <a:ext cx="184731" cy="369332"/>
          </a:xfrm>
          <a:prstGeom prst="rect">
            <a:avLst/>
          </a:prstGeom>
          <a:noFill/>
        </p:spPr>
        <p:txBody>
          <a:bodyPr wrap="none" rtlCol="0">
            <a:spAutoFit/>
          </a:bodyPr>
          <a:lstStyle/>
          <a:p>
            <a:endParaRPr lang="en-GB" dirty="0"/>
          </a:p>
        </p:txBody>
      </p:sp>
      <p:pic>
        <p:nvPicPr>
          <p:cNvPr id="9" name="Picture 8"/>
          <p:cNvPicPr>
            <a:picLocks noChangeAspect="1"/>
          </p:cNvPicPr>
          <p:nvPr/>
        </p:nvPicPr>
        <p:blipFill>
          <a:blip r:embed="rId3"/>
          <a:stretch>
            <a:fillRect/>
          </a:stretch>
        </p:blipFill>
        <p:spPr>
          <a:xfrm>
            <a:off x="7449731" y="1450341"/>
            <a:ext cx="4603662" cy="4290327"/>
          </a:xfrm>
          <a:prstGeom prst="rect">
            <a:avLst/>
          </a:prstGeom>
        </p:spPr>
      </p:pic>
      <p:sp>
        <p:nvSpPr>
          <p:cNvPr id="10" name="TextBox 9"/>
          <p:cNvSpPr txBox="1"/>
          <p:nvPr/>
        </p:nvSpPr>
        <p:spPr>
          <a:xfrm>
            <a:off x="7535743" y="5994608"/>
            <a:ext cx="4925962" cy="523220"/>
          </a:xfrm>
          <a:prstGeom prst="rect">
            <a:avLst/>
          </a:prstGeom>
          <a:noFill/>
        </p:spPr>
        <p:txBody>
          <a:bodyPr wrap="square" rtlCol="0">
            <a:spAutoFit/>
          </a:bodyPr>
          <a:lstStyle/>
          <a:p>
            <a:r>
              <a:rPr lang="en-GB" sz="1400" dirty="0" smtClean="0"/>
              <a:t>4 </a:t>
            </a:r>
            <a:r>
              <a:rPr lang="en-GB" sz="1400" dirty="0" err="1" smtClean="0"/>
              <a:t>Ideoleg</a:t>
            </a:r>
            <a:r>
              <a:rPr lang="en-GB" sz="1400" dirty="0" smtClean="0"/>
              <a:t> </a:t>
            </a:r>
            <a:r>
              <a:rPr lang="en-GB" sz="1400" dirty="0" err="1" smtClean="0"/>
              <a:t>Addysgol</a:t>
            </a:r>
            <a:r>
              <a:rPr lang="en-GB" sz="1400" dirty="0" smtClean="0"/>
              <a:t> / Four </a:t>
            </a:r>
            <a:r>
              <a:rPr lang="en-GB" sz="1400" dirty="0"/>
              <a:t>E</a:t>
            </a:r>
            <a:r>
              <a:rPr lang="en-GB" sz="1400" dirty="0" smtClean="0"/>
              <a:t>ducational </a:t>
            </a:r>
            <a:r>
              <a:rPr lang="en-GB" sz="1400" dirty="0"/>
              <a:t>I</a:t>
            </a:r>
            <a:r>
              <a:rPr lang="en-GB" sz="1400" dirty="0" smtClean="0"/>
              <a:t>deologies (Askew and Carnell, 1998)</a:t>
            </a:r>
            <a:endParaRPr lang="en-GB" sz="1400" dirty="0"/>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12499" y="3992374"/>
            <a:ext cx="2490510" cy="1654806"/>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83831" y="5282628"/>
            <a:ext cx="1971279" cy="1309805"/>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34706" y="3588422"/>
            <a:ext cx="1942468" cy="1292820"/>
          </a:xfrm>
          <a:prstGeom prst="rect">
            <a:avLst/>
          </a:prstGeom>
        </p:spPr>
      </p:pic>
      <p:sp>
        <p:nvSpPr>
          <p:cNvPr id="11" name="Text Placeholder 4"/>
          <p:cNvSpPr txBox="1">
            <a:spLocks/>
          </p:cNvSpPr>
          <p:nvPr/>
        </p:nvSpPr>
        <p:spPr>
          <a:xfrm>
            <a:off x="4381252" y="1912873"/>
            <a:ext cx="3505199" cy="1562577"/>
          </a:xfrm>
          <a:prstGeom prst="rect">
            <a:avLst/>
          </a:prstGeom>
        </p:spPr>
        <p:txBody>
          <a:bodyPr vert="horz" lIns="91440" tIns="45720" rIns="91440" bIns="45720" rtlCol="0">
            <a:normAutofit/>
          </a:bodyPr>
          <a:lstStyle>
            <a:lvl1pPr marL="0" indent="0" algn="l" defTabSz="457200" rtl="0" eaLnBrk="1" latinLnBrk="0" hangingPunct="1">
              <a:spcBef>
                <a:spcPts val="1000"/>
              </a:spcBef>
              <a:spcAft>
                <a:spcPts val="0"/>
              </a:spcAft>
              <a:buClr>
                <a:schemeClr val="accent1"/>
              </a:buClr>
              <a:buFont typeface="Wingdings 3" charset="2"/>
              <a:buNone/>
              <a:defRPr sz="1400" kern="1200">
                <a:solidFill>
                  <a:schemeClr val="tx1">
                    <a:lumMod val="75000"/>
                    <a:lumOff val="25000"/>
                  </a:schemeClr>
                </a:solidFill>
                <a:latin typeface="+mn-lt"/>
                <a:ea typeface="+mn-ea"/>
                <a:cs typeface="+mn-cs"/>
              </a:defRPr>
            </a:lvl1pPr>
            <a:lvl2pPr marL="457200" indent="0" algn="l" defTabSz="457200" rtl="0" eaLnBrk="1" latinLnBrk="0" hangingPunct="1">
              <a:spcBef>
                <a:spcPts val="1000"/>
              </a:spcBef>
              <a:spcAft>
                <a:spcPts val="0"/>
              </a:spcAft>
              <a:buClr>
                <a:schemeClr val="accent1"/>
              </a:buClr>
              <a:buFont typeface="Wingdings 3" charset="2"/>
              <a:buNone/>
              <a:defRPr sz="1200" kern="1200">
                <a:solidFill>
                  <a:schemeClr val="tx1">
                    <a:lumMod val="75000"/>
                    <a:lumOff val="25000"/>
                  </a:schemeClr>
                </a:solidFill>
                <a:latin typeface="+mn-lt"/>
                <a:ea typeface="+mn-ea"/>
                <a:cs typeface="+mn-cs"/>
              </a:defRPr>
            </a:lvl2pPr>
            <a:lvl3pPr marL="914400" indent="0" algn="l" defTabSz="457200" rtl="0" eaLnBrk="1" latinLnBrk="0" hangingPunct="1">
              <a:spcBef>
                <a:spcPts val="1000"/>
              </a:spcBef>
              <a:spcAft>
                <a:spcPts val="0"/>
              </a:spcAft>
              <a:buClr>
                <a:schemeClr val="accent1"/>
              </a:buClr>
              <a:buFont typeface="Wingdings 3" charset="2"/>
              <a:buNone/>
              <a:defRPr sz="1000" kern="1200">
                <a:solidFill>
                  <a:schemeClr val="tx1">
                    <a:lumMod val="75000"/>
                    <a:lumOff val="25000"/>
                  </a:schemeClr>
                </a:solidFill>
                <a:latin typeface="+mn-lt"/>
                <a:ea typeface="+mn-ea"/>
                <a:cs typeface="+mn-cs"/>
              </a:defRPr>
            </a:lvl3pPr>
            <a:lvl4pPr marL="1371600" indent="0" algn="l" defTabSz="457200" rtl="0" eaLnBrk="1" latinLnBrk="0" hangingPunct="1">
              <a:spcBef>
                <a:spcPts val="1000"/>
              </a:spcBef>
              <a:spcAft>
                <a:spcPts val="0"/>
              </a:spcAft>
              <a:buClr>
                <a:schemeClr val="accent1"/>
              </a:buClr>
              <a:buFont typeface="Wingdings 3" charset="2"/>
              <a:buNone/>
              <a:defRPr sz="900" kern="1200">
                <a:solidFill>
                  <a:schemeClr val="tx1">
                    <a:lumMod val="75000"/>
                    <a:lumOff val="25000"/>
                  </a:schemeClr>
                </a:solidFill>
                <a:latin typeface="+mn-lt"/>
                <a:ea typeface="+mn-ea"/>
                <a:cs typeface="+mn-cs"/>
              </a:defRPr>
            </a:lvl4pPr>
            <a:lvl5pPr marL="1828800" indent="0" algn="l" defTabSz="457200" rtl="0" eaLnBrk="1" latinLnBrk="0" hangingPunct="1">
              <a:spcBef>
                <a:spcPts val="1000"/>
              </a:spcBef>
              <a:spcAft>
                <a:spcPts val="0"/>
              </a:spcAft>
              <a:buClr>
                <a:schemeClr val="accent1"/>
              </a:buClr>
              <a:buFont typeface="Wingdings 3" charset="2"/>
              <a:buNone/>
              <a:defRPr sz="900" kern="1200">
                <a:solidFill>
                  <a:schemeClr val="tx1">
                    <a:lumMod val="75000"/>
                    <a:lumOff val="25000"/>
                  </a:schemeClr>
                </a:solidFill>
                <a:latin typeface="+mn-lt"/>
                <a:ea typeface="+mn-ea"/>
                <a:cs typeface="+mn-cs"/>
              </a:defRPr>
            </a:lvl5pPr>
            <a:lvl6pPr marL="2286000" indent="0" algn="l" defTabSz="457200" rtl="0" eaLnBrk="1" latinLnBrk="0" hangingPunct="1">
              <a:spcBef>
                <a:spcPts val="1000"/>
              </a:spcBef>
              <a:spcAft>
                <a:spcPts val="0"/>
              </a:spcAft>
              <a:buClr>
                <a:schemeClr val="accent1"/>
              </a:buClr>
              <a:buFont typeface="Wingdings 3" charset="2"/>
              <a:buNone/>
              <a:defRPr sz="900" kern="1200">
                <a:solidFill>
                  <a:schemeClr val="tx1">
                    <a:lumMod val="75000"/>
                    <a:lumOff val="25000"/>
                  </a:schemeClr>
                </a:solidFill>
                <a:latin typeface="+mn-lt"/>
                <a:ea typeface="+mn-ea"/>
                <a:cs typeface="+mn-cs"/>
              </a:defRPr>
            </a:lvl6pPr>
            <a:lvl7pPr marL="2743200" indent="0" algn="l" defTabSz="457200" rtl="0" eaLnBrk="1" latinLnBrk="0" hangingPunct="1">
              <a:spcBef>
                <a:spcPts val="1000"/>
              </a:spcBef>
              <a:spcAft>
                <a:spcPts val="0"/>
              </a:spcAft>
              <a:buClr>
                <a:schemeClr val="accent1"/>
              </a:buClr>
              <a:buFont typeface="Wingdings 3" charset="2"/>
              <a:buNone/>
              <a:defRPr sz="900" kern="1200">
                <a:solidFill>
                  <a:schemeClr val="tx1">
                    <a:lumMod val="75000"/>
                    <a:lumOff val="25000"/>
                  </a:schemeClr>
                </a:solidFill>
                <a:latin typeface="+mn-lt"/>
                <a:ea typeface="+mn-ea"/>
                <a:cs typeface="+mn-cs"/>
              </a:defRPr>
            </a:lvl7pPr>
            <a:lvl8pPr marL="3200400" indent="0" algn="l" defTabSz="457200" rtl="0" eaLnBrk="1" latinLnBrk="0" hangingPunct="1">
              <a:spcBef>
                <a:spcPts val="1000"/>
              </a:spcBef>
              <a:spcAft>
                <a:spcPts val="0"/>
              </a:spcAft>
              <a:buClr>
                <a:schemeClr val="accent1"/>
              </a:buClr>
              <a:buFont typeface="Wingdings 3" charset="2"/>
              <a:buNone/>
              <a:defRPr sz="900" kern="1200">
                <a:solidFill>
                  <a:schemeClr val="tx1">
                    <a:lumMod val="75000"/>
                    <a:lumOff val="25000"/>
                  </a:schemeClr>
                </a:solidFill>
                <a:latin typeface="+mn-lt"/>
                <a:ea typeface="+mn-ea"/>
                <a:cs typeface="+mn-cs"/>
              </a:defRPr>
            </a:lvl8pPr>
            <a:lvl9pPr marL="3657600" indent="0" algn="l" defTabSz="457200" rtl="0" eaLnBrk="1" latinLnBrk="0" hangingPunct="1">
              <a:spcBef>
                <a:spcPts val="1000"/>
              </a:spcBef>
              <a:spcAft>
                <a:spcPts val="0"/>
              </a:spcAft>
              <a:buClr>
                <a:schemeClr val="accent1"/>
              </a:buClr>
              <a:buFont typeface="Wingdings 3" charset="2"/>
              <a:buNone/>
              <a:defRPr sz="900" kern="1200">
                <a:solidFill>
                  <a:schemeClr val="tx1">
                    <a:lumMod val="75000"/>
                    <a:lumOff val="25000"/>
                  </a:schemeClr>
                </a:solidFill>
                <a:latin typeface="+mn-lt"/>
                <a:ea typeface="+mn-ea"/>
                <a:cs typeface="+mn-cs"/>
              </a:defRPr>
            </a:lvl9pPr>
          </a:lstStyle>
          <a:p>
            <a:pPr marL="285750" indent="-285750">
              <a:buFont typeface="Wingdings" panose="05000000000000000000" pitchFamily="2" charset="2"/>
              <a:buChar char="Ø"/>
            </a:pPr>
            <a:r>
              <a:rPr lang="en-GB" dirty="0" smtClean="0"/>
              <a:t>A ‘radical ideology’ </a:t>
            </a:r>
          </a:p>
          <a:p>
            <a:pPr marL="285750" indent="-285750">
              <a:buFont typeface="Wingdings" panose="05000000000000000000" pitchFamily="2" charset="2"/>
              <a:buChar char="Ø"/>
            </a:pPr>
            <a:r>
              <a:rPr lang="en-GB" dirty="0" smtClean="0"/>
              <a:t>Libertarian </a:t>
            </a:r>
            <a:r>
              <a:rPr lang="en-GB" dirty="0" smtClean="0"/>
              <a:t>educators </a:t>
            </a:r>
            <a:endParaRPr lang="en-GB" dirty="0" smtClean="0"/>
          </a:p>
          <a:p>
            <a:pPr marL="285750" indent="-285750">
              <a:buFont typeface="Wingdings" panose="05000000000000000000" pitchFamily="2" charset="2"/>
              <a:buChar char="Ø"/>
            </a:pPr>
            <a:r>
              <a:rPr lang="en-GB" dirty="0" smtClean="0"/>
              <a:t>Radical educators </a:t>
            </a:r>
          </a:p>
          <a:p>
            <a:endParaRPr lang="en-GB" dirty="0" smtClean="0"/>
          </a:p>
          <a:p>
            <a:pPr marL="285750" indent="-285750">
              <a:buFont typeface="Wingdings" panose="05000000000000000000" pitchFamily="2" charset="2"/>
              <a:buChar char="Ø"/>
            </a:pPr>
            <a:endParaRPr lang="en-GB" dirty="0" smtClean="0"/>
          </a:p>
          <a:p>
            <a:pPr marL="285750" indent="-285750">
              <a:buFont typeface="Wingdings" panose="05000000000000000000" pitchFamily="2" charset="2"/>
              <a:buChar char="Ø"/>
            </a:pPr>
            <a:endParaRPr lang="en-GB" dirty="0"/>
          </a:p>
        </p:txBody>
      </p:sp>
    </p:spTree>
    <p:extLst>
      <p:ext uri="{BB962C8B-B14F-4D97-AF65-F5344CB8AC3E}">
        <p14:creationId xmlns:p14="http://schemas.microsoft.com/office/powerpoint/2010/main" val="37794604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69594" y="1556427"/>
            <a:ext cx="9735018" cy="4863828"/>
          </a:xfrm>
        </p:spPr>
        <p:txBody>
          <a:bodyPr>
            <a:normAutofit/>
          </a:bodyPr>
          <a:lstStyle/>
          <a:p>
            <a:pPr marL="0" indent="0">
              <a:buNone/>
            </a:pPr>
            <a:endParaRPr lang="en-GB" b="1" dirty="0"/>
          </a:p>
          <a:p>
            <a:r>
              <a:rPr lang="en-GB" dirty="0" smtClean="0"/>
              <a:t>Everyone </a:t>
            </a:r>
            <a:r>
              <a:rPr lang="en-GB" dirty="0"/>
              <a:t>has the right to education. Education shall be free, at least in the elementary and fundamental stages. </a:t>
            </a:r>
            <a:r>
              <a:rPr lang="en-GB" b="1" dirty="0"/>
              <a:t>Elementary </a:t>
            </a:r>
            <a:r>
              <a:rPr lang="en-GB" b="1" dirty="0" smtClean="0"/>
              <a:t>(Primary) education </a:t>
            </a:r>
            <a:r>
              <a:rPr lang="en-GB" b="1" dirty="0"/>
              <a:t>shall be compulsory. </a:t>
            </a:r>
            <a:r>
              <a:rPr lang="en-GB" dirty="0"/>
              <a:t>Technical and professional education shall be made generally available and higher education shall be equally accessible to all on the basis of merit.</a:t>
            </a:r>
          </a:p>
          <a:p>
            <a:r>
              <a:rPr lang="en-GB" b="1" dirty="0">
                <a:solidFill>
                  <a:srgbClr val="FF0000"/>
                </a:solidFill>
              </a:rPr>
              <a:t>Education shall be directed to the full development of the human personality </a:t>
            </a:r>
            <a:r>
              <a:rPr lang="en-GB" dirty="0"/>
              <a:t>and to the strengthening of respect for human rights and fundamental freedoms. It shall promote understanding, tolerance and friendship among all nations, racial or religious groups, and shall further the activities of the United Nations for the maintenance of peace.</a:t>
            </a:r>
          </a:p>
          <a:p>
            <a:r>
              <a:rPr lang="en-GB" sz="3200" b="1" dirty="0"/>
              <a:t>Parents have a prior right to choose the kind of education that shall be given to their children</a:t>
            </a:r>
            <a:r>
              <a:rPr lang="en-GB" sz="3200" b="1" dirty="0" smtClean="0"/>
              <a:t>.</a:t>
            </a:r>
          </a:p>
          <a:p>
            <a:pPr marL="0" indent="0" algn="r">
              <a:buNone/>
            </a:pPr>
            <a:r>
              <a:rPr lang="en-GB" sz="1700" b="1" dirty="0"/>
              <a:t>https://www.unicef.org.uk/what-we-do/un-convention-child-rights/</a:t>
            </a:r>
          </a:p>
          <a:p>
            <a:endParaRPr lang="en-GB" dirty="0"/>
          </a:p>
        </p:txBody>
      </p:sp>
      <p:sp>
        <p:nvSpPr>
          <p:cNvPr id="4" name="Title 3"/>
          <p:cNvSpPr>
            <a:spLocks noGrp="1"/>
          </p:cNvSpPr>
          <p:nvPr>
            <p:ph type="title"/>
          </p:nvPr>
        </p:nvSpPr>
        <p:spPr>
          <a:xfrm>
            <a:off x="1302527" y="176778"/>
            <a:ext cx="10202085" cy="1280890"/>
          </a:xfrm>
        </p:spPr>
        <p:txBody>
          <a:bodyPr>
            <a:normAutofit fontScale="90000"/>
          </a:bodyPr>
          <a:lstStyle/>
          <a:p>
            <a:pPr algn="ctr"/>
            <a:r>
              <a:rPr lang="en-GB" sz="4000" b="1" i="1" dirty="0" err="1" smtClean="0"/>
              <a:t>Datganiad</a:t>
            </a:r>
            <a:r>
              <a:rPr lang="en-GB" sz="4000" b="1" i="1" dirty="0" smtClean="0"/>
              <a:t> </a:t>
            </a:r>
            <a:r>
              <a:rPr lang="en-GB" sz="4000" b="1" i="1" dirty="0" err="1" smtClean="0"/>
              <a:t>Cyffredinol</a:t>
            </a:r>
            <a:r>
              <a:rPr lang="en-GB" sz="4000" b="1" i="1" dirty="0" smtClean="0"/>
              <a:t> o </a:t>
            </a:r>
            <a:r>
              <a:rPr lang="en-GB" sz="4000" b="1" i="1" dirty="0" err="1" smtClean="0"/>
              <a:t>Hawliau</a:t>
            </a:r>
            <a:r>
              <a:rPr lang="en-GB" sz="4000" b="1" i="1" dirty="0" smtClean="0"/>
              <a:t> </a:t>
            </a:r>
            <a:r>
              <a:rPr lang="en-GB" sz="4000" b="1" i="1" dirty="0" err="1" smtClean="0"/>
              <a:t>Dynol</a:t>
            </a:r>
            <a:r>
              <a:rPr lang="en-GB" sz="4000" b="1" i="1" dirty="0" smtClean="0"/>
              <a:t> Universal </a:t>
            </a:r>
            <a:r>
              <a:rPr lang="en-GB" sz="4000" b="1" i="1" dirty="0"/>
              <a:t>Declaration of </a:t>
            </a:r>
            <a:r>
              <a:rPr lang="en-GB" sz="4000" b="1" i="1" dirty="0" smtClean="0"/>
              <a:t>Human Rights</a:t>
            </a:r>
            <a:br>
              <a:rPr lang="en-GB" sz="4000" b="1" i="1" dirty="0" smtClean="0"/>
            </a:br>
            <a:r>
              <a:rPr lang="en-GB" sz="4000" b="1" dirty="0" err="1" smtClean="0"/>
              <a:t>Erthygl</a:t>
            </a:r>
            <a:r>
              <a:rPr lang="en-GB" sz="4000" b="1" dirty="0" smtClean="0"/>
              <a:t>/Article </a:t>
            </a:r>
            <a:r>
              <a:rPr lang="en-GB" sz="4000" b="1" dirty="0"/>
              <a:t>26</a:t>
            </a:r>
            <a:r>
              <a:rPr lang="en-GB" b="1" dirty="0"/>
              <a:t/>
            </a:r>
            <a:br>
              <a:rPr lang="en-GB" b="1" dirty="0"/>
            </a:br>
            <a:endParaRPr lang="en-GB" dirty="0"/>
          </a:p>
        </p:txBody>
      </p:sp>
    </p:spTree>
    <p:extLst>
      <p:ext uri="{BB962C8B-B14F-4D97-AF65-F5344CB8AC3E}">
        <p14:creationId xmlns:p14="http://schemas.microsoft.com/office/powerpoint/2010/main" val="345490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7201" y="409377"/>
            <a:ext cx="5558970" cy="769261"/>
          </a:xfrm>
        </p:spPr>
        <p:txBody>
          <a:bodyPr>
            <a:normAutofit fontScale="90000"/>
          </a:bodyPr>
          <a:lstStyle/>
          <a:p>
            <a:r>
              <a:rPr lang="en-GB" dirty="0" smtClean="0"/>
              <a:t>Nid </a:t>
            </a:r>
            <a:r>
              <a:rPr lang="en-GB" dirty="0" err="1" smtClean="0"/>
              <a:t>yw</a:t>
            </a:r>
            <a:r>
              <a:rPr lang="en-GB" dirty="0" smtClean="0"/>
              <a:t> ysgol yn </a:t>
            </a:r>
            <a:r>
              <a:rPr lang="en-GB" dirty="0" err="1" smtClean="0"/>
              <a:t>statudol</a:t>
            </a:r>
            <a:r>
              <a:rPr lang="en-GB" dirty="0" smtClean="0"/>
              <a:t>…</a:t>
            </a:r>
            <a:r>
              <a:rPr lang="en-GB" dirty="0"/>
              <a:t/>
            </a:r>
            <a:br>
              <a:rPr lang="en-GB" dirty="0"/>
            </a:br>
            <a:endParaRPr lang="en-GB" dirty="0"/>
          </a:p>
        </p:txBody>
      </p:sp>
      <p:pic>
        <p:nvPicPr>
          <p:cNvPr id="6" name="Picture 5"/>
          <p:cNvPicPr>
            <a:picLocks noChangeAspect="1"/>
          </p:cNvPicPr>
          <p:nvPr/>
        </p:nvPicPr>
        <p:blipFill>
          <a:blip r:embed="rId3"/>
          <a:stretch>
            <a:fillRect/>
          </a:stretch>
        </p:blipFill>
        <p:spPr>
          <a:xfrm>
            <a:off x="2137702" y="2012328"/>
            <a:ext cx="7275712" cy="2125967"/>
          </a:xfrm>
          <a:prstGeom prst="rect">
            <a:avLst/>
          </a:prstGeom>
        </p:spPr>
      </p:pic>
      <p:sp>
        <p:nvSpPr>
          <p:cNvPr id="7" name="TextBox 6"/>
          <p:cNvSpPr txBox="1"/>
          <p:nvPr/>
        </p:nvSpPr>
        <p:spPr>
          <a:xfrm>
            <a:off x="2554490" y="1067879"/>
            <a:ext cx="9344225" cy="1138773"/>
          </a:xfrm>
          <a:prstGeom prst="rect">
            <a:avLst/>
          </a:prstGeom>
          <a:noFill/>
        </p:spPr>
        <p:txBody>
          <a:bodyPr wrap="none" rtlCol="0">
            <a:spAutoFit/>
          </a:bodyPr>
          <a:lstStyle/>
          <a:p>
            <a:r>
              <a:rPr lang="en-GB" sz="3200" dirty="0" err="1" smtClean="0">
                <a:solidFill>
                  <a:schemeClr val="accent6">
                    <a:lumMod val="75000"/>
                  </a:schemeClr>
                </a:solidFill>
              </a:rPr>
              <a:t>Hawliau</a:t>
            </a:r>
            <a:r>
              <a:rPr lang="en-GB" sz="3200" dirty="0" smtClean="0">
                <a:solidFill>
                  <a:schemeClr val="accent6">
                    <a:lumMod val="75000"/>
                  </a:schemeClr>
                </a:solidFill>
              </a:rPr>
              <a:t> &amp; </a:t>
            </a:r>
            <a:r>
              <a:rPr lang="en-GB" sz="3200" dirty="0" err="1" smtClean="0">
                <a:solidFill>
                  <a:schemeClr val="accent6">
                    <a:lumMod val="75000"/>
                  </a:schemeClr>
                </a:solidFill>
              </a:rPr>
              <a:t>Chyfrifoldebau</a:t>
            </a:r>
            <a:endParaRPr lang="en-GB" sz="3200" dirty="0" smtClean="0">
              <a:solidFill>
                <a:schemeClr val="accent6">
                  <a:lumMod val="75000"/>
                </a:schemeClr>
              </a:solidFill>
            </a:endParaRPr>
          </a:p>
          <a:p>
            <a:r>
              <a:rPr lang="en-GB" dirty="0" smtClean="0"/>
              <a:t>Mae </a:t>
            </a:r>
            <a:r>
              <a:rPr lang="en-GB" dirty="0" err="1" smtClean="0"/>
              <a:t>erthygl</a:t>
            </a:r>
            <a:r>
              <a:rPr lang="en-GB" dirty="0" smtClean="0"/>
              <a:t> 2 o Protocol 1 o’r </a:t>
            </a:r>
            <a:r>
              <a:rPr lang="en-GB" dirty="0" err="1" smtClean="0"/>
              <a:t>Confensiwn</a:t>
            </a:r>
            <a:r>
              <a:rPr lang="en-GB" dirty="0" smtClean="0"/>
              <a:t> </a:t>
            </a:r>
            <a:r>
              <a:rPr lang="en-GB" dirty="0" err="1" smtClean="0"/>
              <a:t>Ewropeaidd</a:t>
            </a:r>
            <a:r>
              <a:rPr lang="en-GB" dirty="0" smtClean="0"/>
              <a:t> </a:t>
            </a:r>
            <a:r>
              <a:rPr lang="en-GB" dirty="0" err="1" smtClean="0"/>
              <a:t>ar</a:t>
            </a:r>
            <a:r>
              <a:rPr lang="en-GB" dirty="0" smtClean="0"/>
              <a:t> </a:t>
            </a:r>
            <a:r>
              <a:rPr lang="en-GB" dirty="0" err="1" smtClean="0"/>
              <a:t>Hawliau</a:t>
            </a:r>
            <a:r>
              <a:rPr lang="en-GB" dirty="0" smtClean="0"/>
              <a:t> </a:t>
            </a:r>
            <a:r>
              <a:rPr lang="en-GB" dirty="0" err="1" smtClean="0"/>
              <a:t>Dynol</a:t>
            </a:r>
            <a:r>
              <a:rPr lang="en-GB" dirty="0" smtClean="0"/>
              <a:t> yn nodi:</a:t>
            </a:r>
          </a:p>
          <a:p>
            <a:endParaRPr lang="en-GB" dirty="0"/>
          </a:p>
        </p:txBody>
      </p:sp>
      <p:pic>
        <p:nvPicPr>
          <p:cNvPr id="4" name="Picture 3"/>
          <p:cNvPicPr>
            <a:picLocks noChangeAspect="1"/>
          </p:cNvPicPr>
          <p:nvPr/>
        </p:nvPicPr>
        <p:blipFill>
          <a:blip r:embed="rId4"/>
          <a:stretch>
            <a:fillRect/>
          </a:stretch>
        </p:blipFill>
        <p:spPr>
          <a:xfrm rot="594159">
            <a:off x="9757294" y="3264169"/>
            <a:ext cx="2040563" cy="2878467"/>
          </a:xfrm>
          <a:prstGeom prst="rect">
            <a:avLst/>
          </a:prstGeom>
        </p:spPr>
      </p:pic>
      <p:pic>
        <p:nvPicPr>
          <p:cNvPr id="9" name="Picture 8"/>
          <p:cNvPicPr>
            <a:picLocks noChangeAspect="1"/>
          </p:cNvPicPr>
          <p:nvPr/>
        </p:nvPicPr>
        <p:blipFill>
          <a:blip r:embed="rId5"/>
          <a:stretch>
            <a:fillRect/>
          </a:stretch>
        </p:blipFill>
        <p:spPr>
          <a:xfrm>
            <a:off x="1930072" y="4601420"/>
            <a:ext cx="6764311" cy="1013203"/>
          </a:xfrm>
          <a:prstGeom prst="rect">
            <a:avLst/>
          </a:prstGeom>
        </p:spPr>
      </p:pic>
      <p:sp>
        <p:nvSpPr>
          <p:cNvPr id="10" name="TextBox 9"/>
          <p:cNvSpPr txBox="1"/>
          <p:nvPr/>
        </p:nvSpPr>
        <p:spPr>
          <a:xfrm>
            <a:off x="9524983" y="2012328"/>
            <a:ext cx="2264229" cy="923330"/>
          </a:xfrm>
          <a:prstGeom prst="rect">
            <a:avLst/>
          </a:prstGeom>
          <a:noFill/>
        </p:spPr>
        <p:txBody>
          <a:bodyPr wrap="square" rtlCol="0">
            <a:spAutoFit/>
          </a:bodyPr>
          <a:lstStyle/>
          <a:p>
            <a:pPr algn="ctr"/>
            <a:r>
              <a:rPr lang="en-GB" b="1" dirty="0" smtClean="0"/>
              <a:t>O </a:t>
            </a:r>
            <a:r>
              <a:rPr lang="en-GB" b="1" dirty="0" err="1" smtClean="0"/>
              <a:t>Adran</a:t>
            </a:r>
            <a:r>
              <a:rPr lang="en-GB" b="1" dirty="0" smtClean="0"/>
              <a:t> 7 o </a:t>
            </a:r>
            <a:r>
              <a:rPr lang="en-GB" b="1" dirty="0" err="1" smtClean="0"/>
              <a:t>Ddeddf</a:t>
            </a:r>
            <a:r>
              <a:rPr lang="en-GB" b="1" dirty="0" smtClean="0"/>
              <a:t> </a:t>
            </a:r>
            <a:r>
              <a:rPr lang="en-GB" b="1" dirty="0" err="1" smtClean="0"/>
              <a:t>Addysg</a:t>
            </a:r>
            <a:r>
              <a:rPr lang="en-GB" b="1" dirty="0" smtClean="0"/>
              <a:t> </a:t>
            </a:r>
          </a:p>
          <a:p>
            <a:pPr algn="ctr"/>
            <a:r>
              <a:rPr lang="en-GB" b="1" dirty="0" smtClean="0"/>
              <a:t>1996</a:t>
            </a:r>
            <a:endParaRPr lang="en-GB" b="1" dirty="0"/>
          </a:p>
        </p:txBody>
      </p:sp>
      <p:sp>
        <p:nvSpPr>
          <p:cNvPr id="13" name="TextBox 12"/>
          <p:cNvSpPr txBox="1"/>
          <p:nvPr/>
        </p:nvSpPr>
        <p:spPr>
          <a:xfrm>
            <a:off x="5365214" y="6162367"/>
            <a:ext cx="5533534" cy="584775"/>
          </a:xfrm>
          <a:prstGeom prst="rect">
            <a:avLst/>
          </a:prstGeom>
          <a:noFill/>
        </p:spPr>
        <p:txBody>
          <a:bodyPr wrap="square" rtlCol="0">
            <a:spAutoFit/>
          </a:bodyPr>
          <a:lstStyle/>
          <a:p>
            <a:r>
              <a:rPr lang="en-GB" sz="3200" dirty="0" smtClean="0"/>
              <a:t>…..ond </a:t>
            </a:r>
            <a:r>
              <a:rPr lang="en-GB" sz="3200" dirty="0" err="1" smtClean="0"/>
              <a:t>mae</a:t>
            </a:r>
            <a:r>
              <a:rPr lang="en-GB" sz="3200" dirty="0" smtClean="0"/>
              <a:t> </a:t>
            </a:r>
            <a:r>
              <a:rPr lang="en-GB" sz="3200" dirty="0" err="1" smtClean="0"/>
              <a:t>addysg</a:t>
            </a:r>
            <a:r>
              <a:rPr lang="en-GB" sz="3200" dirty="0" smtClean="0"/>
              <a:t> yn.</a:t>
            </a:r>
            <a:endParaRPr lang="en-GB" sz="3200" dirty="0"/>
          </a:p>
        </p:txBody>
      </p:sp>
    </p:spTree>
    <p:extLst>
      <p:ext uri="{BB962C8B-B14F-4D97-AF65-F5344CB8AC3E}">
        <p14:creationId xmlns:p14="http://schemas.microsoft.com/office/powerpoint/2010/main" val="430231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7201" y="624110"/>
            <a:ext cx="5558970" cy="769261"/>
          </a:xfrm>
        </p:spPr>
        <p:txBody>
          <a:bodyPr>
            <a:normAutofit fontScale="90000"/>
          </a:bodyPr>
          <a:lstStyle/>
          <a:p>
            <a:r>
              <a:rPr lang="en-GB" dirty="0" smtClean="0"/>
              <a:t>School is not compulsory…</a:t>
            </a:r>
            <a:r>
              <a:rPr lang="en-GB" dirty="0"/>
              <a:t/>
            </a:r>
            <a:br>
              <a:rPr lang="en-GB" dirty="0"/>
            </a:br>
            <a:endParaRPr lang="en-GB" dirty="0"/>
          </a:p>
        </p:txBody>
      </p:sp>
      <p:pic>
        <p:nvPicPr>
          <p:cNvPr id="6" name="Picture 5"/>
          <p:cNvPicPr>
            <a:picLocks noChangeAspect="1"/>
          </p:cNvPicPr>
          <p:nvPr/>
        </p:nvPicPr>
        <p:blipFill>
          <a:blip r:embed="rId3"/>
          <a:stretch>
            <a:fillRect/>
          </a:stretch>
        </p:blipFill>
        <p:spPr>
          <a:xfrm>
            <a:off x="2989942" y="2024967"/>
            <a:ext cx="7275712" cy="2125967"/>
          </a:xfrm>
          <a:prstGeom prst="rect">
            <a:avLst/>
          </a:prstGeom>
        </p:spPr>
      </p:pic>
      <p:sp>
        <p:nvSpPr>
          <p:cNvPr id="7" name="TextBox 6"/>
          <p:cNvSpPr txBox="1"/>
          <p:nvPr/>
        </p:nvSpPr>
        <p:spPr>
          <a:xfrm>
            <a:off x="2554490" y="1067879"/>
            <a:ext cx="9058890" cy="1138773"/>
          </a:xfrm>
          <a:prstGeom prst="rect">
            <a:avLst/>
          </a:prstGeom>
          <a:noFill/>
        </p:spPr>
        <p:txBody>
          <a:bodyPr wrap="none" rtlCol="0">
            <a:spAutoFit/>
          </a:bodyPr>
          <a:lstStyle/>
          <a:p>
            <a:r>
              <a:rPr lang="en-GB" sz="3200" dirty="0" smtClean="0">
                <a:solidFill>
                  <a:schemeClr val="accent6">
                    <a:lumMod val="75000"/>
                  </a:schemeClr>
                </a:solidFill>
              </a:rPr>
              <a:t>Rights &amp; Responsibilities</a:t>
            </a:r>
          </a:p>
          <a:p>
            <a:r>
              <a:rPr lang="en-GB" dirty="0" smtClean="0"/>
              <a:t>Article 2 of Protocol 1 of the European Convention on Human Rights states that:</a:t>
            </a:r>
          </a:p>
          <a:p>
            <a:endParaRPr lang="en-GB" dirty="0"/>
          </a:p>
        </p:txBody>
      </p:sp>
      <p:pic>
        <p:nvPicPr>
          <p:cNvPr id="4" name="Picture 3"/>
          <p:cNvPicPr>
            <a:picLocks noChangeAspect="1"/>
          </p:cNvPicPr>
          <p:nvPr/>
        </p:nvPicPr>
        <p:blipFill>
          <a:blip r:embed="rId4"/>
          <a:stretch>
            <a:fillRect/>
          </a:stretch>
        </p:blipFill>
        <p:spPr>
          <a:xfrm rot="594159">
            <a:off x="9757294" y="3264169"/>
            <a:ext cx="2040563" cy="2878467"/>
          </a:xfrm>
          <a:prstGeom prst="rect">
            <a:avLst/>
          </a:prstGeom>
        </p:spPr>
      </p:pic>
      <p:pic>
        <p:nvPicPr>
          <p:cNvPr id="9" name="Picture 8"/>
          <p:cNvPicPr>
            <a:picLocks noChangeAspect="1"/>
          </p:cNvPicPr>
          <p:nvPr/>
        </p:nvPicPr>
        <p:blipFill>
          <a:blip r:embed="rId5"/>
          <a:stretch>
            <a:fillRect/>
          </a:stretch>
        </p:blipFill>
        <p:spPr>
          <a:xfrm>
            <a:off x="1930072" y="4601420"/>
            <a:ext cx="6764311" cy="1013203"/>
          </a:xfrm>
          <a:prstGeom prst="rect">
            <a:avLst/>
          </a:prstGeom>
        </p:spPr>
      </p:pic>
      <p:sp>
        <p:nvSpPr>
          <p:cNvPr id="10" name="TextBox 9"/>
          <p:cNvSpPr txBox="1"/>
          <p:nvPr/>
        </p:nvSpPr>
        <p:spPr>
          <a:xfrm>
            <a:off x="9765939" y="1909905"/>
            <a:ext cx="2264229" cy="923330"/>
          </a:xfrm>
          <a:prstGeom prst="rect">
            <a:avLst/>
          </a:prstGeom>
          <a:noFill/>
        </p:spPr>
        <p:txBody>
          <a:bodyPr wrap="square" rtlCol="0">
            <a:spAutoFit/>
          </a:bodyPr>
          <a:lstStyle/>
          <a:p>
            <a:pPr algn="ctr"/>
            <a:r>
              <a:rPr lang="en-GB" b="1" dirty="0" smtClean="0"/>
              <a:t>From Section 7 of the Education Act</a:t>
            </a:r>
          </a:p>
          <a:p>
            <a:pPr algn="ctr"/>
            <a:r>
              <a:rPr lang="en-GB" b="1" dirty="0" smtClean="0"/>
              <a:t>1996</a:t>
            </a:r>
            <a:endParaRPr lang="en-GB" b="1" dirty="0"/>
          </a:p>
        </p:txBody>
      </p:sp>
      <p:sp>
        <p:nvSpPr>
          <p:cNvPr id="13" name="TextBox 12"/>
          <p:cNvSpPr txBox="1"/>
          <p:nvPr/>
        </p:nvSpPr>
        <p:spPr>
          <a:xfrm>
            <a:off x="6490018" y="6162367"/>
            <a:ext cx="4408730" cy="584775"/>
          </a:xfrm>
          <a:prstGeom prst="rect">
            <a:avLst/>
          </a:prstGeom>
          <a:noFill/>
        </p:spPr>
        <p:txBody>
          <a:bodyPr wrap="square" rtlCol="0">
            <a:spAutoFit/>
          </a:bodyPr>
          <a:lstStyle/>
          <a:p>
            <a:r>
              <a:rPr lang="en-GB" sz="3200" dirty="0" smtClean="0"/>
              <a:t>…..but education is.</a:t>
            </a:r>
            <a:endParaRPr lang="en-GB" sz="3200" dirty="0"/>
          </a:p>
        </p:txBody>
      </p:sp>
    </p:spTree>
    <p:extLst>
      <p:ext uri="{BB962C8B-B14F-4D97-AF65-F5344CB8AC3E}">
        <p14:creationId xmlns:p14="http://schemas.microsoft.com/office/powerpoint/2010/main" val="16495627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2100969" y="1598613"/>
            <a:ext cx="514596" cy="4930976"/>
          </a:xfrm>
        </p:spPr>
        <p:txBody>
          <a:bodyPr vert="wordArtVert">
            <a:noAutofit/>
          </a:bodyPr>
          <a:lstStyle/>
          <a:p>
            <a:r>
              <a:rPr lang="en-GB" sz="2000" b="1" dirty="0" smtClean="0">
                <a:latin typeface="Berlin Sans FB Demi" panose="020E0802020502020306" pitchFamily="34" charset="0"/>
              </a:rPr>
              <a:t>Hanes </a:t>
            </a:r>
            <a:r>
              <a:rPr lang="en-GB" sz="2000" b="1" dirty="0" err="1" smtClean="0">
                <a:latin typeface="Berlin Sans FB Demi" panose="020E0802020502020306" pitchFamily="34" charset="0"/>
              </a:rPr>
              <a:t>Byr</a:t>
            </a:r>
            <a:r>
              <a:rPr lang="en-GB" sz="2000" b="1" dirty="0" smtClean="0">
                <a:latin typeface="Berlin Sans FB Demi" panose="020E0802020502020306" pitchFamily="34" charset="0"/>
              </a:rPr>
              <a:t> </a:t>
            </a:r>
          </a:p>
          <a:p>
            <a:r>
              <a:rPr lang="en-GB" sz="2000" b="1" dirty="0" smtClean="0">
                <a:latin typeface="Berlin Sans FB Demi" panose="020E0802020502020306" pitchFamily="34" charset="0"/>
              </a:rPr>
              <a:t>Brief History</a:t>
            </a:r>
            <a:endParaRPr lang="en-GB" sz="2000" b="1" dirty="0">
              <a:latin typeface="Berlin Sans FB Demi" panose="020E0802020502020306" pitchFamily="34" charset="0"/>
            </a:endParaRPr>
          </a:p>
        </p:txBody>
      </p:sp>
      <p:sp>
        <p:nvSpPr>
          <p:cNvPr id="5" name="Rectangle 4"/>
          <p:cNvSpPr/>
          <p:nvPr/>
        </p:nvSpPr>
        <p:spPr>
          <a:xfrm>
            <a:off x="2100969" y="416078"/>
            <a:ext cx="9462847" cy="707886"/>
          </a:xfrm>
          <a:prstGeom prst="rect">
            <a:avLst/>
          </a:prstGeom>
          <a:noFill/>
        </p:spPr>
        <p:txBody>
          <a:bodyPr wrap="none" lIns="91440" tIns="45720" rIns="91440" bIns="45720">
            <a:spAutoFit/>
          </a:bodyPr>
          <a:lstStyle/>
          <a:p>
            <a:pPr algn="ctr"/>
            <a:r>
              <a:rPr lang="en-GB" sz="4000" b="1" cap="none" spc="0" dirty="0" err="1" smtClean="0">
                <a:ln w="22225">
                  <a:solidFill>
                    <a:schemeClr val="accent2"/>
                  </a:solidFill>
                  <a:prstDash val="solid"/>
                </a:ln>
                <a:solidFill>
                  <a:schemeClr val="accent2">
                    <a:lumMod val="40000"/>
                    <a:lumOff val="60000"/>
                  </a:schemeClr>
                </a:solidFill>
                <a:effectLst/>
              </a:rPr>
              <a:t>Diben</a:t>
            </a:r>
            <a:r>
              <a:rPr lang="en-GB" sz="4000" b="1" cap="none" spc="0" dirty="0" smtClean="0">
                <a:ln w="22225">
                  <a:solidFill>
                    <a:schemeClr val="accent2"/>
                  </a:solidFill>
                  <a:prstDash val="solid"/>
                </a:ln>
                <a:solidFill>
                  <a:schemeClr val="accent2">
                    <a:lumMod val="40000"/>
                    <a:lumOff val="60000"/>
                  </a:schemeClr>
                </a:solidFill>
                <a:effectLst/>
              </a:rPr>
              <a:t> </a:t>
            </a:r>
            <a:r>
              <a:rPr lang="en-GB" sz="4000" b="1" dirty="0" err="1" smtClean="0">
                <a:ln w="22225">
                  <a:solidFill>
                    <a:schemeClr val="accent2"/>
                  </a:solidFill>
                  <a:prstDash val="solid"/>
                </a:ln>
                <a:solidFill>
                  <a:schemeClr val="accent2">
                    <a:lumMod val="40000"/>
                    <a:lumOff val="60000"/>
                  </a:schemeClr>
                </a:solidFill>
              </a:rPr>
              <a:t>Addysg</a:t>
            </a:r>
            <a:r>
              <a:rPr lang="en-GB" sz="4000" b="1" dirty="0" smtClean="0">
                <a:ln w="22225">
                  <a:solidFill>
                    <a:schemeClr val="accent2"/>
                  </a:solidFill>
                  <a:prstDash val="solid"/>
                </a:ln>
                <a:solidFill>
                  <a:schemeClr val="accent2">
                    <a:lumMod val="40000"/>
                    <a:lumOff val="60000"/>
                  </a:schemeClr>
                </a:solidFill>
              </a:rPr>
              <a:t> / </a:t>
            </a:r>
            <a:r>
              <a:rPr lang="en-GB" sz="4000" b="1" cap="none" spc="0" dirty="0" smtClean="0">
                <a:ln w="22225">
                  <a:solidFill>
                    <a:schemeClr val="accent2"/>
                  </a:solidFill>
                  <a:prstDash val="solid"/>
                </a:ln>
                <a:solidFill>
                  <a:schemeClr val="accent2">
                    <a:lumMod val="40000"/>
                    <a:lumOff val="60000"/>
                  </a:schemeClr>
                </a:solidFill>
                <a:effectLst/>
              </a:rPr>
              <a:t>Purpose of Education</a:t>
            </a:r>
            <a:endParaRPr lang="en-GB" sz="4000" b="1" cap="none" spc="0" dirty="0">
              <a:ln w="22225">
                <a:solidFill>
                  <a:schemeClr val="accent2"/>
                </a:solidFill>
                <a:prstDash val="solid"/>
              </a:ln>
              <a:solidFill>
                <a:schemeClr val="accent2">
                  <a:lumMod val="40000"/>
                  <a:lumOff val="60000"/>
                </a:schemeClr>
              </a:solidFill>
              <a:effectLst/>
            </a:endParaRPr>
          </a:p>
        </p:txBody>
      </p:sp>
      <p:sp>
        <p:nvSpPr>
          <p:cNvPr id="6" name="Rectangle 5"/>
          <p:cNvSpPr/>
          <p:nvPr/>
        </p:nvSpPr>
        <p:spPr>
          <a:xfrm>
            <a:off x="3573514" y="3244334"/>
            <a:ext cx="3966150" cy="369332"/>
          </a:xfrm>
          <a:prstGeom prst="rect">
            <a:avLst/>
          </a:prstGeom>
        </p:spPr>
        <p:txBody>
          <a:bodyPr wrap="none">
            <a:spAutoFit/>
          </a:bodyPr>
          <a:lstStyle/>
          <a:p>
            <a:r>
              <a:rPr lang="en-GB" b="1" dirty="0" smtClean="0">
                <a:hlinkClick r:id="rId3"/>
              </a:rPr>
              <a:t>6 problems with our school system</a:t>
            </a:r>
            <a:endParaRPr lang="en-GB" b="1" dirty="0"/>
          </a:p>
        </p:txBody>
      </p:sp>
      <p:sp>
        <p:nvSpPr>
          <p:cNvPr id="7" name="TextBox 6"/>
          <p:cNvSpPr txBox="1"/>
          <p:nvPr/>
        </p:nvSpPr>
        <p:spPr>
          <a:xfrm>
            <a:off x="4095379" y="4064101"/>
            <a:ext cx="7692669" cy="2523768"/>
          </a:xfrm>
          <a:prstGeom prst="rect">
            <a:avLst/>
          </a:prstGeom>
          <a:solidFill>
            <a:srgbClr val="FFC000"/>
          </a:solidFill>
        </p:spPr>
        <p:txBody>
          <a:bodyPr wrap="square" rtlCol="0">
            <a:spAutoFit/>
          </a:bodyPr>
          <a:lstStyle/>
          <a:p>
            <a:pPr marL="285750" indent="-285750">
              <a:buFont typeface="Arial" panose="020B0604020202020204" pitchFamily="34" charset="0"/>
              <a:buChar char="•"/>
            </a:pPr>
            <a:endParaRPr lang="en-GB" sz="1400" dirty="0" smtClean="0"/>
          </a:p>
          <a:p>
            <a:pPr marL="285750" indent="-285750">
              <a:buFont typeface="Arial" panose="020B0604020202020204" pitchFamily="34" charset="0"/>
              <a:buChar char="•"/>
            </a:pPr>
            <a:r>
              <a:rPr lang="cy-GB" altLang="en-US" sz="1600" i="1" dirty="0" smtClean="0">
                <a:solidFill>
                  <a:srgbClr val="202124"/>
                </a:solidFill>
                <a:latin typeface="Google Sans"/>
              </a:rPr>
              <a:t>I baratoi </a:t>
            </a:r>
            <a:r>
              <a:rPr lang="cy-GB" altLang="en-US" sz="1600" i="1" dirty="0">
                <a:solidFill>
                  <a:srgbClr val="202124"/>
                </a:solidFill>
                <a:latin typeface="Google Sans"/>
              </a:rPr>
              <a:t>myfyrwyr i gyd-fynd â'r safbwynt </a:t>
            </a:r>
            <a:r>
              <a:rPr lang="cy-GB" altLang="en-US" sz="1600" i="1" dirty="0" err="1" smtClean="0">
                <a:solidFill>
                  <a:srgbClr val="202124"/>
                </a:solidFill>
                <a:latin typeface="Google Sans"/>
              </a:rPr>
              <a:t>neo-liberal</a:t>
            </a:r>
            <a:r>
              <a:rPr lang="cy-GB" altLang="en-US" sz="1600" i="1" dirty="0" smtClean="0">
                <a:solidFill>
                  <a:srgbClr val="202124"/>
                </a:solidFill>
                <a:latin typeface="Google Sans"/>
              </a:rPr>
              <a:t> </a:t>
            </a:r>
            <a:r>
              <a:rPr lang="cy-GB" altLang="en-US" sz="1600" i="1" dirty="0">
                <a:solidFill>
                  <a:srgbClr val="202124"/>
                </a:solidFill>
                <a:latin typeface="Google Sans"/>
              </a:rPr>
              <a:t>presennol o </a:t>
            </a:r>
            <a:r>
              <a:rPr lang="cy-GB" altLang="en-US" sz="1600" i="1" dirty="0" smtClean="0">
                <a:solidFill>
                  <a:srgbClr val="202124"/>
                </a:solidFill>
                <a:latin typeface="Google Sans"/>
              </a:rPr>
              <a:t>gymdeithas</a:t>
            </a:r>
          </a:p>
          <a:p>
            <a:pPr marL="285750" indent="-285750">
              <a:buFont typeface="Arial" panose="020B0604020202020204" pitchFamily="34" charset="0"/>
              <a:buChar char="•"/>
            </a:pPr>
            <a:r>
              <a:rPr lang="cy-GB" altLang="en-US" sz="1600" i="1" dirty="0" smtClean="0">
                <a:solidFill>
                  <a:srgbClr val="202124"/>
                </a:solidFill>
                <a:latin typeface="Google Sans"/>
              </a:rPr>
              <a:t>I </a:t>
            </a:r>
            <a:r>
              <a:rPr lang="cy-GB" altLang="en-US" sz="1600" i="1" dirty="0">
                <a:solidFill>
                  <a:srgbClr val="202124"/>
                </a:solidFill>
                <a:latin typeface="Google Sans"/>
              </a:rPr>
              <a:t>gyfreithloni'r farn ddominyddol hon ar gymdeithas a'i strwythurau </a:t>
            </a:r>
            <a:endParaRPr lang="cy-GB" altLang="en-US" sz="1600" i="1" dirty="0" smtClean="0">
              <a:solidFill>
                <a:srgbClr val="202124"/>
              </a:solidFill>
              <a:latin typeface="Google Sans"/>
            </a:endParaRPr>
          </a:p>
          <a:p>
            <a:pPr marL="285750" indent="-285750">
              <a:buFont typeface="Arial" panose="020B0604020202020204" pitchFamily="34" charset="0"/>
              <a:buChar char="•"/>
            </a:pPr>
            <a:r>
              <a:rPr lang="cy-GB" altLang="en-US" sz="1600" i="1" dirty="0" smtClean="0">
                <a:solidFill>
                  <a:srgbClr val="202124"/>
                </a:solidFill>
                <a:latin typeface="Google Sans"/>
              </a:rPr>
              <a:t>Addysg </a:t>
            </a:r>
            <a:r>
              <a:rPr lang="cy-GB" altLang="en-US" sz="1600" i="1" dirty="0">
                <a:solidFill>
                  <a:srgbClr val="202124"/>
                </a:solidFill>
                <a:latin typeface="Google Sans"/>
              </a:rPr>
              <a:t>yn cael ei yrru gan berfformiad ac yn dangos ei effeithiolrwydd yn ôl canlyniadau</a:t>
            </a:r>
            <a:r>
              <a:rPr lang="cy-GB" altLang="en-US" sz="300" i="1" dirty="0"/>
              <a:t> </a:t>
            </a:r>
            <a:endParaRPr lang="cy-GB" altLang="en-US" sz="1200" i="1" dirty="0">
              <a:latin typeface="Arial" panose="020B0604020202020204" pitchFamily="34" charset="0"/>
            </a:endParaRPr>
          </a:p>
          <a:p>
            <a:endParaRPr lang="en-GB" sz="1600" dirty="0" smtClean="0"/>
          </a:p>
          <a:p>
            <a:pPr marL="285750" indent="-285750">
              <a:buFont typeface="Arial" panose="020B0604020202020204" pitchFamily="34" charset="0"/>
              <a:buChar char="•"/>
            </a:pPr>
            <a:r>
              <a:rPr lang="en-GB" sz="1600" dirty="0" smtClean="0"/>
              <a:t>To </a:t>
            </a:r>
            <a:r>
              <a:rPr lang="en-GB" sz="1600" dirty="0"/>
              <a:t>prepare students to fit into the existing neoliberal view of society</a:t>
            </a:r>
          </a:p>
          <a:p>
            <a:pPr marL="285750" indent="-285750">
              <a:buFont typeface="Arial" panose="020B0604020202020204" pitchFamily="34" charset="0"/>
              <a:buChar char="•"/>
            </a:pPr>
            <a:r>
              <a:rPr lang="en-GB" sz="1600" dirty="0" smtClean="0"/>
              <a:t>To </a:t>
            </a:r>
            <a:r>
              <a:rPr lang="en-GB" sz="1600" dirty="0"/>
              <a:t>legitimate this dominant view of society and its structures</a:t>
            </a:r>
          </a:p>
          <a:p>
            <a:pPr marL="285750" indent="-285750">
              <a:buFont typeface="Arial" panose="020B0604020202020204" pitchFamily="34" charset="0"/>
              <a:buChar char="•"/>
            </a:pPr>
            <a:r>
              <a:rPr lang="en-GB" sz="1600" dirty="0" smtClean="0"/>
              <a:t>Education </a:t>
            </a:r>
            <a:r>
              <a:rPr lang="en-GB" sz="1600" dirty="0"/>
              <a:t>is performance driven and demonstrates its effectiveness by </a:t>
            </a:r>
            <a:r>
              <a:rPr lang="en-GB" sz="1600" dirty="0" smtClean="0"/>
              <a:t>results</a:t>
            </a:r>
            <a:endParaRPr lang="en-GB" altLang="en-US" sz="1600" dirty="0"/>
          </a:p>
        </p:txBody>
      </p:sp>
    </p:spTree>
    <p:extLst>
      <p:ext uri="{BB962C8B-B14F-4D97-AF65-F5344CB8AC3E}">
        <p14:creationId xmlns:p14="http://schemas.microsoft.com/office/powerpoint/2010/main" val="25140767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36712" y="274161"/>
            <a:ext cx="8911687" cy="689535"/>
          </a:xfrm>
        </p:spPr>
        <p:txBody>
          <a:bodyPr/>
          <a:lstStyle/>
          <a:p>
            <a:r>
              <a:rPr lang="en-GB" dirty="0" smtClean="0"/>
              <a:t>Sut </a:t>
            </a:r>
            <a:r>
              <a:rPr lang="en-GB" dirty="0" err="1" smtClean="0"/>
              <a:t>mae</a:t>
            </a:r>
            <a:r>
              <a:rPr lang="en-GB" dirty="0" smtClean="0"/>
              <a:t> plant a </a:t>
            </a:r>
            <a:r>
              <a:rPr lang="en-GB" dirty="0" err="1" smtClean="0"/>
              <a:t>phobl</a:t>
            </a:r>
            <a:r>
              <a:rPr lang="en-GB" dirty="0" smtClean="0"/>
              <a:t> </a:t>
            </a:r>
            <a:r>
              <a:rPr lang="en-GB" dirty="0" err="1" smtClean="0"/>
              <a:t>ifanc</a:t>
            </a:r>
            <a:r>
              <a:rPr lang="en-GB" dirty="0" smtClean="0"/>
              <a:t> yn dysgu?</a:t>
            </a: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43584" y="962155"/>
            <a:ext cx="2334854" cy="2367542"/>
          </a:xfrm>
          <a:prstGeom prst="rect">
            <a:avLst/>
          </a:prstGeom>
        </p:spPr>
      </p:pic>
      <p:sp>
        <p:nvSpPr>
          <p:cNvPr id="5" name="Right Arrow 4"/>
          <p:cNvSpPr/>
          <p:nvPr/>
        </p:nvSpPr>
        <p:spPr>
          <a:xfrm>
            <a:off x="7777659" y="1386189"/>
            <a:ext cx="2833352" cy="29621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a:spLocks noGrp="1"/>
          </p:cNvSpPr>
          <p:nvPr>
            <p:ph idx="1"/>
          </p:nvPr>
        </p:nvSpPr>
        <p:spPr>
          <a:xfrm>
            <a:off x="2260006" y="3386277"/>
            <a:ext cx="9518432" cy="4394328"/>
          </a:xfrm>
        </p:spPr>
        <p:txBody>
          <a:bodyPr>
            <a:normAutofit/>
          </a:bodyPr>
          <a:lstStyle/>
          <a:p>
            <a:pPr defTabSz="914400" eaLnBrk="0" fontAlgn="base" hangingPunct="0">
              <a:spcBef>
                <a:spcPct val="0"/>
              </a:spcBef>
              <a:spcAft>
                <a:spcPct val="0"/>
              </a:spcAft>
              <a:buClrTx/>
            </a:pPr>
            <a:r>
              <a:rPr lang="cy-GB" altLang="en-US" sz="2000" dirty="0">
                <a:solidFill>
                  <a:srgbClr val="202124"/>
                </a:solidFill>
                <a:latin typeface="Google Sans"/>
              </a:rPr>
              <a:t>Mae tystiolaeth o </a:t>
            </a:r>
            <a:r>
              <a:rPr lang="cy-GB" altLang="en-US" sz="2000" dirty="0" err="1">
                <a:solidFill>
                  <a:srgbClr val="202124"/>
                </a:solidFill>
                <a:latin typeface="Google Sans"/>
              </a:rPr>
              <a:t>niwrowyddoniaeth</a:t>
            </a:r>
            <a:r>
              <a:rPr lang="cy-GB" altLang="en-US" sz="2000" dirty="0">
                <a:solidFill>
                  <a:srgbClr val="202124"/>
                </a:solidFill>
                <a:latin typeface="Google Sans"/>
              </a:rPr>
              <a:t> bod rhan </a:t>
            </a:r>
            <a:r>
              <a:rPr lang="cy-GB" altLang="en-US" sz="2000" dirty="0" err="1">
                <a:solidFill>
                  <a:srgbClr val="202124"/>
                </a:solidFill>
                <a:latin typeface="Google Sans"/>
              </a:rPr>
              <a:t>ymlusgiadol</a:t>
            </a:r>
            <a:r>
              <a:rPr lang="cy-GB" altLang="en-US" sz="2000" dirty="0">
                <a:solidFill>
                  <a:srgbClr val="202124"/>
                </a:solidFill>
                <a:latin typeface="Google Sans"/>
              </a:rPr>
              <a:t> ein hymennydd, sy'n eistedd yng nghanol ein hymennydd, pan fydd dan fygythiad, yn cau popeth arall i lawr, mae'n cau'r cortecs rhagarweiniol, y rhannau sy'n dysgu. </a:t>
            </a:r>
            <a:endParaRPr lang="cy-GB" altLang="en-US" sz="2000" dirty="0" smtClean="0">
              <a:solidFill>
                <a:srgbClr val="202124"/>
              </a:solidFill>
              <a:latin typeface="Google Sans"/>
            </a:endParaRPr>
          </a:p>
          <a:p>
            <a:pPr defTabSz="914400" eaLnBrk="0" fontAlgn="base" hangingPunct="0">
              <a:spcBef>
                <a:spcPct val="0"/>
              </a:spcBef>
              <a:spcAft>
                <a:spcPct val="0"/>
              </a:spcAft>
              <a:buClrTx/>
            </a:pPr>
            <a:r>
              <a:rPr lang="cy-GB" altLang="en-US" sz="2000" dirty="0" smtClean="0">
                <a:solidFill>
                  <a:srgbClr val="202124"/>
                </a:solidFill>
                <a:latin typeface="Google Sans"/>
              </a:rPr>
              <a:t>Mae </a:t>
            </a:r>
            <a:r>
              <a:rPr lang="cy-GB" altLang="en-US" sz="2000" dirty="0">
                <a:solidFill>
                  <a:srgbClr val="202124"/>
                </a:solidFill>
                <a:latin typeface="Google Sans"/>
              </a:rPr>
              <a:t>cosb ac arholiadau yn cael eu hystyried yn fygythiadau. </a:t>
            </a:r>
            <a:endParaRPr lang="cy-GB" altLang="en-US" sz="2000" dirty="0" smtClean="0">
              <a:solidFill>
                <a:srgbClr val="202124"/>
              </a:solidFill>
              <a:latin typeface="Google Sans"/>
            </a:endParaRPr>
          </a:p>
          <a:p>
            <a:pPr defTabSz="914400" eaLnBrk="0" fontAlgn="base" hangingPunct="0">
              <a:spcBef>
                <a:spcPct val="0"/>
              </a:spcBef>
              <a:spcAft>
                <a:spcPct val="0"/>
              </a:spcAft>
              <a:buClrTx/>
            </a:pPr>
            <a:r>
              <a:rPr lang="cy-GB" altLang="en-US" sz="2000" dirty="0" smtClean="0">
                <a:solidFill>
                  <a:srgbClr val="202124"/>
                </a:solidFill>
                <a:latin typeface="Google Sans"/>
              </a:rPr>
              <a:t>Rydyn </a:t>
            </a:r>
            <a:r>
              <a:rPr lang="cy-GB" altLang="en-US" sz="2000" dirty="0">
                <a:solidFill>
                  <a:srgbClr val="202124"/>
                </a:solidFill>
                <a:latin typeface="Google Sans"/>
              </a:rPr>
              <a:t>ni'n cymryd ein plant, rydyn ni'n gwneud iddyn nhw gau eu hymennydd i lawr, ac yna rydyn ni'n dweud, "</a:t>
            </a:r>
            <a:r>
              <a:rPr lang="cy-GB" altLang="en-US" sz="2000" dirty="0" smtClean="0">
                <a:solidFill>
                  <a:srgbClr val="202124"/>
                </a:solidFill>
                <a:latin typeface="Google Sans"/>
              </a:rPr>
              <a:t>Perfformiwch." </a:t>
            </a:r>
          </a:p>
          <a:p>
            <a:pPr defTabSz="914400" eaLnBrk="0" fontAlgn="base" hangingPunct="0">
              <a:spcBef>
                <a:spcPct val="0"/>
              </a:spcBef>
              <a:spcAft>
                <a:spcPct val="0"/>
              </a:spcAft>
              <a:buClrTx/>
            </a:pPr>
            <a:r>
              <a:rPr lang="cy-GB" altLang="en-US" sz="2000" dirty="0" smtClean="0">
                <a:solidFill>
                  <a:srgbClr val="202124"/>
                </a:solidFill>
                <a:latin typeface="Google Sans"/>
              </a:rPr>
              <a:t>Beth </a:t>
            </a:r>
            <a:r>
              <a:rPr lang="cy-GB" altLang="en-US" sz="2000" dirty="0">
                <a:solidFill>
                  <a:srgbClr val="202124"/>
                </a:solidFill>
                <a:latin typeface="Google Sans"/>
              </a:rPr>
              <a:t>sy'n digwydd i greadigrwydd yn ein hoes ni? </a:t>
            </a:r>
            <a:endParaRPr lang="cy-GB" altLang="en-US" sz="2000" dirty="0" smtClean="0">
              <a:solidFill>
                <a:srgbClr val="202124"/>
              </a:solidFill>
              <a:latin typeface="Google Sans"/>
            </a:endParaRPr>
          </a:p>
          <a:p>
            <a:pPr defTabSz="914400" eaLnBrk="0" fontAlgn="base" hangingPunct="0">
              <a:spcBef>
                <a:spcPct val="0"/>
              </a:spcBef>
              <a:spcAft>
                <a:spcPct val="0"/>
              </a:spcAft>
              <a:buClrTx/>
            </a:pPr>
            <a:r>
              <a:rPr lang="cy-GB" altLang="en-US" sz="2000" dirty="0" smtClean="0">
                <a:solidFill>
                  <a:srgbClr val="202124"/>
                </a:solidFill>
                <a:latin typeface="Google Sans"/>
              </a:rPr>
              <a:t>Mae </a:t>
            </a:r>
            <a:r>
              <a:rPr lang="cy-GB" altLang="en-US" sz="2000" dirty="0">
                <a:solidFill>
                  <a:srgbClr val="202124"/>
                </a:solidFill>
                <a:latin typeface="Google Sans"/>
              </a:rPr>
              <a:t>angen inni symud y cydbwysedd hwnnw yn ôl o fygythiad i bleser.</a:t>
            </a:r>
            <a:r>
              <a:rPr lang="cy-GB" altLang="en-US" sz="500" dirty="0">
                <a:solidFill>
                  <a:schemeClr val="tx1"/>
                </a:solidFill>
              </a:rPr>
              <a:t> </a:t>
            </a:r>
            <a:endParaRPr lang="cy-GB" altLang="en-US" sz="1600" dirty="0">
              <a:solidFill>
                <a:schemeClr val="tx1"/>
              </a:solidFill>
              <a:latin typeface="Arial" panose="020B0604020202020204" pitchFamily="34" charset="0"/>
            </a:endParaRPr>
          </a:p>
          <a:p>
            <a:pPr algn="r"/>
            <a:r>
              <a:rPr lang="en-GB" dirty="0" err="1" smtClean="0"/>
              <a:t>Mitra</a:t>
            </a:r>
            <a:r>
              <a:rPr lang="en-GB" dirty="0" smtClean="0"/>
              <a:t> (2013)</a:t>
            </a:r>
            <a:endParaRPr lang="en-GB" dirty="0"/>
          </a:p>
        </p:txBody>
      </p:sp>
      <p:pic>
        <p:nvPicPr>
          <p:cNvPr id="7" name="Picture 6"/>
          <p:cNvPicPr>
            <a:picLocks noChangeAspect="1"/>
          </p:cNvPicPr>
          <p:nvPr/>
        </p:nvPicPr>
        <p:blipFill>
          <a:blip r:embed="rId4"/>
          <a:stretch>
            <a:fillRect/>
          </a:stretch>
        </p:blipFill>
        <p:spPr>
          <a:xfrm>
            <a:off x="6092555" y="1383706"/>
            <a:ext cx="1524440" cy="1524440"/>
          </a:xfrm>
          <a:prstGeom prst="rect">
            <a:avLst/>
          </a:prstGeom>
        </p:spPr>
      </p:pic>
      <p:sp>
        <p:nvSpPr>
          <p:cNvPr id="9" name="AutoShape 6" descr="Image result for prefrontal brain"/>
          <p:cNvSpPr>
            <a:spLocks noChangeAspect="1" noChangeArrowheads="1"/>
          </p:cNvSpPr>
          <p:nvPr/>
        </p:nvSpPr>
        <p:spPr bwMode="auto">
          <a:xfrm>
            <a:off x="155575" y="-998538"/>
            <a:ext cx="2962275" cy="20859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45267" y="1404668"/>
            <a:ext cx="2187845" cy="1540637"/>
          </a:xfrm>
          <a:prstGeom prst="rect">
            <a:avLst/>
          </a:prstGeom>
        </p:spPr>
      </p:pic>
    </p:spTree>
    <p:extLst>
      <p:ext uri="{BB962C8B-B14F-4D97-AF65-F5344CB8AC3E}">
        <p14:creationId xmlns:p14="http://schemas.microsoft.com/office/powerpoint/2010/main" val="20919633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7162" y="585473"/>
            <a:ext cx="8911687" cy="689535"/>
          </a:xfrm>
        </p:spPr>
        <p:txBody>
          <a:bodyPr/>
          <a:lstStyle/>
          <a:p>
            <a:r>
              <a:rPr lang="en-GB" dirty="0" smtClean="0"/>
              <a:t>How do CYP learn?</a:t>
            </a: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86103" y="285070"/>
            <a:ext cx="2334854" cy="2367542"/>
          </a:xfrm>
          <a:prstGeom prst="rect">
            <a:avLst/>
          </a:prstGeom>
        </p:spPr>
      </p:pic>
      <p:sp>
        <p:nvSpPr>
          <p:cNvPr id="5" name="Right Arrow 4"/>
          <p:cNvSpPr/>
          <p:nvPr/>
        </p:nvSpPr>
        <p:spPr>
          <a:xfrm>
            <a:off x="7777659" y="1386189"/>
            <a:ext cx="2833352" cy="29621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a:spLocks noGrp="1"/>
          </p:cNvSpPr>
          <p:nvPr>
            <p:ph idx="1"/>
          </p:nvPr>
        </p:nvSpPr>
        <p:spPr>
          <a:xfrm>
            <a:off x="2960076" y="3403199"/>
            <a:ext cx="8089701" cy="4394328"/>
          </a:xfrm>
        </p:spPr>
        <p:txBody>
          <a:bodyPr>
            <a:normAutofit/>
          </a:bodyPr>
          <a:lstStyle/>
          <a:p>
            <a:r>
              <a:rPr lang="en-GB" dirty="0"/>
              <a:t>There is evidence from </a:t>
            </a:r>
            <a:r>
              <a:rPr lang="en-GB" dirty="0" smtClean="0"/>
              <a:t>neuroscience that the </a:t>
            </a:r>
            <a:r>
              <a:rPr lang="en-GB" dirty="0"/>
              <a:t>reptilian part of our brain, which sits in the </a:t>
            </a:r>
            <a:r>
              <a:rPr lang="en-GB" dirty="0" smtClean="0"/>
              <a:t>centre </a:t>
            </a:r>
            <a:r>
              <a:rPr lang="en-GB" dirty="0"/>
              <a:t>of our brain, when it's threatened, it shuts down everything else, it shuts down the prefrontal cortex, the parts which </a:t>
            </a:r>
            <a:r>
              <a:rPr lang="en-GB" dirty="0" smtClean="0"/>
              <a:t>learn. </a:t>
            </a:r>
          </a:p>
          <a:p>
            <a:r>
              <a:rPr lang="en-GB" dirty="0" smtClean="0"/>
              <a:t>Punishment </a:t>
            </a:r>
            <a:r>
              <a:rPr lang="en-GB" dirty="0"/>
              <a:t>and examinations are seen as threats. </a:t>
            </a:r>
            <a:endParaRPr lang="en-GB" dirty="0" smtClean="0"/>
          </a:p>
          <a:p>
            <a:r>
              <a:rPr lang="en-GB" dirty="0" smtClean="0"/>
              <a:t>We </a:t>
            </a:r>
            <a:r>
              <a:rPr lang="en-GB" dirty="0"/>
              <a:t>take our children, we make them shut their brains down, and then we say, "Perform</a:t>
            </a:r>
            <a:r>
              <a:rPr lang="en-GB" dirty="0" smtClean="0"/>
              <a:t>.“</a:t>
            </a:r>
          </a:p>
          <a:p>
            <a:r>
              <a:rPr lang="en-GB" dirty="0" smtClean="0"/>
              <a:t>What </a:t>
            </a:r>
            <a:r>
              <a:rPr lang="en-GB" dirty="0"/>
              <a:t>happens to creativity in our age? We need to shift that balance back from threat to pleasure.</a:t>
            </a:r>
          </a:p>
          <a:p>
            <a:pPr algn="r"/>
            <a:r>
              <a:rPr lang="en-GB" dirty="0" err="1" smtClean="0"/>
              <a:t>Mitra</a:t>
            </a:r>
            <a:r>
              <a:rPr lang="en-GB" dirty="0" smtClean="0"/>
              <a:t> (2013)</a:t>
            </a:r>
            <a:endParaRPr lang="en-GB" dirty="0"/>
          </a:p>
        </p:txBody>
      </p:sp>
      <p:pic>
        <p:nvPicPr>
          <p:cNvPr id="7" name="Picture 6"/>
          <p:cNvPicPr>
            <a:picLocks noChangeAspect="1"/>
          </p:cNvPicPr>
          <p:nvPr/>
        </p:nvPicPr>
        <p:blipFill>
          <a:blip r:embed="rId4"/>
          <a:stretch>
            <a:fillRect/>
          </a:stretch>
        </p:blipFill>
        <p:spPr>
          <a:xfrm>
            <a:off x="6161217" y="706621"/>
            <a:ext cx="1524440" cy="1524440"/>
          </a:xfrm>
          <a:prstGeom prst="rect">
            <a:avLst/>
          </a:prstGeom>
        </p:spPr>
      </p:pic>
      <p:sp>
        <p:nvSpPr>
          <p:cNvPr id="9" name="AutoShape 6" descr="Image result for prefrontal brain"/>
          <p:cNvSpPr>
            <a:spLocks noChangeAspect="1" noChangeArrowheads="1"/>
          </p:cNvSpPr>
          <p:nvPr/>
        </p:nvSpPr>
        <p:spPr bwMode="auto">
          <a:xfrm>
            <a:off x="155575" y="-998538"/>
            <a:ext cx="2962275" cy="20859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45267" y="1682403"/>
            <a:ext cx="2187845" cy="1540637"/>
          </a:xfrm>
          <a:prstGeom prst="rect">
            <a:avLst/>
          </a:prstGeom>
        </p:spPr>
      </p:pic>
    </p:spTree>
    <p:extLst>
      <p:ext uri="{BB962C8B-B14F-4D97-AF65-F5344CB8AC3E}">
        <p14:creationId xmlns:p14="http://schemas.microsoft.com/office/powerpoint/2010/main" val="13057128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774058" y="624403"/>
            <a:ext cx="8911687" cy="1280890"/>
          </a:xfrm>
        </p:spPr>
        <p:txBody>
          <a:bodyPr/>
          <a:lstStyle/>
          <a:p>
            <a:r>
              <a:rPr lang="en-GB" dirty="0" smtClean="0"/>
              <a:t>Sut </a:t>
            </a:r>
            <a:r>
              <a:rPr lang="en-GB" dirty="0" err="1" smtClean="0"/>
              <a:t>mae</a:t>
            </a:r>
            <a:r>
              <a:rPr lang="en-GB" dirty="0" smtClean="0"/>
              <a:t> plant a </a:t>
            </a:r>
            <a:r>
              <a:rPr lang="en-GB" dirty="0" err="1" smtClean="0"/>
              <a:t>phobl</a:t>
            </a:r>
            <a:r>
              <a:rPr lang="en-GB" dirty="0" smtClean="0"/>
              <a:t> </a:t>
            </a:r>
            <a:r>
              <a:rPr lang="en-GB" dirty="0" err="1" smtClean="0"/>
              <a:t>ifanc</a:t>
            </a:r>
            <a:r>
              <a:rPr lang="en-GB" dirty="0" smtClean="0"/>
              <a:t> yn dysgu?</a:t>
            </a:r>
            <a:br>
              <a:rPr lang="en-GB" dirty="0" smtClean="0"/>
            </a:br>
            <a:r>
              <a:rPr lang="en-GB" dirty="0" smtClean="0"/>
              <a:t>How do CYP learn? </a:t>
            </a:r>
            <a:endParaRPr lang="en-GB" dirty="0"/>
          </a:p>
        </p:txBody>
      </p:sp>
      <p:sp>
        <p:nvSpPr>
          <p:cNvPr id="5" name="Text Placeholder 4"/>
          <p:cNvSpPr>
            <a:spLocks noGrp="1"/>
          </p:cNvSpPr>
          <p:nvPr>
            <p:ph type="body" idx="1"/>
          </p:nvPr>
        </p:nvSpPr>
        <p:spPr>
          <a:xfrm>
            <a:off x="3344061" y="5899798"/>
            <a:ext cx="3992732" cy="576262"/>
          </a:xfrm>
        </p:spPr>
        <p:txBody>
          <a:bodyPr/>
          <a:lstStyle/>
          <a:p>
            <a:pPr algn="ctr"/>
            <a:r>
              <a:rPr lang="en-GB" dirty="0" err="1" smtClean="0"/>
              <a:t>Gray</a:t>
            </a:r>
            <a:r>
              <a:rPr lang="en-GB" dirty="0" smtClean="0"/>
              <a:t> (2013)</a:t>
            </a:r>
          </a:p>
        </p:txBody>
      </p:sp>
      <p:sp>
        <p:nvSpPr>
          <p:cNvPr id="6" name="Content Placeholder 5"/>
          <p:cNvSpPr>
            <a:spLocks noGrp="1"/>
          </p:cNvSpPr>
          <p:nvPr>
            <p:ph sz="half" idx="2"/>
          </p:nvPr>
        </p:nvSpPr>
        <p:spPr>
          <a:xfrm>
            <a:off x="1994610" y="2545738"/>
            <a:ext cx="4342893" cy="3354060"/>
          </a:xfrm>
        </p:spPr>
        <p:txBody>
          <a:bodyPr>
            <a:normAutofit/>
          </a:bodyPr>
          <a:lstStyle/>
          <a:p>
            <a:pPr marL="0" indent="0" algn="ctr">
              <a:buNone/>
            </a:pPr>
            <a:r>
              <a:rPr lang="en-GB" sz="3600" b="1" dirty="0" smtClean="0"/>
              <a:t>“Children are biologically designed to educate themselves”</a:t>
            </a:r>
            <a:endParaRPr lang="en-GB" sz="3600" b="1" dirty="0"/>
          </a:p>
        </p:txBody>
      </p:sp>
      <p:sp>
        <p:nvSpPr>
          <p:cNvPr id="7" name="Text Placeholder 6"/>
          <p:cNvSpPr>
            <a:spLocks noGrp="1"/>
          </p:cNvSpPr>
          <p:nvPr>
            <p:ph type="body" sz="quarter" idx="3"/>
          </p:nvPr>
        </p:nvSpPr>
        <p:spPr>
          <a:xfrm>
            <a:off x="8686244" y="5432016"/>
            <a:ext cx="3999001" cy="576262"/>
          </a:xfrm>
        </p:spPr>
        <p:txBody>
          <a:bodyPr/>
          <a:lstStyle/>
          <a:p>
            <a:pPr algn="ctr"/>
            <a:r>
              <a:rPr lang="en-GB" dirty="0" smtClean="0"/>
              <a:t>Robinson (2013)</a:t>
            </a:r>
            <a:endParaRPr lang="en-GB" dirty="0"/>
          </a:p>
        </p:txBody>
      </p:sp>
      <p:sp>
        <p:nvSpPr>
          <p:cNvPr id="8" name="Content Placeholder 7"/>
          <p:cNvSpPr>
            <a:spLocks noGrp="1"/>
          </p:cNvSpPr>
          <p:nvPr>
            <p:ph sz="quarter" idx="4"/>
          </p:nvPr>
        </p:nvSpPr>
        <p:spPr>
          <a:xfrm>
            <a:off x="7336793" y="2223818"/>
            <a:ext cx="4338674" cy="3354060"/>
          </a:xfrm>
        </p:spPr>
        <p:txBody>
          <a:bodyPr>
            <a:noAutofit/>
          </a:bodyPr>
          <a:lstStyle/>
          <a:p>
            <a:pPr marL="0" indent="0" algn="ctr">
              <a:buNone/>
            </a:pPr>
            <a:r>
              <a:rPr lang="en-GB" sz="3200" b="1" dirty="0" smtClean="0"/>
              <a:t>“If you can light the spark they will learn without the need for assistance, as children are natural learners”</a:t>
            </a:r>
            <a:endParaRPr lang="en-GB" sz="3200" b="1" dirty="0"/>
          </a:p>
        </p:txBody>
      </p:sp>
    </p:spTree>
    <p:extLst>
      <p:ext uri="{BB962C8B-B14F-4D97-AF65-F5344CB8AC3E}">
        <p14:creationId xmlns:p14="http://schemas.microsoft.com/office/powerpoint/2010/main" val="221553663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31402" y="397610"/>
            <a:ext cx="4237149" cy="1200329"/>
          </a:xfrm>
          <a:prstGeom prst="rect">
            <a:avLst/>
          </a:prstGeom>
          <a:solidFill>
            <a:schemeClr val="accent6">
              <a:lumMod val="60000"/>
              <a:lumOff val="40000"/>
            </a:schemeClr>
          </a:solidFill>
        </p:spPr>
        <p:txBody>
          <a:bodyPr wrap="square" rtlCol="0">
            <a:spAutoFit/>
          </a:bodyPr>
          <a:lstStyle/>
          <a:p>
            <a:pPr algn="ctr"/>
            <a:r>
              <a:rPr lang="en-GB" b="1" dirty="0" smtClean="0"/>
              <a:t>“The </a:t>
            </a:r>
            <a:r>
              <a:rPr lang="en-GB" b="1" dirty="0"/>
              <a:t>truth is that schools don't really teach anything except how to obey </a:t>
            </a:r>
            <a:r>
              <a:rPr lang="en-GB" b="1" dirty="0" smtClean="0"/>
              <a:t>orders”.</a:t>
            </a:r>
          </a:p>
          <a:p>
            <a:pPr algn="r"/>
            <a:r>
              <a:rPr lang="en-GB" dirty="0" err="1" smtClean="0"/>
              <a:t>Gatto</a:t>
            </a:r>
            <a:r>
              <a:rPr lang="en-GB" dirty="0" smtClean="0"/>
              <a:t> (1990)</a:t>
            </a:r>
            <a:endParaRPr lang="en-GB" dirty="0"/>
          </a:p>
        </p:txBody>
      </p:sp>
      <p:sp>
        <p:nvSpPr>
          <p:cNvPr id="5" name="Content Placeholder 2"/>
          <p:cNvSpPr>
            <a:spLocks noGrp="1"/>
          </p:cNvSpPr>
          <p:nvPr>
            <p:ph idx="1"/>
          </p:nvPr>
        </p:nvSpPr>
        <p:spPr>
          <a:xfrm>
            <a:off x="6905768" y="2428055"/>
            <a:ext cx="5076967" cy="3561477"/>
          </a:xfrm>
        </p:spPr>
        <p:txBody>
          <a:bodyPr>
            <a:normAutofit fontScale="85000" lnSpcReduction="20000"/>
          </a:bodyPr>
          <a:lstStyle/>
          <a:p>
            <a:pPr marL="457200" lvl="1" indent="0">
              <a:buNone/>
            </a:pPr>
            <a:endParaRPr lang="en-GB" dirty="0"/>
          </a:p>
          <a:p>
            <a:r>
              <a:rPr lang="en-GB" b="1" dirty="0"/>
              <a:t>Em</a:t>
            </a:r>
            <a:r>
              <a:rPr lang="en-GB" sz="1900" b="1" dirty="0"/>
              <a:t>phasis in schools on ‘classroom management’ is more about discipline and less about learning. It’s a way of getting students to conform to society’s expectations. </a:t>
            </a:r>
          </a:p>
          <a:p>
            <a:r>
              <a:rPr lang="en-GB" sz="1900" b="1" dirty="0"/>
              <a:t>Curriculum – prescribed knowledge which is the accepted ‘truth’ of a subject</a:t>
            </a:r>
          </a:p>
          <a:p>
            <a:pPr lvl="1"/>
            <a:r>
              <a:rPr lang="en-GB" sz="1900" b="1" dirty="0"/>
              <a:t>Who decides what should be included? </a:t>
            </a:r>
          </a:p>
          <a:p>
            <a:r>
              <a:rPr lang="en-GB" sz="1900" b="1" dirty="0"/>
              <a:t>The ‘hidden curriculum’ – reproducing social conformity?</a:t>
            </a:r>
          </a:p>
          <a:p>
            <a:r>
              <a:rPr lang="en-GB" sz="1900" b="1" dirty="0" smtClean="0"/>
              <a:t>There is more </a:t>
            </a:r>
            <a:r>
              <a:rPr lang="en-GB" sz="1900" b="1" dirty="0"/>
              <a:t>of a concern about the quantity and quality of work irrespective of purpose.</a:t>
            </a:r>
          </a:p>
          <a:p>
            <a:pPr marL="0" indent="0" algn="r">
              <a:buNone/>
            </a:pPr>
            <a:r>
              <a:rPr lang="en-GB" dirty="0"/>
              <a:t>Pollard et al, 2008</a:t>
            </a:r>
          </a:p>
          <a:p>
            <a:endParaRPr lang="en-GB" dirty="0"/>
          </a:p>
        </p:txBody>
      </p:sp>
      <p:sp>
        <p:nvSpPr>
          <p:cNvPr id="2" name="TextBox 1"/>
          <p:cNvSpPr txBox="1"/>
          <p:nvPr/>
        </p:nvSpPr>
        <p:spPr>
          <a:xfrm>
            <a:off x="6719796" y="587872"/>
            <a:ext cx="5172502" cy="1477328"/>
          </a:xfrm>
          <a:prstGeom prst="rect">
            <a:avLst/>
          </a:prstGeom>
          <a:solidFill>
            <a:srgbClr val="92D050"/>
          </a:solidFill>
        </p:spPr>
        <p:txBody>
          <a:bodyPr wrap="square" rtlCol="0">
            <a:spAutoFit/>
          </a:bodyPr>
          <a:lstStyle/>
          <a:p>
            <a:r>
              <a:rPr lang="en-GB" b="1" dirty="0"/>
              <a:t>“Education systems within capitalist societies are a form of ‘ideological state apparatus’ </a:t>
            </a:r>
            <a:endParaRPr lang="en-GB" b="1" dirty="0" smtClean="0"/>
          </a:p>
          <a:p>
            <a:r>
              <a:rPr lang="en-GB" b="1" dirty="0" smtClean="0"/>
              <a:t>designed </a:t>
            </a:r>
            <a:r>
              <a:rPr lang="en-GB" b="1" dirty="0"/>
              <a:t>as a means of social control” </a:t>
            </a:r>
            <a:endParaRPr lang="en-GB" b="1" dirty="0" smtClean="0"/>
          </a:p>
          <a:p>
            <a:r>
              <a:rPr lang="en-GB" b="1" dirty="0" smtClean="0"/>
              <a:t>(</a:t>
            </a:r>
            <a:r>
              <a:rPr lang="en-GB" b="1" dirty="0"/>
              <a:t>Althusser, 1971 cited in Pollard et al, 2008).</a:t>
            </a:r>
          </a:p>
          <a:p>
            <a:endParaRPr lang="en-GB" dirty="0"/>
          </a:p>
        </p:txBody>
      </p:sp>
      <p:sp>
        <p:nvSpPr>
          <p:cNvPr id="3" name="TextBox 2"/>
          <p:cNvSpPr txBox="1"/>
          <p:nvPr/>
        </p:nvSpPr>
        <p:spPr>
          <a:xfrm>
            <a:off x="2723784" y="1869692"/>
            <a:ext cx="2852384" cy="2339102"/>
          </a:xfrm>
          <a:prstGeom prst="rect">
            <a:avLst/>
          </a:prstGeom>
          <a:noFill/>
        </p:spPr>
        <p:txBody>
          <a:bodyPr wrap="square" rtlCol="0">
            <a:spAutoFit/>
          </a:bodyPr>
          <a:lstStyle/>
          <a:p>
            <a:pPr algn="ctr"/>
            <a:r>
              <a:rPr lang="en-GB" sz="3200" b="1" dirty="0">
                <a:solidFill>
                  <a:srgbClr val="FF0000"/>
                </a:solidFill>
              </a:rPr>
              <a:t>Schools are state mechanisms for </a:t>
            </a:r>
            <a:r>
              <a:rPr lang="en-GB" sz="3200" b="1" dirty="0" smtClean="0">
                <a:solidFill>
                  <a:srgbClr val="FF0000"/>
                </a:solidFill>
              </a:rPr>
              <a:t>control.</a:t>
            </a:r>
            <a:endParaRPr lang="en-GB" sz="3200" b="1" dirty="0">
              <a:solidFill>
                <a:srgbClr val="FF0000"/>
              </a:solidFill>
            </a:endParaRPr>
          </a:p>
          <a:p>
            <a:endParaRPr lang="en-GB" dirty="0"/>
          </a:p>
        </p:txBody>
      </p:sp>
      <p:sp>
        <p:nvSpPr>
          <p:cNvPr id="6" name="TextBox 5"/>
          <p:cNvSpPr txBox="1"/>
          <p:nvPr/>
        </p:nvSpPr>
        <p:spPr>
          <a:xfrm>
            <a:off x="1261148" y="4480547"/>
            <a:ext cx="2538483" cy="1754326"/>
          </a:xfrm>
          <a:prstGeom prst="rect">
            <a:avLst/>
          </a:prstGeom>
          <a:solidFill>
            <a:srgbClr val="04CDC8"/>
          </a:solidFill>
        </p:spPr>
        <p:txBody>
          <a:bodyPr wrap="square" rtlCol="0">
            <a:spAutoFit/>
          </a:bodyPr>
          <a:lstStyle/>
          <a:p>
            <a:pPr algn="ctr"/>
            <a:r>
              <a:rPr lang="en-GB" dirty="0"/>
              <a:t>Bowles and </a:t>
            </a:r>
            <a:r>
              <a:rPr lang="en-GB" dirty="0" err="1"/>
              <a:t>Gintis</a:t>
            </a:r>
            <a:r>
              <a:rPr lang="en-GB" dirty="0"/>
              <a:t> (1976) argued school processes tend to induce passivity and the acceptance of authority.</a:t>
            </a:r>
          </a:p>
        </p:txBody>
      </p:sp>
      <p:sp>
        <p:nvSpPr>
          <p:cNvPr id="7" name="TextBox 6"/>
          <p:cNvSpPr txBox="1"/>
          <p:nvPr/>
        </p:nvSpPr>
        <p:spPr>
          <a:xfrm>
            <a:off x="4076241" y="4776716"/>
            <a:ext cx="2829527" cy="1815882"/>
          </a:xfrm>
          <a:prstGeom prst="rect">
            <a:avLst/>
          </a:prstGeom>
          <a:noFill/>
        </p:spPr>
        <p:txBody>
          <a:bodyPr wrap="square" rtlCol="0">
            <a:spAutoFit/>
          </a:bodyPr>
          <a:lstStyle/>
          <a:p>
            <a:pPr algn="ctr"/>
            <a:r>
              <a:rPr lang="en-GB" sz="2800" b="1" dirty="0" smtClean="0">
                <a:solidFill>
                  <a:srgbClr val="00B050"/>
                </a:solidFill>
              </a:rPr>
              <a:t>Hegemony</a:t>
            </a:r>
          </a:p>
          <a:p>
            <a:pPr algn="ctr"/>
            <a:r>
              <a:rPr lang="en-GB" sz="1400" b="1" dirty="0" smtClean="0">
                <a:solidFill>
                  <a:srgbClr val="00B050"/>
                </a:solidFill>
              </a:rPr>
              <a:t>Defines the meaning of common sense by making particular ideas seem normal for example:-</a:t>
            </a:r>
          </a:p>
          <a:p>
            <a:pPr algn="ctr"/>
            <a:r>
              <a:rPr lang="en-GB" sz="1400" b="1" dirty="0" smtClean="0">
                <a:solidFill>
                  <a:srgbClr val="00B050"/>
                </a:solidFill>
              </a:rPr>
              <a:t>“That all children should go to school” Hicks</a:t>
            </a:r>
            <a:endParaRPr lang="en-GB" sz="1400" b="1" dirty="0"/>
          </a:p>
        </p:txBody>
      </p:sp>
    </p:spTree>
    <p:extLst>
      <p:ext uri="{BB962C8B-B14F-4D97-AF65-F5344CB8AC3E}">
        <p14:creationId xmlns:p14="http://schemas.microsoft.com/office/powerpoint/2010/main" val="23415031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796716" y="446088"/>
            <a:ext cx="6464968" cy="628733"/>
          </a:xfrm>
        </p:spPr>
        <p:txBody>
          <a:bodyPr>
            <a:noAutofit/>
          </a:bodyPr>
          <a:lstStyle/>
          <a:p>
            <a:r>
              <a:rPr lang="en-GB" sz="2800" b="1" dirty="0" err="1"/>
              <a:t>Sugata</a:t>
            </a:r>
            <a:r>
              <a:rPr lang="en-GB" sz="2800" b="1" dirty="0"/>
              <a:t> </a:t>
            </a:r>
            <a:r>
              <a:rPr lang="en-GB" sz="2800" b="1" dirty="0" err="1"/>
              <a:t>Mitra</a:t>
            </a:r>
            <a:r>
              <a:rPr lang="en-GB" sz="2800" b="1" dirty="0"/>
              <a:t> &amp; The Hole In the Wall</a:t>
            </a:r>
          </a:p>
        </p:txBody>
      </p:sp>
      <p:sp>
        <p:nvSpPr>
          <p:cNvPr id="3" name="Content Placeholder 2"/>
          <p:cNvSpPr>
            <a:spLocks noGrp="1"/>
          </p:cNvSpPr>
          <p:nvPr>
            <p:ph idx="1"/>
          </p:nvPr>
        </p:nvSpPr>
        <p:spPr>
          <a:xfrm>
            <a:off x="4229516" y="1598613"/>
            <a:ext cx="6310147" cy="551114"/>
          </a:xfrm>
        </p:spPr>
        <p:txBody>
          <a:bodyPr>
            <a:normAutofit/>
          </a:bodyPr>
          <a:lstStyle/>
          <a:p>
            <a:pPr marL="0" indent="0">
              <a:buNone/>
            </a:pPr>
            <a:r>
              <a:rPr lang="en-GB" dirty="0">
                <a:hlinkClick r:id="rId3"/>
              </a:rPr>
              <a:t>https://</a:t>
            </a:r>
            <a:r>
              <a:rPr lang="en-GB" dirty="0" smtClean="0">
                <a:hlinkClick r:id="rId3"/>
              </a:rPr>
              <a:t>www.youtube.com/watch?v=HE5GX3U3BYQ</a:t>
            </a:r>
            <a:endParaRPr lang="en-GB" dirty="0" smtClean="0"/>
          </a:p>
          <a:p>
            <a:endParaRPr lang="en-GB" dirty="0"/>
          </a:p>
        </p:txBody>
      </p:sp>
      <p:sp>
        <p:nvSpPr>
          <p:cNvPr id="5" name="Text Placeholder 4"/>
          <p:cNvSpPr>
            <a:spLocks noGrp="1"/>
          </p:cNvSpPr>
          <p:nvPr>
            <p:ph type="body" sz="half" idx="2"/>
          </p:nvPr>
        </p:nvSpPr>
        <p:spPr>
          <a:xfrm>
            <a:off x="4229516" y="5748088"/>
            <a:ext cx="7629609" cy="711450"/>
          </a:xfrm>
        </p:spPr>
        <p:txBody>
          <a:bodyPr/>
          <a:lstStyle/>
          <a:p>
            <a:r>
              <a:rPr lang="en-GB" dirty="0">
                <a:hlinkClick r:id="rId4"/>
              </a:rPr>
              <a:t>https://</a:t>
            </a:r>
            <a:r>
              <a:rPr lang="en-GB" dirty="0" smtClean="0">
                <a:hlinkClick r:id="rId4"/>
              </a:rPr>
              <a:t>www.youtube.com/watch?v=BFdqvCL2W2k</a:t>
            </a:r>
            <a:r>
              <a:rPr lang="en-GB" dirty="0" smtClean="0"/>
              <a:t> </a:t>
            </a:r>
            <a:endParaRPr lang="en-GB" dirty="0"/>
          </a:p>
        </p:txBody>
      </p:sp>
      <p:sp>
        <p:nvSpPr>
          <p:cNvPr id="6" name="Title 3"/>
          <p:cNvSpPr txBox="1">
            <a:spLocks/>
          </p:cNvSpPr>
          <p:nvPr/>
        </p:nvSpPr>
        <p:spPr>
          <a:xfrm>
            <a:off x="1997241" y="4673182"/>
            <a:ext cx="7568615" cy="628733"/>
          </a:xfrm>
          <a:prstGeom prst="rect">
            <a:avLst/>
          </a:prstGeom>
        </p:spPr>
        <p:txBody>
          <a:bodyPr vert="horz" lIns="91440" tIns="45720" rIns="91440" bIns="45720" rtlCol="0" anchor="b">
            <a:noAutofit/>
          </a:bodyPr>
          <a:lstStyle>
            <a:lvl1pPr algn="l" defTabSz="457200" rtl="0" eaLnBrk="1" latinLnBrk="0" hangingPunct="1">
              <a:spcBef>
                <a:spcPct val="0"/>
              </a:spcBef>
              <a:buNone/>
              <a:defRPr sz="2000" b="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800" b="1" dirty="0" err="1" smtClean="0"/>
              <a:t>Sugata</a:t>
            </a:r>
            <a:r>
              <a:rPr lang="en-GB" sz="2800" b="1" dirty="0" smtClean="0"/>
              <a:t> </a:t>
            </a:r>
            <a:r>
              <a:rPr lang="en-GB" sz="2800" b="1" dirty="0" err="1" smtClean="0"/>
              <a:t>Mitra</a:t>
            </a:r>
            <a:r>
              <a:rPr lang="en-GB" sz="2800" b="1" dirty="0" smtClean="0"/>
              <a:t> &amp; The School in the Cloud</a:t>
            </a:r>
            <a:endParaRPr lang="en-GB" sz="2800" b="1" dirty="0"/>
          </a:p>
        </p:txBody>
      </p:sp>
      <p:sp>
        <p:nvSpPr>
          <p:cNvPr id="8" name="Flowchart: Sequential Access Storage 7"/>
          <p:cNvSpPr/>
          <p:nvPr/>
        </p:nvSpPr>
        <p:spPr>
          <a:xfrm>
            <a:off x="5891315" y="2120203"/>
            <a:ext cx="3778712" cy="2269866"/>
          </a:xfrm>
          <a:prstGeom prst="flowChartMagneticTape">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6304797" y="2466568"/>
            <a:ext cx="2951748" cy="1477328"/>
          </a:xfrm>
          <a:prstGeom prst="rect">
            <a:avLst/>
          </a:prstGeom>
        </p:spPr>
        <p:txBody>
          <a:bodyPr wrap="square">
            <a:spAutoFit/>
          </a:bodyPr>
          <a:lstStyle/>
          <a:p>
            <a:pPr algn="ctr"/>
            <a:r>
              <a:rPr lang="en-GB" dirty="0" smtClean="0"/>
              <a:t>‘Schools </a:t>
            </a:r>
            <a:r>
              <a:rPr lang="en-GB" dirty="0"/>
              <a:t>are meant to produce happy, healthy, productive people.  Are they actually doing that?’</a:t>
            </a:r>
          </a:p>
        </p:txBody>
      </p:sp>
    </p:spTree>
    <p:extLst>
      <p:ext uri="{BB962C8B-B14F-4D97-AF65-F5344CB8AC3E}">
        <p14:creationId xmlns:p14="http://schemas.microsoft.com/office/powerpoint/2010/main" val="345122849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b="1" dirty="0" smtClean="0"/>
              <a:t>“The </a:t>
            </a:r>
            <a:r>
              <a:rPr lang="en-GB" b="1" dirty="0"/>
              <a:t>aim of education should be the promotion of </a:t>
            </a:r>
            <a:r>
              <a:rPr lang="en-GB" b="1" dirty="0" smtClean="0"/>
              <a:t>happiness” </a:t>
            </a:r>
            <a:endParaRPr lang="en-GB" b="1" dirty="0"/>
          </a:p>
        </p:txBody>
      </p:sp>
      <p:sp>
        <p:nvSpPr>
          <p:cNvPr id="3" name="Content Placeholder 2"/>
          <p:cNvSpPr>
            <a:spLocks noGrp="1"/>
          </p:cNvSpPr>
          <p:nvPr>
            <p:ph idx="1"/>
          </p:nvPr>
        </p:nvSpPr>
        <p:spPr/>
        <p:txBody>
          <a:bodyPr>
            <a:normAutofit/>
          </a:bodyPr>
          <a:lstStyle/>
          <a:p>
            <a:pPr defTabSz="914400" eaLnBrk="0" fontAlgn="base" hangingPunct="0">
              <a:spcBef>
                <a:spcPct val="0"/>
              </a:spcBef>
              <a:spcAft>
                <a:spcPct val="0"/>
              </a:spcAft>
              <a:buClrTx/>
            </a:pPr>
            <a:r>
              <a:rPr lang="cy-GB" altLang="en-US" sz="2000" b="1" dirty="0">
                <a:solidFill>
                  <a:srgbClr val="202124"/>
                </a:solidFill>
                <a:latin typeface="Google Sans"/>
              </a:rPr>
              <a:t>William </a:t>
            </a:r>
            <a:r>
              <a:rPr lang="cy-GB" altLang="en-US" sz="2000" b="1" dirty="0" err="1">
                <a:solidFill>
                  <a:srgbClr val="202124"/>
                </a:solidFill>
                <a:latin typeface="Google Sans"/>
              </a:rPr>
              <a:t>Godwin</a:t>
            </a:r>
            <a:r>
              <a:rPr lang="cy-GB" altLang="en-US" sz="2000" b="1" dirty="0">
                <a:solidFill>
                  <a:srgbClr val="202124"/>
                </a:solidFill>
                <a:latin typeface="Google Sans"/>
              </a:rPr>
              <a:t> </a:t>
            </a:r>
            <a:r>
              <a:rPr lang="cy-GB" altLang="en-US" sz="2000" dirty="0">
                <a:solidFill>
                  <a:srgbClr val="202124"/>
                </a:solidFill>
                <a:latin typeface="Google Sans"/>
              </a:rPr>
              <a:t>(1756 - 1836) oedd yr ysgrifennwr cyntaf ‘i roi datganiad clir o egwyddorion anarchaidd</a:t>
            </a:r>
            <a:r>
              <a:rPr lang="cy-GB" altLang="en-US" sz="2000" dirty="0" smtClean="0">
                <a:solidFill>
                  <a:srgbClr val="202124"/>
                </a:solidFill>
                <a:latin typeface="Google Sans"/>
              </a:rPr>
              <a:t>’.</a:t>
            </a:r>
          </a:p>
          <a:p>
            <a:pPr marL="0" indent="0" defTabSz="914400" eaLnBrk="0" fontAlgn="base" hangingPunct="0">
              <a:spcBef>
                <a:spcPct val="0"/>
              </a:spcBef>
              <a:spcAft>
                <a:spcPct val="0"/>
              </a:spcAft>
              <a:buClrTx/>
              <a:buNone/>
            </a:pPr>
            <a:endParaRPr lang="cy-GB" altLang="en-US" sz="2000" dirty="0" smtClean="0">
              <a:solidFill>
                <a:srgbClr val="202124"/>
              </a:solidFill>
              <a:latin typeface="Google Sans"/>
            </a:endParaRPr>
          </a:p>
          <a:p>
            <a:pPr defTabSz="914400" eaLnBrk="0" fontAlgn="base" hangingPunct="0">
              <a:spcBef>
                <a:spcPct val="0"/>
              </a:spcBef>
              <a:spcAft>
                <a:spcPct val="0"/>
              </a:spcAft>
              <a:buClrTx/>
            </a:pPr>
            <a:r>
              <a:rPr lang="cy-GB" altLang="en-US" sz="2000" dirty="0" smtClean="0">
                <a:solidFill>
                  <a:srgbClr val="202124"/>
                </a:solidFill>
                <a:latin typeface="Google Sans"/>
              </a:rPr>
              <a:t>Roedd </a:t>
            </a:r>
            <a:r>
              <a:rPr lang="cy-GB" altLang="en-US" sz="2000" dirty="0">
                <a:solidFill>
                  <a:srgbClr val="202124"/>
                </a:solidFill>
                <a:latin typeface="Google Sans"/>
              </a:rPr>
              <a:t>yn un o'r ysgrifenwyr Saesneg cyntaf i gydnabod bygythiad addysg a reolir gan y wladwriaeth ac i nodi rhinweddau addysg amgen, rydd. </a:t>
            </a:r>
            <a:endParaRPr lang="cy-GB" altLang="en-US" sz="2000" dirty="0" smtClean="0">
              <a:solidFill>
                <a:srgbClr val="202124"/>
              </a:solidFill>
              <a:latin typeface="Google Sans"/>
            </a:endParaRPr>
          </a:p>
          <a:p>
            <a:pPr marL="0" indent="0" defTabSz="914400" eaLnBrk="0" fontAlgn="base" hangingPunct="0">
              <a:spcBef>
                <a:spcPct val="0"/>
              </a:spcBef>
              <a:spcAft>
                <a:spcPct val="0"/>
              </a:spcAft>
              <a:buClrTx/>
              <a:buNone/>
            </a:pPr>
            <a:endParaRPr lang="cy-GB" altLang="en-US" sz="2000" dirty="0" smtClean="0">
              <a:solidFill>
                <a:srgbClr val="202124"/>
              </a:solidFill>
              <a:latin typeface="Google Sans"/>
            </a:endParaRPr>
          </a:p>
          <a:p>
            <a:pPr defTabSz="914400" eaLnBrk="0" fontAlgn="base" hangingPunct="0">
              <a:spcBef>
                <a:spcPct val="0"/>
              </a:spcBef>
              <a:spcAft>
                <a:spcPct val="0"/>
              </a:spcAft>
              <a:buClrTx/>
            </a:pPr>
            <a:r>
              <a:rPr lang="cy-GB" altLang="en-US" sz="2000" dirty="0" smtClean="0">
                <a:solidFill>
                  <a:srgbClr val="202124"/>
                </a:solidFill>
                <a:latin typeface="Google Sans"/>
              </a:rPr>
              <a:t>Yn </a:t>
            </a:r>
            <a:r>
              <a:rPr lang="cy-GB" altLang="en-US" sz="2000" dirty="0">
                <a:solidFill>
                  <a:srgbClr val="202124"/>
                </a:solidFill>
                <a:latin typeface="Google Sans"/>
              </a:rPr>
              <a:t>briod â Mary </a:t>
            </a:r>
            <a:r>
              <a:rPr lang="cy-GB" altLang="en-US" sz="2000" dirty="0" err="1">
                <a:solidFill>
                  <a:srgbClr val="202124"/>
                </a:solidFill>
                <a:latin typeface="Google Sans"/>
              </a:rPr>
              <a:t>Wollstonecraft</a:t>
            </a:r>
            <a:r>
              <a:rPr lang="cy-GB" altLang="en-US" sz="2000" dirty="0">
                <a:solidFill>
                  <a:srgbClr val="202124"/>
                </a:solidFill>
                <a:latin typeface="Google Sans"/>
              </a:rPr>
              <a:t>, a ysgrifennodd y clasur ffeministaidd: A </a:t>
            </a:r>
            <a:r>
              <a:rPr lang="cy-GB" altLang="en-US" sz="2000" dirty="0" err="1">
                <a:solidFill>
                  <a:srgbClr val="202124"/>
                </a:solidFill>
                <a:latin typeface="Google Sans"/>
              </a:rPr>
              <a:t>Vindication</a:t>
            </a:r>
            <a:r>
              <a:rPr lang="cy-GB" altLang="en-US" sz="2000" dirty="0">
                <a:solidFill>
                  <a:srgbClr val="202124"/>
                </a:solidFill>
                <a:latin typeface="Google Sans"/>
              </a:rPr>
              <a:t> of the </a:t>
            </a:r>
            <a:r>
              <a:rPr lang="cy-GB" altLang="en-US" sz="2000" dirty="0" err="1">
                <a:solidFill>
                  <a:srgbClr val="202124"/>
                </a:solidFill>
                <a:latin typeface="Google Sans"/>
              </a:rPr>
              <a:t>Rights</a:t>
            </a:r>
            <a:r>
              <a:rPr lang="cy-GB" altLang="en-US" sz="2000" dirty="0">
                <a:solidFill>
                  <a:srgbClr val="202124"/>
                </a:solidFill>
                <a:latin typeface="Google Sans"/>
              </a:rPr>
              <a:t> of </a:t>
            </a:r>
            <a:r>
              <a:rPr lang="cy-GB" altLang="en-US" sz="2000" dirty="0" err="1">
                <a:solidFill>
                  <a:srgbClr val="202124"/>
                </a:solidFill>
                <a:latin typeface="Google Sans"/>
              </a:rPr>
              <a:t>Woman</a:t>
            </a:r>
            <a:r>
              <a:rPr lang="cy-GB" altLang="en-US" sz="2000" dirty="0">
                <a:solidFill>
                  <a:srgbClr val="202124"/>
                </a:solidFill>
                <a:latin typeface="Google Sans"/>
              </a:rPr>
              <a:t> -1792 </a:t>
            </a:r>
            <a:endParaRPr lang="cy-GB" altLang="en-US" sz="2000" dirty="0" smtClean="0">
              <a:solidFill>
                <a:srgbClr val="202124"/>
              </a:solidFill>
              <a:latin typeface="Google Sans"/>
            </a:endParaRPr>
          </a:p>
          <a:p>
            <a:pPr marL="0" indent="0" defTabSz="914400" eaLnBrk="0" fontAlgn="base" hangingPunct="0">
              <a:spcBef>
                <a:spcPct val="0"/>
              </a:spcBef>
              <a:spcAft>
                <a:spcPct val="0"/>
              </a:spcAft>
              <a:buClrTx/>
              <a:buNone/>
            </a:pPr>
            <a:endParaRPr lang="cy-GB" altLang="en-US" sz="2000" dirty="0" smtClean="0">
              <a:solidFill>
                <a:srgbClr val="202124"/>
              </a:solidFill>
              <a:latin typeface="Google Sans"/>
            </a:endParaRPr>
          </a:p>
          <a:p>
            <a:pPr defTabSz="914400" eaLnBrk="0" fontAlgn="base" hangingPunct="0">
              <a:spcBef>
                <a:spcPct val="0"/>
              </a:spcBef>
              <a:spcAft>
                <a:spcPct val="0"/>
              </a:spcAft>
              <a:buClrTx/>
            </a:pPr>
            <a:r>
              <a:rPr lang="cy-GB" altLang="en-US" sz="2000" dirty="0" smtClean="0">
                <a:solidFill>
                  <a:srgbClr val="202124"/>
                </a:solidFill>
                <a:latin typeface="Google Sans"/>
              </a:rPr>
              <a:t>Tad </a:t>
            </a:r>
            <a:r>
              <a:rPr lang="cy-GB" altLang="en-US" sz="2000" dirty="0">
                <a:solidFill>
                  <a:srgbClr val="202124"/>
                </a:solidFill>
                <a:latin typeface="Google Sans"/>
              </a:rPr>
              <a:t>Mary </a:t>
            </a:r>
            <a:r>
              <a:rPr lang="cy-GB" altLang="en-US" sz="2000" dirty="0" err="1">
                <a:solidFill>
                  <a:srgbClr val="202124"/>
                </a:solidFill>
                <a:latin typeface="Google Sans"/>
              </a:rPr>
              <a:t>Shelley</a:t>
            </a:r>
            <a:r>
              <a:rPr lang="cy-GB" altLang="en-US" sz="2000" dirty="0">
                <a:solidFill>
                  <a:srgbClr val="202124"/>
                </a:solidFill>
                <a:latin typeface="Google Sans"/>
              </a:rPr>
              <a:t> (awdur </a:t>
            </a:r>
            <a:r>
              <a:rPr lang="cy-GB" altLang="en-US" sz="2000" dirty="0" err="1">
                <a:solidFill>
                  <a:srgbClr val="202124"/>
                </a:solidFill>
                <a:latin typeface="Google Sans"/>
              </a:rPr>
              <a:t>Frankenstein</a:t>
            </a:r>
            <a:r>
              <a:rPr lang="cy-GB" altLang="en-US" sz="2000" dirty="0">
                <a:solidFill>
                  <a:srgbClr val="202124"/>
                </a:solidFill>
                <a:latin typeface="Google Sans"/>
              </a:rPr>
              <a:t> - 1818) a thad-yng-nghyfraith y bardd </a:t>
            </a:r>
            <a:r>
              <a:rPr lang="cy-GB" altLang="en-US" sz="2000" dirty="0" err="1" smtClean="0">
                <a:solidFill>
                  <a:srgbClr val="202124"/>
                </a:solidFill>
                <a:latin typeface="Google Sans"/>
              </a:rPr>
              <a:t>Shelley</a:t>
            </a:r>
            <a:r>
              <a:rPr lang="cy-GB" altLang="en-US" sz="2000" dirty="0" smtClean="0">
                <a:solidFill>
                  <a:srgbClr val="202124"/>
                </a:solidFill>
                <a:latin typeface="Google Sans"/>
              </a:rPr>
              <a:t>.</a:t>
            </a:r>
            <a:r>
              <a:rPr lang="cy-GB" altLang="en-US" sz="500" dirty="0" smtClean="0">
                <a:solidFill>
                  <a:schemeClr val="tx1"/>
                </a:solidFill>
              </a:rPr>
              <a:t> </a:t>
            </a:r>
            <a:endParaRPr lang="cy-GB" altLang="en-US" sz="1600" dirty="0">
              <a:solidFill>
                <a:schemeClr val="tx1"/>
              </a:solidFill>
              <a:latin typeface="Arial" panose="020B0604020202020204" pitchFamily="34" charset="0"/>
            </a:endParaRPr>
          </a:p>
        </p:txBody>
      </p:sp>
      <p:sp>
        <p:nvSpPr>
          <p:cNvPr id="4" name="Text Placeholder 3"/>
          <p:cNvSpPr>
            <a:spLocks noGrp="1"/>
          </p:cNvSpPr>
          <p:nvPr>
            <p:ph type="body" sz="half" idx="2"/>
          </p:nvPr>
        </p:nvSpPr>
        <p:spPr/>
        <p:txBody>
          <a:bodyPr/>
          <a:lstStyle/>
          <a:p>
            <a:endParaRPr lang="en-GB"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64858" y="1598613"/>
            <a:ext cx="3729553" cy="4768162"/>
          </a:xfrm>
          <a:prstGeom prst="rect">
            <a:avLst/>
          </a:prstGeom>
        </p:spPr>
      </p:pic>
    </p:spTree>
    <p:extLst>
      <p:ext uri="{BB962C8B-B14F-4D97-AF65-F5344CB8AC3E}">
        <p14:creationId xmlns:p14="http://schemas.microsoft.com/office/powerpoint/2010/main" val="113367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b="1" dirty="0" smtClean="0"/>
              <a:t>“The </a:t>
            </a:r>
            <a:r>
              <a:rPr lang="en-GB" b="1" dirty="0"/>
              <a:t>aim of education should be the promotion of </a:t>
            </a:r>
            <a:r>
              <a:rPr lang="en-GB" b="1" dirty="0" smtClean="0"/>
              <a:t>happiness” </a:t>
            </a:r>
            <a:endParaRPr lang="en-GB" b="1" dirty="0"/>
          </a:p>
        </p:txBody>
      </p:sp>
      <p:sp>
        <p:nvSpPr>
          <p:cNvPr id="3" name="Content Placeholder 2"/>
          <p:cNvSpPr>
            <a:spLocks noGrp="1"/>
          </p:cNvSpPr>
          <p:nvPr>
            <p:ph idx="1"/>
          </p:nvPr>
        </p:nvSpPr>
        <p:spPr/>
        <p:txBody>
          <a:bodyPr/>
          <a:lstStyle/>
          <a:p>
            <a:r>
              <a:rPr lang="en-GB" b="1" dirty="0"/>
              <a:t>William Godwin</a:t>
            </a:r>
            <a:r>
              <a:rPr lang="en-GB" dirty="0"/>
              <a:t> (1756 – 1836) was the first writer ‘to give a clear statement of anarchist principles’ </a:t>
            </a:r>
          </a:p>
          <a:p>
            <a:r>
              <a:rPr lang="en-GB" dirty="0" smtClean="0"/>
              <a:t>He </a:t>
            </a:r>
            <a:r>
              <a:rPr lang="en-GB" dirty="0"/>
              <a:t>was one of the first English-language writers to recognize the threat of state-controlled education and to set out the qualities of an alternative, free, education. </a:t>
            </a:r>
            <a:endParaRPr lang="en-GB" dirty="0" smtClean="0"/>
          </a:p>
          <a:p>
            <a:r>
              <a:rPr lang="en-GB" dirty="0"/>
              <a:t>Married to </a:t>
            </a:r>
            <a:r>
              <a:rPr lang="en-GB" dirty="0" smtClean="0"/>
              <a:t>Mary Wollstonecraft, who </a:t>
            </a:r>
            <a:r>
              <a:rPr lang="en-GB" dirty="0"/>
              <a:t>wrote the feminist classic: </a:t>
            </a:r>
            <a:r>
              <a:rPr lang="en-GB" i="1" dirty="0"/>
              <a:t>A Vindication of the Rights of Woman -1792</a:t>
            </a:r>
            <a:endParaRPr lang="en-GB" dirty="0" smtClean="0"/>
          </a:p>
          <a:p>
            <a:r>
              <a:rPr lang="en-GB" dirty="0"/>
              <a:t>F</a:t>
            </a:r>
            <a:r>
              <a:rPr lang="en-GB" dirty="0" smtClean="0"/>
              <a:t>ather </a:t>
            </a:r>
            <a:r>
              <a:rPr lang="en-GB" dirty="0"/>
              <a:t>of Mary Shelley (the author of </a:t>
            </a:r>
            <a:r>
              <a:rPr lang="en-GB" i="1" dirty="0"/>
              <a:t>Frankenstein </a:t>
            </a:r>
            <a:r>
              <a:rPr lang="en-GB" dirty="0"/>
              <a:t>– 1818) and the father-in-law of the poet </a:t>
            </a:r>
            <a:r>
              <a:rPr lang="en-GB" dirty="0" smtClean="0"/>
              <a:t>Shelley </a:t>
            </a:r>
            <a:endParaRPr lang="en-GB" dirty="0"/>
          </a:p>
        </p:txBody>
      </p:sp>
      <p:sp>
        <p:nvSpPr>
          <p:cNvPr id="4" name="Text Placeholder 3"/>
          <p:cNvSpPr>
            <a:spLocks noGrp="1"/>
          </p:cNvSpPr>
          <p:nvPr>
            <p:ph type="body" sz="half" idx="2"/>
          </p:nvPr>
        </p:nvSpPr>
        <p:spPr/>
        <p:txBody>
          <a:bodyPr/>
          <a:lstStyle/>
          <a:p>
            <a:endParaRPr lang="en-GB"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73576" y="1598613"/>
            <a:ext cx="3336469" cy="4265612"/>
          </a:xfrm>
          <a:prstGeom prst="rect">
            <a:avLst/>
          </a:prstGeom>
        </p:spPr>
      </p:pic>
    </p:spTree>
    <p:extLst>
      <p:ext uri="{BB962C8B-B14F-4D97-AF65-F5344CB8AC3E}">
        <p14:creationId xmlns:p14="http://schemas.microsoft.com/office/powerpoint/2010/main" val="349665577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4582769" cy="976312"/>
          </a:xfrm>
        </p:spPr>
        <p:txBody>
          <a:bodyPr>
            <a:normAutofit/>
          </a:bodyPr>
          <a:lstStyle/>
          <a:p>
            <a:r>
              <a:rPr lang="en-GB" sz="2800" b="1" dirty="0" smtClean="0"/>
              <a:t>Michael Fielding (2011)</a:t>
            </a:r>
            <a:endParaRPr lang="en-GB" sz="2800" b="1" dirty="0"/>
          </a:p>
        </p:txBody>
      </p:sp>
      <p:pic>
        <p:nvPicPr>
          <p:cNvPr id="5"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513945" y="1926784"/>
            <a:ext cx="5293171" cy="2311923"/>
          </a:xfrm>
        </p:spPr>
      </p:pic>
      <p:sp>
        <p:nvSpPr>
          <p:cNvPr id="3" name="TextBox 2"/>
          <p:cNvSpPr txBox="1"/>
          <p:nvPr/>
        </p:nvSpPr>
        <p:spPr>
          <a:xfrm>
            <a:off x="7579605" y="5143500"/>
            <a:ext cx="3905199" cy="738664"/>
          </a:xfrm>
          <a:prstGeom prst="rect">
            <a:avLst/>
          </a:prstGeom>
          <a:noFill/>
        </p:spPr>
        <p:txBody>
          <a:bodyPr wrap="square" rtlCol="0">
            <a:spAutoFit/>
          </a:bodyPr>
          <a:lstStyle/>
          <a:p>
            <a:r>
              <a:rPr lang="en-GB" sz="2400" b="1" dirty="0" smtClean="0"/>
              <a:t>David Icke  (2016)</a:t>
            </a:r>
          </a:p>
          <a:p>
            <a:endParaRPr lang="en-GB" dirty="0"/>
          </a:p>
        </p:txBody>
      </p:sp>
      <p:sp>
        <p:nvSpPr>
          <p:cNvPr id="4" name="TextBox 3"/>
          <p:cNvSpPr txBox="1"/>
          <p:nvPr/>
        </p:nvSpPr>
        <p:spPr>
          <a:xfrm>
            <a:off x="1928812" y="5143500"/>
            <a:ext cx="3888093" cy="523220"/>
          </a:xfrm>
          <a:prstGeom prst="rect">
            <a:avLst/>
          </a:prstGeom>
          <a:noFill/>
        </p:spPr>
        <p:txBody>
          <a:bodyPr wrap="square" rtlCol="0">
            <a:spAutoFit/>
          </a:bodyPr>
          <a:lstStyle/>
          <a:p>
            <a:r>
              <a:rPr lang="en-GB" sz="2800" b="1" dirty="0" smtClean="0"/>
              <a:t>Paulo Freire (1972)</a:t>
            </a:r>
            <a:endParaRPr lang="en-GB" sz="2800" b="1" dirty="0"/>
          </a:p>
        </p:txBody>
      </p:sp>
      <p:pic>
        <p:nvPicPr>
          <p:cNvPr id="7" name="Picture 6" descr="File:Question Mark Icon - Blue Box withoutQuestionmarkBlur ..."/>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69895" y="2123798"/>
            <a:ext cx="2114909" cy="2114909"/>
          </a:xfrm>
          <a:prstGeom prst="rect">
            <a:avLst/>
          </a:prstGeom>
        </p:spPr>
      </p:pic>
    </p:spTree>
    <p:extLst>
      <p:ext uri="{BB962C8B-B14F-4D97-AF65-F5344CB8AC3E}">
        <p14:creationId xmlns:p14="http://schemas.microsoft.com/office/powerpoint/2010/main" val="137316548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31041" y="661411"/>
            <a:ext cx="8084907" cy="791735"/>
          </a:xfrm>
        </p:spPr>
        <p:txBody>
          <a:bodyPr>
            <a:normAutofit fontScale="90000"/>
          </a:bodyPr>
          <a:lstStyle/>
          <a:p>
            <a:r>
              <a:rPr lang="en-GB" dirty="0" smtClean="0"/>
              <a:t>Satish Kumar on Alternative Education (</a:t>
            </a:r>
            <a:r>
              <a:rPr lang="en-GB" dirty="0" err="1" smtClean="0"/>
              <a:t>Addysg</a:t>
            </a:r>
            <a:r>
              <a:rPr lang="en-GB" dirty="0" smtClean="0"/>
              <a:t> Amgen)</a:t>
            </a:r>
            <a:endParaRPr lang="en-GB" dirty="0"/>
          </a:p>
        </p:txBody>
      </p:sp>
      <p:sp>
        <p:nvSpPr>
          <p:cNvPr id="3" name="Content Placeholder 2"/>
          <p:cNvSpPr>
            <a:spLocks noGrp="1"/>
          </p:cNvSpPr>
          <p:nvPr>
            <p:ph idx="1"/>
          </p:nvPr>
        </p:nvSpPr>
        <p:spPr>
          <a:xfrm>
            <a:off x="2987418" y="1868439"/>
            <a:ext cx="8915400" cy="3868684"/>
          </a:xfrm>
        </p:spPr>
        <p:txBody>
          <a:bodyPr>
            <a:normAutofit/>
          </a:bodyPr>
          <a:lstStyle/>
          <a:p>
            <a:r>
              <a:rPr lang="en-GB" b="1" i="1" dirty="0" smtClean="0"/>
              <a:t>Education</a:t>
            </a:r>
            <a:r>
              <a:rPr lang="en-GB" dirty="0" smtClean="0"/>
              <a:t>: derived from </a:t>
            </a:r>
            <a:r>
              <a:rPr lang="en-GB" dirty="0" err="1" smtClean="0"/>
              <a:t>educatum</a:t>
            </a:r>
            <a:r>
              <a:rPr lang="en-GB" dirty="0" smtClean="0"/>
              <a:t> or </a:t>
            </a:r>
            <a:r>
              <a:rPr lang="en-GB" dirty="0" err="1" smtClean="0"/>
              <a:t>educare</a:t>
            </a:r>
            <a:r>
              <a:rPr lang="en-GB" dirty="0" smtClean="0"/>
              <a:t> means to bring out what is already there</a:t>
            </a:r>
          </a:p>
          <a:p>
            <a:r>
              <a:rPr lang="en-GB" b="1" i="1" dirty="0" smtClean="0"/>
              <a:t>Education: </a:t>
            </a:r>
            <a:r>
              <a:rPr lang="en-GB" dirty="0" smtClean="0"/>
              <a:t>should not encourage the individual to conform to society or to be negatively harmonious with it, but help him (her) to discover the true values, which come with unbiased investigation and self-awareness. When there is no self-knowledge, self expression becomes self-assertion, with all its aggressive and ambitious conflicts. </a:t>
            </a:r>
          </a:p>
          <a:p>
            <a:r>
              <a:rPr lang="en-GB" b="1" i="1" dirty="0" smtClean="0"/>
              <a:t>Education</a:t>
            </a:r>
            <a:r>
              <a:rPr lang="en-GB" dirty="0" smtClean="0"/>
              <a:t>: in the true sense, is the understanding of oneself, for it is within each one of us that the whole of existence is gathered.</a:t>
            </a:r>
          </a:p>
          <a:p>
            <a:r>
              <a:rPr lang="en-GB" b="1" i="1" dirty="0" smtClean="0"/>
              <a:t>Education</a:t>
            </a:r>
            <a:r>
              <a:rPr lang="en-GB" dirty="0" smtClean="0"/>
              <a:t>: is part of the problem and not part of the solution</a:t>
            </a:r>
          </a:p>
          <a:p>
            <a:r>
              <a:rPr lang="en-GB" b="1" i="1" dirty="0" smtClean="0"/>
              <a:t>Education</a:t>
            </a:r>
            <a:r>
              <a:rPr lang="en-GB" dirty="0" smtClean="0"/>
              <a:t>: is brain washing CYP to become part of the industrial system</a:t>
            </a:r>
          </a:p>
        </p:txBody>
      </p:sp>
      <p:sp>
        <p:nvSpPr>
          <p:cNvPr id="4" name="Rectangle 3"/>
          <p:cNvSpPr/>
          <p:nvPr/>
        </p:nvSpPr>
        <p:spPr>
          <a:xfrm>
            <a:off x="3278526" y="5967750"/>
            <a:ext cx="5806398" cy="369332"/>
          </a:xfrm>
          <a:prstGeom prst="rect">
            <a:avLst/>
          </a:prstGeom>
        </p:spPr>
        <p:txBody>
          <a:bodyPr wrap="none">
            <a:spAutoFit/>
          </a:bodyPr>
          <a:lstStyle/>
          <a:p>
            <a:r>
              <a:rPr lang="en-GB" dirty="0">
                <a:hlinkClick r:id="rId3"/>
              </a:rPr>
              <a:t>https://www.youtube.com/watch?v=RU5OvA5jsos</a:t>
            </a:r>
            <a:endParaRPr lang="en-GB" dirty="0"/>
          </a:p>
        </p:txBody>
      </p:sp>
    </p:spTree>
    <p:extLst>
      <p:ext uri="{BB962C8B-B14F-4D97-AF65-F5344CB8AC3E}">
        <p14:creationId xmlns:p14="http://schemas.microsoft.com/office/powerpoint/2010/main" val="42555083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4250" y="624110"/>
            <a:ext cx="8911687" cy="1280890"/>
          </a:xfrm>
        </p:spPr>
        <p:txBody>
          <a:bodyPr/>
          <a:lstStyle/>
          <a:p>
            <a:r>
              <a:rPr lang="en-GB" dirty="0" smtClean="0"/>
              <a:t>Charlotte Mason</a:t>
            </a:r>
            <a:endParaRPr lang="en-GB"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787883" y="1264555"/>
            <a:ext cx="7199329" cy="5405139"/>
          </a:xfrm>
        </p:spPr>
      </p:pic>
      <p:sp>
        <p:nvSpPr>
          <p:cNvPr id="3" name="Rectangle 2"/>
          <p:cNvSpPr/>
          <p:nvPr/>
        </p:nvSpPr>
        <p:spPr>
          <a:xfrm>
            <a:off x="2340954" y="1149905"/>
            <a:ext cx="8520281" cy="523220"/>
          </a:xfrm>
          <a:prstGeom prst="rect">
            <a:avLst/>
          </a:prstGeom>
        </p:spPr>
        <p:txBody>
          <a:bodyPr wrap="none">
            <a:spAutoFit/>
          </a:bodyPr>
          <a:lstStyle/>
          <a:p>
            <a:r>
              <a:rPr lang="en-GB" sz="2800" b="1" dirty="0">
                <a:solidFill>
                  <a:srgbClr val="BC3010"/>
                </a:solidFill>
              </a:rPr>
              <a:t>"Education is an atmosphere, a discipline, a life"</a:t>
            </a:r>
          </a:p>
        </p:txBody>
      </p:sp>
    </p:spTree>
    <p:extLst>
      <p:ext uri="{BB962C8B-B14F-4D97-AF65-F5344CB8AC3E}">
        <p14:creationId xmlns:p14="http://schemas.microsoft.com/office/powerpoint/2010/main" val="274066549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8631" y="211265"/>
            <a:ext cx="10124501" cy="1280890"/>
          </a:xfrm>
        </p:spPr>
        <p:txBody>
          <a:bodyPr>
            <a:normAutofit fontScale="90000"/>
          </a:bodyPr>
          <a:lstStyle/>
          <a:p>
            <a:r>
              <a:rPr lang="en-GB" dirty="0" err="1" smtClean="0"/>
              <a:t>Addysg</a:t>
            </a:r>
            <a:r>
              <a:rPr lang="en-GB" dirty="0" smtClean="0"/>
              <a:t> yn y </a:t>
            </a:r>
            <a:r>
              <a:rPr lang="en-GB" dirty="0" err="1" smtClean="0"/>
              <a:t>cartref</a:t>
            </a:r>
            <a:r>
              <a:rPr lang="en-GB" dirty="0" smtClean="0"/>
              <a:t> </a:t>
            </a:r>
            <a:r>
              <a:rPr lang="en-GB" dirty="0" err="1" smtClean="0"/>
              <a:t>etholedig</a:t>
            </a:r>
            <a:r>
              <a:rPr lang="en-GB" dirty="0" smtClean="0"/>
              <a:t> – </a:t>
            </a:r>
            <a:r>
              <a:rPr lang="en-GB" dirty="0" err="1" smtClean="0"/>
              <a:t>addysg</a:t>
            </a:r>
            <a:r>
              <a:rPr lang="en-GB" dirty="0" smtClean="0"/>
              <a:t> radical?</a:t>
            </a:r>
            <a:br>
              <a:rPr lang="en-GB" dirty="0" smtClean="0"/>
            </a:br>
            <a:r>
              <a:rPr lang="en-GB" dirty="0" smtClean="0"/>
              <a:t>EHE – Radical Education?</a:t>
            </a:r>
            <a:endParaRPr lang="en-GB" dirty="0"/>
          </a:p>
        </p:txBody>
      </p:sp>
      <p:sp>
        <p:nvSpPr>
          <p:cNvPr id="3" name="Content Placeholder 2"/>
          <p:cNvSpPr>
            <a:spLocks noGrp="1"/>
          </p:cNvSpPr>
          <p:nvPr>
            <p:ph idx="1"/>
          </p:nvPr>
        </p:nvSpPr>
        <p:spPr>
          <a:xfrm>
            <a:off x="6929610" y="1938257"/>
            <a:ext cx="5023692" cy="3120629"/>
          </a:xfrm>
        </p:spPr>
        <p:txBody>
          <a:bodyPr>
            <a:normAutofit fontScale="92500"/>
          </a:bodyPr>
          <a:lstStyle/>
          <a:p>
            <a:pPr marL="0" indent="0">
              <a:buClr>
                <a:schemeClr val="tx1"/>
              </a:buClr>
              <a:buNone/>
            </a:pPr>
            <a:r>
              <a:rPr lang="en-GB" altLang="en-US" sz="2100" i="1" dirty="0" smtClean="0"/>
              <a:t>Hicks believes that education is meant:-</a:t>
            </a:r>
          </a:p>
          <a:p>
            <a:pPr>
              <a:buClr>
                <a:schemeClr val="tx1"/>
              </a:buClr>
              <a:buFont typeface="Wingdings" panose="05000000000000000000" pitchFamily="2" charset="2"/>
              <a:buChar char="Ø"/>
            </a:pPr>
            <a:r>
              <a:rPr lang="en-GB" altLang="en-US" i="1" dirty="0" smtClean="0"/>
              <a:t>Workforce</a:t>
            </a:r>
            <a:r>
              <a:rPr lang="en-GB" altLang="en-US" dirty="0" smtClean="0"/>
              <a:t> </a:t>
            </a:r>
            <a:r>
              <a:rPr lang="en-GB" altLang="en-US" dirty="0"/>
              <a:t>~ to create a globally competitive workforce</a:t>
            </a:r>
          </a:p>
          <a:p>
            <a:pPr>
              <a:buClr>
                <a:schemeClr val="tx1"/>
              </a:buClr>
              <a:buFont typeface="Wingdings" panose="05000000000000000000" pitchFamily="2" charset="2"/>
              <a:buChar char="Ø"/>
            </a:pPr>
            <a:r>
              <a:rPr lang="en-GB" altLang="en-US" i="1" dirty="0" smtClean="0"/>
              <a:t>Individual</a:t>
            </a:r>
            <a:r>
              <a:rPr lang="en-GB" altLang="en-US" dirty="0" smtClean="0"/>
              <a:t> </a:t>
            </a:r>
            <a:r>
              <a:rPr lang="en-GB" altLang="en-US" dirty="0"/>
              <a:t>~ to bring out the best in every person</a:t>
            </a:r>
          </a:p>
          <a:p>
            <a:pPr>
              <a:buClr>
                <a:schemeClr val="tx1"/>
              </a:buClr>
              <a:buFont typeface="Wingdings" panose="05000000000000000000" pitchFamily="2" charset="2"/>
              <a:buChar char="Ø"/>
            </a:pPr>
            <a:r>
              <a:rPr lang="en-GB" altLang="en-US" i="1" dirty="0"/>
              <a:t>Global</a:t>
            </a:r>
            <a:r>
              <a:rPr lang="en-GB" altLang="en-US" dirty="0"/>
              <a:t> ~ to understand local-global interdependence</a:t>
            </a:r>
          </a:p>
          <a:p>
            <a:pPr>
              <a:buClr>
                <a:schemeClr val="tx1"/>
              </a:buClr>
              <a:buFont typeface="Wingdings" panose="05000000000000000000" pitchFamily="2" charset="2"/>
              <a:buChar char="Ø"/>
            </a:pPr>
            <a:r>
              <a:rPr lang="en-GB" altLang="en-US" i="1" dirty="0"/>
              <a:t>Better world </a:t>
            </a:r>
            <a:r>
              <a:rPr lang="en-GB" altLang="en-US" dirty="0"/>
              <a:t>~  to help change society for the </a:t>
            </a:r>
            <a:r>
              <a:rPr lang="en-GB" altLang="en-US" dirty="0" smtClean="0"/>
              <a:t>better</a:t>
            </a:r>
          </a:p>
        </p:txBody>
      </p:sp>
      <p:sp>
        <p:nvSpPr>
          <p:cNvPr id="6" name="TextBox 5"/>
          <p:cNvSpPr txBox="1"/>
          <p:nvPr/>
        </p:nvSpPr>
        <p:spPr>
          <a:xfrm>
            <a:off x="1388125" y="5256714"/>
            <a:ext cx="8829764" cy="1107996"/>
          </a:xfrm>
          <a:prstGeom prst="rect">
            <a:avLst/>
          </a:prstGeom>
          <a:noFill/>
        </p:spPr>
        <p:txBody>
          <a:bodyPr wrap="square" rtlCol="0">
            <a:spAutoFit/>
          </a:bodyPr>
          <a:lstStyle/>
          <a:p>
            <a:pPr algn="ctr"/>
            <a:r>
              <a:rPr lang="en-GB" sz="2400" b="1" dirty="0" smtClean="0">
                <a:solidFill>
                  <a:schemeClr val="accent1"/>
                </a:solidFill>
              </a:rPr>
              <a:t>“</a:t>
            </a:r>
            <a:r>
              <a:rPr lang="en-GB" sz="2400" b="1" dirty="0">
                <a:solidFill>
                  <a:schemeClr val="accent1"/>
                </a:solidFill>
              </a:rPr>
              <a:t>W</a:t>
            </a:r>
            <a:r>
              <a:rPr lang="en-GB" sz="2400" b="1" dirty="0" smtClean="0">
                <a:solidFill>
                  <a:schemeClr val="accent1"/>
                </a:solidFill>
              </a:rPr>
              <a:t>e </a:t>
            </a:r>
            <a:r>
              <a:rPr lang="en-GB" sz="2400" b="1" dirty="0">
                <a:solidFill>
                  <a:schemeClr val="accent1"/>
                </a:solidFill>
              </a:rPr>
              <a:t>should be  helping young people think more critically and creatively about probable and preferable futures” </a:t>
            </a:r>
          </a:p>
          <a:p>
            <a:endParaRPr lang="en-GB" dirty="0"/>
          </a:p>
        </p:txBody>
      </p:sp>
      <p:sp>
        <p:nvSpPr>
          <p:cNvPr id="7" name="TextBox 6"/>
          <p:cNvSpPr txBox="1"/>
          <p:nvPr/>
        </p:nvSpPr>
        <p:spPr>
          <a:xfrm>
            <a:off x="10217889" y="6166883"/>
            <a:ext cx="1383712" cy="369332"/>
          </a:xfrm>
          <a:prstGeom prst="rect">
            <a:avLst/>
          </a:prstGeom>
          <a:noFill/>
        </p:spPr>
        <p:txBody>
          <a:bodyPr wrap="none" rtlCol="0">
            <a:spAutoFit/>
          </a:bodyPr>
          <a:lstStyle/>
          <a:p>
            <a:r>
              <a:rPr lang="en-GB" dirty="0" smtClean="0"/>
              <a:t>Hicks, 2018</a:t>
            </a:r>
            <a:endParaRPr lang="en-GB" dirty="0"/>
          </a:p>
        </p:txBody>
      </p:sp>
      <p:sp>
        <p:nvSpPr>
          <p:cNvPr id="8" name="Content Placeholder 2"/>
          <p:cNvSpPr txBox="1">
            <a:spLocks/>
          </p:cNvSpPr>
          <p:nvPr/>
        </p:nvSpPr>
        <p:spPr>
          <a:xfrm>
            <a:off x="963083" y="1932040"/>
            <a:ext cx="5437717" cy="327893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Clr>
                <a:schemeClr val="tx1"/>
              </a:buClr>
              <a:buFont typeface="Wingdings 3" charset="2"/>
              <a:buNone/>
            </a:pPr>
            <a:r>
              <a:rPr lang="en-GB" altLang="en-US" sz="2100" i="1" dirty="0" err="1" smtClean="0"/>
              <a:t>C</a:t>
            </a:r>
            <a:r>
              <a:rPr lang="en-GB" altLang="en-US" i="1" dirty="0" err="1" smtClean="0"/>
              <a:t>redai</a:t>
            </a:r>
            <a:r>
              <a:rPr lang="en-GB" altLang="en-US" i="1" dirty="0" smtClean="0"/>
              <a:t> Hicks y </a:t>
            </a:r>
            <a:r>
              <a:rPr lang="en-GB" altLang="en-US" i="1" dirty="0" err="1" smtClean="0"/>
              <a:t>dylai</a:t>
            </a:r>
            <a:r>
              <a:rPr lang="en-GB" altLang="en-US" i="1" dirty="0" smtClean="0"/>
              <a:t> </a:t>
            </a:r>
            <a:r>
              <a:rPr lang="en-GB" altLang="en-US" i="1" dirty="0" err="1" smtClean="0"/>
              <a:t>addysg</a:t>
            </a:r>
            <a:r>
              <a:rPr lang="en-GB" altLang="en-US" i="1" dirty="0" smtClean="0"/>
              <a:t>:</a:t>
            </a:r>
          </a:p>
          <a:p>
            <a:pPr>
              <a:buClr>
                <a:schemeClr val="tx1"/>
              </a:buClr>
              <a:buFont typeface="Wingdings" panose="05000000000000000000" pitchFamily="2" charset="2"/>
              <a:buChar char="Ø"/>
            </a:pPr>
            <a:r>
              <a:rPr lang="en-GB" altLang="en-US" i="1" dirty="0" err="1" smtClean="0"/>
              <a:t>Gweithlu</a:t>
            </a:r>
            <a:r>
              <a:rPr lang="en-GB" altLang="en-US" dirty="0" smtClean="0"/>
              <a:t> ~ </a:t>
            </a:r>
            <a:r>
              <a:rPr lang="en-GB" altLang="en-US" dirty="0" err="1" smtClean="0"/>
              <a:t>greu</a:t>
            </a:r>
            <a:r>
              <a:rPr lang="en-GB" altLang="en-US" dirty="0" smtClean="0"/>
              <a:t> </a:t>
            </a:r>
            <a:r>
              <a:rPr lang="en-GB" altLang="en-US" dirty="0" err="1" smtClean="0"/>
              <a:t>gwithlu</a:t>
            </a:r>
            <a:r>
              <a:rPr lang="en-GB" altLang="en-US" dirty="0" smtClean="0"/>
              <a:t> </a:t>
            </a:r>
            <a:r>
              <a:rPr lang="en-GB" altLang="en-US" dirty="0" err="1" smtClean="0"/>
              <a:t>cystadleuol</a:t>
            </a:r>
            <a:r>
              <a:rPr lang="en-GB" altLang="en-US" dirty="0" smtClean="0"/>
              <a:t> </a:t>
            </a:r>
            <a:r>
              <a:rPr lang="en-GB" altLang="en-US" dirty="0" err="1" smtClean="0"/>
              <a:t>byd</a:t>
            </a:r>
            <a:r>
              <a:rPr lang="en-GB" altLang="en-US" dirty="0" smtClean="0"/>
              <a:t>-eang</a:t>
            </a:r>
          </a:p>
          <a:p>
            <a:pPr>
              <a:buClr>
                <a:schemeClr val="tx1"/>
              </a:buClr>
              <a:buFont typeface="Wingdings" panose="05000000000000000000" pitchFamily="2" charset="2"/>
              <a:buChar char="Ø"/>
            </a:pPr>
            <a:r>
              <a:rPr lang="en-GB" altLang="en-US" i="1" dirty="0" err="1" smtClean="0"/>
              <a:t>Unigolyn</a:t>
            </a:r>
            <a:r>
              <a:rPr lang="en-GB" altLang="en-US" i="1" dirty="0" smtClean="0"/>
              <a:t> </a:t>
            </a:r>
            <a:r>
              <a:rPr lang="en-GB" altLang="en-US" dirty="0" smtClean="0"/>
              <a:t>~ </a:t>
            </a:r>
            <a:r>
              <a:rPr lang="en-GB" altLang="en-US" dirty="0" err="1" smtClean="0"/>
              <a:t>i</a:t>
            </a:r>
            <a:r>
              <a:rPr lang="en-GB" altLang="en-US" dirty="0" smtClean="0"/>
              <a:t> </a:t>
            </a:r>
            <a:r>
              <a:rPr lang="en-GB" altLang="en-US" dirty="0" err="1" smtClean="0"/>
              <a:t>ddod</a:t>
            </a:r>
            <a:r>
              <a:rPr lang="en-GB" altLang="en-US" dirty="0" smtClean="0"/>
              <a:t> a’r </a:t>
            </a:r>
            <a:r>
              <a:rPr lang="en-GB" altLang="en-US" dirty="0" err="1" smtClean="0"/>
              <a:t>gorau</a:t>
            </a:r>
            <a:r>
              <a:rPr lang="en-GB" altLang="en-US" dirty="0" smtClean="0"/>
              <a:t> </a:t>
            </a:r>
            <a:r>
              <a:rPr lang="en-GB" altLang="en-US" dirty="0" err="1" smtClean="0"/>
              <a:t>allan</a:t>
            </a:r>
            <a:r>
              <a:rPr lang="en-GB" altLang="en-US" dirty="0" smtClean="0"/>
              <a:t> o bob un person</a:t>
            </a:r>
          </a:p>
          <a:p>
            <a:pPr>
              <a:buClr>
                <a:schemeClr val="tx1"/>
              </a:buClr>
              <a:buFont typeface="Wingdings" panose="05000000000000000000" pitchFamily="2" charset="2"/>
              <a:buChar char="Ø"/>
            </a:pPr>
            <a:r>
              <a:rPr lang="en-GB" altLang="en-US" i="1" dirty="0" err="1" smtClean="0"/>
              <a:t>Byd</a:t>
            </a:r>
            <a:r>
              <a:rPr lang="en-GB" altLang="en-US" i="1" dirty="0" smtClean="0"/>
              <a:t>-eang</a:t>
            </a:r>
            <a:r>
              <a:rPr lang="en-GB" altLang="en-US" dirty="0" smtClean="0"/>
              <a:t> ~ </a:t>
            </a:r>
            <a:r>
              <a:rPr lang="en-GB" altLang="en-US" dirty="0" err="1" smtClean="0"/>
              <a:t>i</a:t>
            </a:r>
            <a:r>
              <a:rPr lang="en-GB" altLang="en-US" dirty="0" smtClean="0"/>
              <a:t> </a:t>
            </a:r>
            <a:r>
              <a:rPr lang="en-GB" altLang="en-US" dirty="0" err="1" smtClean="0"/>
              <a:t>ddeall</a:t>
            </a:r>
            <a:r>
              <a:rPr lang="en-GB" altLang="en-US" dirty="0" smtClean="0"/>
              <a:t> </a:t>
            </a:r>
            <a:r>
              <a:rPr lang="en-GB" altLang="en-US" dirty="0" err="1" smtClean="0"/>
              <a:t>cyd-ddibyniaeth</a:t>
            </a:r>
            <a:r>
              <a:rPr lang="en-GB" altLang="en-US" dirty="0" smtClean="0"/>
              <a:t> </a:t>
            </a:r>
            <a:r>
              <a:rPr lang="en-GB" altLang="en-US" dirty="0" err="1" smtClean="0"/>
              <a:t>lleol</a:t>
            </a:r>
            <a:r>
              <a:rPr lang="en-GB" altLang="en-US" dirty="0" smtClean="0"/>
              <a:t> – </a:t>
            </a:r>
            <a:r>
              <a:rPr lang="en-GB" altLang="en-US" dirty="0" err="1" smtClean="0"/>
              <a:t>byd</a:t>
            </a:r>
            <a:r>
              <a:rPr lang="en-GB" altLang="en-US" dirty="0" smtClean="0"/>
              <a:t>-eang</a:t>
            </a:r>
          </a:p>
          <a:p>
            <a:pPr>
              <a:buClr>
                <a:schemeClr val="tx1"/>
              </a:buClr>
              <a:buFont typeface="Wingdings" panose="05000000000000000000" pitchFamily="2" charset="2"/>
              <a:buChar char="Ø"/>
            </a:pPr>
            <a:r>
              <a:rPr lang="en-GB" altLang="en-US" i="1" dirty="0" err="1" smtClean="0"/>
              <a:t>Byd</a:t>
            </a:r>
            <a:r>
              <a:rPr lang="en-GB" altLang="en-US" i="1" dirty="0" smtClean="0"/>
              <a:t> </a:t>
            </a:r>
            <a:r>
              <a:rPr lang="en-GB" altLang="en-US" i="1" dirty="0" err="1" smtClean="0"/>
              <a:t>gwell</a:t>
            </a:r>
            <a:r>
              <a:rPr lang="en-GB" altLang="en-US" i="1" dirty="0" smtClean="0"/>
              <a:t> </a:t>
            </a:r>
            <a:r>
              <a:rPr lang="en-GB" altLang="en-US" dirty="0" smtClean="0"/>
              <a:t>~  </a:t>
            </a:r>
            <a:r>
              <a:rPr lang="en-GB" altLang="en-US" dirty="0" err="1"/>
              <a:t>c</a:t>
            </a:r>
            <a:r>
              <a:rPr lang="en-GB" altLang="en-US" dirty="0" err="1" smtClean="0"/>
              <a:t>ynorthwyo</a:t>
            </a:r>
            <a:r>
              <a:rPr lang="en-GB" altLang="en-US" dirty="0" smtClean="0"/>
              <a:t> </a:t>
            </a:r>
            <a:r>
              <a:rPr lang="en-GB" altLang="en-US" dirty="0" err="1" smtClean="0"/>
              <a:t>i</a:t>
            </a:r>
            <a:r>
              <a:rPr lang="en-GB" altLang="en-US" dirty="0" smtClean="0"/>
              <a:t> </a:t>
            </a:r>
            <a:r>
              <a:rPr lang="en-GB" altLang="en-US" dirty="0" err="1" smtClean="0"/>
              <a:t>newid</a:t>
            </a:r>
            <a:r>
              <a:rPr lang="en-GB" altLang="en-US" dirty="0" smtClean="0"/>
              <a:t> </a:t>
            </a:r>
            <a:r>
              <a:rPr lang="en-GB" altLang="en-US" dirty="0" err="1" smtClean="0"/>
              <a:t>cymdeithas</a:t>
            </a:r>
            <a:r>
              <a:rPr lang="en-GB" altLang="en-US" dirty="0" smtClean="0"/>
              <a:t> am y </a:t>
            </a:r>
            <a:r>
              <a:rPr lang="en-GB" altLang="en-US" dirty="0" err="1" smtClean="0"/>
              <a:t>gorau</a:t>
            </a:r>
            <a:endParaRPr lang="en-GB" altLang="en-US" dirty="0" smtClean="0"/>
          </a:p>
        </p:txBody>
      </p:sp>
    </p:spTree>
    <p:extLst>
      <p:ext uri="{BB962C8B-B14F-4D97-AF65-F5344CB8AC3E}">
        <p14:creationId xmlns:p14="http://schemas.microsoft.com/office/powerpoint/2010/main" val="334173648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idx="1"/>
          </p:nvPr>
        </p:nvSpPr>
        <p:spPr>
          <a:xfrm>
            <a:off x="1919785" y="5371938"/>
            <a:ext cx="6466081" cy="1486062"/>
          </a:xfrm>
        </p:spPr>
        <p:txBody>
          <a:bodyPr/>
          <a:lstStyle/>
          <a:p>
            <a:r>
              <a:rPr lang="en-GB" dirty="0">
                <a:hlinkClick r:id="rId3"/>
              </a:rPr>
              <a:t>https://</a:t>
            </a:r>
            <a:r>
              <a:rPr lang="en-GB" dirty="0" smtClean="0">
                <a:hlinkClick r:id="rId3"/>
              </a:rPr>
              <a:t>www.youtube.com/watch?v=0tH_t5HDhHc</a:t>
            </a:r>
            <a:r>
              <a:rPr lang="en-GB" dirty="0" smtClean="0"/>
              <a:t> </a:t>
            </a:r>
            <a:endParaRPr lang="en-GB"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33103" y="1580988"/>
            <a:ext cx="6105525" cy="3790950"/>
          </a:xfrm>
          <a:prstGeom prst="rect">
            <a:avLst/>
          </a:prstGeom>
        </p:spPr>
      </p:pic>
      <p:sp>
        <p:nvSpPr>
          <p:cNvPr id="2" name="Title 1"/>
          <p:cNvSpPr>
            <a:spLocks noGrp="1"/>
          </p:cNvSpPr>
          <p:nvPr>
            <p:ph type="title"/>
          </p:nvPr>
        </p:nvSpPr>
        <p:spPr>
          <a:xfrm>
            <a:off x="1643871" y="421505"/>
            <a:ext cx="9934857" cy="976312"/>
          </a:xfrm>
        </p:spPr>
        <p:txBody>
          <a:bodyPr>
            <a:normAutofit fontScale="90000"/>
          </a:bodyPr>
          <a:lstStyle/>
          <a:p>
            <a:r>
              <a:rPr lang="en-GB" sz="2700" b="1" dirty="0">
                <a:solidFill>
                  <a:srgbClr val="FF0000"/>
                </a:solidFill>
              </a:rPr>
              <a:t>John Holt – </a:t>
            </a:r>
            <a:r>
              <a:rPr lang="en-GB" sz="2700" b="1" dirty="0" smtClean="0">
                <a:solidFill>
                  <a:srgbClr val="FF0000"/>
                </a:solidFill>
              </a:rPr>
              <a:t>tad ‘addysgu </a:t>
            </a:r>
            <a:r>
              <a:rPr lang="en-GB" sz="2700" b="1" dirty="0" err="1" smtClean="0">
                <a:solidFill>
                  <a:srgbClr val="FF0000"/>
                </a:solidFill>
              </a:rPr>
              <a:t>adref</a:t>
            </a:r>
            <a:r>
              <a:rPr lang="en-GB" sz="2700" b="1" dirty="0" smtClean="0">
                <a:solidFill>
                  <a:srgbClr val="FF0000"/>
                </a:solidFill>
              </a:rPr>
              <a:t>’ / the </a:t>
            </a:r>
            <a:r>
              <a:rPr lang="en-GB" sz="2700" b="1" dirty="0">
                <a:solidFill>
                  <a:srgbClr val="FF0000"/>
                </a:solidFill>
              </a:rPr>
              <a:t>‘father of </a:t>
            </a:r>
            <a:r>
              <a:rPr lang="en-GB" sz="2700" b="1" dirty="0" err="1" smtClean="0">
                <a:solidFill>
                  <a:srgbClr val="FF0000"/>
                </a:solidFill>
              </a:rPr>
              <a:t>homeschooling</a:t>
            </a:r>
            <a:r>
              <a:rPr lang="en-GB" sz="2700" b="1" dirty="0" smtClean="0">
                <a:solidFill>
                  <a:srgbClr val="FF0000"/>
                </a:solidFill>
              </a:rPr>
              <a:t>’</a:t>
            </a:r>
            <a:r>
              <a:rPr lang="en-GB" b="1" dirty="0"/>
              <a:t/>
            </a:r>
            <a:br>
              <a:rPr lang="en-GB" b="1" dirty="0"/>
            </a:br>
            <a:endParaRPr lang="en-GB" dirty="0"/>
          </a:p>
        </p:txBody>
      </p:sp>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0823041">
            <a:off x="3962136" y="2361018"/>
            <a:ext cx="1714500" cy="2571750"/>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784907">
            <a:off x="10289019" y="4848314"/>
            <a:ext cx="1421732" cy="1639414"/>
          </a:xfrm>
          <a:prstGeom prst="rect">
            <a:avLst/>
          </a:prstGeom>
        </p:spPr>
      </p:pic>
    </p:spTree>
    <p:extLst>
      <p:ext uri="{BB962C8B-B14F-4D97-AF65-F5344CB8AC3E}">
        <p14:creationId xmlns:p14="http://schemas.microsoft.com/office/powerpoint/2010/main" val="14863998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5400" b="1" dirty="0" smtClean="0">
                <a:solidFill>
                  <a:srgbClr val="FF0000"/>
                </a:solidFill>
              </a:rPr>
              <a:t> </a:t>
            </a:r>
            <a:br>
              <a:rPr lang="en-GB" sz="5400" b="1" dirty="0" smtClean="0">
                <a:solidFill>
                  <a:srgbClr val="FF0000"/>
                </a:solidFill>
              </a:rPr>
            </a:br>
            <a:r>
              <a:rPr lang="en-GB" sz="5400" b="1" dirty="0" smtClean="0">
                <a:solidFill>
                  <a:srgbClr val="FF0000"/>
                </a:solidFill>
              </a:rPr>
              <a:t>‘The War on Kids……’</a:t>
            </a:r>
            <a:endParaRPr lang="en-GB" sz="5400" b="1" dirty="0">
              <a:solidFill>
                <a:srgbClr val="FF0000"/>
              </a:solidFill>
            </a:endParaRPr>
          </a:p>
        </p:txBody>
      </p:sp>
      <p:sp>
        <p:nvSpPr>
          <p:cNvPr id="3" name="Rectangle 2"/>
          <p:cNvSpPr/>
          <p:nvPr/>
        </p:nvSpPr>
        <p:spPr>
          <a:xfrm>
            <a:off x="3508297" y="5271438"/>
            <a:ext cx="5726248" cy="369332"/>
          </a:xfrm>
          <a:prstGeom prst="rect">
            <a:avLst/>
          </a:prstGeom>
        </p:spPr>
        <p:txBody>
          <a:bodyPr wrap="none">
            <a:spAutoFit/>
          </a:bodyPr>
          <a:lstStyle/>
          <a:p>
            <a:r>
              <a:rPr lang="en-GB" dirty="0">
                <a:hlinkClick r:id="rId3"/>
              </a:rPr>
              <a:t>https://www.youtube.com/watch?v=1kP02lxpX2E</a:t>
            </a:r>
            <a:endParaRPr lang="en-GB" dirty="0"/>
          </a:p>
        </p:txBody>
      </p:sp>
      <p:pic>
        <p:nvPicPr>
          <p:cNvPr id="4" name="Picture 3" descr="Cinema Film Clip Movie Multimedia Short Svg Png Icon Free ..."/>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86400" y="2844065"/>
            <a:ext cx="2264964" cy="1711409"/>
          </a:xfrm>
          <a:prstGeom prst="rect">
            <a:avLst/>
          </a:prstGeom>
        </p:spPr>
      </p:pic>
    </p:spTree>
    <p:extLst>
      <p:ext uri="{BB962C8B-B14F-4D97-AF65-F5344CB8AC3E}">
        <p14:creationId xmlns:p14="http://schemas.microsoft.com/office/powerpoint/2010/main" val="189376636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39888" y="598352"/>
            <a:ext cx="9629126" cy="715293"/>
          </a:xfrm>
        </p:spPr>
        <p:txBody>
          <a:bodyPr>
            <a:normAutofit fontScale="90000"/>
          </a:bodyPr>
          <a:lstStyle/>
          <a:p>
            <a:pPr algn="just"/>
            <a:r>
              <a:rPr lang="en-GB" dirty="0" smtClean="0"/>
              <a:t>Ym </a:t>
            </a:r>
            <a:r>
              <a:rPr lang="en-GB" dirty="0" err="1" smtClean="0"/>
              <a:t>mha</a:t>
            </a:r>
            <a:r>
              <a:rPr lang="en-GB" dirty="0" smtClean="0"/>
              <a:t> </a:t>
            </a:r>
            <a:r>
              <a:rPr lang="en-GB" dirty="0" err="1" smtClean="0"/>
              <a:t>ffyrdd</a:t>
            </a:r>
            <a:r>
              <a:rPr lang="en-GB" dirty="0" smtClean="0"/>
              <a:t> eraill y gall plant a </a:t>
            </a:r>
            <a:r>
              <a:rPr lang="en-GB" dirty="0" err="1" smtClean="0"/>
              <a:t>phobl</a:t>
            </a:r>
            <a:r>
              <a:rPr lang="en-GB" dirty="0" smtClean="0"/>
              <a:t> </a:t>
            </a:r>
            <a:r>
              <a:rPr lang="en-GB" dirty="0" err="1" smtClean="0"/>
              <a:t>ifanc</a:t>
            </a:r>
            <a:r>
              <a:rPr lang="en-GB" dirty="0" smtClean="0"/>
              <a:t> </a:t>
            </a:r>
            <a:r>
              <a:rPr lang="en-GB" dirty="0" err="1" smtClean="0"/>
              <a:t>dderbyn</a:t>
            </a:r>
            <a:r>
              <a:rPr lang="en-GB" dirty="0" smtClean="0"/>
              <a:t> </a:t>
            </a:r>
            <a:r>
              <a:rPr lang="en-GB" dirty="0" err="1" smtClean="0"/>
              <a:t>addysg</a:t>
            </a:r>
            <a:r>
              <a:rPr lang="en-GB" dirty="0" smtClean="0"/>
              <a:t> </a:t>
            </a:r>
            <a:r>
              <a:rPr lang="en-GB" dirty="0" err="1" smtClean="0"/>
              <a:t>ar</a:t>
            </a:r>
            <a:r>
              <a:rPr lang="en-GB" dirty="0" smtClean="0"/>
              <a:t> </a:t>
            </a:r>
            <a:r>
              <a:rPr lang="en-GB" dirty="0" err="1" smtClean="0"/>
              <a:t>wah</a:t>
            </a:r>
            <a:r>
              <a:rPr lang="en-GB" dirty="0" err="1" smtClean="0">
                <a:latin typeface="Trebuchet MS" panose="020B0603020202020204" pitchFamily="34" charset="0"/>
              </a:rPr>
              <a:t>â</a:t>
            </a:r>
            <a:r>
              <a:rPr lang="en-GB" dirty="0" err="1" smtClean="0"/>
              <a:t>n</a:t>
            </a:r>
            <a:r>
              <a:rPr lang="en-GB" dirty="0" smtClean="0"/>
              <a:t> </a:t>
            </a:r>
            <a:r>
              <a:rPr lang="en-GB" dirty="0" err="1" smtClean="0"/>
              <a:t>i</a:t>
            </a:r>
            <a:r>
              <a:rPr lang="en-GB" dirty="0" smtClean="0"/>
              <a:t> </a:t>
            </a:r>
            <a:r>
              <a:rPr lang="en-GB" dirty="0" err="1" smtClean="0"/>
              <a:t>fynychu</a:t>
            </a:r>
            <a:r>
              <a:rPr lang="en-GB" dirty="0" smtClean="0"/>
              <a:t> ysgol </a:t>
            </a:r>
            <a:r>
              <a:rPr lang="en-GB" dirty="0" err="1" smtClean="0"/>
              <a:t>prif-ffrwd</a:t>
            </a:r>
            <a:r>
              <a:rPr lang="en-GB" dirty="0" smtClean="0"/>
              <a:t>? </a:t>
            </a:r>
            <a:r>
              <a:rPr lang="en-GB" dirty="0" err="1" smtClean="0"/>
              <a:t>Gelwir</a:t>
            </a:r>
            <a:r>
              <a:rPr lang="en-GB" dirty="0" smtClean="0"/>
              <a:t> hefyd yn EOTAS.</a:t>
            </a:r>
            <a:br>
              <a:rPr lang="en-GB" dirty="0" smtClean="0"/>
            </a:br>
            <a:r>
              <a:rPr lang="en-GB" dirty="0"/>
              <a:t/>
            </a:r>
            <a:br>
              <a:rPr lang="en-GB" dirty="0"/>
            </a:br>
            <a:endParaRPr lang="en-GB" dirty="0"/>
          </a:p>
        </p:txBody>
      </p:sp>
      <p:sp>
        <p:nvSpPr>
          <p:cNvPr id="3" name="Content Placeholder 2"/>
          <p:cNvSpPr>
            <a:spLocks noGrp="1"/>
          </p:cNvSpPr>
          <p:nvPr>
            <p:ph idx="1"/>
          </p:nvPr>
        </p:nvSpPr>
        <p:spPr>
          <a:xfrm>
            <a:off x="7088936" y="2580687"/>
            <a:ext cx="4180078" cy="4519684"/>
          </a:xfrm>
        </p:spPr>
        <p:txBody>
          <a:bodyPr>
            <a:normAutofit/>
          </a:bodyPr>
          <a:lstStyle/>
          <a:p>
            <a:r>
              <a:rPr lang="en-GB" sz="2000" dirty="0" err="1"/>
              <a:t>Siarter</a:t>
            </a:r>
            <a:r>
              <a:rPr lang="en-GB" sz="2000" dirty="0"/>
              <a:t> (UDA)</a:t>
            </a:r>
          </a:p>
          <a:p>
            <a:r>
              <a:rPr lang="en-GB" sz="2000" dirty="0" err="1" smtClean="0"/>
              <a:t>Hojskøle</a:t>
            </a:r>
            <a:r>
              <a:rPr lang="en-GB" sz="2000" dirty="0"/>
              <a:t>: </a:t>
            </a:r>
            <a:r>
              <a:rPr lang="en-GB" sz="2000" dirty="0" err="1" smtClean="0"/>
              <a:t>Addysg</a:t>
            </a:r>
            <a:r>
              <a:rPr lang="en-GB" sz="2000" dirty="0" smtClean="0"/>
              <a:t> Amgen</a:t>
            </a:r>
          </a:p>
          <a:p>
            <a:r>
              <a:rPr lang="en-GB" sz="2000" dirty="0" smtClean="0"/>
              <a:t>Dysgu yn y </a:t>
            </a:r>
            <a:r>
              <a:rPr lang="en-GB" sz="2000" dirty="0" err="1" smtClean="0"/>
              <a:t>cartref</a:t>
            </a:r>
            <a:r>
              <a:rPr lang="en-GB" sz="2000" dirty="0" smtClean="0"/>
              <a:t> (EHE)</a:t>
            </a:r>
          </a:p>
          <a:p>
            <a:r>
              <a:rPr lang="en-GB" sz="2000" dirty="0" smtClean="0"/>
              <a:t>SOLE (Self-Organising Learning Environments, </a:t>
            </a:r>
            <a:r>
              <a:rPr lang="en-GB" sz="2000" dirty="0" err="1" smtClean="0"/>
              <a:t>Mitra</a:t>
            </a:r>
            <a:r>
              <a:rPr lang="en-GB" sz="2000" dirty="0" smtClean="0"/>
              <a:t>)</a:t>
            </a:r>
          </a:p>
          <a:p>
            <a:r>
              <a:rPr lang="en-GB" sz="2000" dirty="0" smtClean="0"/>
              <a:t>Ysgol </a:t>
            </a:r>
            <a:r>
              <a:rPr lang="en-GB" sz="2000" dirty="0" err="1" smtClean="0"/>
              <a:t>Ddemocrataidd</a:t>
            </a:r>
            <a:endParaRPr lang="en-GB" sz="2000" dirty="0" smtClean="0"/>
          </a:p>
          <a:p>
            <a:r>
              <a:rPr lang="en-GB" sz="2000" dirty="0" err="1" smtClean="0"/>
              <a:t>Addysg</a:t>
            </a:r>
            <a:r>
              <a:rPr lang="en-GB" sz="2000" dirty="0" smtClean="0"/>
              <a:t> ‘Flexi’</a:t>
            </a:r>
          </a:p>
          <a:p>
            <a:endParaRPr lang="en-GB" dirty="0" smtClean="0"/>
          </a:p>
          <a:p>
            <a:endParaRPr lang="en-GB" dirty="0"/>
          </a:p>
        </p:txBody>
      </p:sp>
      <p:sp>
        <p:nvSpPr>
          <p:cNvPr id="4" name="Content Placeholder 2"/>
          <p:cNvSpPr txBox="1">
            <a:spLocks/>
          </p:cNvSpPr>
          <p:nvPr/>
        </p:nvSpPr>
        <p:spPr>
          <a:xfrm>
            <a:off x="2274373" y="2580687"/>
            <a:ext cx="4180078" cy="451968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en-GB" dirty="0" smtClean="0"/>
              <a:t>S</a:t>
            </a:r>
            <a:r>
              <a:rPr lang="en-GB" sz="2000" dirty="0" smtClean="0"/>
              <a:t>teiner (Waldorf)</a:t>
            </a:r>
          </a:p>
          <a:p>
            <a:r>
              <a:rPr lang="en-GB" sz="2000" dirty="0" smtClean="0"/>
              <a:t>Montessori</a:t>
            </a:r>
          </a:p>
          <a:p>
            <a:r>
              <a:rPr lang="en-GB" sz="2000" dirty="0" smtClean="0"/>
              <a:t>Small Schools</a:t>
            </a:r>
          </a:p>
          <a:p>
            <a:r>
              <a:rPr lang="en-GB" sz="2000" dirty="0" err="1" smtClean="0"/>
              <a:t>Ysgolion</a:t>
            </a:r>
            <a:r>
              <a:rPr lang="en-GB" sz="2000" dirty="0" smtClean="0"/>
              <a:t> </a:t>
            </a:r>
            <a:r>
              <a:rPr lang="en-GB" sz="2000" dirty="0" err="1" smtClean="0"/>
              <a:t>Stiwdio</a:t>
            </a:r>
            <a:r>
              <a:rPr lang="en-GB" sz="2000" dirty="0" smtClean="0"/>
              <a:t> </a:t>
            </a:r>
          </a:p>
          <a:p>
            <a:r>
              <a:rPr lang="en-GB" sz="2000" dirty="0" smtClean="0"/>
              <a:t>Summerhill</a:t>
            </a:r>
          </a:p>
          <a:p>
            <a:r>
              <a:rPr lang="en-GB" sz="2000" dirty="0" err="1" smtClean="0"/>
              <a:t>Coedwig</a:t>
            </a:r>
            <a:r>
              <a:rPr lang="en-GB" sz="2000" dirty="0" smtClean="0"/>
              <a:t>/</a:t>
            </a:r>
            <a:r>
              <a:rPr lang="en-GB" sz="2000" dirty="0" err="1" smtClean="0"/>
              <a:t>Glan</a:t>
            </a:r>
            <a:r>
              <a:rPr lang="en-GB" sz="2000" dirty="0" smtClean="0"/>
              <a:t> </a:t>
            </a:r>
            <a:r>
              <a:rPr lang="en-GB" sz="2000" dirty="0" err="1" smtClean="0"/>
              <a:t>M</a:t>
            </a:r>
            <a:r>
              <a:rPr lang="en-GB" sz="2000" dirty="0" err="1" smtClean="0">
                <a:latin typeface="Cambria" panose="02040503050406030204" pitchFamily="18" charset="0"/>
              </a:rPr>
              <a:t>ô</a:t>
            </a:r>
            <a:r>
              <a:rPr lang="en-GB" sz="2000" dirty="0" err="1" smtClean="0"/>
              <a:t>r</a:t>
            </a:r>
            <a:r>
              <a:rPr lang="en-GB" sz="2000" dirty="0" smtClean="0"/>
              <a:t>/</a:t>
            </a:r>
            <a:r>
              <a:rPr lang="en-GB" sz="2000" dirty="0" err="1" smtClean="0"/>
              <a:t>Mwdlyd</a:t>
            </a:r>
            <a:endParaRPr lang="en-GB" sz="2000" dirty="0" smtClean="0"/>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98786505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39888" y="598352"/>
            <a:ext cx="9629126" cy="715293"/>
          </a:xfrm>
        </p:spPr>
        <p:txBody>
          <a:bodyPr>
            <a:normAutofit fontScale="90000"/>
          </a:bodyPr>
          <a:lstStyle/>
          <a:p>
            <a:pPr algn="just"/>
            <a:r>
              <a:rPr lang="en-GB" dirty="0" smtClean="0"/>
              <a:t>In what other ways can CYP receive an education other than attending a mainstream school? Sometimes known as EOTAS.</a:t>
            </a:r>
            <a:br>
              <a:rPr lang="en-GB" dirty="0" smtClean="0"/>
            </a:br>
            <a:r>
              <a:rPr lang="en-GB" dirty="0"/>
              <a:t/>
            </a:r>
            <a:br>
              <a:rPr lang="en-GB" dirty="0"/>
            </a:br>
            <a:endParaRPr lang="en-GB" dirty="0"/>
          </a:p>
        </p:txBody>
      </p:sp>
      <p:sp>
        <p:nvSpPr>
          <p:cNvPr id="3" name="Content Placeholder 2"/>
          <p:cNvSpPr>
            <a:spLocks noGrp="1"/>
          </p:cNvSpPr>
          <p:nvPr>
            <p:ph idx="1"/>
          </p:nvPr>
        </p:nvSpPr>
        <p:spPr>
          <a:xfrm>
            <a:off x="2432016" y="2569670"/>
            <a:ext cx="4180078" cy="4519684"/>
          </a:xfrm>
        </p:spPr>
        <p:txBody>
          <a:bodyPr>
            <a:normAutofit/>
          </a:bodyPr>
          <a:lstStyle/>
          <a:p>
            <a:r>
              <a:rPr lang="en-GB" sz="2000" dirty="0" smtClean="0"/>
              <a:t>Steiner (Waldorf)</a:t>
            </a:r>
          </a:p>
          <a:p>
            <a:r>
              <a:rPr lang="en-GB" sz="2000" dirty="0" smtClean="0"/>
              <a:t>Montessori</a:t>
            </a:r>
          </a:p>
          <a:p>
            <a:r>
              <a:rPr lang="en-GB" sz="2000" dirty="0" smtClean="0"/>
              <a:t>Small Schools</a:t>
            </a:r>
          </a:p>
          <a:p>
            <a:r>
              <a:rPr lang="en-GB" sz="2000" dirty="0" smtClean="0"/>
              <a:t>Studio Schools</a:t>
            </a:r>
          </a:p>
          <a:p>
            <a:r>
              <a:rPr lang="en-GB" sz="2000" dirty="0" smtClean="0"/>
              <a:t>Summerhill</a:t>
            </a:r>
          </a:p>
          <a:p>
            <a:r>
              <a:rPr lang="en-GB" sz="2000" dirty="0" smtClean="0"/>
              <a:t>Forest/Beach/Muddy</a:t>
            </a:r>
          </a:p>
          <a:p>
            <a:r>
              <a:rPr lang="en-GB" sz="2000" dirty="0" smtClean="0"/>
              <a:t>Charter schools (USA)</a:t>
            </a:r>
          </a:p>
          <a:p>
            <a:endParaRPr lang="en-GB" dirty="0" smtClean="0"/>
          </a:p>
          <a:p>
            <a:endParaRPr lang="en-GB" dirty="0"/>
          </a:p>
        </p:txBody>
      </p:sp>
      <p:sp>
        <p:nvSpPr>
          <p:cNvPr id="4" name="Content Placeholder 2"/>
          <p:cNvSpPr txBox="1">
            <a:spLocks/>
          </p:cNvSpPr>
          <p:nvPr/>
        </p:nvSpPr>
        <p:spPr>
          <a:xfrm>
            <a:off x="6967751" y="2569670"/>
            <a:ext cx="4180078" cy="451968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en-GB" sz="2000" dirty="0" err="1" smtClean="0"/>
              <a:t>Hojskøle</a:t>
            </a:r>
            <a:r>
              <a:rPr lang="en-GB" sz="2000" dirty="0" smtClean="0"/>
              <a:t>: An Alternative Education</a:t>
            </a:r>
          </a:p>
          <a:p>
            <a:r>
              <a:rPr lang="en-GB" sz="2000" dirty="0" smtClean="0"/>
              <a:t>Home school/educating (EHE)</a:t>
            </a:r>
          </a:p>
          <a:p>
            <a:r>
              <a:rPr lang="en-GB" sz="2000" dirty="0" smtClean="0"/>
              <a:t>SOLE (Self-Organising Learning Environments, </a:t>
            </a:r>
            <a:r>
              <a:rPr lang="en-GB" sz="2000" dirty="0" err="1" smtClean="0"/>
              <a:t>Mitra</a:t>
            </a:r>
            <a:r>
              <a:rPr lang="en-GB" sz="2000" dirty="0" smtClean="0"/>
              <a:t>)</a:t>
            </a:r>
          </a:p>
          <a:p>
            <a:r>
              <a:rPr lang="en-GB" sz="2000" dirty="0" smtClean="0"/>
              <a:t>Democratic Schools</a:t>
            </a:r>
          </a:p>
          <a:p>
            <a:r>
              <a:rPr lang="en-GB" sz="2000" dirty="0" smtClean="0"/>
              <a:t>Flexi-schooling</a:t>
            </a:r>
          </a:p>
          <a:p>
            <a:endParaRPr lang="en-GB" dirty="0" smtClean="0"/>
          </a:p>
          <a:p>
            <a:endParaRPr lang="en-GB" dirty="0"/>
          </a:p>
        </p:txBody>
      </p:sp>
    </p:spTree>
    <p:extLst>
      <p:ext uri="{BB962C8B-B14F-4D97-AF65-F5344CB8AC3E}">
        <p14:creationId xmlns:p14="http://schemas.microsoft.com/office/powerpoint/2010/main" val="353583379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2173" y="509810"/>
            <a:ext cx="9644184" cy="718489"/>
          </a:xfrm>
        </p:spPr>
        <p:txBody>
          <a:bodyPr>
            <a:normAutofit fontScale="90000"/>
          </a:bodyPr>
          <a:lstStyle/>
          <a:p>
            <a:r>
              <a:rPr lang="en-GB" dirty="0" smtClean="0"/>
              <a:t>Beth sy’n </a:t>
            </a:r>
            <a:r>
              <a:rPr lang="en-GB" dirty="0" err="1" smtClean="0"/>
              <a:t>digwydd</a:t>
            </a:r>
            <a:r>
              <a:rPr lang="en-GB" dirty="0" smtClean="0"/>
              <a:t> </a:t>
            </a:r>
            <a:r>
              <a:rPr lang="en-GB" dirty="0" err="1" smtClean="0"/>
              <a:t>yng</a:t>
            </a:r>
            <a:r>
              <a:rPr lang="en-GB" dirty="0" smtClean="0"/>
              <a:t> </a:t>
            </a:r>
            <a:r>
              <a:rPr lang="en-GB" dirty="0" err="1" smtClean="0"/>
              <a:t>Nghymru</a:t>
            </a:r>
            <a:r>
              <a:rPr lang="en-GB" dirty="0" smtClean="0"/>
              <a:t>?</a:t>
            </a:r>
            <a:br>
              <a:rPr lang="en-GB" dirty="0" smtClean="0"/>
            </a:br>
            <a:r>
              <a:rPr lang="en-GB" dirty="0" smtClean="0"/>
              <a:t>What's happening in Wales?</a:t>
            </a:r>
            <a:endParaRPr lang="en-GB" dirty="0"/>
          </a:p>
        </p:txBody>
      </p:sp>
      <p:sp>
        <p:nvSpPr>
          <p:cNvPr id="3" name="Content Placeholder 2"/>
          <p:cNvSpPr>
            <a:spLocks noGrp="1"/>
          </p:cNvSpPr>
          <p:nvPr>
            <p:ph idx="1"/>
          </p:nvPr>
        </p:nvSpPr>
        <p:spPr>
          <a:xfrm>
            <a:off x="8656770" y="5706047"/>
            <a:ext cx="6090765" cy="836217"/>
          </a:xfrm>
        </p:spPr>
        <p:txBody>
          <a:bodyPr>
            <a:normAutofit/>
          </a:bodyPr>
          <a:lstStyle/>
          <a:p>
            <a:r>
              <a:rPr lang="en-GB" dirty="0" smtClean="0">
                <a:hlinkClick r:id="rId3"/>
              </a:rPr>
              <a:t>PISA 2015</a:t>
            </a:r>
            <a:endParaRPr lang="en-GB" dirty="0" smtClean="0"/>
          </a:p>
          <a:p>
            <a:r>
              <a:rPr lang="en-GB" dirty="0" smtClean="0">
                <a:hlinkClick r:id="rId4"/>
              </a:rPr>
              <a:t>PISA 2018</a:t>
            </a:r>
            <a:endParaRPr lang="en-GB" dirty="0"/>
          </a:p>
        </p:txBody>
      </p:sp>
      <p:graphicFrame>
        <p:nvGraphicFramePr>
          <p:cNvPr id="5" name="Diagram 4"/>
          <p:cNvGraphicFramePr/>
          <p:nvPr>
            <p:extLst>
              <p:ext uri="{D42A27DB-BD31-4B8C-83A1-F6EECF244321}">
                <p14:modId xmlns:p14="http://schemas.microsoft.com/office/powerpoint/2010/main" val="2075156932"/>
              </p:ext>
            </p:extLst>
          </p:nvPr>
        </p:nvGraphicFramePr>
        <p:xfrm>
          <a:off x="3855904" y="1597630"/>
          <a:ext cx="5506459" cy="410841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4" name="Rectangle 3"/>
          <p:cNvSpPr/>
          <p:nvPr/>
        </p:nvSpPr>
        <p:spPr>
          <a:xfrm>
            <a:off x="2318755" y="5652451"/>
            <a:ext cx="5668539" cy="369332"/>
          </a:xfrm>
          <a:prstGeom prst="rect">
            <a:avLst/>
          </a:prstGeom>
        </p:spPr>
        <p:txBody>
          <a:bodyPr wrap="none">
            <a:spAutoFit/>
          </a:bodyPr>
          <a:lstStyle/>
          <a:p>
            <a:r>
              <a:rPr lang="en-GB" dirty="0">
                <a:hlinkClick r:id="rId10"/>
              </a:rPr>
              <a:t>https://www.youtube.com/watch?v=gv9fgQ8iirg</a:t>
            </a:r>
            <a:endParaRPr lang="en-GB" dirty="0"/>
          </a:p>
        </p:txBody>
      </p:sp>
      <p:pic>
        <p:nvPicPr>
          <p:cNvPr id="6" name="Picture 5" descr="Free vector graphic: Question Mark, Button, Red, Round ..."/>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9625070" y="323079"/>
            <a:ext cx="1810439" cy="1810439"/>
          </a:xfrm>
          <a:prstGeom prst="rect">
            <a:avLst/>
          </a:prstGeom>
        </p:spPr>
      </p:pic>
    </p:spTree>
    <p:extLst>
      <p:ext uri="{BB962C8B-B14F-4D97-AF65-F5344CB8AC3E}">
        <p14:creationId xmlns:p14="http://schemas.microsoft.com/office/powerpoint/2010/main" val="32466153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6754055" y="5758607"/>
            <a:ext cx="5181600" cy="784830"/>
          </a:xfrm>
        </p:spPr>
        <p:txBody>
          <a:bodyPr/>
          <a:lstStyle/>
          <a:p>
            <a:r>
              <a:rPr lang="en-GB" dirty="0" smtClean="0"/>
              <a:t>And many more…….</a:t>
            </a:r>
            <a:endParaRPr lang="en-GB" dirty="0"/>
          </a:p>
        </p:txBody>
      </p:sp>
      <p:sp>
        <p:nvSpPr>
          <p:cNvPr id="6" name="Text Placeholder 5"/>
          <p:cNvSpPr>
            <a:spLocks noGrp="1"/>
          </p:cNvSpPr>
          <p:nvPr>
            <p:ph type="body" sz="half" idx="2"/>
          </p:nvPr>
        </p:nvSpPr>
        <p:spPr>
          <a:xfrm>
            <a:off x="2188318" y="2824459"/>
            <a:ext cx="3505199" cy="3576103"/>
          </a:xfrm>
        </p:spPr>
        <p:txBody>
          <a:bodyPr>
            <a:normAutofit/>
          </a:bodyPr>
          <a:lstStyle/>
          <a:p>
            <a:r>
              <a:rPr lang="en-GB" sz="1500" dirty="0" smtClean="0"/>
              <a:t>also known as:-</a:t>
            </a:r>
          </a:p>
          <a:p>
            <a:pPr marL="342900" indent="-342900">
              <a:buFont typeface="Arial" panose="020B0604020202020204" pitchFamily="34" charset="0"/>
              <a:buChar char="•"/>
            </a:pPr>
            <a:r>
              <a:rPr lang="en-GB" sz="2000" dirty="0" smtClean="0"/>
              <a:t>Home schooling</a:t>
            </a:r>
          </a:p>
          <a:p>
            <a:pPr marL="342900" indent="-342900">
              <a:buFont typeface="Arial" panose="020B0604020202020204" pitchFamily="34" charset="0"/>
              <a:buChar char="•"/>
            </a:pPr>
            <a:r>
              <a:rPr lang="en-GB" sz="2000" dirty="0" smtClean="0"/>
              <a:t>Home education</a:t>
            </a:r>
          </a:p>
          <a:p>
            <a:pPr marL="342900" indent="-342900">
              <a:buFont typeface="Arial" panose="020B0604020202020204" pitchFamily="34" charset="0"/>
              <a:buChar char="•"/>
            </a:pPr>
            <a:r>
              <a:rPr lang="en-GB" sz="2000" dirty="0" smtClean="0"/>
              <a:t>Home educating</a:t>
            </a:r>
          </a:p>
          <a:p>
            <a:pPr marL="342900" indent="-342900">
              <a:buFont typeface="Arial" panose="020B0604020202020204" pitchFamily="34" charset="0"/>
              <a:buChar char="•"/>
            </a:pPr>
            <a:r>
              <a:rPr lang="en-GB" sz="2000" dirty="0" smtClean="0"/>
              <a:t>De-schooling</a:t>
            </a:r>
          </a:p>
          <a:p>
            <a:pPr marL="342900" indent="-342900">
              <a:buFont typeface="Arial" panose="020B0604020202020204" pitchFamily="34" charset="0"/>
              <a:buChar char="•"/>
            </a:pPr>
            <a:r>
              <a:rPr lang="en-GB" sz="2000" dirty="0" smtClean="0"/>
              <a:t>Unschooled</a:t>
            </a:r>
          </a:p>
          <a:p>
            <a:pPr marL="342900" indent="-342900">
              <a:buFont typeface="Arial" panose="020B0604020202020204" pitchFamily="34" charset="0"/>
              <a:buChar char="•"/>
            </a:pPr>
            <a:r>
              <a:rPr lang="en-GB" sz="2000" dirty="0" smtClean="0"/>
              <a:t>Home based education</a:t>
            </a:r>
          </a:p>
          <a:p>
            <a:pPr marL="342900" indent="-342900">
              <a:buFont typeface="Arial" panose="020B0604020202020204" pitchFamily="34" charset="0"/>
              <a:buChar char="•"/>
            </a:pPr>
            <a:r>
              <a:rPr lang="en-GB" sz="2000" dirty="0" smtClean="0"/>
              <a:t>Home based learning</a:t>
            </a:r>
          </a:p>
          <a:p>
            <a:endParaRPr lang="en-GB" dirty="0"/>
          </a:p>
        </p:txBody>
      </p:sp>
      <p:sp>
        <p:nvSpPr>
          <p:cNvPr id="7" name="Rectangle 6"/>
          <p:cNvSpPr/>
          <p:nvPr/>
        </p:nvSpPr>
        <p:spPr>
          <a:xfrm>
            <a:off x="1640288" y="9360"/>
            <a:ext cx="2300630" cy="1569660"/>
          </a:xfrm>
          <a:prstGeom prst="rect">
            <a:avLst/>
          </a:prstGeom>
          <a:noFill/>
        </p:spPr>
        <p:txBody>
          <a:bodyPr wrap="none" lIns="91440" tIns="45720" rIns="91440" bIns="45720">
            <a:spAutoFit/>
          </a:bodyPr>
          <a:lstStyle/>
          <a:p>
            <a:pPr algn="ctr"/>
            <a:r>
              <a:rPr lang="en-US" sz="9600" b="1" cap="none" spc="0" dirty="0" smtClean="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EHE</a:t>
            </a:r>
            <a:endParaRPr lang="en-US" sz="9600" b="1"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8" name="Rectangle 7"/>
          <p:cNvSpPr/>
          <p:nvPr/>
        </p:nvSpPr>
        <p:spPr>
          <a:xfrm>
            <a:off x="2602859" y="1579020"/>
            <a:ext cx="8573181" cy="923330"/>
          </a:xfrm>
          <a:prstGeom prst="rect">
            <a:avLst/>
          </a:prstGeom>
          <a:noFill/>
        </p:spPr>
        <p:txBody>
          <a:bodyPr wrap="none" lIns="91440" tIns="45720" rIns="91440" bIns="45720">
            <a:spAutoFit/>
          </a:bodyPr>
          <a:lstStyle/>
          <a:p>
            <a:pPr algn="ctr"/>
            <a:r>
              <a:rPr lang="en-GB" sz="5400" b="1" cap="none" spc="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Elective Home Education</a:t>
            </a:r>
            <a:endParaRPr lang="en-GB" sz="5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Tree>
    <p:extLst>
      <p:ext uri="{BB962C8B-B14F-4D97-AF65-F5344CB8AC3E}">
        <p14:creationId xmlns:p14="http://schemas.microsoft.com/office/powerpoint/2010/main" val="113675534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1685925" y="571500"/>
            <a:ext cx="2814638" cy="685800"/>
          </a:xfrm>
          <a:prstGeom prst="rect">
            <a:avLst/>
          </a:prstGeom>
          <a:noFill/>
        </p:spPr>
        <p:txBody>
          <a:bodyPr wrap="square" rtlCol="0">
            <a:spAutoFit/>
          </a:bodyPr>
          <a:lstStyle/>
          <a:p>
            <a:endParaRPr lang="en-GB" dirty="0"/>
          </a:p>
        </p:txBody>
      </p:sp>
      <p:sp>
        <p:nvSpPr>
          <p:cNvPr id="38" name="TextBox 37"/>
          <p:cNvSpPr txBox="1"/>
          <p:nvPr/>
        </p:nvSpPr>
        <p:spPr>
          <a:xfrm>
            <a:off x="1753576" y="624442"/>
            <a:ext cx="3742443" cy="646331"/>
          </a:xfrm>
          <a:prstGeom prst="rect">
            <a:avLst/>
          </a:prstGeom>
          <a:solidFill>
            <a:schemeClr val="accent2">
              <a:lumMod val="60000"/>
              <a:lumOff val="40000"/>
            </a:schemeClr>
          </a:solidFill>
        </p:spPr>
        <p:txBody>
          <a:bodyPr wrap="square" rtlCol="0">
            <a:spAutoFit/>
          </a:bodyPr>
          <a:lstStyle/>
          <a:p>
            <a:r>
              <a:rPr lang="en-GB" sz="3600" b="1" dirty="0" err="1" smtClean="0"/>
              <a:t>Athroniaethau</a:t>
            </a:r>
            <a:endParaRPr lang="en-GB" sz="3600" b="1" dirty="0"/>
          </a:p>
        </p:txBody>
      </p:sp>
      <p:sp>
        <p:nvSpPr>
          <p:cNvPr id="40" name="TextBox 39"/>
          <p:cNvSpPr txBox="1"/>
          <p:nvPr/>
        </p:nvSpPr>
        <p:spPr>
          <a:xfrm>
            <a:off x="4972217" y="1436381"/>
            <a:ext cx="3949206" cy="2062103"/>
          </a:xfrm>
          <a:prstGeom prst="rect">
            <a:avLst/>
          </a:prstGeom>
          <a:noFill/>
        </p:spPr>
        <p:txBody>
          <a:bodyPr wrap="square" rtlCol="0">
            <a:spAutoFit/>
          </a:bodyPr>
          <a:lstStyle/>
          <a:p>
            <a:r>
              <a:rPr lang="en-GB" sz="1600" dirty="0" err="1"/>
              <a:t>A</a:t>
            </a:r>
            <a:r>
              <a:rPr lang="en-GB" sz="1600" dirty="0" err="1" smtClean="0"/>
              <a:t>thrawon</a:t>
            </a:r>
            <a:r>
              <a:rPr lang="en-GB" sz="1600" dirty="0" smtClean="0"/>
              <a:t> </a:t>
            </a:r>
            <a:r>
              <a:rPr lang="en-GB" sz="1600" dirty="0"/>
              <a:t>yn </a:t>
            </a:r>
            <a:r>
              <a:rPr lang="en-GB" sz="1600" dirty="0" err="1"/>
              <a:t>ymdrechu</a:t>
            </a:r>
            <a:r>
              <a:rPr lang="en-GB" sz="1600" dirty="0"/>
              <a:t> </a:t>
            </a:r>
            <a:r>
              <a:rPr lang="en-GB" sz="1600" dirty="0" err="1"/>
              <a:t>i</a:t>
            </a:r>
            <a:r>
              <a:rPr lang="en-GB" sz="1600" dirty="0"/>
              <a:t> </a:t>
            </a:r>
            <a:r>
              <a:rPr lang="en-GB" sz="1600" dirty="0" err="1"/>
              <a:t>ddatblygu</a:t>
            </a:r>
            <a:r>
              <a:rPr lang="en-GB" sz="1600" dirty="0"/>
              <a:t> </a:t>
            </a:r>
            <a:r>
              <a:rPr lang="en-GB" sz="1600" dirty="0" err="1"/>
              <a:t>amgylcheddau</a:t>
            </a:r>
            <a:r>
              <a:rPr lang="en-GB" sz="1600" dirty="0"/>
              <a:t> dysgu sy'n rhoi </a:t>
            </a:r>
            <a:r>
              <a:rPr lang="en-GB" sz="1600" dirty="0" err="1"/>
              <a:t>boddhad</a:t>
            </a:r>
            <a:r>
              <a:rPr lang="en-GB" sz="1600" dirty="0"/>
              <a:t> </a:t>
            </a:r>
            <a:r>
              <a:rPr lang="en-GB" sz="1600" dirty="0" err="1"/>
              <a:t>cynhenid</a:t>
            </a:r>
            <a:r>
              <a:rPr lang="en-GB" sz="1600" dirty="0"/>
              <a:t>. Yn anffodus</a:t>
            </a:r>
            <a:r>
              <a:rPr lang="en-GB" sz="1600" dirty="0" smtClean="0"/>
              <a:t>, </a:t>
            </a:r>
            <a:r>
              <a:rPr lang="en-GB" sz="1600" dirty="0"/>
              <a:t>llawer o </a:t>
            </a:r>
            <a:r>
              <a:rPr lang="en-GB" sz="1600" dirty="0" err="1"/>
              <a:t>baradeimau</a:t>
            </a:r>
            <a:r>
              <a:rPr lang="en-GB" sz="1600" dirty="0"/>
              <a:t> </a:t>
            </a:r>
            <a:r>
              <a:rPr lang="en-GB" sz="1600" dirty="0" err="1"/>
              <a:t>traddodiadol</a:t>
            </a:r>
            <a:r>
              <a:rPr lang="en-GB" sz="1600" dirty="0"/>
              <a:t> yn awgrymu bod y rhan </a:t>
            </a:r>
            <a:r>
              <a:rPr lang="en-GB" sz="1600" dirty="0" err="1"/>
              <a:t>fwyaf</a:t>
            </a:r>
            <a:r>
              <a:rPr lang="en-GB" sz="1600" dirty="0"/>
              <a:t> o </a:t>
            </a:r>
            <a:r>
              <a:rPr lang="en-GB" sz="1600" dirty="0" err="1"/>
              <a:t>fyfyrwyr</a:t>
            </a:r>
            <a:r>
              <a:rPr lang="en-GB" sz="1600" dirty="0"/>
              <a:t> yn </a:t>
            </a:r>
            <a:r>
              <a:rPr lang="en-GB" sz="1600" dirty="0" err="1"/>
              <a:t>teimlo</a:t>
            </a:r>
            <a:r>
              <a:rPr lang="en-GB" sz="1600" dirty="0"/>
              <a:t> bod </a:t>
            </a:r>
            <a:r>
              <a:rPr lang="en-GB" sz="1600" dirty="0" err="1"/>
              <a:t>dysgu'n</a:t>
            </a:r>
            <a:r>
              <a:rPr lang="en-GB" sz="1600" dirty="0"/>
              <a:t> </a:t>
            </a:r>
            <a:r>
              <a:rPr lang="en-GB" sz="1600" dirty="0" err="1"/>
              <a:t>ddiflas</a:t>
            </a:r>
            <a:r>
              <a:rPr lang="en-GB" sz="1600" dirty="0"/>
              <a:t> felly mae'n </a:t>
            </a:r>
            <a:r>
              <a:rPr lang="en-GB" sz="1600" dirty="0" err="1"/>
              <a:t>rhaid</a:t>
            </a:r>
            <a:r>
              <a:rPr lang="en-GB" sz="1600" dirty="0"/>
              <a:t> </a:t>
            </a:r>
            <a:r>
              <a:rPr lang="en-GB" sz="1600" dirty="0" err="1"/>
              <a:t>eu</a:t>
            </a:r>
            <a:r>
              <a:rPr lang="en-GB" sz="1600" dirty="0"/>
              <a:t> cynnwys yn </a:t>
            </a:r>
            <a:r>
              <a:rPr lang="en-GB" sz="1600" dirty="0" err="1"/>
              <a:t>allgyrsiol</a:t>
            </a:r>
            <a:r>
              <a:rPr lang="en-GB" sz="1600" dirty="0"/>
              <a:t> mewn </a:t>
            </a:r>
            <a:r>
              <a:rPr lang="en-GB" sz="1600" dirty="0" err="1"/>
              <a:t>gweithgareddau</a:t>
            </a:r>
            <a:r>
              <a:rPr lang="en-GB" sz="1600" dirty="0"/>
              <a:t> </a:t>
            </a:r>
            <a:r>
              <a:rPr lang="en-GB" sz="1600" dirty="0" err="1"/>
              <a:t>addysgol</a:t>
            </a:r>
            <a:r>
              <a:rPr lang="en-GB" sz="1600" dirty="0"/>
              <a:t>.</a:t>
            </a:r>
          </a:p>
        </p:txBody>
      </p:sp>
      <p:sp>
        <p:nvSpPr>
          <p:cNvPr id="41" name="Down Arrow 40"/>
          <p:cNvSpPr/>
          <p:nvPr/>
        </p:nvSpPr>
        <p:spPr>
          <a:xfrm>
            <a:off x="6851386" y="1089929"/>
            <a:ext cx="283336" cy="3616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Down Arrow 41"/>
          <p:cNvSpPr/>
          <p:nvPr/>
        </p:nvSpPr>
        <p:spPr>
          <a:xfrm>
            <a:off x="10300604" y="1182464"/>
            <a:ext cx="283336" cy="3616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p:cNvSpPr txBox="1"/>
          <p:nvPr/>
        </p:nvSpPr>
        <p:spPr>
          <a:xfrm>
            <a:off x="6116132" y="162777"/>
            <a:ext cx="1661375" cy="923330"/>
          </a:xfrm>
          <a:prstGeom prst="rect">
            <a:avLst/>
          </a:prstGeom>
          <a:noFill/>
        </p:spPr>
        <p:txBody>
          <a:bodyPr wrap="square" rtlCol="0">
            <a:spAutoFit/>
          </a:bodyPr>
          <a:lstStyle/>
          <a:p>
            <a:pPr algn="ctr"/>
            <a:r>
              <a:rPr lang="en-GB" b="1" dirty="0" err="1" smtClean="0"/>
              <a:t>Cymhelliant</a:t>
            </a:r>
            <a:r>
              <a:rPr lang="en-GB" b="1" dirty="0" smtClean="0"/>
              <a:t> </a:t>
            </a:r>
            <a:r>
              <a:rPr lang="en-GB" b="1" dirty="0" err="1" smtClean="0"/>
              <a:t>Cynhenid</a:t>
            </a:r>
            <a:r>
              <a:rPr lang="en-GB" b="1" dirty="0" smtClean="0"/>
              <a:t> (</a:t>
            </a:r>
            <a:r>
              <a:rPr lang="en-GB" b="1" dirty="0" err="1" smtClean="0"/>
              <a:t>mewnol</a:t>
            </a:r>
            <a:r>
              <a:rPr lang="en-GB" b="1" dirty="0" smtClean="0"/>
              <a:t>)</a:t>
            </a:r>
            <a:endParaRPr lang="en-GB" b="1" dirty="0"/>
          </a:p>
        </p:txBody>
      </p:sp>
      <p:sp>
        <p:nvSpPr>
          <p:cNvPr id="44" name="TextBox 43"/>
          <p:cNvSpPr txBox="1"/>
          <p:nvPr/>
        </p:nvSpPr>
        <p:spPr>
          <a:xfrm>
            <a:off x="9349885" y="275068"/>
            <a:ext cx="2184775" cy="923330"/>
          </a:xfrm>
          <a:prstGeom prst="rect">
            <a:avLst/>
          </a:prstGeom>
          <a:noFill/>
        </p:spPr>
        <p:txBody>
          <a:bodyPr wrap="square" rtlCol="0">
            <a:spAutoFit/>
          </a:bodyPr>
          <a:lstStyle/>
          <a:p>
            <a:pPr algn="ctr"/>
            <a:r>
              <a:rPr lang="en-GB" b="1" dirty="0" err="1" smtClean="0"/>
              <a:t>Cymhelliant</a:t>
            </a:r>
            <a:r>
              <a:rPr lang="en-GB" b="1" dirty="0" smtClean="0"/>
              <a:t> </a:t>
            </a:r>
            <a:r>
              <a:rPr lang="en-GB" b="1" dirty="0" err="1" smtClean="0"/>
              <a:t>Anghydhenid</a:t>
            </a:r>
            <a:r>
              <a:rPr lang="en-GB" b="1" dirty="0" smtClean="0"/>
              <a:t> (</a:t>
            </a:r>
            <a:r>
              <a:rPr lang="en-GB" b="1" dirty="0" err="1" smtClean="0"/>
              <a:t>allanol</a:t>
            </a:r>
            <a:r>
              <a:rPr lang="en-GB" b="1" dirty="0" smtClean="0"/>
              <a:t>)</a:t>
            </a:r>
            <a:endParaRPr lang="en-GB" b="1" dirty="0"/>
          </a:p>
        </p:txBody>
      </p:sp>
      <p:sp>
        <p:nvSpPr>
          <p:cNvPr id="46" name="TextBox 45"/>
          <p:cNvSpPr txBox="1"/>
          <p:nvPr/>
        </p:nvSpPr>
        <p:spPr>
          <a:xfrm>
            <a:off x="8936396" y="1544152"/>
            <a:ext cx="3094023" cy="3539430"/>
          </a:xfrm>
          <a:prstGeom prst="rect">
            <a:avLst/>
          </a:prstGeom>
          <a:noFill/>
        </p:spPr>
        <p:txBody>
          <a:bodyPr wrap="square" rtlCol="0">
            <a:spAutoFit/>
          </a:bodyPr>
          <a:lstStyle/>
          <a:p>
            <a:r>
              <a:rPr lang="en-GB" sz="1600" b="1" dirty="0" err="1"/>
              <a:t>C</a:t>
            </a:r>
            <a:r>
              <a:rPr lang="en-GB" sz="1600" b="1" dirty="0" err="1" smtClean="0"/>
              <a:t>ymhelliant</a:t>
            </a:r>
            <a:r>
              <a:rPr lang="en-GB" sz="1600" b="1" dirty="0" smtClean="0"/>
              <a:t> </a:t>
            </a:r>
            <a:r>
              <a:rPr lang="en-GB" sz="1600" b="1" dirty="0" err="1"/>
              <a:t>anghynhenid</a:t>
            </a:r>
            <a:r>
              <a:rPr lang="en-GB" sz="1600" b="1" dirty="0"/>
              <a:t> ​​yn </a:t>
            </a:r>
            <a:r>
              <a:rPr lang="en-GB" sz="1600" b="1" dirty="0" err="1"/>
              <a:t>digwydd</a:t>
            </a:r>
            <a:r>
              <a:rPr lang="en-GB" sz="1600" b="1" dirty="0"/>
              <a:t> pan </a:t>
            </a:r>
            <a:r>
              <a:rPr lang="en-GB" sz="1600" b="1" dirty="0" err="1"/>
              <a:t>fyddwn</a:t>
            </a:r>
            <a:r>
              <a:rPr lang="en-GB" sz="1600" b="1" dirty="0"/>
              <a:t> ni'n </a:t>
            </a:r>
            <a:r>
              <a:rPr lang="en-GB" sz="1600" b="1" dirty="0" err="1"/>
              <a:t>cael</a:t>
            </a:r>
            <a:r>
              <a:rPr lang="en-GB" sz="1600" b="1" dirty="0"/>
              <a:t> </a:t>
            </a:r>
            <a:r>
              <a:rPr lang="en-GB" sz="1600" b="1" dirty="0" err="1"/>
              <a:t>ein</a:t>
            </a:r>
            <a:r>
              <a:rPr lang="en-GB" sz="1600" b="1" dirty="0"/>
              <a:t> </a:t>
            </a:r>
            <a:r>
              <a:rPr lang="en-GB" sz="1600" b="1" dirty="0" err="1"/>
              <a:t>cymell</a:t>
            </a:r>
            <a:r>
              <a:rPr lang="en-GB" sz="1600" b="1" dirty="0"/>
              <a:t> </a:t>
            </a:r>
            <a:r>
              <a:rPr lang="en-GB" sz="1600" b="1" dirty="0" err="1"/>
              <a:t>i</a:t>
            </a:r>
            <a:r>
              <a:rPr lang="en-GB" sz="1600" b="1" dirty="0"/>
              <a:t> </a:t>
            </a:r>
            <a:r>
              <a:rPr lang="en-GB" sz="1600" b="1" dirty="0" err="1"/>
              <a:t>berfformio</a:t>
            </a:r>
            <a:r>
              <a:rPr lang="en-GB" sz="1600" b="1" dirty="0"/>
              <a:t> ymddygiad neu </a:t>
            </a:r>
            <a:r>
              <a:rPr lang="en-GB" sz="1600" b="1" dirty="0" err="1"/>
              <a:t>gymryd</a:t>
            </a:r>
            <a:r>
              <a:rPr lang="en-GB" sz="1600" b="1" dirty="0"/>
              <a:t> rhan mewn </a:t>
            </a:r>
            <a:r>
              <a:rPr lang="en-GB" sz="1600" b="1" dirty="0" err="1"/>
              <a:t>gweithgaredd</a:t>
            </a:r>
            <a:r>
              <a:rPr lang="en-GB" sz="1600" b="1" dirty="0"/>
              <a:t> </a:t>
            </a:r>
            <a:r>
              <a:rPr lang="en-GB" sz="1600" b="1" dirty="0" err="1"/>
              <a:t>i</a:t>
            </a:r>
            <a:r>
              <a:rPr lang="en-GB" sz="1600" b="1" dirty="0"/>
              <a:t> </a:t>
            </a:r>
            <a:r>
              <a:rPr lang="en-GB" sz="1600" b="1" dirty="0" err="1"/>
              <a:t>ennill</a:t>
            </a:r>
            <a:r>
              <a:rPr lang="en-GB" sz="1600" b="1" dirty="0"/>
              <a:t> </a:t>
            </a:r>
            <a:r>
              <a:rPr lang="en-GB" sz="1600" b="1" dirty="0" err="1"/>
              <a:t>gwobr</a:t>
            </a:r>
            <a:r>
              <a:rPr lang="en-GB" sz="1600" b="1" dirty="0"/>
              <a:t> neu </a:t>
            </a:r>
            <a:r>
              <a:rPr lang="en-GB" sz="1600" b="1" dirty="0" err="1"/>
              <a:t>osgoi</a:t>
            </a:r>
            <a:r>
              <a:rPr lang="en-GB" sz="1600" b="1" dirty="0"/>
              <a:t> </a:t>
            </a:r>
            <a:r>
              <a:rPr lang="en-GB" sz="1600" b="1" dirty="0" err="1"/>
              <a:t>cosb</a:t>
            </a:r>
            <a:r>
              <a:rPr lang="en-GB" sz="1600" b="1" dirty="0"/>
              <a:t>. Yn </a:t>
            </a:r>
            <a:r>
              <a:rPr lang="en-GB" sz="1600" b="1" dirty="0" err="1"/>
              <a:t>yr</a:t>
            </a:r>
            <a:r>
              <a:rPr lang="en-GB" sz="1600" b="1" dirty="0"/>
              <a:t> </a:t>
            </a:r>
            <a:r>
              <a:rPr lang="en-GB" sz="1600" b="1" dirty="0" err="1"/>
              <a:t>achos</a:t>
            </a:r>
            <a:r>
              <a:rPr lang="en-GB" sz="1600" b="1" dirty="0"/>
              <a:t> hwn, </a:t>
            </a:r>
            <a:r>
              <a:rPr lang="en-GB" sz="1600" b="1" dirty="0" err="1"/>
              <a:t>rydych</a:t>
            </a:r>
            <a:r>
              <a:rPr lang="en-GB" sz="1600" b="1" dirty="0"/>
              <a:t> </a:t>
            </a:r>
            <a:r>
              <a:rPr lang="en-GB" sz="1600" b="1" dirty="0" err="1"/>
              <a:t>chi'n</a:t>
            </a:r>
            <a:r>
              <a:rPr lang="en-GB" sz="1600" b="1" dirty="0"/>
              <a:t> </a:t>
            </a:r>
            <a:r>
              <a:rPr lang="en-GB" sz="1600" b="1" dirty="0" err="1"/>
              <a:t>ymddwyn</a:t>
            </a:r>
            <a:r>
              <a:rPr lang="en-GB" sz="1600" b="1" dirty="0"/>
              <a:t> mewn ymddygiad nid </a:t>
            </a:r>
            <a:r>
              <a:rPr lang="en-GB" sz="1600" b="1" dirty="0" err="1"/>
              <a:t>oherwydd</a:t>
            </a:r>
            <a:r>
              <a:rPr lang="en-GB" sz="1600" b="1" dirty="0"/>
              <a:t> eich bod </a:t>
            </a:r>
            <a:r>
              <a:rPr lang="en-GB" sz="1600" b="1" dirty="0" err="1"/>
              <a:t>chi'n</a:t>
            </a:r>
            <a:r>
              <a:rPr lang="en-GB" sz="1600" b="1" dirty="0"/>
              <a:t> ei </a:t>
            </a:r>
            <a:r>
              <a:rPr lang="en-GB" sz="1600" b="1" dirty="0" err="1"/>
              <a:t>fwynhau</a:t>
            </a:r>
            <a:r>
              <a:rPr lang="en-GB" sz="1600" b="1" dirty="0"/>
              <a:t> neu </a:t>
            </a:r>
            <a:r>
              <a:rPr lang="en-GB" sz="1600" b="1" dirty="0" err="1"/>
              <a:t>oherwydd</a:t>
            </a:r>
            <a:r>
              <a:rPr lang="en-GB" sz="1600" b="1" dirty="0"/>
              <a:t> eich bod </a:t>
            </a:r>
            <a:r>
              <a:rPr lang="en-GB" sz="1600" b="1" dirty="0" err="1"/>
              <a:t>chi'n</a:t>
            </a:r>
            <a:r>
              <a:rPr lang="en-GB" sz="1600" b="1" dirty="0"/>
              <a:t> ei </a:t>
            </a:r>
            <a:r>
              <a:rPr lang="en-GB" sz="1600" b="1" dirty="0" err="1"/>
              <a:t>gael</a:t>
            </a:r>
            <a:r>
              <a:rPr lang="en-GB" sz="1600" b="1" dirty="0"/>
              <a:t> yn </a:t>
            </a:r>
            <a:r>
              <a:rPr lang="en-GB" sz="1600" b="1" dirty="0" err="1"/>
              <a:t>foddhaol</a:t>
            </a:r>
            <a:r>
              <a:rPr lang="en-GB" sz="1600" b="1" dirty="0"/>
              <a:t>, ond </a:t>
            </a:r>
            <a:r>
              <a:rPr lang="en-GB" sz="1600" b="1" dirty="0" err="1"/>
              <a:t>er</a:t>
            </a:r>
            <a:r>
              <a:rPr lang="en-GB" sz="1600" b="1" dirty="0"/>
              <a:t> mwyn </a:t>
            </a:r>
            <a:r>
              <a:rPr lang="en-GB" sz="1600" b="1" dirty="0" err="1"/>
              <a:t>cael</a:t>
            </a:r>
            <a:r>
              <a:rPr lang="en-GB" sz="1600" b="1" dirty="0"/>
              <a:t> </a:t>
            </a:r>
            <a:r>
              <a:rPr lang="en-GB" sz="1600" b="1" dirty="0" err="1"/>
              <a:t>rhywbeth</a:t>
            </a:r>
            <a:r>
              <a:rPr lang="en-GB" sz="1600" b="1" dirty="0"/>
              <a:t> yn </a:t>
            </a:r>
            <a:r>
              <a:rPr lang="en-GB" sz="1600" b="1" dirty="0" err="1"/>
              <a:t>ôl</a:t>
            </a:r>
            <a:r>
              <a:rPr lang="en-GB" sz="1600" b="1" dirty="0"/>
              <a:t> neu </a:t>
            </a:r>
            <a:r>
              <a:rPr lang="en-GB" sz="1600" b="1" dirty="0" err="1"/>
              <a:t>osgoi</a:t>
            </a:r>
            <a:r>
              <a:rPr lang="en-GB" sz="1600" b="1" dirty="0"/>
              <a:t> </a:t>
            </a:r>
            <a:r>
              <a:rPr lang="en-GB" sz="1600" b="1" dirty="0" err="1"/>
              <a:t>rhywbeth</a:t>
            </a:r>
            <a:r>
              <a:rPr lang="en-GB" sz="1600" b="1" dirty="0"/>
              <a:t> </a:t>
            </a:r>
            <a:r>
              <a:rPr lang="en-GB" sz="1600" b="1" dirty="0" err="1"/>
              <a:t>annymunol</a:t>
            </a:r>
            <a:r>
              <a:rPr lang="en-GB" sz="1600" b="1" dirty="0"/>
              <a:t>.</a:t>
            </a:r>
          </a:p>
        </p:txBody>
      </p:sp>
      <p:sp>
        <p:nvSpPr>
          <p:cNvPr id="47" name="TextBox 46"/>
          <p:cNvSpPr txBox="1"/>
          <p:nvPr/>
        </p:nvSpPr>
        <p:spPr>
          <a:xfrm>
            <a:off x="3433934" y="5128278"/>
            <a:ext cx="5680614" cy="1785104"/>
          </a:xfrm>
          <a:prstGeom prst="rect">
            <a:avLst/>
          </a:prstGeom>
          <a:noFill/>
        </p:spPr>
        <p:txBody>
          <a:bodyPr wrap="square" rtlCol="0">
            <a:spAutoFit/>
          </a:bodyPr>
          <a:lstStyle/>
          <a:p>
            <a:pPr algn="ctr"/>
            <a:r>
              <a:rPr lang="cy-GB" altLang="en-US" dirty="0" smtClean="0">
                <a:solidFill>
                  <a:srgbClr val="202124"/>
                </a:solidFill>
                <a:latin typeface="Google Sans"/>
              </a:rPr>
              <a:t>Mae </a:t>
            </a:r>
            <a:r>
              <a:rPr lang="cy-GB" altLang="en-US" dirty="0">
                <a:solidFill>
                  <a:srgbClr val="202124"/>
                </a:solidFill>
                <a:latin typeface="Google Sans"/>
              </a:rPr>
              <a:t>addysg</a:t>
            </a:r>
            <a:r>
              <a:rPr lang="cy-GB" altLang="en-US" sz="2000" dirty="0">
                <a:solidFill>
                  <a:srgbClr val="202124"/>
                </a:solidFill>
                <a:latin typeface="Google Sans"/>
              </a:rPr>
              <a:t> </a:t>
            </a:r>
            <a:r>
              <a:rPr lang="en-GB" altLang="en-US" sz="2000" b="1" i="1" dirty="0" err="1" smtClean="0">
                <a:solidFill>
                  <a:srgbClr val="BC3010"/>
                </a:solidFill>
              </a:rPr>
              <a:t>ddyneiddiol</a:t>
            </a:r>
            <a:r>
              <a:rPr lang="en-GB" altLang="en-US" sz="2000" b="1" i="1" dirty="0" smtClean="0">
                <a:solidFill>
                  <a:srgbClr val="BC3010"/>
                </a:solidFill>
              </a:rPr>
              <a:t> </a:t>
            </a:r>
            <a:r>
              <a:rPr lang="cy-GB" altLang="en-US" dirty="0" smtClean="0">
                <a:solidFill>
                  <a:srgbClr val="202124"/>
                </a:solidFill>
                <a:latin typeface="Google Sans"/>
              </a:rPr>
              <a:t>yn </a:t>
            </a:r>
            <a:r>
              <a:rPr lang="cy-GB" altLang="en-US" dirty="0">
                <a:solidFill>
                  <a:srgbClr val="202124"/>
                </a:solidFill>
                <a:latin typeface="Google Sans"/>
              </a:rPr>
              <a:t>agwedd drugarog tuag at addysg sydd â </a:t>
            </a:r>
            <a:r>
              <a:rPr lang="cy-GB" altLang="en-US" dirty="0" smtClean="0">
                <a:solidFill>
                  <a:srgbClr val="202124"/>
                </a:solidFill>
                <a:latin typeface="Google Sans"/>
              </a:rPr>
              <a:t>plant a phobl ifanc </a:t>
            </a:r>
            <a:r>
              <a:rPr lang="cy-GB" altLang="en-US" dirty="0">
                <a:solidFill>
                  <a:srgbClr val="202124"/>
                </a:solidFill>
                <a:latin typeface="Google Sans"/>
              </a:rPr>
              <a:t>yn credu ynddynt eu hunain a'u potensial, gan annog tosturi a dealltwriaeth, a meithrin hunan-barch a pharch at eraill.</a:t>
            </a:r>
            <a:r>
              <a:rPr lang="cy-GB" altLang="en-US" sz="400" dirty="0"/>
              <a:t> </a:t>
            </a:r>
            <a:endParaRPr lang="cy-GB" altLang="en-US" sz="1400" dirty="0">
              <a:latin typeface="Arial" panose="020B0604020202020204" pitchFamily="34" charset="0"/>
            </a:endParaRPr>
          </a:p>
          <a:p>
            <a:pPr algn="ctr"/>
            <a:endParaRPr lang="en-GB" dirty="0"/>
          </a:p>
        </p:txBody>
      </p:sp>
      <p:sp>
        <p:nvSpPr>
          <p:cNvPr id="52" name="TextBox 51"/>
          <p:cNvSpPr txBox="1"/>
          <p:nvPr/>
        </p:nvSpPr>
        <p:spPr>
          <a:xfrm>
            <a:off x="1013552" y="1374876"/>
            <a:ext cx="3811836" cy="2308324"/>
          </a:xfrm>
          <a:prstGeom prst="rect">
            <a:avLst/>
          </a:prstGeom>
          <a:noFill/>
        </p:spPr>
        <p:txBody>
          <a:bodyPr wrap="square" rtlCol="0">
            <a:spAutoFit/>
          </a:bodyPr>
          <a:lstStyle/>
          <a:p>
            <a:r>
              <a:rPr lang="en-GB" dirty="0"/>
              <a:t/>
            </a:r>
            <a:br>
              <a:rPr lang="en-GB" dirty="0"/>
            </a:br>
            <a:r>
              <a:rPr lang="en-GB" b="1" dirty="0" smtClean="0"/>
              <a:t>Bruner </a:t>
            </a:r>
            <a:r>
              <a:rPr lang="en-GB" b="1" dirty="0"/>
              <a:t>a Vygotsky yn </a:t>
            </a:r>
            <a:r>
              <a:rPr lang="en-GB" b="1" dirty="0" err="1"/>
              <a:t>pwysleisio</a:t>
            </a:r>
            <a:r>
              <a:rPr lang="en-GB" b="1" dirty="0"/>
              <a:t> </a:t>
            </a:r>
            <a:r>
              <a:rPr lang="en-GB" b="1" dirty="0" err="1"/>
              <a:t>amgylchedd</a:t>
            </a:r>
            <a:r>
              <a:rPr lang="en-GB" b="1" dirty="0"/>
              <a:t> </a:t>
            </a:r>
            <a:r>
              <a:rPr lang="en-GB" b="1" dirty="0" err="1"/>
              <a:t>plentyn</a:t>
            </a:r>
            <a:r>
              <a:rPr lang="en-GB" b="1" dirty="0"/>
              <a:t>, yn </a:t>
            </a:r>
            <a:r>
              <a:rPr lang="en-GB" b="1" dirty="0" err="1"/>
              <a:t>enwedig</a:t>
            </a:r>
            <a:r>
              <a:rPr lang="en-GB" b="1" dirty="0"/>
              <a:t> </a:t>
            </a:r>
            <a:r>
              <a:rPr lang="en-GB" b="1" dirty="0" err="1"/>
              <a:t>yr</a:t>
            </a:r>
            <a:r>
              <a:rPr lang="en-GB" b="1" dirty="0"/>
              <a:t> </a:t>
            </a:r>
            <a:r>
              <a:rPr lang="en-GB" b="1" dirty="0" err="1"/>
              <a:t>amgylchedd</a:t>
            </a:r>
            <a:r>
              <a:rPr lang="en-GB" b="1" dirty="0"/>
              <a:t> </a:t>
            </a:r>
            <a:r>
              <a:rPr lang="en-GB" b="1" dirty="0" err="1"/>
              <a:t>cymdeithasol</a:t>
            </a:r>
            <a:r>
              <a:rPr lang="en-GB" b="1" dirty="0"/>
              <a:t>. Mae'r </a:t>
            </a:r>
            <a:r>
              <a:rPr lang="en-GB" b="1" dirty="0" err="1"/>
              <a:t>ddau</a:t>
            </a:r>
            <a:r>
              <a:rPr lang="en-GB" b="1" dirty="0"/>
              <a:t> yn </a:t>
            </a:r>
            <a:r>
              <a:rPr lang="en-GB" b="1" dirty="0" err="1"/>
              <a:t>cytuno</a:t>
            </a:r>
            <a:r>
              <a:rPr lang="en-GB" b="1" dirty="0"/>
              <a:t> y </a:t>
            </a:r>
            <a:r>
              <a:rPr lang="en-GB" b="1" dirty="0" err="1"/>
              <a:t>dylai</a:t>
            </a:r>
            <a:r>
              <a:rPr lang="en-GB" b="1" dirty="0"/>
              <a:t> </a:t>
            </a:r>
            <a:r>
              <a:rPr lang="en-GB" b="1" dirty="0" err="1"/>
              <a:t>oedolion</a:t>
            </a:r>
            <a:r>
              <a:rPr lang="en-GB" b="1" dirty="0"/>
              <a:t> </a:t>
            </a:r>
            <a:r>
              <a:rPr lang="en-GB" b="1" dirty="0" err="1"/>
              <a:t>chwarae</a:t>
            </a:r>
            <a:r>
              <a:rPr lang="en-GB" b="1" dirty="0"/>
              <a:t> rhan </a:t>
            </a:r>
            <a:r>
              <a:rPr lang="en-GB" b="1" dirty="0" err="1"/>
              <a:t>weithredol</a:t>
            </a:r>
            <a:r>
              <a:rPr lang="en-GB" b="1" dirty="0"/>
              <a:t> wrth </a:t>
            </a:r>
            <a:r>
              <a:rPr lang="en-GB" b="1" dirty="0" err="1"/>
              <a:t>gynorthwyo</a:t>
            </a:r>
            <a:r>
              <a:rPr lang="en-GB" b="1" dirty="0"/>
              <a:t> </a:t>
            </a:r>
            <a:r>
              <a:rPr lang="en-GB" b="1" dirty="0" err="1"/>
              <a:t>dysgu'r</a:t>
            </a:r>
            <a:r>
              <a:rPr lang="en-GB" b="1" dirty="0"/>
              <a:t> </a:t>
            </a:r>
            <a:r>
              <a:rPr lang="en-GB" b="1" dirty="0" err="1"/>
              <a:t>plentyn</a:t>
            </a:r>
            <a:endParaRPr lang="en-GB" b="1" dirty="0"/>
          </a:p>
        </p:txBody>
      </p:sp>
      <p:sp>
        <p:nvSpPr>
          <p:cNvPr id="53" name="TextBox 52"/>
          <p:cNvSpPr txBox="1"/>
          <p:nvPr/>
        </p:nvSpPr>
        <p:spPr>
          <a:xfrm>
            <a:off x="2741271" y="3800776"/>
            <a:ext cx="3686317" cy="1200329"/>
          </a:xfrm>
          <a:prstGeom prst="rect">
            <a:avLst/>
          </a:prstGeom>
          <a:noFill/>
        </p:spPr>
        <p:txBody>
          <a:bodyPr wrap="square" rtlCol="0">
            <a:spAutoFit/>
          </a:bodyPr>
          <a:lstStyle/>
          <a:p>
            <a:r>
              <a:rPr lang="en-GB" b="1" dirty="0" err="1"/>
              <a:t>Strwythuredig</a:t>
            </a:r>
            <a:r>
              <a:rPr lang="en-GB" b="1" dirty="0"/>
              <a:t>; </a:t>
            </a:r>
            <a:r>
              <a:rPr lang="en-GB" b="1" dirty="0" err="1"/>
              <a:t>ymreolaethol</a:t>
            </a:r>
            <a:r>
              <a:rPr lang="en-GB" b="1" dirty="0"/>
              <a:t> neu led-</a:t>
            </a:r>
            <a:r>
              <a:rPr lang="en-GB" b="1" dirty="0" err="1"/>
              <a:t>strwythuredig</a:t>
            </a:r>
            <a:r>
              <a:rPr lang="en-GB" b="1" dirty="0"/>
              <a:t> / </a:t>
            </a:r>
            <a:r>
              <a:rPr lang="en-GB" b="1" dirty="0" err="1"/>
              <a:t>hunangyfeiriedig</a:t>
            </a:r>
            <a:r>
              <a:rPr lang="en-GB" b="1" dirty="0"/>
              <a:t> / </a:t>
            </a:r>
            <a:r>
              <a:rPr lang="en-GB" b="1" dirty="0" err="1"/>
              <a:t>dan</a:t>
            </a:r>
            <a:r>
              <a:rPr lang="en-GB" b="1" dirty="0"/>
              <a:t> </a:t>
            </a:r>
            <a:r>
              <a:rPr lang="en-GB" b="1" dirty="0" err="1"/>
              <a:t>arweiniad</a:t>
            </a:r>
            <a:r>
              <a:rPr lang="en-GB" b="1" dirty="0"/>
              <a:t> </a:t>
            </a:r>
            <a:r>
              <a:rPr lang="en-GB" b="1" dirty="0" err="1"/>
              <a:t>plentyn</a:t>
            </a:r>
            <a:endParaRPr lang="en-GB" b="1" dirty="0"/>
          </a:p>
        </p:txBody>
      </p:sp>
      <p:sp>
        <p:nvSpPr>
          <p:cNvPr id="54" name="Down Arrow 53"/>
          <p:cNvSpPr/>
          <p:nvPr/>
        </p:nvSpPr>
        <p:spPr>
          <a:xfrm rot="16200000">
            <a:off x="1918737" y="3854367"/>
            <a:ext cx="719918" cy="79509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Down Arrow 54"/>
          <p:cNvSpPr/>
          <p:nvPr/>
        </p:nvSpPr>
        <p:spPr>
          <a:xfrm rot="5400000">
            <a:off x="9387471" y="5417722"/>
            <a:ext cx="719918" cy="79509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3328388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1685925" y="571500"/>
            <a:ext cx="2814638" cy="685800"/>
          </a:xfrm>
          <a:prstGeom prst="rect">
            <a:avLst/>
          </a:prstGeom>
          <a:noFill/>
        </p:spPr>
        <p:txBody>
          <a:bodyPr wrap="square" rtlCol="0">
            <a:spAutoFit/>
          </a:bodyPr>
          <a:lstStyle/>
          <a:p>
            <a:endParaRPr lang="en-GB" dirty="0"/>
          </a:p>
        </p:txBody>
      </p:sp>
      <p:sp>
        <p:nvSpPr>
          <p:cNvPr id="38" name="TextBox 37"/>
          <p:cNvSpPr txBox="1"/>
          <p:nvPr/>
        </p:nvSpPr>
        <p:spPr>
          <a:xfrm>
            <a:off x="1753577" y="624442"/>
            <a:ext cx="2959656" cy="646331"/>
          </a:xfrm>
          <a:prstGeom prst="rect">
            <a:avLst/>
          </a:prstGeom>
          <a:solidFill>
            <a:schemeClr val="accent2">
              <a:lumMod val="60000"/>
              <a:lumOff val="40000"/>
            </a:schemeClr>
          </a:solidFill>
        </p:spPr>
        <p:txBody>
          <a:bodyPr wrap="square" rtlCol="0">
            <a:spAutoFit/>
          </a:bodyPr>
          <a:lstStyle/>
          <a:p>
            <a:r>
              <a:rPr lang="en-GB" sz="3600" b="1" dirty="0" smtClean="0"/>
              <a:t>Philosophies</a:t>
            </a:r>
            <a:endParaRPr lang="en-GB" sz="3600" b="1" dirty="0"/>
          </a:p>
        </p:txBody>
      </p:sp>
      <p:sp>
        <p:nvSpPr>
          <p:cNvPr id="40" name="TextBox 39"/>
          <p:cNvSpPr txBox="1"/>
          <p:nvPr/>
        </p:nvSpPr>
        <p:spPr>
          <a:xfrm>
            <a:off x="5496020" y="1756099"/>
            <a:ext cx="3587047" cy="1600438"/>
          </a:xfrm>
          <a:prstGeom prst="rect">
            <a:avLst/>
          </a:prstGeom>
          <a:noFill/>
        </p:spPr>
        <p:txBody>
          <a:bodyPr wrap="square" rtlCol="0">
            <a:spAutoFit/>
          </a:bodyPr>
          <a:lstStyle/>
          <a:p>
            <a:r>
              <a:rPr lang="en-GB" sz="1400" dirty="0" smtClean="0"/>
              <a:t>Teachers </a:t>
            </a:r>
            <a:r>
              <a:rPr lang="en-GB" sz="1400" dirty="0"/>
              <a:t>strive to develop learning environments that are intrinsically rewarding. Unfortunately, many traditional paradigms suggest that most students find learning boring so they must be extrinsically goaded into educational activities.</a:t>
            </a:r>
          </a:p>
        </p:txBody>
      </p:sp>
      <p:sp>
        <p:nvSpPr>
          <p:cNvPr id="41" name="Down Arrow 40"/>
          <p:cNvSpPr/>
          <p:nvPr/>
        </p:nvSpPr>
        <p:spPr>
          <a:xfrm>
            <a:off x="6962340" y="1281619"/>
            <a:ext cx="283336" cy="3616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Down Arrow 41"/>
          <p:cNvSpPr/>
          <p:nvPr/>
        </p:nvSpPr>
        <p:spPr>
          <a:xfrm>
            <a:off x="9666174" y="1194032"/>
            <a:ext cx="283336" cy="3616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p:cNvSpPr txBox="1"/>
          <p:nvPr/>
        </p:nvSpPr>
        <p:spPr>
          <a:xfrm>
            <a:off x="6317085" y="489303"/>
            <a:ext cx="1661375" cy="646331"/>
          </a:xfrm>
          <a:prstGeom prst="rect">
            <a:avLst/>
          </a:prstGeom>
          <a:noFill/>
        </p:spPr>
        <p:txBody>
          <a:bodyPr wrap="square" rtlCol="0">
            <a:spAutoFit/>
          </a:bodyPr>
          <a:lstStyle/>
          <a:p>
            <a:pPr algn="ctr"/>
            <a:r>
              <a:rPr lang="en-GB" b="1" dirty="0" smtClean="0"/>
              <a:t>Intrinsic Motivation</a:t>
            </a:r>
            <a:endParaRPr lang="en-GB" b="1" dirty="0"/>
          </a:p>
        </p:txBody>
      </p:sp>
      <p:sp>
        <p:nvSpPr>
          <p:cNvPr id="44" name="TextBox 43"/>
          <p:cNvSpPr txBox="1"/>
          <p:nvPr/>
        </p:nvSpPr>
        <p:spPr>
          <a:xfrm>
            <a:off x="8977154" y="537184"/>
            <a:ext cx="1661375" cy="646331"/>
          </a:xfrm>
          <a:prstGeom prst="rect">
            <a:avLst/>
          </a:prstGeom>
          <a:noFill/>
        </p:spPr>
        <p:txBody>
          <a:bodyPr wrap="square" rtlCol="0">
            <a:spAutoFit/>
          </a:bodyPr>
          <a:lstStyle/>
          <a:p>
            <a:pPr algn="ctr"/>
            <a:r>
              <a:rPr lang="en-GB" b="1" dirty="0" smtClean="0"/>
              <a:t>Extrinsic Motivation</a:t>
            </a:r>
            <a:endParaRPr lang="en-GB" b="1" dirty="0"/>
          </a:p>
        </p:txBody>
      </p:sp>
      <p:sp>
        <p:nvSpPr>
          <p:cNvPr id="46" name="TextBox 45"/>
          <p:cNvSpPr txBox="1"/>
          <p:nvPr/>
        </p:nvSpPr>
        <p:spPr>
          <a:xfrm>
            <a:off x="8936397" y="1779345"/>
            <a:ext cx="3165124" cy="3046988"/>
          </a:xfrm>
          <a:prstGeom prst="rect">
            <a:avLst/>
          </a:prstGeom>
          <a:noFill/>
        </p:spPr>
        <p:txBody>
          <a:bodyPr wrap="square" rtlCol="0">
            <a:spAutoFit/>
          </a:bodyPr>
          <a:lstStyle/>
          <a:p>
            <a:r>
              <a:rPr lang="en-GB" sz="1600" b="1" dirty="0"/>
              <a:t>Extrinsic motivation occurs when we are motivated to perform a </a:t>
            </a:r>
            <a:r>
              <a:rPr lang="en-GB" sz="1600" b="1" dirty="0" smtClean="0"/>
              <a:t>behaviour </a:t>
            </a:r>
            <a:r>
              <a:rPr lang="en-GB" sz="1600" b="1" dirty="0"/>
              <a:t>or engage in an activity to earn a reward or avoid punishment. In this case, you engage in a </a:t>
            </a:r>
            <a:r>
              <a:rPr lang="en-GB" sz="1600" b="1" dirty="0" smtClean="0"/>
              <a:t>behaviour </a:t>
            </a:r>
            <a:r>
              <a:rPr lang="en-GB" sz="1600" b="1" dirty="0"/>
              <a:t>not because you enjoy it or because you find it satisfying, but in order to get something in return or avoid something unpleasant.</a:t>
            </a:r>
          </a:p>
        </p:txBody>
      </p:sp>
      <p:sp>
        <p:nvSpPr>
          <p:cNvPr id="47" name="TextBox 46"/>
          <p:cNvSpPr txBox="1"/>
          <p:nvPr/>
        </p:nvSpPr>
        <p:spPr>
          <a:xfrm>
            <a:off x="3425573" y="4786333"/>
            <a:ext cx="5716202" cy="1569660"/>
          </a:xfrm>
          <a:prstGeom prst="rect">
            <a:avLst/>
          </a:prstGeom>
          <a:noFill/>
        </p:spPr>
        <p:txBody>
          <a:bodyPr wrap="square" rtlCol="0">
            <a:spAutoFit/>
          </a:bodyPr>
          <a:lstStyle/>
          <a:p>
            <a:pPr algn="ctr"/>
            <a:r>
              <a:rPr lang="en-GB" sz="2400" b="1" i="1" dirty="0">
                <a:solidFill>
                  <a:srgbClr val="BC3010"/>
                </a:solidFill>
              </a:rPr>
              <a:t>Humanistic </a:t>
            </a:r>
            <a:r>
              <a:rPr lang="en-GB" i="1" dirty="0"/>
              <a:t>education</a:t>
            </a:r>
            <a:r>
              <a:rPr lang="en-GB" dirty="0"/>
              <a:t> is a humane approach to </a:t>
            </a:r>
            <a:r>
              <a:rPr lang="en-GB" i="1" dirty="0"/>
              <a:t>education</a:t>
            </a:r>
            <a:r>
              <a:rPr lang="en-GB" dirty="0"/>
              <a:t> that </a:t>
            </a:r>
            <a:r>
              <a:rPr lang="en-GB" dirty="0" smtClean="0"/>
              <a:t>has CYP </a:t>
            </a:r>
            <a:r>
              <a:rPr lang="en-GB" dirty="0"/>
              <a:t>believe in themselves and their potential, encouraging </a:t>
            </a:r>
            <a:r>
              <a:rPr lang="en-GB" dirty="0" smtClean="0"/>
              <a:t>compassion </a:t>
            </a:r>
            <a:r>
              <a:rPr lang="en-GB" dirty="0"/>
              <a:t>and understanding, and fostering self-respect and respect for </a:t>
            </a:r>
            <a:r>
              <a:rPr lang="en-GB" dirty="0" smtClean="0"/>
              <a:t>others. </a:t>
            </a:r>
            <a:endParaRPr lang="en-GB" dirty="0"/>
          </a:p>
        </p:txBody>
      </p:sp>
      <p:sp>
        <p:nvSpPr>
          <p:cNvPr id="52" name="TextBox 51"/>
          <p:cNvSpPr txBox="1"/>
          <p:nvPr/>
        </p:nvSpPr>
        <p:spPr>
          <a:xfrm>
            <a:off x="1586429" y="1567888"/>
            <a:ext cx="3702970" cy="2308324"/>
          </a:xfrm>
          <a:prstGeom prst="rect">
            <a:avLst/>
          </a:prstGeom>
          <a:noFill/>
        </p:spPr>
        <p:txBody>
          <a:bodyPr wrap="square" rtlCol="0">
            <a:spAutoFit/>
          </a:bodyPr>
          <a:lstStyle/>
          <a:p>
            <a:r>
              <a:rPr lang="en-GB" b="1" dirty="0" smtClean="0"/>
              <a:t>Both </a:t>
            </a:r>
            <a:r>
              <a:rPr lang="en-GB" b="1" dirty="0"/>
              <a:t>Bruner and Vygotsky emphasize a child's environment, especially the social </a:t>
            </a:r>
            <a:r>
              <a:rPr lang="en-GB" b="1" dirty="0" smtClean="0"/>
              <a:t>environment</a:t>
            </a:r>
            <a:r>
              <a:rPr lang="en-GB" b="1" dirty="0"/>
              <a:t>.</a:t>
            </a:r>
            <a:r>
              <a:rPr lang="en-GB" b="1" dirty="0" smtClean="0"/>
              <a:t> </a:t>
            </a:r>
            <a:r>
              <a:rPr lang="en-GB" b="1" dirty="0"/>
              <a:t>Both agree that adults should play an active role in assisting the child's learning.</a:t>
            </a:r>
          </a:p>
          <a:p>
            <a:endParaRPr lang="en-GB" dirty="0"/>
          </a:p>
        </p:txBody>
      </p:sp>
      <p:sp>
        <p:nvSpPr>
          <p:cNvPr id="53" name="TextBox 52"/>
          <p:cNvSpPr txBox="1"/>
          <p:nvPr/>
        </p:nvSpPr>
        <p:spPr>
          <a:xfrm>
            <a:off x="4028497" y="3609770"/>
            <a:ext cx="2944938" cy="923330"/>
          </a:xfrm>
          <a:prstGeom prst="rect">
            <a:avLst/>
          </a:prstGeom>
          <a:noFill/>
        </p:spPr>
        <p:txBody>
          <a:bodyPr wrap="square" rtlCol="0">
            <a:spAutoFit/>
          </a:bodyPr>
          <a:lstStyle/>
          <a:p>
            <a:r>
              <a:rPr lang="en-GB" b="1" dirty="0"/>
              <a:t>S</a:t>
            </a:r>
            <a:r>
              <a:rPr lang="en-GB" b="1" dirty="0" smtClean="0"/>
              <a:t>tructured</a:t>
            </a:r>
            <a:r>
              <a:rPr lang="en-GB" b="1" dirty="0"/>
              <a:t>; autonomous or </a:t>
            </a:r>
            <a:r>
              <a:rPr lang="en-GB" b="1" dirty="0" smtClean="0"/>
              <a:t>semi-structured/self-directed/child led </a:t>
            </a:r>
            <a:endParaRPr lang="en-GB" b="1" dirty="0"/>
          </a:p>
        </p:txBody>
      </p:sp>
      <p:sp>
        <p:nvSpPr>
          <p:cNvPr id="54" name="Down Arrow 53"/>
          <p:cNvSpPr/>
          <p:nvPr/>
        </p:nvSpPr>
        <p:spPr>
          <a:xfrm rot="16200000">
            <a:off x="2873446" y="3775596"/>
            <a:ext cx="719918" cy="79509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Down Arrow 54"/>
          <p:cNvSpPr/>
          <p:nvPr/>
        </p:nvSpPr>
        <p:spPr>
          <a:xfrm rot="5400000">
            <a:off x="9761454" y="5024618"/>
            <a:ext cx="719918" cy="79509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4838532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846326" y="1068635"/>
            <a:ext cx="8393926" cy="1533181"/>
          </a:xfrm>
        </p:spPr>
        <p:txBody>
          <a:bodyPr>
            <a:normAutofit/>
          </a:bodyPr>
          <a:lstStyle/>
          <a:p>
            <a:r>
              <a:rPr lang="en-GB" sz="2400" b="1" dirty="0"/>
              <a:t>One of the most impressive things about home education is that in most cases learning is based on the child’s intrinsic motivation to learn.</a:t>
            </a:r>
          </a:p>
        </p:txBody>
      </p:sp>
      <p:sp>
        <p:nvSpPr>
          <p:cNvPr id="7" name="Text Placeholder 6"/>
          <p:cNvSpPr>
            <a:spLocks noGrp="1"/>
          </p:cNvSpPr>
          <p:nvPr>
            <p:ph type="body" sz="quarter" idx="13"/>
          </p:nvPr>
        </p:nvSpPr>
        <p:spPr/>
        <p:txBody>
          <a:bodyPr/>
          <a:lstStyle/>
          <a:p>
            <a:pPr algn="r"/>
            <a:r>
              <a:rPr lang="en-GB" b="1" i="1" dirty="0" smtClean="0"/>
              <a:t>Riley (2016)</a:t>
            </a:r>
            <a:endParaRPr lang="en-GB" dirty="0"/>
          </a:p>
        </p:txBody>
      </p:sp>
      <p:sp>
        <p:nvSpPr>
          <p:cNvPr id="6" name="Text Placeholder 5"/>
          <p:cNvSpPr>
            <a:spLocks noGrp="1"/>
          </p:cNvSpPr>
          <p:nvPr>
            <p:ph type="body" idx="1"/>
          </p:nvPr>
        </p:nvSpPr>
        <p:spPr>
          <a:xfrm>
            <a:off x="2556161" y="4486248"/>
            <a:ext cx="7744610" cy="1555864"/>
          </a:xfrm>
        </p:spPr>
        <p:txBody>
          <a:bodyPr>
            <a:normAutofit/>
          </a:bodyPr>
          <a:lstStyle/>
          <a:p>
            <a:pPr marL="285750" indent="-285750">
              <a:buFont typeface="Wingdings" panose="05000000000000000000" pitchFamily="2" charset="2"/>
              <a:buChar char="ü"/>
            </a:pPr>
            <a:r>
              <a:rPr lang="en-GB" sz="2400" b="1" dirty="0" err="1" smtClean="0"/>
              <a:t>Cymhwysedd</a:t>
            </a:r>
            <a:r>
              <a:rPr lang="en-GB" sz="2400" b="1" dirty="0" smtClean="0"/>
              <a:t>               /           Competence</a:t>
            </a:r>
          </a:p>
          <a:p>
            <a:pPr marL="285750" indent="-285750">
              <a:buFont typeface="Wingdings" panose="05000000000000000000" pitchFamily="2" charset="2"/>
              <a:buChar char="ü"/>
            </a:pPr>
            <a:r>
              <a:rPr lang="en-GB" sz="2400" b="1" dirty="0" smtClean="0"/>
              <a:t>Hunan-</a:t>
            </a:r>
            <a:r>
              <a:rPr lang="en-GB" sz="2400" b="1" dirty="0" err="1" smtClean="0"/>
              <a:t>reolaeth</a:t>
            </a:r>
            <a:r>
              <a:rPr lang="en-GB" sz="2400" b="1" dirty="0" smtClean="0"/>
              <a:t>           /            Autonomy</a:t>
            </a:r>
          </a:p>
          <a:p>
            <a:pPr marL="285750" indent="-285750">
              <a:buFont typeface="Wingdings" panose="05000000000000000000" pitchFamily="2" charset="2"/>
              <a:buChar char="ü"/>
            </a:pPr>
            <a:r>
              <a:rPr lang="en-GB" sz="2400" b="1" dirty="0" err="1" smtClean="0"/>
              <a:t>Perthnasedd</a:t>
            </a:r>
            <a:r>
              <a:rPr lang="en-GB" sz="2400" b="1" dirty="0" smtClean="0"/>
              <a:t>                /            Relatedness</a:t>
            </a:r>
            <a:endParaRPr lang="en-GB" sz="2400" b="1" dirty="0"/>
          </a:p>
        </p:txBody>
      </p:sp>
    </p:spTree>
    <p:extLst>
      <p:ext uri="{BB962C8B-B14F-4D97-AF65-F5344CB8AC3E}">
        <p14:creationId xmlns:p14="http://schemas.microsoft.com/office/powerpoint/2010/main" val="252092318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607764" y="0"/>
            <a:ext cx="10195324" cy="1754326"/>
          </a:xfrm>
          <a:prstGeom prst="rect">
            <a:avLst/>
          </a:prstGeom>
          <a:noFill/>
        </p:spPr>
        <p:txBody>
          <a:bodyPr wrap="square" lIns="91440" tIns="45720" rIns="91440" bIns="45720">
            <a:spAutoFit/>
          </a:bodyPr>
          <a:lstStyle/>
          <a:p>
            <a:pPr algn="ctr"/>
            <a:r>
              <a:rPr lang="en-GB" sz="5400" b="1" cap="none" spc="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Data Addysgu yn y </a:t>
            </a:r>
            <a:r>
              <a:rPr lang="en-GB" sz="5400" b="1" cap="none" spc="0" dirty="0" err="1"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Cartref</a:t>
            </a:r>
            <a:r>
              <a:rPr lang="en-GB" sz="5400" b="1" cap="none" spc="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 / EHE Data</a:t>
            </a:r>
            <a:endParaRPr lang="en-GB" sz="5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
        <p:nvSpPr>
          <p:cNvPr id="4" name="Text Placeholder 2"/>
          <p:cNvSpPr txBox="1">
            <a:spLocks/>
          </p:cNvSpPr>
          <p:nvPr/>
        </p:nvSpPr>
        <p:spPr>
          <a:xfrm>
            <a:off x="660946" y="2336873"/>
            <a:ext cx="1592857" cy="576262"/>
          </a:xfrm>
          <a:prstGeom prst="rect">
            <a:avLst/>
          </a:prstGeom>
        </p:spPr>
        <p:txBody>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None/>
            </a:pPr>
            <a:endParaRPr lang="en-GB" dirty="0"/>
          </a:p>
        </p:txBody>
      </p:sp>
      <p:sp>
        <p:nvSpPr>
          <p:cNvPr id="7" name="Text Placeholder 2"/>
          <p:cNvSpPr txBox="1">
            <a:spLocks/>
          </p:cNvSpPr>
          <p:nvPr/>
        </p:nvSpPr>
        <p:spPr>
          <a:xfrm>
            <a:off x="2529625" y="2352866"/>
            <a:ext cx="1592857" cy="576262"/>
          </a:xfrm>
          <a:prstGeom prst="rect">
            <a:avLst/>
          </a:prstGeom>
        </p:spPr>
        <p:txBody>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None/>
            </a:pPr>
            <a:endParaRPr lang="en-GB" dirty="0"/>
          </a:p>
        </p:txBody>
      </p:sp>
      <p:sp>
        <p:nvSpPr>
          <p:cNvPr id="8" name="Text Placeholder 2"/>
          <p:cNvSpPr txBox="1">
            <a:spLocks/>
          </p:cNvSpPr>
          <p:nvPr/>
        </p:nvSpPr>
        <p:spPr>
          <a:xfrm>
            <a:off x="4373784" y="2387535"/>
            <a:ext cx="1592857" cy="576262"/>
          </a:xfrm>
          <a:prstGeom prst="rect">
            <a:avLst/>
          </a:prstGeom>
        </p:spPr>
        <p:txBody>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None/>
            </a:pPr>
            <a:endParaRPr lang="en-GB" dirty="0"/>
          </a:p>
        </p:txBody>
      </p:sp>
      <p:sp>
        <p:nvSpPr>
          <p:cNvPr id="9" name="Text Placeholder 2"/>
          <p:cNvSpPr txBox="1">
            <a:spLocks/>
          </p:cNvSpPr>
          <p:nvPr/>
        </p:nvSpPr>
        <p:spPr>
          <a:xfrm>
            <a:off x="8180569" y="2380453"/>
            <a:ext cx="1592857" cy="576262"/>
          </a:xfrm>
          <a:prstGeom prst="rect">
            <a:avLst/>
          </a:prstGeom>
        </p:spPr>
        <p:txBody>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None/>
            </a:pPr>
            <a:endParaRPr lang="en-GB" dirty="0"/>
          </a:p>
        </p:txBody>
      </p:sp>
      <p:sp>
        <p:nvSpPr>
          <p:cNvPr id="10" name="Text Placeholder 2"/>
          <p:cNvSpPr txBox="1">
            <a:spLocks/>
          </p:cNvSpPr>
          <p:nvPr/>
        </p:nvSpPr>
        <p:spPr>
          <a:xfrm>
            <a:off x="6217943" y="2387535"/>
            <a:ext cx="1592857" cy="576262"/>
          </a:xfrm>
          <a:prstGeom prst="rect">
            <a:avLst/>
          </a:prstGeom>
        </p:spPr>
        <p:txBody>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None/>
            </a:pPr>
            <a:endParaRPr lang="en-GB" dirty="0"/>
          </a:p>
        </p:txBody>
      </p:sp>
      <p:graphicFrame>
        <p:nvGraphicFramePr>
          <p:cNvPr id="3" name="Table 2"/>
          <p:cNvGraphicFramePr>
            <a:graphicFrameLocks noGrp="1"/>
          </p:cNvGraphicFramePr>
          <p:nvPr>
            <p:extLst>
              <p:ext uri="{D42A27DB-BD31-4B8C-83A1-F6EECF244321}">
                <p14:modId xmlns:p14="http://schemas.microsoft.com/office/powerpoint/2010/main" val="2806777947"/>
              </p:ext>
            </p:extLst>
          </p:nvPr>
        </p:nvGraphicFramePr>
        <p:xfrm>
          <a:off x="2184226" y="1978477"/>
          <a:ext cx="9042400" cy="4450080"/>
        </p:xfrm>
        <a:graphic>
          <a:graphicData uri="http://schemas.openxmlformats.org/drawingml/2006/table">
            <a:tbl>
              <a:tblPr firstRow="1" bandRow="1">
                <a:tableStyleId>{5C22544A-7EE6-4342-B048-85BDC9FD1C3A}</a:tableStyleId>
              </a:tblPr>
              <a:tblGrid>
                <a:gridCol w="4165601">
                  <a:extLst>
                    <a:ext uri="{9D8B030D-6E8A-4147-A177-3AD203B41FA5}">
                      <a16:colId xmlns:a16="http://schemas.microsoft.com/office/drawing/2014/main" val="1096183444"/>
                    </a:ext>
                  </a:extLst>
                </a:gridCol>
                <a:gridCol w="1654628">
                  <a:extLst>
                    <a:ext uri="{9D8B030D-6E8A-4147-A177-3AD203B41FA5}">
                      <a16:colId xmlns:a16="http://schemas.microsoft.com/office/drawing/2014/main" val="15342543"/>
                    </a:ext>
                  </a:extLst>
                </a:gridCol>
                <a:gridCol w="1582058">
                  <a:extLst>
                    <a:ext uri="{9D8B030D-6E8A-4147-A177-3AD203B41FA5}">
                      <a16:colId xmlns:a16="http://schemas.microsoft.com/office/drawing/2014/main" val="1197169470"/>
                    </a:ext>
                  </a:extLst>
                </a:gridCol>
                <a:gridCol w="1640113">
                  <a:extLst>
                    <a:ext uri="{9D8B030D-6E8A-4147-A177-3AD203B41FA5}">
                      <a16:colId xmlns:a16="http://schemas.microsoft.com/office/drawing/2014/main" val="3657012351"/>
                    </a:ext>
                  </a:extLst>
                </a:gridCol>
              </a:tblGrid>
              <a:tr h="370840">
                <a:tc>
                  <a:txBody>
                    <a:bodyPr/>
                    <a:lstStyle/>
                    <a:p>
                      <a:r>
                        <a:rPr lang="en-GB" dirty="0" err="1" smtClean="0"/>
                        <a:t>Caer</a:t>
                      </a:r>
                      <a:endParaRPr lang="en-GB" dirty="0"/>
                    </a:p>
                  </a:txBody>
                  <a:tcPr/>
                </a:tc>
                <a:tc>
                  <a:txBody>
                    <a:bodyPr/>
                    <a:lstStyle/>
                    <a:p>
                      <a:r>
                        <a:rPr lang="en-GB" dirty="0" smtClean="0"/>
                        <a:t>2017</a:t>
                      </a:r>
                      <a:endParaRPr lang="en-GB" dirty="0"/>
                    </a:p>
                  </a:txBody>
                  <a:tcPr/>
                </a:tc>
                <a:tc>
                  <a:txBody>
                    <a:bodyPr/>
                    <a:lstStyle/>
                    <a:p>
                      <a:r>
                        <a:rPr lang="en-GB" dirty="0" smtClean="0"/>
                        <a:t>2018</a:t>
                      </a:r>
                      <a:endParaRPr lang="en-GB" dirty="0"/>
                    </a:p>
                  </a:txBody>
                  <a:tcPr/>
                </a:tc>
                <a:tc>
                  <a:txBody>
                    <a:bodyPr/>
                    <a:lstStyle/>
                    <a:p>
                      <a:r>
                        <a:rPr lang="en-GB" dirty="0" smtClean="0"/>
                        <a:t>2019</a:t>
                      </a:r>
                      <a:endParaRPr lang="en-GB" dirty="0"/>
                    </a:p>
                  </a:txBody>
                  <a:tcPr/>
                </a:tc>
                <a:extLst>
                  <a:ext uri="{0D108BD9-81ED-4DB2-BD59-A6C34878D82A}">
                    <a16:rowId xmlns:a16="http://schemas.microsoft.com/office/drawing/2014/main" val="3011665713"/>
                  </a:ext>
                </a:extLst>
              </a:tr>
              <a:tr h="370840">
                <a:tc>
                  <a:txBody>
                    <a:bodyPr/>
                    <a:lstStyle/>
                    <a:p>
                      <a:r>
                        <a:rPr lang="en-GB" dirty="0" smtClean="0"/>
                        <a:t>Sir </a:t>
                      </a:r>
                      <a:r>
                        <a:rPr lang="en-GB" dirty="0" err="1" smtClean="0"/>
                        <a:t>Fon</a:t>
                      </a:r>
                      <a:r>
                        <a:rPr lang="en-GB" dirty="0" smtClean="0"/>
                        <a:t>  / Anglesey</a:t>
                      </a:r>
                    </a:p>
                  </a:txBody>
                  <a:tcPr/>
                </a:tc>
                <a:tc>
                  <a:txBody>
                    <a:bodyPr/>
                    <a:lstStyle/>
                    <a:p>
                      <a:r>
                        <a:rPr lang="en-GB" dirty="0" smtClean="0"/>
                        <a:t>36</a:t>
                      </a:r>
                      <a:endParaRPr lang="en-GB" dirty="0"/>
                    </a:p>
                  </a:txBody>
                  <a:tcPr/>
                </a:tc>
                <a:tc>
                  <a:txBody>
                    <a:bodyPr/>
                    <a:lstStyle/>
                    <a:p>
                      <a:r>
                        <a:rPr lang="en-GB" dirty="0" smtClean="0"/>
                        <a:t>36</a:t>
                      </a:r>
                      <a:endParaRPr lang="en-GB" dirty="0"/>
                    </a:p>
                  </a:txBody>
                  <a:tcPr/>
                </a:tc>
                <a:tc>
                  <a:txBody>
                    <a:bodyPr/>
                    <a:lstStyle/>
                    <a:p>
                      <a:r>
                        <a:rPr lang="en-GB" dirty="0" smtClean="0"/>
                        <a:t>37</a:t>
                      </a:r>
                      <a:endParaRPr lang="en-GB" dirty="0"/>
                    </a:p>
                  </a:txBody>
                  <a:tcPr/>
                </a:tc>
                <a:extLst>
                  <a:ext uri="{0D108BD9-81ED-4DB2-BD59-A6C34878D82A}">
                    <a16:rowId xmlns:a16="http://schemas.microsoft.com/office/drawing/2014/main" val="1528201286"/>
                  </a:ext>
                </a:extLst>
              </a:tr>
              <a:tr h="370840">
                <a:tc>
                  <a:txBody>
                    <a:bodyPr/>
                    <a:lstStyle/>
                    <a:p>
                      <a:r>
                        <a:rPr lang="en-GB" dirty="0" smtClean="0"/>
                        <a:t>Gwynedd</a:t>
                      </a:r>
                      <a:endParaRPr lang="en-GB" dirty="0"/>
                    </a:p>
                  </a:txBody>
                  <a:tcPr/>
                </a:tc>
                <a:tc>
                  <a:txBody>
                    <a:bodyPr/>
                    <a:lstStyle/>
                    <a:p>
                      <a:r>
                        <a:rPr lang="en-GB" dirty="0" smtClean="0"/>
                        <a:t>45</a:t>
                      </a:r>
                      <a:endParaRPr lang="en-GB" dirty="0"/>
                    </a:p>
                  </a:txBody>
                  <a:tcPr/>
                </a:tc>
                <a:tc>
                  <a:txBody>
                    <a:bodyPr/>
                    <a:lstStyle/>
                    <a:p>
                      <a:r>
                        <a:rPr lang="en-GB" dirty="0" smtClean="0"/>
                        <a:t>53</a:t>
                      </a:r>
                      <a:endParaRPr lang="en-GB" dirty="0"/>
                    </a:p>
                  </a:txBody>
                  <a:tcPr/>
                </a:tc>
                <a:tc>
                  <a:txBody>
                    <a:bodyPr/>
                    <a:lstStyle/>
                    <a:p>
                      <a:r>
                        <a:rPr lang="en-GB" dirty="0" smtClean="0"/>
                        <a:t>65</a:t>
                      </a:r>
                      <a:endParaRPr lang="en-GB" dirty="0"/>
                    </a:p>
                  </a:txBody>
                  <a:tcPr/>
                </a:tc>
                <a:extLst>
                  <a:ext uri="{0D108BD9-81ED-4DB2-BD59-A6C34878D82A}">
                    <a16:rowId xmlns:a16="http://schemas.microsoft.com/office/drawing/2014/main" val="3965698001"/>
                  </a:ext>
                </a:extLst>
              </a:tr>
              <a:tr h="370840">
                <a:tc>
                  <a:txBody>
                    <a:bodyPr/>
                    <a:lstStyle/>
                    <a:p>
                      <a:r>
                        <a:rPr lang="en-GB" dirty="0" smtClean="0"/>
                        <a:t>Conwy/ Conway</a:t>
                      </a:r>
                      <a:endParaRPr lang="en-GB" dirty="0"/>
                    </a:p>
                  </a:txBody>
                  <a:tcPr/>
                </a:tc>
                <a:tc>
                  <a:txBody>
                    <a:bodyPr/>
                    <a:lstStyle/>
                    <a:p>
                      <a:r>
                        <a:rPr lang="en-GB" dirty="0" smtClean="0"/>
                        <a:t>76</a:t>
                      </a:r>
                      <a:endParaRPr lang="en-GB" dirty="0"/>
                    </a:p>
                  </a:txBody>
                  <a:tcPr/>
                </a:tc>
                <a:tc>
                  <a:txBody>
                    <a:bodyPr/>
                    <a:lstStyle/>
                    <a:p>
                      <a:r>
                        <a:rPr lang="en-GB" dirty="0" smtClean="0"/>
                        <a:t>104</a:t>
                      </a:r>
                      <a:endParaRPr lang="en-GB" dirty="0"/>
                    </a:p>
                  </a:txBody>
                  <a:tcPr/>
                </a:tc>
                <a:tc>
                  <a:txBody>
                    <a:bodyPr/>
                    <a:lstStyle/>
                    <a:p>
                      <a:r>
                        <a:rPr lang="en-GB" dirty="0" smtClean="0"/>
                        <a:t>116</a:t>
                      </a:r>
                      <a:endParaRPr lang="en-GB" dirty="0"/>
                    </a:p>
                  </a:txBody>
                  <a:tcPr/>
                </a:tc>
                <a:extLst>
                  <a:ext uri="{0D108BD9-81ED-4DB2-BD59-A6C34878D82A}">
                    <a16:rowId xmlns:a16="http://schemas.microsoft.com/office/drawing/2014/main" val="2226036765"/>
                  </a:ext>
                </a:extLst>
              </a:tr>
              <a:tr h="370840">
                <a:tc>
                  <a:txBody>
                    <a:bodyPr/>
                    <a:lstStyle/>
                    <a:p>
                      <a:r>
                        <a:rPr lang="en-GB" dirty="0" err="1" smtClean="0"/>
                        <a:t>Sie</a:t>
                      </a:r>
                      <a:r>
                        <a:rPr lang="en-GB" dirty="0" smtClean="0"/>
                        <a:t> </a:t>
                      </a:r>
                      <a:r>
                        <a:rPr lang="en-GB" dirty="0" err="1" smtClean="0"/>
                        <a:t>Ssinvyxh</a:t>
                      </a:r>
                      <a:r>
                        <a:rPr lang="en-GB" dirty="0" smtClean="0"/>
                        <a:t> / </a:t>
                      </a:r>
                      <a:r>
                        <a:rPr lang="en-GB" dirty="0" err="1" smtClean="0"/>
                        <a:t>Denbighsire</a:t>
                      </a:r>
                      <a:endParaRPr lang="en-GB" dirty="0"/>
                    </a:p>
                  </a:txBody>
                  <a:tcPr/>
                </a:tc>
                <a:tc>
                  <a:txBody>
                    <a:bodyPr/>
                    <a:lstStyle/>
                    <a:p>
                      <a:r>
                        <a:rPr lang="en-GB" dirty="0" smtClean="0"/>
                        <a:t>51</a:t>
                      </a:r>
                      <a:endParaRPr lang="en-GB" dirty="0"/>
                    </a:p>
                  </a:txBody>
                  <a:tcPr/>
                </a:tc>
                <a:tc>
                  <a:txBody>
                    <a:bodyPr/>
                    <a:lstStyle/>
                    <a:p>
                      <a:r>
                        <a:rPr lang="en-GB" dirty="0" smtClean="0"/>
                        <a:t>65</a:t>
                      </a:r>
                      <a:endParaRPr lang="en-GB" dirty="0"/>
                    </a:p>
                  </a:txBody>
                  <a:tcPr/>
                </a:tc>
                <a:tc>
                  <a:txBody>
                    <a:bodyPr/>
                    <a:lstStyle/>
                    <a:p>
                      <a:r>
                        <a:rPr lang="en-GB" dirty="0" smtClean="0"/>
                        <a:t>80</a:t>
                      </a:r>
                      <a:endParaRPr lang="en-GB" dirty="0"/>
                    </a:p>
                  </a:txBody>
                  <a:tcPr/>
                </a:tc>
                <a:extLst>
                  <a:ext uri="{0D108BD9-81ED-4DB2-BD59-A6C34878D82A}">
                    <a16:rowId xmlns:a16="http://schemas.microsoft.com/office/drawing/2014/main" val="2632648288"/>
                  </a:ext>
                </a:extLst>
              </a:tr>
              <a:tr h="370840">
                <a:tc>
                  <a:txBody>
                    <a:bodyPr/>
                    <a:lstStyle/>
                    <a:p>
                      <a:r>
                        <a:rPr lang="en-GB" dirty="0" smtClean="0"/>
                        <a:t>Sir y </a:t>
                      </a:r>
                      <a:r>
                        <a:rPr lang="en-GB" dirty="0" err="1" smtClean="0"/>
                        <a:t>Fflint</a:t>
                      </a:r>
                      <a:r>
                        <a:rPr lang="en-GB" dirty="0" smtClean="0"/>
                        <a:t>/</a:t>
                      </a:r>
                      <a:r>
                        <a:rPr lang="en-GB" dirty="0" err="1" smtClean="0"/>
                        <a:t>Flintshhire</a:t>
                      </a:r>
                      <a:endParaRPr lang="en-GB" dirty="0"/>
                    </a:p>
                  </a:txBody>
                  <a:tcPr/>
                </a:tc>
                <a:tc>
                  <a:txBody>
                    <a:bodyPr/>
                    <a:lstStyle/>
                    <a:p>
                      <a:r>
                        <a:rPr lang="en-GB" dirty="0" smtClean="0"/>
                        <a:t>63</a:t>
                      </a:r>
                      <a:endParaRPr lang="en-GB" dirty="0"/>
                    </a:p>
                  </a:txBody>
                  <a:tcPr/>
                </a:tc>
                <a:tc>
                  <a:txBody>
                    <a:bodyPr/>
                    <a:lstStyle/>
                    <a:p>
                      <a:r>
                        <a:rPr lang="en-GB" dirty="0" smtClean="0"/>
                        <a:t>71</a:t>
                      </a:r>
                      <a:endParaRPr lang="en-GB" dirty="0"/>
                    </a:p>
                  </a:txBody>
                  <a:tcPr/>
                </a:tc>
                <a:tc>
                  <a:txBody>
                    <a:bodyPr/>
                    <a:lstStyle/>
                    <a:p>
                      <a:r>
                        <a:rPr lang="en-GB" dirty="0" smtClean="0"/>
                        <a:t>94</a:t>
                      </a:r>
                      <a:endParaRPr lang="en-GB" dirty="0"/>
                    </a:p>
                  </a:txBody>
                  <a:tcPr/>
                </a:tc>
                <a:extLst>
                  <a:ext uri="{0D108BD9-81ED-4DB2-BD59-A6C34878D82A}">
                    <a16:rowId xmlns:a16="http://schemas.microsoft.com/office/drawing/2014/main" val="2539533515"/>
                  </a:ext>
                </a:extLst>
              </a:tr>
              <a:tr h="370840">
                <a:tc>
                  <a:txBody>
                    <a:bodyPr/>
                    <a:lstStyle/>
                    <a:p>
                      <a:r>
                        <a:rPr lang="en-GB" dirty="0" err="1" smtClean="0"/>
                        <a:t>Wrecsam</a:t>
                      </a:r>
                      <a:r>
                        <a:rPr lang="en-GB" dirty="0" smtClean="0"/>
                        <a:t> / Wrexham</a:t>
                      </a:r>
                      <a:endParaRPr lang="en-GB" dirty="0"/>
                    </a:p>
                  </a:txBody>
                  <a:tcPr/>
                </a:tc>
                <a:tc>
                  <a:txBody>
                    <a:bodyPr/>
                    <a:lstStyle/>
                    <a:p>
                      <a:r>
                        <a:rPr lang="en-GB" dirty="0" smtClean="0"/>
                        <a:t>68</a:t>
                      </a:r>
                      <a:endParaRPr lang="en-GB" dirty="0"/>
                    </a:p>
                  </a:txBody>
                  <a:tcPr/>
                </a:tc>
                <a:tc>
                  <a:txBody>
                    <a:bodyPr/>
                    <a:lstStyle/>
                    <a:p>
                      <a:r>
                        <a:rPr lang="en-GB" dirty="0" smtClean="0"/>
                        <a:t>72</a:t>
                      </a:r>
                      <a:endParaRPr lang="en-GB" dirty="0"/>
                    </a:p>
                  </a:txBody>
                  <a:tcPr/>
                </a:tc>
                <a:tc>
                  <a:txBody>
                    <a:bodyPr/>
                    <a:lstStyle/>
                    <a:p>
                      <a:r>
                        <a:rPr lang="en-GB" dirty="0" smtClean="0"/>
                        <a:t>85</a:t>
                      </a:r>
                      <a:endParaRPr lang="en-GB" dirty="0"/>
                    </a:p>
                  </a:txBody>
                  <a:tcPr/>
                </a:tc>
                <a:extLst>
                  <a:ext uri="{0D108BD9-81ED-4DB2-BD59-A6C34878D82A}">
                    <a16:rowId xmlns:a16="http://schemas.microsoft.com/office/drawing/2014/main" val="2958870030"/>
                  </a:ext>
                </a:extLst>
              </a:tr>
              <a:tr h="370840">
                <a:tc>
                  <a:txBody>
                    <a:bodyPr/>
                    <a:lstStyle/>
                    <a:p>
                      <a:r>
                        <a:rPr lang="en-GB" dirty="0" smtClean="0"/>
                        <a:t>Powys</a:t>
                      </a:r>
                      <a:endParaRPr lang="en-GB" dirty="0"/>
                    </a:p>
                  </a:txBody>
                  <a:tcPr/>
                </a:tc>
                <a:tc>
                  <a:txBody>
                    <a:bodyPr/>
                    <a:lstStyle/>
                    <a:p>
                      <a:r>
                        <a:rPr lang="en-GB" dirty="0" smtClean="0"/>
                        <a:t>131</a:t>
                      </a:r>
                      <a:endParaRPr lang="en-GB" dirty="0"/>
                    </a:p>
                  </a:txBody>
                  <a:tcPr/>
                </a:tc>
                <a:tc>
                  <a:txBody>
                    <a:bodyPr/>
                    <a:lstStyle/>
                    <a:p>
                      <a:r>
                        <a:rPr lang="en-GB" dirty="0" smtClean="0"/>
                        <a:t>133</a:t>
                      </a:r>
                      <a:endParaRPr lang="en-GB" dirty="0"/>
                    </a:p>
                  </a:txBody>
                  <a:tcPr/>
                </a:tc>
                <a:tc>
                  <a:txBody>
                    <a:bodyPr/>
                    <a:lstStyle/>
                    <a:p>
                      <a:r>
                        <a:rPr lang="en-GB" dirty="0" smtClean="0"/>
                        <a:t>156</a:t>
                      </a:r>
                      <a:endParaRPr lang="en-GB" dirty="0"/>
                    </a:p>
                  </a:txBody>
                  <a:tcPr/>
                </a:tc>
                <a:extLst>
                  <a:ext uri="{0D108BD9-81ED-4DB2-BD59-A6C34878D82A}">
                    <a16:rowId xmlns:a16="http://schemas.microsoft.com/office/drawing/2014/main" val="2624906512"/>
                  </a:ext>
                </a:extLst>
              </a:tr>
              <a:tr h="370840">
                <a:tc>
                  <a:txBody>
                    <a:bodyPr/>
                    <a:lstStyle/>
                    <a:p>
                      <a:r>
                        <a:rPr lang="en-GB" dirty="0" smtClean="0"/>
                        <a:t>Ceredigion</a:t>
                      </a:r>
                      <a:endParaRPr lang="en-GB" dirty="0"/>
                    </a:p>
                  </a:txBody>
                  <a:tcPr/>
                </a:tc>
                <a:tc>
                  <a:txBody>
                    <a:bodyPr/>
                    <a:lstStyle/>
                    <a:p>
                      <a:r>
                        <a:rPr lang="en-GB" dirty="0" smtClean="0"/>
                        <a:t>139</a:t>
                      </a:r>
                      <a:endParaRPr lang="en-GB" dirty="0"/>
                    </a:p>
                  </a:txBody>
                  <a:tcPr/>
                </a:tc>
                <a:tc>
                  <a:txBody>
                    <a:bodyPr/>
                    <a:lstStyle/>
                    <a:p>
                      <a:r>
                        <a:rPr lang="en-GB" dirty="0" smtClean="0"/>
                        <a:t>151</a:t>
                      </a:r>
                      <a:endParaRPr lang="en-GB" dirty="0"/>
                    </a:p>
                  </a:txBody>
                  <a:tcPr/>
                </a:tc>
                <a:tc>
                  <a:txBody>
                    <a:bodyPr/>
                    <a:lstStyle/>
                    <a:p>
                      <a:r>
                        <a:rPr lang="en-GB" dirty="0" smtClean="0"/>
                        <a:t>171</a:t>
                      </a:r>
                      <a:endParaRPr lang="en-GB" dirty="0"/>
                    </a:p>
                  </a:txBody>
                  <a:tcPr/>
                </a:tc>
                <a:extLst>
                  <a:ext uri="{0D108BD9-81ED-4DB2-BD59-A6C34878D82A}">
                    <a16:rowId xmlns:a16="http://schemas.microsoft.com/office/drawing/2014/main" val="2757855467"/>
                  </a:ext>
                </a:extLst>
              </a:tr>
              <a:tr h="370840">
                <a:tc>
                  <a:txBody>
                    <a:bodyPr/>
                    <a:lstStyle/>
                    <a:p>
                      <a:r>
                        <a:rPr lang="en-GB" dirty="0" smtClean="0"/>
                        <a:t>Sir </a:t>
                      </a:r>
                      <a:r>
                        <a:rPr lang="en-GB" dirty="0" err="1" smtClean="0"/>
                        <a:t>Benfro</a:t>
                      </a:r>
                      <a:r>
                        <a:rPr lang="en-GB" dirty="0" smtClean="0"/>
                        <a:t> / Pembrokeshire</a:t>
                      </a:r>
                      <a:endParaRPr lang="en-GB" dirty="0"/>
                    </a:p>
                  </a:txBody>
                  <a:tcPr/>
                </a:tc>
                <a:tc>
                  <a:txBody>
                    <a:bodyPr/>
                    <a:lstStyle/>
                    <a:p>
                      <a:r>
                        <a:rPr lang="en-GB" dirty="0" smtClean="0"/>
                        <a:t>132</a:t>
                      </a:r>
                      <a:endParaRPr lang="en-GB" dirty="0"/>
                    </a:p>
                  </a:txBody>
                  <a:tcPr/>
                </a:tc>
                <a:tc>
                  <a:txBody>
                    <a:bodyPr/>
                    <a:lstStyle/>
                    <a:p>
                      <a:r>
                        <a:rPr lang="en-GB" dirty="0" smtClean="0"/>
                        <a:t>195</a:t>
                      </a:r>
                      <a:endParaRPr lang="en-GB" dirty="0"/>
                    </a:p>
                  </a:txBody>
                  <a:tcPr/>
                </a:tc>
                <a:tc>
                  <a:txBody>
                    <a:bodyPr/>
                    <a:lstStyle/>
                    <a:p>
                      <a:r>
                        <a:rPr lang="en-GB" dirty="0" smtClean="0"/>
                        <a:t>182</a:t>
                      </a:r>
                      <a:endParaRPr lang="en-GB" dirty="0"/>
                    </a:p>
                  </a:txBody>
                  <a:tcPr/>
                </a:tc>
                <a:extLst>
                  <a:ext uri="{0D108BD9-81ED-4DB2-BD59-A6C34878D82A}">
                    <a16:rowId xmlns:a16="http://schemas.microsoft.com/office/drawing/2014/main" val="1740448801"/>
                  </a:ext>
                </a:extLst>
              </a:tr>
              <a:tr h="370840">
                <a:tc>
                  <a:txBody>
                    <a:bodyPr/>
                    <a:lstStyle/>
                    <a:p>
                      <a:r>
                        <a:rPr lang="en-GB" dirty="0" err="1" smtClean="0"/>
                        <a:t>Casnewydd</a:t>
                      </a:r>
                      <a:r>
                        <a:rPr lang="en-GB" dirty="0" smtClean="0"/>
                        <a:t> / Newport</a:t>
                      </a:r>
                      <a:endParaRPr lang="en-GB" dirty="0"/>
                    </a:p>
                  </a:txBody>
                  <a:tcPr/>
                </a:tc>
                <a:tc>
                  <a:txBody>
                    <a:bodyPr/>
                    <a:lstStyle/>
                    <a:p>
                      <a:r>
                        <a:rPr lang="en-GB" dirty="0" smtClean="0"/>
                        <a:t>42</a:t>
                      </a:r>
                      <a:endParaRPr lang="en-GB" dirty="0"/>
                    </a:p>
                  </a:txBody>
                  <a:tcPr/>
                </a:tc>
                <a:tc>
                  <a:txBody>
                    <a:bodyPr/>
                    <a:lstStyle/>
                    <a:p>
                      <a:r>
                        <a:rPr lang="en-GB" dirty="0" smtClean="0"/>
                        <a:t>59</a:t>
                      </a:r>
                      <a:endParaRPr lang="en-GB" dirty="0"/>
                    </a:p>
                  </a:txBody>
                  <a:tcPr/>
                </a:tc>
                <a:tc>
                  <a:txBody>
                    <a:bodyPr/>
                    <a:lstStyle/>
                    <a:p>
                      <a:r>
                        <a:rPr lang="en-GB" dirty="0" smtClean="0"/>
                        <a:t>92</a:t>
                      </a:r>
                      <a:endParaRPr lang="en-GB" dirty="0"/>
                    </a:p>
                  </a:txBody>
                  <a:tcPr/>
                </a:tc>
                <a:extLst>
                  <a:ext uri="{0D108BD9-81ED-4DB2-BD59-A6C34878D82A}">
                    <a16:rowId xmlns:a16="http://schemas.microsoft.com/office/drawing/2014/main" val="3185583837"/>
                  </a:ext>
                </a:extLst>
              </a:tr>
              <a:tr h="370840">
                <a:tc>
                  <a:txBody>
                    <a:bodyPr/>
                    <a:lstStyle/>
                    <a:p>
                      <a:r>
                        <a:rPr lang="en-GB" dirty="0" err="1" smtClean="0"/>
                        <a:t>Caerdydd</a:t>
                      </a:r>
                      <a:r>
                        <a:rPr lang="en-GB" baseline="0" dirty="0" smtClean="0"/>
                        <a:t> / Cardiff</a:t>
                      </a:r>
                      <a:endParaRPr lang="en-GB" dirty="0"/>
                    </a:p>
                  </a:txBody>
                  <a:tcPr/>
                </a:tc>
                <a:tc>
                  <a:txBody>
                    <a:bodyPr/>
                    <a:lstStyle/>
                    <a:p>
                      <a:r>
                        <a:rPr lang="en-GB" dirty="0" smtClean="0"/>
                        <a:t>188</a:t>
                      </a:r>
                      <a:endParaRPr lang="en-GB" dirty="0"/>
                    </a:p>
                  </a:txBody>
                  <a:tcPr/>
                </a:tc>
                <a:tc>
                  <a:txBody>
                    <a:bodyPr/>
                    <a:lstStyle/>
                    <a:p>
                      <a:r>
                        <a:rPr lang="en-GB" dirty="0" smtClean="0"/>
                        <a:t>188</a:t>
                      </a:r>
                      <a:endParaRPr lang="en-GB" dirty="0"/>
                    </a:p>
                  </a:txBody>
                  <a:tcPr/>
                </a:tc>
                <a:tc>
                  <a:txBody>
                    <a:bodyPr/>
                    <a:lstStyle/>
                    <a:p>
                      <a:r>
                        <a:rPr lang="en-GB" dirty="0" smtClean="0"/>
                        <a:t>218</a:t>
                      </a:r>
                      <a:endParaRPr lang="en-GB" dirty="0"/>
                    </a:p>
                  </a:txBody>
                  <a:tcPr/>
                </a:tc>
                <a:extLst>
                  <a:ext uri="{0D108BD9-81ED-4DB2-BD59-A6C34878D82A}">
                    <a16:rowId xmlns:a16="http://schemas.microsoft.com/office/drawing/2014/main" val="528814093"/>
                  </a:ext>
                </a:extLst>
              </a:tr>
            </a:tbl>
          </a:graphicData>
        </a:graphic>
      </p:graphicFrame>
    </p:spTree>
    <p:extLst>
      <p:ext uri="{BB962C8B-B14F-4D97-AF65-F5344CB8AC3E}">
        <p14:creationId xmlns:p14="http://schemas.microsoft.com/office/powerpoint/2010/main" val="238682596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614097" y="-88439"/>
            <a:ext cx="10195324" cy="1569660"/>
          </a:xfrm>
          <a:prstGeom prst="rect">
            <a:avLst/>
          </a:prstGeom>
          <a:noFill/>
        </p:spPr>
        <p:txBody>
          <a:bodyPr wrap="square" lIns="91440" tIns="45720" rIns="91440" bIns="45720">
            <a:spAutoFit/>
          </a:bodyPr>
          <a:lstStyle/>
          <a:p>
            <a:pPr algn="ctr"/>
            <a:r>
              <a:rPr lang="en-GB" sz="4800" b="1" cap="none" spc="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Data Addysgu yn y </a:t>
            </a:r>
            <a:r>
              <a:rPr lang="en-GB" sz="4800" b="1" cap="none" spc="0" dirty="0" err="1"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Cartref</a:t>
            </a:r>
            <a:r>
              <a:rPr lang="en-GB" sz="4800" b="1" cap="none" spc="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 / </a:t>
            </a:r>
            <a:endParaRPr lang="en-GB" sz="4800" b="1" cap="none" spc="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a:p>
            <a:pPr algn="ctr"/>
            <a:r>
              <a:rPr lang="en-GB" sz="4800" b="1" cap="none" spc="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EHE </a:t>
            </a:r>
            <a:r>
              <a:rPr lang="en-GB" sz="4800" b="1" cap="none" spc="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Data</a:t>
            </a:r>
            <a:endParaRPr lang="en-GB" sz="48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
        <p:nvSpPr>
          <p:cNvPr id="4" name="Text Placeholder 2"/>
          <p:cNvSpPr txBox="1">
            <a:spLocks/>
          </p:cNvSpPr>
          <p:nvPr/>
        </p:nvSpPr>
        <p:spPr>
          <a:xfrm>
            <a:off x="660946" y="2336873"/>
            <a:ext cx="1592857" cy="576262"/>
          </a:xfrm>
          <a:prstGeom prst="rect">
            <a:avLst/>
          </a:prstGeom>
        </p:spPr>
        <p:txBody>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None/>
            </a:pPr>
            <a:endParaRPr lang="en-GB" dirty="0"/>
          </a:p>
        </p:txBody>
      </p:sp>
      <p:sp>
        <p:nvSpPr>
          <p:cNvPr id="7" name="Text Placeholder 2"/>
          <p:cNvSpPr txBox="1">
            <a:spLocks/>
          </p:cNvSpPr>
          <p:nvPr/>
        </p:nvSpPr>
        <p:spPr>
          <a:xfrm>
            <a:off x="2529625" y="2352866"/>
            <a:ext cx="1592857" cy="576262"/>
          </a:xfrm>
          <a:prstGeom prst="rect">
            <a:avLst/>
          </a:prstGeom>
        </p:spPr>
        <p:txBody>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None/>
            </a:pPr>
            <a:endParaRPr lang="en-GB" dirty="0"/>
          </a:p>
        </p:txBody>
      </p:sp>
      <p:sp>
        <p:nvSpPr>
          <p:cNvPr id="8" name="Text Placeholder 2"/>
          <p:cNvSpPr txBox="1">
            <a:spLocks/>
          </p:cNvSpPr>
          <p:nvPr/>
        </p:nvSpPr>
        <p:spPr>
          <a:xfrm>
            <a:off x="4373784" y="2387535"/>
            <a:ext cx="1592857" cy="576262"/>
          </a:xfrm>
          <a:prstGeom prst="rect">
            <a:avLst/>
          </a:prstGeom>
        </p:spPr>
        <p:txBody>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None/>
            </a:pPr>
            <a:endParaRPr lang="en-GB" dirty="0"/>
          </a:p>
        </p:txBody>
      </p:sp>
      <p:sp>
        <p:nvSpPr>
          <p:cNvPr id="9" name="Text Placeholder 2"/>
          <p:cNvSpPr txBox="1">
            <a:spLocks/>
          </p:cNvSpPr>
          <p:nvPr/>
        </p:nvSpPr>
        <p:spPr>
          <a:xfrm>
            <a:off x="8180569" y="2380453"/>
            <a:ext cx="1592857" cy="576262"/>
          </a:xfrm>
          <a:prstGeom prst="rect">
            <a:avLst/>
          </a:prstGeom>
        </p:spPr>
        <p:txBody>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None/>
            </a:pPr>
            <a:endParaRPr lang="en-GB" dirty="0"/>
          </a:p>
        </p:txBody>
      </p:sp>
      <p:sp>
        <p:nvSpPr>
          <p:cNvPr id="10" name="Text Placeholder 2"/>
          <p:cNvSpPr txBox="1">
            <a:spLocks/>
          </p:cNvSpPr>
          <p:nvPr/>
        </p:nvSpPr>
        <p:spPr>
          <a:xfrm>
            <a:off x="6217943" y="2387535"/>
            <a:ext cx="1592857" cy="576262"/>
          </a:xfrm>
          <a:prstGeom prst="rect">
            <a:avLst/>
          </a:prstGeom>
        </p:spPr>
        <p:txBody>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None/>
            </a:pPr>
            <a:endParaRPr lang="en-GB" dirty="0"/>
          </a:p>
        </p:txBody>
      </p:sp>
      <p:graphicFrame>
        <p:nvGraphicFramePr>
          <p:cNvPr id="3" name="Table 2"/>
          <p:cNvGraphicFramePr>
            <a:graphicFrameLocks noGrp="1"/>
          </p:cNvGraphicFramePr>
          <p:nvPr>
            <p:extLst>
              <p:ext uri="{D42A27DB-BD31-4B8C-83A1-F6EECF244321}">
                <p14:modId xmlns:p14="http://schemas.microsoft.com/office/powerpoint/2010/main" val="3302236218"/>
              </p:ext>
            </p:extLst>
          </p:nvPr>
        </p:nvGraphicFramePr>
        <p:xfrm>
          <a:off x="2253803" y="1379310"/>
          <a:ext cx="8915912" cy="5090160"/>
        </p:xfrm>
        <a:graphic>
          <a:graphicData uri="http://schemas.openxmlformats.org/drawingml/2006/table">
            <a:tbl>
              <a:tblPr firstRow="1" bandRow="1">
                <a:tableStyleId>{5C22544A-7EE6-4342-B048-85BDC9FD1C3A}</a:tableStyleId>
              </a:tblPr>
              <a:tblGrid>
                <a:gridCol w="3933373">
                  <a:extLst>
                    <a:ext uri="{9D8B030D-6E8A-4147-A177-3AD203B41FA5}">
                      <a16:colId xmlns:a16="http://schemas.microsoft.com/office/drawing/2014/main" val="1096183444"/>
                    </a:ext>
                  </a:extLst>
                </a:gridCol>
                <a:gridCol w="1669143">
                  <a:extLst>
                    <a:ext uri="{9D8B030D-6E8A-4147-A177-3AD203B41FA5}">
                      <a16:colId xmlns:a16="http://schemas.microsoft.com/office/drawing/2014/main" val="15342543"/>
                    </a:ext>
                  </a:extLst>
                </a:gridCol>
                <a:gridCol w="1741714">
                  <a:extLst>
                    <a:ext uri="{9D8B030D-6E8A-4147-A177-3AD203B41FA5}">
                      <a16:colId xmlns:a16="http://schemas.microsoft.com/office/drawing/2014/main" val="1197169470"/>
                    </a:ext>
                  </a:extLst>
                </a:gridCol>
                <a:gridCol w="1571682">
                  <a:extLst>
                    <a:ext uri="{9D8B030D-6E8A-4147-A177-3AD203B41FA5}">
                      <a16:colId xmlns:a16="http://schemas.microsoft.com/office/drawing/2014/main" val="3657012351"/>
                    </a:ext>
                  </a:extLst>
                </a:gridCol>
              </a:tblGrid>
              <a:tr h="370840">
                <a:tc>
                  <a:txBody>
                    <a:bodyPr/>
                    <a:lstStyle/>
                    <a:p>
                      <a:endParaRPr lang="en-GB" dirty="0"/>
                    </a:p>
                  </a:txBody>
                  <a:tcPr/>
                </a:tc>
                <a:tc>
                  <a:txBody>
                    <a:bodyPr/>
                    <a:lstStyle/>
                    <a:p>
                      <a:r>
                        <a:rPr lang="en-GB" dirty="0" smtClean="0"/>
                        <a:t>2017</a:t>
                      </a:r>
                      <a:endParaRPr lang="en-GB" dirty="0"/>
                    </a:p>
                  </a:txBody>
                  <a:tcPr/>
                </a:tc>
                <a:tc>
                  <a:txBody>
                    <a:bodyPr/>
                    <a:lstStyle/>
                    <a:p>
                      <a:r>
                        <a:rPr lang="en-GB" dirty="0" smtClean="0"/>
                        <a:t>2018</a:t>
                      </a:r>
                      <a:endParaRPr lang="en-GB" dirty="0"/>
                    </a:p>
                  </a:txBody>
                  <a:tcPr/>
                </a:tc>
                <a:tc>
                  <a:txBody>
                    <a:bodyPr/>
                    <a:lstStyle/>
                    <a:p>
                      <a:r>
                        <a:rPr lang="en-GB" dirty="0" smtClean="0"/>
                        <a:t>2019</a:t>
                      </a:r>
                      <a:endParaRPr lang="en-GB" dirty="0"/>
                    </a:p>
                  </a:txBody>
                  <a:tcPr/>
                </a:tc>
                <a:extLst>
                  <a:ext uri="{0D108BD9-81ED-4DB2-BD59-A6C34878D82A}">
                    <a16:rowId xmlns:a16="http://schemas.microsoft.com/office/drawing/2014/main" val="3011665713"/>
                  </a:ext>
                </a:extLst>
              </a:tr>
              <a:tr h="370840">
                <a:tc>
                  <a:txBody>
                    <a:bodyPr/>
                    <a:lstStyle/>
                    <a:p>
                      <a:r>
                        <a:rPr lang="en-GB" dirty="0" smtClean="0"/>
                        <a:t>Sir</a:t>
                      </a:r>
                      <a:r>
                        <a:rPr lang="en-GB" baseline="0" dirty="0" smtClean="0"/>
                        <a:t> Gar / Carmarthenshire</a:t>
                      </a:r>
                      <a:endParaRPr lang="en-GB" dirty="0" smtClean="0"/>
                    </a:p>
                  </a:txBody>
                  <a:tcPr/>
                </a:tc>
                <a:tc>
                  <a:txBody>
                    <a:bodyPr/>
                    <a:lstStyle/>
                    <a:p>
                      <a:r>
                        <a:rPr lang="en-GB" dirty="0" smtClean="0"/>
                        <a:t>-</a:t>
                      </a:r>
                      <a:endParaRPr lang="en-GB" dirty="0"/>
                    </a:p>
                  </a:txBody>
                  <a:tcPr/>
                </a:tc>
                <a:tc>
                  <a:txBody>
                    <a:bodyPr/>
                    <a:lstStyle/>
                    <a:p>
                      <a:r>
                        <a:rPr lang="en-GB" dirty="0" smtClean="0"/>
                        <a:t>-</a:t>
                      </a:r>
                      <a:endParaRPr lang="en-GB" dirty="0"/>
                    </a:p>
                  </a:txBody>
                  <a:tcPr/>
                </a:tc>
                <a:tc>
                  <a:txBody>
                    <a:bodyPr/>
                    <a:lstStyle/>
                    <a:p>
                      <a:r>
                        <a:rPr lang="en-GB" dirty="0" smtClean="0"/>
                        <a:t>284</a:t>
                      </a:r>
                      <a:endParaRPr lang="en-GB" dirty="0"/>
                    </a:p>
                  </a:txBody>
                  <a:tcPr/>
                </a:tc>
                <a:extLst>
                  <a:ext uri="{0D108BD9-81ED-4DB2-BD59-A6C34878D82A}">
                    <a16:rowId xmlns:a16="http://schemas.microsoft.com/office/drawing/2014/main" val="1528201286"/>
                  </a:ext>
                </a:extLst>
              </a:tr>
              <a:tr h="370840">
                <a:tc>
                  <a:txBody>
                    <a:bodyPr/>
                    <a:lstStyle/>
                    <a:p>
                      <a:r>
                        <a:rPr lang="en-GB" dirty="0" err="1" smtClean="0"/>
                        <a:t>Abertawe</a:t>
                      </a:r>
                      <a:r>
                        <a:rPr lang="en-GB" baseline="0" dirty="0" smtClean="0"/>
                        <a:t> / Swansea</a:t>
                      </a:r>
                      <a:endParaRPr lang="en-GB" dirty="0"/>
                    </a:p>
                  </a:txBody>
                  <a:tcPr/>
                </a:tc>
                <a:tc>
                  <a:txBody>
                    <a:bodyPr/>
                    <a:lstStyle/>
                    <a:p>
                      <a:r>
                        <a:rPr lang="en-GB" dirty="0" smtClean="0"/>
                        <a:t>157</a:t>
                      </a:r>
                      <a:endParaRPr lang="en-GB" dirty="0"/>
                    </a:p>
                  </a:txBody>
                  <a:tcPr/>
                </a:tc>
                <a:tc>
                  <a:txBody>
                    <a:bodyPr/>
                    <a:lstStyle/>
                    <a:p>
                      <a:r>
                        <a:rPr lang="en-GB" dirty="0" smtClean="0"/>
                        <a:t>153</a:t>
                      </a:r>
                      <a:endParaRPr lang="en-GB" dirty="0"/>
                    </a:p>
                  </a:txBody>
                  <a:tcPr/>
                </a:tc>
                <a:tc>
                  <a:txBody>
                    <a:bodyPr/>
                    <a:lstStyle/>
                    <a:p>
                      <a:r>
                        <a:rPr lang="en-GB" dirty="0" smtClean="0"/>
                        <a:t>137</a:t>
                      </a:r>
                      <a:endParaRPr lang="en-GB" dirty="0"/>
                    </a:p>
                  </a:txBody>
                  <a:tcPr/>
                </a:tc>
                <a:extLst>
                  <a:ext uri="{0D108BD9-81ED-4DB2-BD59-A6C34878D82A}">
                    <a16:rowId xmlns:a16="http://schemas.microsoft.com/office/drawing/2014/main" val="3965698001"/>
                  </a:ext>
                </a:extLst>
              </a:tr>
              <a:tr h="370840">
                <a:tc>
                  <a:txBody>
                    <a:bodyPr/>
                    <a:lstStyle/>
                    <a:p>
                      <a:r>
                        <a:rPr lang="en-GB" dirty="0" smtClean="0"/>
                        <a:t>NPT</a:t>
                      </a:r>
                      <a:endParaRPr lang="en-GB" dirty="0"/>
                    </a:p>
                  </a:txBody>
                  <a:tcPr/>
                </a:tc>
                <a:tc>
                  <a:txBody>
                    <a:bodyPr/>
                    <a:lstStyle/>
                    <a:p>
                      <a:r>
                        <a:rPr lang="en-GB" dirty="0" smtClean="0"/>
                        <a:t>117</a:t>
                      </a:r>
                      <a:endParaRPr lang="en-GB" dirty="0"/>
                    </a:p>
                  </a:txBody>
                  <a:tcPr/>
                </a:tc>
                <a:tc>
                  <a:txBody>
                    <a:bodyPr/>
                    <a:lstStyle/>
                    <a:p>
                      <a:r>
                        <a:rPr lang="en-GB" dirty="0" smtClean="0"/>
                        <a:t>147</a:t>
                      </a:r>
                      <a:endParaRPr lang="en-GB" dirty="0"/>
                    </a:p>
                  </a:txBody>
                  <a:tcPr/>
                </a:tc>
                <a:tc>
                  <a:txBody>
                    <a:bodyPr/>
                    <a:lstStyle/>
                    <a:p>
                      <a:r>
                        <a:rPr lang="en-GB" dirty="0" smtClean="0"/>
                        <a:t>177</a:t>
                      </a:r>
                      <a:endParaRPr lang="en-GB" dirty="0"/>
                    </a:p>
                  </a:txBody>
                  <a:tcPr/>
                </a:tc>
                <a:extLst>
                  <a:ext uri="{0D108BD9-81ED-4DB2-BD59-A6C34878D82A}">
                    <a16:rowId xmlns:a16="http://schemas.microsoft.com/office/drawing/2014/main" val="2226036765"/>
                  </a:ext>
                </a:extLst>
              </a:tr>
              <a:tr h="370840">
                <a:tc>
                  <a:txBody>
                    <a:bodyPr/>
                    <a:lstStyle/>
                    <a:p>
                      <a:r>
                        <a:rPr lang="en-GB" dirty="0" err="1" smtClean="0"/>
                        <a:t>Penybont</a:t>
                      </a:r>
                      <a:r>
                        <a:rPr lang="en-GB" baseline="0" dirty="0" smtClean="0"/>
                        <a:t> / Bridgend</a:t>
                      </a:r>
                      <a:endParaRPr lang="en-GB" dirty="0"/>
                    </a:p>
                  </a:txBody>
                  <a:tcPr/>
                </a:tc>
                <a:tc>
                  <a:txBody>
                    <a:bodyPr/>
                    <a:lstStyle/>
                    <a:p>
                      <a:r>
                        <a:rPr lang="en-GB" dirty="0" smtClean="0"/>
                        <a:t>88</a:t>
                      </a:r>
                      <a:endParaRPr lang="en-GB" dirty="0"/>
                    </a:p>
                  </a:txBody>
                  <a:tcPr/>
                </a:tc>
                <a:tc>
                  <a:txBody>
                    <a:bodyPr/>
                    <a:lstStyle/>
                    <a:p>
                      <a:r>
                        <a:rPr lang="en-GB" dirty="0" smtClean="0"/>
                        <a:t>103</a:t>
                      </a:r>
                      <a:endParaRPr lang="en-GB" dirty="0"/>
                    </a:p>
                  </a:txBody>
                  <a:tcPr/>
                </a:tc>
                <a:tc>
                  <a:txBody>
                    <a:bodyPr/>
                    <a:lstStyle/>
                    <a:p>
                      <a:r>
                        <a:rPr lang="en-GB" dirty="0" smtClean="0"/>
                        <a:t>128</a:t>
                      </a:r>
                      <a:endParaRPr lang="en-GB" dirty="0"/>
                    </a:p>
                  </a:txBody>
                  <a:tcPr/>
                </a:tc>
                <a:extLst>
                  <a:ext uri="{0D108BD9-81ED-4DB2-BD59-A6C34878D82A}">
                    <a16:rowId xmlns:a16="http://schemas.microsoft.com/office/drawing/2014/main" val="2632648288"/>
                  </a:ext>
                </a:extLst>
              </a:tr>
              <a:tr h="370840">
                <a:tc>
                  <a:txBody>
                    <a:bodyPr/>
                    <a:lstStyle/>
                    <a:p>
                      <a:r>
                        <a:rPr lang="en-GB" dirty="0" smtClean="0"/>
                        <a:t>Bro</a:t>
                      </a:r>
                      <a:r>
                        <a:rPr lang="en-GB" baseline="0" dirty="0" smtClean="0"/>
                        <a:t> </a:t>
                      </a:r>
                      <a:r>
                        <a:rPr lang="en-GB" baseline="0" dirty="0" err="1" smtClean="0"/>
                        <a:t>Morgannwg</a:t>
                      </a:r>
                      <a:endParaRPr lang="en-GB" baseline="0" dirty="0" smtClean="0"/>
                    </a:p>
                    <a:p>
                      <a:r>
                        <a:rPr lang="en-GB" baseline="0" dirty="0" smtClean="0"/>
                        <a:t>Vale of Glamorgan</a:t>
                      </a:r>
                      <a:endParaRPr lang="en-GB" dirty="0"/>
                    </a:p>
                  </a:txBody>
                  <a:tcPr/>
                </a:tc>
                <a:tc>
                  <a:txBody>
                    <a:bodyPr/>
                    <a:lstStyle/>
                    <a:p>
                      <a:r>
                        <a:rPr lang="en-GB" dirty="0" smtClean="0"/>
                        <a:t>33</a:t>
                      </a:r>
                      <a:endParaRPr lang="en-GB" dirty="0"/>
                    </a:p>
                  </a:txBody>
                  <a:tcPr/>
                </a:tc>
                <a:tc>
                  <a:txBody>
                    <a:bodyPr/>
                    <a:lstStyle/>
                    <a:p>
                      <a:r>
                        <a:rPr lang="en-GB" dirty="0" smtClean="0"/>
                        <a:t>45</a:t>
                      </a:r>
                      <a:endParaRPr lang="en-GB" dirty="0"/>
                    </a:p>
                  </a:txBody>
                  <a:tcPr/>
                </a:tc>
                <a:tc>
                  <a:txBody>
                    <a:bodyPr/>
                    <a:lstStyle/>
                    <a:p>
                      <a:r>
                        <a:rPr lang="en-GB" dirty="0" smtClean="0"/>
                        <a:t>68</a:t>
                      </a:r>
                      <a:endParaRPr lang="en-GB" dirty="0"/>
                    </a:p>
                  </a:txBody>
                  <a:tcPr/>
                </a:tc>
                <a:extLst>
                  <a:ext uri="{0D108BD9-81ED-4DB2-BD59-A6C34878D82A}">
                    <a16:rowId xmlns:a16="http://schemas.microsoft.com/office/drawing/2014/main" val="2539533515"/>
                  </a:ext>
                </a:extLst>
              </a:tr>
              <a:tr h="370840">
                <a:tc>
                  <a:txBody>
                    <a:bodyPr/>
                    <a:lstStyle/>
                    <a:p>
                      <a:r>
                        <a:rPr lang="en-GB" dirty="0" smtClean="0"/>
                        <a:t>RCT</a:t>
                      </a:r>
                      <a:endParaRPr lang="en-GB" dirty="0"/>
                    </a:p>
                  </a:txBody>
                  <a:tcPr/>
                </a:tc>
                <a:tc>
                  <a:txBody>
                    <a:bodyPr/>
                    <a:lstStyle/>
                    <a:p>
                      <a:r>
                        <a:rPr lang="en-GB" dirty="0" smtClean="0"/>
                        <a:t>118</a:t>
                      </a:r>
                      <a:endParaRPr lang="en-GB" dirty="0"/>
                    </a:p>
                  </a:txBody>
                  <a:tcPr/>
                </a:tc>
                <a:tc>
                  <a:txBody>
                    <a:bodyPr/>
                    <a:lstStyle/>
                    <a:p>
                      <a:r>
                        <a:rPr lang="en-GB" dirty="0" smtClean="0"/>
                        <a:t>119</a:t>
                      </a:r>
                      <a:endParaRPr lang="en-GB" dirty="0"/>
                    </a:p>
                  </a:txBody>
                  <a:tcPr/>
                </a:tc>
                <a:tc>
                  <a:txBody>
                    <a:bodyPr/>
                    <a:lstStyle/>
                    <a:p>
                      <a:r>
                        <a:rPr lang="en-GB" dirty="0" smtClean="0"/>
                        <a:t>146</a:t>
                      </a:r>
                      <a:endParaRPr lang="en-GB" dirty="0"/>
                    </a:p>
                  </a:txBody>
                  <a:tcPr/>
                </a:tc>
                <a:extLst>
                  <a:ext uri="{0D108BD9-81ED-4DB2-BD59-A6C34878D82A}">
                    <a16:rowId xmlns:a16="http://schemas.microsoft.com/office/drawing/2014/main" val="2958870030"/>
                  </a:ext>
                </a:extLst>
              </a:tr>
              <a:tr h="370840">
                <a:tc>
                  <a:txBody>
                    <a:bodyPr/>
                    <a:lstStyle/>
                    <a:p>
                      <a:r>
                        <a:rPr lang="en-GB" dirty="0" smtClean="0"/>
                        <a:t>Merthyr</a:t>
                      </a:r>
                      <a:endParaRPr lang="en-GB" dirty="0"/>
                    </a:p>
                  </a:txBody>
                  <a:tcPr/>
                </a:tc>
                <a:tc>
                  <a:txBody>
                    <a:bodyPr/>
                    <a:lstStyle/>
                    <a:p>
                      <a:r>
                        <a:rPr lang="en-GB" dirty="0" smtClean="0"/>
                        <a:t>31</a:t>
                      </a:r>
                      <a:endParaRPr lang="en-GB" dirty="0"/>
                    </a:p>
                  </a:txBody>
                  <a:tcPr/>
                </a:tc>
                <a:tc>
                  <a:txBody>
                    <a:bodyPr/>
                    <a:lstStyle/>
                    <a:p>
                      <a:r>
                        <a:rPr lang="en-GB" dirty="0" smtClean="0"/>
                        <a:t>42</a:t>
                      </a:r>
                      <a:endParaRPr lang="en-GB" dirty="0"/>
                    </a:p>
                  </a:txBody>
                  <a:tcPr/>
                </a:tc>
                <a:tc>
                  <a:txBody>
                    <a:bodyPr/>
                    <a:lstStyle/>
                    <a:p>
                      <a:r>
                        <a:rPr lang="en-GB" dirty="0" smtClean="0"/>
                        <a:t>43</a:t>
                      </a:r>
                      <a:endParaRPr lang="en-GB" dirty="0"/>
                    </a:p>
                  </a:txBody>
                  <a:tcPr/>
                </a:tc>
                <a:extLst>
                  <a:ext uri="{0D108BD9-81ED-4DB2-BD59-A6C34878D82A}">
                    <a16:rowId xmlns:a16="http://schemas.microsoft.com/office/drawing/2014/main" val="2624906512"/>
                  </a:ext>
                </a:extLst>
              </a:tr>
              <a:tr h="370840">
                <a:tc>
                  <a:txBody>
                    <a:bodyPr/>
                    <a:lstStyle/>
                    <a:p>
                      <a:r>
                        <a:rPr lang="en-GB" dirty="0" smtClean="0"/>
                        <a:t>Caerphilly</a:t>
                      </a:r>
                      <a:endParaRPr lang="en-GB" dirty="0"/>
                    </a:p>
                  </a:txBody>
                  <a:tcPr/>
                </a:tc>
                <a:tc>
                  <a:txBody>
                    <a:bodyPr/>
                    <a:lstStyle/>
                    <a:p>
                      <a:r>
                        <a:rPr lang="en-GB" dirty="0" smtClean="0"/>
                        <a:t>78</a:t>
                      </a:r>
                      <a:endParaRPr lang="en-GB" dirty="0"/>
                    </a:p>
                  </a:txBody>
                  <a:tcPr/>
                </a:tc>
                <a:tc>
                  <a:txBody>
                    <a:bodyPr/>
                    <a:lstStyle/>
                    <a:p>
                      <a:r>
                        <a:rPr lang="en-GB" dirty="0" smtClean="0"/>
                        <a:t>61</a:t>
                      </a:r>
                      <a:endParaRPr lang="en-GB" dirty="0"/>
                    </a:p>
                  </a:txBody>
                  <a:tcPr/>
                </a:tc>
                <a:tc>
                  <a:txBody>
                    <a:bodyPr/>
                    <a:lstStyle/>
                    <a:p>
                      <a:r>
                        <a:rPr lang="en-GB" dirty="0" smtClean="0"/>
                        <a:t>62</a:t>
                      </a:r>
                      <a:endParaRPr lang="en-GB" dirty="0"/>
                    </a:p>
                  </a:txBody>
                  <a:tcPr/>
                </a:tc>
                <a:extLst>
                  <a:ext uri="{0D108BD9-81ED-4DB2-BD59-A6C34878D82A}">
                    <a16:rowId xmlns:a16="http://schemas.microsoft.com/office/drawing/2014/main" val="2757855467"/>
                  </a:ext>
                </a:extLst>
              </a:tr>
              <a:tr h="370840">
                <a:tc>
                  <a:txBody>
                    <a:bodyPr/>
                    <a:lstStyle/>
                    <a:p>
                      <a:r>
                        <a:rPr lang="en-GB" dirty="0" smtClean="0"/>
                        <a:t>Blaenau</a:t>
                      </a:r>
                      <a:r>
                        <a:rPr lang="en-GB" baseline="0" dirty="0" smtClean="0"/>
                        <a:t> Gwent</a:t>
                      </a:r>
                      <a:endParaRPr lang="en-GB" dirty="0"/>
                    </a:p>
                  </a:txBody>
                  <a:tcPr/>
                </a:tc>
                <a:tc>
                  <a:txBody>
                    <a:bodyPr/>
                    <a:lstStyle/>
                    <a:p>
                      <a:r>
                        <a:rPr lang="en-GB" dirty="0" smtClean="0"/>
                        <a:t>30</a:t>
                      </a:r>
                      <a:endParaRPr lang="en-GB" dirty="0"/>
                    </a:p>
                  </a:txBody>
                  <a:tcPr/>
                </a:tc>
                <a:tc>
                  <a:txBody>
                    <a:bodyPr/>
                    <a:lstStyle/>
                    <a:p>
                      <a:r>
                        <a:rPr lang="en-GB" dirty="0" smtClean="0"/>
                        <a:t>51</a:t>
                      </a:r>
                      <a:endParaRPr lang="en-GB" dirty="0"/>
                    </a:p>
                  </a:txBody>
                  <a:tcPr/>
                </a:tc>
                <a:tc>
                  <a:txBody>
                    <a:bodyPr/>
                    <a:lstStyle/>
                    <a:p>
                      <a:r>
                        <a:rPr lang="en-GB" dirty="0" smtClean="0"/>
                        <a:t>71</a:t>
                      </a:r>
                      <a:endParaRPr lang="en-GB" dirty="0"/>
                    </a:p>
                  </a:txBody>
                  <a:tcPr/>
                </a:tc>
                <a:extLst>
                  <a:ext uri="{0D108BD9-81ED-4DB2-BD59-A6C34878D82A}">
                    <a16:rowId xmlns:a16="http://schemas.microsoft.com/office/drawing/2014/main" val="1740448801"/>
                  </a:ext>
                </a:extLst>
              </a:tr>
              <a:tr h="370840">
                <a:tc>
                  <a:txBody>
                    <a:bodyPr/>
                    <a:lstStyle/>
                    <a:p>
                      <a:r>
                        <a:rPr lang="en-GB" dirty="0" smtClean="0"/>
                        <a:t>Torfaen</a:t>
                      </a:r>
                      <a:endParaRPr lang="en-GB" dirty="0"/>
                    </a:p>
                  </a:txBody>
                  <a:tcPr/>
                </a:tc>
                <a:tc>
                  <a:txBody>
                    <a:bodyPr/>
                    <a:lstStyle/>
                    <a:p>
                      <a:r>
                        <a:rPr lang="en-GB" dirty="0" smtClean="0"/>
                        <a:t>51</a:t>
                      </a:r>
                      <a:endParaRPr lang="en-GB" dirty="0"/>
                    </a:p>
                  </a:txBody>
                  <a:tcPr/>
                </a:tc>
                <a:tc>
                  <a:txBody>
                    <a:bodyPr/>
                    <a:lstStyle/>
                    <a:p>
                      <a:r>
                        <a:rPr lang="en-GB" dirty="0" smtClean="0"/>
                        <a:t>67</a:t>
                      </a:r>
                      <a:endParaRPr lang="en-GB" dirty="0"/>
                    </a:p>
                  </a:txBody>
                  <a:tcPr/>
                </a:tc>
                <a:tc>
                  <a:txBody>
                    <a:bodyPr/>
                    <a:lstStyle/>
                    <a:p>
                      <a:r>
                        <a:rPr lang="en-GB" dirty="0" smtClean="0"/>
                        <a:t>70</a:t>
                      </a:r>
                      <a:endParaRPr lang="en-GB" dirty="0"/>
                    </a:p>
                  </a:txBody>
                  <a:tcPr/>
                </a:tc>
                <a:extLst>
                  <a:ext uri="{0D108BD9-81ED-4DB2-BD59-A6C34878D82A}">
                    <a16:rowId xmlns:a16="http://schemas.microsoft.com/office/drawing/2014/main" val="873467672"/>
                  </a:ext>
                </a:extLst>
              </a:tr>
              <a:tr h="370840">
                <a:tc>
                  <a:txBody>
                    <a:bodyPr/>
                    <a:lstStyle/>
                    <a:p>
                      <a:r>
                        <a:rPr lang="en-GB" dirty="0" smtClean="0"/>
                        <a:t>Sir</a:t>
                      </a:r>
                      <a:r>
                        <a:rPr lang="en-GB" baseline="0" dirty="0" smtClean="0"/>
                        <a:t> </a:t>
                      </a:r>
                      <a:r>
                        <a:rPr lang="en-GB" baseline="0" dirty="0" err="1" smtClean="0"/>
                        <a:t>F</a:t>
                      </a:r>
                      <a:r>
                        <a:rPr lang="en-GB" dirty="0" err="1" smtClean="0"/>
                        <a:t>ynwy</a:t>
                      </a:r>
                      <a:r>
                        <a:rPr lang="en-GB" dirty="0" smtClean="0"/>
                        <a:t> /  Monmouthshire</a:t>
                      </a:r>
                      <a:endParaRPr lang="en-GB" dirty="0"/>
                    </a:p>
                  </a:txBody>
                  <a:tcPr/>
                </a:tc>
                <a:tc>
                  <a:txBody>
                    <a:bodyPr/>
                    <a:lstStyle/>
                    <a:p>
                      <a:r>
                        <a:rPr lang="en-GB" dirty="0" smtClean="0"/>
                        <a:t>49</a:t>
                      </a:r>
                      <a:endParaRPr lang="en-GB" dirty="0"/>
                    </a:p>
                  </a:txBody>
                  <a:tcPr/>
                </a:tc>
                <a:tc>
                  <a:txBody>
                    <a:bodyPr/>
                    <a:lstStyle/>
                    <a:p>
                      <a:r>
                        <a:rPr lang="en-GB" dirty="0" smtClean="0"/>
                        <a:t>52</a:t>
                      </a:r>
                      <a:endParaRPr lang="en-GB" dirty="0"/>
                    </a:p>
                  </a:txBody>
                  <a:tcPr/>
                </a:tc>
                <a:tc>
                  <a:txBody>
                    <a:bodyPr/>
                    <a:lstStyle/>
                    <a:p>
                      <a:r>
                        <a:rPr lang="en-GB" dirty="0" smtClean="0"/>
                        <a:t>60</a:t>
                      </a:r>
                      <a:endParaRPr lang="en-GB" dirty="0"/>
                    </a:p>
                  </a:txBody>
                  <a:tcPr/>
                </a:tc>
                <a:extLst>
                  <a:ext uri="{0D108BD9-81ED-4DB2-BD59-A6C34878D82A}">
                    <a16:rowId xmlns:a16="http://schemas.microsoft.com/office/drawing/2014/main" val="1692470541"/>
                  </a:ext>
                </a:extLst>
              </a:tr>
              <a:tr h="370840">
                <a:tc>
                  <a:txBody>
                    <a:bodyPr/>
                    <a:lstStyle/>
                    <a:p>
                      <a:r>
                        <a:rPr lang="en-GB" dirty="0" smtClean="0"/>
                        <a:t>CYFANWM</a:t>
                      </a:r>
                      <a:r>
                        <a:rPr lang="en-GB" baseline="0" dirty="0" smtClean="0"/>
                        <a:t> / TOTAL</a:t>
                      </a:r>
                      <a:endParaRPr lang="en-GB" dirty="0"/>
                    </a:p>
                  </a:txBody>
                  <a:tcPr/>
                </a:tc>
                <a:tc>
                  <a:txBody>
                    <a:bodyPr/>
                    <a:lstStyle/>
                    <a:p>
                      <a:endParaRPr lang="en-GB" dirty="0"/>
                    </a:p>
                  </a:txBody>
                  <a:tcPr/>
                </a:tc>
                <a:tc>
                  <a:txBody>
                    <a:bodyPr/>
                    <a:lstStyle/>
                    <a:p>
                      <a:endParaRPr lang="en-GB" dirty="0"/>
                    </a:p>
                  </a:txBody>
                  <a:tcPr/>
                </a:tc>
                <a:tc>
                  <a:txBody>
                    <a:bodyPr/>
                    <a:lstStyle/>
                    <a:p>
                      <a:r>
                        <a:rPr lang="en-GB" dirty="0" smtClean="0"/>
                        <a:t>2,517</a:t>
                      </a:r>
                      <a:endParaRPr lang="en-GB" dirty="0"/>
                    </a:p>
                  </a:txBody>
                  <a:tcPr/>
                </a:tc>
                <a:extLst>
                  <a:ext uri="{0D108BD9-81ED-4DB2-BD59-A6C34878D82A}">
                    <a16:rowId xmlns:a16="http://schemas.microsoft.com/office/drawing/2014/main" val="3801057956"/>
                  </a:ext>
                </a:extLst>
              </a:tr>
            </a:tbl>
          </a:graphicData>
        </a:graphic>
      </p:graphicFrame>
      <p:sp>
        <p:nvSpPr>
          <p:cNvPr id="2" name="TextBox 1"/>
          <p:cNvSpPr txBox="1"/>
          <p:nvPr/>
        </p:nvSpPr>
        <p:spPr>
          <a:xfrm>
            <a:off x="10521998" y="6396335"/>
            <a:ext cx="2562179" cy="461665"/>
          </a:xfrm>
          <a:prstGeom prst="rect">
            <a:avLst/>
          </a:prstGeom>
          <a:noFill/>
        </p:spPr>
        <p:txBody>
          <a:bodyPr wrap="square" rtlCol="0">
            <a:spAutoFit/>
          </a:bodyPr>
          <a:lstStyle/>
          <a:p>
            <a:r>
              <a:rPr lang="en-GB" sz="2400" dirty="0" smtClean="0"/>
              <a:t> </a:t>
            </a:r>
            <a:r>
              <a:rPr lang="en-GB" dirty="0" smtClean="0"/>
              <a:t>(</a:t>
            </a:r>
            <a:r>
              <a:rPr lang="en-GB" dirty="0" smtClean="0"/>
              <a:t>ONS, 2019)</a:t>
            </a:r>
            <a:endParaRPr lang="en-GB" dirty="0"/>
          </a:p>
        </p:txBody>
      </p:sp>
    </p:spTree>
    <p:extLst>
      <p:ext uri="{BB962C8B-B14F-4D97-AF65-F5344CB8AC3E}">
        <p14:creationId xmlns:p14="http://schemas.microsoft.com/office/powerpoint/2010/main" val="252332108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90812" y="355924"/>
            <a:ext cx="8503214" cy="5125714"/>
          </a:xfrm>
          <a:prstGeom prst="rect">
            <a:avLst/>
          </a:prstGeom>
        </p:spPr>
      </p:pic>
    </p:spTree>
    <p:extLst>
      <p:ext uri="{BB962C8B-B14F-4D97-AF65-F5344CB8AC3E}">
        <p14:creationId xmlns:p14="http://schemas.microsoft.com/office/powerpoint/2010/main" val="2118279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3592780175"/>
              </p:ext>
            </p:extLst>
          </p:nvPr>
        </p:nvGraphicFramePr>
        <p:xfrm>
          <a:off x="6665913" y="388937"/>
          <a:ext cx="5181600" cy="596779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Chart 5"/>
          <p:cNvGraphicFramePr>
            <a:graphicFrameLocks/>
          </p:cNvGraphicFramePr>
          <p:nvPr>
            <p:extLst>
              <p:ext uri="{D42A27DB-BD31-4B8C-83A1-F6EECF244321}">
                <p14:modId xmlns:p14="http://schemas.microsoft.com/office/powerpoint/2010/main" val="2141958048"/>
              </p:ext>
            </p:extLst>
          </p:nvPr>
        </p:nvGraphicFramePr>
        <p:xfrm>
          <a:off x="1751013" y="3371161"/>
          <a:ext cx="4572000" cy="3093139"/>
        </p:xfrm>
        <a:graphic>
          <a:graphicData uri="http://schemas.openxmlformats.org/drawingml/2006/chart">
            <c:chart xmlns:c="http://schemas.openxmlformats.org/drawingml/2006/chart" xmlns:r="http://schemas.openxmlformats.org/officeDocument/2006/relationships" r:id="rId4"/>
          </a:graphicData>
        </a:graphic>
      </p:graphicFrame>
      <p:sp>
        <p:nvSpPr>
          <p:cNvPr id="8" name="TextBox 7"/>
          <p:cNvSpPr txBox="1"/>
          <p:nvPr/>
        </p:nvSpPr>
        <p:spPr>
          <a:xfrm>
            <a:off x="2379663" y="2014022"/>
            <a:ext cx="4114800" cy="954107"/>
          </a:xfrm>
          <a:prstGeom prst="rect">
            <a:avLst/>
          </a:prstGeom>
          <a:solidFill>
            <a:schemeClr val="accent1">
              <a:lumMod val="60000"/>
              <a:lumOff val="40000"/>
            </a:schemeClr>
          </a:solidFill>
        </p:spPr>
        <p:txBody>
          <a:bodyPr wrap="square" rtlCol="0">
            <a:spAutoFit/>
          </a:bodyPr>
          <a:lstStyle/>
          <a:p>
            <a:pPr algn="ctr"/>
            <a:r>
              <a:rPr lang="en-GB" sz="2800" b="1" dirty="0" smtClean="0"/>
              <a:t>DATA-What is this telling us?</a:t>
            </a:r>
            <a:endParaRPr lang="en-GB" sz="2800" b="1" dirty="0"/>
          </a:p>
        </p:txBody>
      </p:sp>
      <p:sp>
        <p:nvSpPr>
          <p:cNvPr id="7" name="TextBox 6"/>
          <p:cNvSpPr txBox="1"/>
          <p:nvPr/>
        </p:nvSpPr>
        <p:spPr>
          <a:xfrm>
            <a:off x="1751013" y="520356"/>
            <a:ext cx="4114800" cy="954107"/>
          </a:xfrm>
          <a:prstGeom prst="rect">
            <a:avLst/>
          </a:prstGeom>
          <a:solidFill>
            <a:schemeClr val="accent1">
              <a:lumMod val="60000"/>
              <a:lumOff val="40000"/>
            </a:schemeClr>
          </a:solidFill>
        </p:spPr>
        <p:txBody>
          <a:bodyPr wrap="square" rtlCol="0">
            <a:spAutoFit/>
          </a:bodyPr>
          <a:lstStyle/>
          <a:p>
            <a:pPr algn="ctr"/>
            <a:r>
              <a:rPr lang="en-GB" sz="2800" b="1" dirty="0" smtClean="0"/>
              <a:t>DATA-Beth mae’n dweud </a:t>
            </a:r>
            <a:r>
              <a:rPr lang="en-GB" sz="2800" b="1" dirty="0" err="1" smtClean="0"/>
              <a:t>wrthym</a:t>
            </a:r>
            <a:r>
              <a:rPr lang="en-GB" sz="2800" b="1" dirty="0" smtClean="0"/>
              <a:t>?</a:t>
            </a:r>
            <a:endParaRPr lang="en-GB" sz="2800" b="1" dirty="0"/>
          </a:p>
        </p:txBody>
      </p:sp>
    </p:spTree>
    <p:extLst>
      <p:ext uri="{BB962C8B-B14F-4D97-AF65-F5344CB8AC3E}">
        <p14:creationId xmlns:p14="http://schemas.microsoft.com/office/powerpoint/2010/main" val="21258035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737517" y="594614"/>
            <a:ext cx="1698857" cy="821232"/>
          </a:xfrm>
        </p:spPr>
        <p:txBody>
          <a:bodyPr/>
          <a:lstStyle/>
          <a:p>
            <a:r>
              <a:rPr lang="en-GB" b="1" dirty="0" smtClean="0"/>
              <a:t>EOTAS</a:t>
            </a:r>
            <a:endParaRPr lang="en-GB" b="1" dirty="0"/>
          </a:p>
        </p:txBody>
      </p:sp>
      <p:sp>
        <p:nvSpPr>
          <p:cNvPr id="6" name="Text Placeholder 5"/>
          <p:cNvSpPr>
            <a:spLocks noGrp="1"/>
          </p:cNvSpPr>
          <p:nvPr>
            <p:ph type="body" idx="1"/>
          </p:nvPr>
        </p:nvSpPr>
        <p:spPr>
          <a:xfrm>
            <a:off x="3792567" y="594614"/>
            <a:ext cx="7008858" cy="576262"/>
          </a:xfrm>
        </p:spPr>
        <p:txBody>
          <a:bodyPr/>
          <a:lstStyle/>
          <a:p>
            <a:r>
              <a:rPr lang="en-GB" b="1" dirty="0" err="1" smtClean="0"/>
              <a:t>Darllen</a:t>
            </a:r>
            <a:r>
              <a:rPr lang="en-GB" b="1" dirty="0" smtClean="0"/>
              <a:t> </a:t>
            </a:r>
            <a:r>
              <a:rPr lang="en-GB" b="1" dirty="0" err="1" smtClean="0"/>
              <a:t>Pellach</a:t>
            </a:r>
            <a:r>
              <a:rPr lang="en-GB" b="1" dirty="0" smtClean="0"/>
              <a:t> / Further reading…..</a:t>
            </a:r>
            <a:endParaRPr lang="en-GB" b="1" dirty="0"/>
          </a:p>
        </p:txBody>
      </p:sp>
      <p:sp>
        <p:nvSpPr>
          <p:cNvPr id="7" name="Content Placeholder 6"/>
          <p:cNvSpPr>
            <a:spLocks noGrp="1"/>
          </p:cNvSpPr>
          <p:nvPr>
            <p:ph sz="half" idx="2"/>
          </p:nvPr>
        </p:nvSpPr>
        <p:spPr>
          <a:xfrm>
            <a:off x="2589212" y="1762699"/>
            <a:ext cx="4342893" cy="4140327"/>
          </a:xfrm>
        </p:spPr>
        <p:txBody>
          <a:bodyPr>
            <a:normAutofit/>
          </a:bodyPr>
          <a:lstStyle/>
          <a:p>
            <a:r>
              <a:rPr lang="en-GB" sz="2000" dirty="0" err="1" smtClean="0"/>
              <a:t>Hern</a:t>
            </a:r>
            <a:r>
              <a:rPr lang="en-GB" sz="2000" dirty="0" smtClean="0"/>
              <a:t> (1996) </a:t>
            </a:r>
            <a:r>
              <a:rPr lang="en-GB" sz="2000" dirty="0" err="1" smtClean="0"/>
              <a:t>Deschooling</a:t>
            </a:r>
            <a:r>
              <a:rPr lang="en-GB" sz="2000" dirty="0" smtClean="0"/>
              <a:t> Our Lives</a:t>
            </a:r>
          </a:p>
          <a:p>
            <a:r>
              <a:rPr lang="en-GB" sz="2000" dirty="0" smtClean="0"/>
              <a:t>Gribble (1998) Real Education: Varieties of Freedom</a:t>
            </a:r>
          </a:p>
          <a:p>
            <a:r>
              <a:rPr lang="en-GB" sz="2000" dirty="0" smtClean="0"/>
              <a:t>Carnie (2003) Alternative Approaches to Education</a:t>
            </a:r>
          </a:p>
          <a:p>
            <a:r>
              <a:rPr lang="en-GB" sz="2000" dirty="0" smtClean="0"/>
              <a:t>Education Otherwise</a:t>
            </a:r>
            <a:endParaRPr lang="en-GB" sz="2000" dirty="0"/>
          </a:p>
        </p:txBody>
      </p:sp>
      <p:sp>
        <p:nvSpPr>
          <p:cNvPr id="8" name="Text Placeholder 7"/>
          <p:cNvSpPr>
            <a:spLocks noGrp="1"/>
          </p:cNvSpPr>
          <p:nvPr>
            <p:ph type="body" sz="quarter" idx="3"/>
          </p:nvPr>
        </p:nvSpPr>
        <p:spPr>
          <a:xfrm>
            <a:off x="6802424" y="3857626"/>
            <a:ext cx="3999001" cy="2150628"/>
          </a:xfrm>
        </p:spPr>
        <p:txBody>
          <a:bodyPr/>
          <a:lstStyle/>
          <a:p>
            <a:pPr algn="ctr"/>
            <a:r>
              <a:rPr lang="en-GB" b="1" dirty="0" smtClean="0"/>
              <a:t>What is education worth if it does not include discussion of moral and ethical dilemmas as one of its central concerns? </a:t>
            </a:r>
            <a:r>
              <a:rPr lang="en-GB" dirty="0" smtClean="0"/>
              <a:t>Hicks (2004)</a:t>
            </a:r>
            <a:endParaRPr lang="en-GB" dirty="0"/>
          </a:p>
        </p:txBody>
      </p:sp>
      <p:pic>
        <p:nvPicPr>
          <p:cNvPr id="2" name="Picture 1" descr="School prospectus - Copland-Cale Photography"/>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04201" y="2429807"/>
            <a:ext cx="2195136" cy="1299121"/>
          </a:xfrm>
          <a:prstGeom prst="rect">
            <a:avLst/>
          </a:prstGeom>
        </p:spPr>
      </p:pic>
    </p:spTree>
    <p:extLst>
      <p:ext uri="{BB962C8B-B14F-4D97-AF65-F5344CB8AC3E}">
        <p14:creationId xmlns:p14="http://schemas.microsoft.com/office/powerpoint/2010/main" val="17069417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nvSpPr>
        <p:spPr>
          <a:xfrm>
            <a:off x="937986" y="1522202"/>
            <a:ext cx="2421228" cy="1375234"/>
          </a:xfrm>
          <a:prstGeom prst="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400" dirty="0" smtClean="0">
                <a:solidFill>
                  <a:schemeClr val="accent1"/>
                </a:solidFill>
              </a:rPr>
              <a:t>Rhestr Gyfeirnodi /   </a:t>
            </a:r>
            <a:r>
              <a:rPr lang="en-GB" sz="2400" dirty="0" smtClean="0"/>
              <a:t>Reference List</a:t>
            </a:r>
            <a:r>
              <a:rPr lang="en-GB" sz="2400" dirty="0" smtClean="0">
                <a:solidFill>
                  <a:schemeClr val="accent1"/>
                </a:solidFill>
              </a:rPr>
              <a:t> </a:t>
            </a:r>
            <a:endParaRPr lang="en-GB" sz="2400" dirty="0"/>
          </a:p>
        </p:txBody>
      </p:sp>
      <p:sp>
        <p:nvSpPr>
          <p:cNvPr id="5" name="Content Placeholder 4"/>
          <p:cNvSpPr>
            <a:spLocks noGrp="1"/>
          </p:cNvSpPr>
          <p:nvPr/>
        </p:nvSpPr>
        <p:spPr>
          <a:xfrm>
            <a:off x="4108361" y="191069"/>
            <a:ext cx="7956260" cy="677696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000" dirty="0" smtClean="0">
                <a:latin typeface="Times New Roman" panose="02020603050405020304" pitchFamily="18" charset="0"/>
                <a:cs typeface="Times New Roman" panose="02020603050405020304" pitchFamily="18" charset="0"/>
              </a:rPr>
              <a:t>Watson, D. (ed.) (2012) </a:t>
            </a:r>
            <a:r>
              <a:rPr lang="en-GB" sz="1000" i="1" dirty="0" smtClean="0">
                <a:latin typeface="Times New Roman" panose="02020603050405020304" pitchFamily="18" charset="0"/>
                <a:cs typeface="Times New Roman" panose="02020603050405020304" pitchFamily="18" charset="0"/>
              </a:rPr>
              <a:t>Children’s Social and Emotional Wellbeing in Schools, </a:t>
            </a:r>
            <a:r>
              <a:rPr lang="en-GB" sz="1000" dirty="0" smtClean="0">
                <a:latin typeface="Times New Roman" panose="02020603050405020304" pitchFamily="18" charset="0"/>
                <a:cs typeface="Times New Roman" panose="02020603050405020304" pitchFamily="18" charset="0"/>
              </a:rPr>
              <a:t>Bristol: Policy Press. </a:t>
            </a:r>
          </a:p>
          <a:p>
            <a:r>
              <a:rPr lang="en-GB" sz="1000" dirty="0" smtClean="0">
                <a:latin typeface="Times New Roman" panose="02020603050405020304" pitchFamily="18" charset="0"/>
                <a:cs typeface="Times New Roman" panose="02020603050405020304" pitchFamily="18" charset="0"/>
              </a:rPr>
              <a:t>Negroponte, N (2014) </a:t>
            </a:r>
            <a:r>
              <a:rPr lang="en-GB" sz="1000" i="1" dirty="0" smtClean="0">
                <a:latin typeface="Times New Roman" panose="02020603050405020304" pitchFamily="18" charset="0"/>
                <a:cs typeface="Times New Roman" panose="02020603050405020304" pitchFamily="18" charset="0"/>
              </a:rPr>
              <a:t>A 30 year history of the future </a:t>
            </a:r>
            <a:r>
              <a:rPr lang="en-GB" sz="1000" dirty="0" smtClean="0">
                <a:latin typeface="Times New Roman" panose="02020603050405020304" pitchFamily="18" charset="0"/>
                <a:cs typeface="Times New Roman" panose="02020603050405020304" pitchFamily="18" charset="0"/>
              </a:rPr>
              <a:t>[video].  </a:t>
            </a:r>
            <a:r>
              <a:rPr lang="en-GB" sz="1000" i="1" dirty="0" smtClean="0">
                <a:latin typeface="Times New Roman" panose="02020603050405020304" pitchFamily="18" charset="0"/>
                <a:cs typeface="Times New Roman" panose="02020603050405020304" pitchFamily="18" charset="0"/>
              </a:rPr>
              <a:t>Available at:</a:t>
            </a:r>
            <a:r>
              <a:rPr lang="en-GB" sz="1000" i="1" u="sng" dirty="0" smtClean="0">
                <a:latin typeface="Times New Roman" panose="02020603050405020304" pitchFamily="18" charset="0"/>
                <a:cs typeface="Times New Roman" panose="02020603050405020304" pitchFamily="18" charset="0"/>
              </a:rPr>
              <a:t> </a:t>
            </a:r>
            <a:r>
              <a:rPr lang="en-GB" sz="1000" dirty="0" smtClean="0">
                <a:latin typeface="Times New Roman" panose="02020603050405020304" pitchFamily="18" charset="0"/>
                <a:cs typeface="Times New Roman" panose="02020603050405020304" pitchFamily="18" charset="0"/>
                <a:hlinkClick r:id="rId3"/>
              </a:rPr>
              <a:t>https</a:t>
            </a:r>
            <a:r>
              <a:rPr lang="en-GB" sz="1000" dirty="0">
                <a:latin typeface="Times New Roman" panose="02020603050405020304" pitchFamily="18" charset="0"/>
                <a:cs typeface="Times New Roman" panose="02020603050405020304" pitchFamily="18" charset="0"/>
                <a:hlinkClick r:id="rId3"/>
              </a:rPr>
              <a:t>://</a:t>
            </a:r>
            <a:r>
              <a:rPr lang="en-GB" sz="1000" dirty="0" smtClean="0">
                <a:latin typeface="Times New Roman" panose="02020603050405020304" pitchFamily="18" charset="0"/>
                <a:cs typeface="Times New Roman" panose="02020603050405020304" pitchFamily="18" charset="0"/>
                <a:hlinkClick r:id="rId3"/>
              </a:rPr>
              <a:t>www.ted.com</a:t>
            </a:r>
            <a:r>
              <a:rPr lang="en-GB" sz="1000" dirty="0" smtClean="0">
                <a:latin typeface="Times New Roman" panose="02020603050405020304" pitchFamily="18" charset="0"/>
                <a:cs typeface="Times New Roman" panose="02020603050405020304" pitchFamily="18" charset="0"/>
              </a:rPr>
              <a:t> (Accessed: 9 March 2019).</a:t>
            </a:r>
            <a:r>
              <a:rPr lang="en-GB" sz="1000" b="1" dirty="0">
                <a:latin typeface="Times New Roman" panose="02020603050405020304" pitchFamily="18" charset="0"/>
                <a:cs typeface="Times New Roman" panose="02020603050405020304" pitchFamily="18" charset="0"/>
              </a:rPr>
              <a:t> </a:t>
            </a:r>
            <a:endParaRPr lang="en-GB" sz="1000" b="1" dirty="0" smtClean="0">
              <a:latin typeface="Times New Roman" panose="02020603050405020304" pitchFamily="18" charset="0"/>
              <a:cs typeface="Times New Roman" panose="02020603050405020304" pitchFamily="18" charset="0"/>
            </a:endParaRPr>
          </a:p>
          <a:p>
            <a:r>
              <a:rPr lang="en-GB" sz="1000" dirty="0" err="1" smtClean="0">
                <a:latin typeface="Times New Roman" panose="02020603050405020304" pitchFamily="18" charset="0"/>
                <a:cs typeface="Times New Roman" panose="02020603050405020304" pitchFamily="18" charset="0"/>
              </a:rPr>
              <a:t>Mitra</a:t>
            </a:r>
            <a:r>
              <a:rPr lang="en-GB" sz="1000" dirty="0" smtClean="0">
                <a:latin typeface="Times New Roman" panose="02020603050405020304" pitchFamily="18" charset="0"/>
                <a:cs typeface="Times New Roman" panose="02020603050405020304" pitchFamily="18" charset="0"/>
              </a:rPr>
              <a:t>, S (2013) </a:t>
            </a:r>
            <a:r>
              <a:rPr lang="en-GB" sz="1000" i="1" dirty="0" smtClean="0">
                <a:latin typeface="Times New Roman" panose="02020603050405020304" pitchFamily="18" charset="0"/>
                <a:cs typeface="Times New Roman" panose="02020603050405020304" pitchFamily="18" charset="0"/>
              </a:rPr>
              <a:t>Build a school in the cloud</a:t>
            </a:r>
            <a:r>
              <a:rPr lang="en-GB" sz="1000" dirty="0" smtClean="0">
                <a:latin typeface="Times New Roman" panose="02020603050405020304" pitchFamily="18" charset="0"/>
                <a:cs typeface="Times New Roman" panose="02020603050405020304" pitchFamily="18" charset="0"/>
              </a:rPr>
              <a:t>. [video] Available at: </a:t>
            </a:r>
            <a:r>
              <a:rPr lang="en-GB" sz="1000" dirty="0" smtClean="0">
                <a:latin typeface="Times New Roman" panose="02020603050405020304" pitchFamily="18" charset="0"/>
                <a:cs typeface="Times New Roman" panose="02020603050405020304" pitchFamily="18" charset="0"/>
                <a:hlinkClick r:id="rId4"/>
              </a:rPr>
              <a:t>https</a:t>
            </a:r>
            <a:r>
              <a:rPr lang="en-GB" sz="1000" dirty="0">
                <a:latin typeface="Times New Roman" panose="02020603050405020304" pitchFamily="18" charset="0"/>
                <a:cs typeface="Times New Roman" panose="02020603050405020304" pitchFamily="18" charset="0"/>
                <a:hlinkClick r:id="rId4"/>
              </a:rPr>
              <a:t>://</a:t>
            </a:r>
            <a:r>
              <a:rPr lang="en-GB" sz="1000" dirty="0" smtClean="0">
                <a:latin typeface="Times New Roman" panose="02020603050405020304" pitchFamily="18" charset="0"/>
                <a:cs typeface="Times New Roman" panose="02020603050405020304" pitchFamily="18" charset="0"/>
                <a:hlinkClick r:id="rId4"/>
              </a:rPr>
              <a:t>www.ted.com/talks</a:t>
            </a:r>
            <a:r>
              <a:rPr lang="en-GB" sz="1000" dirty="0" smtClean="0">
                <a:latin typeface="Times New Roman" panose="02020603050405020304" pitchFamily="18" charset="0"/>
                <a:cs typeface="Times New Roman" panose="02020603050405020304" pitchFamily="18" charset="0"/>
              </a:rPr>
              <a:t> (Accessed: 9 March 2019).</a:t>
            </a:r>
          </a:p>
          <a:p>
            <a:r>
              <a:rPr lang="en-GB" sz="1000" dirty="0" smtClean="0">
                <a:latin typeface="Times New Roman" panose="02020603050405020304" pitchFamily="18" charset="0"/>
                <a:cs typeface="Times New Roman" panose="02020603050405020304" pitchFamily="18" charset="0"/>
              </a:rPr>
              <a:t>Negroponte, N (2006) </a:t>
            </a:r>
            <a:r>
              <a:rPr lang="en-GB" sz="1000" i="1" dirty="0" smtClean="0">
                <a:latin typeface="Times New Roman" panose="02020603050405020304" pitchFamily="18" charset="0"/>
                <a:cs typeface="Times New Roman" panose="02020603050405020304" pitchFamily="18" charset="0"/>
              </a:rPr>
              <a:t>One laptop per child </a:t>
            </a:r>
            <a:r>
              <a:rPr lang="en-GB" sz="1000" dirty="0" smtClean="0">
                <a:latin typeface="Times New Roman" panose="02020603050405020304" pitchFamily="18" charset="0"/>
                <a:cs typeface="Times New Roman" panose="02020603050405020304" pitchFamily="18" charset="0"/>
              </a:rPr>
              <a:t>[video]. Available at: </a:t>
            </a:r>
            <a:r>
              <a:rPr lang="en-GB" sz="1000" dirty="0" smtClean="0">
                <a:latin typeface="Times New Roman" panose="02020603050405020304" pitchFamily="18" charset="0"/>
                <a:cs typeface="Times New Roman" panose="02020603050405020304" pitchFamily="18" charset="0"/>
                <a:hlinkClick r:id="rId3"/>
              </a:rPr>
              <a:t>https</a:t>
            </a:r>
            <a:r>
              <a:rPr lang="en-GB" sz="1000" dirty="0">
                <a:latin typeface="Times New Roman" panose="02020603050405020304" pitchFamily="18" charset="0"/>
                <a:cs typeface="Times New Roman" panose="02020603050405020304" pitchFamily="18" charset="0"/>
                <a:hlinkClick r:id="rId3"/>
              </a:rPr>
              <a:t>://</a:t>
            </a:r>
            <a:r>
              <a:rPr lang="en-GB" sz="1000" dirty="0" smtClean="0">
                <a:latin typeface="Times New Roman" panose="02020603050405020304" pitchFamily="18" charset="0"/>
                <a:cs typeface="Times New Roman" panose="02020603050405020304" pitchFamily="18" charset="0"/>
                <a:hlinkClick r:id="rId3"/>
              </a:rPr>
              <a:t>www.ted.com</a:t>
            </a:r>
            <a:r>
              <a:rPr lang="en-GB" sz="1000" dirty="0" smtClean="0">
                <a:latin typeface="Times New Roman" panose="02020603050405020304" pitchFamily="18" charset="0"/>
                <a:cs typeface="Times New Roman" panose="02020603050405020304" pitchFamily="18" charset="0"/>
              </a:rPr>
              <a:t> (Accessed: 9 March 2019).</a:t>
            </a:r>
          </a:p>
          <a:p>
            <a:r>
              <a:rPr lang="en-GB" sz="1000" dirty="0" err="1" smtClean="0">
                <a:latin typeface="Times New Roman" panose="02020603050405020304" pitchFamily="18" charset="0"/>
                <a:cs typeface="Times New Roman" panose="02020603050405020304" pitchFamily="18" charset="0"/>
              </a:rPr>
              <a:t>Mulgan</a:t>
            </a:r>
            <a:r>
              <a:rPr lang="en-GB" sz="1000" dirty="0" smtClean="0">
                <a:latin typeface="Times New Roman" panose="02020603050405020304" pitchFamily="18" charset="0"/>
                <a:cs typeface="Times New Roman" panose="02020603050405020304" pitchFamily="18" charset="0"/>
              </a:rPr>
              <a:t>, G (2011) </a:t>
            </a:r>
            <a:r>
              <a:rPr lang="en-GB" sz="1000" i="1" dirty="0" smtClean="0">
                <a:latin typeface="Times New Roman" panose="02020603050405020304" pitchFamily="18" charset="0"/>
                <a:cs typeface="Times New Roman" panose="02020603050405020304" pitchFamily="18" charset="0"/>
              </a:rPr>
              <a:t>A short intro to the Studio School </a:t>
            </a:r>
            <a:r>
              <a:rPr lang="en-GB" sz="1000" dirty="0" smtClean="0">
                <a:latin typeface="Times New Roman" panose="02020603050405020304" pitchFamily="18" charset="0"/>
                <a:cs typeface="Times New Roman" panose="02020603050405020304" pitchFamily="18" charset="0"/>
              </a:rPr>
              <a:t>[video]</a:t>
            </a:r>
            <a:r>
              <a:rPr lang="en-GB" sz="1000" i="1" dirty="0" smtClean="0">
                <a:latin typeface="Times New Roman" panose="02020603050405020304" pitchFamily="18" charset="0"/>
                <a:cs typeface="Times New Roman" panose="02020603050405020304" pitchFamily="18" charset="0"/>
              </a:rPr>
              <a:t>. </a:t>
            </a:r>
            <a:r>
              <a:rPr lang="en-GB" sz="1000" dirty="0" smtClean="0">
                <a:latin typeface="Times New Roman" panose="02020603050405020304" pitchFamily="18" charset="0"/>
                <a:cs typeface="Times New Roman" panose="02020603050405020304" pitchFamily="18" charset="0"/>
              </a:rPr>
              <a:t>Available at: </a:t>
            </a:r>
            <a:r>
              <a:rPr lang="en-GB" sz="1000" dirty="0" smtClean="0">
                <a:latin typeface="Times New Roman" panose="02020603050405020304" pitchFamily="18" charset="0"/>
                <a:cs typeface="Times New Roman" panose="02020603050405020304" pitchFamily="18" charset="0"/>
                <a:hlinkClick r:id="rId3"/>
              </a:rPr>
              <a:t>https</a:t>
            </a:r>
            <a:r>
              <a:rPr lang="en-GB" sz="1000" dirty="0">
                <a:latin typeface="Times New Roman" panose="02020603050405020304" pitchFamily="18" charset="0"/>
                <a:cs typeface="Times New Roman" panose="02020603050405020304" pitchFamily="18" charset="0"/>
                <a:hlinkClick r:id="rId3"/>
              </a:rPr>
              <a:t>://</a:t>
            </a:r>
            <a:r>
              <a:rPr lang="en-GB" sz="1000" dirty="0" smtClean="0">
                <a:latin typeface="Times New Roman" panose="02020603050405020304" pitchFamily="18" charset="0"/>
                <a:cs typeface="Times New Roman" panose="02020603050405020304" pitchFamily="18" charset="0"/>
                <a:hlinkClick r:id="rId3"/>
              </a:rPr>
              <a:t>www.ted.com</a:t>
            </a:r>
            <a:r>
              <a:rPr lang="en-GB" sz="1000" dirty="0" smtClean="0">
                <a:latin typeface="Times New Roman" panose="02020603050405020304" pitchFamily="18" charset="0"/>
                <a:cs typeface="Times New Roman" panose="02020603050405020304" pitchFamily="18" charset="0"/>
              </a:rPr>
              <a:t> (Accessed: 10 March 2019).</a:t>
            </a:r>
          </a:p>
          <a:p>
            <a:r>
              <a:rPr lang="it-IT" sz="1000" dirty="0">
                <a:latin typeface="Times New Roman" panose="02020603050405020304" pitchFamily="18" charset="0"/>
                <a:cs typeface="Times New Roman" panose="02020603050405020304" pitchFamily="18" charset="0"/>
              </a:rPr>
              <a:t>Montessori Society AMI (UK) - </a:t>
            </a:r>
            <a:r>
              <a:rPr lang="it-IT" sz="1000" i="1" dirty="0">
                <a:latin typeface="Times New Roman" panose="02020603050405020304" pitchFamily="18" charset="0"/>
                <a:cs typeface="Times New Roman" panose="02020603050405020304" pitchFamily="18" charset="0"/>
              </a:rPr>
              <a:t>Montessori </a:t>
            </a:r>
            <a:r>
              <a:rPr lang="it-IT" sz="1000" i="1" dirty="0" smtClean="0">
                <a:latin typeface="Times New Roman" panose="02020603050405020304" pitchFamily="18" charset="0"/>
                <a:cs typeface="Times New Roman" panose="02020603050405020304" pitchFamily="18" charset="0"/>
              </a:rPr>
              <a:t>Education </a:t>
            </a:r>
            <a:r>
              <a:rPr lang="it-IT" sz="1000" dirty="0" smtClean="0">
                <a:latin typeface="Times New Roman" panose="02020603050405020304" pitchFamily="18" charset="0"/>
                <a:cs typeface="Times New Roman" panose="02020603050405020304" pitchFamily="18" charset="0"/>
              </a:rPr>
              <a:t>Available st: </a:t>
            </a:r>
            <a:r>
              <a:rPr lang="it-IT" sz="1000" i="1" dirty="0" smtClean="0">
                <a:latin typeface="Times New Roman" panose="02020603050405020304" pitchFamily="18" charset="0"/>
                <a:cs typeface="Times New Roman" panose="02020603050405020304" pitchFamily="18" charset="0"/>
                <a:hlinkClick r:id="rId5"/>
              </a:rPr>
              <a:t>https</a:t>
            </a:r>
            <a:r>
              <a:rPr lang="it-IT" sz="1000" i="1" dirty="0">
                <a:latin typeface="Times New Roman" panose="02020603050405020304" pitchFamily="18" charset="0"/>
                <a:cs typeface="Times New Roman" panose="02020603050405020304" pitchFamily="18" charset="0"/>
                <a:hlinkClick r:id="rId5"/>
              </a:rPr>
              <a:t>://</a:t>
            </a:r>
            <a:r>
              <a:rPr lang="it-IT" sz="1000" i="1" dirty="0" smtClean="0">
                <a:latin typeface="Times New Roman" panose="02020603050405020304" pitchFamily="18" charset="0"/>
                <a:cs typeface="Times New Roman" panose="02020603050405020304" pitchFamily="18" charset="0"/>
                <a:hlinkClick r:id="rId5"/>
              </a:rPr>
              <a:t>www.montessorisociety.org.uk</a:t>
            </a:r>
            <a:r>
              <a:rPr lang="it-IT" sz="1000" u="sng" dirty="0" smtClean="0">
                <a:latin typeface="Times New Roman" panose="02020603050405020304" pitchFamily="18" charset="0"/>
                <a:cs typeface="Times New Roman" panose="02020603050405020304" pitchFamily="18" charset="0"/>
              </a:rPr>
              <a:t> </a:t>
            </a:r>
            <a:r>
              <a:rPr lang="en-GB" sz="1000" dirty="0" smtClean="0">
                <a:latin typeface="Times New Roman" panose="02020603050405020304" pitchFamily="18" charset="0"/>
                <a:cs typeface="Times New Roman" panose="02020603050405020304" pitchFamily="18" charset="0"/>
              </a:rPr>
              <a:t>(Accessed: 11 March 2019).</a:t>
            </a:r>
          </a:p>
          <a:p>
            <a:r>
              <a:rPr lang="en-GB" sz="1000" dirty="0" smtClean="0">
                <a:latin typeface="Times New Roman" panose="02020603050405020304" pitchFamily="18" charset="0"/>
                <a:cs typeface="Times New Roman" panose="02020603050405020304" pitchFamily="18" charset="0"/>
              </a:rPr>
              <a:t>Steiner Waldorf School Fellowship (2018) </a:t>
            </a:r>
            <a:r>
              <a:rPr lang="en-GB" sz="1000" i="1" dirty="0" smtClean="0">
                <a:latin typeface="Times New Roman" panose="02020603050405020304" pitchFamily="18" charset="0"/>
                <a:cs typeface="Times New Roman" panose="02020603050405020304" pitchFamily="18" charset="0"/>
              </a:rPr>
              <a:t>What is Steiner Education? </a:t>
            </a:r>
            <a:r>
              <a:rPr lang="en-GB" sz="1000" dirty="0" smtClean="0">
                <a:latin typeface="Times New Roman" panose="02020603050405020304" pitchFamily="18" charset="0"/>
                <a:cs typeface="Times New Roman" panose="02020603050405020304" pitchFamily="18" charset="0"/>
              </a:rPr>
              <a:t>Available at:</a:t>
            </a:r>
            <a:r>
              <a:rPr lang="en-GB" sz="1000" i="1" dirty="0">
                <a:latin typeface="Times New Roman" panose="02020603050405020304" pitchFamily="18" charset="0"/>
                <a:cs typeface="Times New Roman" panose="02020603050405020304" pitchFamily="18" charset="0"/>
              </a:rPr>
              <a:t> </a:t>
            </a:r>
            <a:r>
              <a:rPr lang="en-GB" sz="1000" dirty="0" smtClean="0">
                <a:latin typeface="Times New Roman" panose="02020603050405020304" pitchFamily="18" charset="0"/>
                <a:cs typeface="Times New Roman" panose="02020603050405020304" pitchFamily="18" charset="0"/>
                <a:hlinkClick r:id="rId6"/>
              </a:rPr>
              <a:t>https</a:t>
            </a:r>
            <a:r>
              <a:rPr lang="en-GB" sz="1000" dirty="0">
                <a:latin typeface="Times New Roman" panose="02020603050405020304" pitchFamily="18" charset="0"/>
                <a:cs typeface="Times New Roman" panose="02020603050405020304" pitchFamily="18" charset="0"/>
                <a:hlinkClick r:id="rId6"/>
              </a:rPr>
              <a:t>://</a:t>
            </a:r>
            <a:r>
              <a:rPr lang="en-GB" sz="1000" dirty="0" smtClean="0">
                <a:latin typeface="Times New Roman" panose="02020603050405020304" pitchFamily="18" charset="0"/>
                <a:cs typeface="Times New Roman" panose="02020603050405020304" pitchFamily="18" charset="0"/>
                <a:hlinkClick r:id="rId6"/>
              </a:rPr>
              <a:t>www.steinerwaldorf.org</a:t>
            </a:r>
            <a:r>
              <a:rPr lang="en-GB" sz="1000" dirty="0" smtClean="0">
                <a:latin typeface="Times New Roman" panose="02020603050405020304" pitchFamily="18" charset="0"/>
                <a:cs typeface="Times New Roman" panose="02020603050405020304" pitchFamily="18" charset="0"/>
              </a:rPr>
              <a:t> (Accessed: 11 March 2019).</a:t>
            </a:r>
          </a:p>
          <a:p>
            <a:r>
              <a:rPr lang="en-GB" sz="1000" dirty="0" smtClean="0">
                <a:latin typeface="Times New Roman" panose="02020603050405020304" pitchFamily="18" charset="0"/>
                <a:cs typeface="Times New Roman" panose="02020603050405020304" pitchFamily="18" charset="0"/>
              </a:rPr>
              <a:t>Hume, C (2016) PISA: </a:t>
            </a:r>
            <a:r>
              <a:rPr lang="en-GB" sz="1000" i="1" dirty="0" smtClean="0">
                <a:latin typeface="Times New Roman" panose="02020603050405020304" pitchFamily="18" charset="0"/>
                <a:cs typeface="Times New Roman" panose="02020603050405020304" pitchFamily="18" charset="0"/>
              </a:rPr>
              <a:t>Wales still worst in UK world education tests. Available at: </a:t>
            </a:r>
            <a:r>
              <a:rPr lang="en-GB" sz="1000" dirty="0" smtClean="0">
                <a:latin typeface="Times New Roman" panose="02020603050405020304" pitchFamily="18" charset="0"/>
                <a:cs typeface="Times New Roman" panose="02020603050405020304" pitchFamily="18" charset="0"/>
                <a:hlinkClick r:id="rId7"/>
              </a:rPr>
              <a:t>https</a:t>
            </a:r>
            <a:r>
              <a:rPr lang="en-GB" sz="1000" dirty="0">
                <a:latin typeface="Times New Roman" panose="02020603050405020304" pitchFamily="18" charset="0"/>
                <a:cs typeface="Times New Roman" panose="02020603050405020304" pitchFamily="18" charset="0"/>
                <a:hlinkClick r:id="rId7"/>
              </a:rPr>
              <a:t>://</a:t>
            </a:r>
            <a:r>
              <a:rPr lang="en-GB" sz="1000" dirty="0" smtClean="0">
                <a:latin typeface="Times New Roman" panose="02020603050405020304" pitchFamily="18" charset="0"/>
                <a:cs typeface="Times New Roman" panose="02020603050405020304" pitchFamily="18" charset="0"/>
                <a:hlinkClick r:id="rId7"/>
              </a:rPr>
              <a:t>www.bbc.co.uk/news/uk-wales-38208738</a:t>
            </a:r>
            <a:r>
              <a:rPr lang="en-GB" sz="1000" dirty="0" smtClean="0">
                <a:latin typeface="Times New Roman" panose="02020603050405020304" pitchFamily="18" charset="0"/>
                <a:cs typeface="Times New Roman" panose="02020603050405020304" pitchFamily="18" charset="0"/>
              </a:rPr>
              <a:t> (Accessed: 12 March 2019).</a:t>
            </a:r>
          </a:p>
          <a:p>
            <a:r>
              <a:rPr lang="en-GB" sz="1000" i="1" dirty="0">
                <a:latin typeface="Times New Roman" panose="02020603050405020304" pitchFamily="18" charset="0"/>
                <a:cs typeface="Times New Roman" panose="02020603050405020304" pitchFamily="18" charset="0"/>
              </a:rPr>
              <a:t>Time to Change Wales, Myths and Facts, </a:t>
            </a:r>
            <a:r>
              <a:rPr lang="en-GB" sz="1000" dirty="0" smtClean="0">
                <a:latin typeface="Times New Roman" panose="02020603050405020304" pitchFamily="18" charset="0"/>
                <a:cs typeface="Times New Roman" panose="02020603050405020304" pitchFamily="18" charset="0"/>
              </a:rPr>
              <a:t>Available at</a:t>
            </a:r>
            <a:r>
              <a:rPr lang="en-GB" sz="1000" dirty="0">
                <a:latin typeface="Times New Roman" panose="02020603050405020304" pitchFamily="18" charset="0"/>
                <a:cs typeface="Times New Roman" panose="02020603050405020304" pitchFamily="18" charset="0"/>
              </a:rPr>
              <a:t>: </a:t>
            </a:r>
            <a:r>
              <a:rPr lang="en-GB" sz="1000" dirty="0">
                <a:latin typeface="Times New Roman" panose="02020603050405020304" pitchFamily="18" charset="0"/>
                <a:cs typeface="Times New Roman" panose="02020603050405020304" pitchFamily="18" charset="0"/>
                <a:hlinkClick r:id="rId8"/>
              </a:rPr>
              <a:t>https://</a:t>
            </a:r>
            <a:r>
              <a:rPr lang="en-GB" sz="1000" dirty="0" smtClean="0">
                <a:latin typeface="Times New Roman" panose="02020603050405020304" pitchFamily="18" charset="0"/>
                <a:cs typeface="Times New Roman" panose="02020603050405020304" pitchFamily="18" charset="0"/>
                <a:hlinkClick r:id="rId8"/>
              </a:rPr>
              <a:t>www.timetochangewales.org.uk</a:t>
            </a:r>
            <a:r>
              <a:rPr lang="en-GB" sz="1000" dirty="0" smtClean="0">
                <a:latin typeface="Times New Roman" panose="02020603050405020304" pitchFamily="18" charset="0"/>
                <a:cs typeface="Times New Roman" panose="02020603050405020304" pitchFamily="18" charset="0"/>
              </a:rPr>
              <a:t> (Accessed: 12 </a:t>
            </a:r>
            <a:r>
              <a:rPr lang="en-GB" sz="1000" dirty="0">
                <a:latin typeface="Times New Roman" panose="02020603050405020304" pitchFamily="18" charset="0"/>
                <a:cs typeface="Times New Roman" panose="02020603050405020304" pitchFamily="18" charset="0"/>
              </a:rPr>
              <a:t>March </a:t>
            </a:r>
            <a:r>
              <a:rPr lang="en-GB" sz="1000" dirty="0" smtClean="0">
                <a:latin typeface="Times New Roman" panose="02020603050405020304" pitchFamily="18" charset="0"/>
                <a:cs typeface="Times New Roman" panose="02020603050405020304" pitchFamily="18" charset="0"/>
              </a:rPr>
              <a:t>2019). </a:t>
            </a:r>
          </a:p>
          <a:p>
            <a:r>
              <a:rPr lang="en-GB" sz="1000" dirty="0" smtClean="0">
                <a:latin typeface="Times New Roman" panose="02020603050405020304" pitchFamily="18" charset="0"/>
                <a:cs typeface="Times New Roman" panose="02020603050405020304" pitchFamily="18" charset="0"/>
              </a:rPr>
              <a:t>WG (2018</a:t>
            </a:r>
            <a:r>
              <a:rPr lang="en-GB" sz="1000" i="1" dirty="0" smtClean="0">
                <a:latin typeface="Times New Roman" panose="02020603050405020304" pitchFamily="18" charset="0"/>
                <a:cs typeface="Times New Roman" panose="02020603050405020304" pitchFamily="18" charset="0"/>
              </a:rPr>
              <a:t>) Well-being of Wales 2017-18: What do we know about children’s well-being? </a:t>
            </a:r>
            <a:r>
              <a:rPr lang="en-GB" sz="1000" dirty="0" smtClean="0">
                <a:latin typeface="Times New Roman" panose="02020603050405020304" pitchFamily="18" charset="0"/>
                <a:cs typeface="Times New Roman" panose="02020603050405020304" pitchFamily="18" charset="0"/>
              </a:rPr>
              <a:t>Available at: </a:t>
            </a:r>
            <a:r>
              <a:rPr lang="en-GB" sz="1000" dirty="0" smtClean="0">
                <a:latin typeface="Times New Roman" panose="02020603050405020304" pitchFamily="18" charset="0"/>
                <a:cs typeface="Times New Roman" panose="02020603050405020304" pitchFamily="18" charset="0"/>
                <a:hlinkClick r:id="rId9"/>
              </a:rPr>
              <a:t>https</a:t>
            </a:r>
            <a:r>
              <a:rPr lang="en-GB" sz="1000" dirty="0">
                <a:latin typeface="Times New Roman" panose="02020603050405020304" pitchFamily="18" charset="0"/>
                <a:cs typeface="Times New Roman" panose="02020603050405020304" pitchFamily="18" charset="0"/>
                <a:hlinkClick r:id="rId9"/>
              </a:rPr>
              <a:t>://</a:t>
            </a:r>
            <a:r>
              <a:rPr lang="en-GB" sz="1000" dirty="0" smtClean="0">
                <a:latin typeface="Times New Roman" panose="02020603050405020304" pitchFamily="18" charset="0"/>
                <a:cs typeface="Times New Roman" panose="02020603050405020304" pitchFamily="18" charset="0"/>
                <a:hlinkClick r:id="rId9"/>
              </a:rPr>
              <a:t>gov.wales/</a:t>
            </a:r>
            <a:r>
              <a:rPr lang="en-GB" sz="1000" dirty="0" smtClean="0">
                <a:latin typeface="Times New Roman" panose="02020603050405020304" pitchFamily="18" charset="0"/>
                <a:cs typeface="Times New Roman" panose="02020603050405020304" pitchFamily="18" charset="0"/>
              </a:rPr>
              <a:t> (Accessed: 12 March 2019). </a:t>
            </a:r>
          </a:p>
          <a:p>
            <a:r>
              <a:rPr lang="en-GB" sz="1000" dirty="0">
                <a:latin typeface="Times New Roman" panose="02020603050405020304" pitchFamily="18" charset="0"/>
                <a:cs typeface="Times New Roman" panose="02020603050405020304" pitchFamily="18" charset="0"/>
              </a:rPr>
              <a:t>Smith, M. K. (1998) ‘</a:t>
            </a:r>
            <a:r>
              <a:rPr lang="en-GB" sz="1000" i="1" dirty="0">
                <a:latin typeface="Times New Roman" panose="02020603050405020304" pitchFamily="18" charset="0"/>
                <a:cs typeface="Times New Roman" panose="02020603050405020304" pitchFamily="18" charset="0"/>
              </a:rPr>
              <a:t>William Goodwin and informal education’, the encyclopaedia of informal education. </a:t>
            </a:r>
            <a:r>
              <a:rPr lang="en-GB" sz="1000" i="1" dirty="0" smtClean="0">
                <a:latin typeface="Times New Roman" panose="02020603050405020304" pitchFamily="18" charset="0"/>
                <a:cs typeface="Times New Roman" panose="02020603050405020304" pitchFamily="18" charset="0"/>
              </a:rPr>
              <a:t> </a:t>
            </a:r>
            <a:r>
              <a:rPr lang="en-GB" sz="1000" dirty="0" smtClean="0">
                <a:latin typeface="Times New Roman" panose="02020603050405020304" pitchFamily="18" charset="0"/>
                <a:cs typeface="Times New Roman" panose="02020603050405020304" pitchFamily="18" charset="0"/>
              </a:rPr>
              <a:t>Available at: </a:t>
            </a:r>
            <a:r>
              <a:rPr lang="en-GB" sz="1000" dirty="0" smtClean="0">
                <a:latin typeface="Times New Roman" panose="02020603050405020304" pitchFamily="18" charset="0"/>
                <a:cs typeface="Times New Roman" panose="02020603050405020304" pitchFamily="18" charset="0"/>
                <a:hlinkClick r:id="rId10"/>
              </a:rPr>
              <a:t>www.infed.org/thinkers/et-good.htm</a:t>
            </a:r>
            <a:r>
              <a:rPr lang="en-GB" sz="1000" dirty="0">
                <a:latin typeface="Times New Roman" panose="02020603050405020304" pitchFamily="18" charset="0"/>
                <a:cs typeface="Times New Roman" panose="02020603050405020304" pitchFamily="18" charset="0"/>
              </a:rPr>
              <a:t>. </a:t>
            </a:r>
            <a:r>
              <a:rPr lang="en-GB" sz="1000" dirty="0" smtClean="0">
                <a:latin typeface="Times New Roman" panose="02020603050405020304" pitchFamily="18" charset="0"/>
                <a:cs typeface="Times New Roman" panose="02020603050405020304" pitchFamily="18" charset="0"/>
              </a:rPr>
              <a:t>(Accessed: 12 March 2019).</a:t>
            </a:r>
          </a:p>
          <a:p>
            <a:r>
              <a:rPr lang="en-GB" sz="1000" dirty="0" smtClean="0">
                <a:latin typeface="Times New Roman" panose="02020603050405020304" pitchFamily="18" charset="0"/>
                <a:cs typeface="Times New Roman" panose="02020603050405020304" pitchFamily="18" charset="0"/>
              </a:rPr>
              <a:t>UNICEF (</a:t>
            </a:r>
            <a:r>
              <a:rPr lang="en-GB" sz="1000" dirty="0" err="1" smtClean="0">
                <a:latin typeface="Times New Roman" panose="02020603050405020304" pitchFamily="18" charset="0"/>
                <a:cs typeface="Times New Roman" panose="02020603050405020304" pitchFamily="18" charset="0"/>
              </a:rPr>
              <a:t>n.d.</a:t>
            </a:r>
            <a:r>
              <a:rPr lang="en-GB" sz="1000" dirty="0" smtClean="0">
                <a:latin typeface="Times New Roman" panose="02020603050405020304" pitchFamily="18" charset="0"/>
                <a:cs typeface="Times New Roman" panose="02020603050405020304" pitchFamily="18" charset="0"/>
              </a:rPr>
              <a:t>) </a:t>
            </a:r>
            <a:r>
              <a:rPr lang="en-GB" sz="1000" i="1" dirty="0" smtClean="0">
                <a:latin typeface="Times New Roman" panose="02020603050405020304" pitchFamily="18" charset="0"/>
                <a:cs typeface="Times New Roman" panose="02020603050405020304" pitchFamily="18" charset="0"/>
              </a:rPr>
              <a:t>What is the UNCRC? </a:t>
            </a:r>
            <a:r>
              <a:rPr lang="en-GB" sz="1000" dirty="0" smtClean="0">
                <a:latin typeface="Times New Roman" panose="02020603050405020304" pitchFamily="18" charset="0"/>
                <a:cs typeface="Times New Roman" panose="02020603050405020304" pitchFamily="18" charset="0"/>
              </a:rPr>
              <a:t>Available at: </a:t>
            </a:r>
            <a:r>
              <a:rPr lang="en-GB" sz="1000" dirty="0" smtClean="0">
                <a:latin typeface="Times New Roman" panose="02020603050405020304" pitchFamily="18" charset="0"/>
                <a:cs typeface="Times New Roman" panose="02020603050405020304" pitchFamily="18" charset="0"/>
                <a:hlinkClick r:id="rId11"/>
              </a:rPr>
              <a:t>https</a:t>
            </a:r>
            <a:r>
              <a:rPr lang="en-GB" sz="1000" dirty="0">
                <a:latin typeface="Times New Roman" panose="02020603050405020304" pitchFamily="18" charset="0"/>
                <a:cs typeface="Times New Roman" panose="02020603050405020304" pitchFamily="18" charset="0"/>
                <a:hlinkClick r:id="rId11"/>
              </a:rPr>
              <a:t>://</a:t>
            </a:r>
            <a:r>
              <a:rPr lang="en-GB" sz="1000" dirty="0" smtClean="0">
                <a:latin typeface="Times New Roman" panose="02020603050405020304" pitchFamily="18" charset="0"/>
                <a:cs typeface="Times New Roman" panose="02020603050405020304" pitchFamily="18" charset="0"/>
                <a:hlinkClick r:id="rId11"/>
              </a:rPr>
              <a:t>www.unicef.org.uk</a:t>
            </a:r>
            <a:r>
              <a:rPr lang="en-GB" sz="1000" dirty="0" smtClean="0">
                <a:latin typeface="Times New Roman" panose="02020603050405020304" pitchFamily="18" charset="0"/>
                <a:cs typeface="Times New Roman" panose="02020603050405020304" pitchFamily="18" charset="0"/>
              </a:rPr>
              <a:t> (Accessed: 16 March 2019).</a:t>
            </a:r>
          </a:p>
          <a:p>
            <a:r>
              <a:rPr lang="en-GB" sz="1000" dirty="0" smtClean="0">
                <a:latin typeface="Times New Roman" panose="02020603050405020304" pitchFamily="18" charset="0"/>
                <a:cs typeface="Times New Roman" panose="02020603050405020304" pitchFamily="18" charset="0"/>
              </a:rPr>
              <a:t>WG (2017) </a:t>
            </a:r>
            <a:r>
              <a:rPr lang="en-GB" sz="1000" i="1" dirty="0" smtClean="0">
                <a:latin typeface="Times New Roman" panose="02020603050405020304" pitchFamily="18" charset="0"/>
                <a:cs typeface="Times New Roman" panose="02020603050405020304" pitchFamily="18" charset="0"/>
              </a:rPr>
              <a:t>Home education Non-statutory Guidance for local authority.</a:t>
            </a:r>
            <a:r>
              <a:rPr lang="en-GB" sz="1000" dirty="0" smtClean="0">
                <a:latin typeface="Times New Roman" panose="02020603050405020304" pitchFamily="18" charset="0"/>
                <a:cs typeface="Times New Roman" panose="02020603050405020304" pitchFamily="18" charset="0"/>
              </a:rPr>
              <a:t> Available at: </a:t>
            </a:r>
            <a:r>
              <a:rPr lang="en-GB" sz="1000" i="1" dirty="0" smtClean="0">
                <a:latin typeface="Times New Roman" panose="02020603050405020304" pitchFamily="18" charset="0"/>
                <a:cs typeface="Times New Roman" panose="02020603050405020304" pitchFamily="18" charset="0"/>
                <a:hlinkClick r:id="rId12"/>
              </a:rPr>
              <a:t>https</a:t>
            </a:r>
            <a:r>
              <a:rPr lang="en-GB" sz="1000" i="1" dirty="0">
                <a:latin typeface="Times New Roman" panose="02020603050405020304" pitchFamily="18" charset="0"/>
                <a:cs typeface="Times New Roman" panose="02020603050405020304" pitchFamily="18" charset="0"/>
                <a:hlinkClick r:id="rId12"/>
              </a:rPr>
              <a:t>://</a:t>
            </a:r>
            <a:r>
              <a:rPr lang="en-GB" sz="1000" i="1" dirty="0" smtClean="0">
                <a:latin typeface="Times New Roman" panose="02020603050405020304" pitchFamily="18" charset="0"/>
                <a:cs typeface="Times New Roman" panose="02020603050405020304" pitchFamily="18" charset="0"/>
                <a:hlinkClick r:id="rId12"/>
              </a:rPr>
              <a:t>beta.gov.wales/elective-home-education </a:t>
            </a:r>
            <a:r>
              <a:rPr lang="en-GB" sz="1000" dirty="0">
                <a:latin typeface="Times New Roman" panose="02020603050405020304" pitchFamily="18" charset="0"/>
                <a:cs typeface="Times New Roman" panose="02020603050405020304" pitchFamily="18" charset="0"/>
              </a:rPr>
              <a:t>(Accessed: 16 March 2019</a:t>
            </a:r>
            <a:r>
              <a:rPr lang="en-GB" sz="1000" dirty="0" smtClean="0">
                <a:latin typeface="Times New Roman" panose="02020603050405020304" pitchFamily="18" charset="0"/>
                <a:cs typeface="Times New Roman" panose="02020603050405020304" pitchFamily="18" charset="0"/>
              </a:rPr>
              <a:t>).</a:t>
            </a:r>
          </a:p>
          <a:p>
            <a:r>
              <a:rPr lang="en-GB" sz="1000" i="1" dirty="0" smtClean="0">
                <a:latin typeface="Times New Roman" panose="02020603050405020304" pitchFamily="18" charset="0"/>
                <a:cs typeface="Times New Roman" panose="02020603050405020304" pitchFamily="18" charset="0"/>
              </a:rPr>
              <a:t>Education Act 1996 Chapter 1. </a:t>
            </a:r>
            <a:r>
              <a:rPr lang="en-GB" sz="1000" dirty="0" smtClean="0">
                <a:latin typeface="Times New Roman" panose="02020603050405020304" pitchFamily="18" charset="0"/>
                <a:cs typeface="Times New Roman" panose="02020603050405020304" pitchFamily="18" charset="0"/>
              </a:rPr>
              <a:t>Available at: </a:t>
            </a:r>
            <a:r>
              <a:rPr lang="en-GB" sz="1000" i="1" dirty="0" smtClean="0">
                <a:latin typeface="Times New Roman" panose="02020603050405020304" pitchFamily="18" charset="0"/>
                <a:cs typeface="Times New Roman" panose="02020603050405020304" pitchFamily="18" charset="0"/>
                <a:hlinkClick r:id="rId12"/>
              </a:rPr>
              <a:t>https</a:t>
            </a:r>
            <a:r>
              <a:rPr lang="en-GB" sz="1000" i="1" dirty="0">
                <a:latin typeface="Times New Roman" panose="02020603050405020304" pitchFamily="18" charset="0"/>
                <a:cs typeface="Times New Roman" panose="02020603050405020304" pitchFamily="18" charset="0"/>
                <a:hlinkClick r:id="rId12"/>
              </a:rPr>
              <a:t>://</a:t>
            </a:r>
            <a:r>
              <a:rPr lang="en-GB" sz="1000" i="1" dirty="0" smtClean="0">
                <a:latin typeface="Times New Roman" panose="02020603050405020304" pitchFamily="18" charset="0"/>
                <a:cs typeface="Times New Roman" panose="02020603050405020304" pitchFamily="18" charset="0"/>
                <a:hlinkClick r:id="rId12"/>
              </a:rPr>
              <a:t>www.legislation.gov.uk </a:t>
            </a:r>
            <a:r>
              <a:rPr lang="en-GB" sz="1000" dirty="0">
                <a:latin typeface="Times New Roman" panose="02020603050405020304" pitchFamily="18" charset="0"/>
                <a:cs typeface="Times New Roman" panose="02020603050405020304" pitchFamily="18" charset="0"/>
              </a:rPr>
              <a:t>(Accessed: 16 March 2019</a:t>
            </a:r>
            <a:r>
              <a:rPr lang="en-GB" sz="1000" dirty="0" smtClean="0">
                <a:latin typeface="Times New Roman" panose="02020603050405020304" pitchFamily="18" charset="0"/>
                <a:cs typeface="Times New Roman" panose="02020603050405020304" pitchFamily="18" charset="0"/>
              </a:rPr>
              <a:t>).</a:t>
            </a:r>
          </a:p>
          <a:p>
            <a:r>
              <a:rPr lang="en-GB" sz="1000" i="1" dirty="0" smtClean="0">
                <a:latin typeface="Times New Roman" panose="02020603050405020304" pitchFamily="18" charset="0"/>
                <a:cs typeface="Times New Roman" panose="02020603050405020304" pitchFamily="18" charset="0"/>
              </a:rPr>
              <a:t>War on Kids </a:t>
            </a:r>
            <a:r>
              <a:rPr lang="en-GB" sz="1000" dirty="0" smtClean="0">
                <a:latin typeface="Times New Roman" panose="02020603050405020304" pitchFamily="18" charset="0"/>
                <a:cs typeface="Times New Roman" panose="02020603050405020304" pitchFamily="18" charset="0"/>
              </a:rPr>
              <a:t>(2009) </a:t>
            </a:r>
            <a:r>
              <a:rPr lang="en-GB" sz="1000" dirty="0" err="1" smtClean="0">
                <a:latin typeface="Times New Roman" panose="02020603050405020304" pitchFamily="18" charset="0"/>
                <a:cs typeface="Times New Roman" panose="02020603050405020304" pitchFamily="18" charset="0"/>
              </a:rPr>
              <a:t>Cevin</a:t>
            </a:r>
            <a:r>
              <a:rPr lang="en-GB" sz="1000" dirty="0" smtClean="0">
                <a:latin typeface="Times New Roman" panose="02020603050405020304" pitchFamily="18" charset="0"/>
                <a:cs typeface="Times New Roman" panose="02020603050405020304" pitchFamily="18" charset="0"/>
              </a:rPr>
              <a:t> Soling</a:t>
            </a:r>
            <a:r>
              <a:rPr lang="en-GB" sz="1000" dirty="0" smtClean="0">
                <a:solidFill>
                  <a:schemeClr val="accent6">
                    <a:lumMod val="75000"/>
                  </a:schemeClr>
                </a:solidFill>
                <a:latin typeface="Times New Roman" panose="02020603050405020304" pitchFamily="18" charset="0"/>
                <a:cs typeface="Times New Roman" panose="02020603050405020304" pitchFamily="18" charset="0"/>
              </a:rPr>
              <a:t> [</a:t>
            </a:r>
            <a:r>
              <a:rPr lang="en-GB" sz="1000" dirty="0" smtClean="0">
                <a:latin typeface="Times New Roman" panose="02020603050405020304" pitchFamily="18" charset="0"/>
                <a:cs typeface="Times New Roman" panose="02020603050405020304" pitchFamily="18" charset="0"/>
              </a:rPr>
              <a:t>documentary</a:t>
            </a:r>
            <a:r>
              <a:rPr lang="en-GB" sz="1000" dirty="0">
                <a:latin typeface="Times New Roman" panose="02020603050405020304" pitchFamily="18" charset="0"/>
                <a:cs typeface="Times New Roman" panose="02020603050405020304" pitchFamily="18" charset="0"/>
              </a:rPr>
              <a:t>] </a:t>
            </a:r>
            <a:r>
              <a:rPr lang="en-GB" sz="1000" dirty="0">
                <a:latin typeface="Times New Roman" panose="02020603050405020304" pitchFamily="18" charset="0"/>
                <a:cs typeface="Times New Roman" panose="02020603050405020304" pitchFamily="18" charset="0"/>
                <a:hlinkClick r:id="rId13"/>
              </a:rPr>
              <a:t>https://</a:t>
            </a:r>
            <a:r>
              <a:rPr lang="en-GB" sz="1000" dirty="0" smtClean="0">
                <a:latin typeface="Times New Roman" panose="02020603050405020304" pitchFamily="18" charset="0"/>
                <a:cs typeface="Times New Roman" panose="02020603050405020304" pitchFamily="18" charset="0"/>
                <a:hlinkClick r:id="rId13"/>
              </a:rPr>
              <a:t>www.youtube.com</a:t>
            </a:r>
            <a:r>
              <a:rPr lang="en-GB" sz="1000" dirty="0" smtClean="0">
                <a:latin typeface="Times New Roman" panose="02020603050405020304" pitchFamily="18" charset="0"/>
                <a:cs typeface="Times New Roman" panose="02020603050405020304" pitchFamily="18" charset="0"/>
              </a:rPr>
              <a:t> (Accessed: 16 March 2019).</a:t>
            </a:r>
          </a:p>
          <a:p>
            <a:r>
              <a:rPr lang="en-GB" sz="1000" dirty="0" smtClean="0">
                <a:latin typeface="Times New Roman" panose="02020603050405020304" pitchFamily="18" charset="0"/>
                <a:cs typeface="Times New Roman" panose="02020603050405020304" pitchFamily="18" charset="0"/>
              </a:rPr>
              <a:t>Robinson, K (2013) </a:t>
            </a:r>
            <a:r>
              <a:rPr lang="en-GB" sz="1000" i="1" dirty="0" smtClean="0">
                <a:latin typeface="Times New Roman" panose="02020603050405020304" pitchFamily="18" charset="0"/>
                <a:cs typeface="Times New Roman" panose="02020603050405020304" pitchFamily="18" charset="0"/>
              </a:rPr>
              <a:t>How to escape education death valley. [video] </a:t>
            </a:r>
            <a:r>
              <a:rPr lang="en-GB" sz="1000" i="1" dirty="0" smtClean="0"/>
              <a:t>TED.com</a:t>
            </a:r>
            <a:r>
              <a:rPr lang="en-GB" sz="1000" i="1" dirty="0"/>
              <a:t>. April 2013. </a:t>
            </a:r>
            <a:r>
              <a:rPr lang="en-GB" sz="1000" i="1" dirty="0" smtClean="0"/>
              <a:t>Available at</a:t>
            </a:r>
            <a:r>
              <a:rPr lang="en-GB" sz="1000" i="1" dirty="0"/>
              <a:t>:   </a:t>
            </a:r>
            <a:r>
              <a:rPr lang="en-GB" sz="1000" i="1" dirty="0">
                <a:hlinkClick r:id="rId3"/>
              </a:rPr>
              <a:t>https://</a:t>
            </a:r>
            <a:r>
              <a:rPr lang="en-GB" sz="1000" i="1" dirty="0" smtClean="0">
                <a:hlinkClick r:id="rId3"/>
              </a:rPr>
              <a:t>www.ted.com</a:t>
            </a:r>
            <a:r>
              <a:rPr lang="en-GB" sz="1000" i="1" dirty="0" smtClean="0"/>
              <a:t> (Accessed: 16 March 2019).</a:t>
            </a:r>
            <a:endParaRPr lang="en-GB" sz="1000" dirty="0" smtClean="0">
              <a:latin typeface="Times New Roman" panose="02020603050405020304" pitchFamily="18" charset="0"/>
              <a:cs typeface="Times New Roman" panose="02020603050405020304" pitchFamily="18" charset="0"/>
            </a:endParaRPr>
          </a:p>
          <a:p>
            <a:r>
              <a:rPr lang="en-GB" sz="1000" dirty="0" smtClean="0">
                <a:latin typeface="Times New Roman" panose="02020603050405020304" pitchFamily="18" charset="0"/>
                <a:cs typeface="Times New Roman" panose="02020603050405020304" pitchFamily="18" charset="0"/>
              </a:rPr>
              <a:t>Fielding, M (2008) Personalisation, Education, Democracy and the market. Soundings Issue 38 spring pp 56-69.</a:t>
            </a:r>
          </a:p>
          <a:p>
            <a:r>
              <a:rPr lang="en-GB" sz="1000" dirty="0" smtClean="0">
                <a:latin typeface="Times New Roman" panose="02020603050405020304" pitchFamily="18" charset="0"/>
                <a:cs typeface="Times New Roman" panose="02020603050405020304" pitchFamily="18" charset="0"/>
              </a:rPr>
              <a:t>Fielding, M., &amp; Moss, P. (2011)  </a:t>
            </a:r>
            <a:r>
              <a:rPr lang="en-GB" sz="1000" i="1" dirty="0">
                <a:latin typeface="Times New Roman" panose="02020603050405020304" pitchFamily="18" charset="0"/>
                <a:cs typeface="Times New Roman" panose="02020603050405020304" pitchFamily="18" charset="0"/>
              </a:rPr>
              <a:t>Radical education and the common school: A democratic alternative</a:t>
            </a:r>
            <a:r>
              <a:rPr lang="en-GB" sz="1000" dirty="0">
                <a:latin typeface="Times New Roman" panose="02020603050405020304" pitchFamily="18" charset="0"/>
                <a:cs typeface="Times New Roman" panose="02020603050405020304" pitchFamily="18" charset="0"/>
              </a:rPr>
              <a:t>. London, </a:t>
            </a:r>
            <a:r>
              <a:rPr lang="en-GB" sz="1000" dirty="0" smtClean="0">
                <a:latin typeface="Times New Roman" panose="02020603050405020304" pitchFamily="18" charset="0"/>
                <a:cs typeface="Times New Roman" panose="02020603050405020304" pitchFamily="18" charset="0"/>
              </a:rPr>
              <a:t>UK: Routledge</a:t>
            </a:r>
            <a:r>
              <a:rPr lang="en-GB" sz="1000" dirty="0"/>
              <a:t>.</a:t>
            </a:r>
            <a:endParaRPr lang="en-GB" sz="1000" dirty="0" smtClean="0">
              <a:latin typeface="Times New Roman" panose="02020603050405020304" pitchFamily="18" charset="0"/>
              <a:cs typeface="Times New Roman" panose="02020603050405020304" pitchFamily="18" charset="0"/>
            </a:endParaRPr>
          </a:p>
          <a:p>
            <a:r>
              <a:rPr lang="en-GB" sz="1000" dirty="0" smtClean="0">
                <a:latin typeface="Times New Roman" panose="02020603050405020304" pitchFamily="18" charset="0"/>
                <a:cs typeface="Times New Roman" panose="02020603050405020304" pitchFamily="18" charset="0"/>
              </a:rPr>
              <a:t>Freire</a:t>
            </a:r>
            <a:r>
              <a:rPr lang="en-GB" sz="1000" dirty="0">
                <a:latin typeface="Times New Roman" panose="02020603050405020304" pitchFamily="18" charset="0"/>
                <a:cs typeface="Times New Roman" panose="02020603050405020304" pitchFamily="18" charset="0"/>
              </a:rPr>
              <a:t>, </a:t>
            </a:r>
            <a:r>
              <a:rPr lang="en-GB" sz="1000" dirty="0" smtClean="0">
                <a:latin typeface="Times New Roman" panose="02020603050405020304" pitchFamily="18" charset="0"/>
                <a:cs typeface="Times New Roman" panose="02020603050405020304" pitchFamily="18" charset="0"/>
              </a:rPr>
              <a:t>P (1992). </a:t>
            </a:r>
            <a:r>
              <a:rPr lang="en-GB" sz="1000" i="1" dirty="0" smtClean="0">
                <a:latin typeface="Times New Roman" panose="02020603050405020304" pitchFamily="18" charset="0"/>
                <a:cs typeface="Times New Roman" panose="02020603050405020304" pitchFamily="18" charset="0"/>
              </a:rPr>
              <a:t>Pedagogy </a:t>
            </a:r>
            <a:r>
              <a:rPr lang="en-GB" sz="1000" i="1" dirty="0">
                <a:latin typeface="Times New Roman" panose="02020603050405020304" pitchFamily="18" charset="0"/>
                <a:cs typeface="Times New Roman" panose="02020603050405020304" pitchFamily="18" charset="0"/>
              </a:rPr>
              <a:t>of </a:t>
            </a:r>
            <a:r>
              <a:rPr lang="en-GB" sz="1000" i="1" dirty="0" smtClean="0">
                <a:latin typeface="Times New Roman" panose="02020603050405020304" pitchFamily="18" charset="0"/>
                <a:cs typeface="Times New Roman" panose="02020603050405020304" pitchFamily="18" charset="0"/>
              </a:rPr>
              <a:t>hope: Reliving </a:t>
            </a:r>
            <a:r>
              <a:rPr lang="en-GB" sz="1000" i="1" dirty="0">
                <a:latin typeface="Times New Roman" panose="02020603050405020304" pitchFamily="18" charset="0"/>
                <a:cs typeface="Times New Roman" panose="02020603050405020304" pitchFamily="18" charset="0"/>
              </a:rPr>
              <a:t>pedagogy of the </a:t>
            </a:r>
            <a:r>
              <a:rPr lang="en-GB" sz="1000" i="1" dirty="0" smtClean="0">
                <a:latin typeface="Times New Roman" panose="02020603050405020304" pitchFamily="18" charset="0"/>
                <a:cs typeface="Times New Roman" panose="02020603050405020304" pitchFamily="18" charset="0"/>
              </a:rPr>
              <a:t>oppressed. </a:t>
            </a:r>
            <a:r>
              <a:rPr lang="en-GB" sz="1000" dirty="0">
                <a:latin typeface="Times New Roman" panose="02020603050405020304" pitchFamily="18" charset="0"/>
                <a:cs typeface="Times New Roman" panose="02020603050405020304" pitchFamily="18" charset="0"/>
              </a:rPr>
              <a:t>London: Continuum</a:t>
            </a:r>
            <a:r>
              <a:rPr lang="en-GB" sz="1000" dirty="0" smtClean="0">
                <a:latin typeface="Times New Roman" panose="02020603050405020304" pitchFamily="18" charset="0"/>
                <a:cs typeface="Times New Roman" panose="02020603050405020304" pitchFamily="18" charset="0"/>
              </a:rPr>
              <a:t>.</a:t>
            </a:r>
          </a:p>
          <a:p>
            <a:r>
              <a:rPr lang="en-GB" sz="1000" dirty="0" smtClean="0">
                <a:latin typeface="Times New Roman" panose="02020603050405020304" pitchFamily="18" charset="0"/>
                <a:cs typeface="Times New Roman" panose="02020603050405020304" pitchFamily="18" charset="0"/>
              </a:rPr>
              <a:t>Riley, G (2016) </a:t>
            </a:r>
            <a:r>
              <a:rPr lang="en-GB" sz="1000" i="1" dirty="0" smtClean="0">
                <a:latin typeface="Times New Roman" panose="02020603050405020304" pitchFamily="18" charset="0"/>
                <a:cs typeface="Times New Roman" panose="02020603050405020304" pitchFamily="18" charset="0"/>
              </a:rPr>
              <a:t>The role of self-determination theory and cognitive evaluation theory in home education. </a:t>
            </a:r>
            <a:r>
              <a:rPr lang="en-GB" sz="1000" dirty="0" smtClean="0">
                <a:latin typeface="Times New Roman" panose="02020603050405020304" pitchFamily="18" charset="0"/>
                <a:cs typeface="Times New Roman" panose="02020603050405020304" pitchFamily="18" charset="0"/>
              </a:rPr>
              <a:t>Cogent Education, 3 (1), 1163651</a:t>
            </a:r>
          </a:p>
          <a:p>
            <a:r>
              <a:rPr lang="en-GB" sz="1000" dirty="0" smtClean="0"/>
              <a:t>Hicks, D (2012) </a:t>
            </a:r>
            <a:r>
              <a:rPr lang="en-GB" sz="1000" dirty="0">
                <a:latin typeface="Times New Roman" panose="02020603050405020304" pitchFamily="18" charset="0"/>
                <a:cs typeface="Times New Roman" panose="02020603050405020304" pitchFamily="18" charset="0"/>
              </a:rPr>
              <a:t>The future only arrives when things look dangerous: </a:t>
            </a:r>
            <a:r>
              <a:rPr lang="en-GB" sz="1000" dirty="0" smtClean="0">
                <a:latin typeface="Times New Roman" panose="02020603050405020304" pitchFamily="18" charset="0"/>
                <a:cs typeface="Times New Roman" panose="02020603050405020304" pitchFamily="18" charset="0"/>
              </a:rPr>
              <a:t>Reflections </a:t>
            </a:r>
            <a:r>
              <a:rPr lang="en-GB" sz="1000" dirty="0">
                <a:latin typeface="Times New Roman" panose="02020603050405020304" pitchFamily="18" charset="0"/>
                <a:cs typeface="Times New Roman" panose="02020603050405020304" pitchFamily="18" charset="0"/>
              </a:rPr>
              <a:t>on futures education in the UK </a:t>
            </a:r>
            <a:r>
              <a:rPr lang="en-GB" sz="1000" dirty="0" smtClean="0">
                <a:latin typeface="Times New Roman" panose="02020603050405020304" pitchFamily="18" charset="0"/>
                <a:cs typeface="Times New Roman" panose="02020603050405020304" pitchFamily="18" charset="0"/>
              </a:rPr>
              <a:t>Available at: </a:t>
            </a:r>
            <a:r>
              <a:rPr lang="en-GB" sz="1000" dirty="0" smtClean="0">
                <a:hlinkClick r:id="rId14"/>
              </a:rPr>
              <a:t>www.teaching4abetterworld.co.uk</a:t>
            </a:r>
            <a:r>
              <a:rPr lang="en-GB" sz="1000" dirty="0" smtClean="0"/>
              <a:t> </a:t>
            </a:r>
            <a:r>
              <a:rPr lang="en-GB" sz="1000" dirty="0" smtClean="0">
                <a:latin typeface="Times New Roman" panose="02020603050405020304" pitchFamily="18" charset="0"/>
                <a:cs typeface="Times New Roman" panose="02020603050405020304" pitchFamily="18" charset="0"/>
              </a:rPr>
              <a:t>(Accessed: 16 March 2019).</a:t>
            </a:r>
          </a:p>
          <a:p>
            <a:r>
              <a:rPr lang="en-GB" sz="1000" dirty="0">
                <a:latin typeface="Times New Roman" panose="02020603050405020304" pitchFamily="18" charset="0"/>
                <a:cs typeface="Times New Roman" panose="02020603050405020304" pitchFamily="18" charset="0"/>
              </a:rPr>
              <a:t>Askew, S. &amp;</a:t>
            </a:r>
            <a:r>
              <a:rPr lang="en-GB" sz="1000" dirty="0" smtClean="0">
                <a:latin typeface="Times New Roman" panose="02020603050405020304" pitchFamily="18" charset="0"/>
                <a:cs typeface="Times New Roman" panose="02020603050405020304" pitchFamily="18" charset="0"/>
              </a:rPr>
              <a:t> </a:t>
            </a:r>
            <a:r>
              <a:rPr lang="en-GB" sz="1000" dirty="0">
                <a:latin typeface="Times New Roman" panose="02020603050405020304" pitchFamily="18" charset="0"/>
                <a:cs typeface="Times New Roman" panose="02020603050405020304" pitchFamily="18" charset="0"/>
              </a:rPr>
              <a:t>Carnell, E. (1998) </a:t>
            </a:r>
            <a:r>
              <a:rPr lang="en-GB" sz="1000" i="1" dirty="0">
                <a:latin typeface="Times New Roman" panose="02020603050405020304" pitchFamily="18" charset="0"/>
                <a:cs typeface="Times New Roman" panose="02020603050405020304" pitchFamily="18" charset="0"/>
              </a:rPr>
              <a:t>Transforming Learning: Individual and global change</a:t>
            </a:r>
            <a:r>
              <a:rPr lang="en-GB" sz="1000" dirty="0">
                <a:latin typeface="Times New Roman" panose="02020603050405020304" pitchFamily="18" charset="0"/>
                <a:cs typeface="Times New Roman" panose="02020603050405020304" pitchFamily="18" charset="0"/>
              </a:rPr>
              <a:t>. London: </a:t>
            </a:r>
            <a:r>
              <a:rPr lang="en-GB" sz="1000" dirty="0" err="1">
                <a:latin typeface="Times New Roman" panose="02020603050405020304" pitchFamily="18" charset="0"/>
                <a:cs typeface="Times New Roman" panose="02020603050405020304" pitchFamily="18" charset="0"/>
              </a:rPr>
              <a:t>Cassell</a:t>
            </a:r>
            <a:r>
              <a:rPr lang="en-GB" sz="1000" dirty="0">
                <a:latin typeface="Times New Roman" panose="02020603050405020304" pitchFamily="18" charset="0"/>
                <a:cs typeface="Times New Roman" panose="02020603050405020304" pitchFamily="18" charset="0"/>
              </a:rPr>
              <a:t>.</a:t>
            </a:r>
          </a:p>
          <a:p>
            <a:endParaRPr lang="en-GB" sz="1000" dirty="0"/>
          </a:p>
          <a:p>
            <a:pPr marL="0" indent="0">
              <a:buNone/>
            </a:pPr>
            <a:endParaRPr lang="en-GB" sz="1200" i="1" dirty="0" smtClean="0">
              <a:hlinkClick r:id="rId12"/>
            </a:endParaRPr>
          </a:p>
          <a:p>
            <a:pPr marL="0" indent="0">
              <a:buNone/>
            </a:pPr>
            <a:endParaRPr lang="en-GB" sz="1200" dirty="0" smtClean="0">
              <a:hlinkClick r:id="rId12"/>
            </a:endParaRPr>
          </a:p>
          <a:p>
            <a:endParaRPr lang="en-GB" sz="12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8898571"/>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5682</TotalTime>
  <Words>6657</Words>
  <Application>Microsoft Office PowerPoint</Application>
  <PresentationFormat>Widescreen</PresentationFormat>
  <Paragraphs>561</Paragraphs>
  <Slides>34</Slides>
  <Notes>34</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34</vt:i4>
      </vt:variant>
    </vt:vector>
  </HeadingPairs>
  <TitlesOfParts>
    <vt:vector size="45" baseType="lpstr">
      <vt:lpstr>Arial</vt:lpstr>
      <vt:lpstr>Berlin Sans FB Demi</vt:lpstr>
      <vt:lpstr>Calibri</vt:lpstr>
      <vt:lpstr>Cambria</vt:lpstr>
      <vt:lpstr>Century Gothic</vt:lpstr>
      <vt:lpstr>Google Sans</vt:lpstr>
      <vt:lpstr>Times New Roman</vt:lpstr>
      <vt:lpstr>Trebuchet MS</vt:lpstr>
      <vt:lpstr>Wingdings</vt:lpstr>
      <vt:lpstr>Wingdings 3</vt:lpstr>
      <vt:lpstr>Wisp</vt:lpstr>
      <vt:lpstr>Radical neu Chwyldroadol? Radical or Revolutionary? </vt:lpstr>
      <vt:lpstr>PowerPoint Presentation</vt:lpstr>
      <vt:lpstr>PowerPoint Presentation</vt:lpstr>
      <vt:lpstr>Radical or Revolutionary? Setting the scene……..</vt:lpstr>
      <vt:lpstr>Datganiad Cyffredinol o Hawliau Dynol Universal Declaration of Human Rights Erthygl/Article 26 </vt:lpstr>
      <vt:lpstr>Nid yw ysgol yn statudol… </vt:lpstr>
      <vt:lpstr>School is not compulsory… </vt:lpstr>
      <vt:lpstr>PowerPoint Presentation</vt:lpstr>
      <vt:lpstr>Sut mae plant a phobl ifanc yn dysgu?</vt:lpstr>
      <vt:lpstr>How do CYP learn?</vt:lpstr>
      <vt:lpstr>Sut mae plant a phobl ifanc yn dysgu? How do CYP learn? </vt:lpstr>
      <vt:lpstr>PowerPoint Presentation</vt:lpstr>
      <vt:lpstr>Sugata Mitra &amp; The Hole In the Wall</vt:lpstr>
      <vt:lpstr>“The aim of education should be the promotion of happiness” </vt:lpstr>
      <vt:lpstr>“The aim of education should be the promotion of happiness” </vt:lpstr>
      <vt:lpstr>Michael Fielding (2011)</vt:lpstr>
      <vt:lpstr>Satish Kumar on Alternative Education (Addysg Amgen)</vt:lpstr>
      <vt:lpstr>Charlotte Mason</vt:lpstr>
      <vt:lpstr>Addysg yn y cartref etholedig – addysg radical? EHE – Radical Education?</vt:lpstr>
      <vt:lpstr>John Holt – tad ‘addysgu adref’ / the ‘father of homeschooling’ </vt:lpstr>
      <vt:lpstr>  ‘The War on Kids……’</vt:lpstr>
      <vt:lpstr>Ym mha ffyrdd eraill y gall plant a phobl ifanc dderbyn addysg ar wahân i fynychu ysgol prif-ffrwd? Gelwir hefyd yn EOTAS.  </vt:lpstr>
      <vt:lpstr>In what other ways can CYP receive an education other than attending a mainstream school? Sometimes known as EOTAS.  </vt:lpstr>
      <vt:lpstr>Beth sy’n digwydd yng Nghymru? What's happening in Wales?</vt:lpstr>
      <vt:lpstr>PowerPoint Presentation</vt:lpstr>
      <vt:lpstr>PowerPoint Presentation</vt:lpstr>
      <vt:lpstr>PowerPoint Presentation</vt:lpstr>
      <vt:lpstr>One of the most impressive things about home education is that in most cases learning is based on the child’s intrinsic motivation to learn.</vt:lpstr>
      <vt:lpstr>PowerPoint Presentation</vt:lpstr>
      <vt:lpstr>PowerPoint Presentation</vt:lpstr>
      <vt:lpstr>PowerPoint Presentation</vt:lpstr>
      <vt:lpstr>PowerPoint Presentation</vt:lpstr>
      <vt:lpstr>EOTAS</vt:lpstr>
      <vt:lpstr>PowerPoint Presentation</vt:lpstr>
    </vt:vector>
  </TitlesOfParts>
  <Company>Carmarthenshire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 Crowther</dc:creator>
  <cp:lastModifiedBy>Helen A Griffiths</cp:lastModifiedBy>
  <cp:revision>171</cp:revision>
  <cp:lastPrinted>2019-03-18T14:07:47Z</cp:lastPrinted>
  <dcterms:created xsi:type="dcterms:W3CDTF">2019-02-24T14:52:25Z</dcterms:created>
  <dcterms:modified xsi:type="dcterms:W3CDTF">2021-03-15T12:41:53Z</dcterms:modified>
</cp:coreProperties>
</file>