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3" r:id="rId2"/>
    <p:sldId id="290" r:id="rId3"/>
    <p:sldId id="311" r:id="rId4"/>
    <p:sldId id="308" r:id="rId5"/>
    <p:sldId id="310" r:id="rId6"/>
    <p:sldId id="291" r:id="rId7"/>
    <p:sldId id="316" r:id="rId8"/>
    <p:sldId id="294" r:id="rId9"/>
    <p:sldId id="296" r:id="rId10"/>
    <p:sldId id="297" r:id="rId11"/>
    <p:sldId id="300" r:id="rId12"/>
    <p:sldId id="301" r:id="rId13"/>
    <p:sldId id="302" r:id="rId14"/>
    <p:sldId id="313" r:id="rId15"/>
    <p:sldId id="315" r:id="rId16"/>
    <p:sldId id="314" r:id="rId17"/>
    <p:sldId id="309" r:id="rId18"/>
    <p:sldId id="31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227" autoAdjust="0"/>
  </p:normalViewPr>
  <p:slideViewPr>
    <p:cSldViewPr>
      <p:cViewPr varScale="1">
        <p:scale>
          <a:sx n="72" d="100"/>
          <a:sy n="72" d="100"/>
        </p:scale>
        <p:origin x="110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6F2A03-21B9-4747-868A-3D0A7A45BFDE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BF16-DF4B-4070-8A23-78D9E07E0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710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522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3379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008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12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709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01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418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103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600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018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Sylwadau</a:t>
            </a:r>
            <a:r>
              <a:rPr lang="en-GB" dirty="0" smtClean="0"/>
              <a:t>?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ddoniol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foesegol</a:t>
            </a:r>
            <a:r>
              <a:rPr lang="en-GB" dirty="0" smtClean="0"/>
              <a:t>?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666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26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9798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251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371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https://www.psprint.com/resources/printing-press/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88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16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119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72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735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97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3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1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27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15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66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65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527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johannes-gutenberg-and-the-printing-press-1991865" TargetMode="External"/><Relationship Id="rId2" Type="http://schemas.openxmlformats.org/officeDocument/2006/relationships/hyperlink" Target="http://www.bradshawfoundation.com/lascaux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arch.yahoo.com/yhs/search?hspart=adk&amp;hsimp=yhs-adk_sbnt&amp;param2=110a47cd-4642-45ec-84db-1e87a3448015&amp;param3=maps_6.6~GB~appfocus1&amp;param4=g-ccc1-lp0~Chrome~egyptian+hieroglyphs&amp;param1=20171208&amp;p=egyptian+hieroglyphs&amp;type=ma_appfocus1_cr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Plant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EAEC6011C</a:t>
            </a:r>
            <a:br>
              <a:rPr lang="en-GB" dirty="0" smtClean="0"/>
            </a:br>
            <a:r>
              <a:rPr lang="en-GB" dirty="0" smtClean="0"/>
              <a:t>Children and the media </a:t>
            </a:r>
            <a:br>
              <a:rPr lang="en-GB" dirty="0" smtClean="0"/>
            </a:br>
            <a:r>
              <a:rPr lang="en-GB" dirty="0" smtClean="0"/>
              <a:t>EAEC6011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Darlith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2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Lecture </a:t>
            </a:r>
            <a:r>
              <a:rPr lang="en-GB" dirty="0" smtClean="0">
                <a:solidFill>
                  <a:schemeClr val="bg1"/>
                </a:solidFill>
              </a:rPr>
              <a:t>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79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are media?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cyfryngau’n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Is media a new concept?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312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Oes</a:t>
            </a:r>
            <a:r>
              <a:rPr lang="en-GB" dirty="0" smtClean="0"/>
              <a:t> Palaeolithic Age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7200" y="1700808"/>
            <a:ext cx="3322712" cy="3312368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20,000 mil o </a:t>
            </a:r>
            <a:r>
              <a:rPr lang="en-GB" dirty="0" err="1" smtClean="0"/>
              <a:t>flynyddoedd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20,000 years ago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5373216"/>
            <a:ext cx="4834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Bradshaw Foundation,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30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Aifft</a:t>
            </a:r>
            <a:r>
              <a:rPr lang="en-GB" dirty="0" smtClean="0"/>
              <a:t>       Egypt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83568" y="1772816"/>
            <a:ext cx="3456383" cy="3168352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symbolau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rannu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Using symbols to share information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83568" y="537321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Yahoo,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449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wyddor</a:t>
            </a:r>
            <a:r>
              <a:rPr lang="en-GB" dirty="0" smtClean="0"/>
              <a:t> </a:t>
            </a:r>
            <a:r>
              <a:rPr lang="en-GB" dirty="0" err="1" smtClean="0"/>
              <a:t>Groegaidd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Greek alphabet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99592" y="2060848"/>
            <a:ext cx="2736304" cy="266429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9fed </a:t>
            </a:r>
            <a:r>
              <a:rPr lang="en-GB" dirty="0" err="1" smtClean="0"/>
              <a:t>canrif</a:t>
            </a:r>
            <a:r>
              <a:rPr lang="en-GB" dirty="0" smtClean="0"/>
              <a:t> </a:t>
            </a:r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Crist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9</a:t>
            </a:r>
            <a:r>
              <a:rPr lang="en-GB" i="1" baseline="30000" dirty="0" smtClean="0"/>
              <a:t>th</a:t>
            </a:r>
            <a:r>
              <a:rPr lang="en-GB" i="1" dirty="0" smtClean="0"/>
              <a:t> century BC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5229200"/>
            <a:ext cx="2890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Yahoo, no date 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529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Madonna and Child</a:t>
            </a:r>
            <a:br>
              <a:rPr lang="en-GB" dirty="0"/>
            </a:br>
            <a:r>
              <a:rPr lang="en-GB" dirty="0" err="1" smtClean="0"/>
              <a:t>Berlinghiero</a:t>
            </a:r>
            <a:r>
              <a:rPr lang="en-GB" dirty="0" smtClean="0"/>
              <a:t> </a:t>
            </a:r>
            <a:r>
              <a:rPr lang="en-GB" dirty="0" smtClean="0"/>
              <a:t>1228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3744416" cy="511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732240" y="537321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Yahoo, no date 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594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gwasg</a:t>
            </a:r>
            <a:r>
              <a:rPr lang="en-GB" dirty="0" smtClean="0"/>
              <a:t> </a:t>
            </a:r>
            <a:r>
              <a:rPr lang="en-GB" dirty="0" err="1" smtClean="0"/>
              <a:t>argraffu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Developing the printing press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7200" y="2235548"/>
            <a:ext cx="4038600" cy="2718692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Gutenberg, 1430s</a:t>
            </a:r>
          </a:p>
          <a:p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fynediad</a:t>
            </a:r>
            <a:r>
              <a:rPr lang="en-GB" dirty="0" smtClean="0"/>
              <a:t> at </a:t>
            </a:r>
            <a:r>
              <a:rPr lang="en-GB" dirty="0" err="1" smtClean="0"/>
              <a:t>lyfrau</a:t>
            </a:r>
            <a:r>
              <a:rPr lang="en-GB" dirty="0" smtClean="0"/>
              <a:t>, </a:t>
            </a:r>
            <a:r>
              <a:rPr lang="en-GB" dirty="0" err="1" smtClean="0"/>
              <a:t>pamffledi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More access to books, pamphlets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544522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Thought Co., 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832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Pieter Brueghel 1560 Children’s games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7056783" cy="5301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0196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Jan </a:t>
            </a:r>
            <a:r>
              <a:rPr lang="en-GB" dirty="0" smtClean="0"/>
              <a:t>Steen, The </a:t>
            </a:r>
            <a:r>
              <a:rPr lang="en-GB" dirty="0"/>
              <a:t>Effects of Intemperance</a:t>
            </a:r>
            <a:br>
              <a:rPr lang="en-GB" dirty="0"/>
            </a:br>
            <a:r>
              <a:rPr lang="en-GB" dirty="0"/>
              <a:t>about </a:t>
            </a:r>
            <a:r>
              <a:rPr lang="en-GB" dirty="0" smtClean="0"/>
              <a:t>1663-5 </a:t>
            </a:r>
            <a:endParaRPr lang="en-GB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3"/>
            <a:ext cx="6624736" cy="4320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8467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William Hogarth 1742</a:t>
            </a:r>
            <a:br>
              <a:rPr lang="en-GB" dirty="0" smtClean="0"/>
            </a:br>
            <a:r>
              <a:rPr lang="en-GB" dirty="0" smtClean="0"/>
              <a:t>The Graham Children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84784"/>
            <a:ext cx="5544616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3174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384" y="1600200"/>
            <a:ext cx="401323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666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2816"/>
            <a:ext cx="583264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6550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0416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Emojis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81806" y="1600200"/>
            <a:ext cx="3989388" cy="3989388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symbolau</a:t>
            </a:r>
            <a:endParaRPr lang="en-GB" dirty="0" smtClean="0"/>
          </a:p>
          <a:p>
            <a:endParaRPr lang="en-GB" dirty="0"/>
          </a:p>
          <a:p>
            <a:r>
              <a:rPr lang="en-GB" i="1" dirty="0" err="1" smtClean="0"/>
              <a:t>Ccommunicating</a:t>
            </a:r>
            <a:r>
              <a:rPr lang="en-GB" i="1" dirty="0" smtClean="0"/>
              <a:t> through symbols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4932040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Yahoo, no date 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680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       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ffynonellau</a:t>
            </a:r>
            <a:r>
              <a:rPr lang="en-GB" dirty="0" smtClean="0"/>
              <a:t> </a:t>
            </a:r>
            <a:r>
              <a:rPr lang="en-GB" dirty="0" err="1" smtClean="0"/>
              <a:t>cyfryngol</a:t>
            </a:r>
            <a:r>
              <a:rPr lang="en-GB" dirty="0" smtClean="0"/>
              <a:t> </a:t>
            </a:r>
            <a:r>
              <a:rPr lang="en-GB" dirty="0" err="1" smtClean="0"/>
              <a:t>defnyddiwyd</a:t>
            </a:r>
            <a:r>
              <a:rPr lang="en-GB" dirty="0" smtClean="0"/>
              <a:t>? </a:t>
            </a:r>
            <a:endParaRPr lang="en-GB" dirty="0"/>
          </a:p>
          <a:p>
            <a:pPr lvl="1"/>
            <a:r>
              <a:rPr lang="en-GB" dirty="0" smtClean="0"/>
              <a:t>1900</a:t>
            </a:r>
          </a:p>
          <a:p>
            <a:pPr lvl="1"/>
            <a:r>
              <a:rPr lang="en-GB" dirty="0" smtClean="0"/>
              <a:t>1945</a:t>
            </a:r>
          </a:p>
          <a:p>
            <a:pPr lvl="1"/>
            <a:r>
              <a:rPr lang="en-GB" dirty="0" smtClean="0"/>
              <a:t>1966</a:t>
            </a:r>
          </a:p>
          <a:p>
            <a:pPr lvl="1"/>
            <a:r>
              <a:rPr lang="en-GB" dirty="0" smtClean="0"/>
              <a:t>2000</a:t>
            </a:r>
          </a:p>
          <a:p>
            <a:pPr lvl="1"/>
            <a:r>
              <a:rPr lang="en-GB" dirty="0" smtClean="0"/>
              <a:t>2018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media sources were used?</a:t>
            </a:r>
          </a:p>
          <a:p>
            <a:pPr lvl="1"/>
            <a:r>
              <a:rPr lang="en-GB" dirty="0" smtClean="0"/>
              <a:t>1900</a:t>
            </a:r>
          </a:p>
          <a:p>
            <a:pPr lvl="1"/>
            <a:r>
              <a:rPr lang="en-GB" dirty="0" smtClean="0"/>
              <a:t>1945</a:t>
            </a:r>
          </a:p>
          <a:p>
            <a:pPr lvl="1"/>
            <a:r>
              <a:rPr lang="en-GB" dirty="0" smtClean="0"/>
              <a:t>1966</a:t>
            </a:r>
          </a:p>
          <a:p>
            <a:pPr lvl="1"/>
            <a:r>
              <a:rPr lang="en-GB" dirty="0" smtClean="0"/>
              <a:t>2000</a:t>
            </a:r>
          </a:p>
          <a:p>
            <a:pPr lvl="1"/>
            <a:r>
              <a:rPr lang="en-GB" dirty="0" smtClean="0"/>
              <a:t>2018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1393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Children and parents: media use and attitudes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Sylwadau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Adran</a:t>
            </a:r>
            <a:r>
              <a:rPr lang="en-GB" dirty="0" smtClean="0"/>
              <a:t> 3, tt.22-30</a:t>
            </a:r>
          </a:p>
          <a:p>
            <a:r>
              <a:rPr lang="en-GB" dirty="0" smtClean="0"/>
              <a:t>2005-2015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Comments:</a:t>
            </a:r>
          </a:p>
          <a:p>
            <a:r>
              <a:rPr lang="en-GB" dirty="0" smtClean="0"/>
              <a:t>Section 3, pp.22-30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556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/>
              <a:t>Bradshaw Foundation (</a:t>
            </a:r>
            <a:r>
              <a:rPr lang="en-GB" dirty="0"/>
              <a:t>no date) </a:t>
            </a:r>
            <a:r>
              <a:rPr lang="en-GB" dirty="0" smtClean="0"/>
              <a:t>‘Lascaux cave paintings’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://www.bradshawfoundation.com/lascaux</a:t>
            </a:r>
            <a:r>
              <a:rPr lang="en-GB" dirty="0" smtClean="0">
                <a:hlinkClick r:id="rId2"/>
              </a:rPr>
              <a:t>/</a:t>
            </a:r>
            <a:r>
              <a:rPr lang="en-GB" dirty="0"/>
              <a:t> [Accessed: 26.01.18].</a:t>
            </a:r>
          </a:p>
          <a:p>
            <a:r>
              <a:rPr lang="en-GB" dirty="0"/>
              <a:t>Ofcom (2015) Children and parents: media use and attitudes report. file:///D:/</a:t>
            </a:r>
            <a:r>
              <a:rPr lang="en-GB" dirty="0" smtClean="0"/>
              <a:t>EAEC6011%20C/2017-18/Resources/Ofcom%202015%20children%20and%20parents%20media.pdf</a:t>
            </a:r>
            <a:endParaRPr lang="en-GB" dirty="0"/>
          </a:p>
          <a:p>
            <a:r>
              <a:rPr lang="en-GB" dirty="0" smtClean="0"/>
              <a:t>Thought Co. (no date) ‘Printing </a:t>
            </a:r>
            <a:r>
              <a:rPr lang="en-GB" dirty="0"/>
              <a:t>press’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www.thoughtco.com/johannes-gutenberg-and-the-printing-press-1991865</a:t>
            </a:r>
            <a:r>
              <a:rPr lang="en-GB" dirty="0" smtClean="0"/>
              <a:t> [Accessed: 26.1.18].</a:t>
            </a:r>
            <a:endParaRPr lang="en-GB" dirty="0"/>
          </a:p>
          <a:p>
            <a:r>
              <a:rPr lang="en-GB" dirty="0" smtClean="0"/>
              <a:t>Yahoo (no date) ‘</a:t>
            </a:r>
            <a:r>
              <a:rPr lang="en-GB" dirty="0"/>
              <a:t>Egyptian Hieroglyphs’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search.yahoo.com/yhs/search?hspart=adk&amp;hsimp=yhs-adk_sbnt&amp;param2=110a47cd-4642-45ec-84db-1e87a3448015&amp;param3=maps_6.6~GB~appfocus1&amp;param4=g-ccc1-lp0~Chrome~egyptian+hieroglyphs&amp;param1=20171208&amp;p=egyptian+hieroglyphs&amp;type=ma_appfocus1_cr</a:t>
            </a:r>
            <a:r>
              <a:rPr lang="en-GB" dirty="0" smtClean="0"/>
              <a:t> [Accessed: 26.01.18].</a:t>
            </a:r>
          </a:p>
          <a:p>
            <a:r>
              <a:rPr lang="en-GB" dirty="0" smtClean="0"/>
              <a:t>Yahoo (no date a) ‘</a:t>
            </a:r>
            <a:r>
              <a:rPr lang="en-GB" dirty="0"/>
              <a:t>Greek alphabet’ https://search.yahoo.com/yhs/search;_ylt=Awr9Jg2K8mpaRycAiQQPxQt.;_ylc=X1MDMjExNDcwMDU1OQRfcgMyBGZyA3locy1hZGstYWRrX3NibnQEZ3ByaWQDTWQyWG5LYlRScC5CNmV5bG8zbERyQQRuX3JzbHQDMARuX3N1Z2cDMTAEb3JpZ2luA3NlYXJjaC55YWhvby5jb20EcG9zAzEEcHFzdHIDZ3JlZWsgBHBxc3RybAM2BHFzdHJsAzE2BHF1ZXJ5A2dyZWVrJTIwYWxwaGFiZXQEdF9zdG1wAzE1MTY5NTg2MDYEdXNlX2Nhc2UD?p=greek+alphabet&amp;fr2=sa-gp-search&amp;hspart=adk&amp;hsimp=yhs-adk_sbnt&amp;param1=20171208&amp;param2=110a47cd-4642-45ec-84db-1e87a3448015&amp;param3=maps_6.6~GB~appfocus1&amp;param4=g-ccc1-lp0~Chrome~egyptian+hieroglyphs&amp;type=ma_appfocus1_cr  [Accessed: 26.01.18].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730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smtClean="0"/>
              <a:t>Yahoo (no date b) </a:t>
            </a:r>
            <a:r>
              <a:rPr lang="en-GB" dirty="0"/>
              <a:t>‘Madonna and Child’ https://search.yahoo.com/yhs/search;_ylt=A86.J78_.WpasFsAOLkPxQt.;_</a:t>
            </a:r>
            <a:r>
              <a:rPr lang="en-GB" dirty="0" smtClean="0"/>
              <a:t>ylc=X1MDMjExNDcwMDU1OQRfcgMyBGZyA3locy1hZGstYWRrX3NibnQEZ3ByaWQDR0pOZkhodjlTcFdYRkJfeWJtMVBSQQRuX3JzbHQDMARuX3N1Z2cDMTAEb3JpZ2luA3NlYXJjaC55YWhvby5jb20EcG9zAzEEcHFzdHIDQmVybGluZ2hpZXJvBHBxc3RybAMxMgRxc3RybAMzNgRxdWVyeQNiZXJsaW5naGllcm8lMjBtYWRvbm5hJTIwYW5kJTIwY2hpbGQEdF9zdG1wAzE1MTY5NjA0OTYEdXNlX2Nhc2UD?p=berlinghiero+madonna+and+child&amp;fr2=sa-gp-search&amp;hspart=adk&amp;hsimp=yhs-adk_sbnt&amp;param1=20171208&amp;param2=110a47cd-4642-45ec-84db-1e87a3448015&amp;param3=maps_6.6~GB~appfocus1&amp;param4=g-ccc1-lp0~Chrome~egyptian+hieroglyphs&amp;type=ma_appfocus1_cr [Accessed: 26.1.18].</a:t>
            </a:r>
          </a:p>
          <a:p>
            <a:r>
              <a:rPr lang="en-GB" dirty="0" smtClean="0"/>
              <a:t>Yahoo (no date c) ‘</a:t>
            </a:r>
            <a:r>
              <a:rPr lang="en-GB" dirty="0" err="1" smtClean="0"/>
              <a:t>Emojis</a:t>
            </a:r>
            <a:r>
              <a:rPr lang="en-GB" dirty="0"/>
              <a:t>’ https://</a:t>
            </a:r>
            <a:r>
              <a:rPr lang="en-GB" dirty="0" smtClean="0"/>
              <a:t>images.search.yahoo.com/yhs/search?p=emojis+images&amp;fr=yhs-adk-adk_sbnt&amp;hspart=adk&amp;hsimp=yhs-adk_sbnt&amp;imgurl=https%3A%2F%2Fs-media-cache-ak0.pinimg.com%2F736x%2Fe9%2Fb3%2F13%2Fe9b313c5bad0465c6ee1cb51b06e9e2d.jpg#id=18&amp;iurl=https%3A%2F%2Fs-media-cache-ak0.pinimg.com%2F736x%2Fe9%2Fb3%2F13%2Fe9b313c5bad0465c6ee1cb51b06e9e2d.jpg&amp;action=click [Accessed: 26.1.18]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1410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674</TotalTime>
  <Words>376</Words>
  <Application>Microsoft Office PowerPoint</Application>
  <PresentationFormat>On-screen Show (4:3)</PresentationFormat>
  <Paragraphs>85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Plant a’r cyfryngau  EAEC6011C Children and the media  EAEC6011  </vt:lpstr>
      <vt:lpstr>Beth yw’r cyfryngau? What are media?</vt:lpstr>
      <vt:lpstr>Oes Palaeolithic Age</vt:lpstr>
      <vt:lpstr>Yr Aifft       Egypt</vt:lpstr>
      <vt:lpstr>Yr wyddor Groegaidd The Greek alphabet</vt:lpstr>
      <vt:lpstr>Madonna and Child Berlinghiero 1228 </vt:lpstr>
      <vt:lpstr>Datblygu gwasg argraffu Developing the printing press</vt:lpstr>
      <vt:lpstr>Pieter Brueghel 1560 Children’s games</vt:lpstr>
      <vt:lpstr>Jan Steen, The Effects of Intemperance about 1663-5 </vt:lpstr>
      <vt:lpstr>William Hogarth 1742 The Graham Children</vt:lpstr>
      <vt:lpstr>Late 19th Century</vt:lpstr>
      <vt:lpstr>21st Century</vt:lpstr>
      <vt:lpstr>21st Century</vt:lpstr>
      <vt:lpstr>Emojis</vt:lpstr>
      <vt:lpstr>Gweithgaredd         Activity</vt:lpstr>
      <vt:lpstr>Children and parents: media use and attitudes report</vt:lpstr>
      <vt:lpstr>Cyfeiriadau     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Gwyneth Davies</cp:lastModifiedBy>
  <cp:revision>53</cp:revision>
  <dcterms:created xsi:type="dcterms:W3CDTF">2015-01-06T11:02:32Z</dcterms:created>
  <dcterms:modified xsi:type="dcterms:W3CDTF">2018-01-26T10:29:50Z</dcterms:modified>
</cp:coreProperties>
</file>