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5"/>
  </p:notesMasterIdLst>
  <p:handoutMasterIdLst>
    <p:handoutMasterId r:id="rId76"/>
  </p:handoutMasterIdLst>
  <p:sldIdLst>
    <p:sldId id="271" r:id="rId5"/>
    <p:sldId id="296" r:id="rId6"/>
    <p:sldId id="307" r:id="rId7"/>
    <p:sldId id="285" r:id="rId8"/>
    <p:sldId id="308" r:id="rId9"/>
    <p:sldId id="314" r:id="rId10"/>
    <p:sldId id="807" r:id="rId11"/>
    <p:sldId id="809" r:id="rId12"/>
    <p:sldId id="810" r:id="rId13"/>
    <p:sldId id="811" r:id="rId14"/>
    <p:sldId id="311" r:id="rId15"/>
    <p:sldId id="312" r:id="rId16"/>
    <p:sldId id="306" r:id="rId17"/>
    <p:sldId id="313" r:id="rId18"/>
    <p:sldId id="290" r:id="rId19"/>
    <p:sldId id="922" r:id="rId20"/>
    <p:sldId id="292" r:id="rId21"/>
    <p:sldId id="257" r:id="rId22"/>
    <p:sldId id="276" r:id="rId23"/>
    <p:sldId id="925" r:id="rId24"/>
    <p:sldId id="927" r:id="rId25"/>
    <p:sldId id="803" r:id="rId26"/>
    <p:sldId id="805" r:id="rId27"/>
    <p:sldId id="806" r:id="rId28"/>
    <p:sldId id="815" r:id="rId29"/>
    <p:sldId id="816" r:id="rId30"/>
    <p:sldId id="817" r:id="rId31"/>
    <p:sldId id="818" r:id="rId32"/>
    <p:sldId id="819" r:id="rId33"/>
    <p:sldId id="820" r:id="rId34"/>
    <p:sldId id="821" r:id="rId35"/>
    <p:sldId id="822" r:id="rId36"/>
    <p:sldId id="823" r:id="rId37"/>
    <p:sldId id="824" r:id="rId38"/>
    <p:sldId id="825" r:id="rId39"/>
    <p:sldId id="928" r:id="rId40"/>
    <p:sldId id="826" r:id="rId41"/>
    <p:sldId id="829" r:id="rId42"/>
    <p:sldId id="827" r:id="rId43"/>
    <p:sldId id="828" r:id="rId44"/>
    <p:sldId id="929" r:id="rId45"/>
    <p:sldId id="930" r:id="rId46"/>
    <p:sldId id="931" r:id="rId47"/>
    <p:sldId id="932" r:id="rId48"/>
    <p:sldId id="933" r:id="rId49"/>
    <p:sldId id="934" r:id="rId50"/>
    <p:sldId id="831" r:id="rId51"/>
    <p:sldId id="832" r:id="rId52"/>
    <p:sldId id="833" r:id="rId53"/>
    <p:sldId id="834" r:id="rId54"/>
    <p:sldId id="835" r:id="rId55"/>
    <p:sldId id="836" r:id="rId56"/>
    <p:sldId id="837" r:id="rId57"/>
    <p:sldId id="838" r:id="rId58"/>
    <p:sldId id="839" r:id="rId59"/>
    <p:sldId id="840" r:id="rId60"/>
    <p:sldId id="841" r:id="rId61"/>
    <p:sldId id="842" r:id="rId62"/>
    <p:sldId id="843" r:id="rId63"/>
    <p:sldId id="921" r:id="rId64"/>
    <p:sldId id="915" r:id="rId65"/>
    <p:sldId id="916" r:id="rId66"/>
    <p:sldId id="918" r:id="rId67"/>
    <p:sldId id="919" r:id="rId68"/>
    <p:sldId id="298" r:id="rId69"/>
    <p:sldId id="299" r:id="rId70"/>
    <p:sldId id="264" r:id="rId71"/>
    <p:sldId id="923" r:id="rId72"/>
    <p:sldId id="924" r:id="rId73"/>
    <p:sldId id="935"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57" d="100"/>
          <a:sy n="57" d="100"/>
        </p:scale>
        <p:origin x="1776" y="6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impower.co.uk/reports/which-councils-are-best-2"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4</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important text for you to access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1030648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important text for you to access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3711980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2440511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1969493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588174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1249312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15</a:t>
            </a:fld>
            <a:endParaRPr lang="en-GB"/>
          </a:p>
        </p:txBody>
      </p:sp>
    </p:spTree>
    <p:extLst>
      <p:ext uri="{BB962C8B-B14F-4D97-AF65-F5344CB8AC3E}">
        <p14:creationId xmlns:p14="http://schemas.microsoft.com/office/powerpoint/2010/main" val="3587294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16</a:t>
            </a:fld>
            <a:endParaRPr lang="en-GB"/>
          </a:p>
        </p:txBody>
      </p:sp>
    </p:spTree>
    <p:extLst>
      <p:ext uri="{BB962C8B-B14F-4D97-AF65-F5344CB8AC3E}">
        <p14:creationId xmlns:p14="http://schemas.microsoft.com/office/powerpoint/2010/main" val="10025749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17</a:t>
            </a:fld>
            <a:endParaRPr lang="en-GB"/>
          </a:p>
        </p:txBody>
      </p:sp>
    </p:spTree>
    <p:extLst>
      <p:ext uri="{BB962C8B-B14F-4D97-AF65-F5344CB8AC3E}">
        <p14:creationId xmlns:p14="http://schemas.microsoft.com/office/powerpoint/2010/main" val="2888218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20</a:t>
            </a:fld>
            <a:endParaRPr lang="en-GB"/>
          </a:p>
        </p:txBody>
      </p:sp>
    </p:spTree>
    <p:extLst>
      <p:ext uri="{BB962C8B-B14F-4D97-AF65-F5344CB8AC3E}">
        <p14:creationId xmlns:p14="http://schemas.microsoft.com/office/powerpoint/2010/main" val="120166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21556198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22</a:t>
            </a:fld>
            <a:endParaRPr lang="en-GB"/>
          </a:p>
        </p:txBody>
      </p:sp>
    </p:spTree>
    <p:extLst>
      <p:ext uri="{BB962C8B-B14F-4D97-AF65-F5344CB8AC3E}">
        <p14:creationId xmlns:p14="http://schemas.microsoft.com/office/powerpoint/2010/main" val="1702459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7C68436-5D10-466E-A1DC-5A5FEFCD442E}" type="slidenum">
              <a:rPr lang="en-GB" altLang="es-ES_tradnl" smtClean="0"/>
              <a:pPr/>
              <a:t>25</a:t>
            </a:fld>
            <a:endParaRPr lang="en-GB" altLang="es-ES_tradnl" dirty="0"/>
          </a:p>
        </p:txBody>
      </p:sp>
    </p:spTree>
    <p:extLst>
      <p:ext uri="{BB962C8B-B14F-4D97-AF65-F5344CB8AC3E}">
        <p14:creationId xmlns:p14="http://schemas.microsoft.com/office/powerpoint/2010/main" val="4222580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11DF3F9-5702-4134-BEF5-A43C86CF9E11}" type="slidenum">
              <a:rPr lang="en-GB" altLang="es-ES_tradnl" smtClean="0"/>
              <a:pPr/>
              <a:t>26</a:t>
            </a:fld>
            <a:endParaRPr lang="en-GB" altLang="es-ES_tradnl" dirty="0"/>
          </a:p>
        </p:txBody>
      </p:sp>
    </p:spTree>
    <p:extLst>
      <p:ext uri="{BB962C8B-B14F-4D97-AF65-F5344CB8AC3E}">
        <p14:creationId xmlns:p14="http://schemas.microsoft.com/office/powerpoint/2010/main" val="1544770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49D5F44-0BB1-4C99-B862-B5F0BE735EC7}" type="slidenum">
              <a:rPr lang="en-GB" altLang="es-ES_tradnl" smtClean="0"/>
              <a:pPr/>
              <a:t>27</a:t>
            </a:fld>
            <a:endParaRPr lang="en-GB" altLang="es-ES_tradnl" dirty="0"/>
          </a:p>
        </p:txBody>
      </p:sp>
    </p:spTree>
    <p:extLst>
      <p:ext uri="{BB962C8B-B14F-4D97-AF65-F5344CB8AC3E}">
        <p14:creationId xmlns:p14="http://schemas.microsoft.com/office/powerpoint/2010/main" val="681448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4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84F082B-58CA-4E61-A4FA-76BD196989CB}" type="slidenum">
              <a:rPr lang="en-GB" altLang="es-ES_tradnl" smtClean="0"/>
              <a:pPr/>
              <a:t>28</a:t>
            </a:fld>
            <a:endParaRPr lang="en-GB" altLang="es-ES_tradnl" dirty="0"/>
          </a:p>
        </p:txBody>
      </p:sp>
    </p:spTree>
    <p:extLst>
      <p:ext uri="{BB962C8B-B14F-4D97-AF65-F5344CB8AC3E}">
        <p14:creationId xmlns:p14="http://schemas.microsoft.com/office/powerpoint/2010/main" val="1648182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ea typeface="Times New Roman" pitchFamily="18" charset="0"/>
              <a:cs typeface="Arial" charset="0"/>
            </a:endParaRPr>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7B34981-3460-414C-8964-7DF55045F18E}" type="slidenum">
              <a:rPr lang="en-GB" altLang="es-ES_tradnl" smtClean="0"/>
              <a:pPr/>
              <a:t>29</a:t>
            </a:fld>
            <a:endParaRPr lang="en-GB" altLang="es-ES_tradnl" dirty="0"/>
          </a:p>
        </p:txBody>
      </p:sp>
    </p:spTree>
    <p:extLst>
      <p:ext uri="{BB962C8B-B14F-4D97-AF65-F5344CB8AC3E}">
        <p14:creationId xmlns:p14="http://schemas.microsoft.com/office/powerpoint/2010/main" val="2770339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F98A7E8-09D2-4A8F-8DC1-2619353849D6}" type="slidenum">
              <a:rPr lang="en-GB" altLang="es-ES_tradnl" smtClean="0"/>
              <a:pPr/>
              <a:t>30</a:t>
            </a:fld>
            <a:endParaRPr lang="en-GB" altLang="es-ES_tradnl" dirty="0"/>
          </a:p>
        </p:txBody>
      </p:sp>
    </p:spTree>
    <p:extLst>
      <p:ext uri="{BB962C8B-B14F-4D97-AF65-F5344CB8AC3E}">
        <p14:creationId xmlns:p14="http://schemas.microsoft.com/office/powerpoint/2010/main" val="42060896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6EDAD4-9AD4-4AC5-BCDB-150B72842DD8}" type="slidenum">
              <a:rPr lang="en-GB" altLang="es-ES_tradnl" smtClean="0"/>
              <a:pPr/>
              <a:t>31</a:t>
            </a:fld>
            <a:endParaRPr lang="en-GB" altLang="es-ES_tradnl" dirty="0"/>
          </a:p>
        </p:txBody>
      </p:sp>
    </p:spTree>
    <p:extLst>
      <p:ext uri="{BB962C8B-B14F-4D97-AF65-F5344CB8AC3E}">
        <p14:creationId xmlns:p14="http://schemas.microsoft.com/office/powerpoint/2010/main" val="1903438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A817222-7DD7-45E7-99DA-78B3FAAC16A6}" type="slidenum">
              <a:rPr lang="en-GB" altLang="es-ES_tradnl" smtClean="0"/>
              <a:pPr/>
              <a:t>32</a:t>
            </a:fld>
            <a:endParaRPr lang="en-GB" altLang="es-ES_tradnl" dirty="0"/>
          </a:p>
        </p:txBody>
      </p:sp>
    </p:spTree>
    <p:extLst>
      <p:ext uri="{BB962C8B-B14F-4D97-AF65-F5344CB8AC3E}">
        <p14:creationId xmlns:p14="http://schemas.microsoft.com/office/powerpoint/2010/main" val="6813045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514BE39-43BA-42A6-8AC1-CEB0488B5B61}" type="slidenum">
              <a:rPr lang="en-GB" altLang="es-ES_tradnl" smtClean="0"/>
              <a:pPr/>
              <a:t>33</a:t>
            </a:fld>
            <a:endParaRPr lang="en-GB" altLang="es-ES_tradnl" dirty="0"/>
          </a:p>
        </p:txBody>
      </p:sp>
    </p:spTree>
    <p:extLst>
      <p:ext uri="{BB962C8B-B14F-4D97-AF65-F5344CB8AC3E}">
        <p14:creationId xmlns:p14="http://schemas.microsoft.com/office/powerpoint/2010/main" val="11046398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B6BDBC4-9E78-4778-8EC8-6EF580EA055C}" type="slidenum">
              <a:rPr lang="en-GB" altLang="es-ES_tradnl" smtClean="0"/>
              <a:pPr/>
              <a:t>34</a:t>
            </a:fld>
            <a:endParaRPr lang="en-GB" altLang="es-ES_tradnl" dirty="0"/>
          </a:p>
        </p:txBody>
      </p:sp>
    </p:spTree>
    <p:extLst>
      <p:ext uri="{BB962C8B-B14F-4D97-AF65-F5344CB8AC3E}">
        <p14:creationId xmlns:p14="http://schemas.microsoft.com/office/powerpoint/2010/main" val="40217925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B68763B-FDF4-4955-B622-D3FDB31BE10F}" type="slidenum">
              <a:rPr lang="en-GB" altLang="es-ES_tradnl" smtClean="0"/>
              <a:pPr/>
              <a:t>35</a:t>
            </a:fld>
            <a:endParaRPr lang="en-GB" altLang="es-ES_tradnl" dirty="0"/>
          </a:p>
        </p:txBody>
      </p:sp>
    </p:spTree>
    <p:extLst>
      <p:ext uri="{BB962C8B-B14F-4D97-AF65-F5344CB8AC3E}">
        <p14:creationId xmlns:p14="http://schemas.microsoft.com/office/powerpoint/2010/main" val="41215237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endParaRPr lang="en-US" altLang="es-ES_tradnl" dirty="0"/>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B68763B-FDF4-4955-B622-D3FDB31BE10F}" type="slidenum">
              <a:rPr lang="en-GB" altLang="es-ES_tradnl" smtClean="0"/>
              <a:pPr/>
              <a:t>36</a:t>
            </a:fld>
            <a:endParaRPr lang="en-GB" altLang="es-ES_tradnl" dirty="0"/>
          </a:p>
        </p:txBody>
      </p:sp>
    </p:spTree>
    <p:extLst>
      <p:ext uri="{BB962C8B-B14F-4D97-AF65-F5344CB8AC3E}">
        <p14:creationId xmlns:p14="http://schemas.microsoft.com/office/powerpoint/2010/main" val="33717984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27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26BF2F0-95A9-46CF-B508-E66B2F7BBDA7}" type="slidenum">
              <a:rPr lang="en-GB" altLang="es-ES_tradnl" smtClean="0"/>
              <a:pPr/>
              <a:t>37</a:t>
            </a:fld>
            <a:endParaRPr lang="en-GB" altLang="es-ES_tradnl" dirty="0"/>
          </a:p>
        </p:txBody>
      </p:sp>
    </p:spTree>
    <p:extLst>
      <p:ext uri="{BB962C8B-B14F-4D97-AF65-F5344CB8AC3E}">
        <p14:creationId xmlns:p14="http://schemas.microsoft.com/office/powerpoint/2010/main" val="42174968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3F793E-81CA-4326-90A9-75174BA00C20}" type="slidenum">
              <a:rPr lang="en-GB" altLang="es-ES_tradnl" smtClean="0">
                <a:solidFill>
                  <a:prstClr val="black"/>
                </a:solidFill>
              </a:rPr>
              <a:pPr/>
              <a:t>38</a:t>
            </a:fld>
            <a:endParaRPr lang="en-GB" altLang="es-ES_tradnl" dirty="0">
              <a:solidFill>
                <a:prstClr val="black"/>
              </a:solidFill>
            </a:endParaRPr>
          </a:p>
        </p:txBody>
      </p:sp>
    </p:spTree>
    <p:extLst>
      <p:ext uri="{BB962C8B-B14F-4D97-AF65-F5344CB8AC3E}">
        <p14:creationId xmlns:p14="http://schemas.microsoft.com/office/powerpoint/2010/main" val="1122801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3F793E-81CA-4326-90A9-75174BA00C20}" type="slidenum">
              <a:rPr lang="en-GB" altLang="es-ES_tradnl" smtClean="0"/>
              <a:pPr/>
              <a:t>39</a:t>
            </a:fld>
            <a:endParaRPr lang="en-GB" altLang="es-ES_tradnl" dirty="0"/>
          </a:p>
        </p:txBody>
      </p:sp>
    </p:spTree>
    <p:extLst>
      <p:ext uri="{BB962C8B-B14F-4D97-AF65-F5344CB8AC3E}">
        <p14:creationId xmlns:p14="http://schemas.microsoft.com/office/powerpoint/2010/main" val="16411393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s-ES_tradnl" dirty="0"/>
          </a:p>
        </p:txBody>
      </p:sp>
      <p:sp>
        <p:nvSpPr>
          <p:cNvPr id="348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118C92D-7993-4729-9232-276A1F076C95}" type="slidenum">
              <a:rPr lang="en-GB" altLang="es-ES_tradnl" smtClean="0"/>
              <a:pPr/>
              <a:t>40</a:t>
            </a:fld>
            <a:endParaRPr lang="en-GB" altLang="es-ES_tradnl" dirty="0"/>
          </a:p>
        </p:txBody>
      </p:sp>
    </p:spTree>
    <p:extLst>
      <p:ext uri="{BB962C8B-B14F-4D97-AF65-F5344CB8AC3E}">
        <p14:creationId xmlns:p14="http://schemas.microsoft.com/office/powerpoint/2010/main" val="16715899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 out my synopsis</a:t>
            </a:r>
          </a:p>
        </p:txBody>
      </p:sp>
      <p:sp>
        <p:nvSpPr>
          <p:cNvPr id="4" name="Slide Number Placeholder 3"/>
          <p:cNvSpPr>
            <a:spLocks noGrp="1"/>
          </p:cNvSpPr>
          <p:nvPr>
            <p:ph type="sldNum" sz="quarter" idx="5"/>
          </p:nvPr>
        </p:nvSpPr>
        <p:spPr/>
        <p:txBody>
          <a:bodyPr/>
          <a:lstStyle/>
          <a:p>
            <a:fld id="{A74F7143-3262-4712-BBAC-9EEC69AABB0A}" type="slidenum">
              <a:rPr lang="en-GB" smtClean="0"/>
              <a:t>41</a:t>
            </a:fld>
            <a:endParaRPr lang="en-GB"/>
          </a:p>
        </p:txBody>
      </p:sp>
    </p:spTree>
    <p:extLst>
      <p:ext uri="{BB962C8B-B14F-4D97-AF65-F5344CB8AC3E}">
        <p14:creationId xmlns:p14="http://schemas.microsoft.com/office/powerpoint/2010/main" val="33793691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42</a:t>
            </a:fld>
            <a:endParaRPr lang="en-GB"/>
          </a:p>
        </p:txBody>
      </p:sp>
    </p:spTree>
    <p:extLst>
      <p:ext uri="{BB962C8B-B14F-4D97-AF65-F5344CB8AC3E}">
        <p14:creationId xmlns:p14="http://schemas.microsoft.com/office/powerpoint/2010/main" val="16843496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43</a:t>
            </a:fld>
            <a:endParaRPr lang="en-GB"/>
          </a:p>
        </p:txBody>
      </p:sp>
    </p:spTree>
    <p:extLst>
      <p:ext uri="{BB962C8B-B14F-4D97-AF65-F5344CB8AC3E}">
        <p14:creationId xmlns:p14="http://schemas.microsoft.com/office/powerpoint/2010/main" val="8393464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44</a:t>
            </a:fld>
            <a:endParaRPr lang="en-GB"/>
          </a:p>
        </p:txBody>
      </p:sp>
    </p:spTree>
    <p:extLst>
      <p:ext uri="{BB962C8B-B14F-4D97-AF65-F5344CB8AC3E}">
        <p14:creationId xmlns:p14="http://schemas.microsoft.com/office/powerpoint/2010/main" val="15801611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45</a:t>
            </a:fld>
            <a:endParaRPr lang="en-GB"/>
          </a:p>
        </p:txBody>
      </p:sp>
    </p:spTree>
    <p:extLst>
      <p:ext uri="{BB962C8B-B14F-4D97-AF65-F5344CB8AC3E}">
        <p14:creationId xmlns:p14="http://schemas.microsoft.com/office/powerpoint/2010/main" val="35444843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46</a:t>
            </a:fld>
            <a:endParaRPr lang="en-GB"/>
          </a:p>
        </p:txBody>
      </p:sp>
    </p:spTree>
    <p:extLst>
      <p:ext uri="{BB962C8B-B14F-4D97-AF65-F5344CB8AC3E}">
        <p14:creationId xmlns:p14="http://schemas.microsoft.com/office/powerpoint/2010/main" val="34267019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47</a:t>
            </a:fld>
            <a:endParaRPr lang="en-GB"/>
          </a:p>
        </p:txBody>
      </p:sp>
    </p:spTree>
    <p:extLst>
      <p:ext uri="{BB962C8B-B14F-4D97-AF65-F5344CB8AC3E}">
        <p14:creationId xmlns:p14="http://schemas.microsoft.com/office/powerpoint/2010/main" val="18685214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56</a:t>
            </a:fld>
            <a:endParaRPr lang="en-GB"/>
          </a:p>
        </p:txBody>
      </p:sp>
    </p:spTree>
    <p:extLst>
      <p:ext uri="{BB962C8B-B14F-4D97-AF65-F5344CB8AC3E}">
        <p14:creationId xmlns:p14="http://schemas.microsoft.com/office/powerpoint/2010/main" val="39620218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60</a:t>
            </a:fld>
            <a:endParaRPr lang="en-GB"/>
          </a:p>
        </p:txBody>
      </p:sp>
    </p:spTree>
    <p:extLst>
      <p:ext uri="{BB962C8B-B14F-4D97-AF65-F5344CB8AC3E}">
        <p14:creationId xmlns:p14="http://schemas.microsoft.com/office/powerpoint/2010/main" val="15123251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Netflix</a:t>
            </a:r>
          </a:p>
        </p:txBody>
      </p:sp>
      <p:sp>
        <p:nvSpPr>
          <p:cNvPr id="4" name="Slide Number Placeholder 3"/>
          <p:cNvSpPr>
            <a:spLocks noGrp="1"/>
          </p:cNvSpPr>
          <p:nvPr>
            <p:ph type="sldNum" sz="quarter" idx="5"/>
          </p:nvPr>
        </p:nvSpPr>
        <p:spPr/>
        <p:txBody>
          <a:bodyPr/>
          <a:lstStyle/>
          <a:p>
            <a:fld id="{A74F7143-3262-4712-BBAC-9EEC69AABB0A}" type="slidenum">
              <a:rPr lang="en-GB" smtClean="0"/>
              <a:t>62</a:t>
            </a:fld>
            <a:endParaRPr lang="en-GB"/>
          </a:p>
        </p:txBody>
      </p:sp>
    </p:spTree>
    <p:extLst>
      <p:ext uri="{BB962C8B-B14F-4D97-AF65-F5344CB8AC3E}">
        <p14:creationId xmlns:p14="http://schemas.microsoft.com/office/powerpoint/2010/main" val="12261460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64</a:t>
            </a:fld>
            <a:endParaRPr lang="en-GB"/>
          </a:p>
        </p:txBody>
      </p:sp>
    </p:spTree>
    <p:extLst>
      <p:ext uri="{BB962C8B-B14F-4D97-AF65-F5344CB8AC3E}">
        <p14:creationId xmlns:p14="http://schemas.microsoft.com/office/powerpoint/2010/main" val="400563706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Critical Thinking Podcast.</a:t>
            </a:r>
          </a:p>
        </p:txBody>
      </p:sp>
      <p:sp>
        <p:nvSpPr>
          <p:cNvPr id="4" name="Slide Number Placeholder 3"/>
          <p:cNvSpPr>
            <a:spLocks noGrp="1"/>
          </p:cNvSpPr>
          <p:nvPr>
            <p:ph type="sldNum" sz="quarter" idx="5"/>
          </p:nvPr>
        </p:nvSpPr>
        <p:spPr/>
        <p:txBody>
          <a:bodyPr/>
          <a:lstStyle/>
          <a:p>
            <a:fld id="{A74F7143-3262-4712-BBAC-9EEC69AABB0A}" type="slidenum">
              <a:rPr lang="en-GB" smtClean="0"/>
              <a:t>66</a:t>
            </a:fld>
            <a:endParaRPr lang="en-GB"/>
          </a:p>
        </p:txBody>
      </p:sp>
    </p:spTree>
    <p:extLst>
      <p:ext uri="{BB962C8B-B14F-4D97-AF65-F5344CB8AC3E}">
        <p14:creationId xmlns:p14="http://schemas.microsoft.com/office/powerpoint/2010/main" val="9265779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light of this, how do you make your organisation attractive to your current staff and future applicants?</a:t>
            </a:r>
          </a:p>
          <a:p>
            <a:r>
              <a:rPr lang="en-GB" dirty="0"/>
              <a:t>How do you motivate your staff to perform?</a:t>
            </a:r>
          </a:p>
          <a:p>
            <a:r>
              <a:rPr lang="en-GB" dirty="0"/>
              <a:t>What skills does your organisation need in the future?</a:t>
            </a:r>
          </a:p>
          <a:p>
            <a:r>
              <a:rPr lang="en-GB" dirty="0"/>
              <a:t>How can you retain the need for people?</a:t>
            </a:r>
          </a:p>
        </p:txBody>
      </p:sp>
      <p:sp>
        <p:nvSpPr>
          <p:cNvPr id="4" name="Slide Number Placeholder 3"/>
          <p:cNvSpPr>
            <a:spLocks noGrp="1"/>
          </p:cNvSpPr>
          <p:nvPr>
            <p:ph type="sldNum" sz="quarter" idx="5"/>
          </p:nvPr>
        </p:nvSpPr>
        <p:spPr/>
        <p:txBody>
          <a:bodyPr/>
          <a:lstStyle/>
          <a:p>
            <a:fld id="{887325CA-BFF4-44AA-A03D-8098CD61DEBF}" type="slidenum">
              <a:rPr lang="en-GB" smtClean="0"/>
              <a:t>67</a:t>
            </a:fld>
            <a:endParaRPr lang="en-GB"/>
          </a:p>
        </p:txBody>
      </p:sp>
    </p:spTree>
    <p:extLst>
      <p:ext uri="{BB962C8B-B14F-4D97-AF65-F5344CB8AC3E}">
        <p14:creationId xmlns:p14="http://schemas.microsoft.com/office/powerpoint/2010/main" val="13189241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https://www.impower.co.uk/reports/which-councils-are-best-2</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69</a:t>
            </a:fld>
            <a:endParaRPr lang="en-GB"/>
          </a:p>
        </p:txBody>
      </p:sp>
    </p:spTree>
    <p:extLst>
      <p:ext uri="{BB962C8B-B14F-4D97-AF65-F5344CB8AC3E}">
        <p14:creationId xmlns:p14="http://schemas.microsoft.com/office/powerpoint/2010/main" val="1962854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137651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 Id="rId9" Type="http://schemas.openxmlformats.org/officeDocument/2006/relationships/image" Target="../media/image10.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hyperlink" Target="http://www.acas.org.uk/" TargetMode="External"/><Relationship Id="rId3" Type="http://schemas.openxmlformats.org/officeDocument/2006/relationships/hyperlink" Target="https://www.i-l-m.com/" TargetMode="External"/><Relationship Id="rId7" Type="http://schemas.openxmlformats.org/officeDocument/2006/relationships/hyperlink" Target="http://www.weforum.org/"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hyperlink" Target="http://www.kckinsey.com/" TargetMode="External"/><Relationship Id="rId5" Type="http://schemas.openxmlformats.org/officeDocument/2006/relationships/hyperlink" Target="http://www.gallup.com/" TargetMode="External"/><Relationship Id="rId4" Type="http://schemas.openxmlformats.org/officeDocument/2006/relationships/hyperlink" Target="http://www.hbr.org/" TargetMode="External"/><Relationship Id="rId9" Type="http://schemas.openxmlformats.org/officeDocument/2006/relationships/hyperlink" Target="http://www.personneltoday.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dge.sagepub.com/northouse7e/student-resources/chapter-1/video-and-multimedia"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unatizaytu.blogspot.com/2012/09/diseno-de-proyectos-i-aclarando.html"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2.deloitte.com/us/en/pages/technology-media-and-telecommunications/articles/leading-in-a-vuca-world.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51520"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4400" dirty="0">
                <a:solidFill>
                  <a:schemeClr val="bg1"/>
                </a:solidFill>
              </a:rPr>
            </a:br>
            <a:r>
              <a:rPr lang="en-GB" sz="3100" b="1" dirty="0">
                <a:solidFill>
                  <a:schemeClr val="accent6"/>
                </a:solidFill>
              </a:rPr>
              <a:t>Major Contemporary </a:t>
            </a:r>
            <a:br>
              <a:rPr lang="en-GB" sz="3100" b="1" dirty="0">
                <a:solidFill>
                  <a:schemeClr val="accent6"/>
                </a:solidFill>
              </a:rPr>
            </a:br>
            <a:r>
              <a:rPr lang="en-GB" sz="3100" b="1" dirty="0">
                <a:solidFill>
                  <a:schemeClr val="accent6"/>
                </a:solidFill>
              </a:rPr>
              <a:t>Research and Debates</a:t>
            </a:r>
            <a:br>
              <a:rPr lang="en-GB" sz="3100" b="1" dirty="0">
                <a:solidFill>
                  <a:schemeClr val="accent6"/>
                </a:solidFill>
              </a:rPr>
            </a:br>
            <a:br>
              <a:rPr lang="en-GB" sz="3100" b="1" dirty="0">
                <a:solidFill>
                  <a:schemeClr val="accent6"/>
                </a:solidFill>
              </a:rPr>
            </a:br>
            <a:r>
              <a:rPr lang="en-GB" sz="2000" b="1" dirty="0" err="1">
                <a:solidFill>
                  <a:schemeClr val="accent6"/>
                </a:solidFill>
              </a:rPr>
              <a:t>Lecturer:Deborah</a:t>
            </a:r>
            <a:r>
              <a:rPr lang="en-GB" sz="2000" b="1" dirty="0">
                <a:solidFill>
                  <a:schemeClr val="accent6"/>
                </a:solidFill>
              </a:rPr>
              <a:t> Rees</a:t>
            </a:r>
            <a:br>
              <a:rPr lang="en-GB" sz="2000" b="1" dirty="0">
                <a:solidFill>
                  <a:schemeClr val="accent6"/>
                </a:solidFill>
              </a:rPr>
            </a:br>
            <a:r>
              <a:rPr lang="en-GB" sz="2000" b="1" dirty="0">
                <a:solidFill>
                  <a:schemeClr val="accent6"/>
                </a:solidFill>
              </a:rPr>
              <a:t>deborah.rees@ustsd.ac.uk</a:t>
            </a: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1961964" y="1340768"/>
            <a:ext cx="5220072" cy="1569660"/>
          </a:xfrm>
          <a:prstGeom prst="rect">
            <a:avLst/>
          </a:prstGeom>
        </p:spPr>
        <p:txBody>
          <a:bodyPr wrap="square">
            <a:spAutoFit/>
          </a:bodyPr>
          <a:lstStyle/>
          <a:p>
            <a:pPr algn="r"/>
            <a:r>
              <a:rPr lang="en-GB" sz="3200" dirty="0">
                <a:solidFill>
                  <a:schemeClr val="bg1"/>
                </a:solidFill>
              </a:rPr>
              <a:t>Leading, Managing &amp; Developing People: </a:t>
            </a:r>
          </a:p>
          <a:p>
            <a:pPr algn="r"/>
            <a:r>
              <a:rPr lang="en-GB" sz="3200" dirty="0">
                <a:solidFill>
                  <a:schemeClr val="bg1"/>
                </a:solidFill>
              </a:rPr>
              <a:t>Week 1</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1568908" y="644522"/>
            <a:ext cx="6858000" cy="1131404"/>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a:t>
            </a:r>
            <a:br>
              <a:rPr lang="en-GB" sz="2400" dirty="0"/>
            </a:br>
            <a:r>
              <a:rPr lang="en-GB" sz="1650" dirty="0"/>
              <a:t>Lecturer Human Resource Management</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181470" y="2187178"/>
            <a:ext cx="270780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Places where</a:t>
            </a:r>
          </a:p>
          <a:p>
            <a:r>
              <a:rPr lang="en-GB" sz="1800" b="1" dirty="0"/>
              <a:t>I have worked in HR/Training:</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5450" y="2306392"/>
            <a:ext cx="1365821" cy="1199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5302" y="1903128"/>
            <a:ext cx="1620078" cy="14666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4"/>
          <a:srcRect l="3490" t="16847" r="70585" b="49754"/>
          <a:stretch/>
        </p:blipFill>
        <p:spPr bwMode="auto">
          <a:xfrm>
            <a:off x="2889276" y="3811514"/>
            <a:ext cx="2415830" cy="133204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2165" y="3505649"/>
            <a:ext cx="1747739" cy="9727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8154" y="2636453"/>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94743" y="4786745"/>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83705" y="3863576"/>
            <a:ext cx="2497016"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600" b="1" dirty="0"/>
              <a:t>Interesting facts:</a:t>
            </a:r>
          </a:p>
          <a:p>
            <a:pPr algn="l"/>
            <a:r>
              <a:rPr lang="en-GB" sz="1600" b="1" dirty="0"/>
              <a:t>I was born in Cyprus and lived in Germany for 5 years.  I am crazy about horses and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39137" y="4748645"/>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12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Autofit/>
          </a:bodyPr>
          <a:lstStyle/>
          <a:p>
            <a:pPr algn="l"/>
            <a:r>
              <a:rPr lang="en-GB" sz="3200" dirty="0">
                <a:solidFill>
                  <a:schemeClr val="tx2"/>
                </a:solidFill>
              </a:rPr>
              <a:t>Module Aims and Learning Outcomes</a:t>
            </a:r>
          </a:p>
        </p:txBody>
      </p:sp>
      <p:sp>
        <p:nvSpPr>
          <p:cNvPr id="44035" name="Rectangle 3"/>
          <p:cNvSpPr>
            <a:spLocks noGrp="1" noChangeArrowheads="1"/>
          </p:cNvSpPr>
          <p:nvPr>
            <p:ph idx="1"/>
          </p:nvPr>
        </p:nvSpPr>
        <p:spPr>
          <a:xfrm>
            <a:off x="457200" y="980728"/>
            <a:ext cx="8229600" cy="4536505"/>
          </a:xfrm>
        </p:spPr>
        <p:txBody>
          <a:bodyPr>
            <a:normAutofit fontScale="55000" lnSpcReduction="20000"/>
          </a:bodyPr>
          <a:lstStyle/>
          <a:p>
            <a:pPr lvl="0"/>
            <a:r>
              <a:rPr lang="en-GB" dirty="0">
                <a:solidFill>
                  <a:schemeClr val="tx2">
                    <a:lumMod val="60000"/>
                    <a:lumOff val="40000"/>
                  </a:schemeClr>
                </a:solidFill>
              </a:rPr>
              <a:t>Review and critically evaluate major contemporary research and debates in the fields of human resource management (HRM) and human resource development (HRD). </a:t>
            </a:r>
          </a:p>
          <a:p>
            <a:pPr lvl="0"/>
            <a:r>
              <a:rPr lang="en-GB" dirty="0"/>
              <a:t>Evaluate major theories relating to motivation, commitment and engagement at work and how these are put into practice by organisations. </a:t>
            </a:r>
          </a:p>
          <a:p>
            <a:pPr lvl="0"/>
            <a:r>
              <a:rPr lang="en-GB" dirty="0"/>
              <a:t>Debate and critically evaluate the characteristics of effective leadership and the methods used to develop leaders in organisations. </a:t>
            </a:r>
          </a:p>
          <a:p>
            <a:pPr lvl="0"/>
            <a:r>
              <a:rPr lang="en-GB" dirty="0"/>
              <a:t>Contribute to the promotion of flexible working and effective change management in organisations. </a:t>
            </a:r>
          </a:p>
          <a:p>
            <a:pPr lvl="0"/>
            <a:r>
              <a:rPr lang="en-GB" dirty="0"/>
              <a:t>Critically discuss the aims and objectives of the HRM and HRD function in organisations and how these are met in practice. </a:t>
            </a:r>
          </a:p>
          <a:p>
            <a:pPr lvl="0"/>
            <a:r>
              <a:rPr lang="en-GB" dirty="0"/>
              <a:t>Assess the contribution made by HRM and HRD specialists in different types of organisation. </a:t>
            </a:r>
          </a:p>
          <a:p>
            <a:pPr lvl="0"/>
            <a:r>
              <a:rPr lang="en-GB" dirty="0"/>
              <a:t>Promote professionalism and an ethical approach to HRM and HRD practice in organisations. </a:t>
            </a:r>
          </a:p>
          <a:p>
            <a:pPr lvl="0"/>
            <a:r>
              <a:rPr lang="en-GB" dirty="0"/>
              <a:t>Major debates about professionalism and ethics in organisations; common ethical dilemmas faced by managers and ways of resolving these; equity and fair-dealing; managing within the expectations of the law. </a:t>
            </a:r>
          </a:p>
        </p:txBody>
      </p:sp>
      <p:sp>
        <p:nvSpPr>
          <p:cNvPr id="2" name="Slide Number Placeholder 1"/>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698546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a:solidFill>
                  <a:schemeClr val="tx2"/>
                </a:solidFill>
              </a:rPr>
              <a:t>Module Aims and Learning Outcomes</a:t>
            </a:r>
          </a:p>
        </p:txBody>
      </p:sp>
      <p:sp>
        <p:nvSpPr>
          <p:cNvPr id="44035" name="Rectangle 3"/>
          <p:cNvSpPr>
            <a:spLocks noGrp="1" noChangeArrowheads="1"/>
          </p:cNvSpPr>
          <p:nvPr>
            <p:ph idx="1"/>
          </p:nvPr>
        </p:nvSpPr>
        <p:spPr>
          <a:xfrm>
            <a:off x="457200" y="1417638"/>
            <a:ext cx="8229600" cy="4099595"/>
          </a:xfrm>
        </p:spPr>
        <p:txBody>
          <a:bodyPr>
            <a:normAutofit/>
          </a:bodyPr>
          <a:lstStyle/>
          <a:p>
            <a:pPr lvl="0"/>
            <a:r>
              <a:rPr lang="en-GB" dirty="0"/>
              <a:t>A full set of learning outcomes and assessment criteria are provided on the Moodle page for this module.</a:t>
            </a:r>
          </a:p>
          <a:p>
            <a:pPr lvl="0"/>
            <a:r>
              <a:rPr lang="en-GB" dirty="0"/>
              <a:t>Achievement of learning outcomes will be assessed formally via an exam and informally during classroom sessions.  </a:t>
            </a:r>
          </a:p>
        </p:txBody>
      </p:sp>
      <p:sp>
        <p:nvSpPr>
          <p:cNvPr id="2" name="Slide Number Placeholder 1"/>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120703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044" y="1124744"/>
            <a:ext cx="8458200" cy="4154016"/>
          </a:xfrm>
        </p:spPr>
        <p:txBody>
          <a:bodyPr>
            <a:normAutofit fontScale="92500" lnSpcReduction="20000"/>
          </a:bodyPr>
          <a:lstStyle/>
          <a:p>
            <a:pPr marL="0" indent="0">
              <a:buNone/>
            </a:pPr>
            <a:r>
              <a:rPr lang="en-GB" sz="3000" dirty="0"/>
              <a:t>Rees, G and French, R. (2013) </a:t>
            </a:r>
            <a:r>
              <a:rPr lang="en-GB" sz="3000" i="1" dirty="0"/>
              <a:t>Leading, Managing and Developing People </a:t>
            </a:r>
            <a:r>
              <a:rPr lang="en-GB" sz="3000" dirty="0"/>
              <a:t>5</a:t>
            </a:r>
            <a:r>
              <a:rPr lang="en-GB" sz="3000" baseline="30000" dirty="0"/>
              <a:t>th</a:t>
            </a:r>
            <a:r>
              <a:rPr lang="en-GB" sz="3000" dirty="0"/>
              <a:t> ed. London: Chartered Institute of Personnel and Development.</a:t>
            </a:r>
          </a:p>
          <a:p>
            <a:pPr marL="0" indent="0">
              <a:buNone/>
            </a:pPr>
            <a:endParaRPr lang="en-GB" sz="3000" dirty="0"/>
          </a:p>
          <a:p>
            <a:pPr marL="0" indent="0">
              <a:buNone/>
            </a:pPr>
            <a:r>
              <a:rPr lang="en-US" sz="3000" dirty="0"/>
              <a:t>Mullins, L,J.(2019</a:t>
            </a:r>
            <a:r>
              <a:rPr lang="en-US" sz="3000" i="1" dirty="0"/>
              <a:t>) </a:t>
            </a:r>
            <a:r>
              <a:rPr lang="en-US" sz="3000" i="1" dirty="0" err="1"/>
              <a:t>Organisational</a:t>
            </a:r>
            <a:r>
              <a:rPr lang="en-US" sz="3000" i="1" dirty="0"/>
              <a:t> </a:t>
            </a:r>
            <a:r>
              <a:rPr lang="en-US" sz="3000" i="1" dirty="0" err="1"/>
              <a:t>Behaviour</a:t>
            </a:r>
            <a:r>
              <a:rPr lang="en-US" sz="3000" i="1" dirty="0"/>
              <a:t> in the Workplace </a:t>
            </a:r>
            <a:r>
              <a:rPr lang="en-US" sz="3000" dirty="0"/>
              <a:t>12</a:t>
            </a:r>
            <a:r>
              <a:rPr lang="en-US" sz="3000" baseline="30000" dirty="0"/>
              <a:t>th</a:t>
            </a:r>
            <a:r>
              <a:rPr lang="en-US" sz="3000" dirty="0"/>
              <a:t> ed. New York: Pearson.</a:t>
            </a:r>
          </a:p>
          <a:p>
            <a:pPr marL="0" indent="0">
              <a:buNone/>
            </a:pPr>
            <a:endParaRPr lang="en-US" sz="3000" dirty="0"/>
          </a:p>
          <a:p>
            <a:pPr marL="0" indent="0">
              <a:buNone/>
            </a:pPr>
            <a:r>
              <a:rPr lang="en-US" sz="3000" dirty="0"/>
              <a:t>Armstrong, M.(2016) </a:t>
            </a:r>
            <a:r>
              <a:rPr lang="en-US" sz="3000" i="1" dirty="0"/>
              <a:t>Armstrong’s Handbook of Strategic Human Resource Management</a:t>
            </a:r>
            <a:r>
              <a:rPr lang="en-US" sz="3000" dirty="0"/>
              <a:t>. London: Kogan Page</a:t>
            </a:r>
          </a:p>
          <a:p>
            <a:pPr marL="0" indent="0">
              <a:buNone/>
            </a:pPr>
            <a:endParaRPr lang="en-US" sz="3000" dirty="0"/>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3" name="Title 2"/>
          <p:cNvSpPr>
            <a:spLocks noGrp="1"/>
          </p:cNvSpPr>
          <p:nvPr>
            <p:ph type="title"/>
          </p:nvPr>
        </p:nvSpPr>
        <p:spPr>
          <a:xfrm>
            <a:off x="142544" y="332656"/>
            <a:ext cx="8839200" cy="685800"/>
          </a:xfrm>
        </p:spPr>
        <p:txBody>
          <a:bodyPr>
            <a:normAutofit/>
          </a:bodyPr>
          <a:lstStyle/>
          <a:p>
            <a:pPr algn="l"/>
            <a:r>
              <a:rPr lang="en-GB" sz="3200" dirty="0">
                <a:solidFill>
                  <a:schemeClr val="tx2"/>
                </a:solidFill>
              </a:rPr>
              <a:t>Essential Reading</a:t>
            </a:r>
          </a:p>
        </p:txBody>
      </p:sp>
    </p:spTree>
    <p:extLst>
      <p:ext uri="{BB962C8B-B14F-4D97-AF65-F5344CB8AC3E}">
        <p14:creationId xmlns:p14="http://schemas.microsoft.com/office/powerpoint/2010/main" val="3666943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044" y="1124744"/>
            <a:ext cx="8458200" cy="4154016"/>
          </a:xfrm>
        </p:spPr>
        <p:txBody>
          <a:bodyPr>
            <a:normAutofit fontScale="92500" lnSpcReduction="10000"/>
          </a:bodyPr>
          <a:lstStyle/>
          <a:p>
            <a:pPr marL="0" indent="0">
              <a:buNone/>
            </a:pPr>
            <a:r>
              <a:rPr lang="en-GB" sz="2800" dirty="0"/>
              <a:t>MARQUET, D.L. (2015) </a:t>
            </a:r>
            <a:r>
              <a:rPr lang="en-GB" sz="2800" i="1" dirty="0"/>
              <a:t>Turn the Ship Around! A true story of turning followers into leaders</a:t>
            </a:r>
            <a:r>
              <a:rPr lang="en-GB" sz="2800" dirty="0"/>
              <a:t>. Great Britain: Portfolio Penguin</a:t>
            </a:r>
          </a:p>
          <a:p>
            <a:pPr marL="0" indent="0">
              <a:buNone/>
            </a:pPr>
            <a:endParaRPr lang="en-GB" sz="2800" dirty="0"/>
          </a:p>
          <a:p>
            <a:pPr marL="0" indent="0">
              <a:buNone/>
            </a:pPr>
            <a:r>
              <a:rPr lang="en-GB" sz="2800" dirty="0"/>
              <a:t>Bock, L. (2016) </a:t>
            </a:r>
            <a:r>
              <a:rPr lang="en-GB" sz="2800" i="1" dirty="0"/>
              <a:t>Work Rules! Insights from inside Google that will transform how you live and lead. </a:t>
            </a:r>
            <a:r>
              <a:rPr lang="en-GB" sz="2800" dirty="0"/>
              <a:t>London: John Murray</a:t>
            </a:r>
          </a:p>
          <a:p>
            <a:pPr marL="0" indent="0">
              <a:buNone/>
            </a:pPr>
            <a:endParaRPr lang="en-GB" sz="2800" dirty="0"/>
          </a:p>
          <a:p>
            <a:pPr marL="0" indent="0">
              <a:buNone/>
            </a:pPr>
            <a:r>
              <a:rPr lang="en-GB" sz="2800" dirty="0"/>
              <a:t>ADAMS, L. (2017). </a:t>
            </a:r>
            <a:r>
              <a:rPr lang="en-GB" sz="2800" i="1" dirty="0"/>
              <a:t>HR Disrupted it’s Time for Something Different</a:t>
            </a:r>
            <a:r>
              <a:rPr lang="en-GB" sz="2800" dirty="0"/>
              <a:t>. Great Britain: Practical Inspiration Publishing.</a:t>
            </a:r>
          </a:p>
          <a:p>
            <a:pPr marL="0" indent="0">
              <a:buNone/>
            </a:pPr>
            <a:endParaRPr lang="en-GB" dirty="0"/>
          </a:p>
          <a:p>
            <a:pPr marL="0" indent="0">
              <a:buNone/>
            </a:pPr>
            <a:endParaRPr lang="en-GB" dirty="0"/>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3" name="Title 2"/>
          <p:cNvSpPr>
            <a:spLocks noGrp="1"/>
          </p:cNvSpPr>
          <p:nvPr>
            <p:ph type="title"/>
          </p:nvPr>
        </p:nvSpPr>
        <p:spPr>
          <a:xfrm>
            <a:off x="142544" y="332656"/>
            <a:ext cx="8839200" cy="685800"/>
          </a:xfrm>
        </p:spPr>
        <p:txBody>
          <a:bodyPr>
            <a:normAutofit/>
          </a:bodyPr>
          <a:lstStyle/>
          <a:p>
            <a:pPr algn="l"/>
            <a:r>
              <a:rPr lang="en-GB" sz="3200" dirty="0">
                <a:solidFill>
                  <a:schemeClr val="tx2"/>
                </a:solidFill>
              </a:rPr>
              <a:t>Further Essential Reading</a:t>
            </a:r>
          </a:p>
        </p:txBody>
      </p:sp>
    </p:spTree>
    <p:extLst>
      <p:ext uri="{BB962C8B-B14F-4D97-AF65-F5344CB8AC3E}">
        <p14:creationId xmlns:p14="http://schemas.microsoft.com/office/powerpoint/2010/main" val="2443328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971600" y="133419"/>
            <a:ext cx="7488832" cy="707886"/>
          </a:xfrm>
          <a:prstGeom prst="rect">
            <a:avLst/>
          </a:prstGeom>
          <a:noFill/>
          <a:ln w="9525">
            <a:noFill/>
            <a:miter lim="800000"/>
            <a:headEnd/>
            <a:tailEnd/>
          </a:ln>
        </p:spPr>
        <p:txBody>
          <a:bodyPr wrap="square">
            <a:spAutoFit/>
          </a:bodyPr>
          <a:lstStyle/>
          <a:p>
            <a:pPr algn="ctr">
              <a:spcBef>
                <a:spcPct val="50000"/>
              </a:spcBef>
            </a:pPr>
            <a:r>
              <a:rPr lang="en-GB" altLang="es-ES_tradnl" sz="4000" b="1" dirty="0">
                <a:solidFill>
                  <a:srgbClr val="520D5D"/>
                </a:solidFill>
                <a:latin typeface="Arial" panose="020B0604020202020204" pitchFamily="34" charset="0"/>
                <a:ea typeface="+mj-ea"/>
                <a:cs typeface="Arial" panose="020B0604020202020204" pitchFamily="34" charset="0"/>
              </a:rPr>
              <a:t>LMDP Core Text  Structure</a:t>
            </a:r>
          </a:p>
        </p:txBody>
      </p:sp>
      <p:pic>
        <p:nvPicPr>
          <p:cNvPr id="8195" name="Picture 17"/>
          <p:cNvPicPr>
            <a:picLocks noChangeAspect="1" noChangeArrowheads="1"/>
          </p:cNvPicPr>
          <p:nvPr/>
        </p:nvPicPr>
        <p:blipFill>
          <a:blip r:embed="rId2" cstate="print"/>
          <a:srcRect/>
          <a:stretch>
            <a:fillRect/>
          </a:stretch>
        </p:blipFill>
        <p:spPr bwMode="auto">
          <a:xfrm>
            <a:off x="1547813" y="841305"/>
            <a:ext cx="5976937" cy="4930775"/>
          </a:xfrm>
          <a:prstGeom prst="rect">
            <a:avLst/>
          </a:prstGeom>
          <a:noFill/>
          <a:ln w="9525">
            <a:noFill/>
            <a:miter lim="800000"/>
            <a:headEnd/>
            <a:tailEnd/>
          </a:ln>
        </p:spPr>
      </p:pic>
    </p:spTree>
    <p:extLst>
      <p:ext uri="{BB962C8B-B14F-4D97-AF65-F5344CB8AC3E}">
        <p14:creationId xmlns:p14="http://schemas.microsoft.com/office/powerpoint/2010/main" val="401984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p:cNvSpPr>
          <p:nvPr/>
        </p:nvSpPr>
        <p:spPr bwMode="auto">
          <a:xfrm>
            <a:off x="539749" y="120095"/>
            <a:ext cx="8353425" cy="655638"/>
          </a:xfrm>
          <a:prstGeom prst="rect">
            <a:avLst/>
          </a:prstGeom>
          <a:noFill/>
          <a:ln w="9525">
            <a:noFill/>
            <a:miter lim="800000"/>
            <a:headEnd/>
            <a:tailEnd/>
          </a:ln>
        </p:spPr>
        <p:txBody>
          <a:bodyPr anchor="b"/>
          <a:lstStyle/>
          <a:p>
            <a:pPr algn="ctr">
              <a:spcBef>
                <a:spcPct val="50000"/>
              </a:spcBef>
            </a:pPr>
            <a:r>
              <a:rPr lang="en-GB" altLang="es-ES_tradnl" sz="3200" b="1" dirty="0">
                <a:solidFill>
                  <a:srgbClr val="520D5D"/>
                </a:solidFill>
                <a:latin typeface="Arial" panose="020B0604020202020204" pitchFamily="34" charset="0"/>
                <a:ea typeface="+mj-ea"/>
                <a:cs typeface="Arial" panose="020B0604020202020204" pitchFamily="34" charset="0"/>
              </a:rPr>
              <a:t>Mapping Unit 7002 learning outcomes</a:t>
            </a:r>
          </a:p>
        </p:txBody>
      </p:sp>
      <p:graphicFrame>
        <p:nvGraphicFramePr>
          <p:cNvPr id="2" name="Table 1"/>
          <p:cNvGraphicFramePr>
            <a:graphicFrameLocks noGrp="1"/>
          </p:cNvGraphicFramePr>
          <p:nvPr>
            <p:extLst>
              <p:ext uri="{D42A27DB-BD31-4B8C-83A1-F6EECF244321}">
                <p14:modId xmlns:p14="http://schemas.microsoft.com/office/powerpoint/2010/main" val="2837028066"/>
              </p:ext>
            </p:extLst>
          </p:nvPr>
        </p:nvGraphicFramePr>
        <p:xfrm>
          <a:off x="792161" y="980728"/>
          <a:ext cx="7848600" cy="4695825"/>
        </p:xfrm>
        <a:graphic>
          <a:graphicData uri="http://schemas.openxmlformats.org/drawingml/2006/table">
            <a:tbl>
              <a:tblPr firstRow="1" bandRow="1">
                <a:tableStyleId>{D27102A9-8310-4765-A935-A1911B00CA55}</a:tableStyleId>
              </a:tblPr>
              <a:tblGrid>
                <a:gridCol w="1112523">
                  <a:extLst>
                    <a:ext uri="{9D8B030D-6E8A-4147-A177-3AD203B41FA5}">
                      <a16:colId xmlns:a16="http://schemas.microsoft.com/office/drawing/2014/main" val="20000"/>
                    </a:ext>
                  </a:extLst>
                </a:gridCol>
                <a:gridCol w="3927862">
                  <a:extLst>
                    <a:ext uri="{9D8B030D-6E8A-4147-A177-3AD203B41FA5}">
                      <a16:colId xmlns:a16="http://schemas.microsoft.com/office/drawing/2014/main" val="20001"/>
                    </a:ext>
                  </a:extLst>
                </a:gridCol>
                <a:gridCol w="2808215">
                  <a:extLst>
                    <a:ext uri="{9D8B030D-6E8A-4147-A177-3AD203B41FA5}">
                      <a16:colId xmlns:a16="http://schemas.microsoft.com/office/drawing/2014/main" val="20002"/>
                    </a:ext>
                  </a:extLst>
                </a:gridCol>
              </a:tblGrid>
              <a:tr h="1005929">
                <a:tc gridSpan="2">
                  <a:txBody>
                    <a:bodyPr/>
                    <a:lstStyle/>
                    <a:p>
                      <a:r>
                        <a:rPr lang="en-GB" sz="2000" dirty="0">
                          <a:latin typeface="Arial" pitchFamily="34" charset="0"/>
                          <a:cs typeface="Arial" pitchFamily="34" charset="0"/>
                        </a:rPr>
                        <a:t>Leading</a:t>
                      </a:r>
                      <a:r>
                        <a:rPr lang="en-GB" sz="2000" baseline="0" dirty="0">
                          <a:latin typeface="Arial" pitchFamily="34" charset="0"/>
                          <a:cs typeface="Arial" pitchFamily="34" charset="0"/>
                        </a:rPr>
                        <a:t> Managing and Developing People: Learning Outcomes</a:t>
                      </a:r>
                      <a:endParaRPr lang="es-ES_tradnl" sz="2000" dirty="0">
                        <a:latin typeface="Arial" pitchFamily="34" charset="0"/>
                        <a:cs typeface="Arial" pitchFamily="34" charset="0"/>
                      </a:endParaRPr>
                    </a:p>
                  </a:txBody>
                  <a:tcPr marL="91437" marR="91437" marT="45724" marB="45724"/>
                </a:tc>
                <a:tc hMerge="1">
                  <a:txBody>
                    <a:bodyPr/>
                    <a:lstStyle/>
                    <a:p>
                      <a:endParaRPr lang="es-ES_tradnl"/>
                    </a:p>
                  </a:txBody>
                  <a:tcPr/>
                </a:tc>
                <a:tc>
                  <a:txBody>
                    <a:bodyPr/>
                    <a:lstStyle/>
                    <a:p>
                      <a:r>
                        <a:rPr lang="en-GB" sz="2000" dirty="0">
                          <a:latin typeface="Arial" pitchFamily="34" charset="0"/>
                          <a:cs typeface="Arial" pitchFamily="34" charset="0"/>
                        </a:rPr>
                        <a:t>Leading Managing and Developing People:</a:t>
                      </a:r>
                      <a:r>
                        <a:rPr lang="en-GB" sz="2000" baseline="0" dirty="0">
                          <a:latin typeface="Arial" pitchFamily="34" charset="0"/>
                          <a:cs typeface="Arial" pitchFamily="34" charset="0"/>
                        </a:rPr>
                        <a:t> Chapters</a:t>
                      </a:r>
                      <a:endParaRPr lang="es-ES_tradnl" sz="2000" dirty="0">
                        <a:latin typeface="Arial" pitchFamily="34" charset="0"/>
                        <a:cs typeface="Arial" pitchFamily="34" charset="0"/>
                      </a:endParaRPr>
                    </a:p>
                  </a:txBody>
                  <a:tcPr marL="91437" marR="91437" marT="45724" marB="45724"/>
                </a:tc>
                <a:extLst>
                  <a:ext uri="{0D108BD9-81ED-4DB2-BD59-A6C34878D82A}">
                    <a16:rowId xmlns:a16="http://schemas.microsoft.com/office/drawing/2014/main" val="10000"/>
                  </a:ext>
                </a:extLst>
              </a:tr>
              <a:tr h="1586589">
                <a:tc>
                  <a:txBody>
                    <a:bodyPr/>
                    <a:lstStyle/>
                    <a:p>
                      <a:r>
                        <a:rPr lang="en-GB" sz="2000" dirty="0">
                          <a:latin typeface="Arial" pitchFamily="34" charset="0"/>
                          <a:cs typeface="Arial" pitchFamily="34" charset="0"/>
                        </a:rPr>
                        <a:t>1</a:t>
                      </a:r>
                      <a:endParaRPr lang="es-ES_tradnl" sz="2000" dirty="0">
                        <a:latin typeface="Arial" pitchFamily="34" charset="0"/>
                        <a:cs typeface="Arial" pitchFamily="34" charset="0"/>
                      </a:endParaRPr>
                    </a:p>
                  </a:txBody>
                  <a:tcPr marL="91437" marR="91437" marT="45724" marB="45724">
                    <a:solidFill>
                      <a:schemeClr val="bg1">
                        <a:alpha val="20000"/>
                      </a:schemeClr>
                    </a:solidFill>
                  </a:tcPr>
                </a:tc>
                <a:tc>
                  <a:txBody>
                    <a:bodyPr/>
                    <a:lstStyle/>
                    <a:p>
                      <a:r>
                        <a:rPr lang="en-GB" sz="2200" dirty="0">
                          <a:latin typeface="Arial" pitchFamily="34" charset="0"/>
                          <a:cs typeface="Arial" pitchFamily="34" charset="0"/>
                        </a:rPr>
                        <a:t>Review and critically evaluate major contemporary</a:t>
                      </a:r>
                      <a:r>
                        <a:rPr lang="en-GB" sz="2200" baseline="0" dirty="0">
                          <a:latin typeface="Arial" pitchFamily="34" charset="0"/>
                          <a:cs typeface="Arial" pitchFamily="34" charset="0"/>
                        </a:rPr>
                        <a:t> research and debates in the fields of HRM and HRD.</a:t>
                      </a:r>
                      <a:endParaRPr lang="es-ES_tradnl" sz="2200" dirty="0">
                        <a:latin typeface="Arial" pitchFamily="34" charset="0"/>
                        <a:cs typeface="Arial" pitchFamily="34" charset="0"/>
                      </a:endParaRPr>
                    </a:p>
                  </a:txBody>
                  <a:tcPr marL="91437" marR="91437" marT="45724" marB="45724">
                    <a:solidFill>
                      <a:schemeClr val="bg1">
                        <a:alpha val="20000"/>
                      </a:schemeClr>
                    </a:solidFill>
                  </a:tcPr>
                </a:tc>
                <a:tc>
                  <a:txBody>
                    <a:bodyPr/>
                    <a:lstStyle/>
                    <a:p>
                      <a:r>
                        <a:rPr lang="en-GB" sz="2200" dirty="0">
                          <a:latin typeface="Arial" pitchFamily="34" charset="0"/>
                          <a:cs typeface="Arial" pitchFamily="34" charset="0"/>
                        </a:rPr>
                        <a:t>1, 2, 3, and 13</a:t>
                      </a:r>
                      <a:endParaRPr lang="es-ES_tradnl" sz="2200" dirty="0">
                        <a:latin typeface="Arial" pitchFamily="34" charset="0"/>
                        <a:cs typeface="Arial" pitchFamily="34" charset="0"/>
                      </a:endParaRPr>
                    </a:p>
                  </a:txBody>
                  <a:tcPr marL="91437" marR="91437" marT="45724" marB="45724">
                    <a:solidFill>
                      <a:schemeClr val="bg1">
                        <a:alpha val="20000"/>
                      </a:schemeClr>
                    </a:solidFill>
                  </a:tcPr>
                </a:tc>
                <a:extLst>
                  <a:ext uri="{0D108BD9-81ED-4DB2-BD59-A6C34878D82A}">
                    <a16:rowId xmlns:a16="http://schemas.microsoft.com/office/drawing/2014/main" val="10001"/>
                  </a:ext>
                </a:extLst>
              </a:tr>
              <a:tr h="2103307">
                <a:tc>
                  <a:txBody>
                    <a:bodyPr/>
                    <a:lstStyle/>
                    <a:p>
                      <a:r>
                        <a:rPr lang="en-GB" sz="2000" dirty="0">
                          <a:latin typeface="Arial" pitchFamily="34" charset="0"/>
                          <a:cs typeface="Arial" pitchFamily="34" charset="0"/>
                        </a:rPr>
                        <a:t>2</a:t>
                      </a:r>
                      <a:endParaRPr lang="es-ES_tradnl" sz="2000" dirty="0">
                        <a:latin typeface="Arial" pitchFamily="34" charset="0"/>
                        <a:cs typeface="Arial" pitchFamily="34" charset="0"/>
                      </a:endParaRPr>
                    </a:p>
                  </a:txBody>
                  <a:tcPr marL="91437" marR="91437" marT="45724" marB="45724">
                    <a:lnB w="12700" cap="flat" cmpd="sng" algn="ctr">
                      <a:solidFill>
                        <a:schemeClr val="tx1"/>
                      </a:solidFill>
                      <a:prstDash val="solid"/>
                      <a:round/>
                      <a:headEnd type="none" w="med" len="med"/>
                      <a:tailEnd type="none" w="med" len="med"/>
                    </a:lnB>
                  </a:tcPr>
                </a:tc>
                <a:tc>
                  <a:txBody>
                    <a:bodyPr/>
                    <a:lstStyle/>
                    <a:p>
                      <a:pPr algn="l"/>
                      <a:r>
                        <a:rPr lang="en-GB" sz="2200" b="0" i="0" u="none" strike="noStrike" baseline="0" dirty="0">
                          <a:latin typeface="Arial" pitchFamily="34" charset="0"/>
                          <a:cs typeface="Arial" pitchFamily="34" charset="0"/>
                        </a:rPr>
                        <a:t>Evaluate major theories relating to </a:t>
                      </a:r>
                      <a:r>
                        <a:rPr lang="en-GB" sz="2200" b="0" i="0" u="none" strike="noStrike" baseline="0" noProof="0" dirty="0">
                          <a:latin typeface="Arial" pitchFamily="34" charset="0"/>
                          <a:cs typeface="Arial" pitchFamily="34" charset="0"/>
                        </a:rPr>
                        <a:t>motivation</a:t>
                      </a:r>
                      <a:r>
                        <a:rPr lang="es-ES_tradnl" sz="2200" b="0" i="0" u="none" strike="noStrike" baseline="0" dirty="0">
                          <a:latin typeface="Arial" pitchFamily="34" charset="0"/>
                          <a:cs typeface="Arial" pitchFamily="34" charset="0"/>
                        </a:rPr>
                        <a:t>, </a:t>
                      </a:r>
                      <a:r>
                        <a:rPr lang="en-GB" sz="2200" b="0" i="0" u="none" strike="noStrike" baseline="0" noProof="0" dirty="0">
                          <a:latin typeface="Arial" pitchFamily="34" charset="0"/>
                          <a:cs typeface="Arial" pitchFamily="34" charset="0"/>
                        </a:rPr>
                        <a:t>commitment</a:t>
                      </a:r>
                      <a:r>
                        <a:rPr lang="es-ES_tradnl" sz="2200" b="0" i="0" u="none" strike="noStrike" baseline="0" dirty="0">
                          <a:latin typeface="Arial" pitchFamily="34" charset="0"/>
                          <a:cs typeface="Arial" pitchFamily="34" charset="0"/>
                        </a:rPr>
                        <a:t> and</a:t>
                      </a:r>
                    </a:p>
                    <a:p>
                      <a:pPr algn="l"/>
                      <a:r>
                        <a:rPr lang="en-GB" sz="2200" b="0" i="0" u="none" strike="noStrike" baseline="0" dirty="0">
                          <a:latin typeface="Arial" pitchFamily="34" charset="0"/>
                          <a:cs typeface="Arial" pitchFamily="34" charset="0"/>
                        </a:rPr>
                        <a:t>engagement at work and how these are put into practice by organisations</a:t>
                      </a:r>
                      <a:r>
                        <a:rPr lang="en-GB" sz="2000" b="0" i="0" u="none" strike="noStrike" baseline="0" dirty="0">
                          <a:latin typeface="Arial" pitchFamily="34" charset="0"/>
                          <a:cs typeface="Arial" pitchFamily="34" charset="0"/>
                        </a:rPr>
                        <a:t>.</a:t>
                      </a:r>
                      <a:endParaRPr lang="es-ES_tradnl" sz="2000" dirty="0">
                        <a:latin typeface="Arial" pitchFamily="34" charset="0"/>
                        <a:cs typeface="Arial" pitchFamily="34" charset="0"/>
                      </a:endParaRPr>
                    </a:p>
                  </a:txBody>
                  <a:tcPr marL="91437" marR="91437" marT="45724" marB="45724">
                    <a:lnB w="12700" cap="flat" cmpd="sng" algn="ctr">
                      <a:solidFill>
                        <a:schemeClr val="tx1"/>
                      </a:solidFill>
                      <a:prstDash val="solid"/>
                      <a:round/>
                      <a:headEnd type="none" w="med" len="med"/>
                      <a:tailEnd type="none" w="med" len="med"/>
                    </a:lnB>
                  </a:tcPr>
                </a:tc>
                <a:tc>
                  <a:txBody>
                    <a:bodyPr/>
                    <a:lstStyle/>
                    <a:p>
                      <a:r>
                        <a:rPr lang="en-GB" sz="2200" dirty="0">
                          <a:latin typeface="Arial" pitchFamily="34" charset="0"/>
                          <a:cs typeface="Arial" pitchFamily="34" charset="0"/>
                        </a:rPr>
                        <a:t>5, 7, 11 and 12</a:t>
                      </a:r>
                      <a:endParaRPr lang="es-ES_tradnl" sz="2200" dirty="0">
                        <a:latin typeface="Arial" pitchFamily="34" charset="0"/>
                        <a:cs typeface="Arial" pitchFamily="34" charset="0"/>
                      </a:endParaRPr>
                    </a:p>
                  </a:txBody>
                  <a:tcPr marL="91437" marR="91437" marT="45724" marB="45724">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9683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345414565"/>
              </p:ext>
            </p:extLst>
          </p:nvPr>
        </p:nvGraphicFramePr>
        <p:xfrm>
          <a:off x="647700" y="188640"/>
          <a:ext cx="7848600" cy="6048375"/>
        </p:xfrm>
        <a:graphic>
          <a:graphicData uri="http://schemas.openxmlformats.org/drawingml/2006/table">
            <a:tbl>
              <a:tblPr firstRow="1" bandRow="1">
                <a:tableStyleId>{D27102A9-8310-4765-A935-A1911B00CA55}</a:tableStyleId>
              </a:tblPr>
              <a:tblGrid>
                <a:gridCol w="1112523">
                  <a:extLst>
                    <a:ext uri="{9D8B030D-6E8A-4147-A177-3AD203B41FA5}">
                      <a16:colId xmlns:a16="http://schemas.microsoft.com/office/drawing/2014/main" val="20000"/>
                    </a:ext>
                  </a:extLst>
                </a:gridCol>
                <a:gridCol w="3927862">
                  <a:extLst>
                    <a:ext uri="{9D8B030D-6E8A-4147-A177-3AD203B41FA5}">
                      <a16:colId xmlns:a16="http://schemas.microsoft.com/office/drawing/2014/main" val="20001"/>
                    </a:ext>
                  </a:extLst>
                </a:gridCol>
                <a:gridCol w="2808215">
                  <a:extLst>
                    <a:ext uri="{9D8B030D-6E8A-4147-A177-3AD203B41FA5}">
                      <a16:colId xmlns:a16="http://schemas.microsoft.com/office/drawing/2014/main" val="20002"/>
                    </a:ext>
                  </a:extLst>
                </a:gridCol>
              </a:tblGrid>
              <a:tr h="1019183">
                <a:tc gridSpan="2">
                  <a:txBody>
                    <a:bodyPr/>
                    <a:lstStyle/>
                    <a:p>
                      <a:r>
                        <a:rPr lang="en-GB" sz="2000" dirty="0">
                          <a:latin typeface="Arial" pitchFamily="34" charset="0"/>
                          <a:cs typeface="Arial" pitchFamily="34" charset="0"/>
                        </a:rPr>
                        <a:t>Leading</a:t>
                      </a:r>
                      <a:r>
                        <a:rPr lang="en-GB" sz="2000" baseline="0" dirty="0">
                          <a:latin typeface="Arial" pitchFamily="34" charset="0"/>
                          <a:cs typeface="Arial" pitchFamily="34" charset="0"/>
                        </a:rPr>
                        <a:t> Managing and Developing People: Learning Outcomes</a:t>
                      </a:r>
                      <a:endParaRPr lang="es-ES_tradnl" sz="2000" dirty="0">
                        <a:latin typeface="Arial" pitchFamily="34" charset="0"/>
                        <a:cs typeface="Arial" pitchFamily="34" charset="0"/>
                      </a:endParaRPr>
                    </a:p>
                  </a:txBody>
                  <a:tcPr marL="91437" marR="91437" marT="45718" marB="45718"/>
                </a:tc>
                <a:tc hMerge="1">
                  <a:txBody>
                    <a:bodyPr/>
                    <a:lstStyle/>
                    <a:p>
                      <a:endParaRPr lang="es-ES_tradnl"/>
                    </a:p>
                  </a:txBody>
                  <a:tcPr/>
                </a:tc>
                <a:tc>
                  <a:txBody>
                    <a:bodyPr/>
                    <a:lstStyle/>
                    <a:p>
                      <a:r>
                        <a:rPr lang="en-GB" sz="2000" dirty="0">
                          <a:latin typeface="Arial" pitchFamily="34" charset="0"/>
                          <a:cs typeface="Arial" pitchFamily="34" charset="0"/>
                        </a:rPr>
                        <a:t>Leading Managing and Developing People:</a:t>
                      </a:r>
                      <a:r>
                        <a:rPr lang="en-GB" sz="2000" baseline="0" dirty="0">
                          <a:latin typeface="Arial" pitchFamily="34" charset="0"/>
                          <a:cs typeface="Arial" pitchFamily="34" charset="0"/>
                        </a:rPr>
                        <a:t> Chapters</a:t>
                      </a:r>
                      <a:endParaRPr lang="es-ES_tradnl" sz="2000" dirty="0">
                        <a:latin typeface="Arial" pitchFamily="34" charset="0"/>
                        <a:cs typeface="Arial" pitchFamily="34" charset="0"/>
                      </a:endParaRPr>
                    </a:p>
                  </a:txBody>
                  <a:tcPr marL="91437" marR="91437" marT="45718" marB="45718"/>
                </a:tc>
                <a:extLst>
                  <a:ext uri="{0D108BD9-81ED-4DB2-BD59-A6C34878D82A}">
                    <a16:rowId xmlns:a16="http://schemas.microsoft.com/office/drawing/2014/main" val="10000"/>
                  </a:ext>
                </a:extLst>
              </a:tr>
              <a:tr h="1827111">
                <a:tc>
                  <a:txBody>
                    <a:bodyPr/>
                    <a:lstStyle/>
                    <a:p>
                      <a:r>
                        <a:rPr lang="en-GB" sz="2000" dirty="0">
                          <a:latin typeface="Arial" pitchFamily="34" charset="0"/>
                          <a:cs typeface="Arial" pitchFamily="34" charset="0"/>
                        </a:rPr>
                        <a:t>3</a:t>
                      </a:r>
                      <a:endParaRPr lang="es-ES_tradnl" sz="2000" dirty="0">
                        <a:latin typeface="Arial" pitchFamily="34" charset="0"/>
                        <a:cs typeface="Arial" pitchFamily="34" charset="0"/>
                      </a:endParaRPr>
                    </a:p>
                  </a:txBody>
                  <a:tcPr marL="91437" marR="91437" marT="45718" marB="45718">
                    <a:solidFill>
                      <a:schemeClr val="bg1">
                        <a:alpha val="20000"/>
                      </a:schemeClr>
                    </a:solidFill>
                  </a:tcPr>
                </a:tc>
                <a:tc>
                  <a:txBody>
                    <a:bodyPr/>
                    <a:lstStyle/>
                    <a:p>
                      <a:r>
                        <a:rPr lang="en-GB" sz="2200" b="0" i="0" u="none" strike="noStrike" kern="1200" baseline="0" dirty="0">
                          <a:solidFill>
                            <a:schemeClr val="tx1"/>
                          </a:solidFill>
                          <a:latin typeface="Arial" pitchFamily="34" charset="0"/>
                          <a:ea typeface="+mn-ea"/>
                          <a:cs typeface="Arial" pitchFamily="34" charset="0"/>
                        </a:rPr>
                        <a:t>Debate and critically evaluate the </a:t>
                      </a:r>
                      <a:r>
                        <a:rPr lang="en-GB" sz="2200" b="0" i="0" u="none" strike="noStrike" kern="1200" baseline="0" noProof="0" dirty="0">
                          <a:solidFill>
                            <a:schemeClr val="tx1"/>
                          </a:solidFill>
                          <a:latin typeface="Arial" pitchFamily="34" charset="0"/>
                          <a:ea typeface="+mn-ea"/>
                          <a:cs typeface="Arial" pitchFamily="34" charset="0"/>
                        </a:rPr>
                        <a:t>characteristics</a:t>
                      </a:r>
                      <a:r>
                        <a:rPr lang="es-ES_tradnl" sz="2200" b="0" i="0" u="none" strike="noStrike" kern="1200" baseline="0" dirty="0">
                          <a:solidFill>
                            <a:schemeClr val="tx1"/>
                          </a:solidFill>
                          <a:latin typeface="Arial" pitchFamily="34" charset="0"/>
                          <a:ea typeface="+mn-ea"/>
                          <a:cs typeface="Arial" pitchFamily="34" charset="0"/>
                        </a:rPr>
                        <a:t> of effective leadership </a:t>
                      </a:r>
                      <a:r>
                        <a:rPr lang="en-GB" sz="2200" b="0" i="0" u="none" strike="noStrike" kern="1200" baseline="0" dirty="0">
                          <a:solidFill>
                            <a:schemeClr val="tx1"/>
                          </a:solidFill>
                          <a:latin typeface="Arial" pitchFamily="34" charset="0"/>
                          <a:ea typeface="+mn-ea"/>
                          <a:cs typeface="Arial" pitchFamily="34" charset="0"/>
                        </a:rPr>
                        <a:t>and the methods used to develop leaders</a:t>
                      </a:r>
                    </a:p>
                    <a:p>
                      <a:r>
                        <a:rPr lang="es-ES_tradnl" sz="2200" b="0" i="0" u="none" strike="noStrike" kern="1200" baseline="0" dirty="0">
                          <a:solidFill>
                            <a:schemeClr val="tx1"/>
                          </a:solidFill>
                          <a:latin typeface="Arial" pitchFamily="34" charset="0"/>
                          <a:ea typeface="+mn-ea"/>
                          <a:cs typeface="Arial" pitchFamily="34" charset="0"/>
                        </a:rPr>
                        <a:t>in organisations.</a:t>
                      </a:r>
                      <a:endParaRPr lang="es-ES_tradnl" sz="2200" dirty="0">
                        <a:latin typeface="Arial" pitchFamily="34" charset="0"/>
                        <a:cs typeface="Arial" pitchFamily="34" charset="0"/>
                      </a:endParaRPr>
                    </a:p>
                  </a:txBody>
                  <a:tcPr marL="91437" marR="91437" marT="45718" marB="45718">
                    <a:solidFill>
                      <a:schemeClr val="bg1">
                        <a:alpha val="20000"/>
                      </a:schemeClr>
                    </a:solidFill>
                  </a:tcPr>
                </a:tc>
                <a:tc>
                  <a:txBody>
                    <a:bodyPr/>
                    <a:lstStyle/>
                    <a:p>
                      <a:r>
                        <a:rPr lang="en-GB" sz="2200" dirty="0">
                          <a:latin typeface="Arial" pitchFamily="34" charset="0"/>
                          <a:cs typeface="Arial" pitchFamily="34" charset="0"/>
                        </a:rPr>
                        <a:t>5</a:t>
                      </a:r>
                      <a:endParaRPr lang="es-ES_tradnl" sz="2200" dirty="0">
                        <a:latin typeface="Arial" pitchFamily="34" charset="0"/>
                        <a:cs typeface="Arial" pitchFamily="34" charset="0"/>
                      </a:endParaRPr>
                    </a:p>
                  </a:txBody>
                  <a:tcPr marL="91437" marR="91437" marT="45718" marB="45718">
                    <a:solidFill>
                      <a:schemeClr val="bg1">
                        <a:alpha val="20000"/>
                      </a:schemeClr>
                    </a:solidFill>
                  </a:tcPr>
                </a:tc>
                <a:extLst>
                  <a:ext uri="{0D108BD9-81ED-4DB2-BD59-A6C34878D82A}">
                    <a16:rowId xmlns:a16="http://schemas.microsoft.com/office/drawing/2014/main" val="10001"/>
                  </a:ext>
                </a:extLst>
              </a:tr>
              <a:tr h="1565462">
                <a:tc>
                  <a:txBody>
                    <a:bodyPr/>
                    <a:lstStyle/>
                    <a:p>
                      <a:r>
                        <a:rPr lang="en-GB" sz="2000" dirty="0">
                          <a:latin typeface="Arial" pitchFamily="34" charset="0"/>
                          <a:cs typeface="Arial" pitchFamily="34" charset="0"/>
                        </a:rPr>
                        <a:t>4</a:t>
                      </a:r>
                      <a:endParaRPr lang="es-ES_tradnl" sz="2000" dirty="0">
                        <a:latin typeface="Arial" pitchFamily="34" charset="0"/>
                        <a:cs typeface="Arial" pitchFamily="34" charset="0"/>
                      </a:endParaRPr>
                    </a:p>
                  </a:txBody>
                  <a:tcPr marL="91437" marR="91437" marT="45718" marB="45718"/>
                </a:tc>
                <a:tc>
                  <a:txBody>
                    <a:bodyPr/>
                    <a:lstStyle/>
                    <a:p>
                      <a:r>
                        <a:rPr lang="en-GB" sz="2200" b="0" i="0" u="none" strike="noStrike" kern="1200" baseline="0" dirty="0">
                          <a:solidFill>
                            <a:schemeClr val="tx1"/>
                          </a:solidFill>
                          <a:latin typeface="Arial" pitchFamily="34" charset="0"/>
                          <a:ea typeface="+mn-ea"/>
                          <a:cs typeface="Arial" pitchFamily="34" charset="0"/>
                        </a:rPr>
                        <a:t>Contribute to the promotion of flexible </a:t>
                      </a:r>
                      <a:r>
                        <a:rPr lang="es-ES_tradnl" sz="2200" b="0" i="0" u="none" strike="noStrike" kern="1200" baseline="0" dirty="0">
                          <a:solidFill>
                            <a:schemeClr val="tx1"/>
                          </a:solidFill>
                          <a:latin typeface="Arial" pitchFamily="34" charset="0"/>
                          <a:ea typeface="+mn-ea"/>
                          <a:cs typeface="Arial" pitchFamily="34" charset="0"/>
                        </a:rPr>
                        <a:t>working and effective change management in organisations.</a:t>
                      </a:r>
                      <a:endParaRPr lang="es-ES_tradnl" sz="2200" dirty="0">
                        <a:latin typeface="Arial" pitchFamily="34" charset="0"/>
                        <a:cs typeface="Arial" pitchFamily="34" charset="0"/>
                      </a:endParaRPr>
                    </a:p>
                  </a:txBody>
                  <a:tcPr marL="91437" marR="91437" marT="45718" marB="45718"/>
                </a:tc>
                <a:tc>
                  <a:txBody>
                    <a:bodyPr/>
                    <a:lstStyle/>
                    <a:p>
                      <a:r>
                        <a:rPr lang="en-GB" sz="2200" dirty="0">
                          <a:latin typeface="Arial" pitchFamily="34" charset="0"/>
                          <a:cs typeface="Arial" pitchFamily="34" charset="0"/>
                        </a:rPr>
                        <a:t>6,</a:t>
                      </a:r>
                      <a:r>
                        <a:rPr lang="en-GB" sz="2200" baseline="0" dirty="0">
                          <a:latin typeface="Arial" pitchFamily="34" charset="0"/>
                          <a:cs typeface="Arial" pitchFamily="34" charset="0"/>
                        </a:rPr>
                        <a:t> 7, 8 and 9</a:t>
                      </a:r>
                      <a:endParaRPr lang="es-ES_tradnl" sz="2200" dirty="0">
                        <a:latin typeface="Arial" pitchFamily="34" charset="0"/>
                        <a:cs typeface="Arial" pitchFamily="34" charset="0"/>
                      </a:endParaRPr>
                    </a:p>
                  </a:txBody>
                  <a:tcPr marL="91437" marR="91437" marT="45718" marB="45718"/>
                </a:tc>
                <a:extLst>
                  <a:ext uri="{0D108BD9-81ED-4DB2-BD59-A6C34878D82A}">
                    <a16:rowId xmlns:a16="http://schemas.microsoft.com/office/drawing/2014/main" val="10002"/>
                  </a:ext>
                </a:extLst>
              </a:tr>
              <a:tr h="1636619">
                <a:tc>
                  <a:txBody>
                    <a:bodyPr/>
                    <a:lstStyle/>
                    <a:p>
                      <a:r>
                        <a:rPr lang="en-GB" sz="2000" dirty="0">
                          <a:latin typeface="Arial" pitchFamily="34" charset="0"/>
                          <a:cs typeface="Arial" pitchFamily="34" charset="0"/>
                        </a:rPr>
                        <a:t>5</a:t>
                      </a:r>
                      <a:endParaRPr lang="es-ES_tradnl" sz="2000" dirty="0">
                        <a:latin typeface="Arial" pitchFamily="34" charset="0"/>
                        <a:cs typeface="Arial" pitchFamily="34" charset="0"/>
                      </a:endParaRPr>
                    </a:p>
                  </a:txBody>
                  <a:tcPr marL="91437" marR="91437" marT="45718" marB="45718">
                    <a:lnB w="12700" cap="flat" cmpd="sng" algn="ctr">
                      <a:solidFill>
                        <a:schemeClr val="tx1"/>
                      </a:solidFill>
                      <a:prstDash val="solid"/>
                      <a:round/>
                      <a:headEnd type="none" w="med" len="med"/>
                      <a:tailEnd type="none" w="med" len="med"/>
                    </a:lnB>
                    <a:solidFill>
                      <a:schemeClr val="bg1">
                        <a:alpha val="20000"/>
                      </a:schemeClr>
                    </a:solidFill>
                  </a:tcPr>
                </a:tc>
                <a:tc>
                  <a:txBody>
                    <a:bodyPr/>
                    <a:lstStyle/>
                    <a:p>
                      <a:r>
                        <a:rPr lang="en-GB" sz="2200" b="0" i="0" u="none" strike="noStrike" kern="1200" baseline="0" dirty="0">
                          <a:solidFill>
                            <a:schemeClr val="tx1"/>
                          </a:solidFill>
                          <a:latin typeface="Arial" pitchFamily="34" charset="0"/>
                          <a:ea typeface="+mn-ea"/>
                          <a:cs typeface="Arial" pitchFamily="34" charset="0"/>
                        </a:rPr>
                        <a:t>Critically discuss the aims and</a:t>
                      </a:r>
                    </a:p>
                    <a:p>
                      <a:r>
                        <a:rPr lang="en-GB" sz="2200" b="0" i="0" u="none" strike="noStrike" kern="1200" baseline="0" dirty="0">
                          <a:solidFill>
                            <a:schemeClr val="tx1"/>
                          </a:solidFill>
                          <a:latin typeface="Arial" pitchFamily="34" charset="0"/>
                          <a:ea typeface="+mn-ea"/>
                          <a:cs typeface="Arial" pitchFamily="34" charset="0"/>
                        </a:rPr>
                        <a:t>objectives of the HR function in organisations and how these are met in </a:t>
                      </a:r>
                      <a:r>
                        <a:rPr lang="es-ES_tradnl" sz="2200" b="0" i="0" u="none" strike="noStrike" kern="1200" baseline="0" dirty="0">
                          <a:solidFill>
                            <a:schemeClr val="tx1"/>
                          </a:solidFill>
                          <a:latin typeface="Arial" pitchFamily="34" charset="0"/>
                          <a:ea typeface="+mn-ea"/>
                          <a:cs typeface="Arial" pitchFamily="34" charset="0"/>
                        </a:rPr>
                        <a:t>practice.</a:t>
                      </a:r>
                      <a:endParaRPr lang="es-ES_tradnl" sz="2200" dirty="0">
                        <a:latin typeface="Arial" pitchFamily="34" charset="0"/>
                        <a:cs typeface="Arial" pitchFamily="34" charset="0"/>
                      </a:endParaRPr>
                    </a:p>
                  </a:txBody>
                  <a:tcPr marL="91437" marR="91437" marT="45718" marB="45718">
                    <a:lnB w="12700" cap="flat" cmpd="sng" algn="ctr">
                      <a:solidFill>
                        <a:schemeClr val="tx1"/>
                      </a:solidFill>
                      <a:prstDash val="solid"/>
                      <a:round/>
                      <a:headEnd type="none" w="med" len="med"/>
                      <a:tailEnd type="none" w="med" len="med"/>
                    </a:lnB>
                    <a:solidFill>
                      <a:schemeClr val="bg1">
                        <a:alpha val="20000"/>
                      </a:schemeClr>
                    </a:solidFill>
                  </a:tcPr>
                </a:tc>
                <a:tc>
                  <a:txBody>
                    <a:bodyPr/>
                    <a:lstStyle/>
                    <a:p>
                      <a:r>
                        <a:rPr lang="en-GB" sz="2200" dirty="0">
                          <a:latin typeface="Arial" pitchFamily="34" charset="0"/>
                          <a:cs typeface="Arial" pitchFamily="34" charset="0"/>
                        </a:rPr>
                        <a:t>8, 9, 10, 11 and 12</a:t>
                      </a:r>
                      <a:endParaRPr lang="es-ES_tradnl" sz="2200" dirty="0">
                        <a:latin typeface="Arial" pitchFamily="34" charset="0"/>
                        <a:cs typeface="Arial" pitchFamily="34" charset="0"/>
                      </a:endParaRPr>
                    </a:p>
                  </a:txBody>
                  <a:tcPr marL="91437" marR="91437" marT="45718" marB="45718">
                    <a:lnB w="12700" cap="flat" cmpd="sng" algn="ctr">
                      <a:solidFill>
                        <a:schemeClr val="tx1"/>
                      </a:solidFill>
                      <a:prstDash val="solid"/>
                      <a:round/>
                      <a:headEnd type="none" w="med" len="med"/>
                      <a:tailEnd type="none" w="med" len="med"/>
                    </a:lnB>
                    <a:solidFill>
                      <a:schemeClr val="bg1">
                        <a:alpha val="2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31503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55650" y="908050"/>
          <a:ext cx="7848600" cy="4891089"/>
        </p:xfrm>
        <a:graphic>
          <a:graphicData uri="http://schemas.openxmlformats.org/drawingml/2006/table">
            <a:tbl>
              <a:tblPr firstRow="1" bandRow="1">
                <a:tableStyleId>{D27102A9-8310-4765-A935-A1911B00CA55}</a:tableStyleId>
              </a:tblPr>
              <a:tblGrid>
                <a:gridCol w="1112523">
                  <a:extLst>
                    <a:ext uri="{9D8B030D-6E8A-4147-A177-3AD203B41FA5}">
                      <a16:colId xmlns:a16="http://schemas.microsoft.com/office/drawing/2014/main" val="20000"/>
                    </a:ext>
                  </a:extLst>
                </a:gridCol>
                <a:gridCol w="3927862">
                  <a:extLst>
                    <a:ext uri="{9D8B030D-6E8A-4147-A177-3AD203B41FA5}">
                      <a16:colId xmlns:a16="http://schemas.microsoft.com/office/drawing/2014/main" val="20001"/>
                    </a:ext>
                  </a:extLst>
                </a:gridCol>
                <a:gridCol w="2808215">
                  <a:extLst>
                    <a:ext uri="{9D8B030D-6E8A-4147-A177-3AD203B41FA5}">
                      <a16:colId xmlns:a16="http://schemas.microsoft.com/office/drawing/2014/main" val="20002"/>
                    </a:ext>
                  </a:extLst>
                </a:gridCol>
              </a:tblGrid>
              <a:tr h="1019420">
                <a:tc gridSpan="2">
                  <a:txBody>
                    <a:bodyPr/>
                    <a:lstStyle/>
                    <a:p>
                      <a:r>
                        <a:rPr lang="en-GB" sz="2000" dirty="0">
                          <a:latin typeface="Arial" pitchFamily="34" charset="0"/>
                          <a:cs typeface="Arial" pitchFamily="34" charset="0"/>
                        </a:rPr>
                        <a:t>Leading</a:t>
                      </a:r>
                      <a:r>
                        <a:rPr lang="en-GB" sz="2000" baseline="0" dirty="0">
                          <a:latin typeface="Arial" pitchFamily="34" charset="0"/>
                          <a:cs typeface="Arial" pitchFamily="34" charset="0"/>
                        </a:rPr>
                        <a:t> Managing and Developing People: Learning Outcomes</a:t>
                      </a:r>
                      <a:endParaRPr lang="es-ES_tradnl" sz="2000" dirty="0">
                        <a:latin typeface="Arial" pitchFamily="34" charset="0"/>
                        <a:cs typeface="Arial" pitchFamily="34" charset="0"/>
                      </a:endParaRPr>
                    </a:p>
                  </a:txBody>
                  <a:tcPr marL="91437" marR="91437" marT="45728" marB="45728"/>
                </a:tc>
                <a:tc hMerge="1">
                  <a:txBody>
                    <a:bodyPr/>
                    <a:lstStyle/>
                    <a:p>
                      <a:endParaRPr lang="es-ES_tradnl"/>
                    </a:p>
                  </a:txBody>
                  <a:tcPr/>
                </a:tc>
                <a:tc>
                  <a:txBody>
                    <a:bodyPr/>
                    <a:lstStyle/>
                    <a:p>
                      <a:r>
                        <a:rPr lang="en-GB" sz="2000" dirty="0">
                          <a:latin typeface="Arial" pitchFamily="34" charset="0"/>
                          <a:cs typeface="Arial" pitchFamily="34" charset="0"/>
                        </a:rPr>
                        <a:t>Leading Managing and Developing People:</a:t>
                      </a:r>
                      <a:r>
                        <a:rPr lang="en-GB" sz="2000" baseline="0" dirty="0">
                          <a:latin typeface="Arial" pitchFamily="34" charset="0"/>
                          <a:cs typeface="Arial" pitchFamily="34" charset="0"/>
                        </a:rPr>
                        <a:t> Chapters</a:t>
                      </a:r>
                      <a:endParaRPr lang="es-ES_tradnl" sz="2000" dirty="0">
                        <a:latin typeface="Arial" pitchFamily="34" charset="0"/>
                        <a:cs typeface="Arial" pitchFamily="34" charset="0"/>
                      </a:endParaRPr>
                    </a:p>
                  </a:txBody>
                  <a:tcPr marL="91437" marR="91437" marT="45728" marB="45728"/>
                </a:tc>
                <a:extLst>
                  <a:ext uri="{0D108BD9-81ED-4DB2-BD59-A6C34878D82A}">
                    <a16:rowId xmlns:a16="http://schemas.microsoft.com/office/drawing/2014/main" val="10000"/>
                  </a:ext>
                </a:extLst>
              </a:tr>
              <a:tr h="2103505">
                <a:tc>
                  <a:txBody>
                    <a:bodyPr/>
                    <a:lstStyle/>
                    <a:p>
                      <a:r>
                        <a:rPr lang="en-GB" sz="2000" dirty="0">
                          <a:latin typeface="Arial" pitchFamily="34" charset="0"/>
                          <a:cs typeface="Arial" pitchFamily="34" charset="0"/>
                        </a:rPr>
                        <a:t>6</a:t>
                      </a:r>
                      <a:endParaRPr lang="es-ES_tradnl" sz="2000" dirty="0">
                        <a:latin typeface="Arial" pitchFamily="34" charset="0"/>
                        <a:cs typeface="Arial" pitchFamily="34" charset="0"/>
                      </a:endParaRPr>
                    </a:p>
                  </a:txBody>
                  <a:tcPr marL="91437" marR="91437" marT="45728" marB="45728">
                    <a:solidFill>
                      <a:schemeClr val="bg1">
                        <a:alpha val="20000"/>
                      </a:schemeClr>
                    </a:solidFill>
                  </a:tcPr>
                </a:tc>
                <a:tc>
                  <a:txBody>
                    <a:bodyPr/>
                    <a:lstStyle/>
                    <a:p>
                      <a:r>
                        <a:rPr lang="en-GB" sz="2200" b="0" i="0" u="none" strike="noStrike" kern="1200" baseline="0" dirty="0">
                          <a:solidFill>
                            <a:schemeClr val="tx1"/>
                          </a:solidFill>
                          <a:latin typeface="Arial" pitchFamily="34" charset="0"/>
                          <a:ea typeface="+mn-ea"/>
                          <a:cs typeface="Arial" pitchFamily="34" charset="0"/>
                        </a:rPr>
                        <a:t>Assess the contribution made by HRM</a:t>
                      </a:r>
                    </a:p>
                    <a:p>
                      <a:r>
                        <a:rPr lang="en-GB" sz="2200" b="0" i="0" u="none" strike="noStrike" kern="1200" baseline="0" dirty="0">
                          <a:solidFill>
                            <a:schemeClr val="tx1"/>
                          </a:solidFill>
                          <a:latin typeface="Arial" pitchFamily="34" charset="0"/>
                          <a:ea typeface="+mn-ea"/>
                          <a:cs typeface="Arial" pitchFamily="34" charset="0"/>
                        </a:rPr>
                        <a:t>and HRD specialists in different types of</a:t>
                      </a:r>
                    </a:p>
                    <a:p>
                      <a:r>
                        <a:rPr lang="es-ES_tradnl" sz="2200" b="0" i="0" u="none" strike="noStrike" kern="1200" baseline="0" dirty="0">
                          <a:solidFill>
                            <a:schemeClr val="tx1"/>
                          </a:solidFill>
                          <a:latin typeface="Arial" pitchFamily="34" charset="0"/>
                          <a:ea typeface="+mn-ea"/>
                          <a:cs typeface="Arial" pitchFamily="34" charset="0"/>
                        </a:rPr>
                        <a:t>organisation.</a:t>
                      </a:r>
                    </a:p>
                    <a:p>
                      <a:endParaRPr lang="es-ES_tradnl" sz="2200" dirty="0">
                        <a:latin typeface="Arial" pitchFamily="34" charset="0"/>
                        <a:cs typeface="Arial" pitchFamily="34" charset="0"/>
                      </a:endParaRPr>
                    </a:p>
                  </a:txBody>
                  <a:tcPr marL="91437" marR="91437" marT="45728" marB="45728">
                    <a:solidFill>
                      <a:schemeClr val="bg1">
                        <a:alpha val="20000"/>
                      </a:schemeClr>
                    </a:solidFill>
                  </a:tcPr>
                </a:tc>
                <a:tc>
                  <a:txBody>
                    <a:bodyPr/>
                    <a:lstStyle/>
                    <a:p>
                      <a:r>
                        <a:rPr lang="en-GB" sz="2200" dirty="0">
                          <a:latin typeface="Arial" pitchFamily="34" charset="0"/>
                          <a:cs typeface="Arial" pitchFamily="34" charset="0"/>
                        </a:rPr>
                        <a:t>8,</a:t>
                      </a:r>
                      <a:r>
                        <a:rPr lang="en-GB" sz="2200" baseline="0" dirty="0">
                          <a:latin typeface="Arial" pitchFamily="34" charset="0"/>
                          <a:cs typeface="Arial" pitchFamily="34" charset="0"/>
                        </a:rPr>
                        <a:t> 9, 10, 11 and 12</a:t>
                      </a:r>
                      <a:endParaRPr lang="es-ES_tradnl" sz="2200" dirty="0">
                        <a:latin typeface="Arial" pitchFamily="34" charset="0"/>
                        <a:cs typeface="Arial" pitchFamily="34" charset="0"/>
                      </a:endParaRPr>
                    </a:p>
                  </a:txBody>
                  <a:tcPr marL="91437" marR="91437" marT="45728" marB="45728">
                    <a:solidFill>
                      <a:schemeClr val="bg1">
                        <a:alpha val="20000"/>
                      </a:schemeClr>
                    </a:solidFill>
                  </a:tcPr>
                </a:tc>
                <a:extLst>
                  <a:ext uri="{0D108BD9-81ED-4DB2-BD59-A6C34878D82A}">
                    <a16:rowId xmlns:a16="http://schemas.microsoft.com/office/drawing/2014/main" val="10001"/>
                  </a:ext>
                </a:extLst>
              </a:tr>
              <a:tr h="1768164">
                <a:tc>
                  <a:txBody>
                    <a:bodyPr/>
                    <a:lstStyle/>
                    <a:p>
                      <a:r>
                        <a:rPr lang="en-GB" sz="2000" dirty="0">
                          <a:latin typeface="Arial" pitchFamily="34" charset="0"/>
                          <a:cs typeface="Arial" pitchFamily="34" charset="0"/>
                        </a:rPr>
                        <a:t>7</a:t>
                      </a:r>
                      <a:endParaRPr lang="es-ES_tradnl" sz="2000" dirty="0">
                        <a:latin typeface="Arial" pitchFamily="34" charset="0"/>
                        <a:cs typeface="Arial" pitchFamily="34" charset="0"/>
                      </a:endParaRPr>
                    </a:p>
                  </a:txBody>
                  <a:tcPr marL="91437" marR="91437" marT="45728" marB="45728"/>
                </a:tc>
                <a:tc>
                  <a:txBody>
                    <a:bodyPr/>
                    <a:lstStyle/>
                    <a:p>
                      <a:r>
                        <a:rPr lang="en-GB" sz="2200" b="0" i="0" u="none" strike="noStrike" kern="1200" baseline="0" dirty="0">
                          <a:solidFill>
                            <a:schemeClr val="tx1"/>
                          </a:solidFill>
                          <a:latin typeface="Arial" pitchFamily="34" charset="0"/>
                          <a:ea typeface="+mn-ea"/>
                          <a:cs typeface="Arial" pitchFamily="34" charset="0"/>
                        </a:rPr>
                        <a:t>Promote professionalism and an ethical approach to HRM and HRD practice in</a:t>
                      </a:r>
                    </a:p>
                    <a:p>
                      <a:r>
                        <a:rPr lang="es-ES_tradnl" sz="2200" b="0" i="0" u="none" strike="noStrike" kern="1200" baseline="0" dirty="0">
                          <a:solidFill>
                            <a:schemeClr val="tx1"/>
                          </a:solidFill>
                          <a:latin typeface="Arial" pitchFamily="34" charset="0"/>
                          <a:ea typeface="+mn-ea"/>
                          <a:cs typeface="Arial" pitchFamily="34" charset="0"/>
                        </a:rPr>
                        <a:t>organisations.</a:t>
                      </a:r>
                    </a:p>
                    <a:p>
                      <a:endParaRPr lang="es-ES_tradnl" sz="2200" dirty="0">
                        <a:latin typeface="Arial" pitchFamily="34" charset="0"/>
                        <a:cs typeface="Arial" pitchFamily="34" charset="0"/>
                      </a:endParaRPr>
                    </a:p>
                  </a:txBody>
                  <a:tcPr marL="91437" marR="91437" marT="45728" marB="45728"/>
                </a:tc>
                <a:tc>
                  <a:txBody>
                    <a:bodyPr/>
                    <a:lstStyle/>
                    <a:p>
                      <a:r>
                        <a:rPr lang="en-GB" sz="2200" dirty="0">
                          <a:latin typeface="Arial" pitchFamily="34" charset="0"/>
                          <a:cs typeface="Arial" pitchFamily="34" charset="0"/>
                        </a:rPr>
                        <a:t>4,</a:t>
                      </a:r>
                      <a:r>
                        <a:rPr lang="en-GB" sz="2200" baseline="0" dirty="0">
                          <a:latin typeface="Arial" pitchFamily="34" charset="0"/>
                          <a:cs typeface="Arial" pitchFamily="34" charset="0"/>
                        </a:rPr>
                        <a:t> 11 and 13</a:t>
                      </a:r>
                      <a:endParaRPr lang="es-ES_tradnl" sz="2200" dirty="0">
                        <a:latin typeface="Arial" pitchFamily="34" charset="0"/>
                        <a:cs typeface="Arial" pitchFamily="34" charset="0"/>
                      </a:endParaRPr>
                    </a:p>
                  </a:txBody>
                  <a:tcPr marL="91437" marR="91437" marT="45728" marB="45728"/>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1880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l"/>
            <a:r>
              <a:rPr lang="en-GB" dirty="0"/>
              <a:t>Further </a:t>
            </a:r>
            <a:r>
              <a:rPr lang="en-GB" sz="3200" dirty="0">
                <a:solidFill>
                  <a:schemeClr val="tx2"/>
                </a:solidFill>
              </a:rPr>
              <a:t>Essential Reading</a:t>
            </a:r>
          </a:p>
        </p:txBody>
      </p:sp>
      <p:sp>
        <p:nvSpPr>
          <p:cNvPr id="2" name="Content Placeholder 1"/>
          <p:cNvSpPr>
            <a:spLocks noGrp="1"/>
          </p:cNvSpPr>
          <p:nvPr>
            <p:ph type="body" orient="vert" idx="1"/>
          </p:nvPr>
        </p:nvSpPr>
        <p:spPr/>
        <p:txBody>
          <a:bodyPr>
            <a:normAutofit lnSpcReduction="10000"/>
          </a:bodyPr>
          <a:lstStyle/>
          <a:p>
            <a:r>
              <a:rPr lang="en-GB" sz="2800" dirty="0"/>
              <a:t>British Journal of Leadership in Public Services</a:t>
            </a:r>
          </a:p>
          <a:p>
            <a:pPr marL="114300" indent="0">
              <a:buNone/>
            </a:pPr>
            <a:endParaRPr lang="en-GB" sz="2800" dirty="0"/>
          </a:p>
          <a:p>
            <a:r>
              <a:rPr lang="en-GB" sz="2800" dirty="0"/>
              <a:t>International Journal of Business and Management </a:t>
            </a:r>
          </a:p>
          <a:p>
            <a:pPr marL="114300" indent="0">
              <a:buNone/>
            </a:pPr>
            <a:endParaRPr lang="en-GB" sz="2800" dirty="0"/>
          </a:p>
          <a:p>
            <a:r>
              <a:rPr lang="en-GB" sz="2800" dirty="0"/>
              <a:t>Journal of Behavioural and Applied Management</a:t>
            </a:r>
          </a:p>
          <a:p>
            <a:pPr marL="114300" indent="0">
              <a:buNone/>
            </a:pPr>
            <a:endParaRPr lang="en-GB" sz="2800" dirty="0"/>
          </a:p>
          <a:p>
            <a:r>
              <a:rPr lang="en-GB" sz="2800" dirty="0"/>
              <a:t>Leadership &amp; Organization Development Journal </a:t>
            </a:r>
          </a:p>
          <a:p>
            <a:pPr marL="0" indent="0">
              <a:buNone/>
            </a:pPr>
            <a:endParaRPr lang="en-GB" sz="2800" dirty="0"/>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a:t>Journals</a:t>
            </a:r>
          </a:p>
        </p:txBody>
      </p:sp>
    </p:spTree>
    <p:extLst>
      <p:ext uri="{BB962C8B-B14F-4D97-AF65-F5344CB8AC3E}">
        <p14:creationId xmlns:p14="http://schemas.microsoft.com/office/powerpoint/2010/main" val="3838351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l"/>
            <a:r>
              <a:rPr lang="en-GB" sz="3200" dirty="0">
                <a:solidFill>
                  <a:schemeClr val="tx2"/>
                </a:solidFill>
              </a:rPr>
              <a:t>1. Essential Reading</a:t>
            </a:r>
          </a:p>
        </p:txBody>
      </p:sp>
      <p:sp>
        <p:nvSpPr>
          <p:cNvPr id="2" name="Content Placeholder 1"/>
          <p:cNvSpPr>
            <a:spLocks noGrp="1"/>
          </p:cNvSpPr>
          <p:nvPr>
            <p:ph type="body" orient="vert" idx="1"/>
          </p:nvPr>
        </p:nvSpPr>
        <p:spPr/>
        <p:txBody>
          <a:bodyPr>
            <a:normAutofit lnSpcReduction="10000"/>
          </a:bodyPr>
          <a:lstStyle/>
          <a:p>
            <a:r>
              <a:rPr lang="en-GB" sz="2200" dirty="0"/>
              <a:t>www.cipd.co.uk  - Website of the Chartered Institute of Personnel and Development (CIPD)</a:t>
            </a:r>
          </a:p>
          <a:p>
            <a:r>
              <a:rPr lang="en-GB" sz="2200" dirty="0">
                <a:hlinkClick r:id="rId3"/>
              </a:rPr>
              <a:t>https://www.i-l-m.com/</a:t>
            </a:r>
            <a:r>
              <a:rPr lang="en-GB" sz="2200" dirty="0"/>
              <a:t> - Website of Institute of Leadership and Management</a:t>
            </a:r>
          </a:p>
          <a:p>
            <a:r>
              <a:rPr lang="en-GB" sz="2200" dirty="0">
                <a:hlinkClick r:id="rId4"/>
              </a:rPr>
              <a:t>www.hbr.org</a:t>
            </a:r>
            <a:r>
              <a:rPr lang="en-GB" sz="2200" dirty="0"/>
              <a:t> –Harvard Business </a:t>
            </a:r>
            <a:r>
              <a:rPr lang="en-GB" sz="2200" dirty="0" err="1"/>
              <a:t>Reiew</a:t>
            </a:r>
            <a:endParaRPr lang="en-GB" sz="2200" dirty="0"/>
          </a:p>
          <a:p>
            <a:r>
              <a:rPr lang="en-GB" sz="2200" dirty="0">
                <a:hlinkClick r:id="rId5"/>
              </a:rPr>
              <a:t>www.gallup.com</a:t>
            </a:r>
            <a:r>
              <a:rPr lang="en-GB" sz="2200" dirty="0"/>
              <a:t> – Gallup Consultants</a:t>
            </a:r>
          </a:p>
          <a:p>
            <a:r>
              <a:rPr lang="en-GB" sz="2200" dirty="0">
                <a:hlinkClick r:id="rId6"/>
              </a:rPr>
              <a:t>www.KcKinsey.com</a:t>
            </a:r>
            <a:r>
              <a:rPr lang="en-GB" sz="2200" dirty="0"/>
              <a:t> – McKinsey Consultants</a:t>
            </a:r>
          </a:p>
          <a:p>
            <a:r>
              <a:rPr lang="en-GB" sz="2200" dirty="0">
                <a:hlinkClick r:id="rId7"/>
              </a:rPr>
              <a:t>www.weforum.org</a:t>
            </a:r>
            <a:r>
              <a:rPr lang="en-GB" sz="2200" dirty="0"/>
              <a:t> – World Economic Forum</a:t>
            </a:r>
          </a:p>
          <a:p>
            <a:r>
              <a:rPr lang="en-GB" sz="2200" dirty="0">
                <a:hlinkClick r:id="rId8"/>
              </a:rPr>
              <a:t>www.acas.org.uk</a:t>
            </a:r>
            <a:r>
              <a:rPr lang="en-GB" sz="2200" dirty="0"/>
              <a:t> – ACAS</a:t>
            </a:r>
          </a:p>
          <a:p>
            <a:r>
              <a:rPr lang="en-GB" sz="2200" dirty="0">
                <a:hlinkClick r:id="rId9"/>
              </a:rPr>
              <a:t>www.personneltoday.com</a:t>
            </a:r>
            <a:r>
              <a:rPr lang="en-GB" sz="2200" dirty="0"/>
              <a:t> – </a:t>
            </a:r>
            <a:r>
              <a:rPr lang="en-GB" sz="2200" dirty="0" err="1"/>
              <a:t>Personneltoday</a:t>
            </a:r>
            <a:endParaRPr lang="en-GB" sz="2200" dirty="0"/>
          </a:p>
          <a:p>
            <a:endParaRPr lang="en-GB" sz="2200" dirty="0"/>
          </a:p>
          <a:p>
            <a:endParaRPr lang="en-GB" sz="2200" dirty="0"/>
          </a:p>
          <a:p>
            <a:endParaRPr lang="en-GB" sz="2800" dirty="0"/>
          </a:p>
          <a:p>
            <a:endParaRPr lang="en-GB" sz="2800" dirty="0"/>
          </a:p>
          <a:p>
            <a:pPr marL="0" indent="0">
              <a:buNone/>
            </a:pPr>
            <a:endParaRPr lang="en-GB" sz="2800" dirty="0"/>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a:t>Websites</a:t>
            </a:r>
          </a:p>
        </p:txBody>
      </p:sp>
    </p:spTree>
    <p:extLst>
      <p:ext uri="{BB962C8B-B14F-4D97-AF65-F5344CB8AC3E}">
        <p14:creationId xmlns:p14="http://schemas.microsoft.com/office/powerpoint/2010/main" val="4071186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044" y="1018456"/>
            <a:ext cx="8458200" cy="4498776"/>
          </a:xfrm>
        </p:spPr>
        <p:txBody>
          <a:bodyPr>
            <a:normAutofit fontScale="85000" lnSpcReduction="20000"/>
          </a:bodyPr>
          <a:lstStyle/>
          <a:p>
            <a:pPr marL="0" indent="0">
              <a:buNone/>
            </a:pPr>
            <a:r>
              <a:rPr lang="en-GB" sz="3300" dirty="0"/>
              <a:t>Peter G. </a:t>
            </a:r>
            <a:r>
              <a:rPr lang="en-GB" sz="3300" dirty="0" err="1"/>
              <a:t>Northouse</a:t>
            </a:r>
            <a:r>
              <a:rPr lang="en-GB" sz="3300" dirty="0"/>
              <a:t> – Leadership: Theory &amp; Practice, 7</a:t>
            </a:r>
            <a:r>
              <a:rPr lang="en-GB" sz="3300" baseline="30000" dirty="0"/>
              <a:t>th</a:t>
            </a:r>
            <a:r>
              <a:rPr lang="en-GB" sz="3300" dirty="0"/>
              <a:t> Edition. Sage Edge </a:t>
            </a:r>
          </a:p>
          <a:p>
            <a:pPr marL="0" indent="0">
              <a:buNone/>
            </a:pPr>
            <a:r>
              <a:rPr lang="en-GB" sz="3300" dirty="0"/>
              <a:t>Companion web site</a:t>
            </a:r>
          </a:p>
          <a:p>
            <a:pPr marL="0" indent="0">
              <a:buNone/>
            </a:pPr>
            <a:r>
              <a:rPr lang="en-GB" sz="3300" dirty="0">
                <a:hlinkClick r:id="rId3"/>
              </a:rPr>
              <a:t>https://edge.sagepub.com/northouse7e/student-resources/chapter-1/video-and-multimedia</a:t>
            </a:r>
            <a:endParaRPr lang="en-GB" sz="3300" dirty="0"/>
          </a:p>
          <a:p>
            <a:pPr marL="0" indent="0">
              <a:buNone/>
            </a:pPr>
            <a:endParaRPr lang="en-GB" sz="3300" dirty="0"/>
          </a:p>
          <a:p>
            <a:pPr marL="0" indent="0">
              <a:buNone/>
            </a:pPr>
            <a:r>
              <a:rPr lang="en-GB" sz="3300" dirty="0"/>
              <a:t>Sinek, S. (2011) </a:t>
            </a:r>
            <a:r>
              <a:rPr lang="en-GB" sz="3300" i="1" dirty="0"/>
              <a:t>Start with Why.  How great leaders inspire everyone to take action</a:t>
            </a:r>
            <a:r>
              <a:rPr lang="en-GB" sz="3300" dirty="0"/>
              <a:t>.  London: Penguin</a:t>
            </a:r>
          </a:p>
          <a:p>
            <a:pPr marL="0" indent="0">
              <a:buNone/>
            </a:pPr>
            <a:endParaRPr lang="en-GB" sz="3300" dirty="0"/>
          </a:p>
          <a:p>
            <a:pPr marL="0" indent="0">
              <a:buNone/>
            </a:pPr>
            <a:r>
              <a:rPr lang="en-GB" sz="3300" dirty="0"/>
              <a:t> Covey, S. (2005) </a:t>
            </a:r>
            <a:r>
              <a:rPr lang="en-GB" sz="3300" i="1" dirty="0"/>
              <a:t>The 8</a:t>
            </a:r>
            <a:r>
              <a:rPr lang="en-GB" sz="3300" i="1" baseline="30000" dirty="0"/>
              <a:t>th</a:t>
            </a:r>
            <a:r>
              <a:rPr lang="en-GB" sz="3300" i="1" dirty="0"/>
              <a:t> Habit. From Effectiveness to Greatness</a:t>
            </a:r>
            <a:r>
              <a:rPr lang="en-GB" sz="3300" dirty="0"/>
              <a:t>. New York: Free Press.</a:t>
            </a:r>
          </a:p>
          <a:p>
            <a:pPr marL="0" indent="0">
              <a:buNone/>
            </a:pPr>
            <a:endParaRPr lang="en-GB" sz="2800" dirty="0"/>
          </a:p>
          <a:p>
            <a:pPr marL="0" indent="0">
              <a:buNone/>
            </a:pPr>
            <a:endParaRPr lang="en-GB" sz="2800" dirty="0"/>
          </a:p>
          <a:p>
            <a:endParaRPr lang="en-GB" sz="2800" dirty="0"/>
          </a:p>
        </p:txBody>
      </p:sp>
      <p:sp>
        <p:nvSpPr>
          <p:cNvPr id="3" name="Title 2"/>
          <p:cNvSpPr>
            <a:spLocks noGrp="1"/>
          </p:cNvSpPr>
          <p:nvPr>
            <p:ph type="title"/>
          </p:nvPr>
        </p:nvSpPr>
        <p:spPr>
          <a:xfrm>
            <a:off x="142544" y="332656"/>
            <a:ext cx="8839200" cy="685800"/>
          </a:xfrm>
        </p:spPr>
        <p:txBody>
          <a:bodyPr>
            <a:normAutofit/>
          </a:bodyPr>
          <a:lstStyle/>
          <a:p>
            <a:pPr algn="l"/>
            <a:r>
              <a:rPr lang="en-GB" sz="3200" dirty="0">
                <a:solidFill>
                  <a:schemeClr val="tx2"/>
                </a:solidFill>
              </a:rPr>
              <a:t>Recommended Reading –</a:t>
            </a:r>
          </a:p>
        </p:txBody>
      </p:sp>
    </p:spTree>
    <p:extLst>
      <p:ext uri="{BB962C8B-B14F-4D97-AF65-F5344CB8AC3E}">
        <p14:creationId xmlns:p14="http://schemas.microsoft.com/office/powerpoint/2010/main" val="2586935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3568" y="4659213"/>
            <a:ext cx="7772400" cy="1362075"/>
          </a:xfrm>
        </p:spPr>
        <p:txBody>
          <a:bodyPr/>
          <a:lstStyle/>
          <a:p>
            <a:pPr algn="ctr"/>
            <a:r>
              <a:rPr lang="en-GB" dirty="0"/>
              <a:t>Follow the leaders</a:t>
            </a:r>
          </a:p>
        </p:txBody>
      </p:sp>
      <p:sp>
        <p:nvSpPr>
          <p:cNvPr id="5" name="Slide Number Placeholder 4"/>
          <p:cNvSpPr>
            <a:spLocks noGrp="1"/>
          </p:cNvSpPr>
          <p:nvPr>
            <p:ph type="sldNum" sz="quarter" idx="12"/>
          </p:nvPr>
        </p:nvSpPr>
        <p:spPr/>
        <p:txBody>
          <a:bodyPr/>
          <a:lstStyle/>
          <a:p>
            <a:pPr>
              <a:defRPr/>
            </a:pPr>
            <a:fld id="{DFAEC5DD-68FC-4E9C-9587-DBB16356B9F7}" type="slidenum">
              <a:rPr lang="en-US" smtClean="0"/>
              <a:pPr>
                <a:defRPr/>
              </a:pPr>
              <a:t>14</a:t>
            </a:fld>
            <a:endParaRPr lang="en-US"/>
          </a:p>
        </p:txBody>
      </p:sp>
      <p:pic>
        <p:nvPicPr>
          <p:cNvPr id="1026" name="Picture 2" descr="Image result for social media log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531" y="710754"/>
            <a:ext cx="5324475"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077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a:solidFill>
                  <a:schemeClr val="tx2"/>
                </a:solidFill>
              </a:rPr>
              <a:t>Assessment Details</a:t>
            </a:r>
          </a:p>
        </p:txBody>
      </p:sp>
      <p:sp>
        <p:nvSpPr>
          <p:cNvPr id="2" name="Slide Number Placeholder 1"/>
          <p:cNvSpPr>
            <a:spLocks noGrp="1"/>
          </p:cNvSpPr>
          <p:nvPr>
            <p:ph type="sldNum" sz="quarter" idx="12"/>
          </p:nvPr>
        </p:nvSpPr>
        <p:spPr/>
        <p:txBody>
          <a:bodyPr/>
          <a:lstStyle/>
          <a:p>
            <a:fld id="{AC82685A-BD3A-4230-8D85-804689F67293}" type="slidenum">
              <a:rPr lang="en-GB" smtClean="0"/>
              <a:t>15</a:t>
            </a:fld>
            <a:endParaRPr lang="en-GB"/>
          </a:p>
        </p:txBody>
      </p:sp>
      <p:pic>
        <p:nvPicPr>
          <p:cNvPr id="10" name="Picture 9" descr="report.png"/>
          <p:cNvPicPr>
            <a:picLocks noChangeAspect="1"/>
          </p:cNvPicPr>
          <p:nvPr/>
        </p:nvPicPr>
        <p:blipFill>
          <a:blip r:embed="rId3"/>
          <a:stretch>
            <a:fillRect/>
          </a:stretch>
        </p:blipFill>
        <p:spPr>
          <a:xfrm>
            <a:off x="971600" y="2493806"/>
            <a:ext cx="2200274" cy="1800225"/>
          </a:xfrm>
          <a:prstGeom prst="rect">
            <a:avLst/>
          </a:prstGeom>
          <a:noFill/>
          <a:ln cap="flat">
            <a:noFill/>
          </a:ln>
        </p:spPr>
      </p:pic>
      <p:sp>
        <p:nvSpPr>
          <p:cNvPr id="3" name="Rectangle 2"/>
          <p:cNvSpPr/>
          <p:nvPr/>
        </p:nvSpPr>
        <p:spPr>
          <a:xfrm>
            <a:off x="3923928" y="1413259"/>
            <a:ext cx="4572000" cy="3985706"/>
          </a:xfrm>
          <a:prstGeom prst="rect">
            <a:avLst/>
          </a:prstGeom>
        </p:spPr>
        <p:txBody>
          <a:bodyPr>
            <a:spAutoFit/>
          </a:bodyPr>
          <a:lstStyle/>
          <a:p>
            <a:pPr>
              <a:lnSpc>
                <a:spcPct val="115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Assessment will be by a 3 hour examination on 19</a:t>
            </a:r>
            <a:r>
              <a:rPr lang="en-GB" sz="20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 May 2020 where 50% will be to examine a pre-issued case study and students will be expected to critically evaluate leadership and practice in a changing environment.  The remaining 50% will consist of examination questions that will address topics in leading, managing and developing people.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9570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13792"/>
            <a:ext cx="8229600" cy="1143000"/>
          </a:xfrm>
        </p:spPr>
        <p:txBody>
          <a:bodyPr>
            <a:normAutofit fontScale="90000"/>
          </a:bodyPr>
          <a:lstStyle/>
          <a:p>
            <a:pPr algn="l"/>
            <a:r>
              <a:rPr lang="en-GB" sz="3600" dirty="0">
                <a:solidFill>
                  <a:schemeClr val="tx2"/>
                </a:solidFill>
              </a:rPr>
              <a:t>Student led studies </a:t>
            </a:r>
            <a:br>
              <a:rPr lang="en-GB" dirty="0">
                <a:solidFill>
                  <a:schemeClr val="tx2"/>
                </a:solidFill>
              </a:rPr>
            </a:b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a:bodyPr>
          <a:lstStyle/>
          <a:p>
            <a:pPr marL="0" indent="0">
              <a:buNone/>
            </a:pPr>
            <a:r>
              <a:rPr lang="en-GB" b="1" dirty="0"/>
              <a:t>How can I help you pass this exam?</a:t>
            </a:r>
          </a:p>
          <a:p>
            <a:r>
              <a:rPr lang="en-GB" dirty="0"/>
              <a:t>Spend the next 15 minutes discussing your ideal format for these sessions.</a:t>
            </a:r>
          </a:p>
          <a:p>
            <a:pPr marL="0" indent="0">
              <a:buNone/>
            </a:pPr>
            <a:endParaRPr lang="en-GB" dirty="0"/>
          </a:p>
          <a:p>
            <a:pPr marL="0" indent="0">
              <a:buNone/>
            </a:pPr>
            <a:endParaRPr lang="en-GB" dirty="0"/>
          </a:p>
          <a:p>
            <a:endParaRPr lang="en-GB" i="1" dirty="0"/>
          </a:p>
        </p:txBody>
      </p:sp>
      <p:sp>
        <p:nvSpPr>
          <p:cNvPr id="2" name="Slide Number Placeholder 1"/>
          <p:cNvSpPr>
            <a:spLocks noGrp="1"/>
          </p:cNvSpPr>
          <p:nvPr>
            <p:ph type="sldNum" sz="quarter" idx="12"/>
          </p:nvPr>
        </p:nvSpPr>
        <p:spPr/>
        <p:txBody>
          <a:bodyPr/>
          <a:lstStyle/>
          <a:p>
            <a:fld id="{AC82685A-BD3A-4230-8D85-804689F67293}" type="slidenum">
              <a:rPr lang="en-GB" smtClean="0"/>
              <a:t>16</a:t>
            </a:fld>
            <a:endParaRPr lang="en-GB"/>
          </a:p>
        </p:txBody>
      </p:sp>
      <p:pic>
        <p:nvPicPr>
          <p:cNvPr id="4" name="Picture 3">
            <a:extLst>
              <a:ext uri="{FF2B5EF4-FFF2-40B4-BE49-F238E27FC236}">
                <a16:creationId xmlns:a16="http://schemas.microsoft.com/office/drawing/2014/main" id="{2B84EB26-D27A-4D5B-8645-AFDD76E54F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38436" y="2924944"/>
            <a:ext cx="7272808" cy="2311081"/>
          </a:xfrm>
          <a:prstGeom prst="rect">
            <a:avLst/>
          </a:prstGeom>
        </p:spPr>
      </p:pic>
    </p:spTree>
    <p:extLst>
      <p:ext uri="{BB962C8B-B14F-4D97-AF65-F5344CB8AC3E}">
        <p14:creationId xmlns:p14="http://schemas.microsoft.com/office/powerpoint/2010/main" val="114005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13792"/>
            <a:ext cx="8229600" cy="1143000"/>
          </a:xfrm>
        </p:spPr>
        <p:txBody>
          <a:bodyPr>
            <a:normAutofit fontScale="90000"/>
          </a:bodyPr>
          <a:lstStyle/>
          <a:p>
            <a:pPr algn="l"/>
            <a:r>
              <a:rPr lang="en-GB" sz="3600" dirty="0">
                <a:solidFill>
                  <a:schemeClr val="tx2"/>
                </a:solidFill>
              </a:rPr>
              <a:t>Why Study Leadership and Management? </a:t>
            </a:r>
            <a:br>
              <a:rPr lang="en-GB" dirty="0">
                <a:solidFill>
                  <a:schemeClr val="tx2"/>
                </a:solidFill>
              </a:rPr>
            </a:b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a:bodyPr>
          <a:lstStyle/>
          <a:p>
            <a:pPr marL="0" indent="0">
              <a:buNone/>
            </a:pPr>
            <a:r>
              <a:rPr lang="en-GB" b="1" dirty="0"/>
              <a:t>Why is this topic important to you?</a:t>
            </a:r>
          </a:p>
          <a:p>
            <a:pPr marL="0" lvl="0" indent="0">
              <a:buNone/>
            </a:pPr>
            <a:r>
              <a:rPr lang="en-GB" i="1" dirty="0"/>
              <a:t>Write down 4 objectives for yourself that you expect to achieve as a result of studying this module.</a:t>
            </a:r>
          </a:p>
          <a:p>
            <a:pPr marL="0" lvl="0" indent="0">
              <a:buNone/>
            </a:pPr>
            <a:endParaRPr lang="en-GB" i="1" dirty="0"/>
          </a:p>
          <a:p>
            <a:pPr marL="0" lvl="0" indent="0">
              <a:buNone/>
            </a:pPr>
            <a:endParaRPr lang="en-GB" i="1" dirty="0"/>
          </a:p>
          <a:p>
            <a:pPr marL="0" lvl="0" indent="0">
              <a:buNone/>
            </a:pPr>
            <a:endParaRPr lang="en-GB" i="1" dirty="0"/>
          </a:p>
        </p:txBody>
      </p:sp>
      <p:sp>
        <p:nvSpPr>
          <p:cNvPr id="2" name="Slide Number Placeholder 1"/>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360151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Session:</a:t>
            </a:r>
            <a:br>
              <a:rPr lang="en-GB" dirty="0"/>
            </a:br>
            <a:r>
              <a:rPr lang="en-GB" dirty="0">
                <a:solidFill>
                  <a:srgbClr val="00B0F0"/>
                </a:solidFill>
              </a:rPr>
              <a:t>Learning Outcome 1</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Review and critically evaluate major contemporary research and debates in the fields of human resource management (HRM) and human resource development (HRD).</a:t>
            </a:r>
          </a:p>
          <a:p>
            <a:pPr marL="0" indent="0">
              <a:buNone/>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947463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457200" y="1379203"/>
            <a:ext cx="8229600" cy="4099594"/>
          </a:xfrm>
        </p:spPr>
        <p:txBody>
          <a:bodyPr>
            <a:normAutofit fontScale="77500" lnSpcReduction="20000"/>
          </a:bodyPr>
          <a:lstStyle/>
          <a:p>
            <a:pPr marL="514350" indent="-514350">
              <a:buFont typeface="+mj-lt"/>
              <a:buAutoNum type="arabicPeriod"/>
            </a:pPr>
            <a:r>
              <a:rPr lang="en-GB" dirty="0"/>
              <a:t>Major research studies on contemporary developments in the HRM and HRD fields published in the UK and overseas, including those carried out or sponsored by the CIPD.</a:t>
            </a:r>
          </a:p>
          <a:p>
            <a:pPr marL="514350" indent="-514350">
              <a:buFont typeface="+mj-lt"/>
              <a:buAutoNum type="arabicPeriod"/>
            </a:pPr>
            <a:r>
              <a:rPr lang="en-GB" dirty="0"/>
              <a:t>Evidence on links between HR practice and business outcomes.</a:t>
            </a:r>
          </a:p>
          <a:p>
            <a:pPr marL="514350" indent="-514350">
              <a:buFont typeface="+mj-lt"/>
              <a:buAutoNum type="arabicPeriod"/>
            </a:pPr>
            <a:r>
              <a:rPr lang="en-GB" dirty="0"/>
              <a:t>Measuring the value of the HR function; HRM and HRD practices in the most successful organisations.</a:t>
            </a:r>
          </a:p>
          <a:p>
            <a:pPr marL="514350" indent="-514350">
              <a:buFont typeface="+mj-lt"/>
              <a:buAutoNum type="arabicPeriod"/>
            </a:pPr>
            <a:r>
              <a:rPr lang="en-GB" dirty="0"/>
              <a:t>Developing an effective interface between HR and line management through partnership working. </a:t>
            </a:r>
          </a:p>
          <a:p>
            <a:pPr lvl="0"/>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3416135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13792"/>
            <a:ext cx="8229600" cy="1143000"/>
          </a:xfrm>
        </p:spPr>
        <p:txBody>
          <a:bodyPr>
            <a:normAutofit fontScale="90000"/>
          </a:bodyPr>
          <a:lstStyle/>
          <a:p>
            <a:pPr algn="l"/>
            <a:r>
              <a:rPr lang="en-GB" sz="3600" dirty="0">
                <a:solidFill>
                  <a:schemeClr val="tx2"/>
                </a:solidFill>
              </a:rPr>
              <a:t>Why Study Leadership and Management? </a:t>
            </a:r>
            <a:br>
              <a:rPr lang="en-GB" dirty="0">
                <a:solidFill>
                  <a:schemeClr val="tx2"/>
                </a:solidFill>
              </a:rPr>
            </a:b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lnSpcReduction="10000"/>
          </a:bodyPr>
          <a:lstStyle/>
          <a:p>
            <a:pPr marL="0" indent="0">
              <a:buNone/>
            </a:pPr>
            <a:r>
              <a:rPr lang="en-GB" dirty="0"/>
              <a:t>Organisational Behaviour is one of the most complex and perhaps least understood academic elements of modern general management, but since it concerns the behaviour of people within organisations it is also one of the most central.</a:t>
            </a:r>
          </a:p>
          <a:p>
            <a:pPr marL="0" indent="0">
              <a:buNone/>
            </a:pPr>
            <a:endParaRPr lang="en-GB" dirty="0"/>
          </a:p>
          <a:p>
            <a:pPr marL="0" indent="0">
              <a:buNone/>
            </a:pPr>
            <a:r>
              <a:rPr lang="en-US" dirty="0">
                <a:solidFill>
                  <a:schemeClr val="tx2">
                    <a:lumMod val="60000"/>
                    <a:lumOff val="40000"/>
                  </a:schemeClr>
                </a:solidFill>
              </a:rPr>
              <a:t>Mullins, L,J.(2019</a:t>
            </a:r>
            <a:r>
              <a:rPr lang="en-US" i="1" dirty="0">
                <a:solidFill>
                  <a:schemeClr val="tx2">
                    <a:lumMod val="60000"/>
                    <a:lumOff val="40000"/>
                  </a:schemeClr>
                </a:solidFill>
              </a:rPr>
              <a:t>) </a:t>
            </a:r>
            <a:r>
              <a:rPr lang="en-US" i="1" dirty="0" err="1">
                <a:solidFill>
                  <a:schemeClr val="tx2">
                    <a:lumMod val="60000"/>
                    <a:lumOff val="40000"/>
                  </a:schemeClr>
                </a:solidFill>
              </a:rPr>
              <a:t>Organisational</a:t>
            </a:r>
            <a:r>
              <a:rPr lang="en-US" i="1" dirty="0">
                <a:solidFill>
                  <a:schemeClr val="tx2">
                    <a:lumMod val="60000"/>
                    <a:lumOff val="40000"/>
                  </a:schemeClr>
                </a:solidFill>
              </a:rPr>
              <a:t> </a:t>
            </a:r>
            <a:r>
              <a:rPr lang="en-US" i="1" dirty="0" err="1">
                <a:solidFill>
                  <a:schemeClr val="tx2">
                    <a:lumMod val="60000"/>
                    <a:lumOff val="40000"/>
                  </a:schemeClr>
                </a:solidFill>
              </a:rPr>
              <a:t>Behaviour</a:t>
            </a:r>
            <a:r>
              <a:rPr lang="en-US" i="1" dirty="0">
                <a:solidFill>
                  <a:schemeClr val="tx2">
                    <a:lumMod val="60000"/>
                    <a:lumOff val="40000"/>
                  </a:schemeClr>
                </a:solidFill>
              </a:rPr>
              <a:t> in the Workplace </a:t>
            </a:r>
            <a:r>
              <a:rPr lang="en-US" dirty="0">
                <a:solidFill>
                  <a:schemeClr val="tx2">
                    <a:lumMod val="60000"/>
                    <a:lumOff val="40000"/>
                  </a:schemeClr>
                </a:solidFill>
              </a:rPr>
              <a:t>12</a:t>
            </a:r>
            <a:r>
              <a:rPr lang="en-US" baseline="30000" dirty="0">
                <a:solidFill>
                  <a:schemeClr val="tx2">
                    <a:lumMod val="60000"/>
                    <a:lumOff val="40000"/>
                  </a:schemeClr>
                </a:solidFill>
              </a:rPr>
              <a:t>th</a:t>
            </a:r>
            <a:r>
              <a:rPr lang="en-US" dirty="0">
                <a:solidFill>
                  <a:schemeClr val="tx2">
                    <a:lumMod val="60000"/>
                    <a:lumOff val="40000"/>
                  </a:schemeClr>
                </a:solidFill>
              </a:rPr>
              <a:t> ed. New York: Pearson.</a:t>
            </a:r>
          </a:p>
          <a:p>
            <a:pPr marL="0" indent="0">
              <a:buNone/>
            </a:pPr>
            <a:endParaRPr lang="en-GB" dirty="0"/>
          </a:p>
          <a:p>
            <a:pPr marL="0" indent="0">
              <a:buNone/>
            </a:pPr>
            <a:endParaRPr lang="en-GB" dirty="0"/>
          </a:p>
        </p:txBody>
      </p:sp>
      <p:sp>
        <p:nvSpPr>
          <p:cNvPr id="2" name="Slide Number Placeholder 1"/>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6069404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015C-2AC3-4A39-9DD3-3DCEBDE1BCE8}"/>
              </a:ext>
            </a:extLst>
          </p:cNvPr>
          <p:cNvSpPr>
            <a:spLocks noGrp="1"/>
          </p:cNvSpPr>
          <p:nvPr>
            <p:ph type="title"/>
          </p:nvPr>
        </p:nvSpPr>
        <p:spPr/>
        <p:txBody>
          <a:bodyPr/>
          <a:lstStyle/>
          <a:p>
            <a:r>
              <a:rPr lang="en-GB" dirty="0"/>
              <a:t>VUCA world</a:t>
            </a:r>
          </a:p>
        </p:txBody>
      </p:sp>
      <p:sp>
        <p:nvSpPr>
          <p:cNvPr id="3" name="Content Placeholder 2">
            <a:extLst>
              <a:ext uri="{FF2B5EF4-FFF2-40B4-BE49-F238E27FC236}">
                <a16:creationId xmlns:a16="http://schemas.microsoft.com/office/drawing/2014/main" id="{17BB8032-B92F-4184-8B8A-CF62FA426385}"/>
              </a:ext>
            </a:extLst>
          </p:cNvPr>
          <p:cNvSpPr>
            <a:spLocks noGrp="1"/>
          </p:cNvSpPr>
          <p:nvPr>
            <p:ph idx="1"/>
          </p:nvPr>
        </p:nvSpPr>
        <p:spPr/>
        <p:txBody>
          <a:bodyPr>
            <a:normAutofit lnSpcReduction="10000"/>
          </a:bodyPr>
          <a:lstStyle/>
          <a:p>
            <a:r>
              <a:rPr lang="en-GB" dirty="0"/>
              <a:t>Leading in a VUCA world</a:t>
            </a:r>
          </a:p>
          <a:p>
            <a:r>
              <a:rPr lang="en-GB" dirty="0"/>
              <a:t>How 21st-century leaders can find success amid volatility, uncertainty, complexity, and ambiguity (VUCA)</a:t>
            </a:r>
          </a:p>
          <a:p>
            <a:pPr marL="0" indent="0">
              <a:buNone/>
            </a:pPr>
            <a:endParaRPr lang="en-GB" dirty="0"/>
          </a:p>
          <a:p>
            <a:pPr marL="0" indent="0">
              <a:buNone/>
            </a:pPr>
            <a:r>
              <a:rPr lang="en-GB" sz="2600" u="sng" dirty="0">
                <a:hlinkClick r:id="rId3"/>
              </a:rPr>
              <a:t>https://www2.deloitte.com/us/en/pages/technology-media-and-telecommunications/articles/leading-in-a-vuca-world.html</a:t>
            </a:r>
            <a:endParaRPr lang="en-GB" sz="2600" dirty="0"/>
          </a:p>
          <a:p>
            <a:pPr marL="0" indent="0">
              <a:buNone/>
            </a:pPr>
            <a:endParaRPr lang="en-GB" dirty="0"/>
          </a:p>
        </p:txBody>
      </p:sp>
      <p:sp>
        <p:nvSpPr>
          <p:cNvPr id="4" name="Slide Number Placeholder 3">
            <a:extLst>
              <a:ext uri="{FF2B5EF4-FFF2-40B4-BE49-F238E27FC236}">
                <a16:creationId xmlns:a16="http://schemas.microsoft.com/office/drawing/2014/main" id="{C5F3F3FC-2C51-4FCD-88AD-66C7A21A4336}"/>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307627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57200" y="149341"/>
            <a:ext cx="8229600" cy="1143000"/>
          </a:xfrm>
        </p:spPr>
        <p:txBody>
          <a:bodyPr>
            <a:normAutofit fontScale="90000"/>
          </a:bodyPr>
          <a:lstStyle/>
          <a:p>
            <a:r>
              <a:rPr lang="en-GB" altLang="es-ES_tradnl" sz="4000" b="1" dirty="0">
                <a:latin typeface="Arial" charset="0"/>
                <a:cs typeface="Arial" charset="0"/>
              </a:rPr>
              <a:t>LMDP... what are key issues for HR practitioners?</a:t>
            </a:r>
          </a:p>
        </p:txBody>
      </p:sp>
      <p:sp>
        <p:nvSpPr>
          <p:cNvPr id="4099" name="Content Placeholder 2"/>
          <p:cNvSpPr>
            <a:spLocks noGrp="1"/>
          </p:cNvSpPr>
          <p:nvPr>
            <p:ph idx="1"/>
          </p:nvPr>
        </p:nvSpPr>
        <p:spPr>
          <a:xfrm>
            <a:off x="628650" y="1127492"/>
            <a:ext cx="7886700" cy="4603015"/>
          </a:xfrm>
        </p:spPr>
        <p:txBody>
          <a:bodyPr>
            <a:normAutofit lnSpcReduction="10000"/>
          </a:bodyPr>
          <a:lstStyle/>
          <a:p>
            <a:r>
              <a:rPr lang="en-GB" altLang="es-ES_tradnl" sz="2800" dirty="0">
                <a:latin typeface="Arial" charset="0"/>
                <a:cs typeface="Arial" charset="0"/>
              </a:rPr>
              <a:t>employee engagement</a:t>
            </a:r>
          </a:p>
          <a:p>
            <a:r>
              <a:rPr lang="en-GB" altLang="es-ES_tradnl" sz="2800" dirty="0">
                <a:latin typeface="Arial" charset="0"/>
                <a:cs typeface="Arial" charset="0"/>
              </a:rPr>
              <a:t>managing change and cultural transformation</a:t>
            </a:r>
          </a:p>
          <a:p>
            <a:r>
              <a:rPr lang="en-GB" altLang="es-ES_tradnl" sz="2800" dirty="0">
                <a:latin typeface="Arial" charset="0"/>
                <a:cs typeface="Arial" charset="0"/>
              </a:rPr>
              <a:t>leadership development and capability</a:t>
            </a:r>
          </a:p>
          <a:p>
            <a:r>
              <a:rPr lang="en-GB" altLang="es-ES_tradnl" sz="2800" dirty="0">
                <a:latin typeface="Arial" charset="0"/>
                <a:cs typeface="Arial" charset="0"/>
              </a:rPr>
              <a:t>HR’s contribution to business performance</a:t>
            </a:r>
          </a:p>
          <a:p>
            <a:r>
              <a:rPr lang="en-GB" altLang="es-ES_tradnl" sz="2800" dirty="0">
                <a:latin typeface="Arial" charset="0"/>
                <a:cs typeface="Arial" charset="0"/>
              </a:rPr>
              <a:t>ensuring the right people capacity</a:t>
            </a:r>
          </a:p>
          <a:p>
            <a:r>
              <a:rPr lang="en-GB" altLang="es-ES_tradnl" sz="2800" dirty="0">
                <a:latin typeface="Arial" charset="0"/>
                <a:cs typeface="Arial" charset="0"/>
              </a:rPr>
              <a:t>developing HR capability through driving change by combining commercial and HR expertise</a:t>
            </a:r>
          </a:p>
          <a:p>
            <a:pPr marL="0" indent="0">
              <a:buNone/>
            </a:pPr>
            <a:r>
              <a:rPr lang="en-GB" sz="2200" dirty="0">
                <a:solidFill>
                  <a:schemeClr val="tx2">
                    <a:lumMod val="60000"/>
                    <a:lumOff val="40000"/>
                  </a:schemeClr>
                </a:solidFill>
              </a:rPr>
              <a:t>Rees, G and French, R. (2013) </a:t>
            </a:r>
            <a:r>
              <a:rPr lang="en-GB" sz="2200" i="1" dirty="0">
                <a:solidFill>
                  <a:schemeClr val="tx2">
                    <a:lumMod val="60000"/>
                    <a:lumOff val="40000"/>
                  </a:schemeClr>
                </a:solidFill>
              </a:rPr>
              <a:t>Leading, Managing and Developing People </a:t>
            </a:r>
            <a:r>
              <a:rPr lang="en-GB" sz="2200" dirty="0">
                <a:solidFill>
                  <a:schemeClr val="tx2">
                    <a:lumMod val="60000"/>
                    <a:lumOff val="40000"/>
                  </a:schemeClr>
                </a:solidFill>
              </a:rPr>
              <a:t>5</a:t>
            </a:r>
            <a:r>
              <a:rPr lang="en-GB" sz="2200" baseline="30000" dirty="0">
                <a:solidFill>
                  <a:schemeClr val="tx2">
                    <a:lumMod val="60000"/>
                    <a:lumOff val="40000"/>
                  </a:schemeClr>
                </a:solidFill>
              </a:rPr>
              <a:t>th</a:t>
            </a:r>
            <a:r>
              <a:rPr lang="en-GB" sz="2200" dirty="0">
                <a:solidFill>
                  <a:schemeClr val="tx2">
                    <a:lumMod val="60000"/>
                    <a:lumOff val="40000"/>
                  </a:schemeClr>
                </a:solidFill>
              </a:rPr>
              <a:t> ed. London: Chartered Institute of Personnel and Development.</a:t>
            </a:r>
          </a:p>
          <a:p>
            <a:pPr marL="0" indent="0">
              <a:buNone/>
            </a:pPr>
            <a:endParaRPr lang="en-GB" altLang="es-ES_tradnl" sz="2800" dirty="0">
              <a:latin typeface="Arial" charset="0"/>
              <a:cs typeface="Arial" charset="0"/>
            </a:endParaRPr>
          </a:p>
          <a:p>
            <a:endParaRPr lang="en-GB" altLang="es-ES_tradnl" sz="2800" dirty="0">
              <a:solidFill>
                <a:schemeClr val="tx1"/>
              </a:solidFill>
              <a:latin typeface="Arial" charset="0"/>
              <a:cs typeface="Arial" charset="0"/>
            </a:endParaRPr>
          </a:p>
        </p:txBody>
      </p:sp>
    </p:spTree>
    <p:extLst>
      <p:ext uri="{BB962C8B-B14F-4D97-AF65-F5344CB8AC3E}">
        <p14:creationId xmlns:p14="http://schemas.microsoft.com/office/powerpoint/2010/main" val="20902528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838200" y="781050"/>
            <a:ext cx="7620000" cy="1200329"/>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Case Study 2: </a:t>
            </a:r>
          </a:p>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resilience at WorkGuru</a:t>
            </a:r>
          </a:p>
        </p:txBody>
      </p:sp>
      <p:sp>
        <p:nvSpPr>
          <p:cNvPr id="6147" name="Text Box 3"/>
          <p:cNvSpPr txBox="1">
            <a:spLocks noChangeArrowheads="1"/>
          </p:cNvSpPr>
          <p:nvPr/>
        </p:nvSpPr>
        <p:spPr bwMode="auto">
          <a:xfrm>
            <a:off x="971550" y="2266950"/>
            <a:ext cx="7010400" cy="3323987"/>
          </a:xfrm>
          <a:prstGeom prst="rect">
            <a:avLst/>
          </a:prstGeom>
          <a:noFill/>
          <a:ln w="9525">
            <a:noFill/>
            <a:miter lim="800000"/>
            <a:headEnd/>
            <a:tailEnd/>
          </a:ln>
        </p:spPr>
        <p:txBody>
          <a:bodyPr>
            <a:spAutoFit/>
          </a:bodyPr>
          <a:lstStyle/>
          <a:p>
            <a:pPr marL="457200" indent="-457200">
              <a:spcBef>
                <a:spcPct val="50000"/>
              </a:spcBef>
              <a:buFontTx/>
              <a:buAutoNum type="arabicPeriod"/>
            </a:pPr>
            <a:r>
              <a:rPr lang="en-GB" altLang="es-ES_tradnl" sz="2800" dirty="0">
                <a:solidFill>
                  <a:srgbClr val="58595B"/>
                </a:solidFill>
                <a:latin typeface="Arial" charset="0"/>
              </a:rPr>
              <a:t>How can the HR function adopt the approach proposed by WorkGuru in order to enhance resilience in the workplace?</a:t>
            </a:r>
          </a:p>
          <a:p>
            <a:pPr marL="457200" indent="-457200">
              <a:spcBef>
                <a:spcPct val="50000"/>
              </a:spcBef>
              <a:buFontTx/>
              <a:buAutoNum type="arabicPeriod"/>
            </a:pPr>
            <a:r>
              <a:rPr lang="en-GB" altLang="es-ES_tradnl" sz="2800" dirty="0">
                <a:solidFill>
                  <a:srgbClr val="58595B"/>
                </a:solidFill>
                <a:latin typeface="Arial" charset="0"/>
              </a:rPr>
              <a:t>To what extent is WorkGuru’s evidence based approach both preventative and cost-effective?</a:t>
            </a:r>
          </a:p>
        </p:txBody>
      </p:sp>
    </p:spTree>
    <p:extLst>
      <p:ext uri="{BB962C8B-B14F-4D97-AF65-F5344CB8AC3E}">
        <p14:creationId xmlns:p14="http://schemas.microsoft.com/office/powerpoint/2010/main" val="1451254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804985" y="343878"/>
            <a:ext cx="7653215" cy="1200329"/>
          </a:xfrm>
          <a:prstGeom prst="rect">
            <a:avLst/>
          </a:prstGeom>
          <a:noFill/>
          <a:ln w="9525">
            <a:noFill/>
            <a:miter lim="800000"/>
            <a:headEnd/>
            <a:tailEnd/>
          </a:ln>
        </p:spPr>
        <p:txBody>
          <a:bodyPr wrap="square">
            <a:spAutoFit/>
          </a:bodyPr>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Case Study 3: lean and motivated at Medtronic</a:t>
            </a:r>
          </a:p>
        </p:txBody>
      </p:sp>
      <p:sp>
        <p:nvSpPr>
          <p:cNvPr id="7171" name="Text Box 3"/>
          <p:cNvSpPr txBox="1">
            <a:spLocks noChangeArrowheads="1"/>
          </p:cNvSpPr>
          <p:nvPr/>
        </p:nvSpPr>
        <p:spPr bwMode="auto">
          <a:xfrm>
            <a:off x="804985" y="1844431"/>
            <a:ext cx="7176965" cy="3062377"/>
          </a:xfrm>
          <a:prstGeom prst="rect">
            <a:avLst/>
          </a:prstGeom>
          <a:noFill/>
          <a:ln w="9525">
            <a:noFill/>
            <a:miter lim="800000"/>
            <a:headEnd/>
            <a:tailEnd/>
          </a:ln>
        </p:spPr>
        <p:txBody>
          <a:bodyPr wrap="square">
            <a:spAutoFit/>
          </a:bodyPr>
          <a:lstStyle/>
          <a:p>
            <a:pPr>
              <a:lnSpc>
                <a:spcPct val="110000"/>
              </a:lnSpc>
              <a:spcBef>
                <a:spcPct val="65000"/>
              </a:spcBef>
            </a:pPr>
            <a:r>
              <a:rPr lang="en-GB" altLang="es-ES_tradnl" sz="2800" dirty="0">
                <a:solidFill>
                  <a:srgbClr val="58595B"/>
                </a:solidFill>
                <a:latin typeface="Arial" charset="0"/>
              </a:rPr>
              <a:t>Considering the changes that took place, how do you think that the following parties would feel about the changes:</a:t>
            </a:r>
          </a:p>
          <a:p>
            <a:pPr marL="228600" indent="-228600">
              <a:lnSpc>
                <a:spcPct val="90000"/>
              </a:lnSpc>
              <a:spcBef>
                <a:spcPts val="1000"/>
              </a:spcBef>
              <a:buClr>
                <a:srgbClr val="DA1D52"/>
              </a:buClr>
              <a:buFont typeface="Arial" panose="020B0604020202020204" pitchFamily="34" charset="0"/>
              <a:buChar char="•"/>
            </a:pPr>
            <a:r>
              <a:rPr lang="en-GB" altLang="es-ES_tradnl" sz="2800" dirty="0">
                <a:solidFill>
                  <a:srgbClr val="58595B"/>
                </a:solidFill>
                <a:latin typeface="Arial" charset="0"/>
                <a:cs typeface="Arial" charset="0"/>
              </a:rPr>
              <a:t>Employees</a:t>
            </a:r>
          </a:p>
          <a:p>
            <a:pPr marL="228600" indent="-228600">
              <a:lnSpc>
                <a:spcPct val="90000"/>
              </a:lnSpc>
              <a:spcBef>
                <a:spcPts val="1000"/>
              </a:spcBef>
              <a:buClr>
                <a:srgbClr val="DA1D52"/>
              </a:buClr>
              <a:buFont typeface="Arial" panose="020B0604020202020204" pitchFamily="34" charset="0"/>
              <a:buChar char="•"/>
            </a:pPr>
            <a:r>
              <a:rPr lang="en-GB" altLang="es-ES_tradnl" sz="2800" dirty="0">
                <a:solidFill>
                  <a:srgbClr val="58595B"/>
                </a:solidFill>
                <a:latin typeface="Arial" charset="0"/>
                <a:cs typeface="Arial" charset="0"/>
              </a:rPr>
              <a:t>Managers</a:t>
            </a:r>
          </a:p>
          <a:p>
            <a:pPr marL="228600" indent="-228600">
              <a:lnSpc>
                <a:spcPct val="90000"/>
              </a:lnSpc>
              <a:spcBef>
                <a:spcPts val="1000"/>
              </a:spcBef>
              <a:buClr>
                <a:srgbClr val="DA1D52"/>
              </a:buClr>
              <a:buFont typeface="Arial" panose="020B0604020202020204" pitchFamily="34" charset="0"/>
              <a:buChar char="•"/>
            </a:pPr>
            <a:r>
              <a:rPr lang="en-GB" altLang="es-ES_tradnl" sz="2800" dirty="0">
                <a:solidFill>
                  <a:srgbClr val="58595B"/>
                </a:solidFill>
                <a:latin typeface="Arial" charset="0"/>
                <a:cs typeface="Arial" charset="0"/>
              </a:rPr>
              <a:t>Trade union?</a:t>
            </a:r>
          </a:p>
        </p:txBody>
      </p:sp>
    </p:spTree>
    <p:extLst>
      <p:ext uri="{BB962C8B-B14F-4D97-AF65-F5344CB8AC3E}">
        <p14:creationId xmlns:p14="http://schemas.microsoft.com/office/powerpoint/2010/main" val="3868210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p:cNvSpPr>
          <p:nvPr/>
        </p:nvSpPr>
        <p:spPr bwMode="auto">
          <a:xfrm>
            <a:off x="887897" y="795124"/>
            <a:ext cx="7275442" cy="1143000"/>
          </a:xfrm>
          <a:prstGeom prst="rect">
            <a:avLst/>
          </a:prstGeom>
          <a:noFill/>
          <a:ln w="9525">
            <a:noFill/>
            <a:miter lim="800000"/>
            <a:headEnd/>
            <a:tailEnd/>
          </a:ln>
        </p:spPr>
        <p:txBody>
          <a:bodyPr anchor="b"/>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Overview: providing insights into HRM and HRD (1)</a:t>
            </a:r>
          </a:p>
        </p:txBody>
      </p:sp>
      <p:sp>
        <p:nvSpPr>
          <p:cNvPr id="4099" name="Rectangle 3"/>
          <p:cNvSpPr>
            <a:spLocks/>
          </p:cNvSpPr>
          <p:nvPr/>
        </p:nvSpPr>
        <p:spPr bwMode="auto">
          <a:xfrm>
            <a:off x="1295400" y="1600200"/>
            <a:ext cx="6096000" cy="4873625"/>
          </a:xfrm>
          <a:prstGeom prst="rect">
            <a:avLst/>
          </a:prstGeom>
          <a:noFill/>
          <a:ln w="9525">
            <a:noFill/>
            <a:miter lim="800000"/>
            <a:headEnd/>
            <a:tailEnd/>
          </a:ln>
        </p:spPr>
        <p:txBody>
          <a:bodyPr/>
          <a:lstStyle/>
          <a:p>
            <a:pPr marL="273050" indent="-273050">
              <a:spcBef>
                <a:spcPct val="45000"/>
              </a:spcBef>
              <a:buFontTx/>
              <a:buChar char="•"/>
            </a:pPr>
            <a:endParaRPr lang="en-US" altLang="es-ES_tradnl" dirty="0">
              <a:latin typeface="Arial" charset="0"/>
              <a:cs typeface="Arial" charset="0"/>
            </a:endParaRPr>
          </a:p>
        </p:txBody>
      </p:sp>
      <p:sp>
        <p:nvSpPr>
          <p:cNvPr id="4100" name="TextBox 5"/>
          <p:cNvSpPr txBox="1">
            <a:spLocks noChangeArrowheads="1"/>
          </p:cNvSpPr>
          <p:nvPr/>
        </p:nvSpPr>
        <p:spPr bwMode="auto">
          <a:xfrm>
            <a:off x="1141413" y="2082800"/>
            <a:ext cx="6911975" cy="33060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start by defining HRM and HRD</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consider the goals of HRM</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link strategy and HR</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consider models of HRM and Strategic HRM (SHRM)</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consider models of HRD and Strategic HRD (SHRD)</a:t>
            </a:r>
          </a:p>
          <a:p>
            <a:pPr marL="457200" indent="-457200"/>
            <a:endParaRPr lang="en-GB" dirty="0"/>
          </a:p>
        </p:txBody>
      </p:sp>
    </p:spTree>
    <p:extLst>
      <p:ext uri="{BB962C8B-B14F-4D97-AF65-F5344CB8AC3E}">
        <p14:creationId xmlns:p14="http://schemas.microsoft.com/office/powerpoint/2010/main" val="4593408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5"/>
          <p:cNvSpPr txBox="1">
            <a:spLocks noChangeArrowheads="1"/>
          </p:cNvSpPr>
          <p:nvPr/>
        </p:nvSpPr>
        <p:spPr bwMode="auto">
          <a:xfrm>
            <a:off x="971550" y="2060575"/>
            <a:ext cx="7561263" cy="2208297"/>
          </a:xfrm>
          <a:prstGeom prst="rect">
            <a:avLst/>
          </a:prstGeom>
          <a:noFill/>
          <a:ln w="9525">
            <a:noFill/>
            <a:miter lim="800000"/>
            <a:headEnd/>
            <a:tailEnd/>
          </a:ln>
        </p:spPr>
        <p:txBody>
          <a:bodyP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evaluate the shape of HR, including the concept of the Business Partner model</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consider the role of line managers and HR</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consider research findings about the HR function</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HR showing added value</a:t>
            </a:r>
          </a:p>
        </p:txBody>
      </p:sp>
      <p:sp>
        <p:nvSpPr>
          <p:cNvPr id="5123" name="TextBox 7"/>
          <p:cNvSpPr txBox="1">
            <a:spLocks noChangeArrowheads="1"/>
          </p:cNvSpPr>
          <p:nvPr/>
        </p:nvSpPr>
        <p:spPr bwMode="auto">
          <a:xfrm>
            <a:off x="900113" y="681795"/>
            <a:ext cx="7488237" cy="1754326"/>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cs typeface="Arial" panose="020B0604020202020204" pitchFamily="34" charset="0"/>
              </a:rPr>
              <a:t>Overview: providing insights into HRM and HRD (2)</a:t>
            </a:r>
          </a:p>
          <a:p>
            <a:pPr eaLnBrk="0" fontAlgn="base" hangingPunct="0">
              <a:lnSpc>
                <a:spcPct val="90000"/>
              </a:lnSpc>
              <a:spcBef>
                <a:spcPct val="0"/>
              </a:spcBef>
              <a:spcAft>
                <a:spcPct val="0"/>
              </a:spcAft>
            </a:pPr>
            <a:endParaRPr lang="en-GB" altLang="es-ES_tradnl" sz="4000" b="1" dirty="0">
              <a:solidFill>
                <a:srgbClr val="520D5D"/>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893090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838200" y="781050"/>
            <a:ext cx="7620000" cy="646113"/>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Definitions of HRM</a:t>
            </a:r>
          </a:p>
        </p:txBody>
      </p:sp>
      <p:sp>
        <p:nvSpPr>
          <p:cNvPr id="6147" name="Rectangle 4"/>
          <p:cNvSpPr>
            <a:spLocks noChangeArrowheads="1"/>
          </p:cNvSpPr>
          <p:nvPr/>
        </p:nvSpPr>
        <p:spPr bwMode="auto">
          <a:xfrm>
            <a:off x="827088" y="1451544"/>
            <a:ext cx="7777162" cy="3323987"/>
          </a:xfrm>
          <a:prstGeom prst="rect">
            <a:avLst/>
          </a:prstGeom>
          <a:noFill/>
          <a:ln w="9525">
            <a:noFill/>
            <a:miter lim="800000"/>
            <a:headEnd/>
            <a:tailEnd/>
          </a:ln>
        </p:spPr>
        <p:txBody>
          <a:bodyPr anchor="ctr">
            <a:spAutoFit/>
          </a:bodyPr>
          <a:lstStyle/>
          <a:p>
            <a:r>
              <a:rPr lang="en-US" altLang="es-ES_tradnl" sz="2400" dirty="0">
                <a:solidFill>
                  <a:srgbClr val="58595B"/>
                </a:solidFill>
                <a:latin typeface="Arial" charset="0"/>
                <a:ea typeface="Times New Roman" pitchFamily="18" charset="0"/>
                <a:cs typeface="Arial" charset="0"/>
              </a:rPr>
              <a:t>‘A distinctive approach to employment management which seeks to achieve competitive advantage through the strategic development of a highly committed and capable workforce, using an integrated array of cultural, structural and personnel techniques’. (Storey,1995: 5)</a:t>
            </a:r>
          </a:p>
          <a:p>
            <a:endParaRPr lang="en-US" altLang="es-ES_tradnl" dirty="0">
              <a:latin typeface="Arial" charset="0"/>
              <a:ea typeface="Times New Roman" pitchFamily="18" charset="0"/>
              <a:cs typeface="Arial" charset="0"/>
            </a:endParaRPr>
          </a:p>
          <a:p>
            <a:endParaRPr lang="en-US" altLang="es-ES_tradnl" dirty="0">
              <a:latin typeface="Palatino Linotype" pitchFamily="18" charset="0"/>
              <a:ea typeface="Times New Roman" pitchFamily="18" charset="0"/>
              <a:cs typeface="Palatino Linotype" pitchFamily="18" charset="0"/>
            </a:endParaRPr>
          </a:p>
          <a:p>
            <a:endParaRPr lang="en-US" altLang="es-ES_tradnl" dirty="0">
              <a:latin typeface="Palatino Linotype" pitchFamily="18" charset="0"/>
              <a:ea typeface="Times New Roman" pitchFamily="18" charset="0"/>
              <a:cs typeface="Palatino Linotype" pitchFamily="18" charset="0"/>
            </a:endParaRPr>
          </a:p>
          <a:p>
            <a:endParaRPr lang="en-US" altLang="es-ES_tradnl" dirty="0">
              <a:latin typeface="Palatino Linotype" pitchFamily="18" charset="0"/>
              <a:ea typeface="Times New Roman" pitchFamily="18" charset="0"/>
              <a:cs typeface="Palatino Linotype" pitchFamily="18" charset="0"/>
            </a:endParaRPr>
          </a:p>
          <a:p>
            <a:r>
              <a:rPr lang="en-US" altLang="es-ES_tradnl" dirty="0">
                <a:latin typeface="Palatino Linotype" pitchFamily="18" charset="0"/>
                <a:ea typeface="Times New Roman" pitchFamily="18" charset="0"/>
                <a:cs typeface="Palatino Linotype" pitchFamily="18" charset="0"/>
              </a:rPr>
              <a:t> </a:t>
            </a:r>
            <a:endParaRPr lang="en-US" altLang="es-ES_tradnl" dirty="0">
              <a:ea typeface="Times New Roman" pitchFamily="18" charset="0"/>
              <a:cs typeface="Palatino Linotype" pitchFamily="18" charset="0"/>
            </a:endParaRPr>
          </a:p>
        </p:txBody>
      </p:sp>
      <p:sp>
        <p:nvSpPr>
          <p:cNvPr id="6148" name="Rectangle 6"/>
          <p:cNvSpPr>
            <a:spLocks noChangeArrowheads="1"/>
          </p:cNvSpPr>
          <p:nvPr/>
        </p:nvSpPr>
        <p:spPr bwMode="auto">
          <a:xfrm>
            <a:off x="827088" y="3138937"/>
            <a:ext cx="7777162" cy="2678113"/>
          </a:xfrm>
          <a:prstGeom prst="rect">
            <a:avLst/>
          </a:prstGeom>
          <a:noFill/>
          <a:ln w="9525">
            <a:noFill/>
            <a:miter lim="800000"/>
            <a:headEnd/>
            <a:tailEnd/>
          </a:ln>
        </p:spPr>
        <p:txBody>
          <a:bodyPr>
            <a:spAutoFit/>
          </a:bodyPr>
          <a:lstStyle/>
          <a:p>
            <a:endParaRPr lang="en-US" altLang="es-ES_tradnl" dirty="0"/>
          </a:p>
          <a:p>
            <a:r>
              <a:rPr lang="en-US" altLang="es-ES_tradnl" sz="2400" dirty="0">
                <a:solidFill>
                  <a:srgbClr val="58595B"/>
                </a:solidFill>
                <a:latin typeface="Arial" charset="0"/>
                <a:cs typeface="Arial" charset="0"/>
              </a:rPr>
              <a:t>‘HRM includes anything and everything associated with the management of the employment relationship in the firm. We do not associate HRM solely with a high commitment model of labour management or with any particular ideology or style of management.’ (Boxall and Purcell, 2000: 184) </a:t>
            </a:r>
            <a:endParaRPr lang="en-GB" altLang="es-ES_tradnl" sz="2400" dirty="0">
              <a:solidFill>
                <a:srgbClr val="58595B"/>
              </a:solidFill>
              <a:latin typeface="Arial" charset="0"/>
              <a:cs typeface="Arial" charset="0"/>
            </a:endParaRPr>
          </a:p>
        </p:txBody>
      </p:sp>
    </p:spTree>
    <p:extLst>
      <p:ext uri="{BB962C8B-B14F-4D97-AF65-F5344CB8AC3E}">
        <p14:creationId xmlns:p14="http://schemas.microsoft.com/office/powerpoint/2010/main" val="3922260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838200" y="781050"/>
            <a:ext cx="7620000" cy="646113"/>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Definition of HRD</a:t>
            </a:r>
          </a:p>
        </p:txBody>
      </p:sp>
      <p:sp>
        <p:nvSpPr>
          <p:cNvPr id="7171" name="Rectangle 4"/>
          <p:cNvSpPr>
            <a:spLocks noChangeArrowheads="1"/>
          </p:cNvSpPr>
          <p:nvPr/>
        </p:nvSpPr>
        <p:spPr bwMode="auto">
          <a:xfrm>
            <a:off x="710894" y="1412776"/>
            <a:ext cx="7775575" cy="5170646"/>
          </a:xfrm>
          <a:prstGeom prst="rect">
            <a:avLst/>
          </a:prstGeom>
          <a:noFill/>
          <a:ln w="9525">
            <a:noFill/>
            <a:miter lim="800000"/>
            <a:headEnd/>
            <a:tailEnd/>
          </a:ln>
        </p:spPr>
        <p:txBody>
          <a:bodyPr anchor="ctr">
            <a:spAutoFit/>
          </a:bodyPr>
          <a:lstStyle/>
          <a:p>
            <a:r>
              <a:rPr lang="en-US" altLang="es-ES_tradnl" sz="2400" dirty="0">
                <a:solidFill>
                  <a:srgbClr val="58595B"/>
                </a:solidFill>
                <a:latin typeface="Arial" charset="0"/>
                <a:cs typeface="Arial" charset="0"/>
              </a:rPr>
              <a:t>‘Human resource development encompasses activities and processes which are intended to have impact on organisational and individual learning. The term assumes that organisations can be constructively conceived of as learning entities, and that the learning processes of both organisations and individuals are capable of influence and direction through deliberate and planned interventions. Thus, HRD is constituted by planned interventions in organisational and individual processes.’ (Stewart and McGoldrick, 1996: 1)</a:t>
            </a:r>
            <a:endParaRPr lang="en-US" altLang="es-ES_tradnl" sz="2400" dirty="0">
              <a:solidFill>
                <a:srgbClr val="58595B"/>
              </a:solidFill>
              <a:latin typeface="Arial" charset="0"/>
              <a:ea typeface="Times New Roman" pitchFamily="18" charset="0"/>
              <a:cs typeface="Arial" charset="0"/>
            </a:endParaRPr>
          </a:p>
          <a:p>
            <a:endParaRPr lang="en-US" altLang="es-ES_tradnl" dirty="0">
              <a:latin typeface="Palatino Linotype" pitchFamily="18" charset="0"/>
              <a:ea typeface="Times New Roman" pitchFamily="18" charset="0"/>
              <a:cs typeface="Palatino Linotype" pitchFamily="18" charset="0"/>
            </a:endParaRPr>
          </a:p>
          <a:p>
            <a:endParaRPr lang="en-US" altLang="es-ES_tradnl" dirty="0">
              <a:latin typeface="Palatino Linotype" pitchFamily="18" charset="0"/>
              <a:ea typeface="Times New Roman" pitchFamily="18" charset="0"/>
              <a:cs typeface="Palatino Linotype" pitchFamily="18" charset="0"/>
            </a:endParaRPr>
          </a:p>
          <a:p>
            <a:endParaRPr lang="en-US" altLang="es-ES_tradnl" dirty="0">
              <a:latin typeface="Palatino Linotype" pitchFamily="18" charset="0"/>
              <a:ea typeface="Times New Roman" pitchFamily="18" charset="0"/>
              <a:cs typeface="Palatino Linotype" pitchFamily="18" charset="0"/>
            </a:endParaRPr>
          </a:p>
          <a:p>
            <a:endParaRPr lang="en-US" altLang="es-ES_tradnl" dirty="0">
              <a:latin typeface="Palatino Linotype" pitchFamily="18" charset="0"/>
              <a:ea typeface="Times New Roman" pitchFamily="18" charset="0"/>
              <a:cs typeface="Palatino Linotype" pitchFamily="18" charset="0"/>
            </a:endParaRPr>
          </a:p>
          <a:p>
            <a:r>
              <a:rPr lang="en-US" altLang="es-ES_tradnl" dirty="0">
                <a:latin typeface="Palatino Linotype" pitchFamily="18" charset="0"/>
                <a:ea typeface="Times New Roman" pitchFamily="18" charset="0"/>
                <a:cs typeface="Palatino Linotype" pitchFamily="18" charset="0"/>
              </a:rPr>
              <a:t> </a:t>
            </a:r>
            <a:endParaRPr lang="en-US" altLang="es-ES_tradnl" dirty="0"/>
          </a:p>
        </p:txBody>
      </p:sp>
    </p:spTree>
    <p:extLst>
      <p:ext uri="{BB962C8B-B14F-4D97-AF65-F5344CB8AC3E}">
        <p14:creationId xmlns:p14="http://schemas.microsoft.com/office/powerpoint/2010/main" val="2281803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p:cNvSpPr>
          <p:nvPr/>
        </p:nvSpPr>
        <p:spPr bwMode="auto">
          <a:xfrm>
            <a:off x="1447800" y="260350"/>
            <a:ext cx="5410200" cy="865188"/>
          </a:xfrm>
          <a:prstGeom prst="rect">
            <a:avLst/>
          </a:prstGeom>
          <a:noFill/>
          <a:ln w="9525">
            <a:noFill/>
            <a:miter lim="800000"/>
            <a:headEnd/>
            <a:tailEnd/>
          </a:ln>
        </p:spPr>
        <p:txBody>
          <a:bodyPr anchor="b"/>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Goals of HRM </a:t>
            </a:r>
          </a:p>
        </p:txBody>
      </p:sp>
      <p:sp>
        <p:nvSpPr>
          <p:cNvPr id="8195" name="Rectangle 6"/>
          <p:cNvSpPr>
            <a:spLocks/>
          </p:cNvSpPr>
          <p:nvPr/>
        </p:nvSpPr>
        <p:spPr bwMode="auto">
          <a:xfrm>
            <a:off x="1447800" y="2205038"/>
            <a:ext cx="6324600" cy="4873625"/>
          </a:xfrm>
          <a:prstGeom prst="rect">
            <a:avLst/>
          </a:prstGeom>
          <a:noFill/>
          <a:ln w="9525">
            <a:noFill/>
            <a:miter lim="800000"/>
            <a:headEnd/>
            <a:tailEnd/>
          </a:ln>
        </p:spPr>
        <p:txBody>
          <a:bodyPr/>
          <a:lstStyle/>
          <a:p>
            <a:pPr marL="273050" indent="-273050">
              <a:spcBef>
                <a:spcPct val="45000"/>
              </a:spcBef>
            </a:pPr>
            <a:endParaRPr lang="en-US" altLang="es-ES_tradnl" dirty="0">
              <a:latin typeface="Arial" charset="0"/>
            </a:endParaRPr>
          </a:p>
        </p:txBody>
      </p:sp>
      <p:sp>
        <p:nvSpPr>
          <p:cNvPr id="8196" name="Rectangle 4"/>
          <p:cNvSpPr>
            <a:spLocks noChangeArrowheads="1"/>
          </p:cNvSpPr>
          <p:nvPr/>
        </p:nvSpPr>
        <p:spPr bwMode="auto">
          <a:xfrm>
            <a:off x="1447800" y="2411476"/>
            <a:ext cx="7013575" cy="2416046"/>
          </a:xfrm>
          <a:prstGeom prst="rect">
            <a:avLst/>
          </a:prstGeom>
          <a:noFill/>
          <a:ln w="9525">
            <a:noFill/>
            <a:miter lim="800000"/>
            <a:headEnd/>
            <a:tailEnd/>
          </a:ln>
          <a:effectLst/>
        </p:spPr>
        <p:txBody>
          <a:bodyPr anchor="ct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cost-effectiveness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legitimacy</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flexibility</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autonomy</a:t>
            </a:r>
          </a:p>
          <a:p>
            <a:pPr eaLnBrk="0" hangingPunct="0">
              <a:tabLst>
                <a:tab pos="625475" algn="l"/>
              </a:tabLst>
              <a:defRPr/>
            </a:pPr>
            <a:r>
              <a:rPr lang="en-US" dirty="0">
                <a:latin typeface="Arial" pitchFamily="34" charset="0"/>
                <a:ea typeface="Times New Roman" pitchFamily="18" charset="0"/>
                <a:cs typeface="Arial" pitchFamily="34" charset="0"/>
              </a:rPr>
              <a:t>	</a:t>
            </a:r>
          </a:p>
          <a:p>
            <a:pPr eaLnBrk="0" hangingPunct="0">
              <a:buFontTx/>
              <a:buChar char="•"/>
              <a:tabLst>
                <a:tab pos="625475" algn="l"/>
              </a:tabLst>
              <a:defRPr/>
            </a:pPr>
            <a:endParaRPr lang="en-US" dirty="0">
              <a:latin typeface="+mj-lt"/>
            </a:endParaRPr>
          </a:p>
        </p:txBody>
      </p:sp>
    </p:spTree>
    <p:extLst>
      <p:ext uri="{BB962C8B-B14F-4D97-AF65-F5344CB8AC3E}">
        <p14:creationId xmlns:p14="http://schemas.microsoft.com/office/powerpoint/2010/main" val="1112958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p:cNvSpPr>
          <p:nvPr/>
        </p:nvSpPr>
        <p:spPr bwMode="auto">
          <a:xfrm>
            <a:off x="666750" y="762000"/>
            <a:ext cx="8001000" cy="655638"/>
          </a:xfrm>
          <a:prstGeom prst="rect">
            <a:avLst/>
          </a:prstGeom>
          <a:noFill/>
          <a:ln w="9525">
            <a:noFill/>
            <a:miter lim="800000"/>
            <a:headEnd/>
            <a:tailEnd/>
          </a:ln>
        </p:spPr>
        <p:txBody>
          <a:bodyPr anchor="b"/>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Hard model of HRM</a:t>
            </a:r>
          </a:p>
        </p:txBody>
      </p:sp>
      <p:pic>
        <p:nvPicPr>
          <p:cNvPr id="9220" name="Picture 4"/>
          <p:cNvPicPr>
            <a:picLocks noChangeAspect="1" noChangeArrowheads="1"/>
          </p:cNvPicPr>
          <p:nvPr/>
        </p:nvPicPr>
        <p:blipFill>
          <a:blip r:embed="rId3" cstate="print"/>
          <a:srcRect/>
          <a:stretch>
            <a:fillRect/>
          </a:stretch>
        </p:blipFill>
        <p:spPr bwMode="auto">
          <a:xfrm>
            <a:off x="1500554" y="1484784"/>
            <a:ext cx="6869723" cy="5116804"/>
          </a:xfrm>
          <a:prstGeom prst="rect">
            <a:avLst/>
          </a:prstGeom>
          <a:noFill/>
          <a:ln w="9525">
            <a:noFill/>
            <a:miter lim="800000"/>
            <a:headEnd/>
            <a:tailEnd/>
          </a:ln>
        </p:spPr>
      </p:pic>
    </p:spTree>
    <p:extLst>
      <p:ext uri="{BB962C8B-B14F-4D97-AF65-F5344CB8AC3E}">
        <p14:creationId xmlns:p14="http://schemas.microsoft.com/office/powerpoint/2010/main" val="917444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p:cNvSpPr>
          <p:nvPr/>
        </p:nvSpPr>
        <p:spPr bwMode="auto">
          <a:xfrm>
            <a:off x="666750" y="762000"/>
            <a:ext cx="8001000" cy="655638"/>
          </a:xfrm>
          <a:prstGeom prst="rect">
            <a:avLst/>
          </a:prstGeom>
          <a:noFill/>
          <a:ln w="9525">
            <a:noFill/>
            <a:miter lim="800000"/>
            <a:headEnd/>
            <a:tailEnd/>
          </a:ln>
        </p:spPr>
        <p:txBody>
          <a:bodyPr anchor="b"/>
          <a:lstStyle/>
          <a:p>
            <a:pPr eaLnBrk="0" fontAlgn="base" hangingPunct="0">
              <a:lnSpc>
                <a:spcPct val="90000"/>
              </a:lnSpc>
              <a:spcBef>
                <a:spcPct val="0"/>
              </a:spcBef>
              <a:spcAft>
                <a:spcPct val="0"/>
              </a:spcAft>
            </a:pPr>
            <a:r>
              <a:rPr lang="en-GB" altLang="es-ES_tradnl" sz="4000" b="1" dirty="0">
                <a:solidFill>
                  <a:srgbClr val="520D5D"/>
                </a:solidFill>
                <a:latin typeface="Arial" panose="020B0604020202020204" pitchFamily="34" charset="0"/>
                <a:ea typeface="+mj-ea"/>
                <a:cs typeface="Arial" panose="020B0604020202020204" pitchFamily="34" charset="0"/>
              </a:rPr>
              <a:t>Soft model of HRM</a:t>
            </a:r>
          </a:p>
        </p:txBody>
      </p:sp>
      <p:pic>
        <p:nvPicPr>
          <p:cNvPr id="10244" name="Picture 4"/>
          <p:cNvPicPr>
            <a:picLocks noChangeAspect="1" noChangeArrowheads="1"/>
          </p:cNvPicPr>
          <p:nvPr/>
        </p:nvPicPr>
        <p:blipFill>
          <a:blip r:embed="rId3" cstate="print"/>
          <a:srcRect/>
          <a:stretch>
            <a:fillRect/>
          </a:stretch>
        </p:blipFill>
        <p:spPr bwMode="auto">
          <a:xfrm>
            <a:off x="395536" y="1700808"/>
            <a:ext cx="8459158" cy="4536504"/>
          </a:xfrm>
          <a:prstGeom prst="rect">
            <a:avLst/>
          </a:prstGeom>
          <a:noFill/>
          <a:ln w="9525">
            <a:noFill/>
            <a:miter lim="800000"/>
            <a:headEnd/>
            <a:tailEnd/>
          </a:ln>
        </p:spPr>
      </p:pic>
    </p:spTree>
    <p:extLst>
      <p:ext uri="{BB962C8B-B14F-4D97-AF65-F5344CB8AC3E}">
        <p14:creationId xmlns:p14="http://schemas.microsoft.com/office/powerpoint/2010/main" val="54844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p:cNvSpPr>
          <p:nvPr/>
        </p:nvSpPr>
        <p:spPr bwMode="auto">
          <a:xfrm>
            <a:off x="666750" y="762000"/>
            <a:ext cx="8001000" cy="655638"/>
          </a:xfrm>
          <a:prstGeom prst="rect">
            <a:avLst/>
          </a:prstGeom>
          <a:noFill/>
          <a:ln w="9525">
            <a:noFill/>
            <a:miter lim="800000"/>
            <a:headEnd/>
            <a:tailEnd/>
          </a:ln>
        </p:spPr>
        <p:txBody>
          <a:bodyPr anchor="b"/>
          <a:lstStyle/>
          <a:p>
            <a:endParaRPr lang="en-US" altLang="es-ES_tradnl" sz="3600" dirty="0">
              <a:solidFill>
                <a:schemeClr val="tx2"/>
              </a:solidFill>
              <a:latin typeface="Arial" charset="0"/>
              <a:cs typeface="Arial" charset="0"/>
            </a:endParaRPr>
          </a:p>
        </p:txBody>
      </p:sp>
      <p:sp>
        <p:nvSpPr>
          <p:cNvPr id="35841" name="Rectangle 1"/>
          <p:cNvSpPr>
            <a:spLocks noChangeArrowheads="1"/>
          </p:cNvSpPr>
          <p:nvPr/>
        </p:nvSpPr>
        <p:spPr bwMode="auto">
          <a:xfrm>
            <a:off x="684213" y="-306938"/>
            <a:ext cx="8064500" cy="5760551"/>
          </a:xfrm>
          <a:prstGeom prst="rect">
            <a:avLst/>
          </a:prstGeom>
          <a:noFill/>
          <a:ln w="9525">
            <a:noFill/>
            <a:miter lim="800000"/>
            <a:headEnd/>
            <a:tailEnd/>
          </a:ln>
          <a:effectLst/>
        </p:spPr>
        <p:txBody>
          <a:bodyPr anchor="ctr">
            <a:spAutoFit/>
          </a:bodyPr>
          <a:lstStyle/>
          <a:p>
            <a:pPr>
              <a:tabLst>
                <a:tab pos="106363" algn="l"/>
              </a:tabLst>
              <a:defRPr/>
            </a:pPr>
            <a:endParaRPr lang="en-US" sz="4000" dirty="0">
              <a:latin typeface="Arial" pitchFamily="34" charset="0"/>
              <a:ea typeface="Times New Roman" pitchFamily="18" charset="0"/>
              <a:cs typeface="Arial" pitchFamily="34" charset="0"/>
            </a:endParaRPr>
          </a:p>
          <a:p>
            <a:pPr>
              <a:tabLst>
                <a:tab pos="106363" algn="l"/>
              </a:tabLst>
              <a:defRPr/>
            </a:pPr>
            <a:endParaRPr lang="en-US" sz="4000" dirty="0">
              <a:latin typeface="Arial" pitchFamily="34" charset="0"/>
              <a:ea typeface="Times New Roman" pitchFamily="18" charset="0"/>
              <a:cs typeface="Arial" pitchFamily="34" charset="0"/>
            </a:endParaRPr>
          </a:p>
          <a:p>
            <a:pPr eaLnBrk="0" fontAlgn="base" hangingPunct="0">
              <a:lnSpc>
                <a:spcPct val="90000"/>
              </a:lnSpc>
              <a:spcBef>
                <a:spcPct val="0"/>
              </a:spcBef>
              <a:spcAft>
                <a:spcPct val="0"/>
              </a:spcAft>
              <a:tabLst>
                <a:tab pos="106363" algn="l"/>
              </a:tabLst>
              <a:defRPr/>
            </a:pPr>
            <a:r>
              <a:rPr lang="en-US" sz="4000" b="1" dirty="0">
                <a:solidFill>
                  <a:srgbClr val="520D5D"/>
                </a:solidFill>
                <a:latin typeface="Arial" panose="020B0604020202020204" pitchFamily="34" charset="0"/>
                <a:ea typeface="+mj-ea"/>
                <a:cs typeface="Arial" panose="020B0604020202020204" pitchFamily="34" charset="0"/>
              </a:rPr>
              <a:t>Reflective activity</a:t>
            </a:r>
          </a:p>
          <a:p>
            <a:pPr>
              <a:tabLst>
                <a:tab pos="106363" algn="l"/>
              </a:tabLst>
              <a:defRPr/>
            </a:pPr>
            <a:endParaRPr lang="en-US" sz="2800" dirty="0">
              <a:latin typeface="Arial" panose="020B0604020202020204" pitchFamily="34" charset="0"/>
              <a:ea typeface="Times New Roman" pitchFamily="18" charset="0"/>
              <a:cs typeface="Arial" panose="020B0604020202020204" pitchFamily="34" charset="0"/>
            </a:endParaRPr>
          </a:p>
          <a:p>
            <a:pPr eaLnBrk="0" hangingPunct="0">
              <a:tabLst>
                <a:tab pos="106363" algn="l"/>
              </a:tabLst>
              <a:defRPr/>
            </a:pPr>
            <a:r>
              <a:rPr lang="en-US" sz="2800" dirty="0">
                <a:solidFill>
                  <a:srgbClr val="58595B"/>
                </a:solidFill>
                <a:latin typeface="Arial" panose="020B0604020202020204" pitchFamily="34" charset="0"/>
                <a:ea typeface="Times New Roman" pitchFamily="18" charset="0"/>
                <a:cs typeface="Arial" panose="020B0604020202020204" pitchFamily="34" charset="0"/>
              </a:rPr>
              <a:t>Think of an organisation, and consider the following questions: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What makes this organisation distinct?</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What precisely is the organisation good at doing (core competences)?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What has led to the organisation being successful?</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How has any HRD intervention assisted its current competitive position?</a:t>
            </a:r>
          </a:p>
        </p:txBody>
      </p:sp>
    </p:spTree>
    <p:extLst>
      <p:ext uri="{BB962C8B-B14F-4D97-AF65-F5344CB8AC3E}">
        <p14:creationId xmlns:p14="http://schemas.microsoft.com/office/powerpoint/2010/main" val="3546663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p:cNvSpPr>
          <p:nvPr/>
        </p:nvSpPr>
        <p:spPr bwMode="auto">
          <a:xfrm>
            <a:off x="457200" y="350838"/>
            <a:ext cx="8305800" cy="1143000"/>
          </a:xfrm>
          <a:prstGeom prst="rect">
            <a:avLst/>
          </a:prstGeom>
          <a:noFill/>
          <a:ln w="9525">
            <a:noFill/>
            <a:miter lim="800000"/>
            <a:headEnd/>
            <a:tailEnd/>
          </a:ln>
        </p:spPr>
        <p:txBody>
          <a:bodyPr anchor="b"/>
          <a:lstStyle/>
          <a:p>
            <a:pPr algn="ctr"/>
            <a:endParaRPr lang="en-US" altLang="es-ES_tradnl" sz="3600" dirty="0">
              <a:solidFill>
                <a:schemeClr val="tx2"/>
              </a:solidFill>
              <a:latin typeface="Arial" charset="0"/>
              <a:cs typeface="Arial" charset="0"/>
            </a:endParaRPr>
          </a:p>
        </p:txBody>
      </p:sp>
      <p:sp>
        <p:nvSpPr>
          <p:cNvPr id="12291" name="Rectangle 3"/>
          <p:cNvSpPr>
            <a:spLocks/>
          </p:cNvSpPr>
          <p:nvPr/>
        </p:nvSpPr>
        <p:spPr bwMode="auto">
          <a:xfrm>
            <a:off x="1476375" y="1844675"/>
            <a:ext cx="6400800" cy="3810000"/>
          </a:xfrm>
          <a:prstGeom prst="rect">
            <a:avLst/>
          </a:prstGeom>
          <a:noFill/>
          <a:ln w="9525">
            <a:noFill/>
            <a:miter lim="800000"/>
            <a:headEnd/>
            <a:tailEnd/>
          </a:ln>
        </p:spPr>
        <p:txBody>
          <a:bodyPr/>
          <a:lstStyle/>
          <a:p>
            <a:pPr marL="273050" indent="-273050">
              <a:lnSpc>
                <a:spcPct val="120000"/>
              </a:lnSpc>
              <a:spcBef>
                <a:spcPct val="60000"/>
              </a:spcBef>
            </a:pPr>
            <a:endParaRPr lang="en-US" altLang="es-ES_tradnl" b="1" dirty="0">
              <a:latin typeface="Arial" charset="0"/>
              <a:cs typeface="Arial" charset="0"/>
            </a:endParaRPr>
          </a:p>
        </p:txBody>
      </p:sp>
      <p:sp>
        <p:nvSpPr>
          <p:cNvPr id="12292" name="Rectangle 4"/>
          <p:cNvSpPr>
            <a:spLocks noChangeArrowheads="1"/>
          </p:cNvSpPr>
          <p:nvPr/>
        </p:nvSpPr>
        <p:spPr bwMode="auto">
          <a:xfrm>
            <a:off x="793750" y="350838"/>
            <a:ext cx="7632700" cy="5006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eaLnBrk="0" fontAlgn="base" hangingPunct="0">
              <a:lnSpc>
                <a:spcPct val="90000"/>
              </a:lnSpc>
              <a:spcBef>
                <a:spcPct val="0"/>
              </a:spcBef>
              <a:spcAft>
                <a:spcPct val="0"/>
              </a:spcAft>
              <a:tabLst>
                <a:tab pos="106363" algn="l"/>
              </a:tabLst>
              <a:defRPr/>
            </a:pPr>
            <a:r>
              <a:rPr lang="en-US" sz="4000" b="1" dirty="0">
                <a:solidFill>
                  <a:srgbClr val="520D5D"/>
                </a:solidFill>
                <a:latin typeface="Arial" panose="020B0604020202020204" pitchFamily="34" charset="0"/>
                <a:ea typeface="+mj-ea"/>
                <a:cs typeface="Arial" panose="020B0604020202020204" pitchFamily="34" charset="0"/>
              </a:rPr>
              <a:t>The HR business partner model</a:t>
            </a:r>
          </a:p>
          <a:p>
            <a:pPr>
              <a:tabLst>
                <a:tab pos="128588" algn="l"/>
              </a:tabLst>
              <a:defRPr/>
            </a:pPr>
            <a:endParaRPr lang="en-GB" sz="4000" dirty="0">
              <a:ea typeface="Times New Roman" pitchFamily="18" charset="0"/>
              <a:cs typeface="Franklin Gothic Medium" pitchFamily="34" charset="0"/>
            </a:endParaRPr>
          </a:p>
          <a:p>
            <a:pPr eaLnBrk="0" hangingPunct="0">
              <a:tabLst>
                <a:tab pos="128588" algn="l"/>
              </a:tabLst>
              <a:defRPr/>
            </a:pPr>
            <a:r>
              <a:rPr lang="en-US" sz="2800" dirty="0">
                <a:solidFill>
                  <a:srgbClr val="58595B"/>
                </a:solidFill>
                <a:latin typeface="Arial" pitchFamily="34" charset="0"/>
                <a:ea typeface="Times New Roman" pitchFamily="18" charset="0"/>
                <a:cs typeface="Arial" pitchFamily="34" charset="0"/>
              </a:rPr>
              <a:t>Ulrich (1997) emphasised four key roles that HR need to adopt:</a:t>
            </a:r>
            <a:endParaRPr lang="en-GB" sz="2800" dirty="0">
              <a:solidFill>
                <a:srgbClr val="58595B"/>
              </a:solidFill>
              <a:latin typeface="Arial" pitchFamily="34" charset="0"/>
              <a:cs typeface="Arial" pitchFamily="34" charset="0"/>
            </a:endParaRPr>
          </a:p>
          <a:p>
            <a:pPr eaLnBrk="0" hangingPunct="0">
              <a:tabLst>
                <a:tab pos="128588" algn="l"/>
              </a:tabLst>
              <a:defRPr/>
            </a:pPr>
            <a:endParaRPr lang="en-GB" sz="2800" dirty="0">
              <a:latin typeface="Arial" pitchFamily="34" charset="0"/>
              <a:cs typeface="Arial"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strategic partners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administrative experts (shared services)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employee champions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change agents.</a:t>
            </a:r>
          </a:p>
        </p:txBody>
      </p:sp>
    </p:spTree>
    <p:extLst>
      <p:ext uri="{BB962C8B-B14F-4D97-AF65-F5344CB8AC3E}">
        <p14:creationId xmlns:p14="http://schemas.microsoft.com/office/powerpoint/2010/main" val="3107532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ChangeArrowheads="1"/>
          </p:cNvSpPr>
          <p:nvPr/>
        </p:nvSpPr>
        <p:spPr bwMode="auto">
          <a:xfrm>
            <a:off x="908729" y="188640"/>
            <a:ext cx="8208962" cy="5538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eaLnBrk="0" fontAlgn="base" hangingPunct="0">
              <a:lnSpc>
                <a:spcPct val="90000"/>
              </a:lnSpc>
              <a:spcBef>
                <a:spcPct val="0"/>
              </a:spcBef>
              <a:spcAft>
                <a:spcPct val="0"/>
              </a:spcAft>
              <a:tabLst>
                <a:tab pos="106363" algn="l"/>
              </a:tabLst>
              <a:defRPr/>
            </a:pPr>
            <a:r>
              <a:rPr lang="en-US" sz="4000" b="1" dirty="0">
                <a:solidFill>
                  <a:srgbClr val="520D5D"/>
                </a:solidFill>
                <a:latin typeface="Arial" panose="020B0604020202020204" pitchFamily="34" charset="0"/>
                <a:ea typeface="+mj-ea"/>
                <a:cs typeface="Arial" panose="020B0604020202020204" pitchFamily="34" charset="0"/>
              </a:rPr>
              <a:t>The ‘three-legged stool’ </a:t>
            </a:r>
          </a:p>
          <a:p>
            <a:pPr>
              <a:tabLst>
                <a:tab pos="128588" algn="l"/>
              </a:tabLst>
              <a:defRPr/>
            </a:pPr>
            <a:endParaRPr lang="en-US" sz="2200" dirty="0">
              <a:latin typeface="Arial" charset="0"/>
              <a:ea typeface="Times New Roman" pitchFamily="18" charset="0"/>
              <a:cs typeface="Arial" charset="0"/>
            </a:endParaRPr>
          </a:p>
          <a:p>
            <a:pPr>
              <a:tabLst>
                <a:tab pos="128588" algn="l"/>
              </a:tabLst>
              <a:defRPr/>
            </a:pPr>
            <a:r>
              <a:rPr lang="en-US" sz="2600" dirty="0">
                <a:solidFill>
                  <a:srgbClr val="58595B"/>
                </a:solidFill>
                <a:latin typeface="Arial" charset="0"/>
                <a:ea typeface="Times New Roman" pitchFamily="18" charset="0"/>
                <a:cs typeface="Arial" charset="0"/>
              </a:rPr>
              <a:t>Three functional areas of HR:</a:t>
            </a:r>
          </a:p>
          <a:p>
            <a:pPr>
              <a:tabLst>
                <a:tab pos="128588" algn="l"/>
              </a:tabLst>
              <a:defRPr/>
            </a:pPr>
            <a:endParaRPr lang="en-GB" sz="2600" dirty="0">
              <a:latin typeface="Arial" charset="0"/>
              <a:ea typeface="Times New Roman" pitchFamily="18" charset="0"/>
              <a:cs typeface="Arial"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shared services handling transactional services, such as absence monitoring, payroll, etc.</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centres of excellence, consisting of small teams of HR experts with specialised knowledge of leading-edge HR solutions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strategic business partners working with business leaders to influence strategy formulation and strategy implementation. </a:t>
            </a:r>
          </a:p>
          <a:p>
            <a:pPr eaLnBrk="0" fontAlgn="base" hangingPunct="0">
              <a:lnSpc>
                <a:spcPct val="90000"/>
              </a:lnSpc>
              <a:spcBef>
                <a:spcPts val="1000"/>
              </a:spcBef>
              <a:spcAft>
                <a:spcPct val="0"/>
              </a:spcAft>
              <a:buClr>
                <a:srgbClr val="DA1D52"/>
              </a:buClr>
              <a:tabLst>
                <a:tab pos="625475" algn="l"/>
              </a:tabLst>
              <a:defRPr/>
            </a:pPr>
            <a:r>
              <a:rPr lang="en-US" sz="2500" dirty="0">
                <a:solidFill>
                  <a:srgbClr val="58595B"/>
                </a:solidFill>
                <a:latin typeface="Arial" panose="020B0604020202020204" pitchFamily="34" charset="0"/>
                <a:cs typeface="Arial" panose="020B0604020202020204" pitchFamily="34" charset="0"/>
              </a:rPr>
              <a:t>	(CIPD 2010a)</a:t>
            </a:r>
          </a:p>
        </p:txBody>
      </p:sp>
    </p:spTree>
    <p:extLst>
      <p:ext uri="{BB962C8B-B14F-4D97-AF65-F5344CB8AC3E}">
        <p14:creationId xmlns:p14="http://schemas.microsoft.com/office/powerpoint/2010/main" val="28794476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p:cNvSpPr>
            <a:spLocks noChangeArrowheads="1"/>
          </p:cNvSpPr>
          <p:nvPr/>
        </p:nvSpPr>
        <p:spPr bwMode="auto">
          <a:xfrm>
            <a:off x="755576" y="404664"/>
            <a:ext cx="7912100" cy="5255285"/>
          </a:xfrm>
          <a:prstGeom prst="rect">
            <a:avLst/>
          </a:prstGeom>
          <a:noFill/>
          <a:ln w="9525">
            <a:noFill/>
            <a:miter lim="800000"/>
            <a:headEnd/>
            <a:tailEnd/>
          </a:ln>
          <a:effectLst/>
        </p:spPr>
        <p:txBody>
          <a:bodyPr anchor="ctr">
            <a:spAutoFit/>
          </a:bodyPr>
          <a:lstStyle/>
          <a:p>
            <a:pPr eaLnBrk="0" fontAlgn="base" hangingPunct="0">
              <a:lnSpc>
                <a:spcPct val="90000"/>
              </a:lnSpc>
              <a:spcBef>
                <a:spcPct val="0"/>
              </a:spcBef>
              <a:spcAft>
                <a:spcPct val="0"/>
              </a:spcAft>
              <a:tabLst>
                <a:tab pos="106363" algn="l"/>
              </a:tabLst>
              <a:defRPr/>
            </a:pPr>
            <a:r>
              <a:rPr lang="en-US" sz="4000" b="1" dirty="0">
                <a:solidFill>
                  <a:srgbClr val="520D5D"/>
                </a:solidFill>
                <a:latin typeface="Arial" panose="020B0604020202020204" pitchFamily="34" charset="0"/>
                <a:ea typeface="+mj-ea"/>
                <a:cs typeface="Arial" panose="020B0604020202020204" pitchFamily="34" charset="0"/>
              </a:rPr>
              <a:t>Why organisations adopt the business partnering model:</a:t>
            </a:r>
          </a:p>
          <a:p>
            <a:pPr eaLnBrk="0" hangingPunct="0">
              <a:tabLst>
                <a:tab pos="625475" algn="l"/>
              </a:tabLst>
              <a:defRPr/>
            </a:pPr>
            <a:endParaRPr lang="en-US" dirty="0">
              <a:latin typeface="Arial" pitchFamily="34" charset="0"/>
              <a:ea typeface="Times New Roman" pitchFamily="18" charset="0"/>
              <a:cs typeface="Arial"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cost efficiency: smaller teams of HR have to demonstrate cost efficiency or face cutbacks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accelerating competition: with HR central to business competitiveness, delivering skilled, motivated, creative, flexible and creative employees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rising expectations of HR: with HR contributing towards strategy, the execution of business plans and delivering tangible commercial benefits.  (CIPD 2010a)</a:t>
            </a:r>
          </a:p>
          <a:p>
            <a:pPr eaLnBrk="0" hangingPunct="0">
              <a:tabLst>
                <a:tab pos="625475" algn="l"/>
              </a:tabLst>
              <a:defRPr/>
            </a:pPr>
            <a:endParaRPr lang="en-US" dirty="0">
              <a:latin typeface="Arial" pitchFamily="34" charset="0"/>
              <a:cs typeface="Arial" pitchFamily="34" charset="0"/>
            </a:endParaRPr>
          </a:p>
        </p:txBody>
      </p:sp>
    </p:spTree>
    <p:extLst>
      <p:ext uri="{BB962C8B-B14F-4D97-AF65-F5344CB8AC3E}">
        <p14:creationId xmlns:p14="http://schemas.microsoft.com/office/powerpoint/2010/main" val="12717883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p:cNvSpPr>
            <a:spLocks noChangeArrowheads="1"/>
          </p:cNvSpPr>
          <p:nvPr/>
        </p:nvSpPr>
        <p:spPr bwMode="auto">
          <a:xfrm>
            <a:off x="827584" y="620688"/>
            <a:ext cx="7912100" cy="4188839"/>
          </a:xfrm>
          <a:prstGeom prst="rect">
            <a:avLst/>
          </a:prstGeom>
          <a:noFill/>
          <a:ln w="9525">
            <a:noFill/>
            <a:miter lim="800000"/>
            <a:headEnd/>
            <a:tailEnd/>
          </a:ln>
          <a:effectLst/>
        </p:spPr>
        <p:txBody>
          <a:bodyPr anchor="ctr">
            <a:spAutoFit/>
          </a:bodyPr>
          <a:lstStyle/>
          <a:p>
            <a:pPr eaLnBrk="0" fontAlgn="base" hangingPunct="0">
              <a:lnSpc>
                <a:spcPct val="90000"/>
              </a:lnSpc>
              <a:spcBef>
                <a:spcPct val="0"/>
              </a:spcBef>
              <a:spcAft>
                <a:spcPct val="0"/>
              </a:spcAft>
              <a:tabLst>
                <a:tab pos="106363" algn="l"/>
              </a:tabLst>
              <a:defRPr/>
            </a:pPr>
            <a:r>
              <a:rPr lang="en-US" sz="2800" b="1" dirty="0">
                <a:solidFill>
                  <a:srgbClr val="520D5D"/>
                </a:solidFill>
                <a:latin typeface="Arial" panose="020B0604020202020204" pitchFamily="34" charset="0"/>
                <a:ea typeface="+mj-ea"/>
                <a:cs typeface="Arial" panose="020B0604020202020204" pitchFamily="34" charset="0"/>
              </a:rPr>
              <a:t>Business Partnering the Counter Arguments</a:t>
            </a:r>
            <a:endParaRPr lang="en-US" sz="2800" dirty="0">
              <a:latin typeface="Arial" pitchFamily="34" charset="0"/>
              <a:ea typeface="Times New Roman" pitchFamily="18" charset="0"/>
              <a:cs typeface="Arial"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000" dirty="0">
                <a:solidFill>
                  <a:srgbClr val="58595B"/>
                </a:solidFill>
                <a:latin typeface="Arial" panose="020B0604020202020204" pitchFamily="34" charset="0"/>
                <a:cs typeface="Arial" panose="020B0604020202020204" pitchFamily="34" charset="0"/>
              </a:rPr>
              <a:t>….Elizabeth Arden – The HR Director, Gabriele </a:t>
            </a:r>
            <a:r>
              <a:rPr lang="en-US" sz="2000" dirty="0" err="1">
                <a:solidFill>
                  <a:srgbClr val="58595B"/>
                </a:solidFill>
                <a:latin typeface="Arial" panose="020B0604020202020204" pitchFamily="34" charset="0"/>
                <a:cs typeface="Arial" panose="020B0604020202020204" pitchFamily="34" charset="0"/>
              </a:rPr>
              <a:t>Arend</a:t>
            </a:r>
            <a:r>
              <a:rPr lang="en-US" sz="2000" dirty="0">
                <a:solidFill>
                  <a:srgbClr val="58595B"/>
                </a:solidFill>
                <a:latin typeface="Arial" panose="020B0604020202020204" pitchFamily="34" charset="0"/>
                <a:cs typeface="Arial" panose="020B0604020202020204" pitchFamily="34" charset="0"/>
              </a:rPr>
              <a:t>, disagreed with any model that split HR professionals into recruiting, training and employee relations experts.  Her company is moving towards a traditional structure, where HR employees are trained to develop generalist knowledge.</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000" dirty="0">
                <a:solidFill>
                  <a:srgbClr val="58595B"/>
                </a:solidFill>
                <a:latin typeface="Arial" panose="020B0604020202020204" pitchFamily="34" charset="0"/>
                <a:cs typeface="Arial" panose="020B0604020202020204" pitchFamily="34" charset="0"/>
              </a:rPr>
              <a:t>CIPD fact sheet (2015) recommended exercising caution when adopting the business partner model and suggests that there is a danger of creating silos when the HR function is segmented.</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000" dirty="0">
                <a:solidFill>
                  <a:srgbClr val="58595B"/>
                </a:solidFill>
                <a:latin typeface="Arial" panose="020B0604020202020204" pitchFamily="34" charset="0"/>
                <a:cs typeface="Arial" panose="020B0604020202020204" pitchFamily="34" charset="0"/>
              </a:rPr>
              <a:t>Deloitte (2009) – The business partner’s greatest failing has been their inability to convince senior managers that they have the necessary business acumen.</a:t>
            </a:r>
          </a:p>
          <a:p>
            <a:pPr eaLnBrk="0" hangingPunct="0">
              <a:tabLst>
                <a:tab pos="625475" algn="l"/>
              </a:tabLst>
              <a:defRPr/>
            </a:pPr>
            <a:endParaRPr lang="en-US" dirty="0">
              <a:latin typeface="Arial" pitchFamily="34" charset="0"/>
              <a:cs typeface="Arial" pitchFamily="34" charset="0"/>
            </a:endParaRPr>
          </a:p>
        </p:txBody>
      </p:sp>
    </p:spTree>
    <p:extLst>
      <p:ext uri="{BB962C8B-B14F-4D97-AF65-F5344CB8AC3E}">
        <p14:creationId xmlns:p14="http://schemas.microsoft.com/office/powerpoint/2010/main" val="2713157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2381250" y="1371600"/>
          <a:ext cx="4379912" cy="4064000"/>
        </p:xfrm>
        <a:graphic>
          <a:graphicData uri="http://schemas.openxmlformats.org/drawingml/2006/table">
            <a:tbl>
              <a:tblPr/>
              <a:tblGrid>
                <a:gridCol w="1094978">
                  <a:extLst>
                    <a:ext uri="{9D8B030D-6E8A-4147-A177-3AD203B41FA5}">
                      <a16:colId xmlns:a16="http://schemas.microsoft.com/office/drawing/2014/main" val="20000"/>
                    </a:ext>
                  </a:extLst>
                </a:gridCol>
                <a:gridCol w="1094978">
                  <a:extLst>
                    <a:ext uri="{9D8B030D-6E8A-4147-A177-3AD203B41FA5}">
                      <a16:colId xmlns:a16="http://schemas.microsoft.com/office/drawing/2014/main" val="20001"/>
                    </a:ext>
                  </a:extLst>
                </a:gridCol>
                <a:gridCol w="1094978">
                  <a:extLst>
                    <a:ext uri="{9D8B030D-6E8A-4147-A177-3AD203B41FA5}">
                      <a16:colId xmlns:a16="http://schemas.microsoft.com/office/drawing/2014/main" val="20002"/>
                    </a:ext>
                  </a:extLst>
                </a:gridCol>
                <a:gridCol w="1094978">
                  <a:extLst>
                    <a:ext uri="{9D8B030D-6E8A-4147-A177-3AD203B41FA5}">
                      <a16:colId xmlns:a16="http://schemas.microsoft.com/office/drawing/2014/main" val="20003"/>
                    </a:ext>
                  </a:extLst>
                </a:gridCol>
              </a:tblGrid>
              <a:tr h="4064000">
                <a:tc>
                  <a:txBody>
                    <a:bodyPr/>
                    <a:lstStyle/>
                    <a:p>
                      <a:pPr>
                        <a:spcAft>
                          <a:spcPts val="0"/>
                        </a:spcAft>
                      </a:pPr>
                      <a:endParaRPr lang="en-GB" sz="1800" dirty="0">
                        <a:latin typeface="Times New Roman"/>
                        <a:ea typeface="Times New Roman"/>
                        <a:cs typeface="Times New Roman"/>
                      </a:endParaRPr>
                    </a:p>
                  </a:txBody>
                  <a:tcPr marL="0" marR="0" marT="0" marB="0" anchor="ctr">
                    <a:lnL>
                      <a:noFill/>
                    </a:lnL>
                    <a:lnR>
                      <a:noFill/>
                    </a:lnR>
                    <a:lnT>
                      <a:noFill/>
                    </a:lnT>
                    <a:lnB>
                      <a:noFill/>
                    </a:lnB>
                  </a:tcPr>
                </a:tc>
                <a:tc>
                  <a:txBody>
                    <a:bodyPr/>
                    <a:lstStyle/>
                    <a:p>
                      <a:pPr>
                        <a:spcAft>
                          <a:spcPts val="0"/>
                        </a:spcAft>
                      </a:pPr>
                      <a:endParaRPr lang="en-GB" sz="900" dirty="0">
                        <a:latin typeface="Franklin Gothic Medium"/>
                        <a:ea typeface="Times New Roman"/>
                        <a:cs typeface="Times New Roman"/>
                      </a:endParaRPr>
                    </a:p>
                  </a:txBody>
                  <a:tcPr marL="70553" marR="0" marT="0" marB="0" anchor="ctr">
                    <a:lnL>
                      <a:noFill/>
                    </a:lnL>
                    <a:lnR>
                      <a:noFill/>
                    </a:lnR>
                    <a:lnT>
                      <a:noFill/>
                    </a:lnT>
                    <a:lnB>
                      <a:noFill/>
                    </a:lnB>
                  </a:tcPr>
                </a:tc>
                <a:tc>
                  <a:txBody>
                    <a:bodyPr/>
                    <a:lstStyle/>
                    <a:p>
                      <a:pPr>
                        <a:spcAft>
                          <a:spcPts val="0"/>
                        </a:spcAft>
                      </a:pPr>
                      <a:endParaRPr lang="en-GB" sz="1800" dirty="0">
                        <a:latin typeface="Times New Roman"/>
                        <a:ea typeface="Times New Roman"/>
                        <a:cs typeface="Times New Roman"/>
                      </a:endParaRPr>
                    </a:p>
                  </a:txBody>
                  <a:tcPr marL="70553" marR="0" marT="0" marB="0" anchor="ctr">
                    <a:lnL>
                      <a:noFill/>
                    </a:lnL>
                    <a:lnR>
                      <a:noFill/>
                    </a:lnR>
                    <a:lnT>
                      <a:noFill/>
                    </a:lnT>
                    <a:lnB>
                      <a:noFill/>
                    </a:lnB>
                  </a:tcPr>
                </a:tc>
                <a:tc>
                  <a:txBody>
                    <a:bodyPr/>
                    <a:lstStyle/>
                    <a:p>
                      <a:pPr algn="r">
                        <a:spcAft>
                          <a:spcPts val="0"/>
                        </a:spcAft>
                      </a:pPr>
                      <a:endParaRPr lang="en-GB" sz="1800" dirty="0">
                        <a:latin typeface="Times New Roman"/>
                        <a:ea typeface="Times New Roman"/>
                        <a:cs typeface="Times New Roman"/>
                      </a:endParaRPr>
                    </a:p>
                  </a:txBody>
                  <a:tcPr marL="70553"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15367" name="Rectangle 2"/>
          <p:cNvSpPr>
            <a:spLocks noChangeArrowheads="1"/>
          </p:cNvSpPr>
          <p:nvPr/>
        </p:nvSpPr>
        <p:spPr bwMode="auto">
          <a:xfrm>
            <a:off x="646906" y="1051144"/>
            <a:ext cx="7848600" cy="463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GB" sz="2500" dirty="0">
                <a:solidFill>
                  <a:srgbClr val="58595B"/>
                </a:solidFill>
                <a:latin typeface="Arial" panose="020B0604020202020204" pitchFamily="34" charset="0"/>
                <a:cs typeface="Arial" panose="020B0604020202020204" pitchFamily="34" charset="0"/>
              </a:rPr>
              <a:t>The HR planning process is often informal, yet the majority of respondents believe it has had a positive impact on the performance of their organisation. </a:t>
            </a:r>
            <a:endParaRPr lang="en-US"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GB" sz="2500" dirty="0">
                <a:solidFill>
                  <a:srgbClr val="58595B"/>
                </a:solidFill>
                <a:latin typeface="Arial" panose="020B0604020202020204" pitchFamily="34" charset="0"/>
                <a:cs typeface="Arial" panose="020B0604020202020204" pitchFamily="34" charset="0"/>
              </a:rPr>
              <a:t>Two-thirds of employers without an HR strategy believe that their organisation would perform better if they had one. </a:t>
            </a:r>
            <a:endParaRPr lang="en-US"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GB" sz="2500" dirty="0">
                <a:solidFill>
                  <a:srgbClr val="58595B"/>
                </a:solidFill>
                <a:latin typeface="Arial" panose="020B0604020202020204" pitchFamily="34" charset="0"/>
                <a:cs typeface="Arial" panose="020B0604020202020204" pitchFamily="34" charset="0"/>
              </a:rPr>
              <a:t>Whereas senior managers outside of the HR function are involved in the HR planning process at three-quarters of organisations, senior HR staff are only involved at two-thirds. </a:t>
            </a:r>
            <a:endParaRPr lang="en-US"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GB" sz="2500" dirty="0">
                <a:solidFill>
                  <a:srgbClr val="58595B"/>
                </a:solidFill>
                <a:latin typeface="Arial" panose="020B0604020202020204" pitchFamily="34" charset="0"/>
                <a:cs typeface="Arial" panose="020B0604020202020204" pitchFamily="34" charset="0"/>
              </a:rPr>
              <a:t>HR line managers are involved at just 18% of organisations (XpertHR, 2012).</a:t>
            </a:r>
          </a:p>
        </p:txBody>
      </p:sp>
      <p:sp>
        <p:nvSpPr>
          <p:cNvPr id="15368" name="TextBox 3"/>
          <p:cNvSpPr txBox="1">
            <a:spLocks noChangeArrowheads="1"/>
          </p:cNvSpPr>
          <p:nvPr/>
        </p:nvSpPr>
        <p:spPr bwMode="auto">
          <a:xfrm>
            <a:off x="611188" y="404813"/>
            <a:ext cx="8424862" cy="646331"/>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tabLst>
                <a:tab pos="106363" algn="l"/>
              </a:tabLst>
              <a:defRPr/>
            </a:pPr>
            <a:r>
              <a:rPr lang="en-GB" altLang="es-ES_tradnl" sz="4000" b="1" dirty="0">
                <a:solidFill>
                  <a:srgbClr val="520D5D"/>
                </a:solidFill>
                <a:latin typeface="Arial" panose="020B0604020202020204" pitchFamily="34" charset="0"/>
                <a:ea typeface="+mj-ea"/>
                <a:cs typeface="Arial" panose="020B0604020202020204" pitchFamily="34" charset="0"/>
              </a:rPr>
              <a:t>HR strategy and planning survey </a:t>
            </a:r>
          </a:p>
        </p:txBody>
      </p:sp>
    </p:spTree>
    <p:extLst>
      <p:ext uri="{BB962C8B-B14F-4D97-AF65-F5344CB8AC3E}">
        <p14:creationId xmlns:p14="http://schemas.microsoft.com/office/powerpoint/2010/main" val="2692806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ChangeArrowheads="1"/>
          </p:cNvSpPr>
          <p:nvPr/>
        </p:nvSpPr>
        <p:spPr bwMode="auto">
          <a:xfrm>
            <a:off x="458440" y="977747"/>
            <a:ext cx="8064500" cy="4798750"/>
          </a:xfrm>
          <a:prstGeom prst="rect">
            <a:avLst/>
          </a:prstGeom>
          <a:noFill/>
          <a:ln w="9525">
            <a:noFill/>
            <a:miter lim="800000"/>
            <a:headEnd/>
            <a:tailEnd/>
          </a:ln>
        </p:spPr>
        <p:txBody>
          <a:bodyPr anchor="ct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meet a business goal</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In response to technological changes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respond to cost reduction pressures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aligning HR with Business strategy</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improving the match between skills and competences of the HT team and the future needs of the organisation</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increasing efficiency and effectiveness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focus on the business critical people issues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change the balance of ownership and responsibility across the organisation</a:t>
            </a:r>
          </a:p>
        </p:txBody>
      </p:sp>
      <p:sp>
        <p:nvSpPr>
          <p:cNvPr id="16387" name="TextBox 1"/>
          <p:cNvSpPr txBox="1">
            <a:spLocks noChangeArrowheads="1"/>
          </p:cNvSpPr>
          <p:nvPr/>
        </p:nvSpPr>
        <p:spPr bwMode="auto">
          <a:xfrm>
            <a:off x="434941" y="332656"/>
            <a:ext cx="8709059" cy="646331"/>
          </a:xfrm>
          <a:prstGeom prst="rect">
            <a:avLst/>
          </a:prstGeom>
          <a:noFill/>
          <a:ln w="9525">
            <a:noFill/>
            <a:miter lim="800000"/>
            <a:headEnd/>
            <a:tailEnd/>
          </a:ln>
        </p:spPr>
        <p:txBody>
          <a:bodyPr wrap="square">
            <a:spAutoFit/>
          </a:bodyPr>
          <a:lstStyle/>
          <a:p>
            <a:pPr eaLnBrk="0" fontAlgn="base" hangingPunct="0">
              <a:lnSpc>
                <a:spcPct val="90000"/>
              </a:lnSpc>
              <a:spcBef>
                <a:spcPct val="0"/>
              </a:spcBef>
              <a:spcAft>
                <a:spcPct val="0"/>
              </a:spcAft>
              <a:tabLst>
                <a:tab pos="106363" algn="l"/>
              </a:tabLst>
              <a:defRPr/>
            </a:pPr>
            <a:r>
              <a:rPr lang="en-GB" altLang="es-ES_tradnl" sz="4000" b="1" dirty="0">
                <a:solidFill>
                  <a:srgbClr val="520D5D"/>
                </a:solidFill>
                <a:latin typeface="Arial" panose="020B0604020202020204" pitchFamily="34" charset="0"/>
                <a:ea typeface="+mj-ea"/>
                <a:cs typeface="Arial" panose="020B0604020202020204" pitchFamily="34" charset="0"/>
              </a:rPr>
              <a:t>HR transformation – Reasons Why</a:t>
            </a:r>
            <a:endParaRPr lang="es-ES_tradnl" altLang="es-ES_tradnl" sz="4000" b="1" dirty="0">
              <a:solidFill>
                <a:srgbClr val="520D5D"/>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505166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ChangeArrowheads="1"/>
          </p:cNvSpPr>
          <p:nvPr/>
        </p:nvSpPr>
        <p:spPr bwMode="auto">
          <a:xfrm>
            <a:off x="619407" y="1367329"/>
            <a:ext cx="8064500" cy="3811300"/>
          </a:xfrm>
          <a:prstGeom prst="rect">
            <a:avLst/>
          </a:prstGeom>
          <a:noFill/>
          <a:ln w="9525">
            <a:noFill/>
            <a:miter lim="800000"/>
            <a:headEnd/>
            <a:tailEnd/>
          </a:ln>
        </p:spPr>
        <p:txBody>
          <a:bodyPr anchor="ct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What tensions arise for the HR function when trying to balance the needs of the external context (sustaining organisational performance in a competitive market), and the internal aspects of the organisation, such as engagement, capability and talent, culture and performance management? </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endParaRPr lang="en-US" altLang="es-ES_tradnl"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altLang="es-ES_tradnl" sz="2500" dirty="0">
                <a:solidFill>
                  <a:srgbClr val="58595B"/>
                </a:solidFill>
                <a:latin typeface="Arial" panose="020B0604020202020204" pitchFamily="34" charset="0"/>
                <a:cs typeface="Arial" panose="020B0604020202020204" pitchFamily="34" charset="0"/>
              </a:rPr>
              <a:t>Consider how HR can manage these tensions during times of both economic hardship </a:t>
            </a:r>
            <a:r>
              <a:rPr lang="en-US" altLang="es-ES_tradnl" sz="2500" i="1" dirty="0">
                <a:solidFill>
                  <a:srgbClr val="58595B"/>
                </a:solidFill>
                <a:latin typeface="Arial" panose="020B0604020202020204" pitchFamily="34" charset="0"/>
                <a:cs typeface="Arial" panose="020B0604020202020204" pitchFamily="34" charset="0"/>
              </a:rPr>
              <a:t>and</a:t>
            </a:r>
            <a:r>
              <a:rPr lang="en-US" altLang="es-ES_tradnl" sz="2500" dirty="0">
                <a:solidFill>
                  <a:srgbClr val="58595B"/>
                </a:solidFill>
                <a:latin typeface="Arial" panose="020B0604020202020204" pitchFamily="34" charset="0"/>
                <a:cs typeface="Arial" panose="020B0604020202020204" pitchFamily="34" charset="0"/>
              </a:rPr>
              <a:t> economic prosperity.</a:t>
            </a:r>
          </a:p>
        </p:txBody>
      </p:sp>
      <p:sp>
        <p:nvSpPr>
          <p:cNvPr id="16387" name="TextBox 1"/>
          <p:cNvSpPr txBox="1">
            <a:spLocks noChangeArrowheads="1"/>
          </p:cNvSpPr>
          <p:nvPr/>
        </p:nvSpPr>
        <p:spPr bwMode="auto">
          <a:xfrm>
            <a:off x="611188" y="692150"/>
            <a:ext cx="7848600" cy="646331"/>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tabLst>
                <a:tab pos="106363" algn="l"/>
              </a:tabLst>
              <a:defRPr/>
            </a:pPr>
            <a:r>
              <a:rPr lang="en-GB" altLang="es-ES_tradnl" sz="4000" b="1" dirty="0">
                <a:solidFill>
                  <a:srgbClr val="520D5D"/>
                </a:solidFill>
                <a:latin typeface="Arial" panose="020B0604020202020204" pitchFamily="34" charset="0"/>
                <a:ea typeface="+mj-ea"/>
                <a:cs typeface="Arial" panose="020B0604020202020204" pitchFamily="34" charset="0"/>
              </a:rPr>
              <a:t>Critical reflection</a:t>
            </a:r>
            <a:endParaRPr lang="es-ES_tradnl" altLang="es-ES_tradnl" sz="4000" b="1" dirty="0">
              <a:solidFill>
                <a:srgbClr val="520D5D"/>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7364824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1"/>
          <p:cNvSpPr>
            <a:spLocks noChangeArrowheads="1"/>
          </p:cNvSpPr>
          <p:nvPr/>
        </p:nvSpPr>
        <p:spPr bwMode="auto">
          <a:xfrm>
            <a:off x="673379" y="1484784"/>
            <a:ext cx="7561262" cy="4216539"/>
          </a:xfrm>
          <a:prstGeom prst="rect">
            <a:avLst/>
          </a:prstGeom>
          <a:noFill/>
          <a:ln w="9525">
            <a:noFill/>
            <a:miter lim="800000"/>
            <a:headEnd/>
            <a:tailEnd/>
          </a:ln>
          <a:effectLst/>
        </p:spPr>
        <p:txBody>
          <a:bodyPr anchor="ctr">
            <a:spAutoFit/>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To what extent can there be a 'perfect shape' to an HR function in an organisation? Consider the arguments for and against this proposition.</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Does the HR Business Partner role sit most comfortably within private, public or third sector organisations? </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How can the HR /HRD function build relationships with line managers to improve working practices?</a:t>
            </a:r>
            <a:endParaRPr lang="en-GB"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tabLst>
                <a:tab pos="625475" algn="l"/>
              </a:tabLst>
              <a:defRPr/>
            </a:pPr>
            <a:r>
              <a:rPr lang="en-US" sz="2500" dirty="0">
                <a:solidFill>
                  <a:srgbClr val="58595B"/>
                </a:solidFill>
                <a:latin typeface="Arial" panose="020B0604020202020204" pitchFamily="34" charset="0"/>
                <a:cs typeface="Arial" panose="020B0604020202020204" pitchFamily="34" charset="0"/>
              </a:rPr>
              <a:t>Evaluate the major components of ‘Strategic HRD’.</a:t>
            </a:r>
            <a:endParaRPr lang="en-GB" sz="2500" dirty="0">
              <a:solidFill>
                <a:srgbClr val="58595B"/>
              </a:solidFill>
              <a:latin typeface="Arial" panose="020B0604020202020204" pitchFamily="34" charset="0"/>
              <a:cs typeface="Arial" panose="020B0604020202020204" pitchFamily="34" charset="0"/>
            </a:endParaRPr>
          </a:p>
          <a:p>
            <a:pPr eaLnBrk="0" hangingPunct="0">
              <a:tabLst>
                <a:tab pos="103188" algn="l"/>
              </a:tabLst>
              <a:defRPr/>
            </a:pPr>
            <a:endParaRPr lang="en-GB" dirty="0"/>
          </a:p>
        </p:txBody>
      </p:sp>
      <p:sp>
        <p:nvSpPr>
          <p:cNvPr id="17411" name="TextBox 1"/>
          <p:cNvSpPr txBox="1">
            <a:spLocks noChangeArrowheads="1"/>
          </p:cNvSpPr>
          <p:nvPr/>
        </p:nvSpPr>
        <p:spPr bwMode="auto">
          <a:xfrm>
            <a:off x="673378" y="671162"/>
            <a:ext cx="7561263" cy="646331"/>
          </a:xfrm>
          <a:prstGeom prst="rect">
            <a:avLst/>
          </a:prstGeom>
          <a:noFill/>
          <a:ln w="9525">
            <a:noFill/>
            <a:miter lim="800000"/>
            <a:headEnd/>
            <a:tailEnd/>
          </a:ln>
        </p:spPr>
        <p:txBody>
          <a:bodyPr>
            <a:spAutoFit/>
          </a:bodyPr>
          <a:lstStyle/>
          <a:p>
            <a:pPr eaLnBrk="0" fontAlgn="base" hangingPunct="0">
              <a:lnSpc>
                <a:spcPct val="90000"/>
              </a:lnSpc>
              <a:spcBef>
                <a:spcPct val="0"/>
              </a:spcBef>
              <a:spcAft>
                <a:spcPct val="0"/>
              </a:spcAft>
              <a:tabLst>
                <a:tab pos="106363" algn="l"/>
              </a:tabLst>
              <a:defRPr/>
            </a:pPr>
            <a:r>
              <a:rPr lang="en-GB" altLang="es-ES_tradnl" sz="4000" b="1" dirty="0">
                <a:solidFill>
                  <a:srgbClr val="520D5D"/>
                </a:solidFill>
                <a:latin typeface="Arial" panose="020B0604020202020204" pitchFamily="34" charset="0"/>
                <a:ea typeface="+mj-ea"/>
                <a:cs typeface="Arial" panose="020B0604020202020204" pitchFamily="34" charset="0"/>
              </a:rPr>
              <a:t>Review questions</a:t>
            </a:r>
            <a:endParaRPr lang="es-ES_tradnl" altLang="es-ES_tradnl" sz="4000" b="1" dirty="0">
              <a:solidFill>
                <a:srgbClr val="520D5D"/>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0544891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5D43CE-B8B4-4732-A6DC-3D2D9F10D4DF}"/>
              </a:ext>
            </a:extLst>
          </p:cNvPr>
          <p:cNvSpPr>
            <a:spLocks noGrp="1"/>
          </p:cNvSpPr>
          <p:nvPr>
            <p:ph type="sldNum" sz="quarter" idx="12"/>
          </p:nvPr>
        </p:nvSpPr>
        <p:spPr/>
        <p:txBody>
          <a:bodyPr/>
          <a:lstStyle/>
          <a:p>
            <a:fld id="{AC82685A-BD3A-4230-8D85-804689F67293}" type="slidenum">
              <a:rPr lang="en-GB" smtClean="0"/>
              <a:t>41</a:t>
            </a:fld>
            <a:endParaRPr lang="en-GB"/>
          </a:p>
        </p:txBody>
      </p:sp>
      <p:pic>
        <p:nvPicPr>
          <p:cNvPr id="1028" name="Picture 4" descr="HR Disrupted: It's time for something different">
            <a:extLst>
              <a:ext uri="{FF2B5EF4-FFF2-40B4-BE49-F238E27FC236}">
                <a16:creationId xmlns:a16="http://schemas.microsoft.com/office/drawing/2014/main" id="{4734F0CF-F79C-4EF4-BFDF-DF6B62267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548680"/>
            <a:ext cx="5040560"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2104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0945A4-D381-4014-9D7B-6ADD784EE1D9}"/>
              </a:ext>
            </a:extLst>
          </p:cNvPr>
          <p:cNvSpPr>
            <a:spLocks noGrp="1"/>
          </p:cNvSpPr>
          <p:nvPr>
            <p:ph type="sldNum" sz="quarter" idx="12"/>
          </p:nvPr>
        </p:nvSpPr>
        <p:spPr/>
        <p:txBody>
          <a:bodyPr/>
          <a:lstStyle/>
          <a:p>
            <a:fld id="{AC82685A-BD3A-4230-8D85-804689F67293}" type="slidenum">
              <a:rPr lang="en-GB" smtClean="0"/>
              <a:t>42</a:t>
            </a:fld>
            <a:endParaRPr lang="en-GB"/>
          </a:p>
        </p:txBody>
      </p:sp>
      <p:pic>
        <p:nvPicPr>
          <p:cNvPr id="2050" name="Picture 2" descr="Work Rules!: Insights from Inside Google That Will Transform How You Live and Lead">
            <a:extLst>
              <a:ext uri="{FF2B5EF4-FFF2-40B4-BE49-F238E27FC236}">
                <a16:creationId xmlns:a16="http://schemas.microsoft.com/office/drawing/2014/main" id="{7851C395-6152-4BE5-8B88-CAD31C82EB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692696"/>
            <a:ext cx="453650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9026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70ED427-B90E-4F19-8CC6-9DBAB06F1C0B}"/>
              </a:ext>
            </a:extLst>
          </p:cNvPr>
          <p:cNvSpPr>
            <a:spLocks noGrp="1"/>
          </p:cNvSpPr>
          <p:nvPr>
            <p:ph type="sldNum" sz="quarter" idx="12"/>
          </p:nvPr>
        </p:nvSpPr>
        <p:spPr/>
        <p:txBody>
          <a:bodyPr/>
          <a:lstStyle/>
          <a:p>
            <a:fld id="{AC82685A-BD3A-4230-8D85-804689F67293}" type="slidenum">
              <a:rPr lang="en-GB" smtClean="0"/>
              <a:t>43</a:t>
            </a:fld>
            <a:endParaRPr lang="en-GB"/>
          </a:p>
        </p:txBody>
      </p:sp>
      <p:pic>
        <p:nvPicPr>
          <p:cNvPr id="3078" name="Picture 6" descr="Related image">
            <a:extLst>
              <a:ext uri="{FF2B5EF4-FFF2-40B4-BE49-F238E27FC236}">
                <a16:creationId xmlns:a16="http://schemas.microsoft.com/office/drawing/2014/main" id="{53DDCE31-1168-4B41-A4F7-A2D5B7F9DC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96752"/>
            <a:ext cx="5616624" cy="37444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688E46-B66D-4FFF-91B8-CD7707309D0E}"/>
              </a:ext>
            </a:extLst>
          </p:cNvPr>
          <p:cNvSpPr txBox="1"/>
          <p:nvPr/>
        </p:nvSpPr>
        <p:spPr>
          <a:xfrm>
            <a:off x="228600" y="404664"/>
            <a:ext cx="8686800" cy="584775"/>
          </a:xfrm>
          <a:prstGeom prst="rect">
            <a:avLst/>
          </a:prstGeom>
          <a:noFill/>
        </p:spPr>
        <p:txBody>
          <a:bodyPr wrap="square" rtlCol="0">
            <a:spAutoFit/>
          </a:bodyPr>
          <a:lstStyle/>
          <a:p>
            <a:r>
              <a:rPr lang="en-GB" sz="3200" b="1" dirty="0"/>
              <a:t>Apple Leads the Way …</a:t>
            </a:r>
          </a:p>
        </p:txBody>
      </p:sp>
    </p:spTree>
    <p:extLst>
      <p:ext uri="{BB962C8B-B14F-4D97-AF65-F5344CB8AC3E}">
        <p14:creationId xmlns:p14="http://schemas.microsoft.com/office/powerpoint/2010/main" val="30933255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31F6CB-E637-4C7F-AEED-E49468EA3FF2}"/>
              </a:ext>
            </a:extLst>
          </p:cNvPr>
          <p:cNvSpPr>
            <a:spLocks noGrp="1"/>
          </p:cNvSpPr>
          <p:nvPr>
            <p:ph type="sldNum" sz="quarter" idx="12"/>
          </p:nvPr>
        </p:nvSpPr>
        <p:spPr/>
        <p:txBody>
          <a:bodyPr/>
          <a:lstStyle/>
          <a:p>
            <a:fld id="{AC82685A-BD3A-4230-8D85-804689F67293}" type="slidenum">
              <a:rPr lang="en-GB" smtClean="0"/>
              <a:t>44</a:t>
            </a:fld>
            <a:endParaRPr lang="en-GB"/>
          </a:p>
        </p:txBody>
      </p:sp>
      <p:pic>
        <p:nvPicPr>
          <p:cNvPr id="3" name="Picture 2">
            <a:extLst>
              <a:ext uri="{FF2B5EF4-FFF2-40B4-BE49-F238E27FC236}">
                <a16:creationId xmlns:a16="http://schemas.microsoft.com/office/drawing/2014/main" id="{0AA000C1-5B99-495F-B3DE-1586719B0E4C}"/>
              </a:ext>
            </a:extLst>
          </p:cNvPr>
          <p:cNvPicPr/>
          <p:nvPr/>
        </p:nvPicPr>
        <p:blipFill rotWithShape="1">
          <a:blip r:embed="rId3"/>
          <a:srcRect l="16007" t="15074" r="21632" b="11625"/>
          <a:stretch/>
        </p:blipFill>
        <p:spPr bwMode="auto">
          <a:xfrm>
            <a:off x="611560" y="989439"/>
            <a:ext cx="8075240" cy="4554111"/>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B97FCABA-229A-4D66-A4CB-F100E594403D}"/>
              </a:ext>
            </a:extLst>
          </p:cNvPr>
          <p:cNvSpPr txBox="1"/>
          <p:nvPr/>
        </p:nvSpPr>
        <p:spPr>
          <a:xfrm>
            <a:off x="228600" y="404664"/>
            <a:ext cx="8686800" cy="584775"/>
          </a:xfrm>
          <a:prstGeom prst="rect">
            <a:avLst/>
          </a:prstGeom>
          <a:noFill/>
        </p:spPr>
        <p:txBody>
          <a:bodyPr wrap="square" rtlCol="0">
            <a:spAutoFit/>
          </a:bodyPr>
          <a:lstStyle/>
          <a:p>
            <a:r>
              <a:rPr lang="en-GB" sz="3200" b="1" dirty="0"/>
              <a:t>Deloitte’s Huma  Capital Trends Report 2019</a:t>
            </a:r>
          </a:p>
        </p:txBody>
      </p:sp>
    </p:spTree>
    <p:extLst>
      <p:ext uri="{BB962C8B-B14F-4D97-AF65-F5344CB8AC3E}">
        <p14:creationId xmlns:p14="http://schemas.microsoft.com/office/powerpoint/2010/main" val="2012982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4775B5-BED1-4FA7-A277-EE33AC444C2A}"/>
              </a:ext>
            </a:extLst>
          </p:cNvPr>
          <p:cNvSpPr>
            <a:spLocks noGrp="1"/>
          </p:cNvSpPr>
          <p:nvPr>
            <p:ph type="sldNum" sz="quarter" idx="12"/>
          </p:nvPr>
        </p:nvSpPr>
        <p:spPr/>
        <p:txBody>
          <a:bodyPr/>
          <a:lstStyle/>
          <a:p>
            <a:fld id="{AC82685A-BD3A-4230-8D85-804689F67293}" type="slidenum">
              <a:rPr lang="en-GB" smtClean="0"/>
              <a:t>45</a:t>
            </a:fld>
            <a:endParaRPr lang="en-GB"/>
          </a:p>
        </p:txBody>
      </p:sp>
      <p:pic>
        <p:nvPicPr>
          <p:cNvPr id="3" name="Picture 2">
            <a:extLst>
              <a:ext uri="{FF2B5EF4-FFF2-40B4-BE49-F238E27FC236}">
                <a16:creationId xmlns:a16="http://schemas.microsoft.com/office/drawing/2014/main" id="{9B8FE7EB-E4FB-4131-952C-955E03E029D5}"/>
              </a:ext>
            </a:extLst>
          </p:cNvPr>
          <p:cNvPicPr/>
          <p:nvPr/>
        </p:nvPicPr>
        <p:blipFill rotWithShape="1">
          <a:blip r:embed="rId3"/>
          <a:srcRect l="35065" t="17734" r="36018" b="11625"/>
          <a:stretch/>
        </p:blipFill>
        <p:spPr bwMode="auto">
          <a:xfrm>
            <a:off x="1907704" y="332656"/>
            <a:ext cx="5256583" cy="496855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944170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638DEF4-CC46-4683-8F64-539ED2DD70B8}"/>
              </a:ext>
            </a:extLst>
          </p:cNvPr>
          <p:cNvSpPr>
            <a:spLocks noGrp="1"/>
          </p:cNvSpPr>
          <p:nvPr>
            <p:ph type="sldNum" sz="quarter" idx="12"/>
          </p:nvPr>
        </p:nvSpPr>
        <p:spPr/>
        <p:txBody>
          <a:bodyPr/>
          <a:lstStyle/>
          <a:p>
            <a:fld id="{AC82685A-BD3A-4230-8D85-804689F67293}" type="slidenum">
              <a:rPr lang="en-GB" smtClean="0"/>
              <a:t>46</a:t>
            </a:fld>
            <a:endParaRPr lang="en-GB"/>
          </a:p>
        </p:txBody>
      </p:sp>
      <p:pic>
        <p:nvPicPr>
          <p:cNvPr id="3" name="Picture 2">
            <a:extLst>
              <a:ext uri="{FF2B5EF4-FFF2-40B4-BE49-F238E27FC236}">
                <a16:creationId xmlns:a16="http://schemas.microsoft.com/office/drawing/2014/main" id="{B3E90F92-199D-4633-B7FB-C990D2B07D22}"/>
              </a:ext>
            </a:extLst>
          </p:cNvPr>
          <p:cNvPicPr/>
          <p:nvPr/>
        </p:nvPicPr>
        <p:blipFill rotWithShape="1">
          <a:blip r:embed="rId3"/>
          <a:srcRect l="29913" t="35173" r="22723" b="21084"/>
          <a:stretch/>
        </p:blipFill>
        <p:spPr bwMode="auto">
          <a:xfrm>
            <a:off x="0" y="136524"/>
            <a:ext cx="9144000" cy="53807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486526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457200" y="457200"/>
            <a:ext cx="8229600" cy="792162"/>
          </a:xfrm>
          <a:noFill/>
        </p:spPr>
        <p:txBody>
          <a:bodyPr>
            <a:noAutofit/>
          </a:bodyPr>
          <a:lstStyle/>
          <a:p>
            <a:br>
              <a:rPr lang="en-GB" sz="4000" dirty="0">
                <a:latin typeface="Arial" charset="0"/>
                <a:cs typeface="Arial" charset="0"/>
              </a:rPr>
            </a:br>
            <a:r>
              <a:rPr lang="en-GB" sz="4000" b="1" dirty="0"/>
              <a:t>Context issues for HRM and HRD</a:t>
            </a:r>
            <a:br>
              <a:rPr lang="en-GB" sz="4000" dirty="0">
                <a:latin typeface="Arial" charset="0"/>
                <a:cs typeface="Arial" charset="0"/>
              </a:rPr>
            </a:br>
            <a:endParaRPr lang="en-GB" sz="4000" dirty="0">
              <a:latin typeface="Arial" charset="0"/>
              <a:cs typeface="Arial" charset="0"/>
            </a:endParaRPr>
          </a:p>
        </p:txBody>
      </p:sp>
      <p:sp>
        <p:nvSpPr>
          <p:cNvPr id="10243" name="Rectangle 3"/>
          <p:cNvSpPr>
            <a:spLocks noGrp="1"/>
          </p:cNvSpPr>
          <p:nvPr>
            <p:ph idx="1"/>
          </p:nvPr>
        </p:nvSpPr>
        <p:spPr>
          <a:xfrm>
            <a:off x="683568" y="1256837"/>
            <a:ext cx="8229600" cy="4525963"/>
          </a:xfrm>
        </p:spPr>
        <p:txBody>
          <a:bodyPr>
            <a:noAutofit/>
          </a:bodyPr>
          <a:lstStyle/>
          <a:p>
            <a:pPr>
              <a:lnSpc>
                <a:spcPct val="90000"/>
              </a:lnSpc>
            </a:pPr>
            <a:r>
              <a:rPr lang="en-GB" sz="2600" dirty="0">
                <a:latin typeface="Arial" charset="0"/>
                <a:cs typeface="Arial" charset="0"/>
              </a:rPr>
              <a:t>In all circumstances HR must add value</a:t>
            </a:r>
          </a:p>
          <a:p>
            <a:pPr>
              <a:lnSpc>
                <a:spcPct val="90000"/>
              </a:lnSpc>
            </a:pPr>
            <a:r>
              <a:rPr lang="en-GB" sz="2600" dirty="0">
                <a:latin typeface="Arial" charset="0"/>
                <a:cs typeface="Arial" charset="0"/>
              </a:rPr>
              <a:t>value-adding activities are contextual: across sector, size of organisation, and across time</a:t>
            </a:r>
          </a:p>
          <a:p>
            <a:pPr>
              <a:lnSpc>
                <a:spcPct val="90000"/>
              </a:lnSpc>
            </a:pPr>
            <a:r>
              <a:rPr lang="en-GB" sz="2600" dirty="0">
                <a:latin typeface="Arial" charset="0"/>
                <a:cs typeface="Arial" charset="0"/>
              </a:rPr>
              <a:t>outsourcing HR is an option</a:t>
            </a:r>
          </a:p>
          <a:p>
            <a:pPr>
              <a:lnSpc>
                <a:spcPct val="90000"/>
              </a:lnSpc>
            </a:pPr>
            <a:r>
              <a:rPr lang="en-GB" sz="2600" dirty="0">
                <a:latin typeface="Arial" charset="0"/>
                <a:cs typeface="Arial" charset="0"/>
              </a:rPr>
              <a:t>international activities add complexity</a:t>
            </a:r>
          </a:p>
          <a:p>
            <a:pPr lvl="1">
              <a:lnSpc>
                <a:spcPct val="90000"/>
              </a:lnSpc>
              <a:buFont typeface="Arial" pitchFamily="34" charset="0"/>
              <a:buChar char="•"/>
            </a:pPr>
            <a:r>
              <a:rPr lang="en-GB" sz="2600" dirty="0">
                <a:latin typeface="Arial" charset="0"/>
                <a:cs typeface="Arial" charset="0"/>
              </a:rPr>
              <a:t>Who are our employees in home/host countries?</a:t>
            </a:r>
          </a:p>
          <a:p>
            <a:pPr lvl="1">
              <a:lnSpc>
                <a:spcPct val="90000"/>
              </a:lnSpc>
              <a:buFont typeface="Arial" pitchFamily="34" charset="0"/>
              <a:buChar char="•"/>
            </a:pPr>
            <a:r>
              <a:rPr lang="en-GB" sz="2600" dirty="0">
                <a:latin typeface="Arial" charset="0"/>
                <a:cs typeface="Arial" charset="0"/>
              </a:rPr>
              <a:t>How far do we treat them all the same (across borders)?</a:t>
            </a:r>
          </a:p>
          <a:p>
            <a:pPr lvl="1">
              <a:lnSpc>
                <a:spcPct val="90000"/>
              </a:lnSpc>
              <a:buFont typeface="Arial" pitchFamily="34" charset="0"/>
              <a:buChar char="•"/>
            </a:pPr>
            <a:r>
              <a:rPr lang="en-GB" sz="2600" dirty="0">
                <a:latin typeface="Arial" charset="0"/>
                <a:cs typeface="Arial" charset="0"/>
              </a:rPr>
              <a:t>Using expatriates for international assignments holds high cost and potential high benefit</a:t>
            </a:r>
          </a:p>
        </p:txBody>
      </p:sp>
    </p:spTree>
    <p:extLst>
      <p:ext uri="{BB962C8B-B14F-4D97-AF65-F5344CB8AC3E}">
        <p14:creationId xmlns:p14="http://schemas.microsoft.com/office/powerpoint/2010/main" val="34227471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a:xfrm>
            <a:off x="457200" y="274638"/>
            <a:ext cx="8229600" cy="792162"/>
          </a:xfrm>
          <a:noFill/>
        </p:spPr>
        <p:txBody>
          <a:bodyPr>
            <a:normAutofit fontScale="90000"/>
          </a:bodyPr>
          <a:lstStyle/>
          <a:p>
            <a:br>
              <a:rPr lang="en-GB" sz="4000" dirty="0">
                <a:latin typeface="Arial" charset="0"/>
                <a:cs typeface="Arial" charset="0"/>
              </a:rPr>
            </a:br>
            <a:r>
              <a:rPr lang="en-GB" sz="4400" b="1" dirty="0"/>
              <a:t>Adding value</a:t>
            </a:r>
            <a:br>
              <a:rPr lang="en-GB" sz="4400" b="1" dirty="0"/>
            </a:br>
            <a:endParaRPr lang="en-GB" sz="4400" b="1" dirty="0"/>
          </a:p>
        </p:txBody>
      </p:sp>
      <p:sp>
        <p:nvSpPr>
          <p:cNvPr id="11267" name="Rectangle 3"/>
          <p:cNvSpPr>
            <a:spLocks noGrp="1"/>
          </p:cNvSpPr>
          <p:nvPr>
            <p:ph idx="1"/>
          </p:nvPr>
        </p:nvSpPr>
        <p:spPr>
          <a:xfrm>
            <a:off x="456704" y="1065560"/>
            <a:ext cx="8229600" cy="4525963"/>
          </a:xfrm>
        </p:spPr>
        <p:txBody>
          <a:bodyPr>
            <a:noAutofit/>
          </a:bodyPr>
          <a:lstStyle/>
          <a:p>
            <a:r>
              <a:rPr lang="en-GB" sz="2800" i="1" dirty="0">
                <a:latin typeface="Arial" charset="0"/>
                <a:cs typeface="Arial" charset="0"/>
              </a:rPr>
              <a:t>Cost reduction</a:t>
            </a:r>
            <a:r>
              <a:rPr lang="en-GB" sz="2800" dirty="0">
                <a:latin typeface="Arial" charset="0"/>
                <a:cs typeface="Arial" charset="0"/>
              </a:rPr>
              <a:t>:</a:t>
            </a:r>
            <a:r>
              <a:rPr lang="en-GB" sz="2800" b="1" i="1" dirty="0">
                <a:latin typeface="Arial" charset="0"/>
                <a:cs typeface="Arial" charset="0"/>
              </a:rPr>
              <a:t> </a:t>
            </a:r>
            <a:r>
              <a:rPr lang="en-GB" sz="2800" dirty="0">
                <a:latin typeface="Arial" charset="0"/>
                <a:cs typeface="Arial" charset="0"/>
              </a:rPr>
              <a:t>successful cost savings lead to better profit margins and can be a tangible way for HR to demonstrate value-added. </a:t>
            </a:r>
          </a:p>
          <a:p>
            <a:pPr marL="0" indent="0">
              <a:buNone/>
            </a:pPr>
            <a:endParaRPr lang="en-GB" sz="2000" b="1" i="1" dirty="0">
              <a:latin typeface="Arial" charset="0"/>
              <a:cs typeface="Arial" charset="0"/>
            </a:endParaRPr>
          </a:p>
          <a:p>
            <a:r>
              <a:rPr lang="en-GB" sz="2800" i="1" dirty="0">
                <a:latin typeface="Arial" charset="0"/>
                <a:cs typeface="Arial" charset="0"/>
              </a:rPr>
              <a:t>Adding features and benefits which are valued by the user</a:t>
            </a:r>
            <a:r>
              <a:rPr lang="en-GB" sz="2800" dirty="0">
                <a:latin typeface="Arial" charset="0"/>
                <a:cs typeface="Arial" charset="0"/>
              </a:rPr>
              <a:t>:</a:t>
            </a:r>
            <a:r>
              <a:rPr lang="en-GB" sz="2800" i="1" dirty="0">
                <a:latin typeface="Arial" charset="0"/>
                <a:cs typeface="Arial" charset="0"/>
              </a:rPr>
              <a:t> </a:t>
            </a:r>
            <a:r>
              <a:rPr lang="en-GB" sz="2800" dirty="0">
                <a:latin typeface="Arial" charset="0"/>
                <a:cs typeface="Arial" charset="0"/>
              </a:rPr>
              <a:t>helps the organisation to generate more users who value their products and services. The organisation becomes stronger, with a solid client base and growing regard for its reputation, adding to sustainability.  </a:t>
            </a:r>
          </a:p>
        </p:txBody>
      </p:sp>
    </p:spTree>
    <p:extLst>
      <p:ext uri="{BB962C8B-B14F-4D97-AF65-F5344CB8AC3E}">
        <p14:creationId xmlns:p14="http://schemas.microsoft.com/office/powerpoint/2010/main" val="10104322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p:cNvSpPr>
          <p:nvPr>
            <p:ph type="title"/>
          </p:nvPr>
        </p:nvSpPr>
        <p:spPr>
          <a:noFill/>
        </p:spPr>
        <p:txBody>
          <a:bodyPr>
            <a:normAutofit fontScale="90000"/>
          </a:bodyPr>
          <a:lstStyle/>
          <a:p>
            <a:r>
              <a:rPr lang="en-GB" sz="4000" b="1" dirty="0"/>
              <a:t>Value adding in the public sector (1)</a:t>
            </a:r>
          </a:p>
        </p:txBody>
      </p:sp>
      <p:sp>
        <p:nvSpPr>
          <p:cNvPr id="12291" name="Rectangle 5"/>
          <p:cNvSpPr>
            <a:spLocks noGrp="1"/>
          </p:cNvSpPr>
          <p:nvPr>
            <p:ph idx="1"/>
          </p:nvPr>
        </p:nvSpPr>
        <p:spPr>
          <a:xfrm>
            <a:off x="482352" y="1196752"/>
            <a:ext cx="8229600" cy="4678363"/>
          </a:xfrm>
        </p:spPr>
        <p:txBody>
          <a:bodyPr>
            <a:noAutofit/>
          </a:bodyPr>
          <a:lstStyle/>
          <a:p>
            <a:pPr>
              <a:buFont typeface="Wingdings" pitchFamily="2" charset="2"/>
              <a:buNone/>
            </a:pPr>
            <a:r>
              <a:rPr lang="en-GB" sz="2800" dirty="0">
                <a:latin typeface="Arial" charset="0"/>
                <a:cs typeface="Arial" charset="0"/>
              </a:rPr>
              <a:t>Cost-efficiency examples:</a:t>
            </a:r>
          </a:p>
          <a:p>
            <a:r>
              <a:rPr lang="en-GB" sz="2800" dirty="0">
                <a:latin typeface="Arial" charset="0"/>
                <a:cs typeface="Arial" charset="0"/>
              </a:rPr>
              <a:t>using IT to transact with the public; doing more with less</a:t>
            </a:r>
          </a:p>
          <a:p>
            <a:r>
              <a:rPr lang="en-GB" sz="2800" dirty="0">
                <a:latin typeface="Arial" charset="0"/>
                <a:cs typeface="Arial" charset="0"/>
              </a:rPr>
              <a:t>positive industrial relations mean unitarism benefits may occur </a:t>
            </a:r>
          </a:p>
          <a:p>
            <a:r>
              <a:rPr lang="en-GB" sz="2800" dirty="0">
                <a:latin typeface="Arial" charset="0"/>
                <a:cs typeface="Arial" charset="0"/>
              </a:rPr>
              <a:t>minimal policies that, well communicated, are easily understood and generate fewer errors</a:t>
            </a:r>
          </a:p>
          <a:p>
            <a:r>
              <a:rPr lang="en-GB" sz="2800" dirty="0">
                <a:latin typeface="Arial" charset="0"/>
                <a:cs typeface="Arial" charset="0"/>
              </a:rPr>
              <a:t>working with colleagues to help the HR angle of their initiatives</a:t>
            </a:r>
          </a:p>
        </p:txBody>
      </p:sp>
    </p:spTree>
    <p:extLst>
      <p:ext uri="{BB962C8B-B14F-4D97-AF65-F5344CB8AC3E}">
        <p14:creationId xmlns:p14="http://schemas.microsoft.com/office/powerpoint/2010/main" val="2851276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Value adding in the public sector (2)</a:t>
            </a:r>
            <a:endParaRPr lang="es-ES_tradnl" sz="4000" b="1" dirty="0"/>
          </a:p>
        </p:txBody>
      </p:sp>
      <p:sp>
        <p:nvSpPr>
          <p:cNvPr id="3" name="Content Placeholder 2"/>
          <p:cNvSpPr>
            <a:spLocks noGrp="1"/>
          </p:cNvSpPr>
          <p:nvPr>
            <p:ph idx="1"/>
          </p:nvPr>
        </p:nvSpPr>
        <p:spPr/>
        <p:txBody>
          <a:bodyPr>
            <a:normAutofit fontScale="85000" lnSpcReduction="20000"/>
          </a:bodyPr>
          <a:lstStyle/>
          <a:p>
            <a:pPr>
              <a:buFont typeface="Wingdings" pitchFamily="2" charset="2"/>
              <a:buNone/>
            </a:pPr>
            <a:r>
              <a:rPr lang="en-GB" sz="3300" dirty="0">
                <a:latin typeface="Arial" charset="0"/>
                <a:cs typeface="Arial" charset="0"/>
              </a:rPr>
              <a:t>Adding-feature examples:</a:t>
            </a:r>
          </a:p>
          <a:p>
            <a:pPr marL="0" indent="0">
              <a:buNone/>
            </a:pPr>
            <a:endParaRPr lang="en-GB" sz="2400" dirty="0">
              <a:latin typeface="Arial" charset="0"/>
              <a:cs typeface="Arial" charset="0"/>
            </a:endParaRPr>
          </a:p>
          <a:p>
            <a:r>
              <a:rPr lang="en-GB" sz="3300" dirty="0">
                <a:latin typeface="Arial" charset="0"/>
                <a:cs typeface="Arial" charset="0"/>
              </a:rPr>
              <a:t>flexible working (where possible) attracts staff </a:t>
            </a:r>
          </a:p>
          <a:p>
            <a:r>
              <a:rPr lang="en-GB" sz="3300" dirty="0">
                <a:latin typeface="Arial" charset="0"/>
                <a:cs typeface="Arial" charset="0"/>
              </a:rPr>
              <a:t>focus on customer care LTD increases community standing</a:t>
            </a:r>
          </a:p>
          <a:p>
            <a:r>
              <a:rPr lang="en-GB" sz="3300" dirty="0">
                <a:latin typeface="Arial" charset="0"/>
                <a:cs typeface="Arial" charset="0"/>
              </a:rPr>
              <a:t>gleaning improvement ideas from employees who are closest to the clients of any service</a:t>
            </a:r>
          </a:p>
          <a:p>
            <a:r>
              <a:rPr lang="en-GB" sz="3300" dirty="0">
                <a:latin typeface="Arial" charset="0"/>
                <a:cs typeface="Arial" charset="0"/>
              </a:rPr>
              <a:t>stretching service provision so that more is done for the client in any one transaction – implies continuing LTD and recruitment </a:t>
            </a:r>
          </a:p>
          <a:p>
            <a:endParaRPr lang="es-ES_tradnl" dirty="0"/>
          </a:p>
        </p:txBody>
      </p:sp>
    </p:spTree>
    <p:extLst>
      <p:ext uri="{BB962C8B-B14F-4D97-AF65-F5344CB8AC3E}">
        <p14:creationId xmlns:p14="http://schemas.microsoft.com/office/powerpoint/2010/main" val="29156578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8256"/>
            <a:ext cx="9217024" cy="1143000"/>
          </a:xfrm>
        </p:spPr>
        <p:txBody>
          <a:bodyPr>
            <a:noAutofit/>
          </a:bodyPr>
          <a:lstStyle/>
          <a:p>
            <a:r>
              <a:rPr lang="en-GB" sz="4000" b="1" dirty="0"/>
              <a:t>Value adding in the private sector (1)</a:t>
            </a:r>
            <a:endParaRPr lang="es-ES_tradnl" sz="4000" b="1" dirty="0"/>
          </a:p>
        </p:txBody>
      </p:sp>
      <p:sp>
        <p:nvSpPr>
          <p:cNvPr id="3" name="Content Placeholder 2"/>
          <p:cNvSpPr>
            <a:spLocks noGrp="1"/>
          </p:cNvSpPr>
          <p:nvPr>
            <p:ph idx="1"/>
          </p:nvPr>
        </p:nvSpPr>
        <p:spPr>
          <a:xfrm>
            <a:off x="628650" y="1124744"/>
            <a:ext cx="7886700" cy="4899176"/>
          </a:xfrm>
        </p:spPr>
        <p:txBody>
          <a:bodyPr>
            <a:normAutofit lnSpcReduction="10000"/>
          </a:bodyPr>
          <a:lstStyle/>
          <a:p>
            <a:pPr marL="0" indent="0">
              <a:buNone/>
            </a:pPr>
            <a:r>
              <a:rPr lang="en-GB" sz="3000" dirty="0">
                <a:latin typeface="Arial" pitchFamily="34" charset="0"/>
                <a:cs typeface="Arial" pitchFamily="34" charset="0"/>
              </a:rPr>
              <a:t>Cost efficiency examples:</a:t>
            </a:r>
          </a:p>
          <a:p>
            <a:pPr>
              <a:spcBef>
                <a:spcPts val="600"/>
              </a:spcBef>
            </a:pPr>
            <a:r>
              <a:rPr lang="en-GB" sz="3000" dirty="0">
                <a:latin typeface="Arial" charset="0"/>
                <a:cs typeface="Arial" charset="0"/>
              </a:rPr>
              <a:t>using the web for recruitment and screening of applicants</a:t>
            </a:r>
          </a:p>
          <a:p>
            <a:r>
              <a:rPr lang="en-GB" sz="3000" dirty="0">
                <a:latin typeface="Arial" charset="0"/>
                <a:cs typeface="Arial" charset="0"/>
              </a:rPr>
              <a:t>monitoring benefit uptake so that they harmonise with employee wants (and reducing less-used)</a:t>
            </a:r>
          </a:p>
          <a:p>
            <a:r>
              <a:rPr lang="en-GB" sz="3000" dirty="0">
                <a:latin typeface="Arial" charset="0"/>
                <a:cs typeface="Arial" charset="0"/>
              </a:rPr>
              <a:t>developing pay structures to sit alongside target achievement</a:t>
            </a:r>
          </a:p>
          <a:p>
            <a:r>
              <a:rPr lang="en-GB" sz="3000" dirty="0">
                <a:latin typeface="Arial" charset="0"/>
                <a:cs typeface="Arial" charset="0"/>
              </a:rPr>
              <a:t>acting as OD consultant for changes relating to product refreshment</a:t>
            </a:r>
          </a:p>
          <a:p>
            <a:pPr marL="0" indent="0">
              <a:buNone/>
            </a:pPr>
            <a:endParaRPr lang="en-GB" sz="2800" dirty="0">
              <a:latin typeface="Arial" pitchFamily="34" charset="0"/>
              <a:cs typeface="Arial" pitchFamily="34" charset="0"/>
            </a:endParaRPr>
          </a:p>
          <a:p>
            <a:pPr marL="0" indent="0">
              <a:buNone/>
            </a:pPr>
            <a:endParaRPr lang="es-ES_tradnl" sz="2800" dirty="0">
              <a:latin typeface="Arial" pitchFamily="34" charset="0"/>
              <a:cs typeface="Arial" pitchFamily="34" charset="0"/>
            </a:endParaRPr>
          </a:p>
        </p:txBody>
      </p:sp>
    </p:spTree>
    <p:extLst>
      <p:ext uri="{BB962C8B-B14F-4D97-AF65-F5344CB8AC3E}">
        <p14:creationId xmlns:p14="http://schemas.microsoft.com/office/powerpoint/2010/main" val="40160416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8520" y="116632"/>
            <a:ext cx="9252520" cy="1143000"/>
          </a:xfrm>
        </p:spPr>
        <p:txBody>
          <a:bodyPr>
            <a:noAutofit/>
          </a:bodyPr>
          <a:lstStyle/>
          <a:p>
            <a:r>
              <a:rPr lang="en-GB" sz="4000" b="1" dirty="0"/>
              <a:t>Value adding in the private sector (2)</a:t>
            </a:r>
            <a:endParaRPr lang="es-ES_tradnl" sz="4000" b="1" dirty="0"/>
          </a:p>
        </p:txBody>
      </p:sp>
      <p:sp>
        <p:nvSpPr>
          <p:cNvPr id="12292" name="Rectangle 6"/>
          <p:cNvSpPr>
            <a:spLocks noGrp="1"/>
          </p:cNvSpPr>
          <p:nvPr>
            <p:ph idx="1"/>
          </p:nvPr>
        </p:nvSpPr>
        <p:spPr>
          <a:xfrm>
            <a:off x="628650" y="979412"/>
            <a:ext cx="7886700" cy="4899176"/>
          </a:xfrm>
        </p:spPr>
        <p:txBody>
          <a:bodyPr>
            <a:normAutofit/>
          </a:bodyPr>
          <a:lstStyle/>
          <a:p>
            <a:pPr>
              <a:buFont typeface="Wingdings" pitchFamily="2" charset="2"/>
              <a:buNone/>
            </a:pPr>
            <a:r>
              <a:rPr lang="en-GB" sz="3000" dirty="0">
                <a:latin typeface="Arial" charset="0"/>
                <a:cs typeface="Arial" charset="0"/>
              </a:rPr>
              <a:t>Adding-feature examples:</a:t>
            </a:r>
          </a:p>
          <a:p>
            <a:r>
              <a:rPr lang="en-GB" sz="3000" dirty="0">
                <a:latin typeface="Arial" charset="0"/>
                <a:cs typeface="Arial" charset="0"/>
              </a:rPr>
              <a:t>enabling managers’ autonomy within thought-through boundaries</a:t>
            </a:r>
          </a:p>
          <a:p>
            <a:r>
              <a:rPr lang="en-GB" sz="3000" dirty="0">
                <a:latin typeface="Arial" charset="0"/>
                <a:cs typeface="Arial" charset="0"/>
              </a:rPr>
              <a:t>developing employer brand to enable recruitment</a:t>
            </a:r>
          </a:p>
          <a:p>
            <a:r>
              <a:rPr lang="en-GB" sz="3000" dirty="0">
                <a:latin typeface="Arial" charset="0"/>
                <a:cs typeface="Arial" charset="0"/>
              </a:rPr>
              <a:t>coaching for managers from high-level providers</a:t>
            </a:r>
          </a:p>
          <a:p>
            <a:r>
              <a:rPr lang="en-GB" sz="3000" dirty="0">
                <a:latin typeface="Arial" charset="0"/>
                <a:cs typeface="Arial" charset="0"/>
              </a:rPr>
              <a:t>talent management maximising internal human capital development</a:t>
            </a:r>
          </a:p>
          <a:p>
            <a:endParaRPr lang="en-GB" sz="1800" dirty="0"/>
          </a:p>
        </p:txBody>
      </p:sp>
    </p:spTree>
    <p:extLst>
      <p:ext uri="{BB962C8B-B14F-4D97-AF65-F5344CB8AC3E}">
        <p14:creationId xmlns:p14="http://schemas.microsoft.com/office/powerpoint/2010/main" val="37822496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p:cNvSpPr>
          <p:nvPr>
            <p:ph type="title"/>
          </p:nvPr>
        </p:nvSpPr>
        <p:spPr>
          <a:xfrm>
            <a:off x="457200" y="457200"/>
            <a:ext cx="7957930" cy="944562"/>
          </a:xfrm>
          <a:noFill/>
        </p:spPr>
        <p:txBody>
          <a:bodyPr>
            <a:noAutofit/>
          </a:bodyPr>
          <a:lstStyle/>
          <a:p>
            <a:r>
              <a:rPr lang="en-GB" sz="4000" b="1" dirty="0"/>
              <a:t>Value adding in the third sector (1)</a:t>
            </a:r>
          </a:p>
        </p:txBody>
      </p:sp>
      <p:sp>
        <p:nvSpPr>
          <p:cNvPr id="12291" name="Rectangle 5"/>
          <p:cNvSpPr>
            <a:spLocks noGrp="1"/>
          </p:cNvSpPr>
          <p:nvPr>
            <p:ph sz="half" idx="1"/>
          </p:nvPr>
        </p:nvSpPr>
        <p:spPr>
          <a:xfrm>
            <a:off x="456208" y="1401762"/>
            <a:ext cx="8153400" cy="4873625"/>
          </a:xfrm>
        </p:spPr>
        <p:txBody>
          <a:bodyPr>
            <a:normAutofit/>
          </a:bodyPr>
          <a:lstStyle/>
          <a:p>
            <a:pPr>
              <a:buFont typeface="Wingdings" pitchFamily="2" charset="2"/>
              <a:buNone/>
            </a:pPr>
            <a:r>
              <a:rPr lang="en-GB" sz="3000" dirty="0">
                <a:latin typeface="Arial" charset="0"/>
                <a:cs typeface="Arial" charset="0"/>
              </a:rPr>
              <a:t>Cost-efficiency examples:</a:t>
            </a:r>
          </a:p>
          <a:p>
            <a:pPr>
              <a:buFont typeface="Wingdings" pitchFamily="2" charset="2"/>
              <a:buNone/>
            </a:pPr>
            <a:r>
              <a:rPr lang="en-GB" sz="3000" dirty="0">
                <a:latin typeface="Arial" charset="0"/>
                <a:cs typeface="Arial" charset="0"/>
              </a:rPr>
              <a:t>	providing excellent LTD for line managers to reduce HR dependence</a:t>
            </a:r>
          </a:p>
          <a:p>
            <a:r>
              <a:rPr lang="en-GB" sz="3000" dirty="0">
                <a:latin typeface="Arial" charset="0"/>
                <a:cs typeface="Arial" charset="0"/>
              </a:rPr>
              <a:t>internal promotion emphasised to keep knowledge inside organisation</a:t>
            </a:r>
          </a:p>
          <a:p>
            <a:r>
              <a:rPr lang="en-GB" sz="3000" dirty="0">
                <a:latin typeface="Arial" charset="0"/>
                <a:cs typeface="Arial" charset="0"/>
              </a:rPr>
              <a:t>input to contracts with partners so that HR issues aligned between parties</a:t>
            </a:r>
          </a:p>
          <a:p>
            <a:r>
              <a:rPr lang="en-GB" sz="3000" dirty="0">
                <a:latin typeface="Arial" charset="0"/>
                <a:cs typeface="Arial" charset="0"/>
              </a:rPr>
              <a:t>enriching through lateral career development</a:t>
            </a:r>
          </a:p>
        </p:txBody>
      </p:sp>
    </p:spTree>
    <p:extLst>
      <p:ext uri="{BB962C8B-B14F-4D97-AF65-F5344CB8AC3E}">
        <p14:creationId xmlns:p14="http://schemas.microsoft.com/office/powerpoint/2010/main" val="25194706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85529"/>
            <a:ext cx="7886700" cy="1231200"/>
          </a:xfrm>
        </p:spPr>
        <p:txBody>
          <a:bodyPr>
            <a:normAutofit fontScale="90000"/>
          </a:bodyPr>
          <a:lstStyle/>
          <a:p>
            <a:r>
              <a:rPr lang="en-GB" sz="4000" b="1" dirty="0"/>
              <a:t>Value adding in the third sector (2)</a:t>
            </a:r>
            <a:endParaRPr lang="es-ES_tradnl" sz="4000" b="1" dirty="0"/>
          </a:p>
        </p:txBody>
      </p:sp>
      <p:sp>
        <p:nvSpPr>
          <p:cNvPr id="6" name="Content Placeholder 5"/>
          <p:cNvSpPr>
            <a:spLocks noGrp="1"/>
          </p:cNvSpPr>
          <p:nvPr>
            <p:ph idx="1"/>
          </p:nvPr>
        </p:nvSpPr>
        <p:spPr>
          <a:xfrm>
            <a:off x="662021" y="1196752"/>
            <a:ext cx="7886700" cy="4899176"/>
          </a:xfrm>
        </p:spPr>
        <p:txBody>
          <a:bodyPr>
            <a:normAutofit/>
          </a:bodyPr>
          <a:lstStyle/>
          <a:p>
            <a:pPr>
              <a:buFont typeface="Wingdings" pitchFamily="2" charset="2"/>
              <a:buNone/>
            </a:pPr>
            <a:r>
              <a:rPr lang="en-GB" sz="3000" dirty="0">
                <a:latin typeface="Arial" charset="0"/>
                <a:cs typeface="Arial" charset="0"/>
              </a:rPr>
              <a:t>Adding-value examples:</a:t>
            </a:r>
          </a:p>
          <a:p>
            <a:r>
              <a:rPr lang="en-GB" sz="3000" dirty="0">
                <a:latin typeface="Arial" charset="0"/>
                <a:cs typeface="Arial" charset="0"/>
              </a:rPr>
              <a:t>good LTD to ensure health safety and wellbeing including volunteers</a:t>
            </a:r>
          </a:p>
          <a:p>
            <a:r>
              <a:rPr lang="en-GB" sz="3000" dirty="0">
                <a:latin typeface="Arial" charset="0"/>
                <a:cs typeface="Arial" charset="0"/>
              </a:rPr>
              <a:t>time for staff to interact with each other to enthuse and re-commit</a:t>
            </a:r>
          </a:p>
          <a:p>
            <a:r>
              <a:rPr lang="en-GB" sz="3000" dirty="0">
                <a:latin typeface="Arial" charset="0"/>
                <a:cs typeface="Arial" charset="0"/>
              </a:rPr>
              <a:t>advice on the management of volunteers</a:t>
            </a:r>
          </a:p>
          <a:p>
            <a:r>
              <a:rPr lang="en-GB" sz="3000" dirty="0">
                <a:latin typeface="Arial" charset="0"/>
                <a:cs typeface="Arial" charset="0"/>
              </a:rPr>
              <a:t>participation in funding events to enable full engagement with clients and funders </a:t>
            </a:r>
          </a:p>
          <a:p>
            <a:endParaRPr lang="en-GB" dirty="0"/>
          </a:p>
          <a:p>
            <a:endParaRPr lang="es-ES_tradnl" dirty="0"/>
          </a:p>
        </p:txBody>
      </p:sp>
    </p:spTree>
    <p:extLst>
      <p:ext uri="{BB962C8B-B14F-4D97-AF65-F5344CB8AC3E}">
        <p14:creationId xmlns:p14="http://schemas.microsoft.com/office/powerpoint/2010/main" val="30674991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a:xfrm>
            <a:off x="457200" y="188640"/>
            <a:ext cx="8229600" cy="1143000"/>
          </a:xfrm>
          <a:noFill/>
        </p:spPr>
        <p:txBody>
          <a:bodyPr>
            <a:normAutofit/>
          </a:bodyPr>
          <a:lstStyle/>
          <a:p>
            <a:r>
              <a:rPr lang="en-GB" sz="4000" b="1" dirty="0"/>
              <a:t>Evolving organisations</a:t>
            </a:r>
          </a:p>
        </p:txBody>
      </p:sp>
      <p:sp>
        <p:nvSpPr>
          <p:cNvPr id="13315" name="Rectangle 4"/>
          <p:cNvSpPr>
            <a:spLocks noGrp="1"/>
          </p:cNvSpPr>
          <p:nvPr>
            <p:ph idx="1"/>
          </p:nvPr>
        </p:nvSpPr>
        <p:spPr>
          <a:xfrm>
            <a:off x="457200" y="1196752"/>
            <a:ext cx="7543800" cy="4873625"/>
          </a:xfrm>
        </p:spPr>
        <p:txBody>
          <a:bodyPr>
            <a:normAutofit fontScale="70000" lnSpcReduction="20000"/>
          </a:bodyPr>
          <a:lstStyle/>
          <a:p>
            <a:r>
              <a:rPr lang="en-GB" sz="3700" dirty="0">
                <a:latin typeface="Arial" charset="0"/>
                <a:cs typeface="Arial" charset="0"/>
              </a:rPr>
              <a:t>Very small businesses often use outsourced HR to avoid the HR overhead.</a:t>
            </a:r>
          </a:p>
          <a:p>
            <a:r>
              <a:rPr lang="en-GB" sz="3700" dirty="0">
                <a:latin typeface="Arial" charset="0"/>
                <a:cs typeface="Arial" charset="0"/>
              </a:rPr>
              <a:t>HRPs in small businesses often need to be generalists, developing systems as the organisation grows.</a:t>
            </a:r>
          </a:p>
          <a:p>
            <a:r>
              <a:rPr lang="en-GB" sz="3700" dirty="0">
                <a:latin typeface="Arial" charset="0"/>
                <a:cs typeface="Arial" charset="0"/>
              </a:rPr>
              <a:t>In medium-sized businesses HR specialisms may begin (e.g. recruitment, LTD)</a:t>
            </a:r>
          </a:p>
          <a:p>
            <a:r>
              <a:rPr lang="en-GB" sz="3700" dirty="0">
                <a:latin typeface="Arial" charset="0"/>
                <a:cs typeface="Arial" charset="0"/>
              </a:rPr>
              <a:t>Large organisations vary – HR Business Partners, centralised or decentralised generalists and specialists. </a:t>
            </a:r>
          </a:p>
          <a:p>
            <a:r>
              <a:rPr lang="en-GB" sz="3700" dirty="0">
                <a:latin typeface="Arial" charset="0"/>
                <a:cs typeface="Arial" charset="0"/>
              </a:rPr>
              <a:t>Outsourcing of transactional HR occurs any time, transformational and strategic HR often in-house.</a:t>
            </a:r>
          </a:p>
          <a:p>
            <a:endParaRPr lang="en-GB" dirty="0"/>
          </a:p>
        </p:txBody>
      </p:sp>
    </p:spTree>
    <p:extLst>
      <p:ext uri="{BB962C8B-B14F-4D97-AF65-F5344CB8AC3E}">
        <p14:creationId xmlns:p14="http://schemas.microsoft.com/office/powerpoint/2010/main" val="15176026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a:noFill/>
        </p:spPr>
        <p:txBody>
          <a:bodyPr>
            <a:normAutofit/>
          </a:bodyPr>
          <a:lstStyle/>
          <a:p>
            <a:r>
              <a:rPr lang="en-GB" sz="4000" b="1" dirty="0"/>
              <a:t>The international dimension</a:t>
            </a:r>
          </a:p>
        </p:txBody>
      </p:sp>
      <p:sp>
        <p:nvSpPr>
          <p:cNvPr id="14339" name="Rectangle 3"/>
          <p:cNvSpPr>
            <a:spLocks noGrp="1"/>
          </p:cNvSpPr>
          <p:nvPr>
            <p:ph idx="1"/>
          </p:nvPr>
        </p:nvSpPr>
        <p:spPr/>
        <p:txBody>
          <a:bodyPr>
            <a:normAutofit fontScale="77500" lnSpcReduction="20000"/>
          </a:bodyPr>
          <a:lstStyle/>
          <a:p>
            <a:pPr>
              <a:buFont typeface="Wingdings" pitchFamily="2" charset="2"/>
              <a:buNone/>
            </a:pPr>
            <a:r>
              <a:rPr lang="en-GB" sz="3000" b="1" dirty="0">
                <a:latin typeface="Arial" charset="0"/>
                <a:cs typeface="Arial" charset="0"/>
              </a:rPr>
              <a:t>Strategic International HRM includes:</a:t>
            </a:r>
          </a:p>
          <a:p>
            <a:pPr lvl="1">
              <a:buFont typeface="Arial" pitchFamily="34" charset="0"/>
              <a:buChar char="•"/>
            </a:pPr>
            <a:r>
              <a:rPr lang="en-GB" sz="3000" dirty="0">
                <a:latin typeface="Arial" charset="0"/>
                <a:cs typeface="Arial" charset="0"/>
              </a:rPr>
              <a:t>SIHRM Issues</a:t>
            </a:r>
          </a:p>
          <a:p>
            <a:pPr lvl="1">
              <a:buNone/>
            </a:pPr>
            <a:r>
              <a:rPr lang="en-GB" sz="3000" dirty="0">
                <a:latin typeface="Arial" charset="0"/>
                <a:cs typeface="Arial" charset="0"/>
              </a:rPr>
              <a:t>	What gets decided at what level – the level of difference allowed between various sites.</a:t>
            </a:r>
          </a:p>
          <a:p>
            <a:pPr lvl="1">
              <a:buNone/>
            </a:pPr>
            <a:endParaRPr lang="en-GB" sz="3000" dirty="0">
              <a:latin typeface="Arial" charset="0"/>
              <a:cs typeface="Arial" charset="0"/>
            </a:endParaRPr>
          </a:p>
          <a:p>
            <a:pPr lvl="1">
              <a:buFont typeface="Arial" pitchFamily="34" charset="0"/>
              <a:buChar char="•"/>
            </a:pPr>
            <a:r>
              <a:rPr lang="en-GB" sz="3000" dirty="0">
                <a:latin typeface="Arial" charset="0"/>
                <a:cs typeface="Arial" charset="0"/>
              </a:rPr>
              <a:t>SIHRM Functions</a:t>
            </a:r>
          </a:p>
          <a:p>
            <a:pPr lvl="1">
              <a:buNone/>
            </a:pPr>
            <a:r>
              <a:rPr lang="en-GB" sz="3000" dirty="0">
                <a:latin typeface="Arial" charset="0"/>
                <a:cs typeface="Arial" charset="0"/>
              </a:rPr>
              <a:t>	What functions of HRM are important?</a:t>
            </a:r>
          </a:p>
          <a:p>
            <a:pPr lvl="1">
              <a:buFont typeface="Arial" pitchFamily="34" charset="0"/>
              <a:buChar char="•"/>
            </a:pPr>
            <a:r>
              <a:rPr lang="en-GB" sz="3000" dirty="0">
                <a:latin typeface="Arial" charset="0"/>
                <a:cs typeface="Arial" charset="0"/>
              </a:rPr>
              <a:t>SIHRM Policies and Practices</a:t>
            </a:r>
          </a:p>
          <a:p>
            <a:pPr marL="457200" lvl="1" indent="0">
              <a:buNone/>
            </a:pPr>
            <a:endParaRPr lang="en-GB" sz="3000" dirty="0">
              <a:latin typeface="Arial" charset="0"/>
              <a:cs typeface="Arial" charset="0"/>
            </a:endParaRPr>
          </a:p>
          <a:p>
            <a:pPr lvl="1">
              <a:buNone/>
            </a:pPr>
            <a:r>
              <a:rPr lang="en-GB" sz="3000" dirty="0">
                <a:latin typeface="Arial" charset="0"/>
                <a:cs typeface="Arial" charset="0"/>
              </a:rPr>
              <a:t>	Given what is controlled where, how do policies apply around the organisation, and is practice the same?</a:t>
            </a:r>
          </a:p>
          <a:p>
            <a:endParaRPr lang="en-GB" dirty="0">
              <a:latin typeface="Arial" charset="0"/>
              <a:cs typeface="Arial" charset="0"/>
            </a:endParaRPr>
          </a:p>
          <a:p>
            <a:endParaRPr lang="en-GB" i="1" dirty="0"/>
          </a:p>
        </p:txBody>
      </p:sp>
    </p:spTree>
    <p:extLst>
      <p:ext uri="{BB962C8B-B14F-4D97-AF65-F5344CB8AC3E}">
        <p14:creationId xmlns:p14="http://schemas.microsoft.com/office/powerpoint/2010/main" val="41289413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a:xfrm>
            <a:off x="533400" y="457200"/>
            <a:ext cx="8229600" cy="1143000"/>
          </a:xfrm>
          <a:noFill/>
        </p:spPr>
        <p:txBody>
          <a:bodyPr>
            <a:noAutofit/>
          </a:bodyPr>
          <a:lstStyle/>
          <a:p>
            <a:r>
              <a:rPr lang="en-GB" sz="4000" b="1" dirty="0"/>
              <a:t>Players and strategies in the international dimension (1)</a:t>
            </a:r>
          </a:p>
        </p:txBody>
      </p:sp>
      <p:sp>
        <p:nvSpPr>
          <p:cNvPr id="14339" name="Rectangle 3"/>
          <p:cNvSpPr>
            <a:spLocks noGrp="1"/>
          </p:cNvSpPr>
          <p:nvPr>
            <p:ph idx="1"/>
          </p:nvPr>
        </p:nvSpPr>
        <p:spPr>
          <a:xfrm>
            <a:off x="381000" y="1752600"/>
            <a:ext cx="8229600" cy="4114800"/>
          </a:xfrm>
        </p:spPr>
        <p:txBody>
          <a:bodyPr>
            <a:normAutofit/>
          </a:bodyPr>
          <a:lstStyle/>
          <a:p>
            <a:pPr lvl="1">
              <a:buFont typeface="Arial" pitchFamily="34" charset="0"/>
              <a:buChar char="•"/>
            </a:pPr>
            <a:r>
              <a:rPr lang="en-GB" sz="2700" i="1" dirty="0">
                <a:latin typeface="Arial" charset="0"/>
                <a:cs typeface="Arial" charset="0"/>
              </a:rPr>
              <a:t>Parent Country Nationals </a:t>
            </a:r>
            <a:r>
              <a:rPr lang="en-GB" sz="2700" dirty="0">
                <a:latin typeface="Arial" charset="0"/>
                <a:cs typeface="Arial" charset="0"/>
              </a:rPr>
              <a:t>(PCNs): employed by Global HQ which is the ‘parent’</a:t>
            </a:r>
          </a:p>
          <a:p>
            <a:pPr marL="457200" lvl="1" indent="0">
              <a:buNone/>
            </a:pPr>
            <a:endParaRPr lang="en-GB" sz="2700" dirty="0">
              <a:latin typeface="Arial" charset="0"/>
              <a:cs typeface="Arial" charset="0"/>
            </a:endParaRPr>
          </a:p>
          <a:p>
            <a:pPr lvl="1">
              <a:buFont typeface="Arial" pitchFamily="34" charset="0"/>
              <a:buChar char="•"/>
            </a:pPr>
            <a:r>
              <a:rPr lang="en-GB" sz="2700" i="1" dirty="0">
                <a:latin typeface="Arial" charset="0"/>
                <a:cs typeface="Arial" charset="0"/>
              </a:rPr>
              <a:t>Host Country Nationals </a:t>
            </a:r>
            <a:r>
              <a:rPr lang="en-GB" sz="2700" dirty="0">
                <a:latin typeface="Arial" charset="0"/>
                <a:cs typeface="Arial" charset="0"/>
              </a:rPr>
              <a:t>(HCNs): employed by the subsidiary (off-shore) segment</a:t>
            </a:r>
          </a:p>
          <a:p>
            <a:pPr marL="457200" lvl="1" indent="0">
              <a:buNone/>
            </a:pPr>
            <a:endParaRPr lang="en-GB" sz="2700" dirty="0">
              <a:latin typeface="Arial" charset="0"/>
              <a:cs typeface="Arial" charset="0"/>
            </a:endParaRPr>
          </a:p>
          <a:p>
            <a:pPr lvl="1">
              <a:buFont typeface="Arial" pitchFamily="34" charset="0"/>
              <a:buChar char="•"/>
            </a:pPr>
            <a:r>
              <a:rPr lang="en-GB" sz="2700" i="1" dirty="0">
                <a:latin typeface="Arial" charset="0"/>
                <a:cs typeface="Arial" charset="0"/>
              </a:rPr>
              <a:t>Third Country Nationals </a:t>
            </a:r>
            <a:r>
              <a:rPr lang="en-GB" sz="2700" dirty="0">
                <a:latin typeface="Arial" charset="0"/>
                <a:cs typeface="Arial" charset="0"/>
              </a:rPr>
              <a:t>(TCNs): employed locally, but do not originate from that country</a:t>
            </a:r>
          </a:p>
          <a:p>
            <a:pPr lvl="1">
              <a:buFont typeface="Arial" pitchFamily="34" charset="0"/>
              <a:buChar char="•"/>
            </a:pPr>
            <a:endParaRPr lang="en-GB" sz="8000" i="1" dirty="0">
              <a:latin typeface="Arial" charset="0"/>
              <a:cs typeface="Arial" charset="0"/>
            </a:endParaRPr>
          </a:p>
        </p:txBody>
      </p:sp>
    </p:spTree>
    <p:extLst>
      <p:ext uri="{BB962C8B-B14F-4D97-AF65-F5344CB8AC3E}">
        <p14:creationId xmlns:p14="http://schemas.microsoft.com/office/powerpoint/2010/main" val="40373540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18050"/>
            <a:ext cx="7886700" cy="1231200"/>
          </a:xfrm>
        </p:spPr>
        <p:txBody>
          <a:bodyPr>
            <a:normAutofit fontScale="90000"/>
          </a:bodyPr>
          <a:lstStyle/>
          <a:p>
            <a:r>
              <a:rPr lang="en-GB" sz="4000" b="1" dirty="0"/>
              <a:t>Players and strategies in the international dimension (2)</a:t>
            </a:r>
            <a:endParaRPr lang="es-ES_tradnl" sz="4000" b="1" dirty="0"/>
          </a:p>
        </p:txBody>
      </p:sp>
      <p:sp>
        <p:nvSpPr>
          <p:cNvPr id="3" name="Content Placeholder 2"/>
          <p:cNvSpPr>
            <a:spLocks noGrp="1"/>
          </p:cNvSpPr>
          <p:nvPr>
            <p:ph idx="1"/>
          </p:nvPr>
        </p:nvSpPr>
        <p:spPr>
          <a:xfrm>
            <a:off x="457200" y="1549250"/>
            <a:ext cx="8363272" cy="3967982"/>
          </a:xfrm>
        </p:spPr>
        <p:txBody>
          <a:bodyPr>
            <a:normAutofit fontScale="55000" lnSpcReduction="20000"/>
          </a:bodyPr>
          <a:lstStyle/>
          <a:p>
            <a:pPr lvl="1">
              <a:buFont typeface="Arial" pitchFamily="34" charset="0"/>
              <a:buChar char="•"/>
            </a:pPr>
            <a:endParaRPr lang="en-GB" sz="5100" i="1" dirty="0">
              <a:latin typeface="Arial" charset="0"/>
              <a:cs typeface="Arial" charset="0"/>
            </a:endParaRPr>
          </a:p>
          <a:p>
            <a:pPr lvl="1">
              <a:buFont typeface="Arial" pitchFamily="34" charset="0"/>
              <a:buChar char="•"/>
            </a:pPr>
            <a:r>
              <a:rPr lang="en-GB" sz="3800" i="1" dirty="0">
                <a:latin typeface="Arial" charset="0"/>
                <a:cs typeface="Arial" charset="0"/>
              </a:rPr>
              <a:t>Ethnocentric organisations </a:t>
            </a:r>
            <a:r>
              <a:rPr lang="en-GB" sz="3800" dirty="0">
                <a:latin typeface="Arial" charset="0"/>
                <a:cs typeface="Arial" charset="0"/>
              </a:rPr>
              <a:t>centralise at HQ – PCNs make decisions</a:t>
            </a:r>
          </a:p>
          <a:p>
            <a:pPr marL="457200" lvl="1" indent="0">
              <a:buNone/>
            </a:pPr>
            <a:endParaRPr lang="en-GB" sz="3800" dirty="0">
              <a:latin typeface="Arial" charset="0"/>
              <a:cs typeface="Arial" charset="0"/>
            </a:endParaRPr>
          </a:p>
          <a:p>
            <a:pPr lvl="1">
              <a:buFont typeface="Arial" pitchFamily="34" charset="0"/>
              <a:buChar char="•"/>
            </a:pPr>
            <a:r>
              <a:rPr lang="en-GB" sz="3800" i="1" dirty="0">
                <a:latin typeface="Arial" charset="0"/>
                <a:cs typeface="Arial" charset="0"/>
              </a:rPr>
              <a:t>Polycentric organisations </a:t>
            </a:r>
            <a:r>
              <a:rPr lang="en-GB" sz="3800" dirty="0">
                <a:latin typeface="Arial" charset="0"/>
                <a:cs typeface="Arial" charset="0"/>
              </a:rPr>
              <a:t>allow HCNs to make decisions</a:t>
            </a:r>
          </a:p>
          <a:p>
            <a:pPr marL="457200" lvl="1" indent="0">
              <a:buNone/>
            </a:pPr>
            <a:endParaRPr lang="en-GB" sz="3800" dirty="0">
              <a:latin typeface="Arial" charset="0"/>
              <a:cs typeface="Arial" charset="0"/>
            </a:endParaRPr>
          </a:p>
          <a:p>
            <a:pPr lvl="1">
              <a:buFont typeface="Arial" pitchFamily="34" charset="0"/>
              <a:buChar char="•"/>
            </a:pPr>
            <a:r>
              <a:rPr lang="en-GB" sz="3800" i="1" dirty="0">
                <a:latin typeface="Arial" charset="0"/>
                <a:cs typeface="Arial" charset="0"/>
              </a:rPr>
              <a:t>Geocentric organisations</a:t>
            </a:r>
            <a:r>
              <a:rPr lang="en-GB" sz="3800" dirty="0">
                <a:latin typeface="Arial" charset="0"/>
                <a:cs typeface="Arial" charset="0"/>
              </a:rPr>
              <a:t> – best person for the job; PCN, HCN, TCN</a:t>
            </a:r>
          </a:p>
          <a:p>
            <a:pPr marL="457200" lvl="1" indent="0">
              <a:buNone/>
            </a:pPr>
            <a:endParaRPr lang="en-GB" sz="3800" dirty="0">
              <a:latin typeface="Arial" charset="0"/>
              <a:cs typeface="Arial" charset="0"/>
            </a:endParaRPr>
          </a:p>
          <a:p>
            <a:pPr lvl="1">
              <a:buFont typeface="Arial" pitchFamily="34" charset="0"/>
              <a:buChar char="•"/>
            </a:pPr>
            <a:r>
              <a:rPr lang="en-GB" sz="3800" i="1" dirty="0">
                <a:latin typeface="Arial" charset="0"/>
                <a:cs typeface="Arial" charset="0"/>
              </a:rPr>
              <a:t>Regiocentric organisations </a:t>
            </a:r>
            <a:r>
              <a:rPr lang="en-GB" sz="3800" dirty="0">
                <a:latin typeface="Arial" charset="0"/>
                <a:cs typeface="Arial" charset="0"/>
              </a:rPr>
              <a:t>– work as polycentric but in geographic area allowing for ‘local’ movement</a:t>
            </a:r>
          </a:p>
          <a:p>
            <a:pPr lvl="1">
              <a:buNone/>
            </a:pPr>
            <a:endParaRPr lang="en-GB" i="1" dirty="0">
              <a:latin typeface="Arial" charset="0"/>
              <a:cs typeface="Arial" charset="0"/>
            </a:endParaRPr>
          </a:p>
          <a:p>
            <a:pPr>
              <a:buNone/>
            </a:pPr>
            <a:endParaRPr lang="en-GB" dirty="0">
              <a:latin typeface="Arial" charset="0"/>
              <a:cs typeface="Arial" charset="0"/>
            </a:endParaRPr>
          </a:p>
          <a:p>
            <a:endParaRPr lang="es-ES_tradnl" dirty="0"/>
          </a:p>
        </p:txBody>
      </p:sp>
    </p:spTree>
    <p:extLst>
      <p:ext uri="{BB962C8B-B14F-4D97-AF65-F5344CB8AC3E}">
        <p14:creationId xmlns:p14="http://schemas.microsoft.com/office/powerpoint/2010/main" val="38076992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628650" y="317500"/>
            <a:ext cx="7886700" cy="1231200"/>
          </a:xfrm>
          <a:noFill/>
        </p:spPr>
        <p:txBody>
          <a:bodyPr>
            <a:noAutofit/>
          </a:bodyPr>
          <a:lstStyle/>
          <a:p>
            <a:r>
              <a:rPr lang="en-GB" sz="3600" b="1" dirty="0"/>
              <a:t>Key issues for those undertaking international assignments</a:t>
            </a:r>
          </a:p>
        </p:txBody>
      </p:sp>
      <p:sp>
        <p:nvSpPr>
          <p:cNvPr id="5" name="Content Placeholder 4"/>
          <p:cNvSpPr>
            <a:spLocks noGrp="1"/>
          </p:cNvSpPr>
          <p:nvPr>
            <p:ph sz="half" idx="1"/>
          </p:nvPr>
        </p:nvSpPr>
        <p:spPr>
          <a:xfrm>
            <a:off x="628650" y="1548700"/>
            <a:ext cx="7239000" cy="4388678"/>
          </a:xfrm>
        </p:spPr>
        <p:txBody>
          <a:bodyPr>
            <a:normAutofit lnSpcReduction="10000"/>
          </a:bodyPr>
          <a:lstStyle/>
          <a:p>
            <a:r>
              <a:rPr lang="en-GB" dirty="0">
                <a:latin typeface="Arial" pitchFamily="34" charset="0"/>
                <a:cs typeface="Arial" pitchFamily="34" charset="0"/>
              </a:rPr>
              <a:t>Working abroad is expensive!  Trends are for fewer and shorter-term assignments as well as more business trips.</a:t>
            </a:r>
          </a:p>
          <a:p>
            <a:r>
              <a:rPr lang="en-GB" dirty="0">
                <a:latin typeface="Arial" pitchFamily="34" charset="0"/>
                <a:cs typeface="Arial" pitchFamily="34" charset="0"/>
              </a:rPr>
              <a:t>Who manages the expat’s next job? Home/host HR or international HR department? </a:t>
            </a:r>
          </a:p>
          <a:p>
            <a:r>
              <a:rPr lang="en-GB" dirty="0">
                <a:latin typeface="Arial" pitchFamily="34" charset="0"/>
                <a:cs typeface="Arial" pitchFamily="34" charset="0"/>
              </a:rPr>
              <a:t>Managing knowledge gained when expat returns is an issue for all organisations.</a:t>
            </a:r>
          </a:p>
          <a:p>
            <a:r>
              <a:rPr lang="en-GB" dirty="0">
                <a:latin typeface="Arial" pitchFamily="34" charset="0"/>
                <a:cs typeface="Arial" pitchFamily="34" charset="0"/>
              </a:rPr>
              <a:t>Unsuccessful repatriation may cause expats to leave jobs shortly after return.</a:t>
            </a:r>
          </a:p>
        </p:txBody>
      </p:sp>
    </p:spTree>
    <p:extLst>
      <p:ext uri="{BB962C8B-B14F-4D97-AF65-F5344CB8AC3E}">
        <p14:creationId xmlns:p14="http://schemas.microsoft.com/office/powerpoint/2010/main" val="19301367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16833"/>
            <a:ext cx="7886700" cy="1231200"/>
          </a:xfrm>
        </p:spPr>
        <p:txBody>
          <a:bodyPr>
            <a:normAutofit fontScale="90000"/>
          </a:bodyPr>
          <a:lstStyle/>
          <a:p>
            <a:r>
              <a:rPr lang="en-GB" sz="4000" b="1" dirty="0"/>
              <a:t>Reinforcing the need to spotlight topical issues</a:t>
            </a:r>
          </a:p>
        </p:txBody>
      </p:sp>
      <p:sp>
        <p:nvSpPr>
          <p:cNvPr id="3" name="Content Placeholder 2"/>
          <p:cNvSpPr>
            <a:spLocks noGrp="1"/>
          </p:cNvSpPr>
          <p:nvPr>
            <p:ph idx="1"/>
          </p:nvPr>
        </p:nvSpPr>
        <p:spPr>
          <a:xfrm>
            <a:off x="467544" y="1748033"/>
            <a:ext cx="7886700" cy="3361935"/>
          </a:xfrm>
        </p:spPr>
        <p:txBody>
          <a:bodyPr>
            <a:normAutofit fontScale="92500" lnSpcReduction="10000"/>
          </a:bodyPr>
          <a:lstStyle/>
          <a:p>
            <a:r>
              <a:rPr lang="en-GB" sz="2400" dirty="0"/>
              <a:t>Look out for relevant current events e.g. in 2015 the controversy about ‘name blind’ selection and the intervention of UK Prime Minister David Cameron.</a:t>
            </a:r>
          </a:p>
          <a:p>
            <a:r>
              <a:rPr lang="en-GB" sz="2400" dirty="0"/>
              <a:t>2018 – Harassment goes mainstream with “Times up” and “#</a:t>
            </a:r>
            <a:r>
              <a:rPr lang="en-GB" sz="2400" dirty="0" err="1"/>
              <a:t>metoo</a:t>
            </a:r>
            <a:r>
              <a:rPr lang="en-GB" sz="2400" dirty="0"/>
              <a:t>”</a:t>
            </a:r>
          </a:p>
          <a:p>
            <a:r>
              <a:rPr lang="en-GB" sz="2400" dirty="0"/>
              <a:t>2019 Ethical Veganism, Social-Enterprise-Organisations</a:t>
            </a:r>
          </a:p>
          <a:p>
            <a:r>
              <a:rPr lang="en-GB" sz="2400" dirty="0"/>
              <a:t>2020 BREXIT, 4</a:t>
            </a:r>
            <a:r>
              <a:rPr lang="en-GB" sz="2400" baseline="30000" dirty="0"/>
              <a:t>th</a:t>
            </a:r>
            <a:r>
              <a:rPr lang="en-GB" sz="2400" dirty="0"/>
              <a:t> Industrial Revolution, AI, Agile Working – employed for specific work rather than your time (‘alternative work goes mainstream’).  Good work Agenda, Greater force behind social-enterprise-orgs etc.</a:t>
            </a:r>
          </a:p>
          <a:p>
            <a:endParaRPr lang="en-GB" sz="24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idx="4294967295"/>
          </p:nvPr>
        </p:nvSpPr>
        <p:spPr>
          <a:xfrm>
            <a:off x="834887" y="457200"/>
            <a:ext cx="7470913" cy="1133061"/>
          </a:xfrm>
          <a:noFill/>
        </p:spPr>
        <p:txBody>
          <a:bodyPr>
            <a:noAutofit/>
          </a:bodyPr>
          <a:lstStyle/>
          <a:p>
            <a:pPr eaLnBrk="1" hangingPunct="1"/>
            <a:r>
              <a:rPr lang="en-GB" altLang="es-ES_tradnl" sz="4000" b="1" dirty="0">
                <a:latin typeface="Arial" charset="0"/>
                <a:cs typeface="Arial" charset="0"/>
              </a:rPr>
              <a:t>HR Contemporary Challenges</a:t>
            </a:r>
          </a:p>
        </p:txBody>
      </p:sp>
      <p:sp>
        <p:nvSpPr>
          <p:cNvPr id="11267" name="Rectangle 3"/>
          <p:cNvSpPr>
            <a:spLocks noGrp="1"/>
          </p:cNvSpPr>
          <p:nvPr>
            <p:ph type="body" idx="4294967295"/>
          </p:nvPr>
        </p:nvSpPr>
        <p:spPr>
          <a:xfrm>
            <a:off x="838200" y="1590261"/>
            <a:ext cx="7467600" cy="4873625"/>
          </a:xfrm>
        </p:spPr>
        <p:txBody>
          <a:bodyPr/>
          <a:lstStyle/>
          <a:p>
            <a:pPr eaLnBrk="1" hangingPunct="1">
              <a:lnSpc>
                <a:spcPct val="90000"/>
              </a:lnSpc>
            </a:pPr>
            <a:r>
              <a:rPr lang="en-GB" altLang="es-ES_tradnl" sz="2800" dirty="0">
                <a:latin typeface="Arial" charset="0"/>
                <a:cs typeface="Arial" charset="0"/>
              </a:rPr>
              <a:t>Globalisation and talent clusters</a:t>
            </a:r>
          </a:p>
          <a:p>
            <a:pPr eaLnBrk="1" hangingPunct="1">
              <a:lnSpc>
                <a:spcPct val="90000"/>
              </a:lnSpc>
              <a:buFont typeface="Wingdings" pitchFamily="2" charset="2"/>
              <a:buNone/>
            </a:pPr>
            <a:endParaRPr lang="en-GB" altLang="es-ES_tradnl" sz="1400" dirty="0">
              <a:latin typeface="Arial" charset="0"/>
              <a:cs typeface="Arial" charset="0"/>
            </a:endParaRPr>
          </a:p>
          <a:p>
            <a:pPr eaLnBrk="1" hangingPunct="1">
              <a:lnSpc>
                <a:spcPct val="90000"/>
              </a:lnSpc>
            </a:pPr>
            <a:r>
              <a:rPr lang="en-GB" altLang="es-ES_tradnl" sz="2800" dirty="0">
                <a:latin typeface="Arial" charset="0"/>
                <a:cs typeface="Arial" charset="0"/>
              </a:rPr>
              <a:t>Knowledge workers</a:t>
            </a:r>
          </a:p>
          <a:p>
            <a:pPr eaLnBrk="1" hangingPunct="1">
              <a:lnSpc>
                <a:spcPct val="90000"/>
              </a:lnSpc>
              <a:buFont typeface="Wingdings" pitchFamily="2" charset="2"/>
              <a:buNone/>
            </a:pPr>
            <a:endParaRPr lang="en-GB" altLang="es-ES_tradnl" sz="1400" dirty="0">
              <a:latin typeface="Arial" charset="0"/>
              <a:cs typeface="Arial" charset="0"/>
            </a:endParaRPr>
          </a:p>
          <a:p>
            <a:pPr eaLnBrk="1" hangingPunct="1">
              <a:lnSpc>
                <a:spcPct val="90000"/>
              </a:lnSpc>
            </a:pPr>
            <a:r>
              <a:rPr lang="en-GB" altLang="es-ES_tradnl" sz="2800" dirty="0">
                <a:latin typeface="Arial" charset="0"/>
                <a:cs typeface="Arial" charset="0"/>
              </a:rPr>
              <a:t>Managing routine work and ‘standardised’ workers</a:t>
            </a:r>
          </a:p>
          <a:p>
            <a:pPr lvl="1" eaLnBrk="1" hangingPunct="1">
              <a:lnSpc>
                <a:spcPct val="90000"/>
              </a:lnSpc>
              <a:buFont typeface="Arial" charset="0"/>
              <a:buChar char="•"/>
            </a:pPr>
            <a:r>
              <a:rPr lang="en-GB" altLang="es-ES_tradnl" sz="2400" dirty="0">
                <a:latin typeface="Arial" charset="0"/>
                <a:cs typeface="Arial" charset="0"/>
              </a:rPr>
              <a:t>job design</a:t>
            </a:r>
          </a:p>
          <a:p>
            <a:pPr lvl="1" eaLnBrk="1" hangingPunct="1">
              <a:lnSpc>
                <a:spcPct val="90000"/>
              </a:lnSpc>
              <a:buFont typeface="Arial" charset="0"/>
              <a:buChar char="•"/>
            </a:pPr>
            <a:r>
              <a:rPr lang="en-GB" altLang="es-ES_tradnl" sz="2400" dirty="0">
                <a:latin typeface="Arial" charset="0"/>
                <a:cs typeface="Arial" charset="0"/>
              </a:rPr>
              <a:t>performance management</a:t>
            </a:r>
          </a:p>
          <a:p>
            <a:pPr lvl="1" eaLnBrk="1" hangingPunct="1">
              <a:lnSpc>
                <a:spcPct val="90000"/>
              </a:lnSpc>
              <a:buFont typeface="Arial" charset="0"/>
              <a:buChar char="•"/>
            </a:pPr>
            <a:r>
              <a:rPr lang="en-GB" altLang="es-ES_tradnl" sz="2400" dirty="0">
                <a:latin typeface="Arial" charset="0"/>
                <a:cs typeface="Arial" charset="0"/>
              </a:rPr>
              <a:t>recruitment and selection</a:t>
            </a:r>
          </a:p>
          <a:p>
            <a:pPr lvl="1" eaLnBrk="1" hangingPunct="1">
              <a:lnSpc>
                <a:spcPct val="90000"/>
              </a:lnSpc>
              <a:buFont typeface="Arial" charset="0"/>
              <a:buChar char="•"/>
            </a:pPr>
            <a:r>
              <a:rPr lang="en-GB" altLang="es-ES_tradnl" sz="2400" dirty="0">
                <a:latin typeface="Arial" charset="0"/>
                <a:cs typeface="Arial" charset="0"/>
              </a:rPr>
              <a:t>leadership</a:t>
            </a:r>
          </a:p>
        </p:txBody>
      </p:sp>
    </p:spTree>
    <p:extLst>
      <p:ext uri="{BB962C8B-B14F-4D97-AF65-F5344CB8AC3E}">
        <p14:creationId xmlns:p14="http://schemas.microsoft.com/office/powerpoint/2010/main" val="38056744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p:cNvSpPr>
          <p:nvPr>
            <p:ph type="title" idx="4294967295"/>
          </p:nvPr>
        </p:nvSpPr>
        <p:spPr>
          <a:xfrm>
            <a:off x="914400" y="636100"/>
            <a:ext cx="7467600" cy="1143000"/>
          </a:xfrm>
          <a:noFill/>
        </p:spPr>
        <p:txBody>
          <a:bodyPr>
            <a:noAutofit/>
          </a:bodyPr>
          <a:lstStyle/>
          <a:p>
            <a:pPr eaLnBrk="1" hangingPunct="1"/>
            <a:r>
              <a:rPr lang="en-GB" altLang="es-ES_tradnl" sz="4000" b="1" dirty="0">
                <a:latin typeface="Arial" charset="0"/>
                <a:cs typeface="Arial" charset="0"/>
              </a:rPr>
              <a:t>Managing during economic peaks and troughs…‘doing more with less’</a:t>
            </a:r>
          </a:p>
        </p:txBody>
      </p:sp>
      <p:sp>
        <p:nvSpPr>
          <p:cNvPr id="12291" name="Rectangle 3"/>
          <p:cNvSpPr>
            <a:spLocks noGrp="1"/>
          </p:cNvSpPr>
          <p:nvPr>
            <p:ph type="body" idx="4294967295"/>
          </p:nvPr>
        </p:nvSpPr>
        <p:spPr>
          <a:xfrm>
            <a:off x="447824" y="2000564"/>
            <a:ext cx="8686800" cy="4873625"/>
          </a:xfrm>
        </p:spPr>
        <p:txBody>
          <a:bodyPr>
            <a:normAutofit/>
          </a:bodyPr>
          <a:lstStyle/>
          <a:p>
            <a:pPr eaLnBrk="1" hangingPunct="1"/>
            <a:r>
              <a:rPr lang="en-GB" altLang="es-ES_tradnl" sz="2400" dirty="0">
                <a:latin typeface="Arial" charset="0"/>
                <a:cs typeface="Arial" charset="0"/>
              </a:rPr>
              <a:t>focus on engaging, retaining and utilising existing workers</a:t>
            </a:r>
          </a:p>
          <a:p>
            <a:pPr eaLnBrk="1" hangingPunct="1"/>
            <a:r>
              <a:rPr lang="en-GB" altLang="es-ES_tradnl" sz="2400" dirty="0">
                <a:latin typeface="Arial" charset="0"/>
                <a:cs typeface="Arial" charset="0"/>
              </a:rPr>
              <a:t>recruit discarded ‘talent’</a:t>
            </a:r>
          </a:p>
          <a:p>
            <a:pPr eaLnBrk="1" hangingPunct="1"/>
            <a:r>
              <a:rPr lang="en-GB" altLang="es-ES_tradnl" sz="2400" dirty="0">
                <a:latin typeface="Arial" charset="0"/>
                <a:cs typeface="Arial" charset="0"/>
              </a:rPr>
              <a:t>honest and frequent communications with workers</a:t>
            </a:r>
          </a:p>
          <a:p>
            <a:pPr eaLnBrk="1" hangingPunct="1"/>
            <a:r>
              <a:rPr lang="en-GB" altLang="es-ES_tradnl" sz="2400" dirty="0">
                <a:latin typeface="Arial" charset="0"/>
                <a:cs typeface="Arial" charset="0"/>
              </a:rPr>
              <a:t>reconsideration of pay and reward (enhance non-financial rewards)</a:t>
            </a:r>
          </a:p>
          <a:p>
            <a:pPr eaLnBrk="1" hangingPunct="1"/>
            <a:r>
              <a:rPr lang="en-GB" altLang="es-ES_tradnl" sz="2400" dirty="0">
                <a:latin typeface="Arial" charset="0"/>
                <a:cs typeface="Arial" charset="0"/>
              </a:rPr>
              <a:t>ethical and authentic leaders able to function in good and bad times. </a:t>
            </a:r>
          </a:p>
          <a:p>
            <a:pPr eaLnBrk="1" hangingPunct="1"/>
            <a:r>
              <a:rPr lang="en-GB" altLang="es-ES_tradnl" sz="2400" dirty="0">
                <a:latin typeface="Arial" charset="0"/>
                <a:cs typeface="Arial" charset="0"/>
              </a:rPr>
              <a:t>turbulence and hardship in the public sector…changed nature of leadership and management in the sector – see Chynoweth (2015)  </a:t>
            </a:r>
          </a:p>
        </p:txBody>
      </p:sp>
    </p:spTree>
    <p:extLst>
      <p:ext uri="{BB962C8B-B14F-4D97-AF65-F5344CB8AC3E}">
        <p14:creationId xmlns:p14="http://schemas.microsoft.com/office/powerpoint/2010/main" val="38581611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idx="4294967295"/>
          </p:nvPr>
        </p:nvSpPr>
        <p:spPr>
          <a:xfrm>
            <a:off x="990600" y="304800"/>
            <a:ext cx="7467600" cy="1143000"/>
          </a:xfrm>
          <a:noFill/>
        </p:spPr>
        <p:txBody>
          <a:bodyPr>
            <a:noAutofit/>
          </a:bodyPr>
          <a:lstStyle/>
          <a:p>
            <a:pPr eaLnBrk="1" hangingPunct="1"/>
            <a:r>
              <a:rPr lang="en-GB" altLang="es-ES_tradnl" sz="4000" b="1" dirty="0">
                <a:latin typeface="Arial" charset="0"/>
                <a:cs typeface="Arial" charset="0"/>
              </a:rPr>
              <a:t>Enduring LMDP theories and models </a:t>
            </a:r>
          </a:p>
        </p:txBody>
      </p:sp>
      <p:sp>
        <p:nvSpPr>
          <p:cNvPr id="14339" name="Rectangle 3"/>
          <p:cNvSpPr>
            <a:spLocks noGrp="1"/>
          </p:cNvSpPr>
          <p:nvPr>
            <p:ph type="body" idx="4294967295"/>
          </p:nvPr>
        </p:nvSpPr>
        <p:spPr>
          <a:xfrm>
            <a:off x="762000" y="1984375"/>
            <a:ext cx="7696200" cy="4873625"/>
          </a:xfrm>
        </p:spPr>
        <p:txBody>
          <a:bodyPr>
            <a:normAutofit/>
          </a:bodyPr>
          <a:lstStyle/>
          <a:p>
            <a:pPr eaLnBrk="1" hangingPunct="1"/>
            <a:r>
              <a:rPr lang="en-GB" altLang="es-ES_tradnl" dirty="0">
                <a:latin typeface="Arial" charset="0"/>
              </a:rPr>
              <a:t>Contingency approaches:</a:t>
            </a:r>
          </a:p>
          <a:p>
            <a:pPr lvl="1" eaLnBrk="1" hangingPunct="1">
              <a:buFont typeface="Arial" charset="0"/>
              <a:buChar char="•"/>
            </a:pPr>
            <a:r>
              <a:rPr lang="en-GB" altLang="es-ES_tradnl" sz="2500" dirty="0">
                <a:latin typeface="Arial" charset="0"/>
              </a:rPr>
              <a:t>one size fits all?</a:t>
            </a:r>
          </a:p>
          <a:p>
            <a:pPr eaLnBrk="1" hangingPunct="1">
              <a:buFont typeface="Wingdings" pitchFamily="2" charset="2"/>
              <a:buNone/>
            </a:pPr>
            <a:endParaRPr lang="en-GB" altLang="es-ES_tradnl" dirty="0">
              <a:latin typeface="Arial" charset="0"/>
            </a:endParaRPr>
          </a:p>
          <a:p>
            <a:pPr eaLnBrk="1" hangingPunct="1"/>
            <a:r>
              <a:rPr lang="en-GB" altLang="es-ES_tradnl" dirty="0">
                <a:latin typeface="Arial" charset="0"/>
              </a:rPr>
              <a:t>Enduring principles:</a:t>
            </a:r>
          </a:p>
          <a:p>
            <a:pPr lvl="1" eaLnBrk="1" hangingPunct="1">
              <a:buFont typeface="Arial" charset="0"/>
              <a:buChar char="•"/>
            </a:pPr>
            <a:r>
              <a:rPr lang="en-GB" altLang="es-ES_tradnl" sz="2500" dirty="0">
                <a:latin typeface="Arial" charset="0"/>
              </a:rPr>
              <a:t>adding value</a:t>
            </a:r>
          </a:p>
          <a:p>
            <a:pPr lvl="1" eaLnBrk="1" hangingPunct="1">
              <a:buFont typeface="Arial" charset="0"/>
              <a:buChar char="•"/>
            </a:pPr>
            <a:r>
              <a:rPr lang="en-GB" altLang="es-ES_tradnl" sz="2500" dirty="0">
                <a:latin typeface="Arial" charset="0"/>
              </a:rPr>
              <a:t>legal compliance (national and supra-national)</a:t>
            </a:r>
          </a:p>
          <a:p>
            <a:pPr lvl="1" eaLnBrk="1" hangingPunct="1">
              <a:buFont typeface="Arial" charset="0"/>
              <a:buChar char="•"/>
            </a:pPr>
            <a:r>
              <a:rPr lang="en-GB" altLang="es-ES_tradnl" sz="2500" dirty="0">
                <a:latin typeface="Arial" charset="0"/>
              </a:rPr>
              <a:t>fair and equitable treatment of people</a:t>
            </a:r>
          </a:p>
        </p:txBody>
      </p:sp>
    </p:spTree>
    <p:extLst>
      <p:ext uri="{BB962C8B-B14F-4D97-AF65-F5344CB8AC3E}">
        <p14:creationId xmlns:p14="http://schemas.microsoft.com/office/powerpoint/2010/main" val="9376708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457200" y="76200"/>
            <a:ext cx="8229600" cy="1143000"/>
          </a:xfrm>
          <a:noFill/>
        </p:spPr>
        <p:txBody>
          <a:bodyPr/>
          <a:lstStyle/>
          <a:p>
            <a:pPr eaLnBrk="1" hangingPunct="1"/>
            <a:r>
              <a:rPr lang="en-GB" altLang="es-ES_tradnl" sz="4000" b="1" dirty="0">
                <a:latin typeface="Arial" charset="0"/>
                <a:cs typeface="Arial" charset="0"/>
              </a:rPr>
              <a:t>The Future of HR? </a:t>
            </a:r>
          </a:p>
        </p:txBody>
      </p:sp>
      <p:sp>
        <p:nvSpPr>
          <p:cNvPr id="15363" name="Rectangle 6"/>
          <p:cNvSpPr>
            <a:spLocks noGrp="1"/>
          </p:cNvSpPr>
          <p:nvPr>
            <p:ph idx="1"/>
          </p:nvPr>
        </p:nvSpPr>
        <p:spPr>
          <a:xfrm>
            <a:off x="457200" y="1295400"/>
            <a:ext cx="8458200" cy="4525963"/>
          </a:xfrm>
        </p:spPr>
        <p:txBody>
          <a:bodyPr>
            <a:normAutofit lnSpcReduction="10000"/>
          </a:bodyPr>
          <a:lstStyle/>
          <a:p>
            <a:pPr eaLnBrk="1" hangingPunct="1"/>
            <a:r>
              <a:rPr lang="en-GB" altLang="es-ES_tradnl" sz="2600" dirty="0">
                <a:latin typeface="Arial" charset="0"/>
              </a:rPr>
              <a:t>Can HR sustain itself?</a:t>
            </a:r>
          </a:p>
          <a:p>
            <a:pPr eaLnBrk="1" hangingPunct="1"/>
            <a:r>
              <a:rPr lang="en-GB" altLang="es-ES_tradnl" sz="2600" dirty="0">
                <a:latin typeface="Arial" charset="0"/>
              </a:rPr>
              <a:t>The way in which HR </a:t>
            </a:r>
            <a:r>
              <a:rPr lang="en-GB" altLang="es-ES_tradnl" sz="2600">
                <a:latin typeface="Arial" charset="0"/>
              </a:rPr>
              <a:t>‘manages’ </a:t>
            </a:r>
            <a:r>
              <a:rPr lang="en-GB" altLang="es-ES_tradnl" sz="2600" dirty="0">
                <a:latin typeface="Arial" charset="0"/>
              </a:rPr>
              <a:t>communication, social media and changing business practices which affect the employment relationship</a:t>
            </a:r>
          </a:p>
          <a:p>
            <a:pPr eaLnBrk="1" hangingPunct="1"/>
            <a:r>
              <a:rPr lang="en-GB" altLang="es-ES_tradnl" sz="2600" dirty="0">
                <a:latin typeface="Arial" charset="0"/>
              </a:rPr>
              <a:t>Openness, transparency and trust gearing HR practices</a:t>
            </a:r>
          </a:p>
          <a:p>
            <a:pPr eaLnBrk="1" hangingPunct="1"/>
            <a:r>
              <a:rPr lang="en-GB" altLang="es-ES_tradnl" sz="2600" dirty="0">
                <a:latin typeface="Arial" charset="0"/>
              </a:rPr>
              <a:t>HR shaping employee engagement </a:t>
            </a:r>
          </a:p>
          <a:p>
            <a:pPr eaLnBrk="1" hangingPunct="1"/>
            <a:r>
              <a:rPr lang="en-GB" altLang="es-ES_tradnl" sz="2600" dirty="0">
                <a:latin typeface="Arial" charset="0"/>
              </a:rPr>
              <a:t>The evolving HR Business Partner role, and its relative impact</a:t>
            </a:r>
          </a:p>
          <a:p>
            <a:pPr eaLnBrk="1" hangingPunct="1"/>
            <a:r>
              <a:rPr lang="en-GB" altLang="es-ES_tradnl" sz="2600" dirty="0">
                <a:latin typeface="Arial" charset="0"/>
              </a:rPr>
              <a:t>The need for HR to embrace its leadership role in organisations</a:t>
            </a:r>
          </a:p>
          <a:p>
            <a:pPr eaLnBrk="1" hangingPunct="1"/>
            <a:endParaRPr lang="en-GB" altLang="es-ES_tradnl" sz="2800" dirty="0">
              <a:latin typeface="Arial" charset="0"/>
            </a:endParaRPr>
          </a:p>
          <a:p>
            <a:pPr eaLnBrk="1" hangingPunct="1"/>
            <a:endParaRPr lang="en-GB" altLang="es-ES_tradnl" sz="2000" dirty="0">
              <a:latin typeface="Arial" charset="0"/>
            </a:endParaRPr>
          </a:p>
        </p:txBody>
      </p:sp>
    </p:spTree>
    <p:extLst>
      <p:ext uri="{BB962C8B-B14F-4D97-AF65-F5344CB8AC3E}">
        <p14:creationId xmlns:p14="http://schemas.microsoft.com/office/powerpoint/2010/main" val="34351141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Major Studies</a:t>
            </a:r>
          </a:p>
        </p:txBody>
      </p:sp>
      <p:sp>
        <p:nvSpPr>
          <p:cNvPr id="3" name="Content Placeholder 2"/>
          <p:cNvSpPr>
            <a:spLocks noGrp="1"/>
          </p:cNvSpPr>
          <p:nvPr>
            <p:ph idx="1"/>
          </p:nvPr>
        </p:nvSpPr>
        <p:spPr>
          <a:xfrm>
            <a:off x="457200" y="1417638"/>
            <a:ext cx="8229600" cy="4099594"/>
          </a:xfrm>
        </p:spPr>
        <p:txBody>
          <a:bodyPr>
            <a:normAutofit lnSpcReduction="10000"/>
          </a:bodyPr>
          <a:lstStyle/>
          <a:p>
            <a:r>
              <a:rPr lang="en-GB" dirty="0"/>
              <a:t>Global Workforce Report (Gallup)</a:t>
            </a:r>
          </a:p>
          <a:p>
            <a:r>
              <a:rPr lang="en-GB" dirty="0"/>
              <a:t>HR4.0 White Paper (World Economic Forum)</a:t>
            </a:r>
          </a:p>
          <a:p>
            <a:r>
              <a:rPr lang="en-GB" dirty="0"/>
              <a:t>MacLeod’s Enablers (engageforsuccess.org)</a:t>
            </a:r>
          </a:p>
          <a:p>
            <a:r>
              <a:rPr lang="en-GB" dirty="0"/>
              <a:t>UK Working Lives CIPD Job Quality Index 2019 (CIPD)</a:t>
            </a:r>
          </a:p>
          <a:p>
            <a:r>
              <a:rPr lang="en-GB" dirty="0"/>
              <a:t>CIPD Outlook Reports 2019 (CIPD)</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65</a:t>
            </a:fld>
            <a:endParaRPr lang="en-GB"/>
          </a:p>
        </p:txBody>
      </p:sp>
    </p:spTree>
    <p:extLst>
      <p:ext uri="{BB962C8B-B14F-4D97-AF65-F5344CB8AC3E}">
        <p14:creationId xmlns:p14="http://schemas.microsoft.com/office/powerpoint/2010/main" val="223080069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Major Studies</a:t>
            </a:r>
          </a:p>
        </p:txBody>
      </p:sp>
      <p:sp>
        <p:nvSpPr>
          <p:cNvPr id="3" name="Content Placeholder 2"/>
          <p:cNvSpPr>
            <a:spLocks noGrp="1"/>
          </p:cNvSpPr>
          <p:nvPr>
            <p:ph idx="1"/>
          </p:nvPr>
        </p:nvSpPr>
        <p:spPr>
          <a:xfrm>
            <a:off x="457200" y="1417638"/>
            <a:ext cx="8229600" cy="4099594"/>
          </a:xfrm>
        </p:spPr>
        <p:txBody>
          <a:bodyPr>
            <a:normAutofit fontScale="92500" lnSpcReduction="20000"/>
          </a:bodyPr>
          <a:lstStyle/>
          <a:p>
            <a:r>
              <a:rPr lang="en-GB" dirty="0"/>
              <a:t>Professionalising Learning and Development Report 2019 (CIPD).</a:t>
            </a:r>
          </a:p>
          <a:p>
            <a:r>
              <a:rPr lang="en-GB" dirty="0"/>
              <a:t>Evidenced based practice / Critical thinking</a:t>
            </a:r>
          </a:p>
          <a:p>
            <a:r>
              <a:rPr lang="en-GB" dirty="0"/>
              <a:t>ONS Reports (social statistics)</a:t>
            </a:r>
          </a:p>
          <a:p>
            <a:r>
              <a:rPr lang="en-GB" dirty="0"/>
              <a:t>Excellence Awards (best practice case studies)</a:t>
            </a:r>
          </a:p>
          <a:p>
            <a:r>
              <a:rPr lang="en-GB" dirty="0"/>
              <a:t>Away from managing and towards coaching (Gallup – It’s the Manager Book)</a:t>
            </a:r>
          </a:p>
          <a:p>
            <a:r>
              <a:rPr lang="en-GB" dirty="0"/>
              <a:t>Deloitte Human Capital Trends Report 2019</a:t>
            </a:r>
          </a:p>
          <a:p>
            <a:r>
              <a:rPr lang="en-GB" dirty="0"/>
              <a:t>WEF 4</a:t>
            </a:r>
            <a:r>
              <a:rPr lang="en-GB" baseline="30000" dirty="0"/>
              <a:t>th</a:t>
            </a:r>
            <a:r>
              <a:rPr lang="en-GB" dirty="0"/>
              <a:t> Industrial Revolution Research 2020</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66</a:t>
            </a:fld>
            <a:endParaRPr lang="en-GB"/>
          </a:p>
        </p:txBody>
      </p:sp>
    </p:spTree>
    <p:extLst>
      <p:ext uri="{BB962C8B-B14F-4D97-AF65-F5344CB8AC3E}">
        <p14:creationId xmlns:p14="http://schemas.microsoft.com/office/powerpoint/2010/main" val="23351857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FEB2-3E54-4A90-881D-0119F65179F9}"/>
              </a:ext>
            </a:extLst>
          </p:cNvPr>
          <p:cNvSpPr>
            <a:spLocks noGrp="1"/>
          </p:cNvSpPr>
          <p:nvPr>
            <p:ph type="title"/>
          </p:nvPr>
        </p:nvSpPr>
        <p:spPr>
          <a:xfrm>
            <a:off x="469032" y="260648"/>
            <a:ext cx="8229600" cy="554277"/>
          </a:xfrm>
        </p:spPr>
        <p:txBody>
          <a:bodyPr>
            <a:normAutofit fontScale="90000"/>
          </a:bodyPr>
          <a:lstStyle/>
          <a:p>
            <a:r>
              <a:rPr lang="en-GB" dirty="0"/>
              <a:t>Topics from Peter Cheese (2019)</a:t>
            </a:r>
          </a:p>
        </p:txBody>
      </p:sp>
      <p:sp>
        <p:nvSpPr>
          <p:cNvPr id="3" name="Content Placeholder 2">
            <a:extLst>
              <a:ext uri="{FF2B5EF4-FFF2-40B4-BE49-F238E27FC236}">
                <a16:creationId xmlns:a16="http://schemas.microsoft.com/office/drawing/2014/main" id="{EA45F831-D241-414E-9B22-E70DB7B1A439}"/>
              </a:ext>
            </a:extLst>
          </p:cNvPr>
          <p:cNvSpPr>
            <a:spLocks noGrp="1"/>
          </p:cNvSpPr>
          <p:nvPr>
            <p:ph idx="1"/>
          </p:nvPr>
        </p:nvSpPr>
        <p:spPr>
          <a:xfrm>
            <a:off x="469032" y="980728"/>
            <a:ext cx="8229600" cy="3470914"/>
          </a:xfrm>
        </p:spPr>
        <p:txBody>
          <a:bodyPr>
            <a:noAutofit/>
          </a:bodyPr>
          <a:lstStyle/>
          <a:p>
            <a:r>
              <a:rPr lang="en-GB" sz="1600" b="1" dirty="0"/>
              <a:t>Last decade – austerity following global financial crisis, continuing globalisation, growth of Asia, improved living standards and rates of employment</a:t>
            </a:r>
          </a:p>
          <a:p>
            <a:r>
              <a:rPr lang="en-GB" sz="1600" b="1" dirty="0"/>
              <a:t>Accelerating impact of technology – massive tech firms, gig economy, big data, social media driving mass communication and highlighting issues (#</a:t>
            </a:r>
            <a:r>
              <a:rPr lang="en-GB" sz="1600" b="1" dirty="0" err="1"/>
              <a:t>metoo</a:t>
            </a:r>
            <a:r>
              <a:rPr lang="en-GB" sz="1600" b="1" dirty="0"/>
              <a:t>)</a:t>
            </a:r>
          </a:p>
          <a:p>
            <a:r>
              <a:rPr lang="en-GB" sz="1600" b="1" dirty="0"/>
              <a:t>Companies having to adapt at a faster rate – skills gaps apparent</a:t>
            </a:r>
          </a:p>
          <a:p>
            <a:r>
              <a:rPr lang="en-GB" sz="1600" b="1" dirty="0"/>
              <a:t>Future of work – shorter week, job displacement, growing inequalities</a:t>
            </a:r>
          </a:p>
          <a:p>
            <a:r>
              <a:rPr lang="en-GB" sz="1600" b="1" dirty="0"/>
              <a:t>Capitalism being challenged – move to social enterprises, green enterprises</a:t>
            </a:r>
          </a:p>
          <a:p>
            <a:r>
              <a:rPr lang="en-GB" sz="1600" b="1" dirty="0"/>
              <a:t>National rhetoric becoming prominent (Brexit)</a:t>
            </a:r>
          </a:p>
          <a:p>
            <a:r>
              <a:rPr lang="en-GB" sz="1600" b="1" dirty="0"/>
              <a:t>Climate change</a:t>
            </a:r>
          </a:p>
          <a:p>
            <a:r>
              <a:rPr lang="en-GB" sz="1600" b="1" dirty="0"/>
              <a:t>Renewed focus on well-being – fair opportunities, inclusivity, good work, flexible working.</a:t>
            </a:r>
          </a:p>
          <a:p>
            <a:r>
              <a:rPr lang="en-GB" sz="1600" b="1" dirty="0"/>
              <a:t>Organisations being responsible entities, transparency and trust as key</a:t>
            </a:r>
          </a:p>
          <a:p>
            <a:r>
              <a:rPr lang="en-GB" sz="1600" b="1" dirty="0"/>
              <a:t>Global shifts - New Zealand – not just measuring economic growth – also mental health, well-being, low-emission economy, adapting to the digital age. </a:t>
            </a:r>
          </a:p>
        </p:txBody>
      </p:sp>
    </p:spTree>
    <p:extLst>
      <p:ext uri="{BB962C8B-B14F-4D97-AF65-F5344CB8AC3E}">
        <p14:creationId xmlns:p14="http://schemas.microsoft.com/office/powerpoint/2010/main" val="8050869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Organisations to Watch</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Apple</a:t>
            </a:r>
          </a:p>
          <a:p>
            <a:r>
              <a:rPr lang="en-GB" dirty="0"/>
              <a:t>Google</a:t>
            </a:r>
          </a:p>
          <a:p>
            <a:r>
              <a:rPr lang="en-GB" dirty="0"/>
              <a:t>Netflix</a:t>
            </a:r>
          </a:p>
          <a:p>
            <a:r>
              <a:rPr lang="en-GB" dirty="0"/>
              <a:t>Virgin Media</a:t>
            </a:r>
          </a:p>
          <a:p>
            <a:r>
              <a:rPr lang="en-GB" dirty="0"/>
              <a:t>BBC</a:t>
            </a:r>
          </a:p>
          <a:p>
            <a:r>
              <a:rPr lang="en-GB" dirty="0"/>
              <a:t>Leicestershire Council</a:t>
            </a:r>
          </a:p>
          <a:p>
            <a:r>
              <a:rPr lang="en-GB" dirty="0"/>
              <a:t>What others can you add to this list?</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68</a:t>
            </a:fld>
            <a:endParaRPr lang="en-GB"/>
          </a:p>
        </p:txBody>
      </p:sp>
    </p:spTree>
    <p:extLst>
      <p:ext uri="{BB962C8B-B14F-4D97-AF65-F5344CB8AC3E}">
        <p14:creationId xmlns:p14="http://schemas.microsoft.com/office/powerpoint/2010/main" val="14896393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44E9D6-84FA-43E9-BA6F-31BBFA5DEA64}"/>
              </a:ext>
            </a:extLst>
          </p:cNvPr>
          <p:cNvSpPr>
            <a:spLocks noGrp="1"/>
          </p:cNvSpPr>
          <p:nvPr>
            <p:ph type="sldNum" sz="quarter" idx="12"/>
          </p:nvPr>
        </p:nvSpPr>
        <p:spPr/>
        <p:txBody>
          <a:bodyPr/>
          <a:lstStyle/>
          <a:p>
            <a:fld id="{AC82685A-BD3A-4230-8D85-804689F67293}" type="slidenum">
              <a:rPr lang="en-GB" smtClean="0"/>
              <a:t>69</a:t>
            </a:fld>
            <a:endParaRPr lang="en-GB"/>
          </a:p>
        </p:txBody>
      </p:sp>
      <p:pic>
        <p:nvPicPr>
          <p:cNvPr id="2050" name="Picture 2" descr="https://www.impower.co.uk/wp-content/uploads/Top-10-councils-ranking-table-600-wide-v2-1.jpg?x18707">
            <a:extLst>
              <a:ext uri="{FF2B5EF4-FFF2-40B4-BE49-F238E27FC236}">
                <a16:creationId xmlns:a16="http://schemas.microsoft.com/office/drawing/2014/main" id="{B70A0D84-246E-4F70-9195-7095168C3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42333"/>
            <a:ext cx="6336704" cy="5457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7538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Any Questions?</a:t>
            </a:r>
          </a:p>
        </p:txBody>
      </p:sp>
      <p:sp>
        <p:nvSpPr>
          <p:cNvPr id="3" name="Content Placeholder 2"/>
          <p:cNvSpPr>
            <a:spLocks noGrp="1"/>
          </p:cNvSpPr>
          <p:nvPr>
            <p:ph idx="1"/>
          </p:nvPr>
        </p:nvSpPr>
        <p:spPr>
          <a:xfrm>
            <a:off x="457200" y="1417638"/>
            <a:ext cx="8229600" cy="4099594"/>
          </a:xfrm>
        </p:spPr>
        <p:txBody>
          <a:bodyPr>
            <a:normAutofit/>
          </a:bodyPr>
          <a:lstStyle/>
          <a:p>
            <a:r>
              <a:rPr lang="en-GB" dirty="0">
                <a:solidFill>
                  <a:schemeClr val="tx2">
                    <a:lumMod val="60000"/>
                    <a:lumOff val="40000"/>
                  </a:schemeClr>
                </a:solidFill>
              </a:rPr>
              <a:t>Next Week:</a:t>
            </a:r>
          </a:p>
          <a:p>
            <a:pPr marL="0" indent="0">
              <a:buNone/>
            </a:pPr>
            <a:r>
              <a:rPr lang="en-GB" dirty="0"/>
              <a:t>Evaluate major theories relating to motivation, commitment and engagement at work and how these are put into practice by organisations. </a:t>
            </a:r>
          </a:p>
          <a:p>
            <a:pPr marL="0" indent="0">
              <a:buNone/>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70</a:t>
            </a:fld>
            <a:endParaRPr lang="en-GB"/>
          </a:p>
        </p:txBody>
      </p:sp>
    </p:spTree>
    <p:extLst>
      <p:ext uri="{BB962C8B-B14F-4D97-AF65-F5344CB8AC3E}">
        <p14:creationId xmlns:p14="http://schemas.microsoft.com/office/powerpoint/2010/main" val="27895110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f66716c4-314f-46c1-b01e-5a44c61897d8"/>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a908d394-d138-480e-87a3-ff44c37f991a"/>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3416</TotalTime>
  <Words>3683</Words>
  <Application>Microsoft Office PowerPoint</Application>
  <PresentationFormat>On-screen Show (4:3)</PresentationFormat>
  <Paragraphs>492</Paragraphs>
  <Slides>70</Slides>
  <Notes>45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70</vt:i4>
      </vt:variant>
    </vt:vector>
  </HeadingPairs>
  <TitlesOfParts>
    <vt:vector size="78" baseType="lpstr">
      <vt:lpstr>Arial</vt:lpstr>
      <vt:lpstr>Calibri</vt:lpstr>
      <vt:lpstr>Franklin Gothic Medium</vt:lpstr>
      <vt:lpstr>Myriad Pro</vt:lpstr>
      <vt:lpstr>Palatino Linotype</vt:lpstr>
      <vt:lpstr>Times New Roman</vt:lpstr>
      <vt:lpstr>Wingdings</vt:lpstr>
      <vt:lpstr>20140311PresentationUWTSDTemplate</vt:lpstr>
      <vt:lpstr>    Major Contemporary  Research and Debates  Lecturer:Deborah Rees deborah.rees@ustsd.ac.uk </vt:lpstr>
      <vt:lpstr>PowerPoint Presentation</vt:lpstr>
      <vt:lpstr>Module Aims and Learning Outcomes</vt:lpstr>
      <vt:lpstr>Module Aims and Learning Outcomes</vt:lpstr>
      <vt:lpstr>Essential Reading</vt:lpstr>
      <vt:lpstr>Further Essential Reading</vt:lpstr>
      <vt:lpstr>PowerPoint Presentation</vt:lpstr>
      <vt:lpstr>PowerPoint Presentation</vt:lpstr>
      <vt:lpstr>PowerPoint Presentation</vt:lpstr>
      <vt:lpstr>PowerPoint Presentation</vt:lpstr>
      <vt:lpstr>Further Essential Reading</vt:lpstr>
      <vt:lpstr>1. Essential Reading</vt:lpstr>
      <vt:lpstr>Recommended Reading –</vt:lpstr>
      <vt:lpstr>Follow the leaders</vt:lpstr>
      <vt:lpstr>Assessment Details</vt:lpstr>
      <vt:lpstr>Student led studies  </vt:lpstr>
      <vt:lpstr>Why Study Leadership and Management?  </vt:lpstr>
      <vt:lpstr>Today’s Session: Learning Outcome 1</vt:lpstr>
      <vt:lpstr>Indicative Content</vt:lpstr>
      <vt:lpstr>Why Study Leadership and Management?  </vt:lpstr>
      <vt:lpstr>VUCA world</vt:lpstr>
      <vt:lpstr>LMDP... what are key issues for HR practitioners?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Context issues for HRM and HRD </vt:lpstr>
      <vt:lpstr> Adding value </vt:lpstr>
      <vt:lpstr>Value adding in the public sector (1)</vt:lpstr>
      <vt:lpstr>Value adding in the public sector (2)</vt:lpstr>
      <vt:lpstr>Value adding in the private sector (1)</vt:lpstr>
      <vt:lpstr>Value adding in the private sector (2)</vt:lpstr>
      <vt:lpstr>Value adding in the third sector (1)</vt:lpstr>
      <vt:lpstr>Value adding in the third sector (2)</vt:lpstr>
      <vt:lpstr>Evolving organisations</vt:lpstr>
      <vt:lpstr>The international dimension</vt:lpstr>
      <vt:lpstr>Players and strategies in the international dimension (1)</vt:lpstr>
      <vt:lpstr>Players and strategies in the international dimension (2)</vt:lpstr>
      <vt:lpstr>Key issues for those undertaking international assignments</vt:lpstr>
      <vt:lpstr>Reinforcing the need to spotlight topical issues</vt:lpstr>
      <vt:lpstr>HR Contemporary Challenges</vt:lpstr>
      <vt:lpstr>Managing during economic peaks and troughs…‘doing more with less’</vt:lpstr>
      <vt:lpstr>Enduring LMDP theories and models </vt:lpstr>
      <vt:lpstr>The Future of HR? </vt:lpstr>
      <vt:lpstr> Major Studies</vt:lpstr>
      <vt:lpstr>Major Studies</vt:lpstr>
      <vt:lpstr>Topics from Peter Cheese (2019)</vt:lpstr>
      <vt:lpstr>Organisations to Watch</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107</cp:revision>
  <dcterms:created xsi:type="dcterms:W3CDTF">2015-04-14T15:21:28Z</dcterms:created>
  <dcterms:modified xsi:type="dcterms:W3CDTF">2020-01-28T21:38:40Z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