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317" r:id="rId5"/>
    <p:sldId id="322" r:id="rId6"/>
    <p:sldId id="333" r:id="rId7"/>
    <p:sldId id="337" r:id="rId8"/>
    <p:sldId id="336" r:id="rId9"/>
    <p:sldId id="332" r:id="rId10"/>
    <p:sldId id="334" r:id="rId11"/>
    <p:sldId id="335" r:id="rId12"/>
    <p:sldId id="338" r:id="rId13"/>
    <p:sldId id="331" r:id="rId14"/>
    <p:sldId id="323" r:id="rId15"/>
    <p:sldId id="330" r:id="rId16"/>
    <p:sldId id="339" r:id="rId17"/>
    <p:sldId id="328" r:id="rId18"/>
    <p:sldId id="329" r:id="rId19"/>
    <p:sldId id="327" r:id="rId20"/>
    <p:sldId id="326" r:id="rId21"/>
    <p:sldId id="325" r:id="rId22"/>
    <p:sldId id="34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F6AC6"/>
    <a:srgbClr val="8F56DA"/>
    <a:srgbClr val="AB57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51A0B4-0B31-CCD4-1E4E-976FD992504F}" v="2" dt="2021-04-21T15:15:18.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82" autoAdjust="0"/>
    <p:restoredTop sz="60545" autoAdjust="0"/>
  </p:normalViewPr>
  <p:slideViewPr>
    <p:cSldViewPr snapToGrid="0">
      <p:cViewPr varScale="1">
        <p:scale>
          <a:sx n="54" d="100"/>
          <a:sy n="54" d="100"/>
        </p:scale>
        <p:origin x="486"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663511-A741-4123-A2CE-165B756FCF4C}" type="datetimeFigureOut">
              <a:rPr lang="en-GB" smtClean="0"/>
              <a:t>27/04/2021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4E220A-4E6E-4B57-B64B-9BDDCDC99F63}" type="slidenum">
              <a:rPr lang="en-GB" smtClean="0"/>
              <a:t>‹#›</a:t>
            </a:fld>
            <a:endParaRPr lang="en-GB"/>
          </a:p>
        </p:txBody>
      </p:sp>
    </p:spTree>
    <p:extLst>
      <p:ext uri="{BB962C8B-B14F-4D97-AF65-F5344CB8AC3E}">
        <p14:creationId xmlns:p14="http://schemas.microsoft.com/office/powerpoint/2010/main" val="2969632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order to access the learning in this unit, pupils should have learnt about:</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story of creation from Genesis in the Bible  </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idea that people hold different beliefs and have different ideas about things that are important to them</a:t>
            </a:r>
          </a:p>
          <a:p>
            <a:pPr>
              <a:spcAft>
                <a:spcPts val="6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statements below suggest expected outcomes from this unit for 6-year-olds. Adapt them for the age of pupils you are teaching. These link to the outcomes for this series of books shown on the webpages. You may need to adapt them slightly for the syllabus or guidelines you follow.</a:t>
            </a:r>
          </a:p>
          <a:p>
            <a:pPr>
              <a:spcBef>
                <a:spcPts val="200"/>
              </a:spcBef>
            </a:pPr>
            <a:r>
              <a:rPr lang="en-GB" sz="1800" b="1" dirty="0">
                <a:solidFill>
                  <a:srgbClr val="1F4D78"/>
                </a:solidFill>
                <a:effectLst/>
                <a:latin typeface="Calibri Light" panose="020F0302020204030204" pitchFamily="34" charset="0"/>
                <a:ea typeface="Times New Roman" panose="02020603050405020304" pitchFamily="18" charset="0"/>
                <a:cs typeface="Times New Roman" panose="02020603050405020304" pitchFamily="18" charset="0"/>
              </a:rPr>
              <a:t>Expected</a:t>
            </a:r>
          </a:p>
          <a:p>
            <a:pPr marL="342900" lvl="0" indent="-342900">
              <a:buFont typeface="Symbol" panose="05050102010706020507" pitchFamily="18" charset="2"/>
              <a:buChar char=""/>
            </a:pPr>
            <a:r>
              <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Identify and describe a core Christian belief about looking after the world.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Give a clear, simple account of what the festival of Tu </a:t>
            </a:r>
            <a:r>
              <a:rPr lang="en-GB" sz="1800" dirty="0" err="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B’shevat</a:t>
            </a:r>
            <a:r>
              <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might show about the beliefs many Jewish people.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Give examples of ways that Christian/Jewish and or non-religious people put their beliefs about looking after the world into action.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800" dirty="0">
                <a:solidFill>
                  <a:srgbClr val="70AD47"/>
                </a:solidFill>
                <a:effectLst/>
                <a:latin typeface="Calibri" panose="020F0502020204030204" pitchFamily="34" charset="0"/>
                <a:ea typeface="Calibri" panose="020F0502020204030204" pitchFamily="34" charset="0"/>
                <a:cs typeface="Times New Roman" panose="02020603050405020304" pitchFamily="18" charset="0"/>
              </a:rPr>
              <a:t>Think, talk and ask questions about their own ideas about looking after the world and whether these are the same as the ideas they have been learning about.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84E220A-4E6E-4B57-B64B-9BDDCDC99F63}" type="slidenum">
              <a:rPr lang="en-GB" smtClean="0"/>
              <a:t>1</a:t>
            </a:fld>
            <a:endParaRPr lang="en-GB"/>
          </a:p>
        </p:txBody>
      </p:sp>
    </p:spTree>
    <p:extLst>
      <p:ext uri="{BB962C8B-B14F-4D97-AF65-F5344CB8AC3E}">
        <p14:creationId xmlns:p14="http://schemas.microsoft.com/office/powerpoint/2010/main" val="3729273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this unit is expected that pupils should know</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many people from different religious and non-religious worldviews want to look after the environment because of their beliefs and values</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many Christians believe it is important to look after the world because it is good</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festival of Tu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B’shevat</a:t>
            </a:r>
            <a:r>
              <a:rPr lang="en-GB" sz="1800" dirty="0">
                <a:effectLst/>
                <a:latin typeface="Calibri" panose="020F0502020204030204" pitchFamily="34" charset="0"/>
                <a:ea typeface="Calibri" panose="020F0502020204030204" pitchFamily="34" charset="0"/>
                <a:cs typeface="Times New Roman" panose="02020603050405020304" pitchFamily="18" charset="0"/>
              </a:rPr>
              <a:t> helps many Jewish people to think about looking after the world</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lots of people with a non-religious worldview work hard to protect the planet</a:t>
            </a:r>
          </a:p>
          <a:p>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Key vocabulary: world, creation, Tu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B’shevat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environment</a:t>
            </a:r>
            <a:endParaRPr lang="en-US" sz="1200" b="1" i="0" u="none" strike="noStrike" baseline="0" dirty="0">
              <a:solidFill>
                <a:srgbClr val="000000"/>
              </a:solidFill>
              <a:latin typeface="SassoonPrimaryRg-Bold"/>
            </a:endParaRPr>
          </a:p>
          <a:p>
            <a:pPr algn="l"/>
            <a:endParaRPr lang="en-US" sz="1200" b="1" i="0" u="none" strike="noStrike" baseline="0" dirty="0">
              <a:solidFill>
                <a:srgbClr val="000000"/>
              </a:solidFill>
              <a:latin typeface="SassoonPrimaryRg-Bold"/>
            </a:endParaRPr>
          </a:p>
          <a:p>
            <a:pPr algn="l"/>
            <a:r>
              <a:rPr lang="en-US" sz="1200" b="1" i="0" u="none" strike="noStrike" baseline="0" dirty="0">
                <a:solidFill>
                  <a:srgbClr val="000000"/>
                </a:solidFill>
                <a:latin typeface="SassoonPrimaryRg-Bold"/>
              </a:rPr>
              <a:t>This unit helps pupils in Scotland to achieve RME 0-04a,0-06a,1-02a, 1-04a, 1-04c and 1-05a.</a:t>
            </a:r>
            <a:endParaRPr lang="en-GB" dirty="0"/>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2</a:t>
            </a:fld>
            <a:endParaRPr lang="en-GB"/>
          </a:p>
        </p:txBody>
      </p:sp>
    </p:spTree>
    <p:extLst>
      <p:ext uri="{BB962C8B-B14F-4D97-AF65-F5344CB8AC3E}">
        <p14:creationId xmlns:p14="http://schemas.microsoft.com/office/powerpoint/2010/main" val="944428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Activity 1: Looking after the world around you</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Ask the pupils if they do anything to look after the world around them. Collect up their ideas. Show them the chart in Online resource 3.1. You can make it a tally chart or a pictogram.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Fill in this chart with your class. Notice that there is space for an idea that came from your pupils. </a:t>
            </a:r>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3</a:t>
            </a:fld>
            <a:endParaRPr lang="en-GB"/>
          </a:p>
        </p:txBody>
      </p:sp>
    </p:spTree>
    <p:extLst>
      <p:ext uri="{BB962C8B-B14F-4D97-AF65-F5344CB8AC3E}">
        <p14:creationId xmlns:p14="http://schemas.microsoft.com/office/powerpoint/2010/main" val="1716213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Activity 1: Looking after the world around you (continued)</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Give each child a speech bubble to write why they do (or do not do) each of the actions on the chart. Encourage them to explain why these actions are or are not important for them.</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4</a:t>
            </a:fld>
            <a:endParaRPr lang="en-GB"/>
          </a:p>
        </p:txBody>
      </p:sp>
    </p:spTree>
    <p:extLst>
      <p:ext uri="{BB962C8B-B14F-4D97-AF65-F5344CB8AC3E}">
        <p14:creationId xmlns:p14="http://schemas.microsoft.com/office/powerpoint/2010/main" val="3449416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Activity 1: Looking after the world around you (continued)</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Introduce the four children from different religious and non-religious worldviews in Resource 3.2. Read about each of them. Ask:</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some of them do the same things to look after the world as your class?</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they do these things for the same or different reasons?</a:t>
            </a:r>
          </a:p>
          <a:p>
            <a:pPr marL="342900" lvl="0" indent="-342900">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some of them have the same ideas as your class?</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Add them to your chart. Ask the pupils to choose two of the children to write a speech bubble from, expressing why they do (or do not do) certain actions to look after the planet. </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5</a:t>
            </a:fld>
            <a:endParaRPr lang="en-GB"/>
          </a:p>
        </p:txBody>
      </p:sp>
    </p:spTree>
    <p:extLst>
      <p:ext uri="{BB962C8B-B14F-4D97-AF65-F5344CB8AC3E}">
        <p14:creationId xmlns:p14="http://schemas.microsoft.com/office/powerpoint/2010/main" val="3212632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Activity 1: Looking after the world around you (continued)</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Introduce the four children from different religious and non-religious worldviews in Resource 3.2. Read about each of them. Ask:</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some of them do the same things to look after the world as your class?</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they do these things for the same or different reasons?</a:t>
            </a:r>
          </a:p>
          <a:p>
            <a:pPr marL="342900" lvl="0" indent="-342900">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some of them have the same ideas as your class?</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Add them to your chart. Ask the pupils to choose two of the children to write a speech bubble from, expressing why they do (or do not do) certain actions to look after the planet. </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6</a:t>
            </a:fld>
            <a:endParaRPr lang="en-GB"/>
          </a:p>
        </p:txBody>
      </p:sp>
    </p:spTree>
    <p:extLst>
      <p:ext uri="{BB962C8B-B14F-4D97-AF65-F5344CB8AC3E}">
        <p14:creationId xmlns:p14="http://schemas.microsoft.com/office/powerpoint/2010/main" val="383589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Activity 1: Looking after the world around you (continued)</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Introduce the four children from different religious and non-religious worldviews in Resource 3.2. Read about each of them. Ask:</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some of them do the same things to look after the world as your class?</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they do these things for the same or different reasons?</a:t>
            </a:r>
          </a:p>
          <a:p>
            <a:pPr marL="342900" lvl="0" indent="-342900">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some of them have the same ideas as your class?</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Add them to your chart. Ask the pupils to choose two of the children to write a speech bubble from, expressing why they do (or do not do) certain actions to look after the planet. </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7</a:t>
            </a:fld>
            <a:endParaRPr lang="en-GB"/>
          </a:p>
        </p:txBody>
      </p:sp>
    </p:spTree>
    <p:extLst>
      <p:ext uri="{BB962C8B-B14F-4D97-AF65-F5344CB8AC3E}">
        <p14:creationId xmlns:p14="http://schemas.microsoft.com/office/powerpoint/2010/main" val="4225132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Activity 1: Looking after the world around you (continued)</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Introduce the four children from different religious and non-religious worldviews in Resource 3.2. Read about each of them. Ask:</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some of them do the same things to look after the world as your class?</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they do these things for the same or different reasons?</a:t>
            </a:r>
          </a:p>
          <a:p>
            <a:pPr marL="342900" lvl="0" indent="-342900">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Do some of them have the same ideas as your class?</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Add them to your chart. Ask the pupils to choose two of the children to write a speech bubble from, expressing why they do (or do not do) certain actions to look after the planet. </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8</a:t>
            </a:fld>
            <a:endParaRPr lang="en-GB"/>
          </a:p>
        </p:txBody>
      </p:sp>
    </p:spTree>
    <p:extLst>
      <p:ext uri="{BB962C8B-B14F-4D97-AF65-F5344CB8AC3E}">
        <p14:creationId xmlns:p14="http://schemas.microsoft.com/office/powerpoint/2010/main" val="3379255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Activity 1: Looking after the world around you (continued)</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Ask the pupils to choose two of the children to write a speech bubble from, expressing why they do (or do not do) certain actions to look after the planet. </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9</a:t>
            </a:fld>
            <a:endParaRPr lang="en-GB"/>
          </a:p>
        </p:txBody>
      </p:sp>
    </p:spTree>
    <p:extLst>
      <p:ext uri="{BB962C8B-B14F-4D97-AF65-F5344CB8AC3E}">
        <p14:creationId xmlns:p14="http://schemas.microsoft.com/office/powerpoint/2010/main" val="40313970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Activity 2: God’s good earth</a:t>
            </a:r>
          </a:p>
          <a:p>
            <a:r>
              <a:rPr lang="en-US" sz="1800" b="0" i="0" u="none" strike="noStrike" baseline="0" dirty="0">
                <a:solidFill>
                  <a:srgbClr val="211D1E"/>
                </a:solidFill>
                <a:latin typeface="Sassoon Primary Rg"/>
              </a:rPr>
              <a:t>Remind the pupils of the creation story at the beginning of the Bible. Ensure they know that lots of Christians think that this story means they should look after the world. Some Christians think this is exactly how the world was made, but many more believe it was a way of explaining the beginning of the world before anyone knew how it began. </a:t>
            </a:r>
          </a:p>
          <a:p>
            <a:r>
              <a:rPr lang="en-US" sz="1800" b="0" i="0" u="none" strike="noStrike" baseline="0" dirty="0">
                <a:solidFill>
                  <a:srgbClr val="211D1E"/>
                </a:solidFill>
                <a:latin typeface="Sassoon Primary Rg"/>
              </a:rPr>
              <a:t>Recap a simplified version of the story of creation (Genesis 1). Get the pupils to notice or join in with the text repeated at the end of each part of the story: ‘God said, it was good’. </a:t>
            </a:r>
          </a:p>
          <a:p>
            <a:endParaRPr lang="en-GB" sz="1800" b="0" i="0" u="none" strike="noStrike" baseline="0" dirty="0">
              <a:solidFill>
                <a:srgbClr val="211D1E"/>
              </a:solidFill>
              <a:latin typeface="Sassoon Primary Rg"/>
            </a:endParaRPr>
          </a:p>
          <a:p>
            <a:r>
              <a:rPr lang="en-GB" sz="1800" b="0" i="0" u="none" strike="noStrike" baseline="0" dirty="0">
                <a:solidFill>
                  <a:srgbClr val="211D1E"/>
                </a:solidFill>
                <a:latin typeface="Sassoon Primary Rg"/>
              </a:rPr>
              <a:t>Ask the pupils: </a:t>
            </a:r>
          </a:p>
          <a:p>
            <a:r>
              <a:rPr lang="en-US" sz="1800" b="0" i="0" u="none" strike="noStrike" baseline="0" dirty="0">
                <a:solidFill>
                  <a:srgbClr val="211D1E"/>
                </a:solidFill>
                <a:latin typeface="Sassoon Primary Rg"/>
              </a:rPr>
              <a:t>What do you think the story says God thought was good? </a:t>
            </a:r>
          </a:p>
          <a:p>
            <a:r>
              <a:rPr lang="en-US" sz="1800" b="0" i="0" u="none" strike="noStrike" baseline="0" dirty="0">
                <a:solidFill>
                  <a:srgbClr val="211D1E"/>
                </a:solidFill>
                <a:latin typeface="Sassoon Primary Rg"/>
              </a:rPr>
              <a:t>Do you think Dexter and Grace would agree with your ideas? </a:t>
            </a:r>
          </a:p>
          <a:p>
            <a:endParaRPr lang="en-GB" sz="1800" b="0" i="0" u="none" strike="noStrike" baseline="0" dirty="0">
              <a:solidFill>
                <a:srgbClr val="211D1E"/>
              </a:solidFill>
              <a:latin typeface="Sassoon Primary Rg"/>
            </a:endParaRPr>
          </a:p>
          <a:p>
            <a:r>
              <a:rPr lang="en-US" sz="1800" b="0" i="0" u="none" strike="noStrike" baseline="0" dirty="0">
                <a:solidFill>
                  <a:srgbClr val="211D1E"/>
                </a:solidFill>
                <a:latin typeface="Sassoon Primary Rg"/>
              </a:rPr>
              <a:t>Set up a conscience alley: first, put pupils in groups of seven. One of the pupils will walk through three children on either side, facing each other. One side is the Good side and one side is the Bad side. As one pupil walks through the alley, the first pupil on the Good side says something that’s good about the world today, then the first pupil on the Bad side says something that’s bad about the world today, and so on. In their groups, the pupils create a ‘Good and Bad’ collage about the state of the earth today. Talk about these in circle time and see what the class agree about. </a:t>
            </a:r>
          </a:p>
          <a:p>
            <a:r>
              <a:rPr lang="en-GB" sz="1800" b="0" i="0" u="none" strike="noStrike" baseline="0" dirty="0">
                <a:solidFill>
                  <a:srgbClr val="211D1E"/>
                </a:solidFill>
                <a:latin typeface="Sassoon Primary Rg"/>
              </a:rPr>
              <a:t>Ask the pupils: </a:t>
            </a:r>
          </a:p>
          <a:p>
            <a:r>
              <a:rPr lang="en-US" sz="1800" b="0" i="0" u="none" strike="noStrike" baseline="0" dirty="0">
                <a:solidFill>
                  <a:srgbClr val="211D1E"/>
                </a:solidFill>
                <a:latin typeface="Sassoon Primary Rg"/>
              </a:rPr>
              <a:t>Who or what can make the world more beautiful again? </a:t>
            </a:r>
          </a:p>
          <a:p>
            <a:r>
              <a:rPr lang="en-US" sz="1800" b="0" i="0" u="none" strike="noStrike" baseline="0" dirty="0">
                <a:solidFill>
                  <a:srgbClr val="211D1E"/>
                </a:solidFill>
                <a:latin typeface="Sassoon Primary Rg"/>
              </a:rPr>
              <a:t>What might Christians think they should do to look after and improve the world and make it better? </a:t>
            </a:r>
          </a:p>
          <a:p>
            <a:r>
              <a:rPr lang="en-US" sz="1800" b="0" i="0" u="none" strike="noStrike" baseline="0" dirty="0">
                <a:solidFill>
                  <a:srgbClr val="211D1E"/>
                </a:solidFill>
                <a:latin typeface="Sassoon Primary Rg"/>
              </a:rPr>
              <a:t>Why might they want to do this? </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10</a:t>
            </a:fld>
            <a:endParaRPr lang="en-GB"/>
          </a:p>
        </p:txBody>
      </p:sp>
    </p:spTree>
    <p:extLst>
      <p:ext uri="{BB962C8B-B14F-4D97-AF65-F5344CB8AC3E}">
        <p14:creationId xmlns:p14="http://schemas.microsoft.com/office/powerpoint/2010/main" val="5707464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Activity 2: God’s good earth (continued)</a:t>
            </a:r>
          </a:p>
          <a:p>
            <a:endParaRPr lang="en-GB" sz="1200" b="0" i="0" u="none" strike="noStrike" baseline="0" dirty="0">
              <a:solidFill>
                <a:srgbClr val="211D1E"/>
              </a:solidFill>
              <a:latin typeface="Sassoon Primary Rg"/>
            </a:endParaRPr>
          </a:p>
          <a:p>
            <a:r>
              <a:rPr lang="en-US" sz="1200" b="0" i="0" u="none" strike="noStrike" baseline="0" dirty="0">
                <a:solidFill>
                  <a:srgbClr val="211D1E"/>
                </a:solidFill>
                <a:latin typeface="Sassoon Primary Rg"/>
              </a:rPr>
              <a:t>Set up a conscience alley: first, put pupils in groups of seven. One of the pupils will walk through three children on either side, facing each other. One side is the Good side and one side is the Bad side. As one pupil walks through the alley, the first pupil on the Good side says something that’s good about the world today, then the first pupil on the Bad side says something that’s bad about the world today, and so on. In their groups, the pupils create a ‘Good and Bad’ collage about the state of the earth today. </a:t>
            </a:r>
          </a:p>
          <a:p>
            <a:endParaRPr lang="en-US" sz="1200" b="0" i="0" u="none" strike="noStrike" baseline="0" dirty="0">
              <a:solidFill>
                <a:srgbClr val="211D1E"/>
              </a:solidFill>
              <a:latin typeface="Sassoon Primary Rg"/>
            </a:endParaRPr>
          </a:p>
          <a:p>
            <a:r>
              <a:rPr lang="en-US" sz="1200" b="0" i="0" u="none" strike="noStrike" baseline="0" dirty="0">
                <a:solidFill>
                  <a:srgbClr val="211D1E"/>
                </a:solidFill>
                <a:latin typeface="Sassoon Primary Rg"/>
              </a:rPr>
              <a:t>Talk about these in circle time and see what the class agree about. </a:t>
            </a:r>
          </a:p>
          <a:p>
            <a:endParaRPr lang="en-GB" sz="1200" b="0" i="0" u="none" strike="noStrike" baseline="0" dirty="0">
              <a:solidFill>
                <a:srgbClr val="211D1E"/>
              </a:solidFill>
              <a:latin typeface="Sassoon Primary Rg"/>
            </a:endParaRPr>
          </a:p>
          <a:p>
            <a:r>
              <a:rPr lang="en-GB" sz="1200" b="0" i="0" u="none" strike="noStrike" baseline="0" dirty="0">
                <a:solidFill>
                  <a:srgbClr val="211D1E"/>
                </a:solidFill>
                <a:latin typeface="Sassoon Primary Rg"/>
              </a:rPr>
              <a:t>Ask the pupils: </a:t>
            </a:r>
          </a:p>
          <a:p>
            <a:r>
              <a:rPr lang="en-US" sz="1200" b="0" i="0" u="none" strike="noStrike" baseline="0" dirty="0">
                <a:solidFill>
                  <a:srgbClr val="211D1E"/>
                </a:solidFill>
                <a:latin typeface="Sassoon Primary Rg"/>
              </a:rPr>
              <a:t>Who or what can make the world more beautiful again? </a:t>
            </a:r>
          </a:p>
          <a:p>
            <a:r>
              <a:rPr lang="en-US" sz="1200" b="0" i="0" u="none" strike="noStrike" baseline="0" dirty="0">
                <a:solidFill>
                  <a:srgbClr val="211D1E"/>
                </a:solidFill>
                <a:latin typeface="Sassoon Primary Rg"/>
              </a:rPr>
              <a:t>What might Christians think they should do to look after and improve the world and make it better? </a:t>
            </a:r>
          </a:p>
          <a:p>
            <a:r>
              <a:rPr lang="en-US" sz="1200" b="0" i="0" u="none" strike="noStrike" baseline="0" dirty="0">
                <a:solidFill>
                  <a:srgbClr val="211D1E"/>
                </a:solidFill>
                <a:latin typeface="Sassoon Primary Rg"/>
              </a:rPr>
              <a:t>Why might they want to do this? </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11</a:t>
            </a:fld>
            <a:endParaRPr lang="en-GB"/>
          </a:p>
        </p:txBody>
      </p:sp>
    </p:spTree>
    <p:extLst>
      <p:ext uri="{BB962C8B-B14F-4D97-AF65-F5344CB8AC3E}">
        <p14:creationId xmlns:p14="http://schemas.microsoft.com/office/powerpoint/2010/main" val="1462682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Activity 3: Persuading other people</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Explain that looking after the environment is so important to Grace that she wants other people to do the same. Create a poster that Grace might create for her school or church to persuade people to do some of the same things as her. Can the pupils remember what she does? Go back to Resource 3.2 to remind them of her actions and why she does them.</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Make sure the poster:</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gives clear ideas of what people can do to be more ‘green’</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uses pictures and words to show the ideas</a:t>
            </a:r>
          </a:p>
          <a:p>
            <a:pPr marL="342900" lvl="0" indent="-342900">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shows why Grace thinks it is important as a Christian to do these things</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After they have finished their poster, ask pupils:</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Might Dexter and Cameron</a:t>
            </a: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make a poster like this? Why? Why not?</a:t>
            </a:r>
          </a:p>
          <a:p>
            <a:pPr marL="342900" lvl="0" indent="-342900">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If they did, how might it be different?</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12</a:t>
            </a:fld>
            <a:endParaRPr lang="en-GB"/>
          </a:p>
        </p:txBody>
      </p:sp>
    </p:spTree>
    <p:extLst>
      <p:ext uri="{BB962C8B-B14F-4D97-AF65-F5344CB8AC3E}">
        <p14:creationId xmlns:p14="http://schemas.microsoft.com/office/powerpoint/2010/main" val="9411629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Activity 3: Persuading other people (continued)</a:t>
            </a:r>
          </a:p>
          <a:p>
            <a:pPr>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After they have finished their poster, ask pupils:</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Might Dexter and Cameron</a:t>
            </a: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make a poster like this? Why? Why not?</a:t>
            </a:r>
          </a:p>
          <a:p>
            <a:pPr marL="342900" lvl="0" indent="-342900">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If they did, how might it be different?</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13</a:t>
            </a:fld>
            <a:endParaRPr lang="en-GB"/>
          </a:p>
        </p:txBody>
      </p:sp>
    </p:spTree>
    <p:extLst>
      <p:ext uri="{BB962C8B-B14F-4D97-AF65-F5344CB8AC3E}">
        <p14:creationId xmlns:p14="http://schemas.microsoft.com/office/powerpoint/2010/main" val="21059907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4:</a:t>
            </a:r>
            <a:r>
              <a:rPr lang="en-GB" sz="1800" b="0" i="0" u="none" strike="noStrike" baseline="0" dirty="0">
                <a:solidFill>
                  <a:srgbClr val="0098AD"/>
                </a:solidFill>
                <a:latin typeface="Pink Shark"/>
              </a:rPr>
              <a:t> Story from Tu </a:t>
            </a:r>
            <a:r>
              <a:rPr lang="en-GB" sz="1800" b="0" i="0" u="none" strike="noStrike" baseline="0" dirty="0" err="1">
                <a:solidFill>
                  <a:srgbClr val="0098AD"/>
                </a:solidFill>
                <a:latin typeface="Pink Shark"/>
              </a:rPr>
              <a:t>B’shevat</a:t>
            </a:r>
            <a:r>
              <a:rPr lang="en-GB" sz="1800" b="0" i="0" u="none" strike="noStrike" baseline="0" dirty="0">
                <a:solidFill>
                  <a:srgbClr val="0098AD"/>
                </a:solidFill>
                <a:latin typeface="Pink Shark"/>
              </a:rPr>
              <a:t> </a:t>
            </a:r>
          </a:p>
          <a:p>
            <a:r>
              <a:rPr lang="en-US" sz="1800" b="0" i="0" u="none" strike="noStrike" baseline="0" dirty="0">
                <a:solidFill>
                  <a:srgbClr val="211D1E"/>
                </a:solidFill>
                <a:latin typeface="Sassoon Primary Rg"/>
              </a:rPr>
              <a:t>Explain to pupils that for Jewish people like Hannah, an important idea is looking after the world. There is even a special phrase, ‘</a:t>
            </a:r>
            <a:r>
              <a:rPr lang="en-US" sz="1800" b="0" i="1" u="none" strike="noStrike" baseline="0" dirty="0">
                <a:solidFill>
                  <a:srgbClr val="211D1E"/>
                </a:solidFill>
                <a:latin typeface="Sassoon Primary Rg"/>
              </a:rPr>
              <a:t>Tikkun </a:t>
            </a:r>
            <a:r>
              <a:rPr lang="en-US" sz="1800" b="0" i="1" u="none" strike="noStrike" baseline="0" dirty="0" err="1">
                <a:solidFill>
                  <a:srgbClr val="211D1E"/>
                </a:solidFill>
                <a:latin typeface="Sassoon Primary Rg"/>
              </a:rPr>
              <a:t>olam</a:t>
            </a:r>
            <a:r>
              <a:rPr lang="en-US" sz="1800" b="0" i="0" u="none" strike="noStrike" baseline="0" dirty="0">
                <a:solidFill>
                  <a:srgbClr val="211D1E"/>
                </a:solidFill>
                <a:latin typeface="Sassoon Primary Rg"/>
              </a:rPr>
              <a:t>’, which means ‘mending the world’. Re-read what Hannah says in Resource 3.2. </a:t>
            </a:r>
          </a:p>
          <a:p>
            <a:r>
              <a:rPr lang="en-GB" sz="1800" b="0" i="0" u="none" strike="noStrike" baseline="0" dirty="0">
                <a:solidFill>
                  <a:srgbClr val="211D1E"/>
                </a:solidFill>
                <a:latin typeface="Sassoon Primary Rg"/>
              </a:rPr>
              <a:t>Ask the pupils: </a:t>
            </a:r>
          </a:p>
          <a:p>
            <a:r>
              <a:rPr lang="en-US" sz="1800" b="0" i="0" u="none" strike="noStrike" baseline="0" dirty="0">
                <a:solidFill>
                  <a:srgbClr val="211D1E"/>
                </a:solidFill>
                <a:latin typeface="Sassoon Primary Rg"/>
              </a:rPr>
              <a:t>Can they see any examples of Hannah trying to ‘mend the world’? </a:t>
            </a:r>
          </a:p>
          <a:p>
            <a:endParaRPr lang="en-GB" sz="1800" b="0" i="0" u="none" strike="noStrike" baseline="0" dirty="0">
              <a:solidFill>
                <a:srgbClr val="211D1E"/>
              </a:solidFill>
              <a:latin typeface="Sassoon Primary Rg"/>
            </a:endParaRPr>
          </a:p>
          <a:p>
            <a:r>
              <a:rPr lang="en-US" sz="1800" b="0" i="0" u="none" strike="noStrike" baseline="0" dirty="0">
                <a:solidFill>
                  <a:srgbClr val="211D1E"/>
                </a:solidFill>
                <a:latin typeface="Sassoon Primary Rg"/>
              </a:rPr>
              <a:t>Share some information about the Jewish new year for trees, Tu </a:t>
            </a:r>
            <a:r>
              <a:rPr lang="en-US" sz="1800" b="0" i="0" u="none" strike="noStrike" baseline="0" dirty="0" err="1">
                <a:solidFill>
                  <a:srgbClr val="211D1E"/>
                </a:solidFill>
                <a:latin typeface="Sassoon Primary Rg"/>
              </a:rPr>
              <a:t>B’shevat</a:t>
            </a:r>
            <a:r>
              <a:rPr lang="en-US" sz="1800" b="0" i="0" u="none" strike="noStrike" baseline="0" dirty="0">
                <a:solidFill>
                  <a:srgbClr val="211D1E"/>
                </a:solidFill>
                <a:latin typeface="Sassoon Primary Rg"/>
              </a:rPr>
              <a:t> (see </a:t>
            </a:r>
            <a:r>
              <a:rPr lang="en-US" sz="1800" b="0" i="0" u="none" strike="noStrike" baseline="0" dirty="0" err="1">
                <a:solidFill>
                  <a:srgbClr val="211D1E"/>
                </a:solidFill>
                <a:latin typeface="Sassoon Primary Rg"/>
              </a:rPr>
              <a:t>eResources</a:t>
            </a:r>
            <a:r>
              <a:rPr lang="en-US" sz="1800" b="0" i="0" u="none" strike="noStrike" baseline="0" dirty="0">
                <a:solidFill>
                  <a:srgbClr val="211D1E"/>
                </a:solidFill>
                <a:latin typeface="Sassoon Primary Rg"/>
              </a:rPr>
              <a:t>). Explain that individuals or synagogues often go out and plant trees together as part of this festival. Ask the pupils to think about why they might do this. </a:t>
            </a:r>
          </a:p>
          <a:p>
            <a:endParaRPr lang="en-US" sz="1800" b="0" i="0" u="none" strike="noStrike" baseline="0" dirty="0">
              <a:solidFill>
                <a:srgbClr val="211D1E"/>
              </a:solidFill>
              <a:latin typeface="Sassoon Primary Rg"/>
            </a:endParaRPr>
          </a:p>
          <a:p>
            <a:r>
              <a:rPr lang="en-US" sz="1800" b="0" i="0" u="none" strike="noStrike" baseline="0" dirty="0">
                <a:solidFill>
                  <a:srgbClr val="211D1E"/>
                </a:solidFill>
                <a:latin typeface="Sassoon Primary Rg"/>
              </a:rPr>
              <a:t>Give each child a piece of paper containing five boxes. Share the story in Resource 3.3 with the pupils. Read it out in five chunks. After each chunk, ask the pupils to draw a quick sketch in one of the boxes. Once you have finished the story, ask them to retell their story to their partner. </a:t>
            </a:r>
          </a:p>
          <a:p>
            <a:r>
              <a:rPr lang="en-US" sz="1800" b="0" i="0" u="none" strike="noStrike" baseline="0" dirty="0">
                <a:solidFill>
                  <a:srgbClr val="211D1E"/>
                </a:solidFill>
                <a:latin typeface="Sassoon Primary Rg"/>
              </a:rPr>
              <a:t>Either as a class, or (for older or more able pupils) in groups, answer the questions in the speech bubbles in Resource 3.3 in numerical order. </a:t>
            </a:r>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14</a:t>
            </a:fld>
            <a:endParaRPr lang="en-GB"/>
          </a:p>
        </p:txBody>
      </p:sp>
    </p:spTree>
    <p:extLst>
      <p:ext uri="{BB962C8B-B14F-4D97-AF65-F5344CB8AC3E}">
        <p14:creationId xmlns:p14="http://schemas.microsoft.com/office/powerpoint/2010/main" val="18962809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5: </a:t>
            </a:r>
            <a:r>
              <a:rPr lang="en-GB" sz="1800" b="1" i="0" u="none" strike="noStrike" baseline="0" dirty="0">
                <a:solidFill>
                  <a:srgbClr val="0098AD"/>
                </a:solidFill>
                <a:latin typeface="Pink Shark"/>
              </a:rPr>
              <a:t>Fruity flavours </a:t>
            </a:r>
          </a:p>
          <a:p>
            <a:r>
              <a:rPr lang="en-US" sz="1800" b="0" i="0" u="none" strike="noStrike" baseline="0" dirty="0">
                <a:solidFill>
                  <a:srgbClr val="211D1E"/>
                </a:solidFill>
                <a:latin typeface="Sassoon Primary Rg"/>
              </a:rPr>
              <a:t>Explain to pupils that for Jewish people like Hannah, Tu </a:t>
            </a:r>
            <a:r>
              <a:rPr lang="en-US" sz="1800" b="0" i="0" u="none" strike="noStrike" baseline="0" dirty="0" err="1">
                <a:solidFill>
                  <a:srgbClr val="211D1E"/>
                </a:solidFill>
                <a:latin typeface="Sassoon Primary Rg"/>
              </a:rPr>
              <a:t>B’shevat</a:t>
            </a:r>
            <a:r>
              <a:rPr lang="en-US" sz="1800" b="0" i="0" u="none" strike="noStrike" baseline="0" dirty="0">
                <a:solidFill>
                  <a:srgbClr val="211D1E"/>
                </a:solidFill>
                <a:latin typeface="Sassoon Primary Rg"/>
              </a:rPr>
              <a:t> does not only mean planting trees. It is also an opportunity to try different fruits, particularly those that are plentiful in Israel. </a:t>
            </a:r>
          </a:p>
          <a:p>
            <a:r>
              <a:rPr lang="en-US" sz="1800" b="0" i="0" u="none" strike="noStrike" baseline="0" dirty="0">
                <a:solidFill>
                  <a:srgbClr val="211D1E"/>
                </a:solidFill>
                <a:latin typeface="Sassoon Primary Rg"/>
              </a:rPr>
              <a:t>Explain to the pupils that in Hannah’s family they try to eat a fruit that they have not eaten in the past year. Some of Hannah’s friends do different things, such as eating fruits that are mentioned in the Torah or associated with Israel, like pomegranate, grapes, olives, dates, wheat, barley and figs. </a:t>
            </a:r>
          </a:p>
          <a:p>
            <a:r>
              <a:rPr lang="en-US" sz="1800" b="0" i="0" u="none" strike="noStrike" baseline="0" dirty="0">
                <a:solidFill>
                  <a:srgbClr val="211D1E"/>
                </a:solidFill>
                <a:latin typeface="Sassoon Primary Rg"/>
              </a:rPr>
              <a:t>In the </a:t>
            </a:r>
            <a:r>
              <a:rPr lang="en-US" sz="1800" b="0" i="0" u="none" strike="noStrike" baseline="0" dirty="0" err="1">
                <a:solidFill>
                  <a:srgbClr val="211D1E"/>
                </a:solidFill>
                <a:latin typeface="Sassoon Primary Rg"/>
              </a:rPr>
              <a:t>eResources</a:t>
            </a:r>
            <a:r>
              <a:rPr lang="en-US" sz="1800" b="0" i="0" u="none" strike="noStrike" baseline="0" dirty="0">
                <a:solidFill>
                  <a:srgbClr val="211D1E"/>
                </a:solidFill>
                <a:latin typeface="Sassoon Primary Rg"/>
              </a:rPr>
              <a:t>, you can find lots more about traditions linked to fruit at Tu </a:t>
            </a:r>
            <a:r>
              <a:rPr lang="en-US" sz="1800" b="0" i="0" u="none" strike="noStrike" baseline="0" dirty="0" err="1">
                <a:solidFill>
                  <a:srgbClr val="211D1E"/>
                </a:solidFill>
                <a:latin typeface="Sassoon Primary Rg"/>
              </a:rPr>
              <a:t>B’shevat</a:t>
            </a:r>
            <a:r>
              <a:rPr lang="en-US" sz="1800" b="0" i="0" u="none" strike="noStrike" baseline="0" dirty="0">
                <a:solidFill>
                  <a:srgbClr val="211D1E"/>
                </a:solidFill>
                <a:latin typeface="Sassoon Primary Rg"/>
              </a:rPr>
              <a:t> from a variety of Jewish communities around the world to share with your pupils. </a:t>
            </a:r>
          </a:p>
          <a:p>
            <a:r>
              <a:rPr lang="en-US" sz="1800" b="0" i="0" u="none" strike="noStrike" baseline="0" dirty="0">
                <a:solidFill>
                  <a:srgbClr val="211D1E"/>
                </a:solidFill>
                <a:latin typeface="Sassoon Primary Rg"/>
              </a:rPr>
              <a:t>Bring in some of the fruits mentioned above and challenge the pupils to eat one they have not had before. As the pupils eat them, explain how long it took before that tree developed fruit. For some Jewish people, eating the fruit is a reminder of the seeds in the fruit and how they make new plants that will grow fruit for people in the future. </a:t>
            </a:r>
          </a:p>
          <a:p>
            <a:r>
              <a:rPr lang="en-US" sz="1800" b="0" i="0" u="none" strike="noStrike" baseline="0" dirty="0">
                <a:solidFill>
                  <a:srgbClr val="211D1E"/>
                </a:solidFill>
                <a:latin typeface="Sassoon Primary Rg"/>
              </a:rPr>
              <a:t>Ask pupils to draw the fruit they have eaten and write next to it: ‘I think Jewish people eat fruit at the new year for trees because …’ </a:t>
            </a:r>
          </a:p>
          <a:p>
            <a:r>
              <a:rPr lang="en-US" sz="1800" b="0" i="0" u="none" strike="noStrike" baseline="0" dirty="0">
                <a:solidFill>
                  <a:srgbClr val="211D1E"/>
                </a:solidFill>
                <a:latin typeface="Sassoon Primary Rg"/>
              </a:rPr>
              <a:t>Discuss with the pupils how eating the fruit, planting the trees and having a whole festival day focused on the environment might affect a Jewish person’s beliefs, ideas and actions. </a:t>
            </a:r>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15</a:t>
            </a:fld>
            <a:endParaRPr lang="en-GB"/>
          </a:p>
        </p:txBody>
      </p:sp>
    </p:spTree>
    <p:extLst>
      <p:ext uri="{BB962C8B-B14F-4D97-AF65-F5344CB8AC3E}">
        <p14:creationId xmlns:p14="http://schemas.microsoft.com/office/powerpoint/2010/main" val="19608045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i="0" u="none" strike="noStrike" baseline="0" dirty="0">
                <a:solidFill>
                  <a:srgbClr val="0098AD"/>
                </a:solidFill>
                <a:latin typeface="Pink Shark"/>
              </a:rPr>
              <a:t>Activity 6: An artistic response </a:t>
            </a:r>
          </a:p>
          <a:p>
            <a:r>
              <a:rPr lang="en-US" sz="1800" b="0" i="0" u="none" strike="noStrike" baseline="0" dirty="0">
                <a:solidFill>
                  <a:srgbClr val="211D1E"/>
                </a:solidFill>
                <a:latin typeface="Sassoon Primary Rg"/>
              </a:rPr>
              <a:t>Show pupils some Spirited Arts responses to the 2020 competition category ‘God’s good earth’. See the suggested links in </a:t>
            </a:r>
            <a:r>
              <a:rPr lang="en-US" sz="1800" b="0" i="0" u="none" strike="noStrike" baseline="0" dirty="0" err="1">
                <a:solidFill>
                  <a:srgbClr val="211D1E"/>
                </a:solidFill>
                <a:latin typeface="Sassoon Primary Rg"/>
              </a:rPr>
              <a:t>eResources</a:t>
            </a:r>
            <a:r>
              <a:rPr lang="en-US" sz="1800" b="0" i="0" u="none" strike="noStrike" baseline="0" dirty="0">
                <a:solidFill>
                  <a:srgbClr val="211D1E"/>
                </a:solidFill>
                <a:latin typeface="Sassoon Primary Rg"/>
              </a:rPr>
              <a:t>, but there are a variety of pieces of work on the website that you could show to your pupils. </a:t>
            </a:r>
          </a:p>
          <a:p>
            <a:r>
              <a:rPr lang="en-US" sz="1800" b="0" i="0" u="none" strike="noStrike" baseline="0" dirty="0">
                <a:solidFill>
                  <a:srgbClr val="211D1E"/>
                </a:solidFill>
                <a:latin typeface="Sassoon Primary Rg"/>
              </a:rPr>
              <a:t>Ask the pupils to explain: </a:t>
            </a:r>
          </a:p>
          <a:p>
            <a:r>
              <a:rPr lang="en-US" sz="1800" b="0" i="0" u="none" strike="noStrike" baseline="0" dirty="0">
                <a:solidFill>
                  <a:srgbClr val="211D1E"/>
                </a:solidFill>
                <a:latin typeface="Sassoon Primary Rg"/>
              </a:rPr>
              <a:t>What they can tell about the pupil’s worldview, and ideas about how we should treat the environment, from their artwork and words? </a:t>
            </a:r>
          </a:p>
          <a:p>
            <a:endParaRPr lang="en-GB" sz="1800" b="0" i="0" u="none" strike="noStrike" baseline="0" dirty="0">
              <a:solidFill>
                <a:srgbClr val="211D1E"/>
              </a:solidFill>
              <a:latin typeface="Sassoon Primary Rg"/>
            </a:endParaRPr>
          </a:p>
          <a:p>
            <a:r>
              <a:rPr lang="en-US" sz="1800" b="0" i="0" u="none" strike="noStrike" baseline="0" dirty="0">
                <a:solidFill>
                  <a:srgbClr val="211D1E"/>
                </a:solidFill>
                <a:latin typeface="Sassoon Primary Rg"/>
              </a:rPr>
              <a:t>Finally, ask the pupils to create a piece of art and writing that could be an entry for the competition that shows either what Hannah (Jewish worldview), Grace (Christian worldview) or Cameron (non-religious) might create for the competition. </a:t>
            </a:r>
          </a:p>
          <a:p>
            <a:r>
              <a:rPr lang="en-US" sz="1800" b="0" i="0" u="none" strike="noStrike" baseline="0" dirty="0">
                <a:solidFill>
                  <a:srgbClr val="211D1E"/>
                </a:solidFill>
                <a:latin typeface="Sassoon Primary Rg"/>
              </a:rPr>
              <a:t>The art and write-up should show how the child’s particular beliefs and ideas have affected the work created. </a:t>
            </a:r>
          </a:p>
          <a:p>
            <a:r>
              <a:rPr lang="en-US" sz="1800" b="0" i="0" u="none" strike="noStrike" baseline="0" dirty="0">
                <a:solidFill>
                  <a:srgbClr val="211D1E"/>
                </a:solidFill>
                <a:latin typeface="Sassoon Primary Rg"/>
              </a:rPr>
              <a:t>Compare the artworks and writing created by the class. Discuss: </a:t>
            </a:r>
          </a:p>
          <a:p>
            <a:r>
              <a:rPr lang="en-US" sz="1800" b="0" i="0" u="none" strike="noStrike" baseline="0" dirty="0">
                <a:solidFill>
                  <a:srgbClr val="211D1E"/>
                </a:solidFill>
                <a:latin typeface="Sassoon Primary Rg"/>
              </a:rPr>
              <a:t>What are the similarities and differences between the work? </a:t>
            </a:r>
          </a:p>
          <a:p>
            <a:r>
              <a:rPr lang="en-US" sz="1800" b="0" i="0" u="none" strike="noStrike" baseline="0" dirty="0">
                <a:solidFill>
                  <a:srgbClr val="211D1E"/>
                </a:solidFill>
                <a:latin typeface="Sassoon Primary Rg"/>
              </a:rPr>
              <a:t>If you created a piece of art would yours be similar or different? Why? </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16</a:t>
            </a:fld>
            <a:endParaRPr lang="en-GB"/>
          </a:p>
        </p:txBody>
      </p:sp>
    </p:spTree>
    <p:extLst>
      <p:ext uri="{BB962C8B-B14F-4D97-AF65-F5344CB8AC3E}">
        <p14:creationId xmlns:p14="http://schemas.microsoft.com/office/powerpoint/2010/main" val="11021807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17</a:t>
            </a:fld>
            <a:endParaRPr lang="en-GB"/>
          </a:p>
        </p:txBody>
      </p:sp>
    </p:spTree>
    <p:extLst>
      <p:ext uri="{BB962C8B-B14F-4D97-AF65-F5344CB8AC3E}">
        <p14:creationId xmlns:p14="http://schemas.microsoft.com/office/powerpoint/2010/main" val="37215322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none" strike="noStrike" baseline="0" dirty="0">
                <a:solidFill>
                  <a:srgbClr val="0098AD"/>
                </a:solidFill>
                <a:latin typeface="Pink Shark"/>
              </a:rPr>
              <a:t>Activity 6: An artistic response (continued)</a:t>
            </a:r>
          </a:p>
          <a:p>
            <a:r>
              <a:rPr lang="en-US" sz="1800" b="0" i="0" u="none" strike="noStrike" baseline="0" dirty="0">
                <a:solidFill>
                  <a:srgbClr val="211D1E"/>
                </a:solidFill>
                <a:latin typeface="Sassoon Primary Rg"/>
              </a:rPr>
              <a:t>Finally, ask the pupils to create a piece of art and writing that could be an entry for the competition that shows either what Hannah (Jewish worldview), Grace (Christian worldview) or Cameron (non-religious) might create for the competition. </a:t>
            </a:r>
          </a:p>
          <a:p>
            <a:r>
              <a:rPr lang="en-US" sz="1800" b="0" i="0" u="none" strike="noStrike" baseline="0" dirty="0">
                <a:solidFill>
                  <a:srgbClr val="211D1E"/>
                </a:solidFill>
                <a:latin typeface="Sassoon Primary Rg"/>
              </a:rPr>
              <a:t>The art and write-up should show how the child’s particular beliefs and ideas have affected the work created. </a:t>
            </a:r>
          </a:p>
          <a:p>
            <a:r>
              <a:rPr lang="en-US" sz="1800" b="0" i="0" u="none" strike="noStrike" baseline="0" dirty="0">
                <a:solidFill>
                  <a:srgbClr val="211D1E"/>
                </a:solidFill>
                <a:latin typeface="Sassoon Primary Rg"/>
              </a:rPr>
              <a:t>Compare the artworks and writing created by the class. Discuss: </a:t>
            </a:r>
          </a:p>
          <a:p>
            <a:r>
              <a:rPr lang="en-US" sz="1800" b="0" i="0" u="none" strike="noStrike" baseline="0" dirty="0">
                <a:solidFill>
                  <a:srgbClr val="211D1E"/>
                </a:solidFill>
                <a:latin typeface="Sassoon Primary Rg"/>
              </a:rPr>
              <a:t>What are the similarities and differences between the work? </a:t>
            </a:r>
          </a:p>
          <a:p>
            <a:r>
              <a:rPr lang="en-US" sz="1800" b="0" i="0" u="none" strike="noStrike" baseline="0" dirty="0">
                <a:solidFill>
                  <a:srgbClr val="211D1E"/>
                </a:solidFill>
                <a:latin typeface="Sassoon Primary Rg"/>
              </a:rPr>
              <a:t>If you created a piece of art would yours be similar or different? Why? </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18</a:t>
            </a:fld>
            <a:endParaRPr lang="en-GB"/>
          </a:p>
        </p:txBody>
      </p:sp>
    </p:spTree>
    <p:extLst>
      <p:ext uri="{BB962C8B-B14F-4D97-AF65-F5344CB8AC3E}">
        <p14:creationId xmlns:p14="http://schemas.microsoft.com/office/powerpoint/2010/main" val="2219475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this unit is expected that pupils should know</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many people from different religious and non-religious worldviews want to look after the environment because of their beliefs and values</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many Christians believe it is important to look after the world because it is good</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festival of Tu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B’shevat</a:t>
            </a:r>
            <a:r>
              <a:rPr lang="en-GB" sz="1800" dirty="0">
                <a:effectLst/>
                <a:latin typeface="Calibri" panose="020F0502020204030204" pitchFamily="34" charset="0"/>
                <a:ea typeface="Calibri" panose="020F0502020204030204" pitchFamily="34" charset="0"/>
                <a:cs typeface="Times New Roman" panose="02020603050405020304" pitchFamily="18" charset="0"/>
              </a:rPr>
              <a:t> helps many Jewish people to think about looking after the world</a:t>
            </a:r>
          </a:p>
          <a:p>
            <a:pPr marL="342900" lvl="0" indent="-342900">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lots of people with a non-religious worldview work hard to protect the planet</a:t>
            </a:r>
          </a:p>
          <a:p>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Key vocabulary: world, creation, Tu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B’shevat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environment</a:t>
            </a:r>
            <a:endParaRPr lang="en-US" sz="1200" b="1" i="0" u="none" strike="noStrike" baseline="0" dirty="0">
              <a:solidFill>
                <a:srgbClr val="000000"/>
              </a:solidFill>
              <a:latin typeface="SassoonPrimaryRg-Bold"/>
            </a:endParaRPr>
          </a:p>
          <a:p>
            <a:pPr algn="l"/>
            <a:endParaRPr lang="en-US" sz="1200" b="1" i="0" u="none" strike="noStrike" baseline="0" dirty="0">
              <a:solidFill>
                <a:srgbClr val="000000"/>
              </a:solidFill>
              <a:latin typeface="SassoonPrimaryRg-Bold"/>
            </a:endParaRPr>
          </a:p>
          <a:p>
            <a:pPr algn="l"/>
            <a:r>
              <a:rPr lang="en-US" sz="1200" b="1" i="0" u="none" strike="noStrike" baseline="0" dirty="0">
                <a:solidFill>
                  <a:srgbClr val="000000"/>
                </a:solidFill>
                <a:latin typeface="SassoonPrimaryRg-Bold"/>
              </a:rPr>
              <a:t>This unit helps pupils in Scotland to achieve RME 0-04a,0-06a,1-02a, 1-04a, 1-04c and 1-05a.</a:t>
            </a:r>
            <a:endParaRPr lang="en-GB" dirty="0"/>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19</a:t>
            </a:fld>
            <a:endParaRPr lang="en-GB"/>
          </a:p>
        </p:txBody>
      </p:sp>
    </p:spTree>
    <p:extLst>
      <p:ext uri="{BB962C8B-B14F-4D97-AF65-F5344CB8AC3E}">
        <p14:creationId xmlns:p14="http://schemas.microsoft.com/office/powerpoint/2010/main" val="1456842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612144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055853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F845C3-8CC0-44D6-B07E-4F9E1DE984A5}"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604092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F845C3-8CC0-44D6-B07E-4F9E1DE984A5}"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47947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F845C3-8CC0-44D6-B07E-4F9E1DE984A5}" type="datetimeFigureOut">
              <a:rPr lang="en-GB" smtClean="0"/>
              <a:t>27/04/2021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15197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F845C3-8CC0-44D6-B07E-4F9E1DE984A5}" type="datetimeFigureOut">
              <a:rPr lang="en-GB" smtClean="0"/>
              <a:t>27/04/2021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141538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F845C3-8CC0-44D6-B07E-4F9E1DE984A5}" type="datetimeFigureOut">
              <a:rPr lang="en-GB" smtClean="0"/>
              <a:t>27/04/2021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241176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F845C3-8CC0-44D6-B07E-4F9E1DE984A5}"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278691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F845C3-8CC0-44D6-B07E-4F9E1DE984A5}"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416797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194762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841191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F845C3-8CC0-44D6-B07E-4F9E1DE984A5}" type="datetimeFigureOut">
              <a:rPr lang="en-GB" smtClean="0"/>
              <a:t>27/04/2021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094663-4A7E-4C1A-B91E-1A1B2428B52A}" type="slidenum">
              <a:rPr lang="en-GB" smtClean="0"/>
              <a:t>‹#›</a:t>
            </a:fld>
            <a:endParaRPr lang="en-GB"/>
          </a:p>
        </p:txBody>
      </p:sp>
    </p:spTree>
    <p:extLst>
      <p:ext uri="{BB962C8B-B14F-4D97-AF65-F5344CB8AC3E}">
        <p14:creationId xmlns:p14="http://schemas.microsoft.com/office/powerpoint/2010/main" val="2305660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10.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2.jp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jpg"/><Relationship Id="rId7"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7.svg"/><Relationship Id="rId11" Type="http://schemas.openxmlformats.org/officeDocument/2006/relationships/image" Target="../media/image6.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3.png"/><Relationship Id="rId9" Type="http://schemas.openxmlformats.org/officeDocument/2006/relationships/image" Target="../media/image20.png"/></Relationships>
</file>

<file path=ppt/slides/_rels/slide1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jpg"/><Relationship Id="rId7" Type="http://schemas.openxmlformats.org/officeDocument/2006/relationships/image" Target="../media/image18.png"/><Relationship Id="rId12"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7.svg"/><Relationship Id="rId11" Type="http://schemas.openxmlformats.org/officeDocument/2006/relationships/image" Target="../media/image7.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3.png"/><Relationship Id="rId9" Type="http://schemas.openxmlformats.org/officeDocument/2006/relationships/image" Target="../media/image20.png"/></Relationships>
</file>

<file path=ppt/slides/_rels/slide1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2.jpg"/><Relationship Id="rId7"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jpg"/><Relationship Id="rId7"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3.png"/><Relationship Id="rId9"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30.jp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31.jp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3171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sp>
        <p:nvSpPr>
          <p:cNvPr id="3" name="TextBox 2">
            <a:extLst>
              <a:ext uri="{FF2B5EF4-FFF2-40B4-BE49-F238E27FC236}">
                <a16:creationId xmlns:a16="http://schemas.microsoft.com/office/drawing/2014/main" id="{5678A83D-5110-4E1C-A9E7-A7A64C6786A7}"/>
              </a:ext>
            </a:extLst>
          </p:cNvPr>
          <p:cNvSpPr txBox="1"/>
          <p:nvPr/>
        </p:nvSpPr>
        <p:spPr>
          <a:xfrm>
            <a:off x="182421" y="1119279"/>
            <a:ext cx="5250192" cy="5570756"/>
          </a:xfrm>
          <a:prstGeom prst="rect">
            <a:avLst/>
          </a:prstGeom>
          <a:noFill/>
        </p:spPr>
        <p:txBody>
          <a:bodyPr wrap="square" rtlCol="0">
            <a:spAutoFit/>
          </a:bodyPr>
          <a:lstStyle/>
          <a:p>
            <a:r>
              <a:rPr lang="en-GB" sz="4000" dirty="0"/>
              <a:t>Some important words you will learn in this unit</a:t>
            </a:r>
          </a:p>
          <a:p>
            <a:pPr>
              <a:lnSpc>
                <a:spcPct val="150000"/>
              </a:lnSpc>
            </a:pPr>
            <a:r>
              <a:rPr lang="en-GB" sz="4000" b="1" dirty="0">
                <a:effectLst/>
                <a:latin typeface="Calibri" panose="020F0502020204030204" pitchFamily="34" charset="0"/>
                <a:ea typeface="Calibri" panose="020F0502020204030204" pitchFamily="34" charset="0"/>
                <a:cs typeface="Times New Roman" panose="02020603050405020304" pitchFamily="18" charset="0"/>
              </a:rPr>
              <a:t>World</a:t>
            </a:r>
          </a:p>
          <a:p>
            <a:pPr>
              <a:lnSpc>
                <a:spcPct val="150000"/>
              </a:lnSpc>
            </a:pPr>
            <a:r>
              <a:rPr lang="en-GB" sz="4000" b="1" dirty="0">
                <a:effectLst/>
                <a:latin typeface="Calibri" panose="020F0502020204030204" pitchFamily="34" charset="0"/>
                <a:ea typeface="Calibri" panose="020F0502020204030204" pitchFamily="34" charset="0"/>
                <a:cs typeface="Times New Roman" panose="02020603050405020304" pitchFamily="18" charset="0"/>
              </a:rPr>
              <a:t>Creation</a:t>
            </a:r>
          </a:p>
          <a:p>
            <a:pPr>
              <a:lnSpc>
                <a:spcPct val="150000"/>
              </a:lnSpc>
            </a:pPr>
            <a:r>
              <a:rPr lang="en-GB" sz="4000" b="1" dirty="0">
                <a:effectLst/>
                <a:latin typeface="Calibri" panose="020F0502020204030204" pitchFamily="34" charset="0"/>
                <a:ea typeface="Calibri" panose="020F0502020204030204" pitchFamily="34" charset="0"/>
                <a:cs typeface="Times New Roman" panose="02020603050405020304" pitchFamily="18" charset="0"/>
              </a:rPr>
              <a:t>Tu </a:t>
            </a:r>
            <a:r>
              <a:rPr lang="en-GB" sz="4000" b="1" dirty="0" err="1">
                <a:effectLst/>
                <a:latin typeface="Calibri" panose="020F0502020204030204" pitchFamily="34" charset="0"/>
                <a:ea typeface="Calibri" panose="020F0502020204030204" pitchFamily="34" charset="0"/>
                <a:cs typeface="Times New Roman" panose="02020603050405020304" pitchFamily="18" charset="0"/>
              </a:rPr>
              <a:t>B’shevat</a:t>
            </a:r>
            <a:endParaRPr lang="en-GB" sz="4000" b="1"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4000" b="1" dirty="0">
                <a:effectLst/>
                <a:latin typeface="Calibri" panose="020F0502020204030204" pitchFamily="34" charset="0"/>
                <a:ea typeface="Calibri" panose="020F0502020204030204" pitchFamily="34" charset="0"/>
                <a:cs typeface="Times New Roman" panose="02020603050405020304" pitchFamily="18" charset="0"/>
              </a:rPr>
              <a:t>environment</a:t>
            </a:r>
            <a:endParaRPr lang="en-GB" sz="4000" dirty="0"/>
          </a:p>
          <a:p>
            <a:endParaRPr lang="en-GB" dirty="0"/>
          </a:p>
          <a:p>
            <a:endParaRPr lang="en-GB" dirty="0"/>
          </a:p>
        </p:txBody>
      </p:sp>
    </p:spTree>
    <p:extLst>
      <p:ext uri="{BB962C8B-B14F-4D97-AF65-F5344CB8AC3E}">
        <p14:creationId xmlns:p14="http://schemas.microsoft.com/office/powerpoint/2010/main" val="3196834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182420" y="6565612"/>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pic>
        <p:nvPicPr>
          <p:cNvPr id="9" name="Picture 8">
            <a:extLst>
              <a:ext uri="{FF2B5EF4-FFF2-40B4-BE49-F238E27FC236}">
                <a16:creationId xmlns:a16="http://schemas.microsoft.com/office/drawing/2014/main" id="{B68717BC-CB32-40D6-8E41-EDA148B5D0EA}"/>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7242530" y="287106"/>
            <a:ext cx="4949470" cy="6568734"/>
          </a:xfrm>
          <a:prstGeom prst="rect">
            <a:avLst/>
          </a:prstGeom>
        </p:spPr>
      </p:pic>
      <p:sp>
        <p:nvSpPr>
          <p:cNvPr id="5" name="Flowchart: Alternate Process 4">
            <a:extLst>
              <a:ext uri="{FF2B5EF4-FFF2-40B4-BE49-F238E27FC236}">
                <a16:creationId xmlns:a16="http://schemas.microsoft.com/office/drawing/2014/main" id="{EDA2E2BB-AC11-4029-ADF3-2BC7C562F9DF}"/>
              </a:ext>
            </a:extLst>
          </p:cNvPr>
          <p:cNvSpPr/>
          <p:nvPr/>
        </p:nvSpPr>
        <p:spPr>
          <a:xfrm>
            <a:off x="531093" y="2196934"/>
            <a:ext cx="3996669" cy="973704"/>
          </a:xfrm>
          <a:prstGeom prst="flowChartAlternateProcess">
            <a:avLst/>
          </a:prstGeom>
          <a:solidFill>
            <a:srgbClr val="AB57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 idea would you add?</a:t>
            </a:r>
          </a:p>
        </p:txBody>
      </p:sp>
      <p:sp>
        <p:nvSpPr>
          <p:cNvPr id="10" name="Flowchart: Alternate Process 9">
            <a:extLst>
              <a:ext uri="{FF2B5EF4-FFF2-40B4-BE49-F238E27FC236}">
                <a16:creationId xmlns:a16="http://schemas.microsoft.com/office/drawing/2014/main" id="{332DB484-C5C7-40EC-86A1-292E5BC5B5B9}"/>
              </a:ext>
            </a:extLst>
          </p:cNvPr>
          <p:cNvSpPr/>
          <p:nvPr/>
        </p:nvSpPr>
        <p:spPr>
          <a:xfrm>
            <a:off x="2116092" y="3732547"/>
            <a:ext cx="3996669" cy="973704"/>
          </a:xfrm>
          <a:prstGeom prst="flowChartAlternateProcess">
            <a:avLst/>
          </a:prstGeom>
          <a:solidFill>
            <a:srgbClr val="AB57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Who are you going to ask to fill it in?</a:t>
            </a:r>
          </a:p>
        </p:txBody>
      </p:sp>
    </p:spTree>
    <p:extLst>
      <p:ext uri="{BB962C8B-B14F-4D97-AF65-F5344CB8AC3E}">
        <p14:creationId xmlns:p14="http://schemas.microsoft.com/office/powerpoint/2010/main" val="2026537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204977" y="6565612"/>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pic>
        <p:nvPicPr>
          <p:cNvPr id="1026" name="EF235393-709F-42DF-BE6A-3F73463FEB52">
            <a:extLst>
              <a:ext uri="{FF2B5EF4-FFF2-40B4-BE49-F238E27FC236}">
                <a16:creationId xmlns:a16="http://schemas.microsoft.com/office/drawing/2014/main" id="{84D038AB-0D8F-4334-A282-52D4F92B51B0}"/>
              </a:ext>
            </a:extLst>
          </p:cNvPr>
          <p:cNvPicPr>
            <a:picLocks noChangeAspect="1" noChangeArrowheads="1"/>
          </p:cNvPicPr>
          <p:nvPr/>
        </p:nvPicPr>
        <p:blipFill>
          <a:blip r:embed="rId5" cstate="screen">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7368502" y="0"/>
            <a:ext cx="516691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peech Bubble: Rectangle with Corners Rounded 2">
            <a:extLst>
              <a:ext uri="{FF2B5EF4-FFF2-40B4-BE49-F238E27FC236}">
                <a16:creationId xmlns:a16="http://schemas.microsoft.com/office/drawing/2014/main" id="{0B93E192-9F90-4996-B652-028A6538A826}"/>
              </a:ext>
            </a:extLst>
          </p:cNvPr>
          <p:cNvSpPr/>
          <p:nvPr/>
        </p:nvSpPr>
        <p:spPr>
          <a:xfrm>
            <a:off x="384711" y="1438836"/>
            <a:ext cx="4913430" cy="1385046"/>
          </a:xfrm>
          <a:prstGeom prst="wedgeRoundRectCallout">
            <a:avLst/>
          </a:prstGeom>
          <a:solidFill>
            <a:srgbClr val="8F6AC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 switch off the lights because…</a:t>
            </a:r>
          </a:p>
        </p:txBody>
      </p:sp>
      <p:sp>
        <p:nvSpPr>
          <p:cNvPr id="10" name="Speech Bubble: Rectangle with Corners Rounded 9">
            <a:extLst>
              <a:ext uri="{FF2B5EF4-FFF2-40B4-BE49-F238E27FC236}">
                <a16:creationId xmlns:a16="http://schemas.microsoft.com/office/drawing/2014/main" id="{3812C98B-E690-4334-B672-2150A294F83D}"/>
              </a:ext>
            </a:extLst>
          </p:cNvPr>
          <p:cNvSpPr/>
          <p:nvPr/>
        </p:nvSpPr>
        <p:spPr>
          <a:xfrm>
            <a:off x="1724139" y="3842412"/>
            <a:ext cx="5166919" cy="1385046"/>
          </a:xfrm>
          <a:prstGeom prst="wedgeRoundRectCallout">
            <a:avLst/>
          </a:prstGeom>
          <a:solidFill>
            <a:srgbClr val="8F6AC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 don’t put things in the compost bin because…</a:t>
            </a:r>
          </a:p>
        </p:txBody>
      </p:sp>
    </p:spTree>
    <p:extLst>
      <p:ext uri="{BB962C8B-B14F-4D97-AF65-F5344CB8AC3E}">
        <p14:creationId xmlns:p14="http://schemas.microsoft.com/office/powerpoint/2010/main" val="963597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sp>
        <p:nvSpPr>
          <p:cNvPr id="4" name="Speech Bubble: Rectangle with Corners Rounded 3">
            <a:extLst>
              <a:ext uri="{FF2B5EF4-FFF2-40B4-BE49-F238E27FC236}">
                <a16:creationId xmlns:a16="http://schemas.microsoft.com/office/drawing/2014/main" id="{1D143D25-1914-4E08-BE1C-F73546BE19C2}"/>
              </a:ext>
            </a:extLst>
          </p:cNvPr>
          <p:cNvSpPr/>
          <p:nvPr/>
        </p:nvSpPr>
        <p:spPr>
          <a:xfrm>
            <a:off x="182420" y="932150"/>
            <a:ext cx="8289227" cy="5367955"/>
          </a:xfrm>
          <a:prstGeom prst="wedgeRoundRectCallout">
            <a:avLst>
              <a:gd name="adj1" fmla="val 56944"/>
              <a:gd name="adj2" fmla="val -16170"/>
              <a:gd name="adj3" fmla="val 16667"/>
            </a:avLst>
          </a:prstGeom>
          <a:solidFill>
            <a:srgbClr val="8F56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My name is Grace. I am 8 and I am a Christian. We go to church every week. I’m part of my church, which is called Greenlight. We think that God wants us to look after the world and if we don’t do it now it will be ruined forever. We do loads of things to show the other people in our church how important this is, like making little films and writing prayers. We even bought fully recyclable takeaway cups for the church café.</a:t>
            </a:r>
          </a:p>
          <a:p>
            <a:pPr algn="ctr"/>
            <a:r>
              <a:rPr lang="en-US" sz="2000" dirty="0"/>
              <a:t>In our group we think we are part of the creation of God and need to protect it because we have not looked after it in the past. We have solar panels on our house and try and grow lots of our own food at the allotment. We even take our old vegetables, fruit and teabags to make compost to help the plants grow. In the garden we have a bug hotel and feed the birds. We arrange litter-picks at the local park and I help run the eco club at school. We won an award from First News or collecting crisp packets to be recycled, raising money for the hospital.</a:t>
            </a:r>
          </a:p>
          <a:p>
            <a:pPr algn="ctr"/>
            <a:r>
              <a:rPr lang="en-US" sz="2000" dirty="0"/>
              <a:t>For Christmas this year my mum made a reusable advent calendar and our church group did a Secret Santa of homemade things – it was great. My dad got a homemade candle and I got some homemade sweets. </a:t>
            </a:r>
            <a:endParaRPr lang="en-GB" sz="2000" dirty="0"/>
          </a:p>
        </p:txBody>
      </p:sp>
      <p:pic>
        <p:nvPicPr>
          <p:cNvPr id="6" name="Picture 5" descr="A picture containing text, toy, doll, vector graphics&#10;&#10;Description automatically generated">
            <a:extLst>
              <a:ext uri="{FF2B5EF4-FFF2-40B4-BE49-F238E27FC236}">
                <a16:creationId xmlns:a16="http://schemas.microsoft.com/office/drawing/2014/main" id="{BE4A2437-C517-4A89-AAB0-9DE6EF0DCA4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951843" y="745022"/>
            <a:ext cx="3057737" cy="5367955"/>
          </a:xfrm>
          <a:prstGeom prst="rect">
            <a:avLst/>
          </a:prstGeom>
        </p:spPr>
      </p:pic>
    </p:spTree>
    <p:extLst>
      <p:ext uri="{BB962C8B-B14F-4D97-AF65-F5344CB8AC3E}">
        <p14:creationId xmlns:p14="http://schemas.microsoft.com/office/powerpoint/2010/main" val="469131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sp>
        <p:nvSpPr>
          <p:cNvPr id="4" name="Speech Bubble: Rectangle with Corners Rounded 3">
            <a:extLst>
              <a:ext uri="{FF2B5EF4-FFF2-40B4-BE49-F238E27FC236}">
                <a16:creationId xmlns:a16="http://schemas.microsoft.com/office/drawing/2014/main" id="{1C119BCC-5E7F-4B48-9E10-BD1B719FD914}"/>
              </a:ext>
            </a:extLst>
          </p:cNvPr>
          <p:cNvSpPr/>
          <p:nvPr/>
        </p:nvSpPr>
        <p:spPr>
          <a:xfrm>
            <a:off x="3603813" y="773957"/>
            <a:ext cx="8405767" cy="5250323"/>
          </a:xfrm>
          <a:prstGeom prst="wedgeRoundRectCallout">
            <a:avLst>
              <a:gd name="adj1" fmla="val -55486"/>
              <a:gd name="adj2" fmla="val 7275"/>
              <a:gd name="adj3" fmla="val 16667"/>
            </a:avLst>
          </a:prstGeom>
          <a:solidFill>
            <a:srgbClr val="8F6AC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t>My name is Dexter and I am 7. My mum says our family is Christian. We celebrate Christmas and sometimes I go to Church for weddings or with my granny.</a:t>
            </a:r>
          </a:p>
          <a:p>
            <a:r>
              <a:rPr lang="en-US" sz="2400" dirty="0"/>
              <a:t>I have a packed lunch at school and everyday my sandwiches are wrapped in cling film. I try to put it in the right bin, but sometimes when I am in a hurry it is easier to put it in the food waste bin. I think the eco club probably sort the waste, so I don’t think it matters too much when I forget.</a:t>
            </a:r>
          </a:p>
          <a:p>
            <a:r>
              <a:rPr lang="en-US" sz="2400" dirty="0"/>
              <a:t>Hannah is my best friend and she is really good about doing the right thing to look after the environment. I suppose I think I should be better at looking after the world because I really like seeing the birds on my way to school. I would hate it if the rubbish on the playground was eaten by them.</a:t>
            </a:r>
            <a:endParaRPr lang="en-GB" sz="2400" dirty="0"/>
          </a:p>
        </p:txBody>
      </p:sp>
      <p:pic>
        <p:nvPicPr>
          <p:cNvPr id="6" name="Picture 5" descr="A picture containing toy, doll&#10;&#10;Description automatically generated">
            <a:extLst>
              <a:ext uri="{FF2B5EF4-FFF2-40B4-BE49-F238E27FC236}">
                <a16:creationId xmlns:a16="http://schemas.microsoft.com/office/drawing/2014/main" id="{08913D1E-86FB-4C90-8F06-C698355500E2}"/>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2420" y="1056692"/>
            <a:ext cx="2504067" cy="5416009"/>
          </a:xfrm>
          <a:prstGeom prst="rect">
            <a:avLst/>
          </a:prstGeom>
        </p:spPr>
      </p:pic>
    </p:spTree>
    <p:extLst>
      <p:ext uri="{BB962C8B-B14F-4D97-AF65-F5344CB8AC3E}">
        <p14:creationId xmlns:p14="http://schemas.microsoft.com/office/powerpoint/2010/main" val="515379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sp>
        <p:nvSpPr>
          <p:cNvPr id="4" name="Speech Bubble: Rectangle with Corners Rounded 3">
            <a:extLst>
              <a:ext uri="{FF2B5EF4-FFF2-40B4-BE49-F238E27FC236}">
                <a16:creationId xmlns:a16="http://schemas.microsoft.com/office/drawing/2014/main" id="{BF53BD59-FBFF-47E4-BD02-8CEB54EBA0F8}"/>
              </a:ext>
            </a:extLst>
          </p:cNvPr>
          <p:cNvSpPr/>
          <p:nvPr/>
        </p:nvSpPr>
        <p:spPr>
          <a:xfrm>
            <a:off x="384711" y="891005"/>
            <a:ext cx="8436560" cy="5367956"/>
          </a:xfrm>
          <a:prstGeom prst="wedgeRoundRectCallout">
            <a:avLst>
              <a:gd name="adj1" fmla="val 57636"/>
              <a:gd name="adj2" fmla="val 1788"/>
              <a:gd name="adj3" fmla="val 16667"/>
            </a:avLst>
          </a:prstGeom>
          <a:solidFill>
            <a:srgbClr val="8F56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t>Hi, I am Hannah. I am 7, and being Jewish is really important in my family. We celebrate all the festivals and sometimes go to the synagogue too.</a:t>
            </a:r>
          </a:p>
          <a:p>
            <a:r>
              <a:rPr lang="en-US" sz="2400" dirty="0"/>
              <a:t>I live on the edge of the city and I worry about all the pollution from the cars. It makes me cough. My religion teaches us that we need to look after the world – repair it from the things we have done to it. This is called ‘Tikkun </a:t>
            </a:r>
            <a:r>
              <a:rPr lang="en-US" sz="2400" dirty="0" err="1"/>
              <a:t>olam</a:t>
            </a:r>
            <a:r>
              <a:rPr lang="en-US" sz="2400" dirty="0"/>
              <a:t>’. We even have a special festival for planting trees every year. I think God wants us to look after this world, so I try really hard not to waste things. At Hannukah my presents were in pretty brown paper that my dad had drawn pictures on, with no glitter or bows. At school and home I’m really careful to put things in the right bin, and I make sure I only take as much as I can eat at school dinners.</a:t>
            </a:r>
            <a:endParaRPr lang="en-GB" sz="2400" dirty="0"/>
          </a:p>
        </p:txBody>
      </p:sp>
      <p:pic>
        <p:nvPicPr>
          <p:cNvPr id="6" name="Picture 5" descr="A picture containing toy, doll&#10;&#10;Description automatically generated">
            <a:extLst>
              <a:ext uri="{FF2B5EF4-FFF2-40B4-BE49-F238E27FC236}">
                <a16:creationId xmlns:a16="http://schemas.microsoft.com/office/drawing/2014/main" id="{38CFB0D0-03E0-46D9-B43E-FA4F35CF823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548498" y="545685"/>
            <a:ext cx="2326089" cy="5510448"/>
          </a:xfrm>
          <a:prstGeom prst="rect">
            <a:avLst/>
          </a:prstGeom>
        </p:spPr>
      </p:pic>
    </p:spTree>
    <p:extLst>
      <p:ext uri="{BB962C8B-B14F-4D97-AF65-F5344CB8AC3E}">
        <p14:creationId xmlns:p14="http://schemas.microsoft.com/office/powerpoint/2010/main" val="4043709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sp>
        <p:nvSpPr>
          <p:cNvPr id="4" name="Speech Bubble: Rectangle with Corners Rounded 3">
            <a:extLst>
              <a:ext uri="{FF2B5EF4-FFF2-40B4-BE49-F238E27FC236}">
                <a16:creationId xmlns:a16="http://schemas.microsoft.com/office/drawing/2014/main" id="{8DA111FE-57A8-4DC8-B335-8599D64AACD2}"/>
              </a:ext>
            </a:extLst>
          </p:cNvPr>
          <p:cNvSpPr/>
          <p:nvPr/>
        </p:nvSpPr>
        <p:spPr>
          <a:xfrm>
            <a:off x="4025462" y="777458"/>
            <a:ext cx="7958759" cy="5367955"/>
          </a:xfrm>
          <a:prstGeom prst="wedgeRoundRectCallout">
            <a:avLst>
              <a:gd name="adj1" fmla="val -61097"/>
              <a:gd name="adj2" fmla="val -27453"/>
              <a:gd name="adj3" fmla="val 16667"/>
            </a:avLst>
          </a:prstGeom>
          <a:solidFill>
            <a:srgbClr val="AB57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t>My name is Cameron and I am 8. I think that looking after the world around us is really important. We watched the </a:t>
            </a:r>
            <a:r>
              <a:rPr lang="en-US" sz="2400" dirty="0" err="1"/>
              <a:t>programme</a:t>
            </a:r>
            <a:r>
              <a:rPr lang="en-US" sz="2400" dirty="0"/>
              <a:t> </a:t>
            </a:r>
            <a:r>
              <a:rPr lang="en-US" sz="2400" i="1" dirty="0"/>
              <a:t>Blue Planet II </a:t>
            </a:r>
            <a:r>
              <a:rPr lang="en-US" sz="2400" dirty="0"/>
              <a:t>on TV. I was really scared when I saw the bird feeding plastic to its chicks. </a:t>
            </a:r>
          </a:p>
          <a:p>
            <a:r>
              <a:rPr lang="en-US" sz="2400" dirty="0"/>
              <a:t>I try really hard to think about the amount of plastic I use. We use a packed lunch box with my sandwiches in reusable wrapping, and I have a reusable straw for drinks. We have lots of different bins in a drawer in our kitchen. One for rubbish, one for recycling and one for apple cores and other vegetable waste. I’m one of the eco monitors at school and I make sure people pick up litter. My mum says I have to think more about not wasting so much as I’m always throwing away paper I haven’t used up.</a:t>
            </a:r>
            <a:endParaRPr lang="en-GB" sz="2400" dirty="0"/>
          </a:p>
        </p:txBody>
      </p:sp>
      <p:pic>
        <p:nvPicPr>
          <p:cNvPr id="6" name="Picture 5" descr="Icon&#10;&#10;Description automatically generated">
            <a:extLst>
              <a:ext uri="{FF2B5EF4-FFF2-40B4-BE49-F238E27FC236}">
                <a16:creationId xmlns:a16="http://schemas.microsoft.com/office/drawing/2014/main" id="{5365E256-122B-4749-B177-D12CCA7E8F1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843" y="865405"/>
            <a:ext cx="2893228" cy="5621829"/>
          </a:xfrm>
          <a:prstGeom prst="rect">
            <a:avLst/>
          </a:prstGeom>
        </p:spPr>
      </p:pic>
    </p:spTree>
    <p:extLst>
      <p:ext uri="{BB962C8B-B14F-4D97-AF65-F5344CB8AC3E}">
        <p14:creationId xmlns:p14="http://schemas.microsoft.com/office/powerpoint/2010/main" val="3397680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182420" y="6566231"/>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pic>
        <p:nvPicPr>
          <p:cNvPr id="2050" name="738A9DAC-824D-431E-9DAB-D34A2D92CEC7">
            <a:extLst>
              <a:ext uri="{FF2B5EF4-FFF2-40B4-BE49-F238E27FC236}">
                <a16:creationId xmlns:a16="http://schemas.microsoft.com/office/drawing/2014/main" id="{AF6FBCFB-93CF-486D-A0F5-DBBC750A7464}"/>
              </a:ext>
            </a:extLst>
          </p:cNvPr>
          <p:cNvPicPr>
            <a:picLocks noChangeAspect="1" noChangeArrowheads="1"/>
          </p:cNvPicPr>
          <p:nvPr/>
        </p:nvPicPr>
        <p:blipFill>
          <a:blip r:embed="rId5" cstate="screen">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7124705" y="50803"/>
            <a:ext cx="5067295" cy="6756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peech Bubble: Rectangle with Corners Rounded 4">
            <a:extLst>
              <a:ext uri="{FF2B5EF4-FFF2-40B4-BE49-F238E27FC236}">
                <a16:creationId xmlns:a16="http://schemas.microsoft.com/office/drawing/2014/main" id="{EB02A758-CE73-4118-A802-51BEC947F87C}"/>
              </a:ext>
            </a:extLst>
          </p:cNvPr>
          <p:cNvSpPr/>
          <p:nvPr/>
        </p:nvSpPr>
        <p:spPr>
          <a:xfrm>
            <a:off x="1401641" y="1119279"/>
            <a:ext cx="3358618" cy="1704603"/>
          </a:xfrm>
          <a:prstGeom prst="wedgeRoundRectCallout">
            <a:avLst>
              <a:gd name="adj1" fmla="val 129027"/>
              <a:gd name="adj2" fmla="val 43567"/>
              <a:gd name="adj3" fmla="val 16667"/>
            </a:avLst>
          </a:prstGeom>
          <a:solidFill>
            <a:srgbClr val="8F56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I’m Hannah and I …because…</a:t>
            </a:r>
          </a:p>
        </p:txBody>
      </p:sp>
      <p:sp>
        <p:nvSpPr>
          <p:cNvPr id="9" name="Speech Bubble: Rectangle with Corners Rounded 8">
            <a:extLst>
              <a:ext uri="{FF2B5EF4-FFF2-40B4-BE49-F238E27FC236}">
                <a16:creationId xmlns:a16="http://schemas.microsoft.com/office/drawing/2014/main" id="{9AE02057-BB22-49F8-A890-37B667549808}"/>
              </a:ext>
            </a:extLst>
          </p:cNvPr>
          <p:cNvSpPr/>
          <p:nvPr/>
        </p:nvSpPr>
        <p:spPr>
          <a:xfrm>
            <a:off x="1371993" y="3767397"/>
            <a:ext cx="3358618" cy="1704603"/>
          </a:xfrm>
          <a:prstGeom prst="wedgeRoundRectCallout">
            <a:avLst>
              <a:gd name="adj1" fmla="val 123422"/>
              <a:gd name="adj2" fmla="val 73544"/>
              <a:gd name="adj3" fmla="val 16667"/>
            </a:avLst>
          </a:prstGeom>
          <a:solidFill>
            <a:srgbClr val="8F56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I’m Dexter and I …because…</a:t>
            </a:r>
          </a:p>
        </p:txBody>
      </p:sp>
    </p:spTree>
    <p:extLst>
      <p:ext uri="{BB962C8B-B14F-4D97-AF65-F5344CB8AC3E}">
        <p14:creationId xmlns:p14="http://schemas.microsoft.com/office/powerpoint/2010/main" val="1270912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sp>
        <p:nvSpPr>
          <p:cNvPr id="3" name="Speech Bubble: Rectangle with Corners Rounded 2">
            <a:extLst>
              <a:ext uri="{FF2B5EF4-FFF2-40B4-BE49-F238E27FC236}">
                <a16:creationId xmlns:a16="http://schemas.microsoft.com/office/drawing/2014/main" id="{2DF7B4D8-16C7-4465-8D89-0E398734855C}"/>
              </a:ext>
            </a:extLst>
          </p:cNvPr>
          <p:cNvSpPr/>
          <p:nvPr/>
        </p:nvSpPr>
        <p:spPr>
          <a:xfrm>
            <a:off x="7855028" y="1237129"/>
            <a:ext cx="3961118" cy="4007224"/>
          </a:xfrm>
          <a:prstGeom prst="wedgeRoundRectCallout">
            <a:avLst>
              <a:gd name="adj1" fmla="val -113171"/>
              <a:gd name="adj2" fmla="val 47064"/>
              <a:gd name="adj3" fmla="val 16667"/>
            </a:avLst>
          </a:prstGeom>
          <a:solidFill>
            <a:srgbClr val="8F6AC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0" i="0" u="none" strike="noStrike" baseline="0" dirty="0">
                <a:solidFill>
                  <a:schemeClr val="bg1"/>
                </a:solidFill>
                <a:latin typeface="Sassoon Primary Rg"/>
              </a:rPr>
              <a:t>What do you think the story says God thought was good? </a:t>
            </a:r>
          </a:p>
          <a:p>
            <a:endParaRPr lang="en-US" sz="2800" b="0" i="0" u="none" strike="noStrike" baseline="0" dirty="0">
              <a:solidFill>
                <a:schemeClr val="bg1"/>
              </a:solidFill>
              <a:latin typeface="Sassoon Primary Rg"/>
            </a:endParaRPr>
          </a:p>
          <a:p>
            <a:r>
              <a:rPr lang="en-US" sz="2800" b="0" i="0" u="none" strike="noStrike" baseline="0" dirty="0">
                <a:solidFill>
                  <a:schemeClr val="bg1"/>
                </a:solidFill>
                <a:latin typeface="Sassoon Primary Rg"/>
              </a:rPr>
              <a:t>Do you think Dexter and Grace would agree with your ideas? </a:t>
            </a:r>
          </a:p>
        </p:txBody>
      </p:sp>
      <p:pic>
        <p:nvPicPr>
          <p:cNvPr id="5" name="Graphic 4" descr="Ear outline">
            <a:extLst>
              <a:ext uri="{FF2B5EF4-FFF2-40B4-BE49-F238E27FC236}">
                <a16:creationId xmlns:a16="http://schemas.microsoft.com/office/drawing/2014/main" id="{7A4FACB4-DC6A-4179-A99D-016D79FEF4F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75854" y="1024514"/>
            <a:ext cx="2216227" cy="2216227"/>
          </a:xfrm>
          <a:prstGeom prst="rect">
            <a:avLst/>
          </a:prstGeom>
        </p:spPr>
      </p:pic>
      <p:pic>
        <p:nvPicPr>
          <p:cNvPr id="9" name="Graphic 8" descr="Lips with solid fill">
            <a:extLst>
              <a:ext uri="{FF2B5EF4-FFF2-40B4-BE49-F238E27FC236}">
                <a16:creationId xmlns:a16="http://schemas.microsoft.com/office/drawing/2014/main" id="{5FF1127A-60EF-44E7-B72C-5A91748A8F2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269249" y="4263128"/>
            <a:ext cx="1954306" cy="1954306"/>
          </a:xfrm>
          <a:prstGeom prst="rect">
            <a:avLst/>
          </a:prstGeom>
        </p:spPr>
      </p:pic>
      <p:sp>
        <p:nvSpPr>
          <p:cNvPr id="10" name="TextBox 9">
            <a:extLst>
              <a:ext uri="{FF2B5EF4-FFF2-40B4-BE49-F238E27FC236}">
                <a16:creationId xmlns:a16="http://schemas.microsoft.com/office/drawing/2014/main" id="{31DB05BE-8138-4BEB-A4B2-D36C4AED0A9F}"/>
              </a:ext>
            </a:extLst>
          </p:cNvPr>
          <p:cNvSpPr txBox="1"/>
          <p:nvPr/>
        </p:nvSpPr>
        <p:spPr>
          <a:xfrm>
            <a:off x="2592081" y="1532462"/>
            <a:ext cx="3961118" cy="1200329"/>
          </a:xfrm>
          <a:prstGeom prst="rect">
            <a:avLst/>
          </a:prstGeom>
          <a:noFill/>
        </p:spPr>
        <p:txBody>
          <a:bodyPr wrap="square" rtlCol="0">
            <a:spAutoFit/>
          </a:bodyPr>
          <a:lstStyle/>
          <a:p>
            <a:r>
              <a:rPr lang="en-GB" sz="2400" dirty="0"/>
              <a:t>As your teacher reads the creation story from the beginning of the Bible</a:t>
            </a:r>
          </a:p>
        </p:txBody>
      </p:sp>
    </p:spTree>
    <p:extLst>
      <p:ext uri="{BB962C8B-B14F-4D97-AF65-F5344CB8AC3E}">
        <p14:creationId xmlns:p14="http://schemas.microsoft.com/office/powerpoint/2010/main" val="1779577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pic>
        <p:nvPicPr>
          <p:cNvPr id="5" name="Picture 2">
            <a:extLst>
              <a:ext uri="{FF2B5EF4-FFF2-40B4-BE49-F238E27FC236}">
                <a16:creationId xmlns:a16="http://schemas.microsoft.com/office/drawing/2014/main" id="{B2574130-BA82-4128-8C0C-DEC2AA881DBE}"/>
              </a:ext>
            </a:extLst>
          </p:cNvPr>
          <p:cNvPicPr>
            <a:picLocks noChangeAspect="1" noChangeArrowheads="1"/>
          </p:cNvPicPr>
          <p:nvPr/>
        </p:nvPicPr>
        <p:blipFill>
          <a:blip r:embed="rId5" cstate="print"/>
          <a:srcRect/>
          <a:stretch>
            <a:fillRect/>
          </a:stretch>
        </p:blipFill>
        <p:spPr>
          <a:xfrm>
            <a:off x="7020045" y="773958"/>
            <a:ext cx="5292016" cy="4927595"/>
          </a:xfrm>
          <a:prstGeom prst="rect">
            <a:avLst/>
          </a:prstGeom>
        </p:spPr>
      </p:pic>
      <p:sp>
        <p:nvSpPr>
          <p:cNvPr id="3" name="Speech Bubble: Rectangle with Corners Rounded 2">
            <a:extLst>
              <a:ext uri="{FF2B5EF4-FFF2-40B4-BE49-F238E27FC236}">
                <a16:creationId xmlns:a16="http://schemas.microsoft.com/office/drawing/2014/main" id="{3C49A7B2-7612-4CA8-B715-BB6C7D0AB331}"/>
              </a:ext>
            </a:extLst>
          </p:cNvPr>
          <p:cNvSpPr/>
          <p:nvPr/>
        </p:nvSpPr>
        <p:spPr>
          <a:xfrm>
            <a:off x="1921748" y="2665722"/>
            <a:ext cx="3630706" cy="1775012"/>
          </a:xfrm>
          <a:prstGeom prst="wedgeRoundRectCallout">
            <a:avLst>
              <a:gd name="adj1" fmla="val 115463"/>
              <a:gd name="adj2" fmla="val -20833"/>
              <a:gd name="adj3" fmla="val 16667"/>
            </a:avLst>
          </a:prstGeom>
          <a:solidFill>
            <a:srgbClr val="8F56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 is good about the world today?</a:t>
            </a:r>
          </a:p>
        </p:txBody>
      </p:sp>
      <p:sp>
        <p:nvSpPr>
          <p:cNvPr id="9" name="Speech Bubble: Rectangle with Corners Rounded 8">
            <a:extLst>
              <a:ext uri="{FF2B5EF4-FFF2-40B4-BE49-F238E27FC236}">
                <a16:creationId xmlns:a16="http://schemas.microsoft.com/office/drawing/2014/main" id="{9085E112-2FEA-4718-9927-AB46C9BDBA5C}"/>
              </a:ext>
            </a:extLst>
          </p:cNvPr>
          <p:cNvSpPr/>
          <p:nvPr/>
        </p:nvSpPr>
        <p:spPr>
          <a:xfrm>
            <a:off x="4329952" y="700422"/>
            <a:ext cx="3326215" cy="1965300"/>
          </a:xfrm>
          <a:prstGeom prst="wedgeRoundRectCallout">
            <a:avLst>
              <a:gd name="adj1" fmla="val 128056"/>
              <a:gd name="adj2" fmla="val -13258"/>
              <a:gd name="adj3" fmla="val 16667"/>
            </a:avLst>
          </a:prstGeom>
          <a:solidFill>
            <a:srgbClr val="8F56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 is bad about the world today?</a:t>
            </a:r>
          </a:p>
        </p:txBody>
      </p:sp>
      <p:sp>
        <p:nvSpPr>
          <p:cNvPr id="4" name="Speech Bubble: Rectangle with Corners Rounded 3">
            <a:extLst>
              <a:ext uri="{FF2B5EF4-FFF2-40B4-BE49-F238E27FC236}">
                <a16:creationId xmlns:a16="http://schemas.microsoft.com/office/drawing/2014/main" id="{20D9A6DE-6ADD-454E-9A01-5517C87F4A88}"/>
              </a:ext>
            </a:extLst>
          </p:cNvPr>
          <p:cNvSpPr/>
          <p:nvPr/>
        </p:nvSpPr>
        <p:spPr>
          <a:xfrm>
            <a:off x="315262" y="2441793"/>
            <a:ext cx="6704783" cy="3022191"/>
          </a:xfrm>
          <a:prstGeom prst="wedgeRoundRectCallout">
            <a:avLst/>
          </a:prstGeom>
          <a:solidFill>
            <a:srgbClr val="8F6AC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dirty="0"/>
              <a:t>What might Christians think they should do to look after and improve the world and make it better? </a:t>
            </a:r>
          </a:p>
          <a:p>
            <a:r>
              <a:rPr lang="en-US" sz="2800" dirty="0"/>
              <a:t>Why might they want to do this? </a:t>
            </a:r>
          </a:p>
        </p:txBody>
      </p:sp>
    </p:spTree>
    <p:extLst>
      <p:ext uri="{BB962C8B-B14F-4D97-AF65-F5344CB8AC3E}">
        <p14:creationId xmlns:p14="http://schemas.microsoft.com/office/powerpoint/2010/main" val="4118129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pic>
        <p:nvPicPr>
          <p:cNvPr id="4" name="Graphic 3" descr="Garbage with solid fill">
            <a:extLst>
              <a:ext uri="{FF2B5EF4-FFF2-40B4-BE49-F238E27FC236}">
                <a16:creationId xmlns:a16="http://schemas.microsoft.com/office/drawing/2014/main" id="{0346D4A2-8A2A-41A7-AAB8-8204199C007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01218" y="2580281"/>
            <a:ext cx="1534730" cy="1534730"/>
          </a:xfrm>
          <a:prstGeom prst="rect">
            <a:avLst/>
          </a:prstGeom>
        </p:spPr>
      </p:pic>
      <p:pic>
        <p:nvPicPr>
          <p:cNvPr id="6" name="Graphic 5" descr="Recycle outline">
            <a:extLst>
              <a:ext uri="{FF2B5EF4-FFF2-40B4-BE49-F238E27FC236}">
                <a16:creationId xmlns:a16="http://schemas.microsoft.com/office/drawing/2014/main" id="{D5561CAB-F289-437C-8803-09651F3EE6A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329738" y="4479855"/>
            <a:ext cx="1277690" cy="1277690"/>
          </a:xfrm>
          <a:prstGeom prst="rect">
            <a:avLst/>
          </a:prstGeom>
        </p:spPr>
      </p:pic>
      <p:pic>
        <p:nvPicPr>
          <p:cNvPr id="10" name="Graphic 9" descr="Sustainability outline">
            <a:extLst>
              <a:ext uri="{FF2B5EF4-FFF2-40B4-BE49-F238E27FC236}">
                <a16:creationId xmlns:a16="http://schemas.microsoft.com/office/drawing/2014/main" id="{D3882530-E513-4948-878F-B86F4B890C5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329738" y="868405"/>
            <a:ext cx="1277690" cy="1277690"/>
          </a:xfrm>
          <a:prstGeom prst="rect">
            <a:avLst/>
          </a:prstGeom>
        </p:spPr>
      </p:pic>
      <p:sp>
        <p:nvSpPr>
          <p:cNvPr id="14" name="TextBox 13">
            <a:extLst>
              <a:ext uri="{FF2B5EF4-FFF2-40B4-BE49-F238E27FC236}">
                <a16:creationId xmlns:a16="http://schemas.microsoft.com/office/drawing/2014/main" id="{856C07F8-16DB-4B5D-8EE6-C2F46EDD8007}"/>
              </a:ext>
            </a:extLst>
          </p:cNvPr>
          <p:cNvSpPr txBox="1"/>
          <p:nvPr/>
        </p:nvSpPr>
        <p:spPr>
          <a:xfrm>
            <a:off x="182420" y="1111586"/>
            <a:ext cx="4642681" cy="646331"/>
          </a:xfrm>
          <a:prstGeom prst="rect">
            <a:avLst/>
          </a:prstGeom>
          <a:noFill/>
        </p:spPr>
        <p:txBody>
          <a:bodyPr wrap="none" rtlCol="0">
            <a:spAutoFit/>
          </a:bodyPr>
          <a:lstStyle/>
          <a:p>
            <a:r>
              <a:rPr lang="en-GB" sz="3600" b="1" dirty="0">
                <a:effectLst/>
                <a:latin typeface="+mj-lt"/>
                <a:ea typeface="Times New Roman" panose="02020603050405020304" pitchFamily="18" charset="0"/>
                <a:cs typeface="Times New Roman" panose="02020603050405020304" pitchFamily="18" charset="0"/>
              </a:rPr>
              <a:t>Persuading other people</a:t>
            </a:r>
            <a:endParaRPr lang="en-GB" sz="3600" b="1" dirty="0">
              <a:latin typeface="+mj-lt"/>
            </a:endParaRPr>
          </a:p>
        </p:txBody>
      </p:sp>
      <p:sp>
        <p:nvSpPr>
          <p:cNvPr id="17" name="TextBox 16">
            <a:extLst>
              <a:ext uri="{FF2B5EF4-FFF2-40B4-BE49-F238E27FC236}">
                <a16:creationId xmlns:a16="http://schemas.microsoft.com/office/drawing/2014/main" id="{226D5168-F4F2-4DEE-8168-4FCE3060CFD1}"/>
              </a:ext>
            </a:extLst>
          </p:cNvPr>
          <p:cNvSpPr txBox="1"/>
          <p:nvPr/>
        </p:nvSpPr>
        <p:spPr>
          <a:xfrm>
            <a:off x="312222" y="1935355"/>
            <a:ext cx="6091516" cy="1815882"/>
          </a:xfrm>
          <a:prstGeom prst="rect">
            <a:avLst/>
          </a:prstGeom>
          <a:noFill/>
        </p:spPr>
        <p:txBody>
          <a:bodyPr wrap="square">
            <a:spAutoFit/>
          </a:bodyPr>
          <a:lstStyle/>
          <a:p>
            <a:r>
              <a:rPr lang="en-GB" sz="2800" dirty="0">
                <a:effectLst/>
                <a:latin typeface="Calibri" panose="020F0502020204030204" pitchFamily="34" charset="0"/>
                <a:ea typeface="Calibri" panose="020F0502020204030204" pitchFamily="34" charset="0"/>
                <a:cs typeface="Times New Roman" panose="02020603050405020304" pitchFamily="18" charset="0"/>
              </a:rPr>
              <a:t>Create a poster that </a:t>
            </a:r>
            <a:r>
              <a:rPr lang="en-GB" sz="2800" dirty="0">
                <a:latin typeface="Calibri" panose="020F0502020204030204" pitchFamily="34" charset="0"/>
                <a:ea typeface="Calibri" panose="020F0502020204030204" pitchFamily="34" charset="0"/>
                <a:cs typeface="Times New Roman" panose="02020603050405020304" pitchFamily="18" charset="0"/>
              </a:rPr>
              <a:t>Grace</a:t>
            </a:r>
            <a:r>
              <a:rPr lang="en-GB" sz="2800" dirty="0">
                <a:effectLst/>
                <a:latin typeface="Calibri" panose="020F0502020204030204" pitchFamily="34" charset="0"/>
                <a:ea typeface="Calibri" panose="020F0502020204030204" pitchFamily="34" charset="0"/>
                <a:cs typeface="Times New Roman" panose="02020603050405020304" pitchFamily="18" charset="0"/>
              </a:rPr>
              <a:t> might create for her school or church to persuade people to do some of the same things as her</a:t>
            </a:r>
            <a:endParaRPr lang="en-GB" sz="2800" dirty="0"/>
          </a:p>
        </p:txBody>
      </p:sp>
      <p:pic>
        <p:nvPicPr>
          <p:cNvPr id="5" name="Picture 4" descr="A picture containing text, toy, doll, vector graphics&#10;&#10;Description automatically generated">
            <a:extLst>
              <a:ext uri="{FF2B5EF4-FFF2-40B4-BE49-F238E27FC236}">
                <a16:creationId xmlns:a16="http://schemas.microsoft.com/office/drawing/2014/main" id="{34DDDD4F-3CF6-4E33-BC74-C345201D7915}"/>
              </a:ext>
            </a:extLst>
          </p:cNvPr>
          <p:cNvPicPr>
            <a:picLocks noChangeAspect="1"/>
          </p:cNvPicPr>
          <p:nvPr/>
        </p:nvPicPr>
        <p:blipFill rotWithShape="1">
          <a:blip r:embed="rId11">
            <a:extLst>
              <a:ext uri="{28A0092B-C50C-407E-A947-70E740481C1C}">
                <a14:useLocalDpi xmlns:a14="http://schemas.microsoft.com/office/drawing/2010/main" val="0"/>
              </a:ext>
            </a:extLst>
          </a:blip>
          <a:srcRect b="53365"/>
          <a:stretch/>
        </p:blipFill>
        <p:spPr>
          <a:xfrm>
            <a:off x="5600302" y="2093984"/>
            <a:ext cx="4509451" cy="3691884"/>
          </a:xfrm>
          <a:prstGeom prst="rect">
            <a:avLst/>
          </a:prstGeom>
        </p:spPr>
      </p:pic>
    </p:spTree>
    <p:extLst>
      <p:ext uri="{BB962C8B-B14F-4D97-AF65-F5344CB8AC3E}">
        <p14:creationId xmlns:p14="http://schemas.microsoft.com/office/powerpoint/2010/main" val="3216999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pic>
        <p:nvPicPr>
          <p:cNvPr id="4" name="Graphic 3" descr="Garbage with solid fill">
            <a:extLst>
              <a:ext uri="{FF2B5EF4-FFF2-40B4-BE49-F238E27FC236}">
                <a16:creationId xmlns:a16="http://schemas.microsoft.com/office/drawing/2014/main" id="{0346D4A2-8A2A-41A7-AAB8-8204199C007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01218" y="2580281"/>
            <a:ext cx="1534730" cy="1534730"/>
          </a:xfrm>
          <a:prstGeom prst="rect">
            <a:avLst/>
          </a:prstGeom>
        </p:spPr>
      </p:pic>
      <p:pic>
        <p:nvPicPr>
          <p:cNvPr id="6" name="Graphic 5" descr="Recycle outline">
            <a:extLst>
              <a:ext uri="{FF2B5EF4-FFF2-40B4-BE49-F238E27FC236}">
                <a16:creationId xmlns:a16="http://schemas.microsoft.com/office/drawing/2014/main" id="{D5561CAB-F289-437C-8803-09651F3EE6A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329738" y="4479855"/>
            <a:ext cx="1277690" cy="1277690"/>
          </a:xfrm>
          <a:prstGeom prst="rect">
            <a:avLst/>
          </a:prstGeom>
        </p:spPr>
      </p:pic>
      <p:pic>
        <p:nvPicPr>
          <p:cNvPr id="10" name="Graphic 9" descr="Sustainability outline">
            <a:extLst>
              <a:ext uri="{FF2B5EF4-FFF2-40B4-BE49-F238E27FC236}">
                <a16:creationId xmlns:a16="http://schemas.microsoft.com/office/drawing/2014/main" id="{D3882530-E513-4948-878F-B86F4B890C5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329738" y="868405"/>
            <a:ext cx="1277690" cy="1277690"/>
          </a:xfrm>
          <a:prstGeom prst="rect">
            <a:avLst/>
          </a:prstGeom>
        </p:spPr>
      </p:pic>
      <p:sp>
        <p:nvSpPr>
          <p:cNvPr id="14" name="TextBox 13">
            <a:extLst>
              <a:ext uri="{FF2B5EF4-FFF2-40B4-BE49-F238E27FC236}">
                <a16:creationId xmlns:a16="http://schemas.microsoft.com/office/drawing/2014/main" id="{856C07F8-16DB-4B5D-8EE6-C2F46EDD8007}"/>
              </a:ext>
            </a:extLst>
          </p:cNvPr>
          <p:cNvSpPr txBox="1"/>
          <p:nvPr/>
        </p:nvSpPr>
        <p:spPr>
          <a:xfrm>
            <a:off x="182420" y="1111586"/>
            <a:ext cx="4642681" cy="646331"/>
          </a:xfrm>
          <a:prstGeom prst="rect">
            <a:avLst/>
          </a:prstGeom>
          <a:noFill/>
        </p:spPr>
        <p:txBody>
          <a:bodyPr wrap="none" rtlCol="0">
            <a:spAutoFit/>
          </a:bodyPr>
          <a:lstStyle/>
          <a:p>
            <a:r>
              <a:rPr lang="en-GB" sz="3600" b="1" dirty="0">
                <a:effectLst/>
                <a:latin typeface="+mj-lt"/>
                <a:ea typeface="Times New Roman" panose="02020603050405020304" pitchFamily="18" charset="0"/>
                <a:cs typeface="Times New Roman" panose="02020603050405020304" pitchFamily="18" charset="0"/>
              </a:rPr>
              <a:t>Persuading other people</a:t>
            </a:r>
            <a:endParaRPr lang="en-GB" sz="3600" b="1" dirty="0">
              <a:latin typeface="+mj-lt"/>
            </a:endParaRPr>
          </a:p>
        </p:txBody>
      </p:sp>
      <p:pic>
        <p:nvPicPr>
          <p:cNvPr id="5" name="Picture 4" descr="A picture containing toy, doll&#10;&#10;Description automatically generated">
            <a:extLst>
              <a:ext uri="{FF2B5EF4-FFF2-40B4-BE49-F238E27FC236}">
                <a16:creationId xmlns:a16="http://schemas.microsoft.com/office/drawing/2014/main" id="{DC9B415A-24C5-495B-BD04-5DF91C936D66}"/>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b="23453"/>
          <a:stretch/>
        </p:blipFill>
        <p:spPr>
          <a:xfrm>
            <a:off x="7823008" y="541691"/>
            <a:ext cx="2518815" cy="4170216"/>
          </a:xfrm>
          <a:prstGeom prst="rect">
            <a:avLst/>
          </a:prstGeom>
        </p:spPr>
      </p:pic>
      <p:pic>
        <p:nvPicPr>
          <p:cNvPr id="11" name="Picture 10" descr="Icon&#10;&#10;Description automatically generated">
            <a:extLst>
              <a:ext uri="{FF2B5EF4-FFF2-40B4-BE49-F238E27FC236}">
                <a16:creationId xmlns:a16="http://schemas.microsoft.com/office/drawing/2014/main" id="{86E88B4F-8726-4823-A92D-DC0430911EB9}"/>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b="18455"/>
          <a:stretch/>
        </p:blipFill>
        <p:spPr>
          <a:xfrm>
            <a:off x="5634681" y="1679900"/>
            <a:ext cx="2803719" cy="4442490"/>
          </a:xfrm>
          <a:prstGeom prst="rect">
            <a:avLst/>
          </a:prstGeom>
        </p:spPr>
      </p:pic>
      <p:sp>
        <p:nvSpPr>
          <p:cNvPr id="3" name="Speech Bubble: Rectangle with Corners Rounded 2">
            <a:extLst>
              <a:ext uri="{FF2B5EF4-FFF2-40B4-BE49-F238E27FC236}">
                <a16:creationId xmlns:a16="http://schemas.microsoft.com/office/drawing/2014/main" id="{0FBD606E-C32B-4939-A7BC-BE3E9C9B309D}"/>
              </a:ext>
            </a:extLst>
          </p:cNvPr>
          <p:cNvSpPr/>
          <p:nvPr/>
        </p:nvSpPr>
        <p:spPr>
          <a:xfrm>
            <a:off x="729961" y="2146095"/>
            <a:ext cx="4642681" cy="1333455"/>
          </a:xfrm>
          <a:prstGeom prst="wedgeRoundRectCallout">
            <a:avLst>
              <a:gd name="adj1" fmla="val -38705"/>
              <a:gd name="adj2" fmla="val 114565"/>
              <a:gd name="adj3" fmla="val 16667"/>
            </a:avLst>
          </a:prstGeom>
          <a:solidFill>
            <a:srgbClr val="8F6AC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2400" dirty="0">
                <a:effectLst/>
                <a:latin typeface="Calibri" panose="020F0502020204030204" pitchFamily="34" charset="0"/>
                <a:ea typeface="Calibri" panose="020F0502020204030204" pitchFamily="34" charset="0"/>
                <a:cs typeface="Times New Roman" panose="02020603050405020304" pitchFamily="18" charset="0"/>
              </a:rPr>
              <a:t>Might Dexter and Cameron</a:t>
            </a:r>
            <a:r>
              <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make a poster like this? Why? Why not?</a:t>
            </a:r>
          </a:p>
        </p:txBody>
      </p:sp>
      <p:sp>
        <p:nvSpPr>
          <p:cNvPr id="9" name="Speech Bubble: Rectangle with Corners Rounded 8">
            <a:extLst>
              <a:ext uri="{FF2B5EF4-FFF2-40B4-BE49-F238E27FC236}">
                <a16:creationId xmlns:a16="http://schemas.microsoft.com/office/drawing/2014/main" id="{C85F3C5B-11B6-404E-B301-70C1E252E273}"/>
              </a:ext>
            </a:extLst>
          </p:cNvPr>
          <p:cNvSpPr/>
          <p:nvPr/>
        </p:nvSpPr>
        <p:spPr>
          <a:xfrm>
            <a:off x="1850177" y="4098873"/>
            <a:ext cx="3784504" cy="1658672"/>
          </a:xfrm>
          <a:prstGeom prst="wedgeRoundRectCallout">
            <a:avLst/>
          </a:prstGeom>
          <a:solidFill>
            <a:srgbClr val="8F6AC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spcAft>
                <a:spcPts val="800"/>
              </a:spcAft>
            </a:pPr>
            <a:r>
              <a:rPr lang="en-GB" sz="2400" dirty="0">
                <a:latin typeface="Calibri" panose="020F0502020204030204" pitchFamily="34" charset="0"/>
                <a:cs typeface="Times New Roman" panose="02020603050405020304" pitchFamily="18" charset="0"/>
              </a:rPr>
              <a:t>If they did, how might it be different?</a:t>
            </a:r>
          </a:p>
        </p:txBody>
      </p:sp>
    </p:spTree>
    <p:extLst>
      <p:ext uri="{BB962C8B-B14F-4D97-AF65-F5344CB8AC3E}">
        <p14:creationId xmlns:p14="http://schemas.microsoft.com/office/powerpoint/2010/main" val="558157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pic>
        <p:nvPicPr>
          <p:cNvPr id="5" name="Graphic 4" descr="Ear outline">
            <a:extLst>
              <a:ext uri="{FF2B5EF4-FFF2-40B4-BE49-F238E27FC236}">
                <a16:creationId xmlns:a16="http://schemas.microsoft.com/office/drawing/2014/main" id="{DA1CB643-D2C2-403A-8175-1EA4A58F6CA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75854" y="1024514"/>
            <a:ext cx="2404486" cy="2404486"/>
          </a:xfrm>
          <a:prstGeom prst="rect">
            <a:avLst/>
          </a:prstGeom>
        </p:spPr>
      </p:pic>
      <p:pic>
        <p:nvPicPr>
          <p:cNvPr id="4" name="Graphic 3" descr="Pencil with solid fill">
            <a:extLst>
              <a:ext uri="{FF2B5EF4-FFF2-40B4-BE49-F238E27FC236}">
                <a16:creationId xmlns:a16="http://schemas.microsoft.com/office/drawing/2014/main" id="{33279BE8-96B6-49C3-9055-A3242CE666C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84711" y="3910557"/>
            <a:ext cx="1922929" cy="1922929"/>
          </a:xfrm>
          <a:prstGeom prst="rect">
            <a:avLst/>
          </a:prstGeom>
        </p:spPr>
      </p:pic>
      <p:sp>
        <p:nvSpPr>
          <p:cNvPr id="6" name="TextBox 5">
            <a:extLst>
              <a:ext uri="{FF2B5EF4-FFF2-40B4-BE49-F238E27FC236}">
                <a16:creationId xmlns:a16="http://schemas.microsoft.com/office/drawing/2014/main" id="{26E0C669-ADD2-4A96-B613-E45DE1776966}"/>
              </a:ext>
            </a:extLst>
          </p:cNvPr>
          <p:cNvSpPr txBox="1"/>
          <p:nvPr/>
        </p:nvSpPr>
        <p:spPr>
          <a:xfrm>
            <a:off x="2780340" y="1257261"/>
            <a:ext cx="1990165" cy="1938992"/>
          </a:xfrm>
          <a:prstGeom prst="rect">
            <a:avLst/>
          </a:prstGeom>
          <a:noFill/>
        </p:spPr>
        <p:txBody>
          <a:bodyPr wrap="square" rtlCol="0">
            <a:spAutoFit/>
          </a:bodyPr>
          <a:lstStyle/>
          <a:p>
            <a:r>
              <a:rPr lang="en-GB" sz="2400" dirty="0"/>
              <a:t>to the story from your teacher. It is in five short parts.</a:t>
            </a:r>
          </a:p>
        </p:txBody>
      </p:sp>
      <p:sp>
        <p:nvSpPr>
          <p:cNvPr id="9" name="TextBox 8">
            <a:extLst>
              <a:ext uri="{FF2B5EF4-FFF2-40B4-BE49-F238E27FC236}">
                <a16:creationId xmlns:a16="http://schemas.microsoft.com/office/drawing/2014/main" id="{232E76DD-8B69-4D1C-A769-2431BAC6D877}"/>
              </a:ext>
            </a:extLst>
          </p:cNvPr>
          <p:cNvSpPr txBox="1"/>
          <p:nvPr/>
        </p:nvSpPr>
        <p:spPr>
          <a:xfrm>
            <a:off x="2780339" y="4271856"/>
            <a:ext cx="1990165" cy="1938992"/>
          </a:xfrm>
          <a:prstGeom prst="rect">
            <a:avLst/>
          </a:prstGeom>
          <a:noFill/>
        </p:spPr>
        <p:txBody>
          <a:bodyPr wrap="square" rtlCol="0">
            <a:spAutoFit/>
          </a:bodyPr>
          <a:lstStyle/>
          <a:p>
            <a:r>
              <a:rPr lang="en-GB" sz="2400" dirty="0"/>
              <a:t>Draw a quick sketch after hearing each part of the story.</a:t>
            </a:r>
          </a:p>
        </p:txBody>
      </p:sp>
      <p:sp>
        <p:nvSpPr>
          <p:cNvPr id="10" name="Rectangle 9">
            <a:extLst>
              <a:ext uri="{FF2B5EF4-FFF2-40B4-BE49-F238E27FC236}">
                <a16:creationId xmlns:a16="http://schemas.microsoft.com/office/drawing/2014/main" id="{510BF964-1734-407A-9CF8-E383199198A7}"/>
              </a:ext>
            </a:extLst>
          </p:cNvPr>
          <p:cNvSpPr/>
          <p:nvPr/>
        </p:nvSpPr>
        <p:spPr>
          <a:xfrm>
            <a:off x="7815943" y="2810034"/>
            <a:ext cx="1667435" cy="1647304"/>
          </a:xfrm>
          <a:prstGeom prst="rect">
            <a:avLst/>
          </a:prstGeom>
          <a:noFill/>
          <a:ln>
            <a:solidFill>
              <a:srgbClr val="8F56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83835A23-933D-4007-97EA-F50B3252F7F4}"/>
              </a:ext>
            </a:extLst>
          </p:cNvPr>
          <p:cNvSpPr/>
          <p:nvPr/>
        </p:nvSpPr>
        <p:spPr>
          <a:xfrm>
            <a:off x="5754062" y="1593437"/>
            <a:ext cx="1667435" cy="1647304"/>
          </a:xfrm>
          <a:prstGeom prst="rect">
            <a:avLst/>
          </a:prstGeom>
          <a:noFill/>
          <a:ln>
            <a:solidFill>
              <a:srgbClr val="8F56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8137CC41-CEB8-4CDA-BCAF-5D556E77BAF7}"/>
              </a:ext>
            </a:extLst>
          </p:cNvPr>
          <p:cNvSpPr/>
          <p:nvPr/>
        </p:nvSpPr>
        <p:spPr>
          <a:xfrm>
            <a:off x="5754063" y="4100848"/>
            <a:ext cx="1667435" cy="1647304"/>
          </a:xfrm>
          <a:prstGeom prst="rect">
            <a:avLst/>
          </a:prstGeom>
          <a:noFill/>
          <a:ln>
            <a:solidFill>
              <a:srgbClr val="8F56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D2CD733-7155-44D1-9BA8-135F060C08E4}"/>
              </a:ext>
            </a:extLst>
          </p:cNvPr>
          <p:cNvSpPr/>
          <p:nvPr/>
        </p:nvSpPr>
        <p:spPr>
          <a:xfrm>
            <a:off x="9877825" y="1593437"/>
            <a:ext cx="1667435" cy="1647304"/>
          </a:xfrm>
          <a:prstGeom prst="rect">
            <a:avLst/>
          </a:prstGeom>
          <a:noFill/>
          <a:ln>
            <a:solidFill>
              <a:srgbClr val="8F56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2129E23A-FA50-4448-8B15-6DD820EB2A7C}"/>
              </a:ext>
            </a:extLst>
          </p:cNvPr>
          <p:cNvSpPr/>
          <p:nvPr/>
        </p:nvSpPr>
        <p:spPr>
          <a:xfrm>
            <a:off x="9877825" y="4100848"/>
            <a:ext cx="1667435" cy="1647304"/>
          </a:xfrm>
          <a:prstGeom prst="rect">
            <a:avLst/>
          </a:prstGeom>
          <a:noFill/>
          <a:ln>
            <a:solidFill>
              <a:srgbClr val="8F56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52022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animBg="1"/>
      <p:bldP spid="12" grpId="0" animBg="1"/>
      <p:bldP spid="13" grpId="0" animBg="1"/>
      <p:bldP spid="14" grpId="0" animBg="1"/>
      <p:bldP spid="1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pic>
        <p:nvPicPr>
          <p:cNvPr id="4" name="Graphic 3" descr="Grapes with solid fill">
            <a:extLst>
              <a:ext uri="{FF2B5EF4-FFF2-40B4-BE49-F238E27FC236}">
                <a16:creationId xmlns:a16="http://schemas.microsoft.com/office/drawing/2014/main" id="{DB80FC38-02CB-4429-905D-AFA7CEDCFC5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23521" y="2420191"/>
            <a:ext cx="1210405" cy="1210405"/>
          </a:xfrm>
          <a:prstGeom prst="rect">
            <a:avLst/>
          </a:prstGeom>
        </p:spPr>
      </p:pic>
      <p:pic>
        <p:nvPicPr>
          <p:cNvPr id="6" name="Graphic 5" descr="Olive branch with solid fill">
            <a:extLst>
              <a:ext uri="{FF2B5EF4-FFF2-40B4-BE49-F238E27FC236}">
                <a16:creationId xmlns:a16="http://schemas.microsoft.com/office/drawing/2014/main" id="{0F1858BE-F22B-420B-BC43-260D1148382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031506" y="4005472"/>
            <a:ext cx="1594437" cy="1594437"/>
          </a:xfrm>
          <a:prstGeom prst="rect">
            <a:avLst/>
          </a:prstGeom>
        </p:spPr>
      </p:pic>
      <p:pic>
        <p:nvPicPr>
          <p:cNvPr id="10" name="Graphic 9" descr="Crops with solid fill">
            <a:extLst>
              <a:ext uri="{FF2B5EF4-FFF2-40B4-BE49-F238E27FC236}">
                <a16:creationId xmlns:a16="http://schemas.microsoft.com/office/drawing/2014/main" id="{0FBC9A60-EDCD-458E-9A44-E4BBAABA2A2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223520" y="773957"/>
            <a:ext cx="1210405" cy="1210405"/>
          </a:xfrm>
          <a:prstGeom prst="rect">
            <a:avLst/>
          </a:prstGeom>
        </p:spPr>
      </p:pic>
      <p:sp>
        <p:nvSpPr>
          <p:cNvPr id="11" name="TextBox 10">
            <a:extLst>
              <a:ext uri="{FF2B5EF4-FFF2-40B4-BE49-F238E27FC236}">
                <a16:creationId xmlns:a16="http://schemas.microsoft.com/office/drawing/2014/main" id="{159368DE-D1C2-4ADB-B1B1-73E28FE406AF}"/>
              </a:ext>
            </a:extLst>
          </p:cNvPr>
          <p:cNvSpPr txBox="1"/>
          <p:nvPr/>
        </p:nvSpPr>
        <p:spPr>
          <a:xfrm>
            <a:off x="7119104" y="1229482"/>
            <a:ext cx="2841177" cy="1323439"/>
          </a:xfrm>
          <a:prstGeom prst="rect">
            <a:avLst/>
          </a:prstGeom>
          <a:noFill/>
        </p:spPr>
        <p:txBody>
          <a:bodyPr wrap="square" rtlCol="0">
            <a:spAutoFit/>
          </a:bodyPr>
          <a:lstStyle/>
          <a:p>
            <a:r>
              <a:rPr lang="en-GB" sz="4000" b="1" dirty="0">
                <a:latin typeface="+mj-lt"/>
              </a:rPr>
              <a:t>Fruity Flavours</a:t>
            </a:r>
          </a:p>
        </p:txBody>
      </p:sp>
      <p:sp>
        <p:nvSpPr>
          <p:cNvPr id="12" name="Speech Bubble: Rectangle with Corners Rounded 11">
            <a:extLst>
              <a:ext uri="{FF2B5EF4-FFF2-40B4-BE49-F238E27FC236}">
                <a16:creationId xmlns:a16="http://schemas.microsoft.com/office/drawing/2014/main" id="{971FB3DC-23EB-4768-A5FB-E3B99E98CE56}"/>
              </a:ext>
            </a:extLst>
          </p:cNvPr>
          <p:cNvSpPr/>
          <p:nvPr/>
        </p:nvSpPr>
        <p:spPr>
          <a:xfrm>
            <a:off x="244900" y="1052342"/>
            <a:ext cx="5862916" cy="1836483"/>
          </a:xfrm>
          <a:prstGeom prst="wedgeRoundRectCallout">
            <a:avLst/>
          </a:prstGeom>
          <a:solidFill>
            <a:srgbClr val="AB57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i="0" u="none" strike="noStrike" baseline="0" dirty="0">
                <a:solidFill>
                  <a:schemeClr val="bg1"/>
                </a:solidFill>
                <a:latin typeface="Sassoon Primary Rg"/>
              </a:rPr>
              <a:t>‘I think Jewish people eat fruit at the new year for trees because …’ </a:t>
            </a:r>
          </a:p>
        </p:txBody>
      </p:sp>
      <p:sp>
        <p:nvSpPr>
          <p:cNvPr id="13" name="Speech Bubble: Rectangle with Corners Rounded 12">
            <a:extLst>
              <a:ext uri="{FF2B5EF4-FFF2-40B4-BE49-F238E27FC236}">
                <a16:creationId xmlns:a16="http://schemas.microsoft.com/office/drawing/2014/main" id="{EDCC20ED-C810-40B5-98FB-F4711A929150}"/>
              </a:ext>
            </a:extLst>
          </p:cNvPr>
          <p:cNvSpPr/>
          <p:nvPr/>
        </p:nvSpPr>
        <p:spPr>
          <a:xfrm>
            <a:off x="554464" y="3515935"/>
            <a:ext cx="9149750" cy="2344189"/>
          </a:xfrm>
          <a:prstGeom prst="wedgeRoundRectCallout">
            <a:avLst/>
          </a:prstGeom>
          <a:solidFill>
            <a:srgbClr val="AB57D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a:solidFill>
                  <a:schemeClr val="bg1"/>
                </a:solidFill>
                <a:latin typeface="Sassoon Primary Rg"/>
              </a:rPr>
              <a:t>How might eating the fruit, planting the trees and having a whole festival day focused on the environment might affect a Jewish person’s beliefs, ideas and actions. </a:t>
            </a:r>
          </a:p>
        </p:txBody>
      </p:sp>
    </p:spTree>
    <p:extLst>
      <p:ext uri="{BB962C8B-B14F-4D97-AF65-F5344CB8AC3E}">
        <p14:creationId xmlns:p14="http://schemas.microsoft.com/office/powerpoint/2010/main" val="1523514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182420" y="6557290"/>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pic>
        <p:nvPicPr>
          <p:cNvPr id="4" name="Picture 3">
            <a:extLst>
              <a:ext uri="{FF2B5EF4-FFF2-40B4-BE49-F238E27FC236}">
                <a16:creationId xmlns:a16="http://schemas.microsoft.com/office/drawing/2014/main" id="{9165406C-953C-425B-9C26-BA6B64A1CBCE}"/>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7333677" y="0"/>
            <a:ext cx="4850780" cy="6858000"/>
          </a:xfrm>
          <a:prstGeom prst="rect">
            <a:avLst/>
          </a:prstGeom>
        </p:spPr>
      </p:pic>
      <p:sp>
        <p:nvSpPr>
          <p:cNvPr id="5" name="TextBox 4">
            <a:extLst>
              <a:ext uri="{FF2B5EF4-FFF2-40B4-BE49-F238E27FC236}">
                <a16:creationId xmlns:a16="http://schemas.microsoft.com/office/drawing/2014/main" id="{4D0CA076-972F-477E-99EC-D5235F4B9CEC}"/>
              </a:ext>
            </a:extLst>
          </p:cNvPr>
          <p:cNvSpPr txBox="1"/>
          <p:nvPr/>
        </p:nvSpPr>
        <p:spPr>
          <a:xfrm>
            <a:off x="182420" y="999823"/>
            <a:ext cx="6921765" cy="5632311"/>
          </a:xfrm>
          <a:prstGeom prst="rect">
            <a:avLst/>
          </a:prstGeom>
          <a:noFill/>
        </p:spPr>
        <p:txBody>
          <a:bodyPr wrap="square" rtlCol="0">
            <a:spAutoFit/>
          </a:bodyPr>
          <a:lstStyle/>
          <a:p>
            <a:pPr algn="l" fontAlgn="base"/>
            <a:r>
              <a:rPr lang="en-US" b="1" i="0" dirty="0">
                <a:solidFill>
                  <a:srgbClr val="4D4D4D"/>
                </a:solidFill>
                <a:effectLst/>
                <a:latin typeface="Calibri"/>
                <a:cs typeface="Calibri"/>
              </a:rPr>
              <a:t>Poppy (5)</a:t>
            </a:r>
            <a:r>
              <a:rPr lang="en-US" dirty="0">
                <a:solidFill>
                  <a:srgbClr val="4D4D4D"/>
                </a:solidFill>
                <a:latin typeface="Calibri"/>
                <a:cs typeface="Calibri"/>
              </a:rPr>
              <a:t> </a:t>
            </a:r>
            <a:r>
              <a:rPr lang="en-US" b="1" i="0" dirty="0" err="1">
                <a:solidFill>
                  <a:srgbClr val="4D4D4D"/>
                </a:solidFill>
                <a:effectLst/>
                <a:latin typeface="Calibri"/>
                <a:cs typeface="Calibri"/>
              </a:rPr>
              <a:t>Berro</a:t>
            </a:r>
            <a:r>
              <a:rPr lang="en-US" b="1" i="0" dirty="0">
                <a:solidFill>
                  <a:srgbClr val="4D4D4D"/>
                </a:solidFill>
                <a:effectLst/>
                <a:latin typeface="Calibri"/>
                <a:cs typeface="Calibri"/>
              </a:rPr>
              <a:t> C of E primary School</a:t>
            </a:r>
            <a:endParaRPr lang="en-US" b="0" i="0" dirty="0">
              <a:solidFill>
                <a:srgbClr val="4D4D4D"/>
              </a:solidFill>
              <a:effectLst/>
              <a:latin typeface="Calibri"/>
              <a:cs typeface="Calibri"/>
            </a:endParaRPr>
          </a:p>
          <a:p>
            <a:pPr algn="l" fontAlgn="base"/>
            <a:r>
              <a:rPr lang="en-US" b="1" i="0" dirty="0">
                <a:solidFill>
                  <a:srgbClr val="4D4D4D"/>
                </a:solidFill>
                <a:effectLst/>
                <a:latin typeface="Calibri"/>
                <a:cs typeface="Calibri"/>
              </a:rPr>
              <a:t>Nature has continued</a:t>
            </a:r>
          </a:p>
          <a:p>
            <a:pPr algn="l" fontAlgn="base"/>
            <a:endParaRPr lang="en-US" sz="1000" b="0" i="0" dirty="0">
              <a:solidFill>
                <a:srgbClr val="4D4D4D"/>
              </a:solidFill>
              <a:effectLst/>
              <a:latin typeface="Calibri"/>
              <a:cs typeface="Calibri"/>
            </a:endParaRPr>
          </a:p>
          <a:p>
            <a:pPr algn="l" fontAlgn="base"/>
            <a:r>
              <a:rPr lang="en-US" sz="1700" b="0" i="0" dirty="0">
                <a:solidFill>
                  <a:srgbClr val="4D4D4D"/>
                </a:solidFill>
                <a:effectLst/>
                <a:latin typeface="Calibri"/>
                <a:cs typeface="Calibri"/>
              </a:rPr>
              <a:t>Poppy was inspired to make this picture after she grew some seeds as part of a home learning project during the school closure.</a:t>
            </a:r>
          </a:p>
          <a:p>
            <a:pPr algn="l" fontAlgn="base"/>
            <a:r>
              <a:rPr lang="en-US" sz="1700" b="0" i="0" dirty="0">
                <a:solidFill>
                  <a:srgbClr val="4D4D4D"/>
                </a:solidFill>
                <a:effectLst/>
                <a:latin typeface="Calibri"/>
                <a:cs typeface="Calibri"/>
              </a:rPr>
              <a:t>She was amazed when the seeds started to grow and commented that “The germs didn’t get them!” This prompted a plant search in the back garden to show her that nature had continued even though our lives had changed so much. She was surprised to see that some Forget-me-not flowers had managed to grow in a tiny hole at the base of the step.</a:t>
            </a:r>
          </a:p>
          <a:p>
            <a:pPr algn="l" fontAlgn="base"/>
            <a:r>
              <a:rPr lang="en-US" sz="1700" b="0" i="0" dirty="0">
                <a:solidFill>
                  <a:srgbClr val="4D4D4D"/>
                </a:solidFill>
                <a:effectLst/>
                <a:latin typeface="Calibri"/>
                <a:cs typeface="Calibri"/>
              </a:rPr>
              <a:t>This led to a conversation about the flower and how even though the conditions were far from ideal, it had still tried to grow.</a:t>
            </a:r>
          </a:p>
          <a:p>
            <a:pPr algn="l" fontAlgn="base"/>
            <a:r>
              <a:rPr lang="en-US" sz="1700" b="0" i="0" dirty="0">
                <a:solidFill>
                  <a:srgbClr val="4D4D4D"/>
                </a:solidFill>
                <a:effectLst/>
                <a:latin typeface="Calibri"/>
                <a:cs typeface="Calibri"/>
              </a:rPr>
              <a:t>Poppy could list things that were spoiling the world; rubbish (litter), cutting down trees, (deforestation), plastic in the seas and ‘messy painting’ (graffiti). I asked her, wouldn’t it just be easier to let people do what they want to do to our world? She responded “No! We only need a few people to care to make it better – just like the blue flowers. If they had given up, we wouldn’t have seen them and it wouldn’t have made me smile. We can't give up now, it isn’t our world anyway to give up on”.</a:t>
            </a:r>
          </a:p>
          <a:p>
            <a:pPr algn="l" fontAlgn="base"/>
            <a:r>
              <a:rPr lang="en-US" sz="1700" b="0" i="0" dirty="0">
                <a:solidFill>
                  <a:srgbClr val="4D4D4D"/>
                </a:solidFill>
                <a:effectLst/>
                <a:latin typeface="Calibri"/>
                <a:cs typeface="Calibri"/>
              </a:rPr>
              <a:t>“If we look after God’s world and help its seeds to grow it will be a happier place.”</a:t>
            </a:r>
          </a:p>
        </p:txBody>
      </p:sp>
    </p:spTree>
    <p:extLst>
      <p:ext uri="{BB962C8B-B14F-4D97-AF65-F5344CB8AC3E}">
        <p14:creationId xmlns:p14="http://schemas.microsoft.com/office/powerpoint/2010/main" val="338196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pic>
        <p:nvPicPr>
          <p:cNvPr id="3074" name="Picture 2">
            <a:extLst>
              <a:ext uri="{FF2B5EF4-FFF2-40B4-BE49-F238E27FC236}">
                <a16:creationId xmlns:a16="http://schemas.microsoft.com/office/drawing/2014/main" id="{14B11DE7-DE09-499A-9CA9-35FCC6460A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182420" y="1001161"/>
            <a:ext cx="6884894" cy="516367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D3B2BEB-092C-4078-93EE-335BCC5D793A}"/>
              </a:ext>
            </a:extLst>
          </p:cNvPr>
          <p:cNvSpPr txBox="1"/>
          <p:nvPr/>
        </p:nvSpPr>
        <p:spPr>
          <a:xfrm>
            <a:off x="7067315" y="773958"/>
            <a:ext cx="4942266" cy="5262979"/>
          </a:xfrm>
          <a:prstGeom prst="rect">
            <a:avLst/>
          </a:prstGeom>
          <a:noFill/>
        </p:spPr>
        <p:txBody>
          <a:bodyPr wrap="square" rtlCol="0">
            <a:spAutoFit/>
          </a:bodyPr>
          <a:lstStyle/>
          <a:p>
            <a:pPr algn="l" fontAlgn="base"/>
            <a:r>
              <a:rPr lang="en-US" b="1" i="0" dirty="0">
                <a:solidFill>
                  <a:srgbClr val="4D4D4D"/>
                </a:solidFill>
                <a:effectLst/>
                <a:latin typeface="Calibri"/>
                <a:cs typeface="Calibri"/>
              </a:rPr>
              <a:t>‘Gorilla Bubble’ - Ange, Beau, Jacob, Joel, Noah, Theo, Lilly, Nathan (5 – 6) St Botolph’s CE academy - Sea Turtles</a:t>
            </a:r>
          </a:p>
          <a:p>
            <a:pPr algn="l" fontAlgn="base"/>
            <a:endParaRPr lang="en-US" sz="1000" b="1" i="0" dirty="0">
              <a:solidFill>
                <a:srgbClr val="4D4D4D"/>
              </a:solidFill>
              <a:effectLst/>
              <a:latin typeface="Calibri"/>
              <a:cs typeface="Calibri"/>
            </a:endParaRPr>
          </a:p>
          <a:p>
            <a:pPr algn="l" fontAlgn="base"/>
            <a:r>
              <a:rPr lang="en-US" sz="1700" b="0" i="0" dirty="0">
                <a:solidFill>
                  <a:srgbClr val="4D4D4D"/>
                </a:solidFill>
                <a:effectLst/>
                <a:latin typeface="Calibri"/>
                <a:cs typeface="Calibri"/>
              </a:rPr>
              <a:t>We discovered that they have been alive for millions of years but their lives are endangered because of how people are treating the world. We </a:t>
            </a:r>
            <a:r>
              <a:rPr lang="en-US" sz="1700" b="0" i="0" dirty="0" err="1">
                <a:solidFill>
                  <a:srgbClr val="4D4D4D"/>
                </a:solidFill>
                <a:effectLst/>
                <a:latin typeface="Calibri"/>
                <a:cs typeface="Calibri"/>
              </a:rPr>
              <a:t>realised</a:t>
            </a:r>
            <a:r>
              <a:rPr lang="en-US" sz="1700" b="0" i="0" dirty="0">
                <a:solidFill>
                  <a:srgbClr val="4D4D4D"/>
                </a:solidFill>
                <a:effectLst/>
                <a:latin typeface="Calibri"/>
                <a:cs typeface="Calibri"/>
              </a:rPr>
              <a:t> if their lives are in danger, then so are ours and we have to do something together. In RE we thought about the impact of how human beings are treating our planet and the effects it is having on God’s planet like global warming and pollution. It shows a sea turtle swimming through the water surrounded by plastics and other litter. In the background is a world free from pollution to remind us that it is what we should be praying for. We think that everyone should be responsible for caring for our world and all that live in it. If we can do this together, our planet can heal itself and we can live on God’s Good Earth whilst helping other living things, which God created, to survive.</a:t>
            </a:r>
          </a:p>
        </p:txBody>
      </p:sp>
    </p:spTree>
    <p:extLst>
      <p:ext uri="{BB962C8B-B14F-4D97-AF65-F5344CB8AC3E}">
        <p14:creationId xmlns:p14="http://schemas.microsoft.com/office/powerpoint/2010/main" val="3173578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sp>
        <p:nvSpPr>
          <p:cNvPr id="3" name="TextBox 2">
            <a:extLst>
              <a:ext uri="{FF2B5EF4-FFF2-40B4-BE49-F238E27FC236}">
                <a16:creationId xmlns:a16="http://schemas.microsoft.com/office/drawing/2014/main" id="{57D47D4D-A3A2-42D4-A0F9-F0084B047C71}"/>
              </a:ext>
            </a:extLst>
          </p:cNvPr>
          <p:cNvSpPr txBox="1"/>
          <p:nvPr/>
        </p:nvSpPr>
        <p:spPr>
          <a:xfrm>
            <a:off x="676439" y="1119279"/>
            <a:ext cx="10839121" cy="707886"/>
          </a:xfrm>
          <a:prstGeom prst="rect">
            <a:avLst/>
          </a:prstGeom>
          <a:noFill/>
        </p:spPr>
        <p:txBody>
          <a:bodyPr wrap="none" rtlCol="0">
            <a:spAutoFit/>
          </a:bodyPr>
          <a:lstStyle/>
          <a:p>
            <a:r>
              <a:rPr lang="en-GB" sz="4000" dirty="0"/>
              <a:t>What art might Hannah, Grace or Cameron create?</a:t>
            </a:r>
          </a:p>
        </p:txBody>
      </p:sp>
      <p:sp>
        <p:nvSpPr>
          <p:cNvPr id="4" name="Speech Bubble: Rectangle with Corners Rounded 3">
            <a:extLst>
              <a:ext uri="{FF2B5EF4-FFF2-40B4-BE49-F238E27FC236}">
                <a16:creationId xmlns:a16="http://schemas.microsoft.com/office/drawing/2014/main" id="{F1823D77-D5A0-4B0B-A0D6-76994E822AB6}"/>
              </a:ext>
            </a:extLst>
          </p:cNvPr>
          <p:cNvSpPr/>
          <p:nvPr/>
        </p:nvSpPr>
        <p:spPr>
          <a:xfrm>
            <a:off x="384710" y="2172486"/>
            <a:ext cx="3640751" cy="2265043"/>
          </a:xfrm>
          <a:prstGeom prst="wedgeRoundRectCallout">
            <a:avLst/>
          </a:prstGeom>
          <a:solidFill>
            <a:srgbClr val="8F6AC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How would the art show their Christian, Jewish or non-religious worldview?</a:t>
            </a:r>
          </a:p>
        </p:txBody>
      </p:sp>
      <p:sp>
        <p:nvSpPr>
          <p:cNvPr id="9" name="Speech Bubble: Rectangle with Corners Rounded 8">
            <a:extLst>
              <a:ext uri="{FF2B5EF4-FFF2-40B4-BE49-F238E27FC236}">
                <a16:creationId xmlns:a16="http://schemas.microsoft.com/office/drawing/2014/main" id="{877A4F21-4644-42FC-9C76-45DEFC750FAB}"/>
              </a:ext>
            </a:extLst>
          </p:cNvPr>
          <p:cNvSpPr/>
          <p:nvPr/>
        </p:nvSpPr>
        <p:spPr>
          <a:xfrm>
            <a:off x="4275623" y="3378638"/>
            <a:ext cx="3640751" cy="2265043"/>
          </a:xfrm>
          <a:prstGeom prst="wedgeRoundRectCallout">
            <a:avLst/>
          </a:prstGeom>
          <a:solidFill>
            <a:srgbClr val="8F6AC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How would their write up show their Christian, Jewish or non-religious worldview?</a:t>
            </a:r>
          </a:p>
        </p:txBody>
      </p:sp>
      <p:sp>
        <p:nvSpPr>
          <p:cNvPr id="5" name="Flowchart: Alternate Process 4">
            <a:extLst>
              <a:ext uri="{FF2B5EF4-FFF2-40B4-BE49-F238E27FC236}">
                <a16:creationId xmlns:a16="http://schemas.microsoft.com/office/drawing/2014/main" id="{2B57A2AC-3E35-4F91-A354-6AC292C22972}"/>
              </a:ext>
            </a:extLst>
          </p:cNvPr>
          <p:cNvSpPr/>
          <p:nvPr/>
        </p:nvSpPr>
        <p:spPr>
          <a:xfrm>
            <a:off x="8794377" y="2670719"/>
            <a:ext cx="2420470" cy="2972962"/>
          </a:xfrm>
          <a:prstGeom prst="flowChartAlternateProcess">
            <a:avLst/>
          </a:prstGeom>
          <a:solidFill>
            <a:srgbClr val="8F56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Create the artwork and write up from Grace, Hannah or Cameron</a:t>
            </a:r>
          </a:p>
        </p:txBody>
      </p:sp>
    </p:spTree>
    <p:extLst>
      <p:ext uri="{BB962C8B-B14F-4D97-AF65-F5344CB8AC3E}">
        <p14:creationId xmlns:p14="http://schemas.microsoft.com/office/powerpoint/2010/main" val="2800952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8" name="Picture 7" descr="Text&#10;&#10;Description automatically generated">
            <a:extLst>
              <a:ext uri="{FF2B5EF4-FFF2-40B4-BE49-F238E27FC236}">
                <a16:creationId xmlns:a16="http://schemas.microsoft.com/office/drawing/2014/main" id="{EBE511E5-DC2B-49E7-A9E0-0C609D9C98EB}"/>
              </a:ext>
            </a:extLst>
          </p:cNvPr>
          <p:cNvPicPr>
            <a:picLocks noChangeAspect="1"/>
          </p:cNvPicPr>
          <p:nvPr/>
        </p:nvPicPr>
        <p:blipFill rotWithShape="1">
          <a:blip r:embed="rId4">
            <a:extLst>
              <a:ext uri="{28A0092B-C50C-407E-A947-70E740481C1C}">
                <a14:useLocalDpi xmlns:a14="http://schemas.microsoft.com/office/drawing/2010/main" val="0"/>
              </a:ext>
            </a:extLst>
          </a:blip>
          <a:srcRect b="73259"/>
          <a:stretch/>
        </p:blipFill>
        <p:spPr>
          <a:xfrm>
            <a:off x="182420" y="-199746"/>
            <a:ext cx="7672608" cy="973704"/>
          </a:xfrm>
          <a:prstGeom prst="rect">
            <a:avLst/>
          </a:prstGeom>
        </p:spPr>
      </p:pic>
      <p:sp>
        <p:nvSpPr>
          <p:cNvPr id="3" name="TextBox 2">
            <a:extLst>
              <a:ext uri="{FF2B5EF4-FFF2-40B4-BE49-F238E27FC236}">
                <a16:creationId xmlns:a16="http://schemas.microsoft.com/office/drawing/2014/main" id="{5678A83D-5110-4E1C-A9E7-A7A64C6786A7}"/>
              </a:ext>
            </a:extLst>
          </p:cNvPr>
          <p:cNvSpPr txBox="1"/>
          <p:nvPr/>
        </p:nvSpPr>
        <p:spPr>
          <a:xfrm>
            <a:off x="182421" y="1119279"/>
            <a:ext cx="5774242" cy="5570756"/>
          </a:xfrm>
          <a:prstGeom prst="rect">
            <a:avLst/>
          </a:prstGeom>
          <a:noFill/>
        </p:spPr>
        <p:txBody>
          <a:bodyPr wrap="square" rtlCol="0">
            <a:spAutoFit/>
          </a:bodyPr>
          <a:lstStyle/>
          <a:p>
            <a:r>
              <a:rPr lang="en-GB" sz="4000" dirty="0"/>
              <a:t>Some important words you have learnt in this unit</a:t>
            </a:r>
          </a:p>
          <a:p>
            <a:pPr>
              <a:lnSpc>
                <a:spcPct val="150000"/>
              </a:lnSpc>
            </a:pPr>
            <a:r>
              <a:rPr lang="en-GB" sz="4000" b="1" dirty="0">
                <a:effectLst/>
                <a:latin typeface="Calibri" panose="020F0502020204030204" pitchFamily="34" charset="0"/>
                <a:ea typeface="Calibri" panose="020F0502020204030204" pitchFamily="34" charset="0"/>
                <a:cs typeface="Times New Roman" panose="02020603050405020304" pitchFamily="18" charset="0"/>
              </a:rPr>
              <a:t>World</a:t>
            </a:r>
          </a:p>
          <a:p>
            <a:pPr>
              <a:lnSpc>
                <a:spcPct val="150000"/>
              </a:lnSpc>
            </a:pPr>
            <a:r>
              <a:rPr lang="en-GB" sz="4000" b="1" dirty="0">
                <a:effectLst/>
                <a:latin typeface="Calibri" panose="020F0502020204030204" pitchFamily="34" charset="0"/>
                <a:ea typeface="Calibri" panose="020F0502020204030204" pitchFamily="34" charset="0"/>
                <a:cs typeface="Times New Roman" panose="02020603050405020304" pitchFamily="18" charset="0"/>
              </a:rPr>
              <a:t>Creation</a:t>
            </a:r>
          </a:p>
          <a:p>
            <a:pPr>
              <a:lnSpc>
                <a:spcPct val="150000"/>
              </a:lnSpc>
            </a:pPr>
            <a:r>
              <a:rPr lang="en-GB" sz="4000" b="1" dirty="0">
                <a:effectLst/>
                <a:latin typeface="Calibri" panose="020F0502020204030204" pitchFamily="34" charset="0"/>
                <a:ea typeface="Calibri" panose="020F0502020204030204" pitchFamily="34" charset="0"/>
                <a:cs typeface="Times New Roman" panose="02020603050405020304" pitchFamily="18" charset="0"/>
              </a:rPr>
              <a:t>Tu </a:t>
            </a:r>
            <a:r>
              <a:rPr lang="en-GB" sz="4000" b="1" dirty="0" err="1">
                <a:effectLst/>
                <a:latin typeface="Calibri" panose="020F0502020204030204" pitchFamily="34" charset="0"/>
                <a:ea typeface="Calibri" panose="020F0502020204030204" pitchFamily="34" charset="0"/>
                <a:cs typeface="Times New Roman" panose="02020603050405020304" pitchFamily="18" charset="0"/>
              </a:rPr>
              <a:t>B’shevat</a:t>
            </a:r>
            <a:endParaRPr lang="en-GB" sz="4000" b="1"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4000" b="1" dirty="0">
                <a:effectLst/>
                <a:latin typeface="Calibri" panose="020F0502020204030204" pitchFamily="34" charset="0"/>
                <a:ea typeface="Calibri" panose="020F0502020204030204" pitchFamily="34" charset="0"/>
                <a:cs typeface="Times New Roman" panose="02020603050405020304" pitchFamily="18" charset="0"/>
              </a:rPr>
              <a:t>environment</a:t>
            </a:r>
            <a:endParaRPr lang="en-GB" sz="4000" dirty="0"/>
          </a:p>
          <a:p>
            <a:endParaRPr lang="en-GB" dirty="0"/>
          </a:p>
          <a:p>
            <a:endParaRPr lang="en-GB" dirty="0"/>
          </a:p>
        </p:txBody>
      </p:sp>
      <p:sp>
        <p:nvSpPr>
          <p:cNvPr id="4" name="TextBox 3">
            <a:extLst>
              <a:ext uri="{FF2B5EF4-FFF2-40B4-BE49-F238E27FC236}">
                <a16:creationId xmlns:a16="http://schemas.microsoft.com/office/drawing/2014/main" id="{746F43B2-42DF-4883-984A-B2EFDEC99002}"/>
              </a:ext>
            </a:extLst>
          </p:cNvPr>
          <p:cNvSpPr txBox="1"/>
          <p:nvPr/>
        </p:nvSpPr>
        <p:spPr>
          <a:xfrm>
            <a:off x="7162801" y="1612436"/>
            <a:ext cx="3117772" cy="3539430"/>
          </a:xfrm>
          <a:prstGeom prst="rect">
            <a:avLst/>
          </a:prstGeom>
          <a:noFill/>
        </p:spPr>
        <p:txBody>
          <a:bodyPr wrap="square" rtlCol="0">
            <a:spAutoFit/>
          </a:bodyPr>
          <a:lstStyle/>
          <a:p>
            <a:r>
              <a:rPr lang="en-GB" sz="3200" dirty="0"/>
              <a:t>What have you learnt about why different religious and non-religious worldviews want to look after the planet?</a:t>
            </a:r>
          </a:p>
        </p:txBody>
      </p:sp>
    </p:spTree>
    <p:extLst>
      <p:ext uri="{BB962C8B-B14F-4D97-AF65-F5344CB8AC3E}">
        <p14:creationId xmlns:p14="http://schemas.microsoft.com/office/powerpoint/2010/main" val="32772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1E12715A5D7B48A7D27CD15122AA0A" ma:contentTypeVersion="12" ma:contentTypeDescription="Create a new document." ma:contentTypeScope="" ma:versionID="979cf08700719c94a5b631486dd89e9c">
  <xsd:schema xmlns:xsd="http://www.w3.org/2001/XMLSchema" xmlns:xs="http://www.w3.org/2001/XMLSchema" xmlns:p="http://schemas.microsoft.com/office/2006/metadata/properties" xmlns:ns2="5a14aa55-8b15-43dc-98f3-1c89c91190c3" xmlns:ns3="a6df29e2-2c68-4514-aade-f276a7719d9c" targetNamespace="http://schemas.microsoft.com/office/2006/metadata/properties" ma:root="true" ma:fieldsID="b60cc22d1eec3014fc65642f956f08a3" ns2:_="" ns3:_="">
    <xsd:import namespace="5a14aa55-8b15-43dc-98f3-1c89c91190c3"/>
    <xsd:import namespace="a6df29e2-2c68-4514-aade-f276a7719d9c"/>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14aa55-8b15-43dc-98f3-1c89c91190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6df29e2-2c68-4514-aade-f276a7719d9c"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99C3E09-C58F-476B-9F40-C36B435B1AC0}">
  <ds:schemaRefs>
    <ds:schemaRef ds:uri="5a14aa55-8b15-43dc-98f3-1c89c91190c3"/>
    <ds:schemaRef ds:uri="http://purl.org/dc/elements/1.1/"/>
    <ds:schemaRef ds:uri="http://schemas.microsoft.com/office/2006/documentManagement/types"/>
    <ds:schemaRef ds:uri="http://purl.org/dc/terms/"/>
    <ds:schemaRef ds:uri="a6df29e2-2c68-4514-aade-f276a7719d9c"/>
    <ds:schemaRef ds:uri="http://purl.org/dc/dcmitype/"/>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B6B61266-37B4-415B-B8DF-C0AC9F9A48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14aa55-8b15-43dc-98f3-1c89c91190c3"/>
    <ds:schemaRef ds:uri="a6df29e2-2c68-4514-aade-f276a7719d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325FC6-5AC4-4647-8E98-771D3898A02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599</TotalTime>
  <Words>4344</Words>
  <Application>Microsoft Office PowerPoint</Application>
  <PresentationFormat>Widescreen</PresentationFormat>
  <Paragraphs>226</Paragraphs>
  <Slides>19</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Calibri Light</vt:lpstr>
      <vt:lpstr>Pink Shark</vt:lpstr>
      <vt:lpstr>Sassoon Primary Rg</vt:lpstr>
      <vt:lpstr>SassoonPrimaryRg-Bold</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 Christians believe about God? 4-6 year olds</dc:title>
  <dc:creator>Lat Blaylock</dc:creator>
  <cp:lastModifiedBy>Orion</cp:lastModifiedBy>
  <cp:revision>48</cp:revision>
  <dcterms:created xsi:type="dcterms:W3CDTF">2020-12-09T21:01:03Z</dcterms:created>
  <dcterms:modified xsi:type="dcterms:W3CDTF">2021-04-27T16:28:04Z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0x010100DE1E12715A5D7B48A7D27CD15122AA0A</vt:lpwstr>
  </property>
</Properties>
</file>