
<file path=[Content_Types].xml><?xml version="1.0" encoding="utf-8"?>
<Types xmlns="http://schemas.openxmlformats.org/package/2006/content-types">
  <Default Extension="gif" ContentType="image/gif"/>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notesSlides/notesSlide36.xml" ContentType="application/vnd.openxmlformats-officedocument.presentationml.notesSlide+xml"/>
  <Override PartName="/ppt/notesSlides/notesSlide37.xml" ContentType="application/vnd.openxmlformats-officedocument.presentationml.notesSlide+xml"/>
  <Override PartName="/ppt/notesSlides/notesSlide38.xml" ContentType="application/vnd.openxmlformats-officedocument.presentationml.notesSlide+xml"/>
  <Override PartName="/ppt/notesSlides/notesSlide39.xml" ContentType="application/vnd.openxmlformats-officedocument.presentationml.notesSlide+xml"/>
  <Override PartName="/ppt/notesSlides/notesSlide40.xml" ContentType="application/vnd.openxmlformats-officedocument.presentationml.notesSlide+xml"/>
  <Override PartName="/ppt/notesSlides/notesSlide41.xml" ContentType="application/vnd.openxmlformats-officedocument.presentationml.notesSlide+xml"/>
  <Override PartName="/ppt/notesSlides/notesSlide42.xml" ContentType="application/vnd.openxmlformats-officedocument.presentationml.notesSlide+xml"/>
  <Override PartName="/ppt/notesSlides/notesSlide43.xml" ContentType="application/vnd.openxmlformats-officedocument.presentationml.notesSlide+xml"/>
  <Override PartName="/ppt/notesSlides/notesSlide44.xml" ContentType="application/vnd.openxmlformats-officedocument.presentationml.notesSlide+xml"/>
  <Override PartName="/ppt/notesSlides/notesSlide45.xml" ContentType="application/vnd.openxmlformats-officedocument.presentationml.notesSlide+xml"/>
  <Override PartName="/ppt/notesSlides/notesSlide46.xml" ContentType="application/vnd.openxmlformats-officedocument.presentationml.notesSlide+xml"/>
  <Override PartName="/ppt/notesSlides/notesSlide47.xml" ContentType="application/vnd.openxmlformats-officedocument.presentationml.notesSlide+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56"/>
  </p:notesMasterIdLst>
  <p:sldIdLst>
    <p:sldId id="271" r:id="rId2"/>
    <p:sldId id="257" r:id="rId3"/>
    <p:sldId id="272" r:id="rId4"/>
    <p:sldId id="310" r:id="rId5"/>
    <p:sldId id="342" r:id="rId6"/>
    <p:sldId id="273" r:id="rId7"/>
    <p:sldId id="281" r:id="rId8"/>
    <p:sldId id="321" r:id="rId9"/>
    <p:sldId id="336" r:id="rId10"/>
    <p:sldId id="337" r:id="rId11"/>
    <p:sldId id="283" r:id="rId12"/>
    <p:sldId id="284" r:id="rId13"/>
    <p:sldId id="325" r:id="rId14"/>
    <p:sldId id="300" r:id="rId15"/>
    <p:sldId id="301" r:id="rId16"/>
    <p:sldId id="326" r:id="rId17"/>
    <p:sldId id="677" r:id="rId18"/>
    <p:sldId id="346" r:id="rId19"/>
    <p:sldId id="718" r:id="rId20"/>
    <p:sldId id="735" r:id="rId21"/>
    <p:sldId id="350" r:id="rId22"/>
    <p:sldId id="349" r:id="rId23"/>
    <p:sldId id="309" r:id="rId24"/>
    <p:sldId id="736" r:id="rId25"/>
    <p:sldId id="322" r:id="rId26"/>
    <p:sldId id="285" r:id="rId27"/>
    <p:sldId id="327" r:id="rId28"/>
    <p:sldId id="338" r:id="rId29"/>
    <p:sldId id="289" r:id="rId30"/>
    <p:sldId id="329" r:id="rId31"/>
    <p:sldId id="330" r:id="rId32"/>
    <p:sldId id="332" r:id="rId33"/>
    <p:sldId id="339" r:id="rId34"/>
    <p:sldId id="737" r:id="rId35"/>
    <p:sldId id="323" r:id="rId36"/>
    <p:sldId id="274" r:id="rId37"/>
    <p:sldId id="275" r:id="rId38"/>
    <p:sldId id="276" r:id="rId39"/>
    <p:sldId id="277" r:id="rId40"/>
    <p:sldId id="308" r:id="rId41"/>
    <p:sldId id="287" r:id="rId42"/>
    <p:sldId id="334" r:id="rId43"/>
    <p:sldId id="335" r:id="rId44"/>
    <p:sldId id="288" r:id="rId45"/>
    <p:sldId id="306" r:id="rId46"/>
    <p:sldId id="278" r:id="rId47"/>
    <p:sldId id="279" r:id="rId48"/>
    <p:sldId id="280" r:id="rId49"/>
    <p:sldId id="333" r:id="rId50"/>
    <p:sldId id="343" r:id="rId51"/>
    <p:sldId id="307" r:id="rId52"/>
    <p:sldId id="341" r:id="rId53"/>
    <p:sldId id="340" r:id="rId54"/>
    <p:sldId id="292" r:id="rId5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1958" autoAdjust="0"/>
    <p:restoredTop sz="67756" autoAdjust="0"/>
  </p:normalViewPr>
  <p:slideViewPr>
    <p:cSldViewPr snapToGrid="0">
      <p:cViewPr varScale="1">
        <p:scale>
          <a:sx n="61" d="100"/>
          <a:sy n="61" d="100"/>
        </p:scale>
        <p:origin x="210" y="45"/>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slide" Target="slides/slide49.xml"/><Relationship Id="rId55" Type="http://schemas.openxmlformats.org/officeDocument/2006/relationships/slide" Target="slides/slide54.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slide" Target="slides/slide52.xml"/><Relationship Id="rId58" Type="http://schemas.openxmlformats.org/officeDocument/2006/relationships/viewProps" Target="viewProps.xml"/><Relationship Id="rId5" Type="http://schemas.openxmlformats.org/officeDocument/2006/relationships/slide" Target="slides/slide4.xml"/><Relationship Id="rId61" Type="http://schemas.microsoft.com/office/2016/11/relationships/changesInfo" Target="changesInfos/changesInfo1.xml"/><Relationship Id="rId19" Type="http://schemas.openxmlformats.org/officeDocument/2006/relationships/slide" Target="slides/slide1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notesMaster" Target="notesMasters/notesMaster1.xml"/><Relationship Id="rId8" Type="http://schemas.openxmlformats.org/officeDocument/2006/relationships/slide" Target="slides/slide7.xml"/><Relationship Id="rId51" Type="http://schemas.openxmlformats.org/officeDocument/2006/relationships/slide" Target="slides/slide50.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59" Type="http://schemas.openxmlformats.org/officeDocument/2006/relationships/theme" Target="theme/theme1.xml"/><Relationship Id="rId20" Type="http://schemas.openxmlformats.org/officeDocument/2006/relationships/slide" Target="slides/slide19.xml"/><Relationship Id="rId41" Type="http://schemas.openxmlformats.org/officeDocument/2006/relationships/slide" Target="slides/slide40.xml"/><Relationship Id="rId54" Type="http://schemas.openxmlformats.org/officeDocument/2006/relationships/slide" Target="slides/slide53.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presProps" Target="presProps.xml"/><Relationship Id="rId10" Type="http://schemas.openxmlformats.org/officeDocument/2006/relationships/slide" Target="slides/slide9.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 Id="rId60"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Rhiannon Akers" userId="fb3c9d12-5c8c-42d7-8dc7-d872d7a3d202" providerId="ADAL" clId="{80AABDCA-A693-4F09-99FD-F26609E442FC}"/>
    <pc:docChg chg="custSel modSld">
      <pc:chgData name="Rhiannon Akers" userId="fb3c9d12-5c8c-42d7-8dc7-d872d7a3d202" providerId="ADAL" clId="{80AABDCA-A693-4F09-99FD-F26609E442FC}" dt="2025-11-25T22:28:10.652" v="5" actId="5793"/>
      <pc:docMkLst>
        <pc:docMk/>
      </pc:docMkLst>
      <pc:sldChg chg="addSp modSp mod modClrScheme chgLayout">
        <pc:chgData name="Rhiannon Akers" userId="fb3c9d12-5c8c-42d7-8dc7-d872d7a3d202" providerId="ADAL" clId="{80AABDCA-A693-4F09-99FD-F26609E442FC}" dt="2025-11-25T22:28:10.652" v="5" actId="5793"/>
        <pc:sldMkLst>
          <pc:docMk/>
          <pc:sldMk cId="1085726600" sldId="289"/>
        </pc:sldMkLst>
        <pc:spChg chg="mod">
          <ac:chgData name="Rhiannon Akers" userId="fb3c9d12-5c8c-42d7-8dc7-d872d7a3d202" providerId="ADAL" clId="{80AABDCA-A693-4F09-99FD-F26609E442FC}" dt="2025-11-25T22:28:02.865" v="1" actId="26606"/>
          <ac:spMkLst>
            <pc:docMk/>
            <pc:sldMk cId="1085726600" sldId="289"/>
            <ac:spMk id="4" creationId="{00000000-0000-0000-0000-000000000000}"/>
          </ac:spMkLst>
        </pc:spChg>
        <pc:spChg chg="mod">
          <ac:chgData name="Rhiannon Akers" userId="fb3c9d12-5c8c-42d7-8dc7-d872d7a3d202" providerId="ADAL" clId="{80AABDCA-A693-4F09-99FD-F26609E442FC}" dt="2025-11-25T22:28:10.652" v="5" actId="5793"/>
          <ac:spMkLst>
            <pc:docMk/>
            <pc:sldMk cId="1085726600" sldId="289"/>
            <ac:spMk id="5" creationId="{00000000-0000-0000-0000-000000000000}"/>
          </ac:spMkLst>
        </pc:spChg>
        <pc:picChg chg="add mod">
          <ac:chgData name="Rhiannon Akers" userId="fb3c9d12-5c8c-42d7-8dc7-d872d7a3d202" providerId="ADAL" clId="{80AABDCA-A693-4F09-99FD-F26609E442FC}" dt="2025-11-25T22:28:02.865" v="1" actId="26606"/>
          <ac:picMkLst>
            <pc:docMk/>
            <pc:sldMk cId="1085726600" sldId="289"/>
            <ac:picMk id="3" creationId="{5DC08AAA-77B4-930F-ECA5-606739272895}"/>
          </ac:picMkLst>
        </pc:pic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08803FE-EA33-4F80-A8F8-1AC7C47CCF69}" type="datetimeFigureOut">
              <a:rPr lang="en-GB" smtClean="0"/>
              <a:t>25/11/2025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887325CA-BFF4-44AA-A03D-8098CD61DEBF}" type="slidenum">
              <a:rPr lang="en-GB" smtClean="0"/>
              <a:t>‹#›</a:t>
            </a:fld>
            <a:endParaRPr lang="en-GB"/>
          </a:p>
        </p:txBody>
      </p:sp>
    </p:spTree>
    <p:extLst>
      <p:ext uri="{BB962C8B-B14F-4D97-AF65-F5344CB8AC3E}">
        <p14:creationId xmlns:p14="http://schemas.microsoft.com/office/powerpoint/2010/main" val="327342926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3" Type="http://schemas.openxmlformats.org/officeDocument/2006/relationships/hyperlink" Target="https://www.cipd.org/uk/knowledge/factsheets/strategic-total-factsheet/" TargetMode="External"/><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3" Type="http://schemas.openxmlformats.org/officeDocument/2006/relationships/hyperlink" Target="https://realhrsolutions.com/performance-review/" TargetMode="External"/><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3" Type="http://schemas.openxmlformats.org/officeDocument/2006/relationships/hyperlink" Target="https://www.peoplemanagement.co.uk/article/1743866/real-value-reward" TargetMode="External"/><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3" Type="http://schemas.openxmlformats.org/officeDocument/2006/relationships/hyperlink" Target="https://www.cipd.org/uk/knowledge/factsheets/pay-structures-factsheet/" TargetMode="External"/><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3" Type="http://schemas.openxmlformats.org/officeDocument/2006/relationships/hyperlink" Target="https://pubmed.ncbi.nlm.nih.gov/27160060/" TargetMode="External"/><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3" Type="http://schemas.openxmlformats.org/officeDocument/2006/relationships/hyperlink" Target="https://www.peoplemanagement.co.uk/article/1806097/employees-three-times-engaged-when-feel-supported-managers-study-shows" TargetMode="External"/><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3" Type="http://schemas.openxmlformats.org/officeDocument/2006/relationships/hyperlink" Target="https://www.gallup.com/workplace/236441/employee-recognition-low-cost-high-impact.aspx#:~:text=Workplace%20recognition%20motivates%2C%20provides%20a,company%2C%20leading%20to%20higher%20retention." TargetMode="External"/><Relationship Id="rId2" Type="http://schemas.openxmlformats.org/officeDocument/2006/relationships/slide" Target="../slides/slide33.xml"/><Relationship Id="rId1" Type="http://schemas.openxmlformats.org/officeDocument/2006/relationships/notesMaster" Target="../notesMasters/notesMaster1.xml"/><Relationship Id="rId4" Type="http://schemas.openxmlformats.org/officeDocument/2006/relationships/hyperlink" Target="https://www.peoplemanagement.co.uk/article/1816014/why-recognition-reward-2023" TargetMode="Externa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3" Type="http://schemas.openxmlformats.org/officeDocument/2006/relationships/hyperlink" Target="https://www.acas.org.uk/sites/default/files/2021-03/job-evaluation-considerations-and-risks-advisory-booklet.pdf" TargetMode="External"/><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38.xml.rels><?xml version="1.0" encoding="UTF-8" standalone="yes"?>
<Relationships xmlns="http://schemas.openxmlformats.org/package/2006/relationships"><Relationship Id="rId3" Type="http://schemas.openxmlformats.org/officeDocument/2006/relationships/hyperlink" Target="https://www.acas.org.uk/sites/default/files/2021-03/job-evaluation-considerations-and-risks-advisory-booklet.pdf" TargetMode="External"/><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39.xml.rels><?xml version="1.0" encoding="UTF-8" standalone="yes"?>
<Relationships xmlns="http://schemas.openxmlformats.org/package/2006/relationships"><Relationship Id="rId3" Type="http://schemas.openxmlformats.org/officeDocument/2006/relationships/hyperlink" Target="https://www.acas.org.uk/sites/default/files/2021-03/job-evaluation-considerations-and-risks-advisory-booklet.pdf" TargetMode="External"/><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_rels/notesSlide40.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_rels/notesSlide41.xml.rels><?xml version="1.0" encoding="UTF-8" standalone="yes"?>
<Relationships xmlns="http://schemas.openxmlformats.org/package/2006/relationships"><Relationship Id="rId2" Type="http://schemas.openxmlformats.org/officeDocument/2006/relationships/slide" Target="../slides/slide45.xml"/><Relationship Id="rId1" Type="http://schemas.openxmlformats.org/officeDocument/2006/relationships/notesMaster" Target="../notesMasters/notesMaster1.xml"/></Relationships>
</file>

<file path=ppt/notesSlides/_rels/notesSlide42.xml.rels><?xml version="1.0" encoding="UTF-8" standalone="yes"?>
<Relationships xmlns="http://schemas.openxmlformats.org/package/2006/relationships"><Relationship Id="rId2" Type="http://schemas.openxmlformats.org/officeDocument/2006/relationships/slide" Target="../slides/slide46.xml"/><Relationship Id="rId1" Type="http://schemas.openxmlformats.org/officeDocument/2006/relationships/notesMaster" Target="../notesMasters/notesMaster1.xml"/></Relationships>
</file>

<file path=ppt/notesSlides/_rels/notesSlide43.xml.rels><?xml version="1.0" encoding="UTF-8" standalone="yes"?>
<Relationships xmlns="http://schemas.openxmlformats.org/package/2006/relationships"><Relationship Id="rId2" Type="http://schemas.openxmlformats.org/officeDocument/2006/relationships/slide" Target="../slides/slide47.xml"/><Relationship Id="rId1" Type="http://schemas.openxmlformats.org/officeDocument/2006/relationships/notesMaster" Target="../notesMasters/notesMaster1.xml"/></Relationships>
</file>

<file path=ppt/notesSlides/_rels/notesSlide44.xml.rels><?xml version="1.0" encoding="UTF-8" standalone="yes"?>
<Relationships xmlns="http://schemas.openxmlformats.org/package/2006/relationships"><Relationship Id="rId2" Type="http://schemas.openxmlformats.org/officeDocument/2006/relationships/slide" Target="../slides/slide48.xml"/><Relationship Id="rId1" Type="http://schemas.openxmlformats.org/officeDocument/2006/relationships/notesMaster" Target="../notesMasters/notesMaster1.xml"/></Relationships>
</file>

<file path=ppt/notesSlides/_rels/notesSlide45.xml.rels><?xml version="1.0" encoding="UTF-8" standalone="yes"?>
<Relationships xmlns="http://schemas.openxmlformats.org/package/2006/relationships"><Relationship Id="rId8" Type="http://schemas.openxmlformats.org/officeDocument/2006/relationships/hyperlink" Target="https://www.hrmagazine.co.uk/content/comment/when-will-the-employment-tribunal-backlog-ease" TargetMode="External"/><Relationship Id="rId3" Type="http://schemas.openxmlformats.org/officeDocument/2006/relationships/hyperlink" Target="https://www.hrmagazine.co.uk/content/news/majority-of-jobs-below-living-wage-held-by-women" TargetMode="External"/><Relationship Id="rId7" Type="http://schemas.openxmlformats.org/officeDocument/2006/relationships/hyperlink" Target="https://www.hrmagazine.co.uk/content/other/should-the-uk-follow-iceland-s-lead-on-equal-pay-laws" TargetMode="External"/><Relationship Id="rId2" Type="http://schemas.openxmlformats.org/officeDocument/2006/relationships/slide" Target="../slides/slide49.xml"/><Relationship Id="rId1" Type="http://schemas.openxmlformats.org/officeDocument/2006/relationships/notesMaster" Target="../notesMasters/notesMaster1.xml"/><Relationship Id="rId6" Type="http://schemas.openxmlformats.org/officeDocument/2006/relationships/hyperlink" Target="https://www.hrmagazine.co.uk/content/other/gender-pay-gap-rules-will-trigger-more-equal-pay-claims" TargetMode="External"/><Relationship Id="rId5" Type="http://schemas.openxmlformats.org/officeDocument/2006/relationships/hyperlink" Target="https://www.hrmagazine.co.uk/content/other/asda-equal-pay-victory-has-widespread-repercussions-for-hr" TargetMode="External"/><Relationship Id="rId4" Type="http://schemas.openxmlformats.org/officeDocument/2006/relationships/hyperlink" Target="https://www.hrmagazine.co.uk/content/other/tesco-employees-win-landmark-equal-pay-tribunal" TargetMode="External"/><Relationship Id="rId9" Type="http://schemas.openxmlformats.org/officeDocument/2006/relationships/hyperlink" Target="https://www.hrmagazine.co.uk/content/features/legal-lowdown-the-asda-equal-pay-case" TargetMode="External"/></Relationships>
</file>

<file path=ppt/notesSlides/_rels/notesSlide46.xml.rels><?xml version="1.0" encoding="UTF-8" standalone="yes"?>
<Relationships xmlns="http://schemas.openxmlformats.org/package/2006/relationships"><Relationship Id="rId2" Type="http://schemas.openxmlformats.org/officeDocument/2006/relationships/slide" Target="../slides/slide52.xml"/><Relationship Id="rId1" Type="http://schemas.openxmlformats.org/officeDocument/2006/relationships/notesMaster" Target="../notesMasters/notesMaster1.xml"/></Relationships>
</file>

<file path=ppt/notesSlides/_rels/notesSlide47.xml.rels><?xml version="1.0" encoding="UTF-8" standalone="yes"?>
<Relationships xmlns="http://schemas.openxmlformats.org/package/2006/relationships"><Relationship Id="rId2" Type="http://schemas.openxmlformats.org/officeDocument/2006/relationships/slide" Target="../slides/slide5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887325CA-BFF4-44AA-A03D-8098CD61DEBF}" type="slidenum">
              <a:rPr lang="en-GB" smtClean="0"/>
              <a:t>1</a:t>
            </a:fld>
            <a:endParaRPr lang="en-GB"/>
          </a:p>
        </p:txBody>
      </p:sp>
    </p:spTree>
    <p:extLst>
      <p:ext uri="{BB962C8B-B14F-4D97-AF65-F5344CB8AC3E}">
        <p14:creationId xmlns:p14="http://schemas.microsoft.com/office/powerpoint/2010/main" val="182943386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87325CA-BFF4-44AA-A03D-8098CD61DEBF}" type="slidenum">
              <a:rPr lang="en-GB" smtClean="0"/>
              <a:t>2</a:t>
            </a:fld>
            <a:endParaRPr lang="en-GB"/>
          </a:p>
        </p:txBody>
      </p:sp>
    </p:spTree>
    <p:extLst>
      <p:ext uri="{BB962C8B-B14F-4D97-AF65-F5344CB8AC3E}">
        <p14:creationId xmlns:p14="http://schemas.microsoft.com/office/powerpoint/2010/main" val="170476980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87325CA-BFF4-44AA-A03D-8098CD61DEBF}" type="slidenum">
              <a:rPr lang="en-GB" smtClean="0"/>
              <a:t>3</a:t>
            </a:fld>
            <a:endParaRPr lang="en-GB"/>
          </a:p>
        </p:txBody>
      </p:sp>
    </p:spTree>
    <p:extLst>
      <p:ext uri="{BB962C8B-B14F-4D97-AF65-F5344CB8AC3E}">
        <p14:creationId xmlns:p14="http://schemas.microsoft.com/office/powerpoint/2010/main" val="107200525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In groups, go through the case study and create a mind map with the learning outcomes in mind. </a:t>
            </a:r>
          </a:p>
        </p:txBody>
      </p:sp>
    </p:spTree>
    <p:extLst>
      <p:ext uri="{BB962C8B-B14F-4D97-AF65-F5344CB8AC3E}">
        <p14:creationId xmlns:p14="http://schemas.microsoft.com/office/powerpoint/2010/main" val="68125384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887325CA-BFF4-44AA-A03D-8098CD61DEBF}" type="slidenum">
              <a:rPr lang="en-GB" smtClean="0"/>
              <a:t>6</a:t>
            </a:fld>
            <a:endParaRPr lang="en-GB"/>
          </a:p>
        </p:txBody>
      </p:sp>
    </p:spTree>
    <p:extLst>
      <p:ext uri="{BB962C8B-B14F-4D97-AF65-F5344CB8AC3E}">
        <p14:creationId xmlns:p14="http://schemas.microsoft.com/office/powerpoint/2010/main" val="168596267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887325CA-BFF4-44AA-A03D-8098CD61DEBF}" type="slidenum">
              <a:rPr lang="en-GB" smtClean="0"/>
              <a:t>7</a:t>
            </a:fld>
            <a:endParaRPr lang="en-GB"/>
          </a:p>
        </p:txBody>
      </p:sp>
    </p:spTree>
    <p:extLst>
      <p:ext uri="{BB962C8B-B14F-4D97-AF65-F5344CB8AC3E}">
        <p14:creationId xmlns:p14="http://schemas.microsoft.com/office/powerpoint/2010/main" val="2094440730"/>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Tree>
    <p:extLst>
      <p:ext uri="{BB962C8B-B14F-4D97-AF65-F5344CB8AC3E}">
        <p14:creationId xmlns:p14="http://schemas.microsoft.com/office/powerpoint/2010/main" val="3278260605"/>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GB" dirty="0">
                <a:hlinkClick r:id="rId3"/>
              </a:rPr>
              <a:t>Strategic &amp; Total Reward | Factsheets | CIPD</a:t>
            </a:r>
            <a:endParaRPr lang="en-GB" b="1" i="0" dirty="0">
              <a:solidFill>
                <a:srgbClr val="202020"/>
              </a:solidFill>
              <a:effectLst/>
              <a:highlight>
                <a:srgbClr val="FFFFFF"/>
              </a:highlight>
              <a:latin typeface="Museo"/>
            </a:endParaRPr>
          </a:p>
          <a:p>
            <a:pPr algn="l"/>
            <a:endParaRPr lang="en-GB" b="1" i="0" dirty="0">
              <a:solidFill>
                <a:srgbClr val="202020"/>
              </a:solidFill>
              <a:effectLst/>
              <a:highlight>
                <a:srgbClr val="FFFFFF"/>
              </a:highlight>
              <a:latin typeface="Museo"/>
            </a:endParaRPr>
          </a:p>
          <a:p>
            <a:pPr algn="l"/>
            <a:r>
              <a:rPr lang="en-GB" b="1" i="0" dirty="0">
                <a:solidFill>
                  <a:srgbClr val="202020"/>
                </a:solidFill>
                <a:effectLst/>
                <a:highlight>
                  <a:srgbClr val="FFFFFF"/>
                </a:highlight>
                <a:latin typeface="Museo"/>
              </a:rPr>
              <a:t>Strategic reward</a:t>
            </a:r>
            <a:r>
              <a:rPr lang="en-GB" b="0" i="0" dirty="0">
                <a:solidFill>
                  <a:srgbClr val="202020"/>
                </a:solidFill>
                <a:effectLst/>
                <a:highlight>
                  <a:srgbClr val="FFFFFF"/>
                </a:highlight>
                <a:latin typeface="Museo"/>
              </a:rPr>
              <a:t> is based on the design and implementation of reward policies and practices that support and advance both the organisation’s business and people objectives, and employee aspirations.</a:t>
            </a:r>
          </a:p>
          <a:p>
            <a:pPr algn="l"/>
            <a:r>
              <a:rPr lang="en-GB" b="1" i="0" dirty="0">
                <a:solidFill>
                  <a:srgbClr val="202020"/>
                </a:solidFill>
                <a:effectLst/>
                <a:highlight>
                  <a:srgbClr val="FFFFFF"/>
                </a:highlight>
                <a:latin typeface="Museo"/>
              </a:rPr>
              <a:t>Total reward</a:t>
            </a:r>
            <a:r>
              <a:rPr lang="en-GB" b="0" i="0" dirty="0">
                <a:solidFill>
                  <a:srgbClr val="202020"/>
                </a:solidFill>
                <a:effectLst/>
                <a:highlight>
                  <a:srgbClr val="FFFFFF"/>
                </a:highlight>
                <a:latin typeface="Museo"/>
              </a:rPr>
              <a:t> covers all aspects of work that people value. Besides the pay and benefits package, it can include flexible working opportunities, or being treated fairly. Total reward has implications for cultural change as it can focus in part on employee empowerment.</a:t>
            </a:r>
          </a:p>
          <a:p>
            <a:endParaRPr lang="en-GB" dirty="0"/>
          </a:p>
        </p:txBody>
      </p:sp>
      <p:sp>
        <p:nvSpPr>
          <p:cNvPr id="4" name="Slide Number Placeholder 3"/>
          <p:cNvSpPr>
            <a:spLocks noGrp="1"/>
          </p:cNvSpPr>
          <p:nvPr>
            <p:ph type="sldNum" sz="quarter" idx="5"/>
          </p:nvPr>
        </p:nvSpPr>
        <p:spPr/>
        <p:txBody>
          <a:bodyPr/>
          <a:lstStyle/>
          <a:p>
            <a:fld id="{887325CA-BFF4-44AA-A03D-8098CD61DEBF}" type="slidenum">
              <a:rPr lang="en-GB" smtClean="0"/>
              <a:t>9</a:t>
            </a:fld>
            <a:endParaRPr lang="en-GB"/>
          </a:p>
        </p:txBody>
      </p:sp>
    </p:spTree>
    <p:extLst>
      <p:ext uri="{BB962C8B-B14F-4D97-AF65-F5344CB8AC3E}">
        <p14:creationId xmlns:p14="http://schemas.microsoft.com/office/powerpoint/2010/main" val="272175057"/>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Principles to consider: </a:t>
            </a:r>
          </a:p>
          <a:p>
            <a:endParaRPr lang="en-GB" dirty="0"/>
          </a:p>
          <a:p>
            <a:pPr algn="l">
              <a:buFont typeface="Arial" panose="020B0604020202020204" pitchFamily="34" charset="0"/>
              <a:buChar char="•"/>
            </a:pPr>
            <a:r>
              <a:rPr lang="en-GB" b="0" i="0" dirty="0">
                <a:solidFill>
                  <a:srgbClr val="202020"/>
                </a:solidFill>
                <a:effectLst/>
                <a:highlight>
                  <a:srgbClr val="FFFFFF"/>
                </a:highlight>
                <a:latin typeface="Museo"/>
              </a:rPr>
              <a:t>Design pay structures and progression arrangements so they reward and recognise the employee values, behaviours, performances, and attitudes the business needs.</a:t>
            </a:r>
          </a:p>
          <a:p>
            <a:pPr algn="l">
              <a:buFont typeface="Arial" panose="020B0604020202020204" pitchFamily="34" charset="0"/>
              <a:buChar char="•"/>
            </a:pPr>
            <a:r>
              <a:rPr lang="en-GB" b="0" i="0" dirty="0">
                <a:solidFill>
                  <a:srgbClr val="202020"/>
                </a:solidFill>
                <a:effectLst/>
                <a:highlight>
                  <a:srgbClr val="FFFFFF"/>
                </a:highlight>
                <a:latin typeface="Museo"/>
              </a:rPr>
              <a:t>Position variable earnings carefully against basic pay to encourage appropriate employee performances.</a:t>
            </a:r>
          </a:p>
          <a:p>
            <a:pPr algn="l">
              <a:buFont typeface="Arial" panose="020B0604020202020204" pitchFamily="34" charset="0"/>
              <a:buChar char="•"/>
            </a:pPr>
            <a:r>
              <a:rPr lang="en-GB" b="0" i="0" dirty="0">
                <a:solidFill>
                  <a:srgbClr val="202020"/>
                </a:solidFill>
                <a:effectLst/>
                <a:highlight>
                  <a:srgbClr val="FFFFFF"/>
                </a:highlight>
                <a:latin typeface="Museo"/>
              </a:rPr>
              <a:t>Develop a pay policy that’s externally competitive, to recruit and retain those needed for business success, while also taking into account internal market relativities.</a:t>
            </a:r>
          </a:p>
          <a:p>
            <a:pPr algn="l">
              <a:buFont typeface="Arial" panose="020B0604020202020204" pitchFamily="34" charset="0"/>
              <a:buChar char="•"/>
            </a:pPr>
            <a:r>
              <a:rPr lang="en-GB" b="0" i="0" dirty="0">
                <a:solidFill>
                  <a:srgbClr val="202020"/>
                </a:solidFill>
                <a:effectLst/>
                <a:highlight>
                  <a:srgbClr val="FFFFFF"/>
                </a:highlight>
                <a:latin typeface="Museo"/>
              </a:rPr>
              <a:t>Ensure both ‘vertical’ integration of employee reward approaches with corporate goals as well as ‘horizontal’ integration of reward policy with wider people policies.</a:t>
            </a:r>
          </a:p>
          <a:p>
            <a:pPr algn="l">
              <a:buFont typeface="Arial" panose="020B0604020202020204" pitchFamily="34" charset="0"/>
              <a:buChar char="•"/>
            </a:pPr>
            <a:r>
              <a:rPr lang="en-GB" b="0" i="0" dirty="0">
                <a:solidFill>
                  <a:srgbClr val="202020"/>
                </a:solidFill>
                <a:effectLst/>
                <a:highlight>
                  <a:srgbClr val="FFFFFF"/>
                </a:highlight>
                <a:latin typeface="Museo"/>
              </a:rPr>
              <a:t>Ensure reward decisions are fair, that processes and outcomes are transparent, and that actions are reviewed to check they've been correctly implemented.</a:t>
            </a:r>
          </a:p>
          <a:p>
            <a:endParaRPr lang="en-GB" dirty="0"/>
          </a:p>
        </p:txBody>
      </p:sp>
      <p:sp>
        <p:nvSpPr>
          <p:cNvPr id="4" name="Slide Number Placeholder 3"/>
          <p:cNvSpPr>
            <a:spLocks noGrp="1"/>
          </p:cNvSpPr>
          <p:nvPr>
            <p:ph type="sldNum" sz="quarter" idx="5"/>
          </p:nvPr>
        </p:nvSpPr>
        <p:spPr/>
        <p:txBody>
          <a:bodyPr/>
          <a:lstStyle/>
          <a:p>
            <a:fld id="{887325CA-BFF4-44AA-A03D-8098CD61DEBF}" type="slidenum">
              <a:rPr lang="en-GB" smtClean="0"/>
              <a:t>10</a:t>
            </a:fld>
            <a:endParaRPr lang="en-GB"/>
          </a:p>
        </p:txBody>
      </p:sp>
    </p:spTree>
    <p:extLst>
      <p:ext uri="{BB962C8B-B14F-4D97-AF65-F5344CB8AC3E}">
        <p14:creationId xmlns:p14="http://schemas.microsoft.com/office/powerpoint/2010/main" val="936535662"/>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buFont typeface="Arial" panose="020B0604020202020204" pitchFamily="34" charset="0"/>
              <a:buChar char="•"/>
            </a:pPr>
            <a:r>
              <a:rPr lang="en-GB" b="0" i="0" dirty="0">
                <a:solidFill>
                  <a:srgbClr val="202020"/>
                </a:solidFill>
                <a:effectLst/>
                <a:highlight>
                  <a:srgbClr val="FFFFFF"/>
                </a:highlight>
                <a:latin typeface="Museo"/>
              </a:rPr>
              <a:t>Career development opportunities</a:t>
            </a:r>
          </a:p>
          <a:p>
            <a:pPr algn="l">
              <a:buFont typeface="Arial" panose="020B0604020202020204" pitchFamily="34" charset="0"/>
              <a:buChar char="•"/>
            </a:pPr>
            <a:r>
              <a:rPr lang="en-GB" b="0" i="0" dirty="0">
                <a:solidFill>
                  <a:srgbClr val="202020"/>
                </a:solidFill>
                <a:effectLst/>
                <a:highlight>
                  <a:srgbClr val="FFFFFF"/>
                </a:highlight>
                <a:latin typeface="Museo"/>
              </a:rPr>
              <a:t>Flexible benefits.</a:t>
            </a:r>
          </a:p>
          <a:p>
            <a:pPr algn="l">
              <a:buFont typeface="Arial" panose="020B0604020202020204" pitchFamily="34" charset="0"/>
              <a:buChar char="•"/>
            </a:pPr>
            <a:r>
              <a:rPr lang="en-GB" b="0" i="0" dirty="0">
                <a:solidFill>
                  <a:srgbClr val="202020"/>
                </a:solidFill>
                <a:effectLst/>
                <a:highlight>
                  <a:srgbClr val="FFFFFF"/>
                </a:highlight>
                <a:latin typeface="Museo"/>
              </a:rPr>
              <a:t>Access to professional and personal development.</a:t>
            </a:r>
          </a:p>
          <a:p>
            <a:pPr algn="l">
              <a:buFont typeface="Arial" panose="020B0604020202020204" pitchFamily="34" charset="0"/>
              <a:buChar char="•"/>
            </a:pPr>
            <a:r>
              <a:rPr lang="en-GB" b="0" i="0" dirty="0">
                <a:solidFill>
                  <a:srgbClr val="202020"/>
                </a:solidFill>
                <a:effectLst/>
                <a:highlight>
                  <a:srgbClr val="FFFFFF"/>
                </a:highlight>
                <a:latin typeface="Museo"/>
              </a:rPr>
              <a:t>Meaningful work.</a:t>
            </a:r>
          </a:p>
          <a:p>
            <a:pPr algn="l">
              <a:buFont typeface="Arial" panose="020B0604020202020204" pitchFamily="34" charset="0"/>
              <a:buChar char="•"/>
            </a:pPr>
            <a:r>
              <a:rPr lang="en-GB" b="0" i="0" dirty="0">
                <a:solidFill>
                  <a:srgbClr val="202020"/>
                </a:solidFill>
                <a:effectLst/>
                <a:highlight>
                  <a:srgbClr val="FFFFFF"/>
                </a:highlight>
                <a:latin typeface="Museo"/>
              </a:rPr>
              <a:t>Freedom and autonomy.</a:t>
            </a:r>
          </a:p>
          <a:p>
            <a:pPr algn="l">
              <a:buFont typeface="Arial" panose="020B0604020202020204" pitchFamily="34" charset="0"/>
              <a:buChar char="•"/>
            </a:pPr>
            <a:r>
              <a:rPr lang="en-GB" b="0" i="0" dirty="0">
                <a:solidFill>
                  <a:srgbClr val="202020"/>
                </a:solidFill>
                <a:effectLst/>
                <a:highlight>
                  <a:srgbClr val="FFFFFF"/>
                </a:highlight>
                <a:latin typeface="Museo"/>
              </a:rPr>
              <a:t>Opportunity for promotion.</a:t>
            </a:r>
          </a:p>
          <a:p>
            <a:pPr algn="l">
              <a:buFont typeface="Arial" panose="020B0604020202020204" pitchFamily="34" charset="0"/>
              <a:buChar char="•"/>
            </a:pPr>
            <a:r>
              <a:rPr lang="en-GB" b="0" i="0" dirty="0">
                <a:solidFill>
                  <a:srgbClr val="202020"/>
                </a:solidFill>
                <a:effectLst/>
                <a:highlight>
                  <a:srgbClr val="FFFFFF"/>
                </a:highlight>
                <a:latin typeface="Museo"/>
              </a:rPr>
              <a:t>Being treated fairly.</a:t>
            </a:r>
          </a:p>
          <a:p>
            <a:pPr algn="l">
              <a:buFont typeface="Arial" panose="020B0604020202020204" pitchFamily="34" charset="0"/>
              <a:buChar char="•"/>
            </a:pPr>
            <a:r>
              <a:rPr lang="en-GB" b="0" i="0" dirty="0">
                <a:solidFill>
                  <a:srgbClr val="202020"/>
                </a:solidFill>
                <a:effectLst/>
                <a:highlight>
                  <a:srgbClr val="FFFFFF"/>
                </a:highlight>
                <a:latin typeface="Museo"/>
              </a:rPr>
              <a:t>Recognition of achievements.</a:t>
            </a:r>
          </a:p>
          <a:p>
            <a:pPr algn="l">
              <a:buFont typeface="Arial" panose="020B0604020202020204" pitchFamily="34" charset="0"/>
              <a:buChar char="•"/>
            </a:pPr>
            <a:r>
              <a:rPr lang="en-GB" b="0" i="0" dirty="0">
                <a:solidFill>
                  <a:srgbClr val="202020"/>
                </a:solidFill>
                <a:effectLst/>
                <a:highlight>
                  <a:srgbClr val="FFFFFF"/>
                </a:highlight>
                <a:latin typeface="Museo"/>
              </a:rPr>
              <a:t>Reward transparency.</a:t>
            </a:r>
          </a:p>
          <a:p>
            <a:pPr algn="l">
              <a:buFont typeface="Arial" panose="020B0604020202020204" pitchFamily="34" charset="0"/>
              <a:buChar char="•"/>
            </a:pPr>
            <a:r>
              <a:rPr lang="en-GB" b="0" i="0" dirty="0">
                <a:solidFill>
                  <a:srgbClr val="202020"/>
                </a:solidFill>
                <a:effectLst/>
                <a:highlight>
                  <a:srgbClr val="FFFFFF"/>
                </a:highlight>
                <a:latin typeface="Museo"/>
              </a:rPr>
              <a:t>Able to raise matters of concern.</a:t>
            </a:r>
          </a:p>
          <a:p>
            <a:pPr algn="l">
              <a:buFont typeface="Arial" panose="020B0604020202020204" pitchFamily="34" charset="0"/>
              <a:buChar char="•"/>
            </a:pPr>
            <a:r>
              <a:rPr lang="en-GB" b="0" i="0" dirty="0">
                <a:solidFill>
                  <a:srgbClr val="202020"/>
                </a:solidFill>
                <a:effectLst/>
                <a:highlight>
                  <a:srgbClr val="FFFFFF"/>
                </a:highlight>
                <a:latin typeface="Museo"/>
              </a:rPr>
              <a:t>Involvement in decisions that affect the way work is done.</a:t>
            </a:r>
          </a:p>
          <a:p>
            <a:pPr algn="l">
              <a:buFont typeface="Arial" panose="020B0604020202020204" pitchFamily="34" charset="0"/>
              <a:buChar char="•"/>
            </a:pPr>
            <a:r>
              <a:rPr lang="en-GB" b="0" i="0" dirty="0">
                <a:solidFill>
                  <a:srgbClr val="202020"/>
                </a:solidFill>
                <a:effectLst/>
                <a:highlight>
                  <a:srgbClr val="FFFFFF"/>
                </a:highlight>
                <a:latin typeface="Museo"/>
              </a:rPr>
              <a:t>Flexible working options.</a:t>
            </a:r>
          </a:p>
          <a:p>
            <a:pPr algn="l">
              <a:buFont typeface="Arial" panose="020B0604020202020204" pitchFamily="34" charset="0"/>
              <a:buChar char="•"/>
            </a:pPr>
            <a:r>
              <a:rPr lang="en-GB" b="0" i="0" dirty="0">
                <a:solidFill>
                  <a:srgbClr val="202020"/>
                </a:solidFill>
                <a:effectLst/>
                <a:highlight>
                  <a:srgbClr val="FFFFFF"/>
                </a:highlight>
                <a:latin typeface="Museo"/>
              </a:rPr>
              <a:t>Supportive line managers.</a:t>
            </a:r>
          </a:p>
          <a:p>
            <a:endParaRPr lang="en-US" dirty="0"/>
          </a:p>
        </p:txBody>
      </p:sp>
      <p:sp>
        <p:nvSpPr>
          <p:cNvPr id="4" name="Slide Number Placeholder 3"/>
          <p:cNvSpPr>
            <a:spLocks noGrp="1"/>
          </p:cNvSpPr>
          <p:nvPr>
            <p:ph type="sldNum" sz="quarter" idx="10"/>
          </p:nvPr>
        </p:nvSpPr>
        <p:spPr/>
        <p:txBody>
          <a:bodyPr/>
          <a:lstStyle/>
          <a:p>
            <a:fld id="{887325CA-BFF4-44AA-A03D-8098CD61DEBF}" type="slidenum">
              <a:rPr lang="en-GB" smtClean="0"/>
              <a:t>11</a:t>
            </a:fld>
            <a:endParaRPr lang="en-GB"/>
          </a:p>
        </p:txBody>
      </p:sp>
    </p:spTree>
    <p:extLst>
      <p:ext uri="{BB962C8B-B14F-4D97-AF65-F5344CB8AC3E}">
        <p14:creationId xmlns:p14="http://schemas.microsoft.com/office/powerpoint/2010/main" val="411877465"/>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lvl="0" indent="0">
              <a:lnSpc>
                <a:spcPct val="106000"/>
              </a:lnSpc>
              <a:buFont typeface="Arial" charset="0"/>
              <a:buNone/>
            </a:pPr>
            <a:r>
              <a:rPr lang="en-GB" b="0" i="0" dirty="0">
                <a:solidFill>
                  <a:srgbClr val="303030"/>
                </a:solidFill>
                <a:effectLst/>
                <a:highlight>
                  <a:srgbClr val="FFFFFF"/>
                </a:highlight>
                <a:latin typeface="questrial" panose="020F0502020204030204" pitchFamily="2" charset="0"/>
              </a:rPr>
              <a:t>Total Rewards factors into a number of Human Resources policies, with indirect benefits being the backbone of many initiatives. Recruitment, </a:t>
            </a:r>
            <a:r>
              <a:rPr lang="en-GB" b="0" i="0" u="none" strike="noStrike" dirty="0">
                <a:solidFill>
                  <a:srgbClr val="00AEEF"/>
                </a:solidFill>
                <a:effectLst/>
                <a:highlight>
                  <a:srgbClr val="FFFFFF"/>
                </a:highlight>
                <a:latin typeface="questrial" panose="020F0502020204030204" pitchFamily="2" charset="0"/>
                <a:hlinkClick r:id="rId3"/>
              </a:rPr>
              <a:t>performance management</a:t>
            </a:r>
            <a:r>
              <a:rPr lang="en-GB" b="0" i="0" dirty="0">
                <a:solidFill>
                  <a:srgbClr val="303030"/>
                </a:solidFill>
                <a:effectLst/>
                <a:highlight>
                  <a:srgbClr val="FFFFFF"/>
                </a:highlight>
                <a:latin typeface="questrial" panose="020F0502020204030204" pitchFamily="2" charset="0"/>
              </a:rPr>
              <a:t>, recognition programs, and diversity, equity and inclusion are a few of the HR programs that a strong Total Rewards approach enhances. </a:t>
            </a:r>
            <a:endParaRPr lang="en-GB" sz="1200" dirty="0">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4" name="Slide Number Placeholder 3"/>
          <p:cNvSpPr>
            <a:spLocks noGrp="1"/>
          </p:cNvSpPr>
          <p:nvPr>
            <p:ph type="sldNum" sz="quarter" idx="10"/>
          </p:nvPr>
        </p:nvSpPr>
        <p:spPr/>
        <p:txBody>
          <a:bodyPr/>
          <a:lstStyle/>
          <a:p>
            <a:fld id="{887325CA-BFF4-44AA-A03D-8098CD61DEBF}" type="slidenum">
              <a:rPr lang="en-GB" smtClean="0"/>
              <a:t>12</a:t>
            </a:fld>
            <a:endParaRPr lang="en-GB"/>
          </a:p>
        </p:txBody>
      </p:sp>
    </p:spTree>
    <p:extLst>
      <p:ext uri="{BB962C8B-B14F-4D97-AF65-F5344CB8AC3E}">
        <p14:creationId xmlns:p14="http://schemas.microsoft.com/office/powerpoint/2010/main" val="841062889"/>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b="0" i="0" dirty="0">
                <a:solidFill>
                  <a:srgbClr val="3A3A3A"/>
                </a:solidFill>
                <a:effectLst/>
                <a:highlight>
                  <a:srgbClr val="FFFFFF"/>
                </a:highlight>
                <a:latin typeface="Source Sans Pro" panose="020B0503030403020204" pitchFamily="34" charset="0"/>
              </a:rPr>
              <a:t>Kerr, J. and Slocum, J.W. (2005) ‘Managing Corporate Culture through Reward Systems’, </a:t>
            </a:r>
            <a:r>
              <a:rPr lang="en-GB" b="0" i="1" dirty="0">
                <a:solidFill>
                  <a:srgbClr val="3A3A3A"/>
                </a:solidFill>
                <a:effectLst/>
                <a:highlight>
                  <a:srgbClr val="FFFFFF"/>
                </a:highlight>
                <a:latin typeface="Source Sans Pro" panose="020B0503030403020204" pitchFamily="34" charset="0"/>
              </a:rPr>
              <a:t>The Academy of Management executive (1993)</a:t>
            </a:r>
            <a:r>
              <a:rPr lang="en-GB" b="0" i="0" dirty="0">
                <a:solidFill>
                  <a:srgbClr val="3A3A3A"/>
                </a:solidFill>
                <a:effectLst/>
                <a:highlight>
                  <a:srgbClr val="FFFFFF"/>
                </a:highlight>
                <a:latin typeface="Source Sans Pro" panose="020B0503030403020204" pitchFamily="34" charset="0"/>
              </a:rPr>
              <a:t>, 19(4), pp. 130–138. Available at: https://doi.org/10.5465/AME.2005.19417915.</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b="0" i="0" dirty="0">
              <a:solidFill>
                <a:srgbClr val="13343B"/>
              </a:solidFill>
              <a:effectLst/>
              <a:highlight>
                <a:srgbClr val="FCFCF9"/>
              </a:highlight>
              <a:latin typeface="__fkGroteskNeue_598ab8"/>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b="0" i="0" dirty="0">
                <a:solidFill>
                  <a:srgbClr val="13343B"/>
                </a:solidFill>
                <a:effectLst/>
                <a:highlight>
                  <a:srgbClr val="FCFCF9"/>
                </a:highlight>
                <a:latin typeface="__fkGroteskNeue_598ab8"/>
              </a:rPr>
              <a:t>Reward systems reflect and shape cultural priorities. The types of rewards offered and how they are distributed signal what the organisation values. A culture focused on individual achievement may emphasize individual bonuses, while a collaborative culture may prioritise team-based rewards.</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b="0" i="0" dirty="0">
              <a:solidFill>
                <a:srgbClr val="13343B"/>
              </a:solidFill>
              <a:effectLst/>
              <a:highlight>
                <a:srgbClr val="FCFCF9"/>
              </a:highlight>
              <a:latin typeface="__fkGroteskNeue_598ab8"/>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b="0" i="0" dirty="0">
                <a:solidFill>
                  <a:srgbClr val="13343B"/>
                </a:solidFill>
                <a:effectLst/>
                <a:highlight>
                  <a:srgbClr val="FCFCF9"/>
                </a:highlight>
                <a:latin typeface="__fkGroteskNeue_598ab8"/>
              </a:rPr>
              <a:t>Performance related pay – poses a threat to employee wellbeing because it can contradict employees’ need for a stable and secure income and expose their pay to disproportionate risk (</a:t>
            </a:r>
            <a:r>
              <a:rPr lang="en-GB" b="0" i="0" dirty="0" err="1">
                <a:solidFill>
                  <a:srgbClr val="13343B"/>
                </a:solidFill>
                <a:effectLst/>
                <a:highlight>
                  <a:srgbClr val="FCFCF9"/>
                </a:highlight>
                <a:latin typeface="__fkGroteskNeue_598ab8"/>
              </a:rPr>
              <a:t>Heery</a:t>
            </a:r>
            <a:r>
              <a:rPr lang="en-GB" b="0" i="0" dirty="0">
                <a:solidFill>
                  <a:srgbClr val="13343B"/>
                </a:solidFill>
                <a:effectLst/>
                <a:highlight>
                  <a:srgbClr val="FCFCF9"/>
                </a:highlight>
                <a:latin typeface="__fkGroteskNeue_598ab8"/>
              </a:rPr>
              <a:t>, 1996; Shields, 2007; Armstrong and Brown, 2019)</a:t>
            </a:r>
          </a:p>
          <a:p>
            <a:endParaRPr lang="en-GB" dirty="0"/>
          </a:p>
          <a:p>
            <a:endParaRPr lang="en-GB" dirty="0"/>
          </a:p>
          <a:p>
            <a:endParaRPr lang="en-GB" dirty="0"/>
          </a:p>
        </p:txBody>
      </p:sp>
      <p:sp>
        <p:nvSpPr>
          <p:cNvPr id="4" name="Slide Number Placeholder 3"/>
          <p:cNvSpPr>
            <a:spLocks noGrp="1"/>
          </p:cNvSpPr>
          <p:nvPr>
            <p:ph type="sldNum" sz="quarter" idx="5"/>
          </p:nvPr>
        </p:nvSpPr>
        <p:spPr/>
        <p:txBody>
          <a:bodyPr/>
          <a:lstStyle/>
          <a:p>
            <a:fld id="{887325CA-BFF4-44AA-A03D-8098CD61DEBF}" type="slidenum">
              <a:rPr lang="en-GB" smtClean="0"/>
              <a:t>13</a:t>
            </a:fld>
            <a:endParaRPr lang="en-GB"/>
          </a:p>
        </p:txBody>
      </p:sp>
    </p:spTree>
    <p:extLst>
      <p:ext uri="{BB962C8B-B14F-4D97-AF65-F5344CB8AC3E}">
        <p14:creationId xmlns:p14="http://schemas.microsoft.com/office/powerpoint/2010/main" val="511623076"/>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887325CA-BFF4-44AA-A03D-8098CD61DEBF}" type="slidenum">
              <a:rPr lang="en-GB" smtClean="0"/>
              <a:t>14</a:t>
            </a:fld>
            <a:endParaRPr lang="en-GB"/>
          </a:p>
        </p:txBody>
      </p:sp>
    </p:spTree>
    <p:extLst>
      <p:ext uri="{BB962C8B-B14F-4D97-AF65-F5344CB8AC3E}">
        <p14:creationId xmlns:p14="http://schemas.microsoft.com/office/powerpoint/2010/main" val="3712843891"/>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Cognitive evaluation theory – Use of extrinsic rewards may destroy the intrinsic motivation that flows from inherent job interest.</a:t>
            </a:r>
          </a:p>
          <a:p>
            <a:endParaRPr lang="en-US" dirty="0"/>
          </a:p>
          <a:p>
            <a:r>
              <a:rPr lang="en-US" dirty="0"/>
              <a:t>Deci and Ryan (1985) stated “rewards, like feedback, when used to convey to people a sense of appreciation for work well done, will tend to be experienced informationally and will maintain or enhance intrinsic motivation. But when they are used to motivate people, they will be experienced controllingly and will undermine intrinsic motivation” (Armstrong and Brown, 2019).</a:t>
            </a:r>
          </a:p>
        </p:txBody>
      </p:sp>
      <p:sp>
        <p:nvSpPr>
          <p:cNvPr id="4" name="Slide Number Placeholder 3"/>
          <p:cNvSpPr>
            <a:spLocks noGrp="1"/>
          </p:cNvSpPr>
          <p:nvPr>
            <p:ph type="sldNum" sz="quarter" idx="10"/>
          </p:nvPr>
        </p:nvSpPr>
        <p:spPr/>
        <p:txBody>
          <a:bodyPr/>
          <a:lstStyle/>
          <a:p>
            <a:fld id="{887325CA-BFF4-44AA-A03D-8098CD61DEBF}" type="slidenum">
              <a:rPr lang="en-GB" smtClean="0"/>
              <a:t>15</a:t>
            </a:fld>
            <a:endParaRPr lang="en-GB"/>
          </a:p>
        </p:txBody>
      </p:sp>
    </p:spTree>
    <p:extLst>
      <p:ext uri="{BB962C8B-B14F-4D97-AF65-F5344CB8AC3E}">
        <p14:creationId xmlns:p14="http://schemas.microsoft.com/office/powerpoint/2010/main" val="1186640504"/>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Hajduk, P. (2017) What’s the real value of reward? Available at: </a:t>
            </a:r>
            <a:r>
              <a:rPr lang="en-GB" dirty="0">
                <a:hlinkClick r:id="rId3"/>
              </a:rPr>
              <a:t>33161 (peoplemanagement.co.uk)</a:t>
            </a:r>
            <a:r>
              <a:rPr lang="en-GB" dirty="0"/>
              <a:t> (Accessed: 24 Jun 2024)</a:t>
            </a:r>
          </a:p>
          <a:p>
            <a:endParaRPr lang="en-GB" dirty="0"/>
          </a:p>
          <a:p>
            <a:endParaRPr lang="en-GB" dirty="0"/>
          </a:p>
        </p:txBody>
      </p:sp>
      <p:sp>
        <p:nvSpPr>
          <p:cNvPr id="4" name="Slide Number Placeholder 3"/>
          <p:cNvSpPr>
            <a:spLocks noGrp="1"/>
          </p:cNvSpPr>
          <p:nvPr>
            <p:ph type="sldNum" sz="quarter" idx="5"/>
          </p:nvPr>
        </p:nvSpPr>
        <p:spPr/>
        <p:txBody>
          <a:bodyPr/>
          <a:lstStyle/>
          <a:p>
            <a:fld id="{887325CA-BFF4-44AA-A03D-8098CD61DEBF}" type="slidenum">
              <a:rPr lang="en-GB" smtClean="0"/>
              <a:t>16</a:t>
            </a:fld>
            <a:endParaRPr lang="en-GB"/>
          </a:p>
        </p:txBody>
      </p:sp>
    </p:spTree>
    <p:extLst>
      <p:ext uri="{BB962C8B-B14F-4D97-AF65-F5344CB8AC3E}">
        <p14:creationId xmlns:p14="http://schemas.microsoft.com/office/powerpoint/2010/main" val="1822853989"/>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Maslow’s Hierarchy of Needs:</a:t>
            </a:r>
          </a:p>
          <a:p>
            <a:endParaRPr lang="en-GB" dirty="0"/>
          </a:p>
          <a:p>
            <a:pPr algn="l">
              <a:buFont typeface="Arial" panose="020B0604020202020204" pitchFamily="34" charset="0"/>
              <a:buChar char="•"/>
            </a:pPr>
            <a:r>
              <a:rPr lang="en-GB" b="0" i="0" dirty="0">
                <a:solidFill>
                  <a:srgbClr val="13343B"/>
                </a:solidFill>
                <a:effectLst/>
                <a:highlight>
                  <a:srgbClr val="FCFCF9"/>
                </a:highlight>
                <a:latin typeface="__fkGroteskNeue_598ab8"/>
              </a:rPr>
              <a:t>Physiological needs: Basic salary, health insurance</a:t>
            </a:r>
          </a:p>
          <a:p>
            <a:pPr algn="l">
              <a:buFont typeface="Arial" panose="020B0604020202020204" pitchFamily="34" charset="0"/>
              <a:buChar char="•"/>
            </a:pPr>
            <a:r>
              <a:rPr lang="en-GB" b="0" i="0" dirty="0">
                <a:solidFill>
                  <a:srgbClr val="13343B"/>
                </a:solidFill>
                <a:effectLst/>
                <a:highlight>
                  <a:srgbClr val="FCFCF9"/>
                </a:highlight>
                <a:latin typeface="__fkGroteskNeue_598ab8"/>
              </a:rPr>
              <a:t>Safety needs: Job security, retirement plans</a:t>
            </a:r>
          </a:p>
          <a:p>
            <a:pPr algn="l">
              <a:buFont typeface="Arial" panose="020B0604020202020204" pitchFamily="34" charset="0"/>
              <a:buChar char="•"/>
            </a:pPr>
            <a:r>
              <a:rPr lang="en-GB" b="0" i="0" dirty="0">
                <a:solidFill>
                  <a:srgbClr val="13343B"/>
                </a:solidFill>
                <a:effectLst/>
                <a:highlight>
                  <a:srgbClr val="FCFCF9"/>
                </a:highlight>
                <a:latin typeface="__fkGroteskNeue_598ab8"/>
              </a:rPr>
              <a:t>Belonging needs: Team-building activities, inclusive workplace culture</a:t>
            </a:r>
          </a:p>
          <a:p>
            <a:pPr algn="l">
              <a:buFont typeface="Arial" panose="020B0604020202020204" pitchFamily="34" charset="0"/>
              <a:buChar char="•"/>
            </a:pPr>
            <a:r>
              <a:rPr lang="en-GB" b="0" i="0" dirty="0">
                <a:solidFill>
                  <a:srgbClr val="13343B"/>
                </a:solidFill>
                <a:effectLst/>
                <a:highlight>
                  <a:srgbClr val="FCFCF9"/>
                </a:highlight>
                <a:latin typeface="__fkGroteskNeue_598ab8"/>
              </a:rPr>
              <a:t>Esteem needs: Performance bonuses, public recognition</a:t>
            </a:r>
          </a:p>
          <a:p>
            <a:pPr algn="l">
              <a:buFont typeface="Arial" panose="020B0604020202020204" pitchFamily="34" charset="0"/>
              <a:buChar char="•"/>
            </a:pPr>
            <a:r>
              <a:rPr lang="en-GB" b="0" i="0" dirty="0">
                <a:solidFill>
                  <a:srgbClr val="13343B"/>
                </a:solidFill>
                <a:effectLst/>
                <a:highlight>
                  <a:srgbClr val="FCFCF9"/>
                </a:highlight>
                <a:latin typeface="__fkGroteskNeue_598ab8"/>
              </a:rPr>
              <a:t>Self-actualisation needs: Career development opportunities, challenging projects</a:t>
            </a:r>
          </a:p>
          <a:p>
            <a:pPr algn="l">
              <a:buNone/>
            </a:pPr>
            <a:endParaRPr lang="en-GB" dirty="0"/>
          </a:p>
        </p:txBody>
      </p:sp>
      <p:sp>
        <p:nvSpPr>
          <p:cNvPr id="4" name="Header Placeholder 3"/>
          <p:cNvSpPr>
            <a:spLocks noGrp="1"/>
          </p:cNvSpPr>
          <p:nvPr>
            <p:ph type="hdr" sz="quarter"/>
          </p:nvPr>
        </p:nvSpPr>
        <p:spPr/>
        <p:txBody>
          <a:bodyPr/>
          <a:lstStyle/>
          <a:p>
            <a:r>
              <a:rPr lang="en-GB"/>
              <a:t>insert header</a:t>
            </a:r>
          </a:p>
        </p:txBody>
      </p:sp>
      <p:sp>
        <p:nvSpPr>
          <p:cNvPr id="5" name="Slide Number Placeholder 4"/>
          <p:cNvSpPr>
            <a:spLocks noGrp="1"/>
          </p:cNvSpPr>
          <p:nvPr>
            <p:ph type="sldNum" sz="quarter" idx="5"/>
          </p:nvPr>
        </p:nvSpPr>
        <p:spPr/>
        <p:txBody>
          <a:bodyPr/>
          <a:lstStyle/>
          <a:p>
            <a:fld id="{831A1511-BA99-4995-9603-94CCAF14FA3D}" type="slidenum">
              <a:rPr lang="en-GB" smtClean="0"/>
              <a:pPr/>
              <a:t>17</a:t>
            </a:fld>
            <a:endParaRPr lang="en-GB"/>
          </a:p>
        </p:txBody>
      </p:sp>
    </p:spTree>
    <p:extLst>
      <p:ext uri="{BB962C8B-B14F-4D97-AF65-F5344CB8AC3E}">
        <p14:creationId xmlns:p14="http://schemas.microsoft.com/office/powerpoint/2010/main" val="2023022244"/>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371B1ABB-E222-4BE5-99F1-9FD156E85ACA}"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18</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599874938"/>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371B1ABB-E222-4BE5-99F1-9FD156E85ACA}"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19</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780029119"/>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371B1ABB-E222-4BE5-99F1-9FD156E85ACA}"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22</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728541331"/>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Group activity</a:t>
            </a:r>
          </a:p>
          <a:p>
            <a:r>
              <a:rPr lang="en-GB" sz="1200" b="0" i="0" kern="1200" dirty="0">
                <a:solidFill>
                  <a:schemeClr val="tx1"/>
                </a:solidFill>
                <a:effectLst/>
                <a:latin typeface="+mn-lt"/>
                <a:ea typeface="+mn-ea"/>
                <a:cs typeface="+mn-cs"/>
              </a:rPr>
              <a:t>Explain what kinds of data and feedback you would collect.</a:t>
            </a:r>
          </a:p>
          <a:p>
            <a:r>
              <a:rPr lang="en-GB" sz="1200" b="0" i="0" kern="1200" dirty="0">
                <a:solidFill>
                  <a:schemeClr val="tx1"/>
                </a:solidFill>
                <a:effectLst/>
                <a:latin typeface="+mn-lt"/>
                <a:ea typeface="+mn-ea"/>
                <a:cs typeface="+mn-cs"/>
              </a:rPr>
              <a:t>Describe practical next steps and how you would use evidence to advise on amending the reward strategy.</a:t>
            </a:r>
          </a:p>
          <a:p>
            <a:r>
              <a:rPr lang="en-GB" sz="1200" b="0" i="0" kern="1200" dirty="0">
                <a:solidFill>
                  <a:schemeClr val="tx1"/>
                </a:solidFill>
                <a:effectLst/>
                <a:latin typeface="+mn-lt"/>
                <a:ea typeface="+mn-ea"/>
                <a:cs typeface="+mn-cs"/>
              </a:rPr>
              <a:t>Consider both extrinsic and intrinsic motivators, ensuring recommendations address underlying causes and support team performance.</a:t>
            </a:r>
          </a:p>
          <a:p>
            <a:endParaRPr lang="en-GB" dirty="0"/>
          </a:p>
        </p:txBody>
      </p:sp>
      <p:sp>
        <p:nvSpPr>
          <p:cNvPr id="4" name="Slide Number Placeholder 3"/>
          <p:cNvSpPr>
            <a:spLocks noGrp="1"/>
          </p:cNvSpPr>
          <p:nvPr>
            <p:ph type="sldNum" sz="quarter" idx="5"/>
          </p:nvPr>
        </p:nvSpPr>
        <p:spPr/>
        <p:txBody>
          <a:bodyPr/>
          <a:lstStyle/>
          <a:p>
            <a:fld id="{887325CA-BFF4-44AA-A03D-8098CD61DEBF}" type="slidenum">
              <a:rPr lang="en-GB" smtClean="0"/>
              <a:t>23</a:t>
            </a:fld>
            <a:endParaRPr lang="en-GB"/>
          </a:p>
        </p:txBody>
      </p:sp>
    </p:spTree>
    <p:extLst>
      <p:ext uri="{BB962C8B-B14F-4D97-AF65-F5344CB8AC3E}">
        <p14:creationId xmlns:p14="http://schemas.microsoft.com/office/powerpoint/2010/main" val="2710016493"/>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87325CA-BFF4-44AA-A03D-8098CD61DEBF}" type="slidenum">
              <a:rPr lang="en-GB" smtClean="0"/>
              <a:t>24</a:t>
            </a:fld>
            <a:endParaRPr lang="en-GB"/>
          </a:p>
        </p:txBody>
      </p:sp>
    </p:spTree>
    <p:extLst>
      <p:ext uri="{BB962C8B-B14F-4D97-AF65-F5344CB8AC3E}">
        <p14:creationId xmlns:p14="http://schemas.microsoft.com/office/powerpoint/2010/main" val="278903061"/>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Tree>
    <p:extLst>
      <p:ext uri="{BB962C8B-B14F-4D97-AF65-F5344CB8AC3E}">
        <p14:creationId xmlns:p14="http://schemas.microsoft.com/office/powerpoint/2010/main" val="2585525997"/>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887325CA-BFF4-44AA-A03D-8098CD61DEBF}" type="slidenum">
              <a:rPr lang="en-GB" smtClean="0"/>
              <a:t>26</a:t>
            </a:fld>
            <a:endParaRPr lang="en-GB"/>
          </a:p>
        </p:txBody>
      </p:sp>
    </p:spTree>
    <p:extLst>
      <p:ext uri="{BB962C8B-B14F-4D97-AF65-F5344CB8AC3E}">
        <p14:creationId xmlns:p14="http://schemas.microsoft.com/office/powerpoint/2010/main" val="372745212"/>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hlinkClick r:id="rId3"/>
              </a:rPr>
              <a:t>Pay Structures and Pay Progression | Factsheets | CIPD</a:t>
            </a:r>
            <a:endParaRPr lang="en-GB" dirty="0"/>
          </a:p>
          <a:p>
            <a:endParaRPr lang="en-GB" b="0" i="0" dirty="0">
              <a:solidFill>
                <a:srgbClr val="202020"/>
              </a:solidFill>
              <a:effectLst/>
              <a:highlight>
                <a:srgbClr val="FFFFFF"/>
              </a:highlight>
              <a:latin typeface="Museo"/>
            </a:endParaRPr>
          </a:p>
          <a:p>
            <a:r>
              <a:rPr lang="en-GB" b="0" i="0" dirty="0">
                <a:solidFill>
                  <a:srgbClr val="202020"/>
                </a:solidFill>
                <a:effectLst/>
                <a:highlight>
                  <a:srgbClr val="FFFFFF"/>
                </a:highlight>
                <a:latin typeface="Museo"/>
              </a:rPr>
              <a:t>Pay structures give a framework for wage progression. They can also help encourage appropriate behaviours and performance. Pay progression describes how employees can increase their pay either within or outside a pay structure.</a:t>
            </a:r>
          </a:p>
          <a:p>
            <a:r>
              <a:rPr lang="en-GB" b="0" i="0" dirty="0">
                <a:solidFill>
                  <a:srgbClr val="202020"/>
                </a:solidFill>
                <a:effectLst/>
                <a:highlight>
                  <a:srgbClr val="FFFFFF"/>
                </a:highlight>
                <a:latin typeface="Museo"/>
              </a:rPr>
              <a:t>A pay structure is a collection of grades, levels, or bands linking related jobs within a hierarchy or series. It provides a framework to implement reward strategies and policies.</a:t>
            </a:r>
            <a:endParaRPr lang="en-GB" dirty="0"/>
          </a:p>
        </p:txBody>
      </p:sp>
      <p:sp>
        <p:nvSpPr>
          <p:cNvPr id="4" name="Slide Number Placeholder 3"/>
          <p:cNvSpPr>
            <a:spLocks noGrp="1"/>
          </p:cNvSpPr>
          <p:nvPr>
            <p:ph type="sldNum" sz="quarter" idx="5"/>
          </p:nvPr>
        </p:nvSpPr>
        <p:spPr/>
        <p:txBody>
          <a:bodyPr/>
          <a:lstStyle/>
          <a:p>
            <a:fld id="{887325CA-BFF4-44AA-A03D-8098CD61DEBF}" type="slidenum">
              <a:rPr lang="en-GB" smtClean="0"/>
              <a:t>27</a:t>
            </a:fld>
            <a:endParaRPr lang="en-GB"/>
          </a:p>
        </p:txBody>
      </p:sp>
    </p:spTree>
    <p:extLst>
      <p:ext uri="{BB962C8B-B14F-4D97-AF65-F5344CB8AC3E}">
        <p14:creationId xmlns:p14="http://schemas.microsoft.com/office/powerpoint/2010/main" val="71068806"/>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GB" b="0" i="0" dirty="0">
                <a:effectLst/>
                <a:highlight>
                  <a:srgbClr val="FFFFFF"/>
                </a:highlight>
                <a:latin typeface="Museo"/>
              </a:rPr>
              <a:t>Individual pay rates, spot rates, spot salaries</a:t>
            </a:r>
          </a:p>
          <a:p>
            <a:pPr algn="l"/>
            <a:r>
              <a:rPr lang="en-GB" b="0" i="0" dirty="0">
                <a:solidFill>
                  <a:srgbClr val="202020"/>
                </a:solidFill>
                <a:effectLst/>
                <a:highlight>
                  <a:srgbClr val="FFFFFF"/>
                </a:highlight>
                <a:latin typeface="Museo"/>
              </a:rPr>
              <a:t>There's a single hourly, weekly, or annual pay rate for each job or person. Spot rates are found among lower-skilled occupations where there’s a need for a simple ‘rate for the job’, or they are found among more senior positions. Here the remuneration package is designed to attract, retain, and motivate a specific person.</a:t>
            </a:r>
          </a:p>
          <a:p>
            <a:pPr algn="l"/>
            <a:r>
              <a:rPr lang="en-GB" b="0" i="0" dirty="0">
                <a:solidFill>
                  <a:srgbClr val="202020"/>
                </a:solidFill>
                <a:effectLst/>
                <a:highlight>
                  <a:srgbClr val="FFFFFF"/>
                </a:highlight>
                <a:latin typeface="Museo"/>
              </a:rPr>
              <a:t>There's no formal structure for progression with this approach. However, there may be scope for moving to a higher spot rate, or to increase spot rates and keep pace with market rates or inflation.</a:t>
            </a:r>
          </a:p>
          <a:p>
            <a:pPr algn="l"/>
            <a:r>
              <a:rPr lang="en-GB" b="0" i="0" dirty="0">
                <a:effectLst/>
                <a:highlight>
                  <a:srgbClr val="FFFFFF"/>
                </a:highlight>
                <a:latin typeface="Museo"/>
              </a:rPr>
              <a:t>Individual pay ranges, individual job ranges, individual salary ranges</a:t>
            </a:r>
          </a:p>
          <a:p>
            <a:pPr algn="l"/>
            <a:r>
              <a:rPr lang="en-GB" b="0" i="0" dirty="0">
                <a:solidFill>
                  <a:srgbClr val="202020"/>
                </a:solidFill>
                <a:effectLst/>
                <a:highlight>
                  <a:srgbClr val="FFFFFF"/>
                </a:highlight>
                <a:latin typeface="Museo"/>
              </a:rPr>
              <a:t>These are more sophisticated versions of the above. An employer attaches a pay range to each job or employee. Individual salary ranges may be preferred to individual spot rates because they allow some formal scope for pay progression.</a:t>
            </a:r>
          </a:p>
          <a:p>
            <a:pPr algn="l"/>
            <a:r>
              <a:rPr lang="en-GB" b="0" i="0" dirty="0">
                <a:effectLst/>
                <a:highlight>
                  <a:srgbClr val="FFFFFF"/>
                </a:highlight>
                <a:latin typeface="Museo"/>
              </a:rPr>
              <a:t>Narrow-graded pay structures</a:t>
            </a:r>
          </a:p>
          <a:p>
            <a:pPr algn="l"/>
            <a:r>
              <a:rPr lang="en-GB" b="0" i="0" dirty="0">
                <a:solidFill>
                  <a:srgbClr val="202020"/>
                </a:solidFill>
                <a:effectLst/>
                <a:highlight>
                  <a:srgbClr val="FFFFFF"/>
                </a:highlight>
                <a:latin typeface="Museo"/>
              </a:rPr>
              <a:t>These comprise many grades, usually ten or more, with jobs of broadly equivalent worth slotted into each band. Usually, progression comes in increments linked to service length. Because grades are narrow, most people reach the top of their range quickly. However, this can lead to demands for upgrading and cause 'grade drift' (jobs being ranked more highly than justified).</a:t>
            </a:r>
          </a:p>
          <a:p>
            <a:pPr algn="l"/>
            <a:r>
              <a:rPr lang="en-GB" b="0" i="0" dirty="0">
                <a:effectLst/>
                <a:highlight>
                  <a:srgbClr val="FFFFFF"/>
                </a:highlight>
                <a:latin typeface="Museo"/>
              </a:rPr>
              <a:t>Pay spines</a:t>
            </a:r>
          </a:p>
          <a:p>
            <a:pPr algn="l"/>
            <a:r>
              <a:rPr lang="en-GB" b="0" i="0" dirty="0">
                <a:solidFill>
                  <a:srgbClr val="202020"/>
                </a:solidFill>
                <a:effectLst/>
                <a:highlight>
                  <a:srgbClr val="FFFFFF"/>
                </a:highlight>
                <a:latin typeface="Museo"/>
              </a:rPr>
              <a:t>Pay spines are based on a series of incremental points that allow for pay progression linked to length of service.</a:t>
            </a:r>
          </a:p>
          <a:p>
            <a:pPr algn="l"/>
            <a:r>
              <a:rPr lang="en-GB" b="0" i="0" dirty="0" err="1">
                <a:effectLst/>
                <a:highlight>
                  <a:srgbClr val="FFFFFF"/>
                </a:highlight>
                <a:latin typeface="Museo"/>
              </a:rPr>
              <a:t>Broadbanding</a:t>
            </a:r>
            <a:endParaRPr lang="en-GB" b="0" i="0" dirty="0">
              <a:effectLst/>
              <a:highlight>
                <a:srgbClr val="FFFFFF"/>
              </a:highlight>
              <a:latin typeface="Museo"/>
            </a:endParaRPr>
          </a:p>
          <a:p>
            <a:pPr algn="l"/>
            <a:r>
              <a:rPr lang="en-GB" b="0" i="0" dirty="0">
                <a:solidFill>
                  <a:srgbClr val="202020"/>
                </a:solidFill>
                <a:effectLst/>
                <a:highlight>
                  <a:srgbClr val="FFFFFF"/>
                </a:highlight>
                <a:latin typeface="Museo"/>
              </a:rPr>
              <a:t>This uses a small number of pay bands, typically four or five, to allow for greater pay flexibility than narrow-graded structures. A typical arrangement has no pay progression limits within each band, although some employers have re-introduced a greater degree of structure, partly to counter equal pay concerns.</a:t>
            </a:r>
          </a:p>
          <a:p>
            <a:pPr algn="l"/>
            <a:r>
              <a:rPr lang="en-GB" b="0" i="0" dirty="0">
                <a:effectLst/>
                <a:highlight>
                  <a:srgbClr val="FFFFFF"/>
                </a:highlight>
                <a:latin typeface="Museo"/>
              </a:rPr>
              <a:t>Broad-graded pay structures</a:t>
            </a:r>
          </a:p>
          <a:p>
            <a:pPr algn="l"/>
            <a:r>
              <a:rPr lang="en-GB" b="0" i="0" dirty="0">
                <a:solidFill>
                  <a:srgbClr val="202020"/>
                </a:solidFill>
                <a:effectLst/>
                <a:highlight>
                  <a:srgbClr val="FFFFFF"/>
                </a:highlight>
                <a:latin typeface="Museo"/>
              </a:rPr>
              <a:t>Somewhere between narrow grades and broadbands, these usually have between six and nine grades. They can help counter grade drift as there’s greater scope for individuals to progress further, without the need for regrading.</a:t>
            </a:r>
          </a:p>
          <a:p>
            <a:pPr algn="l"/>
            <a:r>
              <a:rPr lang="en-GB" b="0" i="0" dirty="0">
                <a:effectLst/>
                <a:highlight>
                  <a:srgbClr val="FFFFFF"/>
                </a:highlight>
                <a:latin typeface="Museo"/>
              </a:rPr>
              <a:t>Job families</a:t>
            </a:r>
          </a:p>
          <a:p>
            <a:pPr algn="l"/>
            <a:r>
              <a:rPr lang="en-GB" b="0" i="0" dirty="0">
                <a:solidFill>
                  <a:srgbClr val="202020"/>
                </a:solidFill>
                <a:effectLst/>
                <a:highlight>
                  <a:srgbClr val="FFFFFF"/>
                </a:highlight>
                <a:latin typeface="Museo"/>
              </a:rPr>
              <a:t>This groups jobs within similar occupations or functions together. Usually there are around six to eight levels, like broad-graded structures. There are separate salary structures for different families. This can help in facilitating higher pay for sought-after workers.</a:t>
            </a:r>
          </a:p>
          <a:p>
            <a:pPr algn="l"/>
            <a:r>
              <a:rPr lang="en-GB" b="0" i="0" dirty="0">
                <a:effectLst/>
                <a:highlight>
                  <a:srgbClr val="FFFFFF"/>
                </a:highlight>
                <a:latin typeface="Museo"/>
              </a:rPr>
              <a:t>Career families, career-grade structures</a:t>
            </a:r>
          </a:p>
          <a:p>
            <a:pPr algn="l"/>
            <a:r>
              <a:rPr lang="en-GB" b="0" i="0" dirty="0">
                <a:solidFill>
                  <a:srgbClr val="202020"/>
                </a:solidFill>
                <a:effectLst/>
                <a:highlight>
                  <a:srgbClr val="FFFFFF"/>
                </a:highlight>
                <a:latin typeface="Museo"/>
              </a:rPr>
              <a:t>These use a common pay structure across all job families, rather than operating separate pay structures for each family. They emphasise career paths and progression rather than the greater pay focus of the job families' approach.</a:t>
            </a:r>
          </a:p>
          <a:p>
            <a:pPr algn="l"/>
            <a:r>
              <a:rPr lang="en-GB" b="0" i="0" dirty="0">
                <a:effectLst/>
                <a:highlight>
                  <a:srgbClr val="FFFFFF"/>
                </a:highlight>
                <a:latin typeface="Museo"/>
              </a:rPr>
              <a:t>Local pay structures</a:t>
            </a:r>
          </a:p>
          <a:p>
            <a:pPr algn="l"/>
            <a:r>
              <a:rPr lang="en-GB" b="0" i="0" dirty="0">
                <a:solidFill>
                  <a:srgbClr val="202020"/>
                </a:solidFill>
                <a:effectLst/>
                <a:highlight>
                  <a:srgbClr val="FFFFFF"/>
                </a:highlight>
                <a:latin typeface="Museo"/>
              </a:rPr>
              <a:t>This is where pay varies according to the workplace location. Two inter-related factors contribute to local pay variation:</a:t>
            </a:r>
          </a:p>
          <a:p>
            <a:pPr algn="l">
              <a:buFont typeface="Arial" panose="020B0604020202020204" pitchFamily="34" charset="0"/>
              <a:buChar char="•"/>
            </a:pPr>
            <a:r>
              <a:rPr lang="en-GB" b="0" i="0" dirty="0">
                <a:solidFill>
                  <a:srgbClr val="202020"/>
                </a:solidFill>
                <a:effectLst/>
                <a:highlight>
                  <a:srgbClr val="FFFFFF"/>
                </a:highlight>
                <a:latin typeface="Museo"/>
              </a:rPr>
              <a:t>Differences in the cost of living.</a:t>
            </a:r>
          </a:p>
          <a:p>
            <a:pPr algn="l">
              <a:buFont typeface="Arial" panose="020B0604020202020204" pitchFamily="34" charset="0"/>
              <a:buChar char="•"/>
            </a:pPr>
            <a:r>
              <a:rPr lang="en-GB" b="0" i="0" dirty="0">
                <a:solidFill>
                  <a:srgbClr val="202020"/>
                </a:solidFill>
                <a:effectLst/>
                <a:highlight>
                  <a:srgbClr val="FFFFFF"/>
                </a:highlight>
                <a:latin typeface="Museo"/>
              </a:rPr>
              <a:t>Relative tightness of local labour markets.</a:t>
            </a:r>
          </a:p>
          <a:p>
            <a:endParaRPr lang="en-GB" dirty="0"/>
          </a:p>
        </p:txBody>
      </p:sp>
      <p:sp>
        <p:nvSpPr>
          <p:cNvPr id="4" name="Slide Number Placeholder 3"/>
          <p:cNvSpPr>
            <a:spLocks noGrp="1"/>
          </p:cNvSpPr>
          <p:nvPr>
            <p:ph type="sldNum" sz="quarter" idx="5"/>
          </p:nvPr>
        </p:nvSpPr>
        <p:spPr/>
        <p:txBody>
          <a:bodyPr/>
          <a:lstStyle/>
          <a:p>
            <a:fld id="{887325CA-BFF4-44AA-A03D-8098CD61DEBF}" type="slidenum">
              <a:rPr lang="en-GB" smtClean="0"/>
              <a:t>28</a:t>
            </a:fld>
            <a:endParaRPr lang="en-GB"/>
          </a:p>
        </p:txBody>
      </p:sp>
    </p:spTree>
    <p:extLst>
      <p:ext uri="{BB962C8B-B14F-4D97-AF65-F5344CB8AC3E}">
        <p14:creationId xmlns:p14="http://schemas.microsoft.com/office/powerpoint/2010/main" val="4132160082"/>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887325CA-BFF4-44AA-A03D-8098CD61DEBF}" type="slidenum">
              <a:rPr lang="en-GB" smtClean="0"/>
              <a:t>29</a:t>
            </a:fld>
            <a:endParaRPr lang="en-GB"/>
          </a:p>
        </p:txBody>
      </p:sp>
    </p:spTree>
    <p:extLst>
      <p:ext uri="{BB962C8B-B14F-4D97-AF65-F5344CB8AC3E}">
        <p14:creationId xmlns:p14="http://schemas.microsoft.com/office/powerpoint/2010/main" val="604438037"/>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dirty="0">
                <a:solidFill>
                  <a:srgbClr val="333333"/>
                </a:solidFill>
                <a:effectLst/>
                <a:highlight>
                  <a:srgbClr val="FFFFFF"/>
                </a:highlight>
                <a:latin typeface="Open Sans" panose="020B0606030504020204" pitchFamily="34" charset="0"/>
              </a:rPr>
              <a:t>Ghosh, D., Buss, M., &amp; </a:t>
            </a:r>
            <a:r>
              <a:rPr lang="en-GB" b="0" i="0" dirty="0" err="1">
                <a:solidFill>
                  <a:srgbClr val="333333"/>
                </a:solidFill>
                <a:effectLst/>
                <a:highlight>
                  <a:srgbClr val="FFFFFF"/>
                </a:highlight>
                <a:latin typeface="Open Sans" panose="020B0606030504020204" pitchFamily="34" charset="0"/>
              </a:rPr>
              <a:t>Shivhare</a:t>
            </a:r>
            <a:r>
              <a:rPr lang="en-GB" b="0" i="0" dirty="0">
                <a:solidFill>
                  <a:srgbClr val="333333"/>
                </a:solidFill>
                <a:effectLst/>
                <a:highlight>
                  <a:srgbClr val="FFFFFF"/>
                </a:highlight>
                <a:latin typeface="Open Sans" panose="020B0606030504020204" pitchFamily="34" charset="0"/>
              </a:rPr>
              <a:t>, A. (2024). Does Contingent Reward Leadership Enhance or Diminish Team Creativity? It Depends on Leader (Un-) Predictability. Journal of Leadership &amp; Organizational Studies, 31(2), 224-237. https://doi.org/10.1177/15480518231216868</a:t>
            </a:r>
          </a:p>
          <a:p>
            <a:endParaRPr lang="en-GB" b="0" i="0" dirty="0">
              <a:solidFill>
                <a:srgbClr val="333333"/>
              </a:solidFill>
              <a:effectLst/>
              <a:highlight>
                <a:srgbClr val="FFFFFF"/>
              </a:highlight>
              <a:latin typeface="Open Sans" panose="020B0606030504020204" pitchFamily="34" charset="0"/>
            </a:endParaRPr>
          </a:p>
          <a:p>
            <a:r>
              <a:rPr lang="en-GB" b="0" i="0" dirty="0">
                <a:solidFill>
                  <a:srgbClr val="333333"/>
                </a:solidFill>
                <a:effectLst/>
                <a:highlight>
                  <a:srgbClr val="FFFFFF"/>
                </a:highlight>
                <a:latin typeface="Open Sans" panose="020B0606030504020204" pitchFamily="34" charset="0"/>
              </a:rPr>
              <a:t>Predictable CR leadership provides clarity (specify role and task requirements), consistency (define rules regarding work duties), and stability (provide work teams with material or psychological rewards when goals are achieved), which are likely to be particularly relevant in otherwise uncertain environments. </a:t>
            </a:r>
          </a:p>
          <a:p>
            <a:endParaRPr lang="en-GB" b="0" i="0" dirty="0">
              <a:solidFill>
                <a:srgbClr val="333333"/>
              </a:solidFill>
              <a:effectLst/>
              <a:highlight>
                <a:srgbClr val="FFFFFF"/>
              </a:highlight>
              <a:latin typeface="Open Sans" panose="020B0606030504020204" pitchFamily="34" charset="0"/>
            </a:endParaRPr>
          </a:p>
          <a:p>
            <a:r>
              <a:rPr lang="en-GB" dirty="0"/>
              <a:t>(</a:t>
            </a:r>
            <a:r>
              <a:rPr lang="en-GB" dirty="0" err="1"/>
              <a:t>Frober</a:t>
            </a:r>
            <a:r>
              <a:rPr lang="en-GB" dirty="0"/>
              <a:t> and </a:t>
            </a:r>
            <a:r>
              <a:rPr lang="en-GB" dirty="0" err="1"/>
              <a:t>Dreisbach</a:t>
            </a:r>
            <a:r>
              <a:rPr lang="en-GB" dirty="0"/>
              <a:t>, 2016) </a:t>
            </a:r>
            <a:r>
              <a:rPr lang="en-GB" dirty="0">
                <a:hlinkClick r:id="rId3"/>
              </a:rPr>
              <a:t>How performance (non-)contingent reward modulates cognitive control - PubMed (nih.gov)</a:t>
            </a:r>
            <a:r>
              <a:rPr lang="en-GB" dirty="0"/>
              <a:t> </a:t>
            </a:r>
          </a:p>
          <a:p>
            <a:endParaRPr lang="en-GB" dirty="0"/>
          </a:p>
        </p:txBody>
      </p:sp>
      <p:sp>
        <p:nvSpPr>
          <p:cNvPr id="4" name="Slide Number Placeholder 3"/>
          <p:cNvSpPr>
            <a:spLocks noGrp="1"/>
          </p:cNvSpPr>
          <p:nvPr>
            <p:ph type="sldNum" sz="quarter" idx="5"/>
          </p:nvPr>
        </p:nvSpPr>
        <p:spPr/>
        <p:txBody>
          <a:bodyPr/>
          <a:lstStyle/>
          <a:p>
            <a:fld id="{887325CA-BFF4-44AA-A03D-8098CD61DEBF}" type="slidenum">
              <a:rPr lang="en-GB" smtClean="0"/>
              <a:t>30</a:t>
            </a:fld>
            <a:endParaRPr lang="en-GB"/>
          </a:p>
        </p:txBody>
      </p:sp>
    </p:spTree>
    <p:extLst>
      <p:ext uri="{BB962C8B-B14F-4D97-AF65-F5344CB8AC3E}">
        <p14:creationId xmlns:p14="http://schemas.microsoft.com/office/powerpoint/2010/main" val="3534201750"/>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Group activity </a:t>
            </a:r>
          </a:p>
          <a:p>
            <a:endParaRPr lang="en-GB" dirty="0"/>
          </a:p>
          <a:p>
            <a:endParaRPr lang="en-GB" dirty="0"/>
          </a:p>
        </p:txBody>
      </p:sp>
      <p:sp>
        <p:nvSpPr>
          <p:cNvPr id="4" name="Slide Number Placeholder 3"/>
          <p:cNvSpPr>
            <a:spLocks noGrp="1"/>
          </p:cNvSpPr>
          <p:nvPr>
            <p:ph type="sldNum" sz="quarter" idx="5"/>
          </p:nvPr>
        </p:nvSpPr>
        <p:spPr/>
        <p:txBody>
          <a:bodyPr/>
          <a:lstStyle/>
          <a:p>
            <a:fld id="{887325CA-BFF4-44AA-A03D-8098CD61DEBF}" type="slidenum">
              <a:rPr lang="en-GB" smtClean="0"/>
              <a:t>31</a:t>
            </a:fld>
            <a:endParaRPr lang="en-GB"/>
          </a:p>
        </p:txBody>
      </p:sp>
    </p:spTree>
    <p:extLst>
      <p:ext uri="{BB962C8B-B14F-4D97-AF65-F5344CB8AC3E}">
        <p14:creationId xmlns:p14="http://schemas.microsoft.com/office/powerpoint/2010/main" val="3942735190"/>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What are the benefits? Employee engagement?</a:t>
            </a:r>
          </a:p>
          <a:p>
            <a:endParaRPr lang="en-GB" dirty="0"/>
          </a:p>
          <a:p>
            <a:endParaRPr lang="en-GB" dirty="0"/>
          </a:p>
          <a:p>
            <a:r>
              <a:rPr lang="en-GB" dirty="0">
                <a:hlinkClick r:id="rId3"/>
              </a:rPr>
              <a:t>Employees are three times more engaged when they feel supported by managers, study shows (peoplemanagement.co.uk)</a:t>
            </a:r>
            <a:endParaRPr lang="en-GB" dirty="0"/>
          </a:p>
        </p:txBody>
      </p:sp>
      <p:sp>
        <p:nvSpPr>
          <p:cNvPr id="4" name="Slide Number Placeholder 3"/>
          <p:cNvSpPr>
            <a:spLocks noGrp="1"/>
          </p:cNvSpPr>
          <p:nvPr>
            <p:ph type="sldNum" sz="quarter" idx="5"/>
          </p:nvPr>
        </p:nvSpPr>
        <p:spPr/>
        <p:txBody>
          <a:bodyPr/>
          <a:lstStyle/>
          <a:p>
            <a:fld id="{887325CA-BFF4-44AA-A03D-8098CD61DEBF}" type="slidenum">
              <a:rPr lang="en-GB" smtClean="0"/>
              <a:t>32</a:t>
            </a:fld>
            <a:endParaRPr lang="en-GB"/>
          </a:p>
        </p:txBody>
      </p:sp>
    </p:spTree>
    <p:extLst>
      <p:ext uri="{BB962C8B-B14F-4D97-AF65-F5344CB8AC3E}">
        <p14:creationId xmlns:p14="http://schemas.microsoft.com/office/powerpoint/2010/main" val="2416290770"/>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hlinkClick r:id="rId3"/>
              </a:rPr>
              <a:t>The Importance of Employee Recognition: Low Cost, High Impact (gallup.com)</a:t>
            </a:r>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hlinkClick r:id="rId4"/>
              </a:rPr>
              <a:t>Why recognition and reward in 2023? (peoplemanagement.co.uk)</a:t>
            </a:r>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a:p>
            <a:endParaRPr lang="en-GB" dirty="0"/>
          </a:p>
        </p:txBody>
      </p:sp>
      <p:sp>
        <p:nvSpPr>
          <p:cNvPr id="4" name="Slide Number Placeholder 3"/>
          <p:cNvSpPr>
            <a:spLocks noGrp="1"/>
          </p:cNvSpPr>
          <p:nvPr>
            <p:ph type="sldNum" sz="quarter" idx="5"/>
          </p:nvPr>
        </p:nvSpPr>
        <p:spPr/>
        <p:txBody>
          <a:bodyPr/>
          <a:lstStyle/>
          <a:p>
            <a:fld id="{887325CA-BFF4-44AA-A03D-8098CD61DEBF}" type="slidenum">
              <a:rPr lang="en-GB" smtClean="0"/>
              <a:t>33</a:t>
            </a:fld>
            <a:endParaRPr lang="en-GB"/>
          </a:p>
        </p:txBody>
      </p:sp>
    </p:spTree>
    <p:extLst>
      <p:ext uri="{BB962C8B-B14F-4D97-AF65-F5344CB8AC3E}">
        <p14:creationId xmlns:p14="http://schemas.microsoft.com/office/powerpoint/2010/main" val="682011182"/>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Tree>
    <p:extLst>
      <p:ext uri="{BB962C8B-B14F-4D97-AF65-F5344CB8AC3E}">
        <p14:creationId xmlns:p14="http://schemas.microsoft.com/office/powerpoint/2010/main" val="3819126422"/>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solidFill>
                  <a:srgbClr val="000000"/>
                </a:solidFill>
                <a:effectLst/>
                <a:latin typeface="Trebuchet MS" panose="020B0603020202020204" pitchFamily="34" charset="0"/>
                <a:ea typeface="Arial" panose="020B0604020202020204" pitchFamily="34" charset="0"/>
              </a:rPr>
              <a:t>Assess the business context of the reward environment. (AC 3.1)</a:t>
            </a:r>
            <a:endParaRPr lang="en-GB" sz="1800" dirty="0">
              <a:effectLst/>
              <a:latin typeface="Arial" panose="020B0604020202020204" pitchFamily="34" charset="0"/>
              <a:ea typeface="Arial" panose="020B0604020202020204" pitchFamily="34" charset="0"/>
            </a:endParaRPr>
          </a:p>
          <a:p>
            <a:endParaRPr lang="en-GB" dirty="0"/>
          </a:p>
        </p:txBody>
      </p:sp>
      <p:sp>
        <p:nvSpPr>
          <p:cNvPr id="4" name="Slide Number Placeholder 3"/>
          <p:cNvSpPr>
            <a:spLocks noGrp="1"/>
          </p:cNvSpPr>
          <p:nvPr>
            <p:ph type="sldNum" sz="quarter" idx="5"/>
          </p:nvPr>
        </p:nvSpPr>
        <p:spPr/>
        <p:txBody>
          <a:bodyPr/>
          <a:lstStyle/>
          <a:p>
            <a:fld id="{887325CA-BFF4-44AA-A03D-8098CD61DEBF}" type="slidenum">
              <a:rPr lang="en-GB" smtClean="0"/>
              <a:t>36</a:t>
            </a:fld>
            <a:endParaRPr lang="en-GB"/>
          </a:p>
        </p:txBody>
      </p:sp>
    </p:spTree>
    <p:extLst>
      <p:ext uri="{BB962C8B-B14F-4D97-AF65-F5344CB8AC3E}">
        <p14:creationId xmlns:p14="http://schemas.microsoft.com/office/powerpoint/2010/main" val="497840168"/>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887325CA-BFF4-44AA-A03D-8098CD61DEBF}" type="slidenum">
              <a:rPr lang="en-GB" smtClean="0"/>
              <a:t>37</a:t>
            </a:fld>
            <a:endParaRPr lang="en-GB"/>
          </a:p>
        </p:txBody>
      </p:sp>
    </p:spTree>
    <p:extLst>
      <p:ext uri="{BB962C8B-B14F-4D97-AF65-F5344CB8AC3E}">
        <p14:creationId xmlns:p14="http://schemas.microsoft.com/office/powerpoint/2010/main" val="2070044079"/>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endParaRPr lang="en-US" sz="1200" kern="1200" dirty="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fld id="{887325CA-BFF4-44AA-A03D-8098CD61DEBF}" type="slidenum">
              <a:rPr lang="en-GB" smtClean="0"/>
              <a:t>38</a:t>
            </a:fld>
            <a:endParaRPr lang="en-GB"/>
          </a:p>
        </p:txBody>
      </p:sp>
    </p:spTree>
    <p:extLst>
      <p:ext uri="{BB962C8B-B14F-4D97-AF65-F5344CB8AC3E}">
        <p14:creationId xmlns:p14="http://schemas.microsoft.com/office/powerpoint/2010/main" val="3164910101"/>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Context of the reward environment: levels of business activity and confidence; economic outlook; industrial trends and sector profiles including common reward packages – private, public and voluntary; equality legislation; regional differences in pay; occupational classification, labour force trends, pay reviews and pay trends; international comparisons, legal frameworks and cultural drivers. Internal and external factors: for example labour market, human capital, efficiency wage and agency; the psychological contract, expectancy and equity; collective bargaining and pay determination; development of pay determination; the increasing regulation of pay; competitiveness; external and internal equity.</a:t>
            </a:r>
          </a:p>
          <a:p>
            <a:endParaRPr lang="en-GB" dirty="0"/>
          </a:p>
          <a:p>
            <a:r>
              <a:rPr lang="en-GB" dirty="0"/>
              <a:t>See notes</a:t>
            </a:r>
          </a:p>
          <a:p>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 </a:t>
            </a:r>
            <a:r>
              <a:rPr lang="en-GB" sz="1200" dirty="0">
                <a:solidFill>
                  <a:srgbClr val="000000"/>
                </a:solidFill>
                <a:effectLst/>
                <a:latin typeface="Trebuchet MS" panose="020B0603020202020204" pitchFamily="34" charset="0"/>
                <a:ea typeface="Arial" panose="020B0604020202020204" pitchFamily="34" charset="0"/>
              </a:rPr>
              <a:t>Assess the business context of the reward environment. (AC 3.1)</a:t>
            </a:r>
            <a:endParaRPr lang="en-GB" sz="1200" dirty="0">
              <a:effectLst/>
              <a:latin typeface="Arial" panose="020B0604020202020204" pitchFamily="34" charset="0"/>
              <a:ea typeface="Arial" panose="020B0604020202020204" pitchFamily="34" charset="0"/>
            </a:endParaRPr>
          </a:p>
          <a:p>
            <a:endParaRPr lang="en-GB" dirty="0"/>
          </a:p>
        </p:txBody>
      </p:sp>
      <p:sp>
        <p:nvSpPr>
          <p:cNvPr id="4" name="Slide Number Placeholder 3"/>
          <p:cNvSpPr>
            <a:spLocks noGrp="1"/>
          </p:cNvSpPr>
          <p:nvPr>
            <p:ph type="sldNum" sz="quarter" idx="10"/>
          </p:nvPr>
        </p:nvSpPr>
        <p:spPr/>
        <p:txBody>
          <a:bodyPr/>
          <a:lstStyle/>
          <a:p>
            <a:fld id="{887325CA-BFF4-44AA-A03D-8098CD61DEBF}" type="slidenum">
              <a:rPr lang="en-GB" smtClean="0"/>
              <a:t>39</a:t>
            </a:fld>
            <a:endParaRPr lang="en-GB"/>
          </a:p>
        </p:txBody>
      </p:sp>
    </p:spTree>
    <p:extLst>
      <p:ext uri="{BB962C8B-B14F-4D97-AF65-F5344CB8AC3E}">
        <p14:creationId xmlns:p14="http://schemas.microsoft.com/office/powerpoint/2010/main" val="900380995"/>
      </p:ext>
    </p:extLst>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Internal and external factors: for example labour market, human capital, efficiency wage and agency; the psychological contract, expectancy and equity; collective bargaining and pay determination; development of pay determination; the increasing regulation of pay; competitiveness; external and internal equity</a:t>
            </a:r>
          </a:p>
        </p:txBody>
      </p:sp>
      <p:sp>
        <p:nvSpPr>
          <p:cNvPr id="4" name="Slide Number Placeholder 3"/>
          <p:cNvSpPr>
            <a:spLocks noGrp="1"/>
          </p:cNvSpPr>
          <p:nvPr>
            <p:ph type="sldNum" sz="quarter" idx="5"/>
          </p:nvPr>
        </p:nvSpPr>
        <p:spPr/>
        <p:txBody>
          <a:bodyPr/>
          <a:lstStyle/>
          <a:p>
            <a:fld id="{887325CA-BFF4-44AA-A03D-8098CD61DEBF}" type="slidenum">
              <a:rPr lang="en-GB" smtClean="0"/>
              <a:t>40</a:t>
            </a:fld>
            <a:endParaRPr lang="en-GB"/>
          </a:p>
        </p:txBody>
      </p:sp>
    </p:spTree>
    <p:extLst>
      <p:ext uri="{BB962C8B-B14F-4D97-AF65-F5344CB8AC3E}">
        <p14:creationId xmlns:p14="http://schemas.microsoft.com/office/powerpoint/2010/main" val="2854626578"/>
      </p:ext>
    </p:extLst>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hlinkClick r:id="rId3"/>
              </a:rPr>
              <a:t>Job evaluation: considerations and risks booklet (acas.org.uk)</a:t>
            </a:r>
            <a:endParaRPr lang="en-GB" dirty="0"/>
          </a:p>
          <a:p>
            <a:endParaRPr lang="en-GB" dirty="0"/>
          </a:p>
          <a:p>
            <a:r>
              <a:rPr lang="en-GB" dirty="0"/>
              <a:t>The aim of a job evaluation scheme is to provide a hierarchy of jobs that is free from discrimination and ‘felt to be fair’ by your employees. Although many employees might feel that job evaluation should move them up the ‘pecking order’ at work, in reality jobs can move up, down or stay the same. </a:t>
            </a:r>
          </a:p>
          <a:p>
            <a:endParaRPr lang="en-GB" dirty="0"/>
          </a:p>
          <a:p>
            <a:r>
              <a:rPr lang="en-GB" dirty="0"/>
              <a:t>To ensure that job evaluation is ‘felt fair’ it is best to: ● involve employee representatives and communicate with employees ● be thorough and systematic about gathering information ● ensure employees have an understanding of the basis on which jobs are to be evaluated ● ensure a consistent method of evaluation ● comply with the law on equal pay and equal value</a:t>
            </a:r>
          </a:p>
          <a:p>
            <a:endParaRPr lang="en-GB" dirty="0"/>
          </a:p>
          <a:p>
            <a:pPr marL="0" lvl="0" indent="0" rtl="0">
              <a:lnSpc>
                <a:spcPct val="110000"/>
              </a:lnSpc>
              <a:spcAft>
                <a:spcPts val="800"/>
              </a:spcAft>
              <a:buClr>
                <a:srgbClr val="004147"/>
              </a:buClr>
              <a:buFont typeface="+mj-lt"/>
              <a:buNone/>
            </a:pPr>
            <a:r>
              <a:rPr lang="en-GB" sz="1800" dirty="0">
                <a:solidFill>
                  <a:srgbClr val="000000"/>
                </a:solidFill>
                <a:effectLst/>
                <a:latin typeface="Trebuchet MS" panose="020B0603020202020204" pitchFamily="34" charset="0"/>
                <a:ea typeface="Arial" panose="020B0604020202020204" pitchFamily="34" charset="0"/>
              </a:rPr>
              <a:t>Explain approaches to job evaluation. (AC 3.3)</a:t>
            </a:r>
            <a:endParaRPr lang="en-GB" sz="1800" dirty="0">
              <a:effectLst/>
              <a:latin typeface="Arial" panose="020B0604020202020204" pitchFamily="34" charset="0"/>
              <a:ea typeface="Arial" panose="020B0604020202020204" pitchFamily="34" charset="0"/>
            </a:endParaRPr>
          </a:p>
          <a:p>
            <a:pPr marL="228600">
              <a:lnSpc>
                <a:spcPct val="110000"/>
              </a:lnSpc>
              <a:spcAft>
                <a:spcPts val="800"/>
              </a:spcAft>
            </a:pPr>
            <a:r>
              <a:rPr lang="en-GB" sz="1800" dirty="0">
                <a:solidFill>
                  <a:srgbClr val="000000"/>
                </a:solidFill>
                <a:effectLst/>
                <a:latin typeface="Trebuchet MS" panose="020B0603020202020204" pitchFamily="34" charset="0"/>
                <a:ea typeface="Arial" panose="020B0604020202020204" pitchFamily="34" charset="0"/>
              </a:rPr>
              <a:t> </a:t>
            </a:r>
            <a:endParaRPr lang="en-GB" sz="1800" dirty="0">
              <a:effectLst/>
              <a:latin typeface="Arial" panose="020B0604020202020204" pitchFamily="34" charset="0"/>
              <a:ea typeface="Arial" panose="020B0604020202020204" pitchFamily="34" charset="0"/>
            </a:endParaRPr>
          </a:p>
          <a:p>
            <a:endParaRPr lang="en-US" dirty="0"/>
          </a:p>
        </p:txBody>
      </p:sp>
      <p:sp>
        <p:nvSpPr>
          <p:cNvPr id="4" name="Slide Number Placeholder 3"/>
          <p:cNvSpPr>
            <a:spLocks noGrp="1"/>
          </p:cNvSpPr>
          <p:nvPr>
            <p:ph type="sldNum" sz="quarter" idx="10"/>
          </p:nvPr>
        </p:nvSpPr>
        <p:spPr/>
        <p:txBody>
          <a:bodyPr/>
          <a:lstStyle/>
          <a:p>
            <a:fld id="{887325CA-BFF4-44AA-A03D-8098CD61DEBF}" type="slidenum">
              <a:rPr lang="en-GB" smtClean="0"/>
              <a:t>41</a:t>
            </a:fld>
            <a:endParaRPr lang="en-GB"/>
          </a:p>
        </p:txBody>
      </p:sp>
    </p:spTree>
    <p:extLst>
      <p:ext uri="{BB962C8B-B14F-4D97-AF65-F5344CB8AC3E}">
        <p14:creationId xmlns:p14="http://schemas.microsoft.com/office/powerpoint/2010/main" val="248332080"/>
      </p:ext>
    </p:extLst>
  </p:cSld>
  <p:clrMapOvr>
    <a:masterClrMapping/>
  </p:clrMapOvr>
</p:notes>
</file>

<file path=ppt/notesSlides/notesSlide3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Employers carry out job evaluation because of: ● lack of rationale for current grades ● organisational change has led to new job design ● too many job rates – some organisations have dozens of ‘spot rates’ for their workers – or too few job rates ● issues over equal pay and equal value – see box opposite ● problems with recruitment and retention of employees ● employee dissatisfaction with the way jobs are graded ● stereotyping – by, for example, the undervaluing of jobs done by women</a:t>
            </a:r>
          </a:p>
          <a:p>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hlinkClick r:id="rId3"/>
              </a:rPr>
              <a:t>Job evaluation: considerations and risks booklet (acas.org.uk)</a:t>
            </a:r>
            <a:endParaRPr lang="en-GB" dirty="0"/>
          </a:p>
          <a:p>
            <a:endParaRPr lang="en-GB" dirty="0"/>
          </a:p>
        </p:txBody>
      </p:sp>
      <p:sp>
        <p:nvSpPr>
          <p:cNvPr id="4" name="Slide Number Placeholder 3"/>
          <p:cNvSpPr>
            <a:spLocks noGrp="1"/>
          </p:cNvSpPr>
          <p:nvPr>
            <p:ph type="sldNum" sz="quarter" idx="5"/>
          </p:nvPr>
        </p:nvSpPr>
        <p:spPr/>
        <p:txBody>
          <a:bodyPr/>
          <a:lstStyle/>
          <a:p>
            <a:fld id="{887325CA-BFF4-44AA-A03D-8098CD61DEBF}" type="slidenum">
              <a:rPr lang="en-GB" smtClean="0"/>
              <a:t>42</a:t>
            </a:fld>
            <a:endParaRPr lang="en-GB"/>
          </a:p>
        </p:txBody>
      </p:sp>
    </p:spTree>
    <p:extLst>
      <p:ext uri="{BB962C8B-B14F-4D97-AF65-F5344CB8AC3E}">
        <p14:creationId xmlns:p14="http://schemas.microsoft.com/office/powerpoint/2010/main" val="1521034655"/>
      </p:ext>
    </p:extLst>
  </p:cSld>
  <p:clrMapOvr>
    <a:masterClrMapping/>
  </p:clrMapOvr>
</p:notes>
</file>

<file path=ppt/notesSlides/notesSlide3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What is analytical job evaluation? Analytical job evaluation is a method of evaluating jobs by separately appraising individual factors of compensatory characteristics – such as skill, effort, responsibility, and working conditions – and combining the separate evaluations into a single points score for each job. Each of these characteristics is broken down into ‘factors’ and each factor is further broken down into levels. Factors are ‘weighted’ according to their importance. You need to take care when weighting each factor. For example, giving physical strength an unjustifiably high weighting may lead to discrimination. Job descriptions are evaluated against the factor plan to determine which level the job scores under each factor. Points are awarded for each level. The points for all factor levels are totalled and the total points scored decide a job’s place in the ranking order. </a:t>
            </a:r>
          </a:p>
          <a:p>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hlinkClick r:id="rId3"/>
              </a:rPr>
              <a:t>Job evaluation: considerations and risks booklet (acas.org.uk)</a:t>
            </a:r>
            <a:endParaRPr lang="en-GB" dirty="0"/>
          </a:p>
          <a:p>
            <a:endParaRPr lang="en-GB" dirty="0"/>
          </a:p>
        </p:txBody>
      </p:sp>
      <p:sp>
        <p:nvSpPr>
          <p:cNvPr id="4" name="Slide Number Placeholder 3"/>
          <p:cNvSpPr>
            <a:spLocks noGrp="1"/>
          </p:cNvSpPr>
          <p:nvPr>
            <p:ph type="sldNum" sz="quarter" idx="5"/>
          </p:nvPr>
        </p:nvSpPr>
        <p:spPr/>
        <p:txBody>
          <a:bodyPr/>
          <a:lstStyle/>
          <a:p>
            <a:fld id="{887325CA-BFF4-44AA-A03D-8098CD61DEBF}" type="slidenum">
              <a:rPr lang="en-GB" smtClean="0"/>
              <a:t>43</a:t>
            </a:fld>
            <a:endParaRPr lang="en-GB"/>
          </a:p>
        </p:txBody>
      </p:sp>
    </p:spTree>
    <p:extLst>
      <p:ext uri="{BB962C8B-B14F-4D97-AF65-F5344CB8AC3E}">
        <p14:creationId xmlns:p14="http://schemas.microsoft.com/office/powerpoint/2010/main" val="2069889434"/>
      </p:ext>
    </p:extLst>
  </p:cSld>
  <p:clrMapOvr>
    <a:masterClrMapping/>
  </p:clrMapOvr>
</p:notes>
</file>

<file path=ppt/notesSlides/notesSlide4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sz="1200" b="1" i="0" u="none" strike="noStrike" kern="1200" dirty="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fld id="{887325CA-BFF4-44AA-A03D-8098CD61DEBF}" type="slidenum">
              <a:rPr lang="en-GB" smtClean="0"/>
              <a:t>44</a:t>
            </a:fld>
            <a:endParaRPr lang="en-GB"/>
          </a:p>
        </p:txBody>
      </p:sp>
    </p:spTree>
    <p:extLst>
      <p:ext uri="{BB962C8B-B14F-4D97-AF65-F5344CB8AC3E}">
        <p14:creationId xmlns:p14="http://schemas.microsoft.com/office/powerpoint/2010/main" val="1092820162"/>
      </p:ext>
    </p:extLst>
  </p:cSld>
  <p:clrMapOvr>
    <a:masterClrMapping/>
  </p:clrMapOvr>
</p:notes>
</file>

<file path=ppt/notesSlides/notesSlide4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solidFill>
                  <a:srgbClr val="000000"/>
                </a:solidFill>
                <a:effectLst/>
                <a:latin typeface="Trebuchet MS" panose="020B0603020202020204" pitchFamily="34" charset="0"/>
                <a:ea typeface="Arial" panose="020B0604020202020204" pitchFamily="34" charset="0"/>
              </a:rPr>
              <a:t>Evaluate the most appropriate ways in which benchmarking data can be gathered and   measured to develop insight. (AC 3.2)</a:t>
            </a:r>
            <a:endParaRPr lang="en-GB" sz="1800" dirty="0">
              <a:effectLst/>
              <a:latin typeface="Arial" panose="020B0604020202020204" pitchFamily="34" charset="0"/>
              <a:ea typeface="Arial" panose="020B0604020202020204" pitchFamily="34" charset="0"/>
            </a:endParaRPr>
          </a:p>
          <a:p>
            <a:endParaRPr lang="en-US" dirty="0"/>
          </a:p>
        </p:txBody>
      </p:sp>
      <p:sp>
        <p:nvSpPr>
          <p:cNvPr id="4" name="Slide Number Placeholder 3"/>
          <p:cNvSpPr>
            <a:spLocks noGrp="1"/>
          </p:cNvSpPr>
          <p:nvPr>
            <p:ph type="sldNum" sz="quarter" idx="10"/>
          </p:nvPr>
        </p:nvSpPr>
        <p:spPr/>
        <p:txBody>
          <a:bodyPr/>
          <a:lstStyle/>
          <a:p>
            <a:fld id="{887325CA-BFF4-44AA-A03D-8098CD61DEBF}" type="slidenum">
              <a:rPr lang="en-GB" smtClean="0"/>
              <a:t>45</a:t>
            </a:fld>
            <a:endParaRPr lang="en-GB"/>
          </a:p>
        </p:txBody>
      </p:sp>
    </p:spTree>
    <p:extLst>
      <p:ext uri="{BB962C8B-B14F-4D97-AF65-F5344CB8AC3E}">
        <p14:creationId xmlns:p14="http://schemas.microsoft.com/office/powerpoint/2010/main" val="2796468440"/>
      </p:ext>
    </p:extLst>
  </p:cSld>
  <p:clrMapOvr>
    <a:masterClrMapping/>
  </p:clrMapOvr>
</p:notes>
</file>

<file path=ppt/notesSlides/notesSlide4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887325CA-BFF4-44AA-A03D-8098CD61DEBF}" type="slidenum">
              <a:rPr lang="en-GB" smtClean="0"/>
              <a:t>46</a:t>
            </a:fld>
            <a:endParaRPr lang="en-GB"/>
          </a:p>
        </p:txBody>
      </p:sp>
    </p:spTree>
    <p:extLst>
      <p:ext uri="{BB962C8B-B14F-4D97-AF65-F5344CB8AC3E}">
        <p14:creationId xmlns:p14="http://schemas.microsoft.com/office/powerpoint/2010/main" val="30961503"/>
      </p:ext>
    </p:extLst>
  </p:cSld>
  <p:clrMapOvr>
    <a:masterClrMapping/>
  </p:clrMapOvr>
</p:notes>
</file>

<file path=ppt/notesSlides/notesSlide4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dirty="0">
                <a:solidFill>
                  <a:srgbClr val="202124"/>
                </a:solidFill>
                <a:effectLst/>
                <a:highlight>
                  <a:srgbClr val="FFFFFF"/>
                </a:highlight>
                <a:latin typeface="Google Sans"/>
              </a:rPr>
              <a:t>The National Minimum Wage is the minimum pay per hour almost all workers are entitled to. </a:t>
            </a:r>
            <a:r>
              <a:rPr lang="en-GB" b="0" i="0" dirty="0">
                <a:solidFill>
                  <a:srgbClr val="040C28"/>
                </a:solidFill>
                <a:effectLst/>
                <a:latin typeface="Google Sans"/>
              </a:rPr>
              <a:t>The National Living Wage is higher than the National Minimum Wage</a:t>
            </a:r>
            <a:r>
              <a:rPr lang="en-GB" b="0" i="0" dirty="0">
                <a:solidFill>
                  <a:srgbClr val="202124"/>
                </a:solidFill>
                <a:effectLst/>
                <a:highlight>
                  <a:srgbClr val="FFFFFF"/>
                </a:highlight>
                <a:latin typeface="Google Sans"/>
              </a:rPr>
              <a:t> - workers get it if they're 21 and over. It does not matter how small an employer is, they still have to pay the correct wage.</a:t>
            </a:r>
            <a:endParaRPr lang="en-US" dirty="0"/>
          </a:p>
        </p:txBody>
      </p:sp>
      <p:sp>
        <p:nvSpPr>
          <p:cNvPr id="4" name="Slide Number Placeholder 3"/>
          <p:cNvSpPr>
            <a:spLocks noGrp="1"/>
          </p:cNvSpPr>
          <p:nvPr>
            <p:ph type="sldNum" sz="quarter" idx="10"/>
          </p:nvPr>
        </p:nvSpPr>
        <p:spPr/>
        <p:txBody>
          <a:bodyPr/>
          <a:lstStyle/>
          <a:p>
            <a:fld id="{887325CA-BFF4-44AA-A03D-8098CD61DEBF}" type="slidenum">
              <a:rPr lang="en-GB" smtClean="0"/>
              <a:t>47</a:t>
            </a:fld>
            <a:endParaRPr lang="en-GB"/>
          </a:p>
        </p:txBody>
      </p:sp>
    </p:spTree>
    <p:extLst>
      <p:ext uri="{BB962C8B-B14F-4D97-AF65-F5344CB8AC3E}">
        <p14:creationId xmlns:p14="http://schemas.microsoft.com/office/powerpoint/2010/main" val="678938347"/>
      </p:ext>
    </p:extLst>
  </p:cSld>
  <p:clrMapOvr>
    <a:masterClrMapping/>
  </p:clrMapOvr>
</p:notes>
</file>

<file path=ppt/notesSlides/notesSlide4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sz="1200" b="0" i="0" u="none" strike="noStrike" kern="1200" dirty="0">
              <a:solidFill>
                <a:schemeClr val="tx1"/>
              </a:solidFill>
              <a:effectLst/>
              <a:latin typeface="+mn-lt"/>
              <a:ea typeface="+mn-ea"/>
              <a:cs typeface="+mn-cs"/>
            </a:endParaRPr>
          </a:p>
          <a:p>
            <a:pPr marL="0" lvl="0" indent="0" rtl="0">
              <a:lnSpc>
                <a:spcPct val="110000"/>
              </a:lnSpc>
              <a:spcAft>
                <a:spcPts val="800"/>
              </a:spcAft>
              <a:buClr>
                <a:srgbClr val="004147"/>
              </a:buClr>
              <a:buFont typeface="+mj-lt"/>
              <a:buNone/>
            </a:pPr>
            <a:r>
              <a:rPr lang="en-GB" sz="1800" dirty="0">
                <a:solidFill>
                  <a:srgbClr val="000000"/>
                </a:solidFill>
                <a:effectLst/>
                <a:latin typeface="Trebuchet MS" panose="020B0603020202020204" pitchFamily="34" charset="0"/>
                <a:ea typeface="Arial" panose="020B0604020202020204" pitchFamily="34" charset="0"/>
              </a:rPr>
              <a:t>Explain the legislative requirements that impact reward practice. (AC 3.4) </a:t>
            </a:r>
            <a:endParaRPr lang="en-GB" sz="1800" dirty="0">
              <a:effectLst/>
              <a:latin typeface="Arial" panose="020B0604020202020204" pitchFamily="34" charset="0"/>
              <a:ea typeface="Arial" panose="020B0604020202020204" pitchFamily="34" charset="0"/>
            </a:endParaRPr>
          </a:p>
          <a:p>
            <a:pPr marL="228600">
              <a:lnSpc>
                <a:spcPct val="110000"/>
              </a:lnSpc>
              <a:spcAft>
                <a:spcPts val="800"/>
              </a:spcAft>
            </a:pPr>
            <a:r>
              <a:rPr lang="en-GB" sz="1800" dirty="0">
                <a:solidFill>
                  <a:srgbClr val="000000"/>
                </a:solidFill>
                <a:effectLst/>
                <a:latin typeface="Trebuchet MS" panose="020B0603020202020204" pitchFamily="34" charset="0"/>
                <a:ea typeface="Arial" panose="020B0604020202020204" pitchFamily="34" charset="0"/>
              </a:rPr>
              <a:t> </a:t>
            </a:r>
            <a:endParaRPr lang="en-GB" sz="1800" dirty="0">
              <a:effectLst/>
              <a:latin typeface="Arial" panose="020B0604020202020204" pitchFamily="34" charset="0"/>
              <a:ea typeface="Arial" panose="020B0604020202020204" pitchFamily="34" charset="0"/>
            </a:endParaRPr>
          </a:p>
          <a:p>
            <a:br>
              <a:rPr lang="en-US" dirty="0"/>
            </a:br>
            <a:endParaRPr lang="en-US" dirty="0"/>
          </a:p>
        </p:txBody>
      </p:sp>
      <p:sp>
        <p:nvSpPr>
          <p:cNvPr id="4" name="Slide Number Placeholder 3"/>
          <p:cNvSpPr>
            <a:spLocks noGrp="1"/>
          </p:cNvSpPr>
          <p:nvPr>
            <p:ph type="sldNum" sz="quarter" idx="10"/>
          </p:nvPr>
        </p:nvSpPr>
        <p:spPr/>
        <p:txBody>
          <a:bodyPr/>
          <a:lstStyle/>
          <a:p>
            <a:fld id="{887325CA-BFF4-44AA-A03D-8098CD61DEBF}" type="slidenum">
              <a:rPr lang="en-GB" smtClean="0"/>
              <a:t>48</a:t>
            </a:fld>
            <a:endParaRPr lang="en-GB"/>
          </a:p>
        </p:txBody>
      </p:sp>
    </p:spTree>
    <p:extLst>
      <p:ext uri="{BB962C8B-B14F-4D97-AF65-F5344CB8AC3E}">
        <p14:creationId xmlns:p14="http://schemas.microsoft.com/office/powerpoint/2010/main" val="1424595698"/>
      </p:ext>
    </p:extLst>
  </p:cSld>
  <p:clrMapOvr>
    <a:masterClrMapping/>
  </p:clrMapOvr>
</p:notes>
</file>

<file path=ppt/notesSlides/notesSlide4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GB" b="0" i="0" dirty="0">
                <a:solidFill>
                  <a:srgbClr val="374151"/>
                </a:solidFill>
                <a:effectLst/>
                <a:latin typeface="Roboto" panose="02000000000000000000" pitchFamily="2" charset="0"/>
              </a:rPr>
              <a:t>The claim began after the retailer’s shop-floor workers, who are </a:t>
            </a:r>
            <a:r>
              <a:rPr lang="en-GB" b="0" i="0" u="sng" dirty="0">
                <a:solidFill>
                  <a:srgbClr val="374151"/>
                </a:solidFill>
                <a:effectLst/>
                <a:latin typeface="Roboto" panose="02000000000000000000" pitchFamily="2" charset="0"/>
                <a:hlinkClick r:id="rId3"/>
              </a:rPr>
              <a:t>predominantly female</a:t>
            </a:r>
            <a:r>
              <a:rPr lang="en-GB" b="0" i="0" dirty="0">
                <a:solidFill>
                  <a:srgbClr val="374151"/>
                </a:solidFill>
                <a:effectLst/>
                <a:latin typeface="Roboto" panose="02000000000000000000" pitchFamily="2" charset="0"/>
              </a:rPr>
              <a:t>, discovered they were being paid less than distribution workers who are predominantly male.</a:t>
            </a:r>
          </a:p>
          <a:p>
            <a:pPr algn="l"/>
            <a:r>
              <a:rPr lang="en-GB" b="0" i="0" dirty="0">
                <a:solidFill>
                  <a:srgbClr val="374151"/>
                </a:solidFill>
                <a:effectLst/>
                <a:latin typeface="Roboto" panose="02000000000000000000" pitchFamily="2" charset="0"/>
              </a:rPr>
              <a:t>The crux of the claim is that the shop-floor workers believe they carry out “work of equal value” to those who work in the distribution centre, and, therefore, that there should be no disparity in pay. </a:t>
            </a:r>
          </a:p>
          <a:p>
            <a:pPr algn="l"/>
            <a:r>
              <a:rPr lang="en-GB" b="0" i="0" dirty="0">
                <a:solidFill>
                  <a:srgbClr val="374151"/>
                </a:solidFill>
                <a:effectLst/>
                <a:latin typeface="Roboto" panose="02000000000000000000" pitchFamily="2" charset="0"/>
              </a:rPr>
              <a:t>Co-op has conceded “comparability” which means that it has been conceded that the shop-floor workers can compare their roles with the distribution workers.</a:t>
            </a:r>
          </a:p>
          <a:p>
            <a:pPr algn="l"/>
            <a:r>
              <a:rPr lang="en-GB" b="0" i="0" dirty="0">
                <a:solidFill>
                  <a:srgbClr val="374151"/>
                </a:solidFill>
                <a:effectLst/>
                <a:latin typeface="Roboto" panose="02000000000000000000" pitchFamily="2" charset="0"/>
              </a:rPr>
              <a:t>It is assumed that Co-op was persuaded to concede the comparability point due to the ruling in June 2021 by the Court of Justice of the European Union (CJEU) in favour of </a:t>
            </a:r>
            <a:r>
              <a:rPr lang="en-GB" b="0" i="0" u="sng" dirty="0">
                <a:solidFill>
                  <a:srgbClr val="374151"/>
                </a:solidFill>
                <a:effectLst/>
                <a:latin typeface="Roboto" panose="02000000000000000000" pitchFamily="2" charset="0"/>
                <a:hlinkClick r:id="rId4"/>
              </a:rPr>
              <a:t>Tesco shop-floor workers</a:t>
            </a:r>
            <a:r>
              <a:rPr lang="en-GB" b="0" i="0" dirty="0">
                <a:solidFill>
                  <a:srgbClr val="374151"/>
                </a:solidFill>
                <a:effectLst/>
                <a:latin typeface="Roboto" panose="02000000000000000000" pitchFamily="2" charset="0"/>
              </a:rPr>
              <a:t>, which in turn followed the judgment in March 2021 in favour of </a:t>
            </a:r>
            <a:r>
              <a:rPr lang="en-GB" b="0" i="0" u="sng" dirty="0">
                <a:solidFill>
                  <a:srgbClr val="374151"/>
                </a:solidFill>
                <a:effectLst/>
                <a:latin typeface="Roboto" panose="02000000000000000000" pitchFamily="2" charset="0"/>
                <a:hlinkClick r:id="rId5"/>
              </a:rPr>
              <a:t>Asda</a:t>
            </a:r>
            <a:r>
              <a:rPr lang="en-GB" b="0" i="0" dirty="0">
                <a:solidFill>
                  <a:srgbClr val="374151"/>
                </a:solidFill>
                <a:effectLst/>
                <a:latin typeface="Roboto" panose="02000000000000000000" pitchFamily="2" charset="0"/>
              </a:rPr>
              <a:t> shop-floor workers.</a:t>
            </a:r>
          </a:p>
          <a:p>
            <a:pPr algn="l"/>
            <a:r>
              <a:rPr lang="en-GB" b="0" i="0" dirty="0">
                <a:solidFill>
                  <a:srgbClr val="374151"/>
                </a:solidFill>
                <a:effectLst/>
                <a:latin typeface="Roboto" panose="02000000000000000000" pitchFamily="2" charset="0"/>
              </a:rPr>
              <a:t>The workers’ argument in those cases hinged on the single source principle, whereby it could be shown that the inequality in pay was attributable to a single source such as the Tesco Board.</a:t>
            </a:r>
          </a:p>
          <a:p>
            <a:pPr algn="l"/>
            <a:r>
              <a:rPr lang="en-GB" b="0" i="0" dirty="0">
                <a:solidFill>
                  <a:srgbClr val="374151"/>
                </a:solidFill>
                <a:effectLst/>
                <a:latin typeface="Roboto" panose="02000000000000000000" pitchFamily="2" charset="0"/>
              </a:rPr>
              <a:t>This concession does not mean that the Co-op shop-floor workers are home and dry with their claims (</a:t>
            </a:r>
            <a:r>
              <a:rPr lang="en-GB" b="0" i="0" u="sng" dirty="0">
                <a:solidFill>
                  <a:srgbClr val="374151"/>
                </a:solidFill>
                <a:effectLst/>
                <a:latin typeface="Roboto" panose="02000000000000000000" pitchFamily="2" charset="0"/>
                <a:hlinkClick r:id="rId6"/>
              </a:rPr>
              <a:t>equal pay claims</a:t>
            </a:r>
            <a:r>
              <a:rPr lang="en-GB" b="0" i="0" dirty="0">
                <a:solidFill>
                  <a:srgbClr val="374151"/>
                </a:solidFill>
                <a:effectLst/>
                <a:latin typeface="Roboto" panose="02000000000000000000" pitchFamily="2" charset="0"/>
              </a:rPr>
              <a:t> are notoriously complex and time consuming), but it does mean that their claims can move forward to the next stage of the process.</a:t>
            </a:r>
          </a:p>
          <a:p>
            <a:pPr algn="l"/>
            <a:r>
              <a:rPr lang="en-GB" b="0" i="0" dirty="0">
                <a:solidFill>
                  <a:srgbClr val="374151"/>
                </a:solidFill>
                <a:effectLst/>
                <a:latin typeface="Roboto" panose="02000000000000000000" pitchFamily="2" charset="0"/>
              </a:rPr>
              <a:t>The Co-op shop-floor workers still need to establish whether the work carried out by them is (or was) of </a:t>
            </a:r>
            <a:r>
              <a:rPr lang="en-GB" b="0" i="0" u="sng" dirty="0">
                <a:solidFill>
                  <a:srgbClr val="374151"/>
                </a:solidFill>
                <a:effectLst/>
                <a:latin typeface="Roboto" panose="02000000000000000000" pitchFamily="2" charset="0"/>
                <a:hlinkClick r:id="rId7"/>
              </a:rPr>
              <a:t>equal value</a:t>
            </a:r>
            <a:r>
              <a:rPr lang="en-GB" b="0" i="0" dirty="0">
                <a:solidFill>
                  <a:srgbClr val="374151"/>
                </a:solidFill>
                <a:effectLst/>
                <a:latin typeface="Roboto" panose="02000000000000000000" pitchFamily="2" charset="0"/>
              </a:rPr>
              <a:t> to the work carried out by the distribution workers – the burden of proof is on the shop-floor workers at this stage.</a:t>
            </a:r>
          </a:p>
          <a:p>
            <a:pPr algn="l"/>
            <a:r>
              <a:rPr lang="en-GB" b="0" i="0" dirty="0">
                <a:solidFill>
                  <a:srgbClr val="374151"/>
                </a:solidFill>
                <a:effectLst/>
                <a:latin typeface="Roboto" panose="02000000000000000000" pitchFamily="2" charset="0"/>
              </a:rPr>
              <a:t>Work of equal value is work that is equal in terms of the demands made on both the shop-floor workers and the distribution workers.</a:t>
            </a:r>
          </a:p>
          <a:p>
            <a:pPr algn="l"/>
            <a:r>
              <a:rPr lang="en-GB" b="0" i="0" dirty="0">
                <a:solidFill>
                  <a:srgbClr val="374151"/>
                </a:solidFill>
                <a:effectLst/>
                <a:latin typeface="Roboto" panose="02000000000000000000" pitchFamily="2" charset="0"/>
              </a:rPr>
              <a:t>Determining equal value is an art not a science and invariably the </a:t>
            </a:r>
            <a:r>
              <a:rPr lang="en-GB" b="0" i="0" u="sng" dirty="0">
                <a:solidFill>
                  <a:srgbClr val="374151"/>
                </a:solidFill>
                <a:effectLst/>
                <a:latin typeface="Roboto" panose="02000000000000000000" pitchFamily="2" charset="0"/>
                <a:hlinkClick r:id="rId8"/>
              </a:rPr>
              <a:t>employment tribunal</a:t>
            </a:r>
            <a:r>
              <a:rPr lang="en-GB" b="0" i="0" dirty="0">
                <a:solidFill>
                  <a:srgbClr val="374151"/>
                </a:solidFill>
                <a:effectLst/>
                <a:latin typeface="Roboto" panose="02000000000000000000" pitchFamily="2" charset="0"/>
              </a:rPr>
              <a:t> needs expert assistance in determining this issue in the guise of an independent expert – appointed by ACAS.</a:t>
            </a:r>
          </a:p>
          <a:p>
            <a:pPr algn="l"/>
            <a:r>
              <a:rPr lang="en-GB" b="0" i="0" dirty="0">
                <a:solidFill>
                  <a:srgbClr val="374151"/>
                </a:solidFill>
                <a:effectLst/>
                <a:latin typeface="Roboto" panose="02000000000000000000" pitchFamily="2" charset="0"/>
              </a:rPr>
              <a:t>The expert’s role is to assist the tribunal in evaluating the roles by reference to a set of factors such as physical effort, skills and decision-making to determine equivalence.</a:t>
            </a:r>
          </a:p>
          <a:p>
            <a:pPr algn="l"/>
            <a:r>
              <a:rPr lang="en-GB" b="0" i="0" dirty="0">
                <a:solidFill>
                  <a:srgbClr val="374151"/>
                </a:solidFill>
                <a:effectLst/>
                <a:latin typeface="Roboto" panose="02000000000000000000" pitchFamily="2" charset="0"/>
              </a:rPr>
              <a:t>A job description needs to be prepared for each party – similar to a witness statement – which details every element of each role in great detail.</a:t>
            </a:r>
          </a:p>
          <a:p>
            <a:pPr algn="l"/>
            <a:r>
              <a:rPr lang="en-GB" b="0" i="0" dirty="0">
                <a:solidFill>
                  <a:srgbClr val="374151"/>
                </a:solidFill>
                <a:effectLst/>
                <a:latin typeface="Roboto" panose="02000000000000000000" pitchFamily="2" charset="0"/>
              </a:rPr>
              <a:t>We have seen job descriptions in equal pay cases run to over 40 pages. Each party can ask questions of the independent expert and/or instruct its own partisan expert if it seeks to challenge the independent expert’s findings. </a:t>
            </a:r>
            <a:r>
              <a:rPr lang="en-GB" b="0" i="0" u="sng" dirty="0">
                <a:solidFill>
                  <a:srgbClr val="374151"/>
                </a:solidFill>
                <a:effectLst/>
                <a:latin typeface="Roboto" panose="02000000000000000000" pitchFamily="2" charset="0"/>
                <a:hlinkClick r:id="rId9"/>
              </a:rPr>
              <a:t>The process is far from straightforward</a:t>
            </a:r>
            <a:r>
              <a:rPr lang="en-GB" b="0" i="0" dirty="0">
                <a:solidFill>
                  <a:srgbClr val="374151"/>
                </a:solidFill>
                <a:effectLst/>
                <a:latin typeface="Roboto" panose="02000000000000000000" pitchFamily="2" charset="0"/>
              </a:rPr>
              <a:t>. </a:t>
            </a:r>
          </a:p>
          <a:p>
            <a:pPr algn="l"/>
            <a:r>
              <a:rPr lang="en-GB" b="0" i="0" dirty="0">
                <a:solidFill>
                  <a:srgbClr val="374151"/>
                </a:solidFill>
                <a:effectLst/>
                <a:latin typeface="Roboto" panose="02000000000000000000" pitchFamily="2" charset="0"/>
              </a:rPr>
              <a:t>If it is concluded that the roles </a:t>
            </a:r>
            <a:r>
              <a:rPr lang="en-GB" b="0" i="1" dirty="0">
                <a:solidFill>
                  <a:srgbClr val="374151"/>
                </a:solidFill>
                <a:effectLst/>
                <a:latin typeface="Roboto" panose="02000000000000000000" pitchFamily="2" charset="0"/>
              </a:rPr>
              <a:t>are</a:t>
            </a:r>
            <a:r>
              <a:rPr lang="en-GB" b="0" i="0" dirty="0">
                <a:solidFill>
                  <a:srgbClr val="374151"/>
                </a:solidFill>
                <a:effectLst/>
                <a:latin typeface="Roboto" panose="02000000000000000000" pitchFamily="2" charset="0"/>
              </a:rPr>
              <a:t> of equal value, the burden of proof then shifts to Co-op to prove that the difference in pay is due to a material factor unrelated to sex.</a:t>
            </a:r>
          </a:p>
          <a:p>
            <a:pPr algn="l"/>
            <a:r>
              <a:rPr lang="en-GB" b="0" i="0" dirty="0">
                <a:solidFill>
                  <a:srgbClr val="374151"/>
                </a:solidFill>
                <a:effectLst/>
                <a:latin typeface="Roboto" panose="02000000000000000000" pitchFamily="2" charset="0"/>
              </a:rPr>
              <a:t>It will remain to be seen what arguments could be put forward in this context.</a:t>
            </a:r>
          </a:p>
          <a:p>
            <a:pPr algn="l"/>
            <a:r>
              <a:rPr lang="en-GB" b="0" i="0" dirty="0">
                <a:solidFill>
                  <a:srgbClr val="374151"/>
                </a:solidFill>
                <a:effectLst/>
                <a:latin typeface="Roboto" panose="02000000000000000000" pitchFamily="2" charset="0"/>
              </a:rPr>
              <a:t>There is no doubt there is still a long way to go with this litigation and the issue of equal pay within the retail sector is here to stay for the foreseeable future.</a:t>
            </a:r>
          </a:p>
          <a:p>
            <a:pPr algn="l"/>
            <a:r>
              <a:rPr lang="en-GB" b="0" i="0" dirty="0">
                <a:solidFill>
                  <a:srgbClr val="374151"/>
                </a:solidFill>
                <a:effectLst/>
                <a:latin typeface="Roboto" panose="02000000000000000000" pitchFamily="2" charset="0"/>
              </a:rPr>
              <a:t>We understand the pay differential claimed by the Co-op shop-floor workers to be up to £3 per hour. Up to six years back pay, plus equalisation of pay moving forward, can be claimed in an equal pay claim so the stakes are very high.</a:t>
            </a:r>
          </a:p>
          <a:p>
            <a:endParaRPr lang="en-GB" dirty="0"/>
          </a:p>
        </p:txBody>
      </p:sp>
      <p:sp>
        <p:nvSpPr>
          <p:cNvPr id="4" name="Slide Number Placeholder 3"/>
          <p:cNvSpPr>
            <a:spLocks noGrp="1"/>
          </p:cNvSpPr>
          <p:nvPr>
            <p:ph type="sldNum" sz="quarter" idx="5"/>
          </p:nvPr>
        </p:nvSpPr>
        <p:spPr/>
        <p:txBody>
          <a:bodyPr/>
          <a:lstStyle/>
          <a:p>
            <a:fld id="{887325CA-BFF4-44AA-A03D-8098CD61DEBF}" type="slidenum">
              <a:rPr lang="en-GB" smtClean="0"/>
              <a:t>49</a:t>
            </a:fld>
            <a:endParaRPr lang="en-GB"/>
          </a:p>
        </p:txBody>
      </p:sp>
    </p:spTree>
    <p:extLst>
      <p:ext uri="{BB962C8B-B14F-4D97-AF65-F5344CB8AC3E}">
        <p14:creationId xmlns:p14="http://schemas.microsoft.com/office/powerpoint/2010/main" val="811648490"/>
      </p:ext>
    </p:extLst>
  </p:cSld>
  <p:clrMapOvr>
    <a:masterClrMapping/>
  </p:clrMapOvr>
</p:notes>
</file>

<file path=ppt/notesSlides/notesSlide4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87325CA-BFF4-44AA-A03D-8098CD61DEBF}" type="slidenum">
              <a:rPr lang="en-GB" smtClean="0"/>
              <a:t>52</a:t>
            </a:fld>
            <a:endParaRPr lang="en-GB"/>
          </a:p>
        </p:txBody>
      </p:sp>
    </p:spTree>
    <p:extLst>
      <p:ext uri="{BB962C8B-B14F-4D97-AF65-F5344CB8AC3E}">
        <p14:creationId xmlns:p14="http://schemas.microsoft.com/office/powerpoint/2010/main" val="1380516049"/>
      </p:ext>
    </p:extLst>
  </p:cSld>
  <p:clrMapOvr>
    <a:masterClrMapping/>
  </p:clrMapOvr>
</p:notes>
</file>

<file path=ppt/notesSlides/notesSlide4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87325CA-BFF4-44AA-A03D-8098CD61DEBF}" type="slidenum">
              <a:rPr lang="en-GB" smtClean="0"/>
              <a:t>53</a:t>
            </a:fld>
            <a:endParaRPr lang="en-GB"/>
          </a:p>
        </p:txBody>
      </p:sp>
    </p:spTree>
    <p:extLst>
      <p:ext uri="{BB962C8B-B14F-4D97-AF65-F5344CB8AC3E}">
        <p14:creationId xmlns:p14="http://schemas.microsoft.com/office/powerpoint/2010/main" val="1200920675"/>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fld id="{F0AA65B1-D3B5-4EFB-BCAC-0CA7EA219A9C}" type="datetimeFigureOut">
              <a:rPr lang="en-GB" smtClean="0"/>
              <a:t>25/11/2025</a:t>
            </a:fld>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1F08FD25-54A5-485A-B45E-B3B04AA423E6}" type="slidenum">
              <a:rPr lang="en-GB" smtClean="0"/>
              <a:t>‹#›</a:t>
            </a:fld>
            <a:endParaRPr lang="en-GB"/>
          </a:p>
        </p:txBody>
      </p:sp>
    </p:spTree>
    <p:extLst>
      <p:ext uri="{BB962C8B-B14F-4D97-AF65-F5344CB8AC3E}">
        <p14:creationId xmlns:p14="http://schemas.microsoft.com/office/powerpoint/2010/main" val="428483537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F0AA65B1-D3B5-4EFB-BCAC-0CA7EA219A9C}" type="datetimeFigureOut">
              <a:rPr lang="en-GB" smtClean="0"/>
              <a:t>25/11/2025</a:t>
            </a:fld>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1F08FD25-54A5-485A-B45E-B3B04AA423E6}" type="slidenum">
              <a:rPr lang="en-GB" smtClean="0"/>
              <a:t>‹#›</a:t>
            </a:fld>
            <a:endParaRPr lang="en-GB"/>
          </a:p>
        </p:txBody>
      </p:sp>
    </p:spTree>
    <p:extLst>
      <p:ext uri="{BB962C8B-B14F-4D97-AF65-F5344CB8AC3E}">
        <p14:creationId xmlns:p14="http://schemas.microsoft.com/office/powerpoint/2010/main" val="295296236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11424" y="2492897"/>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F0AA65B1-D3B5-4EFB-BCAC-0CA7EA219A9C}" type="datetimeFigureOut">
              <a:rPr lang="en-GB" smtClean="0"/>
              <a:t>25/11/2025</a:t>
            </a:fld>
            <a:endParaRPr lang="en-GB"/>
          </a:p>
        </p:txBody>
      </p:sp>
      <p:sp>
        <p:nvSpPr>
          <p:cNvPr id="6" name="Slide Number Placeholder 5"/>
          <p:cNvSpPr>
            <a:spLocks noGrp="1"/>
          </p:cNvSpPr>
          <p:nvPr>
            <p:ph type="sldNum" sz="quarter" idx="12"/>
          </p:nvPr>
        </p:nvSpPr>
        <p:spPr/>
        <p:txBody>
          <a:bodyPr/>
          <a:lstStyle/>
          <a:p>
            <a:fld id="{1F08FD25-54A5-485A-B45E-B3B04AA423E6}" type="slidenum">
              <a:rPr lang="en-GB" smtClean="0"/>
              <a:t>‹#›</a:t>
            </a:fld>
            <a:endParaRPr lang="en-GB"/>
          </a:p>
        </p:txBody>
      </p:sp>
    </p:spTree>
    <p:extLst>
      <p:ext uri="{BB962C8B-B14F-4D97-AF65-F5344CB8AC3E}">
        <p14:creationId xmlns:p14="http://schemas.microsoft.com/office/powerpoint/2010/main" val="123946188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F0AA65B1-D3B5-4EFB-BCAC-0CA7EA219A9C}" type="datetimeFigureOut">
              <a:rPr lang="en-GB" smtClean="0"/>
              <a:t>25/11/2025</a:t>
            </a:fld>
            <a:endParaRPr lang="en-GB"/>
          </a:p>
        </p:txBody>
      </p:sp>
      <p:sp>
        <p:nvSpPr>
          <p:cNvPr id="7" name="Slide Number Placeholder 6"/>
          <p:cNvSpPr>
            <a:spLocks noGrp="1"/>
          </p:cNvSpPr>
          <p:nvPr>
            <p:ph type="sldNum" sz="quarter" idx="12"/>
          </p:nvPr>
        </p:nvSpPr>
        <p:spPr/>
        <p:txBody>
          <a:bodyPr/>
          <a:lstStyle/>
          <a:p>
            <a:fld id="{1F08FD25-54A5-485A-B45E-B3B04AA423E6}" type="slidenum">
              <a:rPr lang="en-GB" smtClean="0"/>
              <a:t>‹#›</a:t>
            </a:fld>
            <a:endParaRPr lang="en-GB"/>
          </a:p>
        </p:txBody>
      </p:sp>
    </p:spTree>
    <p:extLst>
      <p:ext uri="{BB962C8B-B14F-4D97-AF65-F5344CB8AC3E}">
        <p14:creationId xmlns:p14="http://schemas.microsoft.com/office/powerpoint/2010/main" val="298550741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09600" y="2174876"/>
            <a:ext cx="5386917"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93368" y="2174876"/>
            <a:ext cx="5389033"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F0AA65B1-D3B5-4EFB-BCAC-0CA7EA219A9C}" type="datetimeFigureOut">
              <a:rPr lang="en-GB" smtClean="0"/>
              <a:t>25/11/2025</a:t>
            </a:fld>
            <a:endParaRPr lang="en-GB"/>
          </a:p>
        </p:txBody>
      </p:sp>
      <p:sp>
        <p:nvSpPr>
          <p:cNvPr id="9" name="Slide Number Placeholder 8"/>
          <p:cNvSpPr>
            <a:spLocks noGrp="1"/>
          </p:cNvSpPr>
          <p:nvPr>
            <p:ph type="sldNum" sz="quarter" idx="12"/>
          </p:nvPr>
        </p:nvSpPr>
        <p:spPr/>
        <p:txBody>
          <a:bodyPr/>
          <a:lstStyle/>
          <a:p>
            <a:fld id="{1F08FD25-54A5-485A-B45E-B3B04AA423E6}" type="slidenum">
              <a:rPr lang="en-GB" smtClean="0"/>
              <a:t>‹#›</a:t>
            </a:fld>
            <a:endParaRPr lang="en-GB"/>
          </a:p>
        </p:txBody>
      </p:sp>
    </p:spTree>
    <p:extLst>
      <p:ext uri="{BB962C8B-B14F-4D97-AF65-F5344CB8AC3E}">
        <p14:creationId xmlns:p14="http://schemas.microsoft.com/office/powerpoint/2010/main" val="393011509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F0AA65B1-D3B5-4EFB-BCAC-0CA7EA219A9C}" type="datetimeFigureOut">
              <a:rPr lang="en-GB" smtClean="0"/>
              <a:t>25/11/2025</a:t>
            </a:fld>
            <a:endParaRPr lang="en-GB"/>
          </a:p>
        </p:txBody>
      </p:sp>
      <p:sp>
        <p:nvSpPr>
          <p:cNvPr id="5" name="Slide Number Placeholder 4"/>
          <p:cNvSpPr>
            <a:spLocks noGrp="1"/>
          </p:cNvSpPr>
          <p:nvPr>
            <p:ph type="sldNum" sz="quarter" idx="12"/>
          </p:nvPr>
        </p:nvSpPr>
        <p:spPr/>
        <p:txBody>
          <a:bodyPr/>
          <a:lstStyle/>
          <a:p>
            <a:fld id="{1F08FD25-54A5-485A-B45E-B3B04AA423E6}" type="slidenum">
              <a:rPr lang="en-GB" smtClean="0"/>
              <a:t>‹#›</a:t>
            </a:fld>
            <a:endParaRPr lang="en-GB"/>
          </a:p>
        </p:txBody>
      </p:sp>
    </p:spTree>
    <p:extLst>
      <p:ext uri="{BB962C8B-B14F-4D97-AF65-F5344CB8AC3E}">
        <p14:creationId xmlns:p14="http://schemas.microsoft.com/office/powerpoint/2010/main" val="240550974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F0AA65B1-D3B5-4EFB-BCAC-0CA7EA219A9C}" type="datetimeFigureOut">
              <a:rPr lang="en-GB" smtClean="0"/>
              <a:t>25/11/2025</a:t>
            </a:fld>
            <a:endParaRPr lang="en-GB"/>
          </a:p>
        </p:txBody>
      </p:sp>
      <p:sp>
        <p:nvSpPr>
          <p:cNvPr id="4" name="Slide Number Placeholder 3"/>
          <p:cNvSpPr>
            <a:spLocks noGrp="1"/>
          </p:cNvSpPr>
          <p:nvPr>
            <p:ph type="sldNum" sz="quarter" idx="12"/>
          </p:nvPr>
        </p:nvSpPr>
        <p:spPr/>
        <p:txBody>
          <a:bodyPr/>
          <a:lstStyle/>
          <a:p>
            <a:fld id="{1F08FD25-54A5-485A-B45E-B3B04AA423E6}" type="slidenum">
              <a:rPr lang="en-GB" smtClean="0"/>
              <a:t>‹#›</a:t>
            </a:fld>
            <a:endParaRPr lang="en-GB"/>
          </a:p>
        </p:txBody>
      </p:sp>
    </p:spTree>
    <p:extLst>
      <p:ext uri="{BB962C8B-B14F-4D97-AF65-F5344CB8AC3E}">
        <p14:creationId xmlns:p14="http://schemas.microsoft.com/office/powerpoint/2010/main" val="79800999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1"/>
            <a:ext cx="6815667"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1" y="1435101"/>
            <a:ext cx="4011084"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F0AA65B1-D3B5-4EFB-BCAC-0CA7EA219A9C}" type="datetimeFigureOut">
              <a:rPr lang="en-GB" smtClean="0"/>
              <a:t>25/11/2025</a:t>
            </a:fld>
            <a:endParaRPr lang="en-GB"/>
          </a:p>
        </p:txBody>
      </p:sp>
      <p:sp>
        <p:nvSpPr>
          <p:cNvPr id="7" name="Slide Number Placeholder 6"/>
          <p:cNvSpPr>
            <a:spLocks noGrp="1"/>
          </p:cNvSpPr>
          <p:nvPr>
            <p:ph type="sldNum" sz="quarter" idx="12"/>
          </p:nvPr>
        </p:nvSpPr>
        <p:spPr/>
        <p:txBody>
          <a:bodyPr/>
          <a:lstStyle/>
          <a:p>
            <a:fld id="{1F08FD25-54A5-485A-B45E-B3B04AA423E6}" type="slidenum">
              <a:rPr lang="en-GB" smtClean="0"/>
              <a:t>‹#›</a:t>
            </a:fld>
            <a:endParaRPr lang="en-GB"/>
          </a:p>
        </p:txBody>
      </p:sp>
    </p:spTree>
    <p:extLst>
      <p:ext uri="{BB962C8B-B14F-4D97-AF65-F5344CB8AC3E}">
        <p14:creationId xmlns:p14="http://schemas.microsoft.com/office/powerpoint/2010/main" val="248404231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2389717" y="612776"/>
            <a:ext cx="73152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2389717" y="5157192"/>
            <a:ext cx="73152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F0AA65B1-D3B5-4EFB-BCAC-0CA7EA219A9C}" type="datetimeFigureOut">
              <a:rPr lang="en-GB" smtClean="0"/>
              <a:t>25/11/2025</a:t>
            </a:fld>
            <a:endParaRPr lang="en-GB"/>
          </a:p>
        </p:txBody>
      </p:sp>
      <p:sp>
        <p:nvSpPr>
          <p:cNvPr id="7" name="Slide Number Placeholder 6"/>
          <p:cNvSpPr>
            <a:spLocks noGrp="1"/>
          </p:cNvSpPr>
          <p:nvPr>
            <p:ph type="sldNum" sz="quarter" idx="12"/>
          </p:nvPr>
        </p:nvSpPr>
        <p:spPr/>
        <p:txBody>
          <a:bodyPr/>
          <a:lstStyle/>
          <a:p>
            <a:fld id="{1F08FD25-54A5-485A-B45E-B3B04AA423E6}" type="slidenum">
              <a:rPr lang="en-GB" smtClean="0"/>
              <a:t>‹#›</a:t>
            </a:fld>
            <a:endParaRPr lang="en-GB"/>
          </a:p>
        </p:txBody>
      </p:sp>
    </p:spTree>
    <p:extLst>
      <p:ext uri="{BB962C8B-B14F-4D97-AF65-F5344CB8AC3E}">
        <p14:creationId xmlns:p14="http://schemas.microsoft.com/office/powerpoint/2010/main" val="55104794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F0AA65B1-D3B5-4EFB-BCAC-0CA7EA219A9C}" type="datetimeFigureOut">
              <a:rPr lang="en-GB" smtClean="0"/>
              <a:t>25/11/2025</a:t>
            </a:fld>
            <a:endParaRPr lang="en-GB"/>
          </a:p>
        </p:txBody>
      </p:sp>
      <p:sp>
        <p:nvSpPr>
          <p:cNvPr id="6" name="Slide Number Placeholder 5"/>
          <p:cNvSpPr>
            <a:spLocks noGrp="1"/>
          </p:cNvSpPr>
          <p:nvPr>
            <p:ph type="sldNum" sz="quarter" idx="12"/>
          </p:nvPr>
        </p:nvSpPr>
        <p:spPr/>
        <p:txBody>
          <a:bodyPr/>
          <a:lstStyle/>
          <a:p>
            <a:fld id="{1F08FD25-54A5-485A-B45E-B3B04AA423E6}" type="slidenum">
              <a:rPr lang="en-GB" smtClean="0"/>
              <a:t>‹#›</a:t>
            </a:fld>
            <a:endParaRPr lang="en-GB"/>
          </a:p>
        </p:txBody>
      </p:sp>
    </p:spTree>
    <p:extLst>
      <p:ext uri="{BB962C8B-B14F-4D97-AF65-F5344CB8AC3E}">
        <p14:creationId xmlns:p14="http://schemas.microsoft.com/office/powerpoint/2010/main" val="139566979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F0AA65B1-D3B5-4EFB-BCAC-0CA7EA219A9C}" type="datetimeFigureOut">
              <a:rPr lang="en-GB" smtClean="0"/>
              <a:t>25/11/2025</a:t>
            </a:fld>
            <a:endParaRPr lang="en-GB"/>
          </a:p>
        </p:txBody>
      </p:sp>
      <p:sp>
        <p:nvSpPr>
          <p:cNvPr id="6" name="Slide Number Placeholder 5"/>
          <p:cNvSpPr>
            <a:spLocks noGrp="1"/>
          </p:cNvSpPr>
          <p:nvPr>
            <p:ph type="sldNum" sz="quarter" idx="12"/>
          </p:nvPr>
        </p:nvSpPr>
        <p:spPr/>
        <p:txBody>
          <a:bodyPr/>
          <a:lstStyle/>
          <a:p>
            <a:fld id="{1F08FD25-54A5-485A-B45E-B3B04AA423E6}" type="slidenum">
              <a:rPr lang="en-GB" smtClean="0"/>
              <a:t>‹#›</a:t>
            </a:fld>
            <a:endParaRPr lang="en-GB"/>
          </a:p>
        </p:txBody>
      </p:sp>
    </p:spTree>
    <p:extLst>
      <p:ext uri="{BB962C8B-B14F-4D97-AF65-F5344CB8AC3E}">
        <p14:creationId xmlns:p14="http://schemas.microsoft.com/office/powerpoint/2010/main" val="186503831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09600" y="274638"/>
            <a:ext cx="109728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609600" y="1600201"/>
            <a:ext cx="10972800" cy="3917032"/>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335360" y="6525344"/>
            <a:ext cx="1294837"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F0AA65B1-D3B5-4EFB-BCAC-0CA7EA219A9C}" type="datetimeFigureOut">
              <a:rPr lang="en-GB" smtClean="0"/>
              <a:t>25/11/2025</a:t>
            </a:fld>
            <a:endParaRPr lang="en-GB"/>
          </a:p>
        </p:txBody>
      </p:sp>
      <p:sp>
        <p:nvSpPr>
          <p:cNvPr id="6" name="Slide Number Placeholder 5"/>
          <p:cNvSpPr>
            <a:spLocks noGrp="1"/>
          </p:cNvSpPr>
          <p:nvPr>
            <p:ph type="sldNum" sz="quarter" idx="4"/>
          </p:nvPr>
        </p:nvSpPr>
        <p:spPr>
          <a:xfrm>
            <a:off x="10608501" y="6380973"/>
            <a:ext cx="973899"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1F08FD25-54A5-485A-B45E-B3B04AA423E6}" type="slidenum">
              <a:rPr lang="en-GB" smtClean="0"/>
              <a:t>‹#›</a:t>
            </a:fld>
            <a:endParaRPr lang="en-GB"/>
          </a:p>
        </p:txBody>
      </p:sp>
    </p:spTree>
    <p:extLst>
      <p:ext uri="{BB962C8B-B14F-4D97-AF65-F5344CB8AC3E}">
        <p14:creationId xmlns:p14="http://schemas.microsoft.com/office/powerpoint/2010/main" val="1483530582"/>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8" Type="http://schemas.openxmlformats.org/officeDocument/2006/relationships/image" Target="../media/image7.jpeg"/><Relationship Id="rId3" Type="http://schemas.openxmlformats.org/officeDocument/2006/relationships/image" Target="../media/image3.jpeg"/><Relationship Id="rId7" Type="http://schemas.openxmlformats.org/officeDocument/2006/relationships/image" Target="../media/image6.png"/><Relationship Id="rId2" Type="http://schemas.openxmlformats.org/officeDocument/2006/relationships/notesSlide" Target="../notesSlides/notesSlide2.xml"/><Relationship Id="rId1" Type="http://schemas.openxmlformats.org/officeDocument/2006/relationships/slideLayout" Target="../slideLayouts/slideLayout2.xml"/><Relationship Id="rId6" Type="http://schemas.openxmlformats.org/officeDocument/2006/relationships/image" Target="../media/image5.png"/><Relationship Id="rId5" Type="http://schemas.openxmlformats.org/officeDocument/2006/relationships/hyperlink" Target="mailto:r.akers@uwtsd.ac.uk" TargetMode="External"/><Relationship Id="rId4" Type="http://schemas.openxmlformats.org/officeDocument/2006/relationships/image" Target="../media/image4.jpeg"/></Relationships>
</file>

<file path=ppt/slides/_rels/slide3.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3.xml"/><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9.gif"/><Relationship Id="rId2" Type="http://schemas.openxmlformats.org/officeDocument/2006/relationships/notesSlide" Target="../notesSlides/notesSlide4.xml"/><Relationship Id="rId1" Type="http://schemas.openxmlformats.org/officeDocument/2006/relationships/slideLayout" Target="../slideLayouts/slideLayout1.xml"/></Relationships>
</file>

<file path=ppt/slides/_rels/slide6.xml.rels><?xml version="1.0" encoding="UTF-8" standalone="yes"?>
<Relationships xmlns="http://schemas.openxmlformats.org/package/2006/relationships"><Relationship Id="rId3" Type="http://schemas.openxmlformats.org/officeDocument/2006/relationships/hyperlink" Target="http://www.cipd.co.uk/hr-topics/reward-management.aspx" TargetMode="External"/><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9.gif"/><Relationship Id="rId2" Type="http://schemas.openxmlformats.org/officeDocument/2006/relationships/notesSlide" Target="../notesSlides/notesSlide7.xml"/><Relationship Id="rId1" Type="http://schemas.openxmlformats.org/officeDocument/2006/relationships/slideLayout" Target="../slideLayouts/slideLayout1.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16.xml"/><Relationship Id="rId1" Type="http://schemas.openxmlformats.org/officeDocument/2006/relationships/slideLayout" Target="../slideLayouts/slideLayout4.xml"/></Relationships>
</file>

<file path=ppt/slides/_rels/slide18.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image" Target="../media/image16.jpg"/><Relationship Id="rId2" Type="http://schemas.openxmlformats.org/officeDocument/2006/relationships/notesSlide" Target="../notesSlides/notesSlide21.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3" Type="http://schemas.openxmlformats.org/officeDocument/2006/relationships/image" Target="../media/image9.gif"/><Relationship Id="rId2" Type="http://schemas.openxmlformats.org/officeDocument/2006/relationships/notesSlide" Target="../notesSlides/notesSlide22.xml"/><Relationship Id="rId1" Type="http://schemas.openxmlformats.org/officeDocument/2006/relationships/slideLayout" Target="../slideLayouts/slideLayout1.xml"/></Relationships>
</file>

<file path=ppt/slides/_rels/slide26.xml.rels><?xml version="1.0" encoding="UTF-8" standalone="yes"?>
<Relationships xmlns="http://schemas.openxmlformats.org/package/2006/relationships"><Relationship Id="rId3" Type="http://schemas.openxmlformats.org/officeDocument/2006/relationships/hyperlink" Target="http://www.cipd.co.uk/hr-resources/factsheets/pay-structures.aspx" TargetMode="External"/><Relationship Id="rId2" Type="http://schemas.openxmlformats.org/officeDocument/2006/relationships/notesSlide" Target="../notesSlides/notesSlide23.xml"/><Relationship Id="rId1" Type="http://schemas.openxmlformats.org/officeDocument/2006/relationships/slideLayout" Target="../slideLayouts/slideLayout2.xml"/><Relationship Id="rId4" Type="http://schemas.openxmlformats.org/officeDocument/2006/relationships/hyperlink" Target="https://www.cipd.co.uk/knowledge/strategy/reward/market-pricing-factsheet#gref" TargetMode="Externa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25.xml"/><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26.xml"/><Relationship Id="rId1" Type="http://schemas.openxmlformats.org/officeDocument/2006/relationships/slideLayout" Target="../slideLayouts/slideLayout4.xml"/></Relationships>
</file>

<file path=ppt/slides/_rels/slide30.xml.rels><?xml version="1.0" encoding="UTF-8" standalone="yes"?>
<Relationships xmlns="http://schemas.openxmlformats.org/package/2006/relationships"><Relationship Id="rId2" Type="http://schemas.openxmlformats.org/officeDocument/2006/relationships/notesSlide" Target="../notesSlides/notesSlide27.xml"/><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2" Type="http://schemas.openxmlformats.org/officeDocument/2006/relationships/notesSlide" Target="../notesSlides/notesSlide28.xml"/><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2" Type="http://schemas.openxmlformats.org/officeDocument/2006/relationships/notesSlide" Target="../notesSlides/notesSlide29.xml"/><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2" Type="http://schemas.openxmlformats.org/officeDocument/2006/relationships/notesSlide" Target="../notesSlides/notesSlide30.xml"/><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2" Type="http://schemas.openxmlformats.org/officeDocument/2006/relationships/image" Target="../media/image16.jpg"/><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3" Type="http://schemas.openxmlformats.org/officeDocument/2006/relationships/image" Target="../media/image9.gif"/><Relationship Id="rId2" Type="http://schemas.openxmlformats.org/officeDocument/2006/relationships/notesSlide" Target="../notesSlides/notesSlide31.xml"/><Relationship Id="rId1" Type="http://schemas.openxmlformats.org/officeDocument/2006/relationships/slideLayout" Target="../slideLayouts/slideLayout1.xml"/></Relationships>
</file>

<file path=ppt/slides/_rels/slide36.xml.rels><?xml version="1.0" encoding="UTF-8" standalone="yes"?>
<Relationships xmlns="http://schemas.openxmlformats.org/package/2006/relationships"><Relationship Id="rId2" Type="http://schemas.openxmlformats.org/officeDocument/2006/relationships/notesSlide" Target="../notesSlides/notesSlide32.xml"/><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2" Type="http://schemas.openxmlformats.org/officeDocument/2006/relationships/notesSlide" Target="../notesSlides/notesSlide33.xml"/><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3" Type="http://schemas.openxmlformats.org/officeDocument/2006/relationships/hyperlink" Target="https://www.gov.uk/national-minimum-wage-rates" TargetMode="External"/><Relationship Id="rId2" Type="http://schemas.openxmlformats.org/officeDocument/2006/relationships/notesSlide" Target="../notesSlides/notesSlide34.xml"/><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2" Type="http://schemas.openxmlformats.org/officeDocument/2006/relationships/notesSlide" Target="../notesSlides/notesSlide35.xml"/><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2" Type="http://schemas.openxmlformats.org/officeDocument/2006/relationships/notesSlide" Target="../notesSlides/notesSlide36.xml"/><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2" Type="http://schemas.openxmlformats.org/officeDocument/2006/relationships/notesSlide" Target="../notesSlides/notesSlide37.xml"/><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2" Type="http://schemas.openxmlformats.org/officeDocument/2006/relationships/notesSlide" Target="../notesSlides/notesSlide38.xml"/><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notesSlide" Target="../notesSlides/notesSlide39.xml"/><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2" Type="http://schemas.openxmlformats.org/officeDocument/2006/relationships/notesSlide" Target="../notesSlides/notesSlide40.xml"/><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2" Type="http://schemas.openxmlformats.org/officeDocument/2006/relationships/notesSlide" Target="../notesSlides/notesSlide41.xml"/><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2" Type="http://schemas.openxmlformats.org/officeDocument/2006/relationships/notesSlide" Target="../notesSlides/notesSlide42.xml"/><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2" Type="http://schemas.openxmlformats.org/officeDocument/2006/relationships/notesSlide" Target="../notesSlides/notesSlide43.xml"/><Relationship Id="rId1" Type="http://schemas.openxmlformats.org/officeDocument/2006/relationships/slideLayout" Target="../slideLayouts/slideLayout2.xml"/></Relationships>
</file>

<file path=ppt/slides/_rels/slide48.xml.rels><?xml version="1.0" encoding="UTF-8" standalone="yes"?>
<Relationships xmlns="http://schemas.openxmlformats.org/package/2006/relationships"><Relationship Id="rId2" Type="http://schemas.openxmlformats.org/officeDocument/2006/relationships/notesSlide" Target="../notesSlides/notesSlide44.xml"/><Relationship Id="rId1" Type="http://schemas.openxmlformats.org/officeDocument/2006/relationships/slideLayout" Target="../slideLayouts/slideLayout2.xml"/></Relationships>
</file>

<file path=ppt/slides/_rels/slide49.xml.rels><?xml version="1.0" encoding="UTF-8" standalone="yes"?>
<Relationships xmlns="http://schemas.openxmlformats.org/package/2006/relationships"><Relationship Id="rId3" Type="http://schemas.openxmlformats.org/officeDocument/2006/relationships/hyperlink" Target="https://www.hrmagazine.co.uk/content/comment/co-op-workers-succeed-in-first-stage-of-equal-pay-battle/" TargetMode="External"/><Relationship Id="rId2" Type="http://schemas.openxmlformats.org/officeDocument/2006/relationships/notesSlide" Target="../notesSlides/notesSlide45.xml"/><Relationship Id="rId1" Type="http://schemas.openxmlformats.org/officeDocument/2006/relationships/slideLayout" Target="../slideLayouts/slideLayout2.xml"/></Relationships>
</file>

<file path=ppt/slides/_rels/slide50.xml.rels><?xml version="1.0" encoding="UTF-8" standalone="yes"?>
<Relationships xmlns="http://schemas.openxmlformats.org/package/2006/relationships"><Relationship Id="rId2" Type="http://schemas.openxmlformats.org/officeDocument/2006/relationships/image" Target="../media/image16.jpg"/><Relationship Id="rId1" Type="http://schemas.openxmlformats.org/officeDocument/2006/relationships/slideLayout" Target="../slideLayouts/slideLayout2.xml"/></Relationships>
</file>

<file path=ppt/slides/_rels/slide5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2.xml.rels><?xml version="1.0" encoding="UTF-8" standalone="yes"?>
<Relationships xmlns="http://schemas.openxmlformats.org/package/2006/relationships"><Relationship Id="rId2" Type="http://schemas.openxmlformats.org/officeDocument/2006/relationships/notesSlide" Target="../notesSlides/notesSlide46.xml"/><Relationship Id="rId1" Type="http://schemas.openxmlformats.org/officeDocument/2006/relationships/slideLayout" Target="../slideLayouts/slideLayout2.xml"/></Relationships>
</file>

<file path=ppt/slides/_rels/slide53.xml.rels><?xml version="1.0" encoding="UTF-8" standalone="yes"?>
<Relationships xmlns="http://schemas.openxmlformats.org/package/2006/relationships"><Relationship Id="rId2" Type="http://schemas.openxmlformats.org/officeDocument/2006/relationships/notesSlide" Target="../notesSlides/notesSlide47.xml"/><Relationship Id="rId1" Type="http://schemas.openxmlformats.org/officeDocument/2006/relationships/slideLayout" Target="../slideLayouts/slideLayout2.xml"/></Relationships>
</file>

<file path=ppt/slides/_rels/slide5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118458" y="1246970"/>
            <a:ext cx="10363200" cy="1470025"/>
          </a:xfrm>
        </p:spPr>
        <p:txBody>
          <a:bodyPr>
            <a:normAutofit fontScale="90000"/>
          </a:bodyPr>
          <a:lstStyle/>
          <a:p>
            <a:r>
              <a:rPr lang="en-US" dirty="0">
                <a:solidFill>
                  <a:schemeClr val="bg1"/>
                </a:solidFill>
              </a:rPr>
              <a:t>Reward for Performance and Contribution </a:t>
            </a:r>
            <a:br>
              <a:rPr lang="en-US" dirty="0">
                <a:solidFill>
                  <a:schemeClr val="bg1"/>
                </a:solidFill>
              </a:rPr>
            </a:br>
            <a:endParaRPr lang="en-US" dirty="0">
              <a:solidFill>
                <a:schemeClr val="bg1"/>
              </a:solidFill>
            </a:endParaRPr>
          </a:p>
        </p:txBody>
      </p:sp>
      <p:sp>
        <p:nvSpPr>
          <p:cNvPr id="3" name="Subtitle 2"/>
          <p:cNvSpPr>
            <a:spLocks noGrp="1"/>
          </p:cNvSpPr>
          <p:nvPr>
            <p:ph type="subTitle" idx="1"/>
          </p:nvPr>
        </p:nvSpPr>
        <p:spPr>
          <a:xfrm>
            <a:off x="1877583" y="2716995"/>
            <a:ext cx="8534400" cy="1752600"/>
          </a:xfrm>
        </p:spPr>
        <p:txBody>
          <a:bodyPr/>
          <a:lstStyle/>
          <a:p>
            <a:r>
              <a:rPr lang="en-US" b="1" dirty="0">
                <a:solidFill>
                  <a:schemeClr val="bg1"/>
                </a:solidFill>
              </a:rPr>
              <a:t>Rhiannon Akers</a:t>
            </a:r>
          </a:p>
          <a:p>
            <a:r>
              <a:rPr lang="en-US" b="1" dirty="0">
                <a:solidFill>
                  <a:schemeClr val="bg1"/>
                </a:solidFill>
              </a:rPr>
              <a:t>November 2025</a:t>
            </a:r>
          </a:p>
          <a:p>
            <a:endParaRPr lang="en-US" b="1" dirty="0">
              <a:solidFill>
                <a:schemeClr val="bg1"/>
              </a:solidFill>
            </a:endParaRPr>
          </a:p>
        </p:txBody>
      </p:sp>
    </p:spTree>
    <p:extLst>
      <p:ext uri="{BB962C8B-B14F-4D97-AF65-F5344CB8AC3E}">
        <p14:creationId xmlns:p14="http://schemas.microsoft.com/office/powerpoint/2010/main" val="193063365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99" name="Title 1"/>
          <p:cNvGrpSpPr/>
          <p:nvPr/>
        </p:nvGrpSpPr>
        <p:grpSpPr>
          <a:xfrm>
            <a:off x="1524000" y="-1"/>
            <a:ext cx="9144000" cy="750504"/>
            <a:chOff x="0" y="-1"/>
            <a:chExt cx="9144000" cy="750502"/>
          </a:xfrm>
        </p:grpSpPr>
        <p:sp>
          <p:nvSpPr>
            <p:cNvPr id="97" name="Rectangle"/>
            <p:cNvSpPr/>
            <p:nvPr/>
          </p:nvSpPr>
          <p:spPr>
            <a:xfrm>
              <a:off x="0" y="-1"/>
              <a:ext cx="9144000" cy="750502"/>
            </a:xfrm>
            <a:prstGeom prst="rect">
              <a:avLst/>
            </a:prstGeom>
            <a:solidFill>
              <a:srgbClr val="93E2FF"/>
            </a:solidFill>
            <a:ln w="12700" cap="flat">
              <a:noFill/>
              <a:miter lim="400000"/>
            </a:ln>
            <a:effectLst/>
          </p:spPr>
          <p:txBody>
            <a:bodyPr wrap="square" lIns="45719" tIns="45719" rIns="45719" bIns="45719" numCol="1" anchor="ctr">
              <a:noAutofit/>
            </a:bodyPr>
            <a:lstStyle/>
            <a:p>
              <a:pPr>
                <a:lnSpc>
                  <a:spcPct val="90000"/>
                </a:lnSpc>
                <a:defRPr i="1"/>
              </a:pPr>
              <a:endParaRPr/>
            </a:p>
          </p:txBody>
        </p:sp>
        <p:sp>
          <p:nvSpPr>
            <p:cNvPr id="98" name="Rebecca Francis-Davies"/>
            <p:cNvSpPr txBox="1"/>
            <p:nvPr/>
          </p:nvSpPr>
          <p:spPr>
            <a:xfrm>
              <a:off x="45719" y="-1"/>
              <a:ext cx="9052561" cy="750502"/>
            </a:xfrm>
            <a:prstGeom prst="rect">
              <a:avLst/>
            </a:prstGeom>
            <a:noFill/>
            <a:ln w="12700" cap="flat">
              <a:noFill/>
              <a:miter lim="400000"/>
            </a:ln>
            <a:effectLst/>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wrap="square" lIns="45719" tIns="45719" rIns="45719" bIns="45719" numCol="1" anchor="ctr">
              <a:normAutofit/>
            </a:bodyPr>
            <a:lstStyle>
              <a:lvl1pPr>
                <a:lnSpc>
                  <a:spcPct val="90000"/>
                </a:lnSpc>
                <a:defRPr sz="2900" b="1"/>
              </a:lvl1pPr>
            </a:lstStyle>
            <a:p>
              <a:r>
                <a:rPr lang="en-GB"/>
                <a:t>About me</a:t>
              </a:r>
              <a:endParaRPr/>
            </a:p>
          </p:txBody>
        </p:sp>
      </p:grpSp>
      <p:grpSp>
        <p:nvGrpSpPr>
          <p:cNvPr id="115" name="Diagram 4"/>
          <p:cNvGrpSpPr/>
          <p:nvPr/>
        </p:nvGrpSpPr>
        <p:grpSpPr>
          <a:xfrm>
            <a:off x="1711280" y="1027034"/>
            <a:ext cx="8769441" cy="4606432"/>
            <a:chOff x="0" y="-1"/>
            <a:chExt cx="8769437" cy="4606430"/>
          </a:xfrm>
        </p:grpSpPr>
        <p:sp>
          <p:nvSpPr>
            <p:cNvPr id="100" name="Rectangle"/>
            <p:cNvSpPr/>
            <p:nvPr/>
          </p:nvSpPr>
          <p:spPr>
            <a:xfrm>
              <a:off x="0" y="0"/>
              <a:ext cx="2498844" cy="1846635"/>
            </a:xfrm>
            <a:prstGeom prst="rect">
              <a:avLst/>
            </a:prstGeom>
            <a:blipFill rotWithShape="1">
              <a:blip r:embed="rId3"/>
              <a:srcRect/>
              <a:stretch>
                <a:fillRect/>
              </a:stretch>
            </a:blipFill>
            <a:ln w="12700" cap="flat">
              <a:noFill/>
              <a:miter lim="400000"/>
            </a:ln>
            <a:effectLst>
              <a:outerShdw blurRad="38100" dist="23000" dir="5400000" rotWithShape="0">
                <a:srgbClr val="000000">
                  <a:alpha val="35000"/>
                </a:srgbClr>
              </a:outerShdw>
            </a:effectLst>
          </p:spPr>
          <p:txBody>
            <a:bodyPr wrap="square" lIns="45719" tIns="45719" rIns="45719" bIns="45719" numCol="1" anchor="t">
              <a:noAutofit/>
            </a:bodyPr>
            <a:lstStyle/>
            <a:p>
              <a:endParaRPr/>
            </a:p>
          </p:txBody>
        </p:sp>
        <p:grpSp>
          <p:nvGrpSpPr>
            <p:cNvPr id="103" name="Group"/>
            <p:cNvGrpSpPr/>
            <p:nvPr/>
          </p:nvGrpSpPr>
          <p:grpSpPr>
            <a:xfrm>
              <a:off x="249462" y="1926490"/>
              <a:ext cx="2153259" cy="712566"/>
              <a:chOff x="0" y="77423"/>
              <a:chExt cx="2153258" cy="712564"/>
            </a:xfrm>
          </p:grpSpPr>
          <p:sp>
            <p:nvSpPr>
              <p:cNvPr id="101" name="Rectangle"/>
              <p:cNvSpPr/>
              <p:nvPr/>
            </p:nvSpPr>
            <p:spPr>
              <a:xfrm>
                <a:off x="0" y="77423"/>
                <a:ext cx="2153258" cy="712564"/>
              </a:xfrm>
              <a:prstGeom prst="rect">
                <a:avLst/>
              </a:prstGeom>
              <a:gradFill flip="none" rotWithShape="1">
                <a:gsLst>
                  <a:gs pos="0">
                    <a:srgbClr val="0082B1"/>
                  </a:gs>
                  <a:gs pos="80000">
                    <a:srgbClr val="00AAE8"/>
                  </a:gs>
                  <a:gs pos="100000">
                    <a:srgbClr val="00ABE9"/>
                  </a:gs>
                </a:gsLst>
                <a:lin ang="16200000" scaled="0"/>
              </a:gradFill>
              <a:ln w="12700" cap="flat">
                <a:noFill/>
                <a:miter lim="400000"/>
              </a:ln>
              <a:effectLst>
                <a:outerShdw blurRad="38100" dist="23000" dir="5400000" rotWithShape="0">
                  <a:srgbClr val="000000">
                    <a:alpha val="35000"/>
                  </a:srgbClr>
                </a:outerShdw>
              </a:effectLst>
            </p:spPr>
            <p:txBody>
              <a:bodyPr wrap="square" lIns="45719" tIns="45719" rIns="45719" bIns="45719" numCol="1" anchor="ctr">
                <a:noAutofit/>
              </a:bodyPr>
              <a:lstStyle/>
              <a:p>
                <a:pPr algn="ctr" defTabSz="622300">
                  <a:lnSpc>
                    <a:spcPct val="90000"/>
                  </a:lnSpc>
                  <a:spcBef>
                    <a:spcPts val="100"/>
                  </a:spcBef>
                  <a:defRPr sz="1400">
                    <a:solidFill>
                      <a:srgbClr val="FFFFFF"/>
                    </a:solidFill>
                  </a:defRPr>
                </a:pPr>
                <a:endParaRPr sz="1400"/>
              </a:p>
            </p:txBody>
          </p:sp>
          <p:sp>
            <p:nvSpPr>
              <p:cNvPr id="102" name="BSc Politics and International Relations…"/>
              <p:cNvSpPr/>
              <p:nvPr/>
            </p:nvSpPr>
            <p:spPr>
              <a:xfrm>
                <a:off x="0" y="212876"/>
                <a:ext cx="2153258" cy="441656"/>
              </a:xfrm>
              <a:custGeom>
                <a:avLst/>
                <a:gdLst/>
                <a:ahLst/>
                <a:cxnLst>
                  <a:cxn ang="0">
                    <a:pos x="wd2" y="hd2"/>
                  </a:cxn>
                  <a:cxn ang="5400000">
                    <a:pos x="wd2" y="hd2"/>
                  </a:cxn>
                  <a:cxn ang="10800000">
                    <a:pos x="wd2" y="hd2"/>
                  </a:cxn>
                  <a:cxn ang="16200000">
                    <a:pos x="wd2" y="hd2"/>
                  </a:cxn>
                </a:cxnLst>
                <a:rect l="0" t="0" r="r" b="b"/>
                <a:pathLst>
                  <a:path w="21600" extrusionOk="0">
                    <a:moveTo>
                      <a:pt x="0" y="0"/>
                    </a:moveTo>
                    <a:lnTo>
                      <a:pt x="21600" y="0"/>
                    </a:lnTo>
                    <a:lnTo>
                      <a:pt x="21600" y="0"/>
                    </a:lnTo>
                    <a:lnTo>
                      <a:pt x="0" y="0"/>
                    </a:lnTo>
                    <a:close/>
                  </a:path>
                </a:pathLst>
              </a:custGeom>
              <a:noFill/>
              <a:ln w="12700" cap="flat">
                <a:noFill/>
                <a:miter lim="400000"/>
              </a:ln>
              <a:effectLst/>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wrap="square" lIns="26669" tIns="26669" rIns="26669" bIns="26669" numCol="1" anchor="ctr">
                <a:spAutoFit/>
              </a:bodyPr>
              <a:lstStyle/>
              <a:p>
                <a:pPr algn="ctr" defTabSz="622300">
                  <a:lnSpc>
                    <a:spcPct val="90000"/>
                  </a:lnSpc>
                  <a:spcBef>
                    <a:spcPts val="100"/>
                  </a:spcBef>
                  <a:defRPr sz="1400">
                    <a:solidFill>
                      <a:srgbClr val="FFFFFF"/>
                    </a:solidFill>
                  </a:defRPr>
                </a:pPr>
                <a:r>
                  <a:rPr lang="en-GB" sz="1400" dirty="0"/>
                  <a:t>MA in Strategic People Management</a:t>
                </a:r>
                <a:endParaRPr sz="1400" dirty="0"/>
              </a:p>
            </p:txBody>
          </p:sp>
        </p:grpSp>
        <p:grpSp>
          <p:nvGrpSpPr>
            <p:cNvPr id="106" name="Group"/>
            <p:cNvGrpSpPr/>
            <p:nvPr/>
          </p:nvGrpSpPr>
          <p:grpSpPr>
            <a:xfrm>
              <a:off x="3169258" y="862229"/>
              <a:ext cx="5600179" cy="3744200"/>
              <a:chOff x="-3446916" y="150689"/>
              <a:chExt cx="5600174" cy="3744186"/>
            </a:xfrm>
          </p:grpSpPr>
          <p:sp>
            <p:nvSpPr>
              <p:cNvPr id="104" name="Rectangle"/>
              <p:cNvSpPr/>
              <p:nvPr/>
            </p:nvSpPr>
            <p:spPr>
              <a:xfrm>
                <a:off x="-3446916" y="3377411"/>
                <a:ext cx="2153258" cy="517464"/>
              </a:xfrm>
              <a:prstGeom prst="rect">
                <a:avLst/>
              </a:prstGeom>
              <a:gradFill flip="none" rotWithShape="1">
                <a:gsLst>
                  <a:gs pos="0">
                    <a:srgbClr val="0082B1"/>
                  </a:gs>
                  <a:gs pos="80000">
                    <a:srgbClr val="00AAE8"/>
                  </a:gs>
                  <a:gs pos="100000">
                    <a:srgbClr val="00ABE9"/>
                  </a:gs>
                </a:gsLst>
                <a:lin ang="16200000" scaled="0"/>
              </a:gradFill>
              <a:ln w="12700" cap="flat">
                <a:noFill/>
                <a:miter lim="400000"/>
              </a:ln>
              <a:effectLst>
                <a:outerShdw blurRad="38100" dist="23000" dir="5400000" rotWithShape="0">
                  <a:srgbClr val="000000">
                    <a:alpha val="35000"/>
                  </a:srgbClr>
                </a:outerShdw>
              </a:effectLst>
            </p:spPr>
            <p:txBody>
              <a:bodyPr wrap="square" lIns="45719" tIns="45719" rIns="45719" bIns="45719" numCol="1" anchor="ctr">
                <a:noAutofit/>
              </a:bodyPr>
              <a:lstStyle/>
              <a:p>
                <a:pPr algn="ctr" defTabSz="889000">
                  <a:lnSpc>
                    <a:spcPct val="90000"/>
                  </a:lnSpc>
                  <a:spcBef>
                    <a:spcPts val="100"/>
                  </a:spcBef>
                  <a:defRPr sz="2000">
                    <a:solidFill>
                      <a:srgbClr val="FFFFFF"/>
                    </a:solidFill>
                  </a:defRPr>
                </a:pPr>
                <a:r>
                  <a:rPr lang="en-GB" sz="2000"/>
                  <a:t>Recent research</a:t>
                </a:r>
                <a:endParaRPr sz="2000"/>
              </a:p>
            </p:txBody>
          </p:sp>
          <p:sp>
            <p:nvSpPr>
              <p:cNvPr id="105" name="Public and Private Sector"/>
              <p:cNvSpPr/>
              <p:nvPr/>
            </p:nvSpPr>
            <p:spPr>
              <a:xfrm>
                <a:off x="0" y="150689"/>
                <a:ext cx="2153258" cy="353942"/>
              </a:xfrm>
              <a:custGeom>
                <a:avLst/>
                <a:gdLst/>
                <a:ahLst/>
                <a:cxnLst>
                  <a:cxn ang="0">
                    <a:pos x="wd2" y="hd2"/>
                  </a:cxn>
                  <a:cxn ang="5400000">
                    <a:pos x="wd2" y="hd2"/>
                  </a:cxn>
                  <a:cxn ang="10800000">
                    <a:pos x="wd2" y="hd2"/>
                  </a:cxn>
                  <a:cxn ang="16200000">
                    <a:pos x="wd2" y="hd2"/>
                  </a:cxn>
                </a:cxnLst>
                <a:rect l="0" t="0" r="r" b="b"/>
                <a:pathLst>
                  <a:path w="21600" extrusionOk="0">
                    <a:moveTo>
                      <a:pt x="0" y="0"/>
                    </a:moveTo>
                    <a:lnTo>
                      <a:pt x="21600" y="0"/>
                    </a:lnTo>
                    <a:lnTo>
                      <a:pt x="21600" y="0"/>
                    </a:lnTo>
                    <a:lnTo>
                      <a:pt x="0" y="0"/>
                    </a:lnTo>
                    <a:close/>
                  </a:path>
                </a:pathLst>
              </a:custGeom>
              <a:noFill/>
              <a:ln w="12700" cap="flat">
                <a:noFill/>
                <a:miter lim="400000"/>
              </a:ln>
              <a:effectLst/>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wrap="square" lIns="38100" tIns="38100" rIns="38100" bIns="38100" numCol="1" anchor="ctr">
                <a:spAutoFit/>
              </a:bodyPr>
              <a:lstStyle>
                <a:lvl1pPr algn="ctr" defTabSz="889000">
                  <a:lnSpc>
                    <a:spcPct val="90000"/>
                  </a:lnSpc>
                  <a:spcBef>
                    <a:spcPts val="100"/>
                  </a:spcBef>
                  <a:defRPr sz="2000">
                    <a:solidFill>
                      <a:srgbClr val="FFFFFF"/>
                    </a:solidFill>
                  </a:defRPr>
                </a:lvl1pPr>
              </a:lstStyle>
              <a:p>
                <a:endParaRPr/>
              </a:p>
            </p:txBody>
          </p:sp>
        </p:grpSp>
        <p:grpSp>
          <p:nvGrpSpPr>
            <p:cNvPr id="109" name="Group"/>
            <p:cNvGrpSpPr/>
            <p:nvPr/>
          </p:nvGrpSpPr>
          <p:grpSpPr>
            <a:xfrm>
              <a:off x="6250862" y="1510878"/>
              <a:ext cx="2518575" cy="1057663"/>
              <a:chOff x="-365315" y="81761"/>
              <a:chExt cx="2518573" cy="1057659"/>
            </a:xfrm>
          </p:grpSpPr>
          <p:sp>
            <p:nvSpPr>
              <p:cNvPr id="107" name="Rectangle"/>
              <p:cNvSpPr/>
              <p:nvPr/>
            </p:nvSpPr>
            <p:spPr>
              <a:xfrm>
                <a:off x="-365315" y="477944"/>
                <a:ext cx="2170459" cy="661476"/>
              </a:xfrm>
              <a:prstGeom prst="rect">
                <a:avLst/>
              </a:prstGeom>
              <a:gradFill flip="none" rotWithShape="1">
                <a:gsLst>
                  <a:gs pos="0">
                    <a:srgbClr val="0082B1"/>
                  </a:gs>
                  <a:gs pos="80000">
                    <a:srgbClr val="00AAE8"/>
                  </a:gs>
                  <a:gs pos="100000">
                    <a:srgbClr val="00ABE9"/>
                  </a:gs>
                </a:gsLst>
                <a:lin ang="16200000" scaled="0"/>
              </a:gradFill>
              <a:ln w="12700" cap="flat">
                <a:noFill/>
                <a:miter lim="400000"/>
              </a:ln>
              <a:effectLst>
                <a:outerShdw blurRad="38100" dist="23000" dir="5400000" rotWithShape="0">
                  <a:srgbClr val="000000">
                    <a:alpha val="35000"/>
                  </a:srgbClr>
                </a:outerShdw>
              </a:effectLst>
            </p:spPr>
            <p:txBody>
              <a:bodyPr wrap="square" lIns="45719" tIns="45719" rIns="45719" bIns="45719" numCol="1" anchor="ctr">
                <a:noAutofit/>
              </a:bodyPr>
              <a:lstStyle/>
              <a:p>
                <a:pPr algn="ctr" defTabSz="889000">
                  <a:lnSpc>
                    <a:spcPct val="90000"/>
                  </a:lnSpc>
                  <a:spcBef>
                    <a:spcPts val="100"/>
                  </a:spcBef>
                  <a:defRPr sz="2000">
                    <a:solidFill>
                      <a:srgbClr val="FFFFFF"/>
                    </a:solidFill>
                  </a:defRPr>
                </a:pPr>
                <a:endParaRPr sz="2000"/>
              </a:p>
            </p:txBody>
          </p:sp>
          <p:sp>
            <p:nvSpPr>
              <p:cNvPr id="108" name="Lecturer - HR"/>
              <p:cNvSpPr/>
              <p:nvPr/>
            </p:nvSpPr>
            <p:spPr>
              <a:xfrm>
                <a:off x="0" y="81761"/>
                <a:ext cx="2153258" cy="353942"/>
              </a:xfrm>
              <a:custGeom>
                <a:avLst/>
                <a:gdLst/>
                <a:ahLst/>
                <a:cxnLst>
                  <a:cxn ang="0">
                    <a:pos x="wd2" y="hd2"/>
                  </a:cxn>
                  <a:cxn ang="5400000">
                    <a:pos x="wd2" y="hd2"/>
                  </a:cxn>
                  <a:cxn ang="10800000">
                    <a:pos x="wd2" y="hd2"/>
                  </a:cxn>
                  <a:cxn ang="16200000">
                    <a:pos x="wd2" y="hd2"/>
                  </a:cxn>
                </a:cxnLst>
                <a:rect l="0" t="0" r="r" b="b"/>
                <a:pathLst>
                  <a:path w="21600" extrusionOk="0">
                    <a:moveTo>
                      <a:pt x="0" y="0"/>
                    </a:moveTo>
                    <a:lnTo>
                      <a:pt x="21600" y="0"/>
                    </a:lnTo>
                    <a:lnTo>
                      <a:pt x="21600" y="0"/>
                    </a:lnTo>
                    <a:lnTo>
                      <a:pt x="0" y="0"/>
                    </a:lnTo>
                    <a:close/>
                  </a:path>
                </a:pathLst>
              </a:custGeom>
              <a:noFill/>
              <a:ln w="12700" cap="flat">
                <a:noFill/>
                <a:miter lim="400000"/>
              </a:ln>
              <a:effectLst/>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wrap="square" lIns="38100" tIns="38100" rIns="38100" bIns="38100" numCol="1" anchor="ctr">
                <a:spAutoFit/>
              </a:bodyPr>
              <a:lstStyle>
                <a:lvl1pPr algn="ctr" defTabSz="889000">
                  <a:lnSpc>
                    <a:spcPct val="90000"/>
                  </a:lnSpc>
                  <a:spcBef>
                    <a:spcPts val="100"/>
                  </a:spcBef>
                  <a:defRPr sz="2000">
                    <a:solidFill>
                      <a:srgbClr val="FFFFFF"/>
                    </a:solidFill>
                  </a:defRPr>
                </a:lvl1pPr>
              </a:lstStyle>
              <a:p>
                <a:r>
                  <a:t>Lecturer - HR</a:t>
                </a:r>
              </a:p>
            </p:txBody>
          </p:sp>
        </p:grpSp>
        <p:sp>
          <p:nvSpPr>
            <p:cNvPr id="110" name="Rectangle"/>
            <p:cNvSpPr/>
            <p:nvPr/>
          </p:nvSpPr>
          <p:spPr>
            <a:xfrm>
              <a:off x="2996466" y="-1"/>
              <a:ext cx="2498844" cy="1846636"/>
            </a:xfrm>
            <a:prstGeom prst="rect">
              <a:avLst/>
            </a:prstGeom>
            <a:blipFill rotWithShape="1">
              <a:blip r:embed="rId4"/>
              <a:srcRect/>
              <a:stretch>
                <a:fillRect/>
              </a:stretch>
            </a:blipFill>
            <a:ln w="12700" cap="flat">
              <a:noFill/>
              <a:miter lim="400000"/>
            </a:ln>
            <a:effectLst>
              <a:outerShdw blurRad="38100" dist="23000" dir="5400000" rotWithShape="0">
                <a:srgbClr val="000000">
                  <a:alpha val="35000"/>
                </a:srgbClr>
              </a:outerShdw>
            </a:effectLst>
          </p:spPr>
          <p:txBody>
            <a:bodyPr wrap="square" lIns="45719" tIns="45719" rIns="45719" bIns="45719" numCol="1" anchor="t">
              <a:noAutofit/>
            </a:bodyPr>
            <a:lstStyle/>
            <a:p>
              <a:endParaRPr/>
            </a:p>
          </p:txBody>
        </p:sp>
        <p:grpSp>
          <p:nvGrpSpPr>
            <p:cNvPr id="113" name="Group"/>
            <p:cNvGrpSpPr/>
            <p:nvPr/>
          </p:nvGrpSpPr>
          <p:grpSpPr>
            <a:xfrm>
              <a:off x="3169258" y="1995003"/>
              <a:ext cx="2153260" cy="575542"/>
              <a:chOff x="0" y="15761"/>
              <a:chExt cx="2153258" cy="575540"/>
            </a:xfrm>
          </p:grpSpPr>
          <p:sp>
            <p:nvSpPr>
              <p:cNvPr id="111" name="Rectangle"/>
              <p:cNvSpPr/>
              <p:nvPr/>
            </p:nvSpPr>
            <p:spPr>
              <a:xfrm>
                <a:off x="0" y="44798"/>
                <a:ext cx="2153258" cy="517464"/>
              </a:xfrm>
              <a:prstGeom prst="rect">
                <a:avLst/>
              </a:prstGeom>
              <a:gradFill flip="none" rotWithShape="1">
                <a:gsLst>
                  <a:gs pos="0">
                    <a:srgbClr val="0082B1"/>
                  </a:gs>
                  <a:gs pos="80000">
                    <a:srgbClr val="00AAE8"/>
                  </a:gs>
                  <a:gs pos="100000">
                    <a:srgbClr val="00ABE9"/>
                  </a:gs>
                </a:gsLst>
                <a:lin ang="16200000" scaled="0"/>
              </a:gradFill>
              <a:ln w="12700" cap="flat">
                <a:noFill/>
                <a:miter lim="400000"/>
              </a:ln>
              <a:effectLst>
                <a:outerShdw blurRad="38100" dist="23000" dir="5400000" rotWithShape="0">
                  <a:srgbClr val="000000">
                    <a:alpha val="35000"/>
                  </a:srgbClr>
                </a:outerShdw>
              </a:effectLst>
            </p:spPr>
            <p:txBody>
              <a:bodyPr wrap="square" lIns="45719" tIns="45719" rIns="45719" bIns="45719" numCol="1" anchor="ctr">
                <a:noAutofit/>
              </a:bodyPr>
              <a:lstStyle/>
              <a:p>
                <a:pPr algn="ctr" defTabSz="889000">
                  <a:lnSpc>
                    <a:spcPct val="90000"/>
                  </a:lnSpc>
                  <a:spcBef>
                    <a:spcPts val="100"/>
                  </a:spcBef>
                  <a:defRPr sz="2000">
                    <a:solidFill>
                      <a:srgbClr val="FFFFFF"/>
                    </a:solidFill>
                  </a:defRPr>
                </a:pPr>
                <a:endParaRPr sz="2000"/>
              </a:p>
            </p:txBody>
          </p:sp>
          <p:sp>
            <p:nvSpPr>
              <p:cNvPr id="112" name="Chartered CIPD member since 2001"/>
              <p:cNvSpPr/>
              <p:nvPr/>
            </p:nvSpPr>
            <p:spPr>
              <a:xfrm>
                <a:off x="0" y="15761"/>
                <a:ext cx="2153258" cy="575540"/>
              </a:xfrm>
              <a:custGeom>
                <a:avLst/>
                <a:gdLst/>
                <a:ahLst/>
                <a:cxnLst>
                  <a:cxn ang="0">
                    <a:pos x="wd2" y="hd2"/>
                  </a:cxn>
                  <a:cxn ang="5400000">
                    <a:pos x="wd2" y="hd2"/>
                  </a:cxn>
                  <a:cxn ang="10800000">
                    <a:pos x="wd2" y="hd2"/>
                  </a:cxn>
                  <a:cxn ang="16200000">
                    <a:pos x="wd2" y="hd2"/>
                  </a:cxn>
                </a:cxnLst>
                <a:rect l="0" t="0" r="r" b="b"/>
                <a:pathLst>
                  <a:path w="21600" extrusionOk="0">
                    <a:moveTo>
                      <a:pt x="0" y="0"/>
                    </a:moveTo>
                    <a:lnTo>
                      <a:pt x="21600" y="0"/>
                    </a:lnTo>
                    <a:lnTo>
                      <a:pt x="21600" y="0"/>
                    </a:lnTo>
                    <a:lnTo>
                      <a:pt x="0" y="0"/>
                    </a:lnTo>
                    <a:close/>
                  </a:path>
                </a:pathLst>
              </a:custGeom>
              <a:noFill/>
              <a:ln w="12700" cap="flat">
                <a:noFill/>
                <a:miter lim="400000"/>
              </a:ln>
              <a:effectLst/>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wrap="square" lIns="38100" tIns="38100" rIns="38100" bIns="38100" numCol="1" anchor="ctr">
                <a:spAutoFit/>
              </a:bodyPr>
              <a:lstStyle>
                <a:lvl1pPr algn="ctr" defTabSz="889000">
                  <a:lnSpc>
                    <a:spcPct val="90000"/>
                  </a:lnSpc>
                  <a:spcBef>
                    <a:spcPts val="100"/>
                  </a:spcBef>
                  <a:defRPr>
                    <a:solidFill>
                      <a:srgbClr val="FFFFFF"/>
                    </a:solidFill>
                  </a:defRPr>
                </a:lvl1pPr>
              </a:lstStyle>
              <a:p>
                <a:r>
                  <a:rPr dirty="0"/>
                  <a:t>Chartered </a:t>
                </a:r>
                <a:r>
                  <a:rPr lang="en-GB" dirty="0"/>
                  <a:t>Fellow of </a:t>
                </a:r>
                <a:r>
                  <a:rPr dirty="0"/>
                  <a:t>CIPD since 20</a:t>
                </a:r>
                <a:r>
                  <a:rPr lang="en-GB" dirty="0"/>
                  <a:t>23</a:t>
                </a:r>
                <a:endParaRPr dirty="0"/>
              </a:p>
            </p:txBody>
          </p:sp>
        </p:grpSp>
        <p:sp>
          <p:nvSpPr>
            <p:cNvPr id="114" name="Group"/>
            <p:cNvSpPr txBox="1"/>
            <p:nvPr/>
          </p:nvSpPr>
          <p:spPr>
            <a:xfrm>
              <a:off x="6250862" y="2036380"/>
              <a:ext cx="2170462" cy="384045"/>
            </a:xfrm>
            <a:prstGeom prst="rect">
              <a:avLst/>
            </a:prstGeom>
            <a:noFill/>
            <a:ln w="12700" cap="flat">
              <a:noFill/>
              <a:miter lim="400000"/>
            </a:ln>
            <a:effectLst/>
          </p:spPr>
          <p:txBody>
            <a:bodyPr wrap="square" lIns="38100" tIns="38100" rIns="38100" bIns="38100" numCol="1" anchor="ctr">
              <a:noAutofit/>
            </a:bodyPr>
            <a:lstStyle/>
            <a:p>
              <a:pPr algn="ctr" defTabSz="889000">
                <a:lnSpc>
                  <a:spcPct val="90000"/>
                </a:lnSpc>
                <a:spcBef>
                  <a:spcPts val="100"/>
                </a:spcBef>
                <a:defRPr sz="2000">
                  <a:solidFill>
                    <a:srgbClr val="FFFFFF"/>
                  </a:solidFill>
                </a:defRPr>
              </a:pPr>
              <a:r>
                <a:rPr lang="en-GB" sz="2000"/>
                <a:t>16 years of HR experience</a:t>
              </a:r>
              <a:endParaRPr sz="2000"/>
            </a:p>
          </p:txBody>
        </p:sp>
      </p:grpSp>
      <p:sp>
        <p:nvSpPr>
          <p:cNvPr id="116" name="TextBox 5"/>
          <p:cNvSpPr txBox="1"/>
          <p:nvPr/>
        </p:nvSpPr>
        <p:spPr>
          <a:xfrm>
            <a:off x="1803288" y="4114016"/>
            <a:ext cx="2498845" cy="1492716"/>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wrap="square" lIns="45719" rIns="45719">
            <a:spAutoFit/>
          </a:bodyPr>
          <a:lstStyle/>
          <a:p>
            <a:pPr>
              <a:defRPr sz="1300" b="1"/>
            </a:pPr>
            <a:r>
              <a:rPr sz="1300" dirty="0"/>
              <a:t>Email: </a:t>
            </a:r>
            <a:r>
              <a:rPr lang="en-GB" sz="1300" dirty="0">
                <a:hlinkClick r:id="rId5"/>
              </a:rPr>
              <a:t>r.akers@uwtsd.ac.uk</a:t>
            </a:r>
            <a:endParaRPr lang="en-GB" sz="1300" dirty="0"/>
          </a:p>
          <a:p>
            <a:pPr>
              <a:defRPr sz="1300" b="1"/>
            </a:pPr>
            <a:endParaRPr lang="en-GB" sz="1300" dirty="0"/>
          </a:p>
          <a:p>
            <a:pPr>
              <a:defRPr sz="1300" b="1"/>
            </a:pPr>
            <a:r>
              <a:rPr lang="en-GB" sz="1300" b="1" dirty="0"/>
              <a:t>Role: </a:t>
            </a:r>
            <a:r>
              <a:rPr lang="en-GB" sz="1300" dirty="0"/>
              <a:t>HR Lecturer, Programme Manager for CIPD level 3, Programme Co-Ordinator for BA Developing Leadership and Management</a:t>
            </a:r>
            <a:endParaRPr sz="1300" dirty="0"/>
          </a:p>
        </p:txBody>
      </p:sp>
      <p:pic>
        <p:nvPicPr>
          <p:cNvPr id="2" name="Picture 1">
            <a:extLst>
              <a:ext uri="{FF2B5EF4-FFF2-40B4-BE49-F238E27FC236}">
                <a16:creationId xmlns:a16="http://schemas.microsoft.com/office/drawing/2014/main" id="{CD880764-EFA4-A966-4970-9FC5C5EC5A8E}"/>
              </a:ext>
            </a:extLst>
          </p:cNvPr>
          <p:cNvPicPr>
            <a:picLocks noChangeAspect="1"/>
          </p:cNvPicPr>
          <p:nvPr/>
        </p:nvPicPr>
        <p:blipFill>
          <a:blip r:embed="rId6"/>
          <a:stretch>
            <a:fillRect/>
          </a:stretch>
        </p:blipFill>
        <p:spPr>
          <a:xfrm>
            <a:off x="7465518" y="1336032"/>
            <a:ext cx="3156763" cy="1250833"/>
          </a:xfrm>
          <a:prstGeom prst="rect">
            <a:avLst/>
          </a:prstGeom>
        </p:spPr>
      </p:pic>
      <p:pic>
        <p:nvPicPr>
          <p:cNvPr id="3" name="Picture 2" descr="NHS Wales - Wikipedia">
            <a:extLst>
              <a:ext uri="{FF2B5EF4-FFF2-40B4-BE49-F238E27FC236}">
                <a16:creationId xmlns:a16="http://schemas.microsoft.com/office/drawing/2014/main" id="{42599707-A27D-7714-0EEB-608A8848F04D}"/>
              </a:ext>
            </a:extLst>
          </p:cNvPr>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4885594" y="3866409"/>
            <a:ext cx="2148205" cy="1214203"/>
          </a:xfrm>
          <a:prstGeom prst="rect">
            <a:avLst/>
          </a:prstGeom>
          <a:noFill/>
          <a:extLst>
            <a:ext uri="{909E8E84-426E-40DD-AFC4-6F175D3DCCD1}">
              <a14:hiddenFill xmlns:a14="http://schemas.microsoft.com/office/drawing/2010/main">
                <a:solidFill>
                  <a:srgbClr val="FFFFFF"/>
                </a:solidFill>
              </a14:hiddenFill>
            </a:ext>
          </a:extLst>
        </p:spPr>
      </p:pic>
      <p:pic>
        <p:nvPicPr>
          <p:cNvPr id="4" name="B61BF28A-1269-4A13-9EED-CA3598DBEA32" descr="IMG_2648.jpg">
            <a:extLst>
              <a:ext uri="{FF2B5EF4-FFF2-40B4-BE49-F238E27FC236}">
                <a16:creationId xmlns:a16="http://schemas.microsoft.com/office/drawing/2014/main" id="{9025CBC1-9F97-84D5-FD18-D5812AF97C7E}"/>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8613428" y="3833826"/>
            <a:ext cx="1102712" cy="154090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09600" y="274638"/>
            <a:ext cx="10972800" cy="1143000"/>
          </a:xfrm>
        </p:spPr>
        <p:txBody>
          <a:bodyPr anchor="ctr">
            <a:normAutofit/>
          </a:bodyPr>
          <a:lstStyle/>
          <a:p>
            <a:r>
              <a:rPr lang="en-US" dirty="0"/>
              <a:t>Learning Outcomes </a:t>
            </a:r>
          </a:p>
        </p:txBody>
      </p:sp>
      <p:sp>
        <p:nvSpPr>
          <p:cNvPr id="3" name="Content Placeholder 2"/>
          <p:cNvSpPr>
            <a:spLocks noGrp="1"/>
          </p:cNvSpPr>
          <p:nvPr>
            <p:ph sz="half" idx="1"/>
          </p:nvPr>
        </p:nvSpPr>
        <p:spPr>
          <a:xfrm>
            <a:off x="609600" y="1600201"/>
            <a:ext cx="5384800" cy="3989040"/>
          </a:xfrm>
        </p:spPr>
        <p:txBody>
          <a:bodyPr>
            <a:normAutofit/>
          </a:bodyPr>
          <a:lstStyle/>
          <a:p>
            <a:pPr marL="514350" marR="0" lvl="0" indent="-514350" defTabSz="914400" eaLnBrk="1" fontAlgn="auto" latinLnBrk="0" hangingPunct="1">
              <a:lnSpc>
                <a:spcPct val="90000"/>
              </a:lnSpc>
              <a:spcBef>
                <a:spcPts val="0"/>
              </a:spcBef>
              <a:spcAft>
                <a:spcPts val="600"/>
              </a:spcAft>
              <a:buClrTx/>
              <a:buSzTx/>
              <a:buFontTx/>
              <a:buAutoNum type="arabicPeriod"/>
              <a:tabLst/>
              <a:defRPr/>
            </a:pPr>
            <a:r>
              <a:rPr lang="en-US" sz="2600"/>
              <a:t>Understand the impact of reward approaches and packages. </a:t>
            </a:r>
          </a:p>
          <a:p>
            <a:pPr marL="514350" marR="0" lvl="0" indent="-514350" defTabSz="914400" eaLnBrk="1" fontAlgn="auto" latinLnBrk="0" hangingPunct="1">
              <a:lnSpc>
                <a:spcPct val="90000"/>
              </a:lnSpc>
              <a:spcBef>
                <a:spcPts val="0"/>
              </a:spcBef>
              <a:spcAft>
                <a:spcPts val="600"/>
              </a:spcAft>
              <a:buClrTx/>
              <a:buSzTx/>
              <a:buFontTx/>
              <a:buAutoNum type="arabicPeriod"/>
              <a:tabLst/>
              <a:defRPr/>
            </a:pPr>
            <a:endParaRPr lang="en-US" sz="2600"/>
          </a:p>
          <a:p>
            <a:pPr marL="514350" marR="0" lvl="0" indent="-514350" defTabSz="914400" eaLnBrk="1" fontAlgn="auto" latinLnBrk="0" hangingPunct="1">
              <a:lnSpc>
                <a:spcPct val="90000"/>
              </a:lnSpc>
              <a:spcBef>
                <a:spcPts val="0"/>
              </a:spcBef>
              <a:spcAft>
                <a:spcPts val="600"/>
              </a:spcAft>
              <a:buClrTx/>
              <a:buSzTx/>
              <a:buFontTx/>
              <a:buAutoNum type="arabicPeriod"/>
              <a:tabLst/>
              <a:defRPr/>
            </a:pPr>
            <a:r>
              <a:rPr lang="en-US" sz="2600"/>
              <a:t>Understand the importance of different components of reward.</a:t>
            </a:r>
          </a:p>
          <a:p>
            <a:pPr marL="514350" marR="0" lvl="0" indent="-514350" defTabSz="914400" eaLnBrk="1" fontAlgn="auto" latinLnBrk="0" hangingPunct="1">
              <a:lnSpc>
                <a:spcPct val="90000"/>
              </a:lnSpc>
              <a:spcBef>
                <a:spcPts val="0"/>
              </a:spcBef>
              <a:spcAft>
                <a:spcPts val="600"/>
              </a:spcAft>
              <a:buClrTx/>
              <a:buSzTx/>
              <a:buFontTx/>
              <a:buAutoNum type="arabicPeriod"/>
              <a:tabLst/>
              <a:defRPr/>
            </a:pPr>
            <a:endParaRPr lang="en-US" sz="2600"/>
          </a:p>
          <a:p>
            <a:pPr marL="514350" marR="0" lvl="0" indent="-514350" defTabSz="914400" eaLnBrk="1" fontAlgn="auto" latinLnBrk="0" hangingPunct="1">
              <a:lnSpc>
                <a:spcPct val="90000"/>
              </a:lnSpc>
              <a:spcBef>
                <a:spcPts val="0"/>
              </a:spcBef>
              <a:spcAft>
                <a:spcPts val="600"/>
              </a:spcAft>
              <a:buClrTx/>
              <a:buSzTx/>
              <a:buFontTx/>
              <a:buAutoNum type="arabicPeriod"/>
              <a:tabLst/>
              <a:defRPr/>
            </a:pPr>
            <a:r>
              <a:rPr lang="en-US" sz="2600"/>
              <a:t>Understand how to develop insight from benchmarking data to inform reward approaches. </a:t>
            </a:r>
          </a:p>
        </p:txBody>
      </p:sp>
      <p:pic>
        <p:nvPicPr>
          <p:cNvPr id="5" name="Picture 4">
            <a:extLst>
              <a:ext uri="{FF2B5EF4-FFF2-40B4-BE49-F238E27FC236}">
                <a16:creationId xmlns:a16="http://schemas.microsoft.com/office/drawing/2014/main" id="{25DC2582-B805-F644-8C7E-6140096EF33C}"/>
              </a:ext>
            </a:extLst>
          </p:cNvPr>
          <p:cNvPicPr>
            <a:picLocks noChangeAspect="1"/>
          </p:cNvPicPr>
          <p:nvPr/>
        </p:nvPicPr>
        <p:blipFill>
          <a:blip r:embed="rId3"/>
          <a:stretch>
            <a:fillRect/>
          </a:stretch>
        </p:blipFill>
        <p:spPr>
          <a:xfrm>
            <a:off x="6197600" y="1797544"/>
            <a:ext cx="5384800" cy="3594354"/>
          </a:xfrm>
          <a:prstGeom prst="rect">
            <a:avLst/>
          </a:prstGeom>
          <a:noFill/>
        </p:spPr>
      </p:pic>
    </p:spTree>
    <p:extLst>
      <p:ext uri="{BB962C8B-B14F-4D97-AF65-F5344CB8AC3E}">
        <p14:creationId xmlns:p14="http://schemas.microsoft.com/office/powerpoint/2010/main" val="177166218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F8FE68-8CB7-4E84-5289-91BEC1764CF0}"/>
              </a:ext>
            </a:extLst>
          </p:cNvPr>
          <p:cNvSpPr>
            <a:spLocks noGrp="1"/>
          </p:cNvSpPr>
          <p:nvPr>
            <p:ph type="title"/>
          </p:nvPr>
        </p:nvSpPr>
        <p:spPr/>
        <p:txBody>
          <a:bodyPr/>
          <a:lstStyle/>
          <a:p>
            <a:r>
              <a:rPr lang="en-GB" dirty="0"/>
              <a:t>Agenda</a:t>
            </a:r>
          </a:p>
        </p:txBody>
      </p:sp>
      <p:sp>
        <p:nvSpPr>
          <p:cNvPr id="3" name="Text Placeholder 2">
            <a:extLst>
              <a:ext uri="{FF2B5EF4-FFF2-40B4-BE49-F238E27FC236}">
                <a16:creationId xmlns:a16="http://schemas.microsoft.com/office/drawing/2014/main" id="{C4080E4A-6FF9-40FA-C4CA-EE176BEF6337}"/>
              </a:ext>
            </a:extLst>
          </p:cNvPr>
          <p:cNvSpPr>
            <a:spLocks noGrp="1"/>
          </p:cNvSpPr>
          <p:nvPr>
            <p:ph type="body" idx="1"/>
          </p:nvPr>
        </p:nvSpPr>
        <p:spPr/>
        <p:txBody>
          <a:bodyPr>
            <a:normAutofit/>
          </a:bodyPr>
          <a:lstStyle/>
          <a:p>
            <a:r>
              <a:rPr lang="en-GB" dirty="0"/>
              <a:t>Introductions and assignment brief</a:t>
            </a:r>
          </a:p>
          <a:p>
            <a:r>
              <a:rPr lang="en-GB" dirty="0"/>
              <a:t>Reward approaches and packages. </a:t>
            </a:r>
          </a:p>
          <a:p>
            <a:r>
              <a:rPr lang="en-GB" dirty="0"/>
              <a:t>Different components of reward.</a:t>
            </a:r>
          </a:p>
          <a:p>
            <a:r>
              <a:rPr lang="en-GB" dirty="0"/>
              <a:t>Benchmarking data to inform reward approaches</a:t>
            </a:r>
          </a:p>
          <a:p>
            <a:r>
              <a:rPr lang="en-GB" dirty="0"/>
              <a:t>Recap</a:t>
            </a:r>
          </a:p>
          <a:p>
            <a:endParaRPr lang="en-GB" dirty="0"/>
          </a:p>
          <a:p>
            <a:endParaRPr lang="en-GB" dirty="0"/>
          </a:p>
          <a:p>
            <a:endParaRPr lang="en-GB" dirty="0"/>
          </a:p>
        </p:txBody>
      </p:sp>
    </p:spTree>
    <p:extLst>
      <p:ext uri="{BB962C8B-B14F-4D97-AF65-F5344CB8AC3E}">
        <p14:creationId xmlns:p14="http://schemas.microsoft.com/office/powerpoint/2010/main" val="67950900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4" name="Title 1"/>
          <p:cNvSpPr txBox="1">
            <a:spLocks noGrp="1"/>
          </p:cNvSpPr>
          <p:nvPr>
            <p:ph type="ctrTitle"/>
          </p:nvPr>
        </p:nvSpPr>
        <p:spPr>
          <a:xfrm>
            <a:off x="2135559" y="2276873"/>
            <a:ext cx="7992890" cy="2448273"/>
          </a:xfrm>
          <a:prstGeom prst="rect">
            <a:avLst/>
          </a:prstGeom>
        </p:spPr>
        <p:txBody>
          <a:bodyPr/>
          <a:lstStyle>
            <a:lvl1pPr>
              <a:defRPr i="1">
                <a:solidFill>
                  <a:srgbClr val="FFFFFF"/>
                </a:solidFill>
              </a:defRPr>
            </a:lvl1pPr>
          </a:lstStyle>
          <a:p>
            <a:r>
              <a:rPr lang="en-GB" dirty="0"/>
              <a:t>Assignment brief</a:t>
            </a:r>
            <a:endParaRPr dirty="0"/>
          </a:p>
        </p:txBody>
      </p:sp>
      <p:pic>
        <p:nvPicPr>
          <p:cNvPr id="95" name="Picture 4" descr="Picture 4"/>
          <p:cNvPicPr>
            <a:picLocks noChangeAspect="1"/>
          </p:cNvPicPr>
          <p:nvPr/>
        </p:nvPicPr>
        <p:blipFill>
          <a:blip r:embed="rId3"/>
          <a:stretch>
            <a:fillRect/>
          </a:stretch>
        </p:blipFill>
        <p:spPr>
          <a:xfrm>
            <a:off x="8040217" y="260648"/>
            <a:ext cx="2266951" cy="1219201"/>
          </a:xfrm>
          <a:prstGeom prst="rect">
            <a:avLst/>
          </a:prstGeom>
          <a:ln w="12700">
            <a:miter lim="400000"/>
          </a:ln>
        </p:spPr>
      </p:pic>
    </p:spTree>
    <p:extLst>
      <p:ext uri="{BB962C8B-B14F-4D97-AF65-F5344CB8AC3E}">
        <p14:creationId xmlns:p14="http://schemas.microsoft.com/office/powerpoint/2010/main" val="24902171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What is </a:t>
            </a:r>
            <a:r>
              <a:rPr lang="en-US" dirty="0">
                <a:hlinkClick r:id="rId3"/>
              </a:rPr>
              <a:t>reward management</a:t>
            </a:r>
            <a:r>
              <a:rPr lang="en-US" dirty="0"/>
              <a:t>?</a:t>
            </a:r>
          </a:p>
        </p:txBody>
      </p:sp>
      <p:sp>
        <p:nvSpPr>
          <p:cNvPr id="4" name="Content Placeholder 2"/>
          <p:cNvSpPr>
            <a:spLocks noGrp="1"/>
          </p:cNvSpPr>
          <p:nvPr>
            <p:ph idx="1"/>
          </p:nvPr>
        </p:nvSpPr>
        <p:spPr>
          <a:xfrm>
            <a:off x="628650" y="1321624"/>
            <a:ext cx="11294176" cy="4899176"/>
          </a:xfrm>
        </p:spPr>
        <p:txBody>
          <a:bodyPr>
            <a:normAutofit/>
          </a:bodyPr>
          <a:lstStyle/>
          <a:p>
            <a:pPr marL="0" indent="0">
              <a:buNone/>
            </a:pPr>
            <a:endParaRPr lang="en-GB" i="1" dirty="0"/>
          </a:p>
          <a:p>
            <a:pPr marL="0" indent="0">
              <a:buNone/>
            </a:pPr>
            <a:endParaRPr lang="en-GB" i="1" dirty="0"/>
          </a:p>
          <a:p>
            <a:pPr marL="0" indent="0">
              <a:buNone/>
            </a:pPr>
            <a:r>
              <a:rPr lang="en-GB" i="1" dirty="0"/>
              <a:t>‘Reward management is concerned with the strategies, policies and practices required to ensure that the value of people and the contribution they make to achieving organizational, departmental and team goals is recognized and rewarded.’</a:t>
            </a:r>
          </a:p>
          <a:p>
            <a:pPr marL="0" indent="0">
              <a:buNone/>
            </a:pPr>
            <a:endParaRPr lang="en-GB" dirty="0"/>
          </a:p>
          <a:p>
            <a:pPr marL="0" indent="0" algn="r">
              <a:buNone/>
            </a:pPr>
            <a:r>
              <a:rPr lang="en-GB" sz="2000" dirty="0"/>
              <a:t>Armstrong and Taylor (2014, p370)</a:t>
            </a:r>
          </a:p>
        </p:txBody>
      </p:sp>
    </p:spTree>
    <p:extLst>
      <p:ext uri="{BB962C8B-B14F-4D97-AF65-F5344CB8AC3E}">
        <p14:creationId xmlns:p14="http://schemas.microsoft.com/office/powerpoint/2010/main" val="146556083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1"/>
          <p:cNvSpPr>
            <a:spLocks noGrp="1"/>
          </p:cNvSpPr>
          <p:nvPr>
            <p:ph type="title"/>
          </p:nvPr>
        </p:nvSpPr>
        <p:spPr/>
        <p:txBody>
          <a:bodyPr>
            <a:normAutofit/>
          </a:bodyPr>
          <a:lstStyle/>
          <a:p>
            <a:r>
              <a:rPr lang="en-GB" sz="4000" dirty="0"/>
              <a:t>Reward Management: Theories</a:t>
            </a:r>
          </a:p>
        </p:txBody>
      </p:sp>
      <p:sp>
        <p:nvSpPr>
          <p:cNvPr id="5" name="Content Placeholder 2"/>
          <p:cNvSpPr>
            <a:spLocks noGrp="1"/>
          </p:cNvSpPr>
          <p:nvPr>
            <p:ph idx="1"/>
          </p:nvPr>
        </p:nvSpPr>
        <p:spPr/>
        <p:txBody>
          <a:bodyPr>
            <a:normAutofit fontScale="85000" lnSpcReduction="20000"/>
          </a:bodyPr>
          <a:lstStyle/>
          <a:p>
            <a:pPr marL="0" indent="0">
              <a:buNone/>
            </a:pPr>
            <a:r>
              <a:rPr lang="en-GB" b="1" dirty="0"/>
              <a:t>Economic theory</a:t>
            </a:r>
          </a:p>
          <a:p>
            <a:r>
              <a:rPr lang="en-GB" dirty="0"/>
              <a:t>Wages are determined by a combination of the supply of  labour and the demand for that labour</a:t>
            </a:r>
          </a:p>
          <a:p>
            <a:pPr marL="0" indent="0">
              <a:buNone/>
            </a:pPr>
            <a:r>
              <a:rPr lang="en-GB" b="1" dirty="0"/>
              <a:t>Institutional theories</a:t>
            </a:r>
          </a:p>
          <a:p>
            <a:r>
              <a:rPr lang="en-GB" dirty="0"/>
              <a:t>An ‘open systems’ approach, recognises the influence of contextual and environmental factors on pay levels.  E.g. an organisation offering a ‘premium’ to attract labour</a:t>
            </a:r>
          </a:p>
          <a:p>
            <a:pPr marL="0" indent="0">
              <a:buNone/>
            </a:pPr>
            <a:r>
              <a:rPr lang="en-GB" b="1" dirty="0"/>
              <a:t>Human capital theory</a:t>
            </a:r>
          </a:p>
          <a:p>
            <a:r>
              <a:rPr lang="en-GB" dirty="0"/>
              <a:t>Workers will invest in themselves via education, training and development to increase their own capital (value to employers)</a:t>
            </a:r>
          </a:p>
          <a:p>
            <a:endParaRPr lang="en-GB" dirty="0"/>
          </a:p>
        </p:txBody>
      </p:sp>
    </p:spTree>
    <p:extLst>
      <p:ext uri="{BB962C8B-B14F-4D97-AF65-F5344CB8AC3E}">
        <p14:creationId xmlns:p14="http://schemas.microsoft.com/office/powerpoint/2010/main" val="84140857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4" name="Title 1"/>
          <p:cNvSpPr txBox="1">
            <a:spLocks noGrp="1"/>
          </p:cNvSpPr>
          <p:nvPr>
            <p:ph type="ctrTitle"/>
          </p:nvPr>
        </p:nvSpPr>
        <p:spPr>
          <a:xfrm>
            <a:off x="2135559" y="2276873"/>
            <a:ext cx="7992890" cy="2448273"/>
          </a:xfrm>
          <a:prstGeom prst="rect">
            <a:avLst/>
          </a:prstGeom>
        </p:spPr>
        <p:txBody>
          <a:bodyPr/>
          <a:lstStyle>
            <a:lvl1pPr>
              <a:defRPr i="1">
                <a:solidFill>
                  <a:srgbClr val="FFFFFF"/>
                </a:solidFill>
              </a:defRPr>
            </a:lvl1pPr>
          </a:lstStyle>
          <a:p>
            <a:r>
              <a:rPr lang="en-GB" dirty="0"/>
              <a:t>Reward approaches and packages</a:t>
            </a:r>
            <a:endParaRPr dirty="0"/>
          </a:p>
        </p:txBody>
      </p:sp>
      <p:pic>
        <p:nvPicPr>
          <p:cNvPr id="95" name="Picture 4" descr="Picture 4"/>
          <p:cNvPicPr>
            <a:picLocks noChangeAspect="1"/>
          </p:cNvPicPr>
          <p:nvPr/>
        </p:nvPicPr>
        <p:blipFill>
          <a:blip r:embed="rId3"/>
          <a:stretch>
            <a:fillRect/>
          </a:stretch>
        </p:blipFill>
        <p:spPr>
          <a:xfrm>
            <a:off x="8040217" y="260648"/>
            <a:ext cx="2266951" cy="1219201"/>
          </a:xfrm>
          <a:prstGeom prst="rect">
            <a:avLst/>
          </a:prstGeom>
          <a:ln w="12700">
            <a:miter lim="400000"/>
          </a:ln>
        </p:spPr>
      </p:pic>
    </p:spTree>
    <p:extLst>
      <p:ext uri="{BB962C8B-B14F-4D97-AF65-F5344CB8AC3E}">
        <p14:creationId xmlns:p14="http://schemas.microsoft.com/office/powerpoint/2010/main" val="362619803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2FB8BF-AE94-06A8-DE36-5C9BBFA8C473}"/>
              </a:ext>
            </a:extLst>
          </p:cNvPr>
          <p:cNvSpPr>
            <a:spLocks noGrp="1"/>
          </p:cNvSpPr>
          <p:nvPr>
            <p:ph type="title"/>
          </p:nvPr>
        </p:nvSpPr>
        <p:spPr/>
        <p:txBody>
          <a:bodyPr/>
          <a:lstStyle/>
          <a:p>
            <a:r>
              <a:rPr lang="en-GB" dirty="0"/>
              <a:t>Reward (CIPD, 2024)</a:t>
            </a:r>
          </a:p>
        </p:txBody>
      </p:sp>
      <p:sp>
        <p:nvSpPr>
          <p:cNvPr id="3" name="Content Placeholder 2">
            <a:extLst>
              <a:ext uri="{FF2B5EF4-FFF2-40B4-BE49-F238E27FC236}">
                <a16:creationId xmlns:a16="http://schemas.microsoft.com/office/drawing/2014/main" id="{928C58B8-F872-B8F5-557B-7F3B62C0C5D8}"/>
              </a:ext>
            </a:extLst>
          </p:cNvPr>
          <p:cNvSpPr>
            <a:spLocks noGrp="1"/>
          </p:cNvSpPr>
          <p:nvPr>
            <p:ph idx="1"/>
          </p:nvPr>
        </p:nvSpPr>
        <p:spPr/>
        <p:txBody>
          <a:bodyPr/>
          <a:lstStyle/>
          <a:p>
            <a:pPr marL="0" indent="0">
              <a:buNone/>
            </a:pPr>
            <a:r>
              <a:rPr lang="en-GB" dirty="0"/>
              <a:t>“Reward strategies are diverse and so is the structure used by different organisations to define and present them” (Armstrong, 2023)</a:t>
            </a:r>
          </a:p>
          <a:p>
            <a:r>
              <a:rPr lang="en-GB" dirty="0"/>
              <a:t>Strategic reward </a:t>
            </a:r>
          </a:p>
          <a:p>
            <a:r>
              <a:rPr lang="en-GB" dirty="0"/>
              <a:t>Total reward</a:t>
            </a:r>
          </a:p>
          <a:p>
            <a:endParaRPr lang="en-GB" dirty="0"/>
          </a:p>
        </p:txBody>
      </p:sp>
    </p:spTree>
    <p:extLst>
      <p:ext uri="{BB962C8B-B14F-4D97-AF65-F5344CB8AC3E}">
        <p14:creationId xmlns:p14="http://schemas.microsoft.com/office/powerpoint/2010/main" val="354278177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9751800-305E-4ED3-1A29-E5A109E285DB}"/>
              </a:ext>
            </a:extLst>
          </p:cNvPr>
          <p:cNvSpPr>
            <a:spLocks noGrp="1"/>
          </p:cNvSpPr>
          <p:nvPr>
            <p:ph type="title"/>
          </p:nvPr>
        </p:nvSpPr>
        <p:spPr/>
        <p:txBody>
          <a:bodyPr/>
          <a:lstStyle/>
          <a:p>
            <a:r>
              <a:rPr lang="en-GB" dirty="0"/>
              <a:t>The elements of strategic reward</a:t>
            </a:r>
          </a:p>
        </p:txBody>
      </p:sp>
      <p:sp>
        <p:nvSpPr>
          <p:cNvPr id="3" name="Content Placeholder 2">
            <a:extLst>
              <a:ext uri="{FF2B5EF4-FFF2-40B4-BE49-F238E27FC236}">
                <a16:creationId xmlns:a16="http://schemas.microsoft.com/office/drawing/2014/main" id="{8E172C20-DD1E-E4B4-A78C-3BF93ECF4219}"/>
              </a:ext>
            </a:extLst>
          </p:cNvPr>
          <p:cNvSpPr>
            <a:spLocks noGrp="1"/>
          </p:cNvSpPr>
          <p:nvPr>
            <p:ph idx="1"/>
          </p:nvPr>
        </p:nvSpPr>
        <p:spPr/>
        <p:txBody>
          <a:bodyPr/>
          <a:lstStyle/>
          <a:p>
            <a:pPr algn="l">
              <a:buFont typeface="Arial" panose="020B0604020202020204" pitchFamily="34" charset="0"/>
              <a:buChar char="•"/>
            </a:pPr>
            <a:r>
              <a:rPr lang="en-GB" dirty="0"/>
              <a:t>Typically include:</a:t>
            </a:r>
          </a:p>
          <a:p>
            <a:pPr lvl="1">
              <a:buFont typeface="Arial" panose="020B0604020202020204" pitchFamily="34" charset="0"/>
              <a:buChar char="•"/>
            </a:pPr>
            <a:r>
              <a:rPr lang="en-GB" b="0" i="0" dirty="0">
                <a:solidFill>
                  <a:srgbClr val="202020"/>
                </a:solidFill>
                <a:effectLst/>
                <a:highlight>
                  <a:srgbClr val="FFFFFF"/>
                </a:highlight>
                <a:latin typeface="Museo"/>
              </a:rPr>
              <a:t>A statement of proposed reward developments.</a:t>
            </a:r>
          </a:p>
          <a:p>
            <a:pPr lvl="1">
              <a:buFont typeface="Arial" panose="020B0604020202020204" pitchFamily="34" charset="0"/>
              <a:buChar char="•"/>
            </a:pPr>
            <a:r>
              <a:rPr lang="en-GB" b="0" i="0" dirty="0">
                <a:solidFill>
                  <a:srgbClr val="202020"/>
                </a:solidFill>
                <a:effectLst/>
                <a:highlight>
                  <a:srgbClr val="FFFFFF"/>
                </a:highlight>
                <a:latin typeface="Museo"/>
              </a:rPr>
              <a:t>A rationale setting out the case for the reward proposals.</a:t>
            </a:r>
          </a:p>
          <a:p>
            <a:pPr lvl="1">
              <a:buFont typeface="Arial" panose="020B0604020202020204" pitchFamily="34" charset="0"/>
              <a:buChar char="•"/>
            </a:pPr>
            <a:r>
              <a:rPr lang="en-GB" b="0" i="0" dirty="0">
                <a:solidFill>
                  <a:srgbClr val="202020"/>
                </a:solidFill>
                <a:effectLst/>
                <a:highlight>
                  <a:srgbClr val="FFFFFF"/>
                </a:highlight>
                <a:latin typeface="Museo"/>
              </a:rPr>
              <a:t>A definition of guiding principles.</a:t>
            </a:r>
          </a:p>
          <a:p>
            <a:pPr lvl="1">
              <a:buFont typeface="Arial" panose="020B0604020202020204" pitchFamily="34" charset="0"/>
              <a:buChar char="•"/>
            </a:pPr>
            <a:r>
              <a:rPr lang="en-GB" b="0" i="0" dirty="0">
                <a:solidFill>
                  <a:srgbClr val="202020"/>
                </a:solidFill>
                <a:effectLst/>
                <a:highlight>
                  <a:srgbClr val="FFFFFF"/>
                </a:highlight>
                <a:latin typeface="Museo"/>
              </a:rPr>
              <a:t>An implementation plan.</a:t>
            </a:r>
          </a:p>
          <a:p>
            <a:endParaRPr lang="en-GB" dirty="0"/>
          </a:p>
        </p:txBody>
      </p:sp>
    </p:spTree>
    <p:extLst>
      <p:ext uri="{BB962C8B-B14F-4D97-AF65-F5344CB8AC3E}">
        <p14:creationId xmlns:p14="http://schemas.microsoft.com/office/powerpoint/2010/main" val="239419700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1"/>
          <p:cNvSpPr>
            <a:spLocks noGrp="1"/>
          </p:cNvSpPr>
          <p:nvPr>
            <p:ph type="title"/>
          </p:nvPr>
        </p:nvSpPr>
        <p:spPr/>
        <p:txBody>
          <a:bodyPr>
            <a:normAutofit/>
          </a:bodyPr>
          <a:lstStyle/>
          <a:p>
            <a:r>
              <a:rPr lang="en-GB" sz="4000" dirty="0"/>
              <a:t>The Elements of Total Reward</a:t>
            </a:r>
          </a:p>
        </p:txBody>
      </p:sp>
      <p:sp>
        <p:nvSpPr>
          <p:cNvPr id="5" name="Content Placeholder 2"/>
          <p:cNvSpPr>
            <a:spLocks noGrp="1"/>
          </p:cNvSpPr>
          <p:nvPr>
            <p:ph idx="1"/>
          </p:nvPr>
        </p:nvSpPr>
        <p:spPr>
          <a:xfrm>
            <a:off x="609600" y="1600201"/>
            <a:ext cx="10972800" cy="2948048"/>
          </a:xfrm>
        </p:spPr>
        <p:txBody>
          <a:bodyPr>
            <a:normAutofit/>
          </a:bodyPr>
          <a:lstStyle/>
          <a:p>
            <a:pPr lvl="0"/>
            <a:endParaRPr lang="en-GB" dirty="0"/>
          </a:p>
          <a:p>
            <a:pPr lvl="0"/>
            <a:endParaRPr lang="en-GB" dirty="0"/>
          </a:p>
          <a:p>
            <a:endParaRPr lang="en-GB" dirty="0"/>
          </a:p>
        </p:txBody>
      </p:sp>
      <p:pic>
        <p:nvPicPr>
          <p:cNvPr id="3" name="Picture 2">
            <a:extLst>
              <a:ext uri="{FF2B5EF4-FFF2-40B4-BE49-F238E27FC236}">
                <a16:creationId xmlns:a16="http://schemas.microsoft.com/office/drawing/2014/main" id="{414FE7DA-C181-BB33-A459-98EC315F3B4E}"/>
              </a:ext>
            </a:extLst>
          </p:cNvPr>
          <p:cNvPicPr>
            <a:picLocks noChangeAspect="1"/>
          </p:cNvPicPr>
          <p:nvPr/>
        </p:nvPicPr>
        <p:blipFill>
          <a:blip r:embed="rId3"/>
          <a:stretch>
            <a:fillRect/>
          </a:stretch>
        </p:blipFill>
        <p:spPr>
          <a:xfrm>
            <a:off x="2936631" y="1258276"/>
            <a:ext cx="6318738" cy="4212492"/>
          </a:xfrm>
          <a:prstGeom prst="rect">
            <a:avLst/>
          </a:prstGeom>
        </p:spPr>
      </p:pic>
    </p:spTree>
    <p:extLst>
      <p:ext uri="{BB962C8B-B14F-4D97-AF65-F5344CB8AC3E}">
        <p14:creationId xmlns:p14="http://schemas.microsoft.com/office/powerpoint/2010/main" val="30619825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1"/>
          <p:cNvSpPr>
            <a:spLocks noGrp="1"/>
          </p:cNvSpPr>
          <p:nvPr>
            <p:ph type="title"/>
          </p:nvPr>
        </p:nvSpPr>
        <p:spPr/>
        <p:txBody>
          <a:bodyPr>
            <a:normAutofit/>
          </a:bodyPr>
          <a:lstStyle/>
          <a:p>
            <a:r>
              <a:rPr lang="en-GB" sz="4000" dirty="0"/>
              <a:t>Aims and benefits of total reward</a:t>
            </a:r>
          </a:p>
        </p:txBody>
      </p:sp>
      <p:sp>
        <p:nvSpPr>
          <p:cNvPr id="5" name="Content Placeholder 2"/>
          <p:cNvSpPr>
            <a:spLocks noGrp="1"/>
          </p:cNvSpPr>
          <p:nvPr>
            <p:ph idx="1"/>
          </p:nvPr>
        </p:nvSpPr>
        <p:spPr>
          <a:xfrm>
            <a:off x="609600" y="1600201"/>
            <a:ext cx="10972800" cy="3423061"/>
          </a:xfrm>
        </p:spPr>
        <p:txBody>
          <a:bodyPr>
            <a:normAutofit/>
          </a:bodyPr>
          <a:lstStyle/>
          <a:p>
            <a:pPr marL="0" indent="0">
              <a:buNone/>
            </a:pPr>
            <a:endParaRPr lang="en-GB" dirty="0"/>
          </a:p>
          <a:p>
            <a:r>
              <a:rPr lang="en-GB" sz="2800" dirty="0"/>
              <a:t>The key aim of total reward is to achieve a better balance between the needs of the employee and the needs of the organisation</a:t>
            </a:r>
          </a:p>
          <a:p>
            <a:r>
              <a:rPr lang="en-GB" sz="2800" dirty="0"/>
              <a:t>Benefits can include:</a:t>
            </a:r>
          </a:p>
          <a:p>
            <a:pPr lvl="1"/>
            <a:r>
              <a:rPr lang="en-GB" sz="2400" dirty="0"/>
              <a:t>becoming an employer of choice</a:t>
            </a:r>
          </a:p>
          <a:p>
            <a:pPr lvl="1"/>
            <a:r>
              <a:rPr lang="en-GB" sz="2400" dirty="0"/>
              <a:t>enhancing the reputation of the employer</a:t>
            </a:r>
          </a:p>
          <a:p>
            <a:pPr lvl="1"/>
            <a:r>
              <a:rPr lang="en-GB" sz="2400" dirty="0"/>
              <a:t>improved communication of reward practices</a:t>
            </a:r>
          </a:p>
          <a:p>
            <a:endParaRPr lang="en-GB" dirty="0"/>
          </a:p>
        </p:txBody>
      </p:sp>
    </p:spTree>
    <p:extLst>
      <p:ext uri="{BB962C8B-B14F-4D97-AF65-F5344CB8AC3E}">
        <p14:creationId xmlns:p14="http://schemas.microsoft.com/office/powerpoint/2010/main" val="393819387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1A1A91-0AE2-90AE-DD20-6DE9E2CB0805}"/>
              </a:ext>
            </a:extLst>
          </p:cNvPr>
          <p:cNvSpPr>
            <a:spLocks noGrp="1"/>
          </p:cNvSpPr>
          <p:nvPr>
            <p:ph type="title"/>
          </p:nvPr>
        </p:nvSpPr>
        <p:spPr/>
        <p:txBody>
          <a:bodyPr>
            <a:normAutofit fontScale="90000"/>
          </a:bodyPr>
          <a:lstStyle/>
          <a:p>
            <a:r>
              <a:rPr lang="en-GB" dirty="0"/>
              <a:t>Importance to organisational culture and performance </a:t>
            </a:r>
          </a:p>
        </p:txBody>
      </p:sp>
      <p:sp>
        <p:nvSpPr>
          <p:cNvPr id="3" name="Content Placeholder 2">
            <a:extLst>
              <a:ext uri="{FF2B5EF4-FFF2-40B4-BE49-F238E27FC236}">
                <a16:creationId xmlns:a16="http://schemas.microsoft.com/office/drawing/2014/main" id="{77FFC4D7-D783-A634-75EE-869214C910C5}"/>
              </a:ext>
            </a:extLst>
          </p:cNvPr>
          <p:cNvSpPr>
            <a:spLocks noGrp="1"/>
          </p:cNvSpPr>
          <p:nvPr>
            <p:ph idx="1"/>
          </p:nvPr>
        </p:nvSpPr>
        <p:spPr/>
        <p:txBody>
          <a:bodyPr/>
          <a:lstStyle/>
          <a:p>
            <a:r>
              <a:rPr lang="en-GB" dirty="0"/>
              <a:t>The types of rewards offered and how they are distributed signal what the organisation values (Kerr and Slocum, 2005).</a:t>
            </a:r>
          </a:p>
          <a:p>
            <a:r>
              <a:rPr lang="en-GB" dirty="0"/>
              <a:t>The existing organisational culture impacts what types of rewards employees find motivating. </a:t>
            </a:r>
          </a:p>
          <a:p>
            <a:r>
              <a:rPr lang="en-GB" dirty="0"/>
              <a:t>Reward systems can lead to significant improvements in employee performance. </a:t>
            </a:r>
          </a:p>
        </p:txBody>
      </p:sp>
    </p:spTree>
    <p:extLst>
      <p:ext uri="{BB962C8B-B14F-4D97-AF65-F5344CB8AC3E}">
        <p14:creationId xmlns:p14="http://schemas.microsoft.com/office/powerpoint/2010/main" val="8613358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1">
            <a:extLst>
              <a:ext uri="{FF2B5EF4-FFF2-40B4-BE49-F238E27FC236}">
                <a16:creationId xmlns:a16="http://schemas.microsoft.com/office/drawing/2014/main" id="{4A11428A-2F84-4765-A9A1-31139B87C5D7}"/>
              </a:ext>
            </a:extLst>
          </p:cNvPr>
          <p:cNvSpPr>
            <a:spLocks noGrp="1"/>
          </p:cNvSpPr>
          <p:nvPr>
            <p:ph type="title"/>
          </p:nvPr>
        </p:nvSpPr>
        <p:spPr/>
        <p:txBody>
          <a:bodyPr>
            <a:normAutofit fontScale="90000"/>
          </a:bodyPr>
          <a:lstStyle/>
          <a:p>
            <a:pPr>
              <a:lnSpc>
                <a:spcPct val="115000"/>
              </a:lnSpc>
              <a:spcAft>
                <a:spcPts val="800"/>
              </a:spcAft>
            </a:pPr>
            <a:br>
              <a:rPr lang="en-GB" sz="1800" b="1" dirty="0">
                <a:effectLst/>
                <a:latin typeface="Arial" panose="020B0604020202020204" pitchFamily="34" charset="0"/>
                <a:ea typeface="Calibri" panose="020F0502020204030204" pitchFamily="34" charset="0"/>
                <a:cs typeface="Arial" panose="020B0604020202020204" pitchFamily="34" charset="0"/>
              </a:rPr>
            </a:br>
            <a:br>
              <a:rPr lang="en-GB" sz="1800" b="1" dirty="0">
                <a:effectLst/>
                <a:latin typeface="Arial" panose="020B0604020202020204" pitchFamily="34" charset="0"/>
                <a:ea typeface="Calibri" panose="020F0502020204030204" pitchFamily="34" charset="0"/>
                <a:cs typeface="Arial" panose="020B0604020202020204" pitchFamily="34" charset="0"/>
              </a:rPr>
            </a:br>
            <a:br>
              <a:rPr lang="en-GB" sz="1800" b="1" dirty="0">
                <a:effectLst/>
                <a:latin typeface="Arial" panose="020B0604020202020204" pitchFamily="34" charset="0"/>
                <a:ea typeface="Calibri" panose="020F0502020204030204" pitchFamily="34" charset="0"/>
                <a:cs typeface="Arial" panose="020B0604020202020204" pitchFamily="34" charset="0"/>
              </a:rPr>
            </a:br>
            <a:br>
              <a:rPr lang="en-GB" sz="1800" b="1" dirty="0">
                <a:effectLst/>
                <a:latin typeface="Arial" panose="020B0604020202020204" pitchFamily="34" charset="0"/>
                <a:ea typeface="Calibri" panose="020F0502020204030204" pitchFamily="34" charset="0"/>
                <a:cs typeface="Arial" panose="020B0604020202020204" pitchFamily="34" charset="0"/>
              </a:rPr>
            </a:br>
            <a:br>
              <a:rPr lang="en-GB" sz="1800" b="1" dirty="0">
                <a:effectLst/>
                <a:latin typeface="Arial" panose="020B0604020202020204" pitchFamily="34" charset="0"/>
                <a:ea typeface="Calibri" panose="020F0502020204030204" pitchFamily="34" charset="0"/>
                <a:cs typeface="Arial" panose="020B0604020202020204" pitchFamily="34" charset="0"/>
              </a:rPr>
            </a:br>
            <a:br>
              <a:rPr lang="en-GB" sz="1800" b="1" dirty="0">
                <a:effectLst/>
                <a:latin typeface="Arial" panose="020B0604020202020204" pitchFamily="34" charset="0"/>
                <a:ea typeface="Calibri" panose="020F0502020204030204" pitchFamily="34" charset="0"/>
                <a:cs typeface="Arial" panose="020B0604020202020204" pitchFamily="34" charset="0"/>
              </a:rPr>
            </a:br>
            <a:r>
              <a:rPr lang="en-GB" sz="4000" dirty="0">
                <a:latin typeface="+mn-lt"/>
                <a:cs typeface="Arial" panose="020B0604020202020204" pitchFamily="34" charset="0"/>
              </a:rPr>
              <a:t>Factors That Affect Work Performance</a:t>
            </a:r>
            <a:br>
              <a:rPr lang="en-GB" sz="3100" dirty="0">
                <a:latin typeface="+mn-lt"/>
                <a:cs typeface="Arial" panose="020B0604020202020204" pitchFamily="34" charset="0"/>
              </a:rPr>
            </a:br>
            <a:r>
              <a:rPr lang="en-GB" sz="3100" dirty="0">
                <a:latin typeface="+mn-lt"/>
                <a:cs typeface="Arial" panose="020B0604020202020204" pitchFamily="34" charset="0"/>
              </a:rPr>
              <a:t> </a:t>
            </a:r>
            <a:br>
              <a:rPr lang="en-GB" sz="1800" dirty="0">
                <a:effectLst/>
                <a:latin typeface="Calibri" panose="020F0502020204030204" pitchFamily="34" charset="0"/>
                <a:ea typeface="Calibri" panose="020F0502020204030204" pitchFamily="34" charset="0"/>
                <a:cs typeface="Arial" panose="020B0604020202020204" pitchFamily="34" charset="0"/>
              </a:rPr>
            </a:br>
            <a:r>
              <a:rPr lang="en-GB" sz="1800" dirty="0">
                <a:solidFill>
                  <a:srgbClr val="0070C0"/>
                </a:solidFill>
                <a:effectLst/>
                <a:latin typeface="Arial" panose="020B0604020202020204" pitchFamily="34" charset="0"/>
                <a:ea typeface="Calibri" panose="020F0502020204030204" pitchFamily="34" charset="0"/>
                <a:cs typeface="Arial" panose="020B0604020202020204" pitchFamily="34" charset="0"/>
              </a:rPr>
              <a:t> </a:t>
            </a:r>
            <a:br>
              <a:rPr lang="en-GB" sz="1800" dirty="0">
                <a:effectLst/>
                <a:latin typeface="Calibri" panose="020F0502020204030204" pitchFamily="34" charset="0"/>
                <a:ea typeface="Calibri" panose="020F0502020204030204" pitchFamily="34" charset="0"/>
                <a:cs typeface="Arial" panose="020B0604020202020204" pitchFamily="34" charset="0"/>
              </a:rPr>
            </a:br>
            <a:r>
              <a:rPr lang="en-GB" sz="1800" dirty="0">
                <a:solidFill>
                  <a:srgbClr val="0070C0"/>
                </a:solidFill>
                <a:effectLst/>
                <a:latin typeface="Arial" panose="020B0604020202020204" pitchFamily="34" charset="0"/>
                <a:ea typeface="Calibri" panose="020F0502020204030204" pitchFamily="34" charset="0"/>
                <a:cs typeface="Arial" panose="020B0604020202020204" pitchFamily="34" charset="0"/>
              </a:rPr>
              <a:t> </a:t>
            </a:r>
            <a:br>
              <a:rPr lang="en-GB" sz="1800" dirty="0">
                <a:solidFill>
                  <a:srgbClr val="0070C0"/>
                </a:solidFill>
                <a:latin typeface="Calibri" panose="020F0502020204030204" pitchFamily="34" charset="0"/>
                <a:ea typeface="Calibri" panose="020F0502020204030204" pitchFamily="34" charset="0"/>
                <a:cs typeface="Arial" panose="020B0604020202020204" pitchFamily="34" charset="0"/>
              </a:rPr>
            </a:br>
            <a:br>
              <a:rPr lang="en-GB" sz="1800" dirty="0">
                <a:solidFill>
                  <a:srgbClr val="0070C0"/>
                </a:solidFill>
                <a:latin typeface="Calibri" panose="020F0502020204030204" pitchFamily="34" charset="0"/>
                <a:ea typeface="Calibri" panose="020F0502020204030204" pitchFamily="34" charset="0"/>
                <a:cs typeface="Arial" panose="020B0604020202020204" pitchFamily="34" charset="0"/>
              </a:rPr>
            </a:br>
            <a:br>
              <a:rPr lang="en-GB" sz="1800" dirty="0">
                <a:solidFill>
                  <a:srgbClr val="0070C0"/>
                </a:solidFill>
                <a:latin typeface="Calibri" panose="020F0502020204030204" pitchFamily="34" charset="0"/>
                <a:ea typeface="Calibri" panose="020F0502020204030204" pitchFamily="34" charset="0"/>
                <a:cs typeface="Arial" panose="020B0604020202020204" pitchFamily="34" charset="0"/>
              </a:rPr>
            </a:br>
            <a:r>
              <a:rPr lang="en-GB" sz="1800" dirty="0">
                <a:effectLst/>
                <a:latin typeface="Arial" panose="020B0604020202020204" pitchFamily="34" charset="0"/>
                <a:ea typeface="Calibri" panose="020F0502020204030204" pitchFamily="34" charset="0"/>
                <a:cs typeface="Arial" panose="020B0604020202020204" pitchFamily="34" charset="0"/>
              </a:rPr>
              <a:t>the greater the chances of achieving high levels of performance.  </a:t>
            </a:r>
            <a:endParaRPr lang="en-GB" sz="1800" dirty="0">
              <a:effectLst/>
              <a:latin typeface="Calibri" panose="020F0502020204030204" pitchFamily="34" charset="0"/>
              <a:ea typeface="Calibri" panose="020F0502020204030204" pitchFamily="34" charset="0"/>
              <a:cs typeface="Arial" panose="020B0604020202020204" pitchFamily="34" charset="0"/>
            </a:endParaRPr>
          </a:p>
        </p:txBody>
      </p:sp>
      <p:sp>
        <p:nvSpPr>
          <p:cNvPr id="5" name="Content Placeholder 4">
            <a:extLst>
              <a:ext uri="{FF2B5EF4-FFF2-40B4-BE49-F238E27FC236}">
                <a16:creationId xmlns:a16="http://schemas.microsoft.com/office/drawing/2014/main" id="{41DC9C7F-8F38-4A30-96CE-2176AA91C90A}"/>
              </a:ext>
            </a:extLst>
          </p:cNvPr>
          <p:cNvSpPr txBox="1">
            <a:spLocks noGrp="1"/>
          </p:cNvSpPr>
          <p:nvPr>
            <p:ph idx="1"/>
          </p:nvPr>
        </p:nvSpPr>
        <p:spPr>
          <a:xfrm>
            <a:off x="609600" y="1600201"/>
            <a:ext cx="10972800" cy="3871124"/>
          </a:xfrm>
          <a:prstGeom prst="rect">
            <a:avLst/>
          </a:prstGeom>
          <a:noFill/>
        </p:spPr>
        <p:txBody>
          <a:bodyPr wrap="square">
            <a:spAutoFit/>
          </a:bodyPr>
          <a:lstStyle/>
          <a:p>
            <a:pPr indent="0">
              <a:lnSpc>
                <a:spcPct val="115000"/>
              </a:lnSpc>
              <a:spcAft>
                <a:spcPts val="800"/>
              </a:spcAft>
              <a:buNone/>
            </a:pPr>
            <a:r>
              <a:rPr lang="en-GB" sz="1800" dirty="0">
                <a:effectLst/>
                <a:latin typeface="Arial" charset="0"/>
                <a:ea typeface="Arial" charset="0"/>
                <a:cs typeface="Arial" charset="0"/>
              </a:rPr>
              <a:t>When we consider the factors related to an individual worker, we can view these under two main headings </a:t>
            </a:r>
            <a:endParaRPr lang="en-GB" sz="1800" dirty="0">
              <a:latin typeface="Arial" charset="0"/>
              <a:ea typeface="Arial" charset="0"/>
              <a:cs typeface="Arial" charset="0"/>
            </a:endParaRPr>
          </a:p>
          <a:p>
            <a:pPr marL="285750" indent="-285750">
              <a:lnSpc>
                <a:spcPct val="115000"/>
              </a:lnSpc>
              <a:spcAft>
                <a:spcPts val="800"/>
              </a:spcAft>
              <a:buFont typeface="Arial" panose="020B0604020202020204" pitchFamily="34" charset="0"/>
              <a:buChar char="•"/>
            </a:pPr>
            <a:r>
              <a:rPr lang="en-GB" sz="1800" b="1" dirty="0">
                <a:effectLst/>
                <a:latin typeface="Arial" charset="0"/>
                <a:ea typeface="Arial" charset="0"/>
                <a:cs typeface="Arial" charset="0"/>
              </a:rPr>
              <a:t>capability,</a:t>
            </a:r>
            <a:r>
              <a:rPr lang="en-GB" sz="1800" dirty="0">
                <a:effectLst/>
                <a:latin typeface="Arial" charset="0"/>
                <a:ea typeface="Arial" charset="0"/>
                <a:cs typeface="Arial" charset="0"/>
              </a:rPr>
              <a:t> the extent to which someone is able to complete their allocated work</a:t>
            </a:r>
            <a:endParaRPr lang="en-GB" sz="1800" dirty="0">
              <a:latin typeface="Arial" charset="0"/>
              <a:ea typeface="Arial" charset="0"/>
              <a:cs typeface="Arial" charset="0"/>
            </a:endParaRPr>
          </a:p>
          <a:p>
            <a:pPr marL="285750" indent="-285750">
              <a:lnSpc>
                <a:spcPct val="115000"/>
              </a:lnSpc>
              <a:spcAft>
                <a:spcPts val="800"/>
              </a:spcAft>
              <a:buFont typeface="Arial" panose="020B0604020202020204" pitchFamily="34" charset="0"/>
              <a:buChar char="•"/>
            </a:pPr>
            <a:r>
              <a:rPr lang="en-GB" sz="1800" b="1" dirty="0">
                <a:effectLst/>
                <a:latin typeface="Arial" charset="0"/>
                <a:ea typeface="Arial" charset="0"/>
                <a:cs typeface="Arial" charset="0"/>
              </a:rPr>
              <a:t>motivation</a:t>
            </a:r>
            <a:r>
              <a:rPr lang="en-GB" sz="1800" dirty="0">
                <a:effectLst/>
                <a:latin typeface="Arial" charset="0"/>
                <a:ea typeface="Arial" charset="0"/>
                <a:cs typeface="Arial" charset="0"/>
              </a:rPr>
              <a:t> the extent to which someone is enthusiastic, or even willing, to complete it.</a:t>
            </a:r>
          </a:p>
          <a:p>
            <a:pPr marL="285750" indent="-285750">
              <a:lnSpc>
                <a:spcPct val="115000"/>
              </a:lnSpc>
              <a:spcAft>
                <a:spcPts val="800"/>
              </a:spcAft>
              <a:buFont typeface="Arial" panose="020B0604020202020204" pitchFamily="34" charset="0"/>
              <a:buChar char="•"/>
            </a:pPr>
            <a:endParaRPr lang="en-GB" sz="1800" dirty="0">
              <a:effectLst/>
              <a:latin typeface="Arial" charset="0"/>
              <a:ea typeface="Arial" charset="0"/>
              <a:cs typeface="Arial" charset="0"/>
            </a:endParaRPr>
          </a:p>
          <a:p>
            <a:pPr marL="0" indent="0" algn="ctr">
              <a:lnSpc>
                <a:spcPct val="115000"/>
              </a:lnSpc>
              <a:spcAft>
                <a:spcPts val="800"/>
              </a:spcAft>
              <a:buNone/>
            </a:pPr>
            <a:r>
              <a:rPr lang="en-GB" sz="1800" b="1" dirty="0">
                <a:effectLst/>
                <a:latin typeface="Arial" charset="0"/>
                <a:ea typeface="Arial" charset="0"/>
                <a:cs typeface="Arial" charset="0"/>
              </a:rPr>
              <a:t>Logic suggests that the more we can ensure high levels of both motivation and capability the greater the chances of achieving high levels of performance.  </a:t>
            </a:r>
          </a:p>
          <a:p>
            <a:pPr marL="800100" lvl="1" indent="-342900">
              <a:lnSpc>
                <a:spcPct val="106000"/>
              </a:lnSpc>
              <a:buFont typeface="Symbol" panose="05050102010706020507" pitchFamily="18" charset="2"/>
              <a:buChar char=""/>
            </a:pPr>
            <a:endParaRPr lang="en-GB" sz="2400" dirty="0">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6000"/>
              </a:lnSpc>
              <a:buFont typeface="Symbol" panose="05050102010706020507" pitchFamily="18" charset="2"/>
              <a:buChar char=""/>
            </a:pP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272011060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1">
            <a:extLst>
              <a:ext uri="{FF2B5EF4-FFF2-40B4-BE49-F238E27FC236}">
                <a16:creationId xmlns:a16="http://schemas.microsoft.com/office/drawing/2014/main" id="{4A11428A-2F84-4765-A9A1-31139B87C5D7}"/>
              </a:ext>
            </a:extLst>
          </p:cNvPr>
          <p:cNvSpPr>
            <a:spLocks noGrp="1"/>
          </p:cNvSpPr>
          <p:nvPr>
            <p:ph type="title"/>
          </p:nvPr>
        </p:nvSpPr>
        <p:spPr/>
        <p:txBody>
          <a:bodyPr>
            <a:noAutofit/>
          </a:bodyPr>
          <a:lstStyle/>
          <a:p>
            <a:pPr>
              <a:lnSpc>
                <a:spcPct val="115000"/>
              </a:lnSpc>
            </a:pPr>
            <a:r>
              <a:rPr lang="en-GB" sz="3600" dirty="0">
                <a:latin typeface="+mn-lt"/>
                <a:cs typeface="Arial" panose="020B0604020202020204" pitchFamily="34" charset="0"/>
              </a:rPr>
              <a:t>Factors That Affect Work Performance</a:t>
            </a:r>
            <a:br>
              <a:rPr lang="en-GB" sz="3600" dirty="0">
                <a:latin typeface="+mn-lt"/>
                <a:cs typeface="Arial" panose="020B0604020202020204" pitchFamily="34" charset="0"/>
              </a:rPr>
            </a:br>
            <a:r>
              <a:rPr lang="en-GB" sz="3600" dirty="0">
                <a:latin typeface="+mn-lt"/>
                <a:cs typeface="Arial" panose="020B0604020202020204" pitchFamily="34" charset="0"/>
              </a:rPr>
              <a:t> - Motivation </a:t>
            </a:r>
          </a:p>
        </p:txBody>
      </p:sp>
      <p:sp>
        <p:nvSpPr>
          <p:cNvPr id="5" name="Content Placeholder 4">
            <a:extLst>
              <a:ext uri="{FF2B5EF4-FFF2-40B4-BE49-F238E27FC236}">
                <a16:creationId xmlns:a16="http://schemas.microsoft.com/office/drawing/2014/main" id="{41DC9C7F-8F38-4A30-96CE-2176AA91C90A}"/>
              </a:ext>
            </a:extLst>
          </p:cNvPr>
          <p:cNvSpPr txBox="1">
            <a:spLocks noGrp="1"/>
          </p:cNvSpPr>
          <p:nvPr>
            <p:ph idx="1"/>
          </p:nvPr>
        </p:nvSpPr>
        <p:spPr>
          <a:prstGeom prst="rect">
            <a:avLst/>
          </a:prstGeom>
          <a:noFill/>
        </p:spPr>
        <p:txBody>
          <a:bodyPr wrap="square">
            <a:spAutoFit/>
          </a:bodyPr>
          <a:lstStyle/>
          <a:p>
            <a:pPr>
              <a:lnSpc>
                <a:spcPct val="115000"/>
              </a:lnSpc>
            </a:pPr>
            <a:endParaRPr lang="en-GB" sz="1800" dirty="0">
              <a:effectLst/>
              <a:latin typeface="Arial" panose="020B0604020202020204" pitchFamily="34" charset="0"/>
              <a:ea typeface="Calibri" panose="020F0502020204030204" pitchFamily="34" charset="0"/>
              <a:cs typeface="Arial" panose="020B0604020202020204" pitchFamily="34" charset="0"/>
            </a:endParaRPr>
          </a:p>
          <a:p>
            <a:pPr marL="342900" indent="-342900">
              <a:lnSpc>
                <a:spcPct val="115000"/>
              </a:lnSpc>
              <a:buFont typeface="Symbol" panose="05050102010706020507" pitchFamily="18" charset="2"/>
              <a:buChar char=""/>
            </a:pPr>
            <a:r>
              <a:rPr lang="en-GB" sz="1800" dirty="0">
                <a:effectLst/>
                <a:latin typeface="Arial" panose="020B0604020202020204" pitchFamily="34" charset="0"/>
                <a:ea typeface="Calibri" panose="020F0502020204030204" pitchFamily="34" charset="0"/>
                <a:cs typeface="Arial" panose="020B0604020202020204" pitchFamily="34" charset="0"/>
              </a:rPr>
              <a:t>Human beings are motivated by different things depending on their individual needs, life-stage and context.  </a:t>
            </a:r>
            <a:endParaRPr lang="en-GB" sz="1800" dirty="0">
              <a:effectLst/>
              <a:latin typeface="Calibri" panose="020F0502020204030204" pitchFamily="34" charset="0"/>
              <a:ea typeface="Calibri" panose="020F0502020204030204" pitchFamily="34" charset="0"/>
              <a:cs typeface="Arial" panose="020B0604020202020204" pitchFamily="34" charset="0"/>
            </a:endParaRPr>
          </a:p>
          <a:p>
            <a:pPr marL="342900" lvl="0" indent="-342900">
              <a:lnSpc>
                <a:spcPct val="115000"/>
              </a:lnSpc>
              <a:buFont typeface="Symbol" panose="05050102010706020507" pitchFamily="18" charset="2"/>
              <a:buChar char=""/>
            </a:pPr>
            <a:r>
              <a:rPr lang="en-GB" sz="1800" dirty="0">
                <a:effectLst/>
                <a:latin typeface="Arial" panose="020B0604020202020204" pitchFamily="34" charset="0"/>
                <a:ea typeface="Calibri" panose="020F0502020204030204" pitchFamily="34" charset="0"/>
                <a:cs typeface="Arial" panose="020B0604020202020204" pitchFamily="34" charset="0"/>
              </a:rPr>
              <a:t>Motivation can be intrinsic (resulting from internal factors such as enjoyment or feeling appreciated) or extrinsic (resulting from external factors such as pay and benefits, or titles and awards</a:t>
            </a:r>
          </a:p>
          <a:p>
            <a:pPr marL="342900" lvl="0" indent="-342900">
              <a:lnSpc>
                <a:spcPct val="115000"/>
              </a:lnSpc>
              <a:buFont typeface="Symbol" panose="05050102010706020507" pitchFamily="18" charset="2"/>
              <a:buChar char=""/>
            </a:pPr>
            <a:r>
              <a:rPr lang="en-GB" sz="1800" dirty="0">
                <a:effectLst/>
                <a:latin typeface="Arial" panose="020B0604020202020204" pitchFamily="34" charset="0"/>
                <a:ea typeface="Calibri" panose="020F0502020204030204" pitchFamily="34" charset="0"/>
                <a:cs typeface="Arial" panose="020B0604020202020204" pitchFamily="34" charset="0"/>
              </a:rPr>
              <a:t>Extrinsic factors are important, and where these are insufficient, they will significantly affect motivation.</a:t>
            </a:r>
            <a:endParaRPr lang="en-GB" sz="1800" dirty="0">
              <a:effectLst/>
              <a:latin typeface="Calibri" panose="020F0502020204030204" pitchFamily="34" charset="0"/>
              <a:ea typeface="Calibri" panose="020F0502020204030204" pitchFamily="34" charset="0"/>
              <a:cs typeface="Arial" panose="020B0604020202020204" pitchFamily="34" charset="0"/>
            </a:endParaRPr>
          </a:p>
          <a:p>
            <a:pPr marL="342900" lvl="0" indent="-342900">
              <a:lnSpc>
                <a:spcPct val="115000"/>
              </a:lnSpc>
              <a:buFont typeface="Symbol" panose="05050102010706020507" pitchFamily="18" charset="2"/>
              <a:buChar char=""/>
            </a:pPr>
            <a:r>
              <a:rPr lang="en-GB" sz="1800" dirty="0">
                <a:effectLst/>
                <a:latin typeface="Arial" panose="020B0604020202020204" pitchFamily="34" charset="0"/>
                <a:ea typeface="Calibri" panose="020F0502020204030204" pitchFamily="34" charset="0"/>
                <a:cs typeface="Arial" panose="020B0604020202020204" pitchFamily="34" charset="0"/>
              </a:rPr>
              <a:t>Intrinsic factors are equally important and enhancing these may be the best way to improve motivation.</a:t>
            </a:r>
            <a:endParaRPr lang="en-GB" sz="1800" dirty="0">
              <a:effectLst/>
              <a:latin typeface="Calibri" panose="020F0502020204030204" pitchFamily="34" charset="0"/>
              <a:ea typeface="Calibri" panose="020F0502020204030204" pitchFamily="34" charset="0"/>
              <a:cs typeface="Arial" panose="020B0604020202020204" pitchFamily="34" charset="0"/>
            </a:endParaRPr>
          </a:p>
          <a:p>
            <a:pPr marL="342900" lvl="0" indent="-342900">
              <a:lnSpc>
                <a:spcPct val="115000"/>
              </a:lnSpc>
              <a:buFont typeface="Symbol" panose="05050102010706020507" pitchFamily="18" charset="2"/>
              <a:buChar char=""/>
            </a:pPr>
            <a:r>
              <a:rPr lang="en-GB" sz="1800" dirty="0">
                <a:effectLst/>
                <a:latin typeface="Arial" panose="020B0604020202020204" pitchFamily="34" charset="0"/>
                <a:ea typeface="Calibri" panose="020F0502020204030204" pitchFamily="34" charset="0"/>
                <a:cs typeface="Arial" panose="020B0604020202020204" pitchFamily="34" charset="0"/>
              </a:rPr>
              <a:t>There is evidence that we all share some intrinsic drives or motivators: the desire to have some control over our own work and lives; to ‘be good at something’ that we consider important; and to feel that, in some way, we are connected to others.</a:t>
            </a:r>
            <a:endParaRPr lang="en-GB" sz="2400" dirty="0">
              <a:latin typeface="Calibri" panose="020F0502020204030204" pitchFamily="34"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4101252271"/>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BA6FCF2-5F80-1B19-89A4-27ADB9006F39}"/>
              </a:ext>
            </a:extLst>
          </p:cNvPr>
          <p:cNvSpPr>
            <a:spLocks noGrp="1"/>
          </p:cNvSpPr>
          <p:nvPr>
            <p:ph type="title"/>
          </p:nvPr>
        </p:nvSpPr>
        <p:spPr/>
        <p:txBody>
          <a:bodyPr/>
          <a:lstStyle/>
          <a:p>
            <a:r>
              <a:rPr lang="en-GB" dirty="0"/>
              <a:t>Extrinsic and intrinsic rewards</a:t>
            </a:r>
          </a:p>
        </p:txBody>
      </p:sp>
      <p:sp>
        <p:nvSpPr>
          <p:cNvPr id="3" name="Content Placeholder 2">
            <a:extLst>
              <a:ext uri="{FF2B5EF4-FFF2-40B4-BE49-F238E27FC236}">
                <a16:creationId xmlns:a16="http://schemas.microsoft.com/office/drawing/2014/main" id="{966AD4AA-E518-B345-231E-82FF33F3192E}"/>
              </a:ext>
            </a:extLst>
          </p:cNvPr>
          <p:cNvSpPr>
            <a:spLocks noGrp="1"/>
          </p:cNvSpPr>
          <p:nvPr>
            <p:ph idx="1"/>
          </p:nvPr>
        </p:nvSpPr>
        <p:spPr/>
        <p:txBody>
          <a:bodyPr>
            <a:normAutofit fontScale="85000" lnSpcReduction="10000"/>
          </a:bodyPr>
          <a:lstStyle/>
          <a:p>
            <a:r>
              <a:rPr lang="en-GB" dirty="0"/>
              <a:t>Extrinsic reward – tangible, covering pay, bonuses and benefits.</a:t>
            </a:r>
          </a:p>
          <a:p>
            <a:r>
              <a:rPr lang="en-GB" dirty="0"/>
              <a:t>Intrinsic reward – psychological benefits each employee gains from making a meaningful contribution through their work.  </a:t>
            </a:r>
          </a:p>
          <a:p>
            <a:r>
              <a:rPr lang="en-GB" dirty="0"/>
              <a:t>Can lead to improving employee contribution and sustained organisational performance. </a:t>
            </a:r>
          </a:p>
          <a:p>
            <a:r>
              <a:rPr lang="en-GB" dirty="0"/>
              <a:t>Money alone is no longer a motivator. </a:t>
            </a:r>
          </a:p>
          <a:p>
            <a:r>
              <a:rPr lang="en-GB" dirty="0"/>
              <a:t>Money can be a demotivator if employees consider their pay unfair. </a:t>
            </a:r>
          </a:p>
          <a:p>
            <a:r>
              <a:rPr lang="en-GB" dirty="0"/>
              <a:t>Need to consider whether approach is ethical.</a:t>
            </a:r>
          </a:p>
        </p:txBody>
      </p:sp>
    </p:spTree>
    <p:extLst>
      <p:ext uri="{BB962C8B-B14F-4D97-AF65-F5344CB8AC3E}">
        <p14:creationId xmlns:p14="http://schemas.microsoft.com/office/powerpoint/2010/main" val="2304171827"/>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itle 1">
            <a:extLst>
              <a:ext uri="{FF2B5EF4-FFF2-40B4-BE49-F238E27FC236}">
                <a16:creationId xmlns:a16="http://schemas.microsoft.com/office/drawing/2014/main" id="{997F1D1D-59F1-7127-52E0-076466BD910A}"/>
              </a:ext>
            </a:extLst>
          </p:cNvPr>
          <p:cNvSpPr>
            <a:spLocks noGrp="1"/>
          </p:cNvSpPr>
          <p:nvPr>
            <p:ph type="title"/>
          </p:nvPr>
        </p:nvSpPr>
        <p:spPr>
          <a:xfrm>
            <a:off x="609600" y="274638"/>
            <a:ext cx="10972800" cy="1143000"/>
          </a:xfrm>
        </p:spPr>
        <p:txBody>
          <a:bodyPr anchor="ctr">
            <a:normAutofit/>
          </a:bodyPr>
          <a:lstStyle/>
          <a:p>
            <a:r>
              <a:rPr lang="en-US" dirty="0"/>
              <a:t>Maslow’s Hierarchy of Needs</a:t>
            </a:r>
          </a:p>
        </p:txBody>
      </p:sp>
      <p:sp>
        <p:nvSpPr>
          <p:cNvPr id="16" name="Content Placeholder 2">
            <a:extLst>
              <a:ext uri="{FF2B5EF4-FFF2-40B4-BE49-F238E27FC236}">
                <a16:creationId xmlns:a16="http://schemas.microsoft.com/office/drawing/2014/main" id="{4D94CADA-6581-F5D9-471A-97321967A533}"/>
              </a:ext>
            </a:extLst>
          </p:cNvPr>
          <p:cNvSpPr>
            <a:spLocks noGrp="1"/>
          </p:cNvSpPr>
          <p:nvPr>
            <p:ph sz="half" idx="1"/>
          </p:nvPr>
        </p:nvSpPr>
        <p:spPr>
          <a:xfrm>
            <a:off x="609600" y="1600201"/>
            <a:ext cx="5384800" cy="3989040"/>
          </a:xfrm>
        </p:spPr>
        <p:txBody>
          <a:bodyPr/>
          <a:lstStyle/>
          <a:p>
            <a:endParaRPr lang="en-US"/>
          </a:p>
        </p:txBody>
      </p:sp>
      <p:pic>
        <p:nvPicPr>
          <p:cNvPr id="6" name="Picture 5">
            <a:extLst>
              <a:ext uri="{FF2B5EF4-FFF2-40B4-BE49-F238E27FC236}">
                <a16:creationId xmlns:a16="http://schemas.microsoft.com/office/drawing/2014/main" id="{C6B359F3-9F7C-D8BE-A6A8-9D2ABCEF09C1}"/>
              </a:ext>
            </a:extLst>
          </p:cNvPr>
          <p:cNvPicPr>
            <a:picLocks noChangeAspect="1"/>
          </p:cNvPicPr>
          <p:nvPr/>
        </p:nvPicPr>
        <p:blipFill>
          <a:blip r:embed="rId3"/>
          <a:stretch>
            <a:fillRect/>
          </a:stretch>
        </p:blipFill>
        <p:spPr>
          <a:xfrm>
            <a:off x="3403600" y="1531821"/>
            <a:ext cx="5384800" cy="3594353"/>
          </a:xfrm>
          <a:prstGeom prst="rect">
            <a:avLst/>
          </a:prstGeom>
          <a:noFill/>
        </p:spPr>
      </p:pic>
    </p:spTree>
    <p:extLst>
      <p:ext uri="{BB962C8B-B14F-4D97-AF65-F5344CB8AC3E}">
        <p14:creationId xmlns:p14="http://schemas.microsoft.com/office/powerpoint/2010/main" val="4051918683"/>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pPr algn="ctr"/>
            <a:r>
              <a:rPr lang="en-GB" dirty="0"/>
              <a:t>Herzberg’s Motivation Theory – Two Factor Theory</a:t>
            </a:r>
          </a:p>
        </p:txBody>
      </p:sp>
      <p:pic>
        <p:nvPicPr>
          <p:cNvPr id="4" name="Content Placeholder 3"/>
          <p:cNvPicPr>
            <a:picLocks noGrp="1" noChangeAspect="1"/>
          </p:cNvPicPr>
          <p:nvPr>
            <p:ph idx="1"/>
          </p:nvPr>
        </p:nvPicPr>
        <p:blipFill>
          <a:blip r:embed="rId3"/>
          <a:stretch>
            <a:fillRect/>
          </a:stretch>
        </p:blipFill>
        <p:spPr>
          <a:xfrm>
            <a:off x="4908550" y="2914650"/>
            <a:ext cx="2419350" cy="1885950"/>
          </a:xfrm>
          <a:prstGeom prst="rect">
            <a:avLst/>
          </a:prstGeom>
        </p:spPr>
      </p:pic>
      <p:sp>
        <p:nvSpPr>
          <p:cNvPr id="5" name="Rectangle 4"/>
          <p:cNvSpPr/>
          <p:nvPr/>
        </p:nvSpPr>
        <p:spPr>
          <a:xfrm>
            <a:off x="2315580" y="1772816"/>
            <a:ext cx="7560840" cy="923330"/>
          </a:xfrm>
          <a:prstGeom prst="rect">
            <a:avLst/>
          </a:prstGeom>
        </p:spPr>
        <p:txBody>
          <a:bodyPr wrap="square">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rPr>
              <a:t>Herzberg’s Motivation Theory model, or Two Factor Theory, argues that there are two factors that an organisation can adjust to influence motivation in the workplace.</a:t>
            </a:r>
          </a:p>
        </p:txBody>
      </p:sp>
      <p:sp>
        <p:nvSpPr>
          <p:cNvPr id="6" name="Rectangle 5"/>
          <p:cNvSpPr/>
          <p:nvPr/>
        </p:nvSpPr>
        <p:spPr>
          <a:xfrm>
            <a:off x="1616453" y="3429000"/>
            <a:ext cx="2823362" cy="1754326"/>
          </a:xfrm>
          <a:prstGeom prst="rect">
            <a:avLst/>
          </a:prstGeom>
        </p:spPr>
        <p:txBody>
          <a:bodyPr wrap="square">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srgbClr val="FF0000"/>
                </a:solidFill>
                <a:effectLst/>
                <a:uLnTx/>
                <a:uFillTx/>
                <a:latin typeface="Calibri" panose="020F0502020204030204"/>
                <a:ea typeface="+mn-ea"/>
                <a:cs typeface="+mn-cs"/>
              </a:rPr>
              <a:t>Hygiene factors</a:t>
            </a:r>
            <a:r>
              <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rPr>
              <a:t>: These won’t encourage employees to work harder but they will cause them to become unmotivated if they are not present</a:t>
            </a:r>
          </a:p>
        </p:txBody>
      </p:sp>
      <p:sp>
        <p:nvSpPr>
          <p:cNvPr id="7" name="Rectangle 6"/>
          <p:cNvSpPr/>
          <p:nvPr/>
        </p:nvSpPr>
        <p:spPr>
          <a:xfrm>
            <a:off x="8256240" y="3356993"/>
            <a:ext cx="2274844" cy="1200329"/>
          </a:xfrm>
          <a:prstGeom prst="rect">
            <a:avLst/>
          </a:prstGeom>
        </p:spPr>
        <p:txBody>
          <a:bodyPr wrap="square">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srgbClr val="B3B435">
                    <a:lumMod val="50000"/>
                  </a:srgbClr>
                </a:solidFill>
                <a:effectLst/>
                <a:uLnTx/>
                <a:uFillTx/>
                <a:latin typeface="Calibri" panose="020F0502020204030204"/>
                <a:ea typeface="+mn-ea"/>
                <a:cs typeface="+mn-cs"/>
              </a:rPr>
              <a:t>Motivators</a:t>
            </a:r>
            <a:r>
              <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rPr>
              <a:t>: Which can encourage employees to work harder.</a:t>
            </a:r>
          </a:p>
        </p:txBody>
      </p:sp>
    </p:spTree>
    <p:extLst>
      <p:ext uri="{BB962C8B-B14F-4D97-AF65-F5344CB8AC3E}">
        <p14:creationId xmlns:p14="http://schemas.microsoft.com/office/powerpoint/2010/main" val="3511482721"/>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p:cNvPicPr>
            <a:picLocks noChangeAspect="1"/>
          </p:cNvPicPr>
          <p:nvPr/>
        </p:nvPicPr>
        <p:blipFill>
          <a:blip r:embed="rId3"/>
          <a:stretch>
            <a:fillRect/>
          </a:stretch>
        </p:blipFill>
        <p:spPr>
          <a:xfrm>
            <a:off x="2100282" y="1959"/>
            <a:ext cx="7992888" cy="5762607"/>
          </a:xfrm>
          <a:prstGeom prst="rect">
            <a:avLst/>
          </a:prstGeom>
        </p:spPr>
      </p:pic>
    </p:spTree>
    <p:extLst>
      <p:ext uri="{BB962C8B-B14F-4D97-AF65-F5344CB8AC3E}">
        <p14:creationId xmlns:p14="http://schemas.microsoft.com/office/powerpoint/2010/main" val="971067083"/>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5CC897D-D515-F5C3-22E7-8D5E12E7A188}"/>
              </a:ext>
            </a:extLst>
          </p:cNvPr>
          <p:cNvSpPr>
            <a:spLocks noGrp="1"/>
          </p:cNvSpPr>
          <p:nvPr>
            <p:ph type="title"/>
          </p:nvPr>
        </p:nvSpPr>
        <p:spPr/>
        <p:txBody>
          <a:bodyPr/>
          <a:lstStyle/>
          <a:p>
            <a:r>
              <a:rPr lang="en-GB" dirty="0"/>
              <a:t>Group activity</a:t>
            </a:r>
          </a:p>
        </p:txBody>
      </p:sp>
      <p:sp>
        <p:nvSpPr>
          <p:cNvPr id="3" name="Content Placeholder 2">
            <a:extLst>
              <a:ext uri="{FF2B5EF4-FFF2-40B4-BE49-F238E27FC236}">
                <a16:creationId xmlns:a16="http://schemas.microsoft.com/office/drawing/2014/main" id="{7C92A53D-1E8F-6C1E-AF96-D70A06A27EB4}"/>
              </a:ext>
            </a:extLst>
          </p:cNvPr>
          <p:cNvSpPr>
            <a:spLocks noGrp="1"/>
          </p:cNvSpPr>
          <p:nvPr>
            <p:ph idx="1"/>
          </p:nvPr>
        </p:nvSpPr>
        <p:spPr/>
        <p:txBody>
          <a:bodyPr/>
          <a:lstStyle/>
          <a:p>
            <a:pPr marL="0" indent="0">
              <a:buNone/>
            </a:pPr>
            <a:r>
              <a:rPr lang="en-GB" dirty="0"/>
              <a:t>Review the list of factors and tick whether you think each one is an hygiene factor or motivation factor.</a:t>
            </a:r>
          </a:p>
        </p:txBody>
      </p:sp>
      <p:graphicFrame>
        <p:nvGraphicFramePr>
          <p:cNvPr id="4" name="Table 3">
            <a:extLst>
              <a:ext uri="{FF2B5EF4-FFF2-40B4-BE49-F238E27FC236}">
                <a16:creationId xmlns:a16="http://schemas.microsoft.com/office/drawing/2014/main" id="{FC64A786-16FA-F77F-353D-2171AE1BAB51}"/>
              </a:ext>
            </a:extLst>
          </p:cNvPr>
          <p:cNvGraphicFramePr>
            <a:graphicFrameLocks noGrp="1"/>
          </p:cNvGraphicFramePr>
          <p:nvPr/>
        </p:nvGraphicFramePr>
        <p:xfrm>
          <a:off x="4525344" y="2877954"/>
          <a:ext cx="2717800" cy="2530158"/>
        </p:xfrm>
        <a:graphic>
          <a:graphicData uri="http://schemas.openxmlformats.org/drawingml/2006/table">
            <a:tbl>
              <a:tblPr>
                <a:tableStyleId>{5C22544A-7EE6-4342-B048-85BDC9FD1C3A}</a:tableStyleId>
              </a:tblPr>
              <a:tblGrid>
                <a:gridCol w="1282700">
                  <a:extLst>
                    <a:ext uri="{9D8B030D-6E8A-4147-A177-3AD203B41FA5}">
                      <a16:colId xmlns:a16="http://schemas.microsoft.com/office/drawing/2014/main" val="2133687007"/>
                    </a:ext>
                  </a:extLst>
                </a:gridCol>
                <a:gridCol w="723900">
                  <a:extLst>
                    <a:ext uri="{9D8B030D-6E8A-4147-A177-3AD203B41FA5}">
                      <a16:colId xmlns:a16="http://schemas.microsoft.com/office/drawing/2014/main" val="701996058"/>
                    </a:ext>
                  </a:extLst>
                </a:gridCol>
                <a:gridCol w="711200">
                  <a:extLst>
                    <a:ext uri="{9D8B030D-6E8A-4147-A177-3AD203B41FA5}">
                      <a16:colId xmlns:a16="http://schemas.microsoft.com/office/drawing/2014/main" val="1853959033"/>
                    </a:ext>
                  </a:extLst>
                </a:gridCol>
              </a:tblGrid>
              <a:tr h="123967">
                <a:tc>
                  <a:txBody>
                    <a:bodyPr/>
                    <a:lstStyle/>
                    <a:p>
                      <a:pPr algn="l" fontAlgn="b"/>
                      <a:r>
                        <a:rPr lang="en-GB" sz="1100" u="none" strike="noStrike" dirty="0">
                          <a:effectLst/>
                        </a:rPr>
                        <a:t>Factors </a:t>
                      </a:r>
                      <a:endParaRPr lang="en-GB" sz="1100" b="1" i="0" u="none" strike="noStrike" dirty="0">
                        <a:solidFill>
                          <a:srgbClr val="000000"/>
                        </a:solidFill>
                        <a:effectLst/>
                        <a:latin typeface="Aptos Narrow" panose="020B0004020202020204" pitchFamily="34" charset="0"/>
                      </a:endParaRPr>
                    </a:p>
                  </a:txBody>
                  <a:tcPr marL="4763" marR="4763" marT="4763" marB="0" anchor="b"/>
                </a:tc>
                <a:tc>
                  <a:txBody>
                    <a:bodyPr/>
                    <a:lstStyle/>
                    <a:p>
                      <a:pPr algn="l" fontAlgn="b"/>
                      <a:r>
                        <a:rPr lang="en-GB" sz="1100" u="none" strike="noStrike">
                          <a:effectLst/>
                        </a:rPr>
                        <a:t>Hygiene</a:t>
                      </a:r>
                      <a:endParaRPr lang="en-GB" sz="1100" b="1" i="0" u="none" strike="noStrike">
                        <a:solidFill>
                          <a:srgbClr val="000000"/>
                        </a:solidFill>
                        <a:effectLst/>
                        <a:latin typeface="Aptos Narrow" panose="020B0004020202020204" pitchFamily="34" charset="0"/>
                      </a:endParaRPr>
                    </a:p>
                  </a:txBody>
                  <a:tcPr marL="4763" marR="4763" marT="4763" marB="0" anchor="b"/>
                </a:tc>
                <a:tc>
                  <a:txBody>
                    <a:bodyPr/>
                    <a:lstStyle/>
                    <a:p>
                      <a:pPr algn="l" fontAlgn="b"/>
                      <a:r>
                        <a:rPr lang="en-GB" sz="1100" u="none" strike="noStrike">
                          <a:effectLst/>
                        </a:rPr>
                        <a:t>Motivation</a:t>
                      </a:r>
                      <a:endParaRPr lang="en-GB" sz="1100" b="1" i="0" u="none" strike="noStrike">
                        <a:solidFill>
                          <a:srgbClr val="000000"/>
                        </a:solidFill>
                        <a:effectLst/>
                        <a:latin typeface="Aptos Narrow" panose="020B0004020202020204" pitchFamily="34" charset="0"/>
                      </a:endParaRPr>
                    </a:p>
                  </a:txBody>
                  <a:tcPr marL="4763" marR="4763" marT="4763" marB="0" anchor="b"/>
                </a:tc>
                <a:extLst>
                  <a:ext uri="{0D108BD9-81ED-4DB2-BD59-A6C34878D82A}">
                    <a16:rowId xmlns:a16="http://schemas.microsoft.com/office/drawing/2014/main" val="2949015275"/>
                  </a:ext>
                </a:extLst>
              </a:tr>
              <a:tr h="180975">
                <a:tc>
                  <a:txBody>
                    <a:bodyPr/>
                    <a:lstStyle/>
                    <a:p>
                      <a:pPr algn="l" fontAlgn="b"/>
                      <a:r>
                        <a:rPr lang="en-GB" sz="1100" u="none" strike="noStrike">
                          <a:effectLst/>
                        </a:rPr>
                        <a:t>Company policies</a:t>
                      </a:r>
                      <a:endParaRPr lang="en-GB" sz="1100" b="0" i="0" u="none" strike="noStrike">
                        <a:solidFill>
                          <a:srgbClr val="000000"/>
                        </a:solidFill>
                        <a:effectLst/>
                        <a:latin typeface="Aptos Narrow" panose="020B0004020202020204" pitchFamily="34" charset="0"/>
                      </a:endParaRPr>
                    </a:p>
                  </a:txBody>
                  <a:tcPr marL="4763" marR="4763" marT="4763" marB="0" anchor="b"/>
                </a:tc>
                <a:tc>
                  <a:txBody>
                    <a:bodyPr/>
                    <a:lstStyle/>
                    <a:p>
                      <a:pPr algn="l" fontAlgn="b"/>
                      <a:r>
                        <a:rPr lang="en-GB" sz="1100" u="none" strike="noStrike">
                          <a:effectLst/>
                        </a:rPr>
                        <a:t> </a:t>
                      </a:r>
                      <a:endParaRPr lang="en-GB" sz="1100" b="0" i="0" u="none" strike="noStrike">
                        <a:solidFill>
                          <a:srgbClr val="000000"/>
                        </a:solidFill>
                        <a:effectLst/>
                        <a:latin typeface="Aptos Narrow" panose="020B0004020202020204" pitchFamily="34" charset="0"/>
                      </a:endParaRPr>
                    </a:p>
                  </a:txBody>
                  <a:tcPr marL="4763" marR="4763" marT="4763" marB="0" anchor="b"/>
                </a:tc>
                <a:tc>
                  <a:txBody>
                    <a:bodyPr/>
                    <a:lstStyle/>
                    <a:p>
                      <a:pPr algn="l" fontAlgn="b"/>
                      <a:r>
                        <a:rPr lang="en-GB" sz="1100" u="none" strike="noStrike">
                          <a:effectLst/>
                        </a:rPr>
                        <a:t> </a:t>
                      </a:r>
                      <a:endParaRPr lang="en-GB" sz="1100" b="0" i="0" u="none" strike="noStrike">
                        <a:solidFill>
                          <a:srgbClr val="000000"/>
                        </a:solidFill>
                        <a:effectLst/>
                        <a:latin typeface="Aptos Narrow" panose="020B0004020202020204" pitchFamily="34" charset="0"/>
                      </a:endParaRPr>
                    </a:p>
                  </a:txBody>
                  <a:tcPr marL="4763" marR="4763" marT="4763" marB="0" anchor="b"/>
                </a:tc>
                <a:extLst>
                  <a:ext uri="{0D108BD9-81ED-4DB2-BD59-A6C34878D82A}">
                    <a16:rowId xmlns:a16="http://schemas.microsoft.com/office/drawing/2014/main" val="64353245"/>
                  </a:ext>
                </a:extLst>
              </a:tr>
              <a:tr h="180975">
                <a:tc>
                  <a:txBody>
                    <a:bodyPr/>
                    <a:lstStyle/>
                    <a:p>
                      <a:pPr algn="l" fontAlgn="b"/>
                      <a:r>
                        <a:rPr lang="en-GB" sz="1100" u="none" strike="noStrike">
                          <a:effectLst/>
                        </a:rPr>
                        <a:t>Achievement</a:t>
                      </a:r>
                      <a:endParaRPr lang="en-GB" sz="1100" b="0" i="0" u="none" strike="noStrike">
                        <a:solidFill>
                          <a:srgbClr val="000000"/>
                        </a:solidFill>
                        <a:effectLst/>
                        <a:latin typeface="Aptos Narrow" panose="020B0004020202020204" pitchFamily="34" charset="0"/>
                      </a:endParaRPr>
                    </a:p>
                  </a:txBody>
                  <a:tcPr marL="4763" marR="4763" marT="4763" marB="0" anchor="b"/>
                </a:tc>
                <a:tc>
                  <a:txBody>
                    <a:bodyPr/>
                    <a:lstStyle/>
                    <a:p>
                      <a:pPr algn="l" fontAlgn="b"/>
                      <a:r>
                        <a:rPr lang="en-GB" sz="1100" u="none" strike="noStrike">
                          <a:effectLst/>
                        </a:rPr>
                        <a:t> </a:t>
                      </a:r>
                      <a:endParaRPr lang="en-GB" sz="1100" b="0" i="0" u="none" strike="noStrike">
                        <a:solidFill>
                          <a:srgbClr val="000000"/>
                        </a:solidFill>
                        <a:effectLst/>
                        <a:latin typeface="Aptos Narrow" panose="020B0004020202020204" pitchFamily="34" charset="0"/>
                      </a:endParaRPr>
                    </a:p>
                  </a:txBody>
                  <a:tcPr marL="4763" marR="4763" marT="4763" marB="0" anchor="b"/>
                </a:tc>
                <a:tc>
                  <a:txBody>
                    <a:bodyPr/>
                    <a:lstStyle/>
                    <a:p>
                      <a:pPr algn="l" fontAlgn="b"/>
                      <a:r>
                        <a:rPr lang="en-GB" sz="1100" u="none" strike="noStrike">
                          <a:effectLst/>
                        </a:rPr>
                        <a:t> </a:t>
                      </a:r>
                      <a:endParaRPr lang="en-GB" sz="1100" b="0" i="0" u="none" strike="noStrike">
                        <a:solidFill>
                          <a:srgbClr val="000000"/>
                        </a:solidFill>
                        <a:effectLst/>
                        <a:latin typeface="Aptos Narrow" panose="020B0004020202020204" pitchFamily="34" charset="0"/>
                      </a:endParaRPr>
                    </a:p>
                  </a:txBody>
                  <a:tcPr marL="4763" marR="4763" marT="4763" marB="0" anchor="b"/>
                </a:tc>
                <a:extLst>
                  <a:ext uri="{0D108BD9-81ED-4DB2-BD59-A6C34878D82A}">
                    <a16:rowId xmlns:a16="http://schemas.microsoft.com/office/drawing/2014/main" val="70706809"/>
                  </a:ext>
                </a:extLst>
              </a:tr>
              <a:tr h="180975">
                <a:tc>
                  <a:txBody>
                    <a:bodyPr/>
                    <a:lstStyle/>
                    <a:p>
                      <a:pPr algn="l" fontAlgn="b"/>
                      <a:r>
                        <a:rPr lang="en-GB" sz="1100" u="none" strike="noStrike">
                          <a:effectLst/>
                        </a:rPr>
                        <a:t>Recognition</a:t>
                      </a:r>
                      <a:endParaRPr lang="en-GB" sz="1100" b="0" i="0" u="none" strike="noStrike">
                        <a:solidFill>
                          <a:srgbClr val="000000"/>
                        </a:solidFill>
                        <a:effectLst/>
                        <a:latin typeface="Aptos Narrow" panose="020B0004020202020204" pitchFamily="34" charset="0"/>
                      </a:endParaRPr>
                    </a:p>
                  </a:txBody>
                  <a:tcPr marL="4763" marR="4763" marT="4763" marB="0" anchor="b"/>
                </a:tc>
                <a:tc>
                  <a:txBody>
                    <a:bodyPr/>
                    <a:lstStyle/>
                    <a:p>
                      <a:pPr algn="l" fontAlgn="b"/>
                      <a:r>
                        <a:rPr lang="en-GB" sz="1100" u="none" strike="noStrike">
                          <a:effectLst/>
                        </a:rPr>
                        <a:t> </a:t>
                      </a:r>
                      <a:endParaRPr lang="en-GB" sz="1100" b="0" i="0" u="none" strike="noStrike">
                        <a:solidFill>
                          <a:srgbClr val="000000"/>
                        </a:solidFill>
                        <a:effectLst/>
                        <a:latin typeface="Aptos Narrow" panose="020B0004020202020204" pitchFamily="34" charset="0"/>
                      </a:endParaRPr>
                    </a:p>
                  </a:txBody>
                  <a:tcPr marL="4763" marR="4763" marT="4763" marB="0" anchor="b"/>
                </a:tc>
                <a:tc>
                  <a:txBody>
                    <a:bodyPr/>
                    <a:lstStyle/>
                    <a:p>
                      <a:pPr algn="l" fontAlgn="b"/>
                      <a:r>
                        <a:rPr lang="en-GB" sz="1100" u="none" strike="noStrike">
                          <a:effectLst/>
                        </a:rPr>
                        <a:t> </a:t>
                      </a:r>
                      <a:endParaRPr lang="en-GB" sz="1100" b="0" i="0" u="none" strike="noStrike">
                        <a:solidFill>
                          <a:srgbClr val="000000"/>
                        </a:solidFill>
                        <a:effectLst/>
                        <a:latin typeface="Aptos Narrow" panose="020B0004020202020204" pitchFamily="34" charset="0"/>
                      </a:endParaRPr>
                    </a:p>
                  </a:txBody>
                  <a:tcPr marL="4763" marR="4763" marT="4763" marB="0" anchor="b"/>
                </a:tc>
                <a:extLst>
                  <a:ext uri="{0D108BD9-81ED-4DB2-BD59-A6C34878D82A}">
                    <a16:rowId xmlns:a16="http://schemas.microsoft.com/office/drawing/2014/main" val="3876928926"/>
                  </a:ext>
                </a:extLst>
              </a:tr>
              <a:tr h="180975">
                <a:tc>
                  <a:txBody>
                    <a:bodyPr/>
                    <a:lstStyle/>
                    <a:p>
                      <a:pPr algn="l" fontAlgn="b"/>
                      <a:r>
                        <a:rPr lang="en-GB" sz="1100" u="none" strike="noStrike">
                          <a:effectLst/>
                        </a:rPr>
                        <a:t>Supervision</a:t>
                      </a:r>
                      <a:endParaRPr lang="en-GB" sz="1100" b="0" i="0" u="none" strike="noStrike">
                        <a:solidFill>
                          <a:srgbClr val="000000"/>
                        </a:solidFill>
                        <a:effectLst/>
                        <a:latin typeface="Aptos Narrow" panose="020B0004020202020204" pitchFamily="34" charset="0"/>
                      </a:endParaRPr>
                    </a:p>
                  </a:txBody>
                  <a:tcPr marL="4763" marR="4763" marT="4763" marB="0" anchor="b"/>
                </a:tc>
                <a:tc>
                  <a:txBody>
                    <a:bodyPr/>
                    <a:lstStyle/>
                    <a:p>
                      <a:pPr algn="l" fontAlgn="b"/>
                      <a:r>
                        <a:rPr lang="en-GB" sz="1100" u="none" strike="noStrike">
                          <a:effectLst/>
                        </a:rPr>
                        <a:t> </a:t>
                      </a:r>
                      <a:endParaRPr lang="en-GB" sz="1100" b="0" i="0" u="none" strike="noStrike">
                        <a:solidFill>
                          <a:srgbClr val="000000"/>
                        </a:solidFill>
                        <a:effectLst/>
                        <a:latin typeface="Aptos Narrow" panose="020B0004020202020204" pitchFamily="34" charset="0"/>
                      </a:endParaRPr>
                    </a:p>
                  </a:txBody>
                  <a:tcPr marL="4763" marR="4763" marT="4763" marB="0" anchor="b"/>
                </a:tc>
                <a:tc>
                  <a:txBody>
                    <a:bodyPr/>
                    <a:lstStyle/>
                    <a:p>
                      <a:pPr algn="l" fontAlgn="b"/>
                      <a:r>
                        <a:rPr lang="en-GB" sz="1100" u="none" strike="noStrike">
                          <a:effectLst/>
                        </a:rPr>
                        <a:t> </a:t>
                      </a:r>
                      <a:endParaRPr lang="en-GB" sz="1100" b="0" i="0" u="none" strike="noStrike">
                        <a:solidFill>
                          <a:srgbClr val="000000"/>
                        </a:solidFill>
                        <a:effectLst/>
                        <a:latin typeface="Aptos Narrow" panose="020B0004020202020204" pitchFamily="34" charset="0"/>
                      </a:endParaRPr>
                    </a:p>
                  </a:txBody>
                  <a:tcPr marL="4763" marR="4763" marT="4763" marB="0" anchor="b"/>
                </a:tc>
                <a:extLst>
                  <a:ext uri="{0D108BD9-81ED-4DB2-BD59-A6C34878D82A}">
                    <a16:rowId xmlns:a16="http://schemas.microsoft.com/office/drawing/2014/main" val="3986563246"/>
                  </a:ext>
                </a:extLst>
              </a:tr>
              <a:tr h="180975">
                <a:tc>
                  <a:txBody>
                    <a:bodyPr/>
                    <a:lstStyle/>
                    <a:p>
                      <a:pPr algn="l" fontAlgn="b"/>
                      <a:r>
                        <a:rPr lang="en-GB" sz="1100" u="none" strike="noStrike">
                          <a:effectLst/>
                        </a:rPr>
                        <a:t>The work itself</a:t>
                      </a:r>
                      <a:endParaRPr lang="en-GB" sz="1100" b="0" i="0" u="none" strike="noStrike">
                        <a:solidFill>
                          <a:srgbClr val="000000"/>
                        </a:solidFill>
                        <a:effectLst/>
                        <a:latin typeface="Aptos Narrow" panose="020B0004020202020204" pitchFamily="34" charset="0"/>
                      </a:endParaRPr>
                    </a:p>
                  </a:txBody>
                  <a:tcPr marL="4763" marR="4763" marT="4763" marB="0" anchor="b"/>
                </a:tc>
                <a:tc>
                  <a:txBody>
                    <a:bodyPr/>
                    <a:lstStyle/>
                    <a:p>
                      <a:pPr algn="l" fontAlgn="b"/>
                      <a:r>
                        <a:rPr lang="en-GB" sz="1100" u="none" strike="noStrike">
                          <a:effectLst/>
                        </a:rPr>
                        <a:t> </a:t>
                      </a:r>
                      <a:endParaRPr lang="en-GB" sz="1100" b="0" i="0" u="none" strike="noStrike">
                        <a:solidFill>
                          <a:srgbClr val="000000"/>
                        </a:solidFill>
                        <a:effectLst/>
                        <a:latin typeface="Aptos Narrow" panose="020B0004020202020204" pitchFamily="34" charset="0"/>
                      </a:endParaRPr>
                    </a:p>
                  </a:txBody>
                  <a:tcPr marL="4763" marR="4763" marT="4763" marB="0" anchor="b"/>
                </a:tc>
                <a:tc>
                  <a:txBody>
                    <a:bodyPr/>
                    <a:lstStyle/>
                    <a:p>
                      <a:pPr algn="l" fontAlgn="b"/>
                      <a:r>
                        <a:rPr lang="en-GB" sz="1100" u="none" strike="noStrike">
                          <a:effectLst/>
                        </a:rPr>
                        <a:t> </a:t>
                      </a:r>
                      <a:endParaRPr lang="en-GB" sz="1100" b="0" i="0" u="none" strike="noStrike">
                        <a:solidFill>
                          <a:srgbClr val="000000"/>
                        </a:solidFill>
                        <a:effectLst/>
                        <a:latin typeface="Aptos Narrow" panose="020B0004020202020204" pitchFamily="34" charset="0"/>
                      </a:endParaRPr>
                    </a:p>
                  </a:txBody>
                  <a:tcPr marL="4763" marR="4763" marT="4763" marB="0" anchor="b"/>
                </a:tc>
                <a:extLst>
                  <a:ext uri="{0D108BD9-81ED-4DB2-BD59-A6C34878D82A}">
                    <a16:rowId xmlns:a16="http://schemas.microsoft.com/office/drawing/2014/main" val="1252052743"/>
                  </a:ext>
                </a:extLst>
              </a:tr>
              <a:tr h="180975">
                <a:tc>
                  <a:txBody>
                    <a:bodyPr/>
                    <a:lstStyle/>
                    <a:p>
                      <a:pPr algn="l" fontAlgn="b"/>
                      <a:r>
                        <a:rPr lang="en-GB" sz="1100" u="none" strike="noStrike">
                          <a:effectLst/>
                        </a:rPr>
                        <a:t>Relationships</a:t>
                      </a:r>
                      <a:endParaRPr lang="en-GB" sz="1100" b="0" i="0" u="none" strike="noStrike">
                        <a:solidFill>
                          <a:srgbClr val="000000"/>
                        </a:solidFill>
                        <a:effectLst/>
                        <a:latin typeface="Aptos Narrow" panose="020B0004020202020204" pitchFamily="34" charset="0"/>
                      </a:endParaRPr>
                    </a:p>
                  </a:txBody>
                  <a:tcPr marL="4763" marR="4763" marT="4763" marB="0" anchor="b"/>
                </a:tc>
                <a:tc>
                  <a:txBody>
                    <a:bodyPr/>
                    <a:lstStyle/>
                    <a:p>
                      <a:pPr algn="l" fontAlgn="b"/>
                      <a:r>
                        <a:rPr lang="en-GB" sz="1100" u="none" strike="noStrike">
                          <a:effectLst/>
                        </a:rPr>
                        <a:t> </a:t>
                      </a:r>
                      <a:endParaRPr lang="en-GB" sz="1100" b="0" i="0" u="none" strike="noStrike">
                        <a:solidFill>
                          <a:srgbClr val="000000"/>
                        </a:solidFill>
                        <a:effectLst/>
                        <a:latin typeface="Aptos Narrow" panose="020B0004020202020204" pitchFamily="34" charset="0"/>
                      </a:endParaRPr>
                    </a:p>
                  </a:txBody>
                  <a:tcPr marL="4763" marR="4763" marT="4763" marB="0" anchor="b"/>
                </a:tc>
                <a:tc>
                  <a:txBody>
                    <a:bodyPr/>
                    <a:lstStyle/>
                    <a:p>
                      <a:pPr algn="l" fontAlgn="b"/>
                      <a:r>
                        <a:rPr lang="en-GB" sz="1100" u="none" strike="noStrike">
                          <a:effectLst/>
                        </a:rPr>
                        <a:t> </a:t>
                      </a:r>
                      <a:endParaRPr lang="en-GB" sz="1100" b="0" i="0" u="none" strike="noStrike">
                        <a:solidFill>
                          <a:srgbClr val="000000"/>
                        </a:solidFill>
                        <a:effectLst/>
                        <a:latin typeface="Aptos Narrow" panose="020B0004020202020204" pitchFamily="34" charset="0"/>
                      </a:endParaRPr>
                    </a:p>
                  </a:txBody>
                  <a:tcPr marL="4763" marR="4763" marT="4763" marB="0" anchor="b"/>
                </a:tc>
                <a:extLst>
                  <a:ext uri="{0D108BD9-81ED-4DB2-BD59-A6C34878D82A}">
                    <a16:rowId xmlns:a16="http://schemas.microsoft.com/office/drawing/2014/main" val="1458880281"/>
                  </a:ext>
                </a:extLst>
              </a:tr>
              <a:tr h="180975">
                <a:tc>
                  <a:txBody>
                    <a:bodyPr/>
                    <a:lstStyle/>
                    <a:p>
                      <a:pPr algn="l" fontAlgn="b"/>
                      <a:r>
                        <a:rPr lang="en-GB" sz="1100" u="none" strike="noStrike">
                          <a:effectLst/>
                        </a:rPr>
                        <a:t>Work conditions</a:t>
                      </a:r>
                      <a:endParaRPr lang="en-GB" sz="1100" b="0" i="0" u="none" strike="noStrike">
                        <a:solidFill>
                          <a:srgbClr val="000000"/>
                        </a:solidFill>
                        <a:effectLst/>
                        <a:latin typeface="Aptos Narrow" panose="020B0004020202020204" pitchFamily="34" charset="0"/>
                      </a:endParaRPr>
                    </a:p>
                  </a:txBody>
                  <a:tcPr marL="4763" marR="4763" marT="4763" marB="0" anchor="b"/>
                </a:tc>
                <a:tc>
                  <a:txBody>
                    <a:bodyPr/>
                    <a:lstStyle/>
                    <a:p>
                      <a:pPr algn="l" fontAlgn="b"/>
                      <a:r>
                        <a:rPr lang="en-GB" sz="1100" u="none" strike="noStrike">
                          <a:effectLst/>
                        </a:rPr>
                        <a:t> </a:t>
                      </a:r>
                      <a:endParaRPr lang="en-GB" sz="1100" b="0" i="0" u="none" strike="noStrike">
                        <a:solidFill>
                          <a:srgbClr val="000000"/>
                        </a:solidFill>
                        <a:effectLst/>
                        <a:latin typeface="Aptos Narrow" panose="020B0004020202020204" pitchFamily="34" charset="0"/>
                      </a:endParaRPr>
                    </a:p>
                  </a:txBody>
                  <a:tcPr marL="4763" marR="4763" marT="4763" marB="0" anchor="b"/>
                </a:tc>
                <a:tc>
                  <a:txBody>
                    <a:bodyPr/>
                    <a:lstStyle/>
                    <a:p>
                      <a:pPr algn="l" fontAlgn="b"/>
                      <a:r>
                        <a:rPr lang="en-GB" sz="1100" u="none" strike="noStrike">
                          <a:effectLst/>
                        </a:rPr>
                        <a:t> </a:t>
                      </a:r>
                      <a:endParaRPr lang="en-GB" sz="1100" b="0" i="0" u="none" strike="noStrike">
                        <a:solidFill>
                          <a:srgbClr val="000000"/>
                        </a:solidFill>
                        <a:effectLst/>
                        <a:latin typeface="Aptos Narrow" panose="020B0004020202020204" pitchFamily="34" charset="0"/>
                      </a:endParaRPr>
                    </a:p>
                  </a:txBody>
                  <a:tcPr marL="4763" marR="4763" marT="4763" marB="0" anchor="b"/>
                </a:tc>
                <a:extLst>
                  <a:ext uri="{0D108BD9-81ED-4DB2-BD59-A6C34878D82A}">
                    <a16:rowId xmlns:a16="http://schemas.microsoft.com/office/drawing/2014/main" val="319597592"/>
                  </a:ext>
                </a:extLst>
              </a:tr>
              <a:tr h="180975">
                <a:tc>
                  <a:txBody>
                    <a:bodyPr/>
                    <a:lstStyle/>
                    <a:p>
                      <a:pPr algn="l" fontAlgn="b"/>
                      <a:r>
                        <a:rPr lang="en-GB" sz="1100" u="none" strike="noStrike">
                          <a:effectLst/>
                        </a:rPr>
                        <a:t>Responsibility</a:t>
                      </a:r>
                      <a:endParaRPr lang="en-GB" sz="1100" b="0" i="0" u="none" strike="noStrike">
                        <a:solidFill>
                          <a:srgbClr val="000000"/>
                        </a:solidFill>
                        <a:effectLst/>
                        <a:latin typeface="Aptos Narrow" panose="020B0004020202020204" pitchFamily="34" charset="0"/>
                      </a:endParaRPr>
                    </a:p>
                  </a:txBody>
                  <a:tcPr marL="4763" marR="4763" marT="4763" marB="0" anchor="b"/>
                </a:tc>
                <a:tc>
                  <a:txBody>
                    <a:bodyPr/>
                    <a:lstStyle/>
                    <a:p>
                      <a:pPr algn="l" fontAlgn="b"/>
                      <a:r>
                        <a:rPr lang="en-GB" sz="1100" u="none" strike="noStrike">
                          <a:effectLst/>
                        </a:rPr>
                        <a:t> </a:t>
                      </a:r>
                      <a:endParaRPr lang="en-GB" sz="1100" b="0" i="0" u="none" strike="noStrike">
                        <a:solidFill>
                          <a:srgbClr val="000000"/>
                        </a:solidFill>
                        <a:effectLst/>
                        <a:latin typeface="Aptos Narrow" panose="020B0004020202020204" pitchFamily="34" charset="0"/>
                      </a:endParaRPr>
                    </a:p>
                  </a:txBody>
                  <a:tcPr marL="4763" marR="4763" marT="4763" marB="0" anchor="b"/>
                </a:tc>
                <a:tc>
                  <a:txBody>
                    <a:bodyPr/>
                    <a:lstStyle/>
                    <a:p>
                      <a:pPr algn="l" fontAlgn="b"/>
                      <a:r>
                        <a:rPr lang="en-GB" sz="1100" u="none" strike="noStrike">
                          <a:effectLst/>
                        </a:rPr>
                        <a:t> </a:t>
                      </a:r>
                      <a:endParaRPr lang="en-GB" sz="1100" b="0" i="0" u="none" strike="noStrike">
                        <a:solidFill>
                          <a:srgbClr val="000000"/>
                        </a:solidFill>
                        <a:effectLst/>
                        <a:latin typeface="Aptos Narrow" panose="020B0004020202020204" pitchFamily="34" charset="0"/>
                      </a:endParaRPr>
                    </a:p>
                  </a:txBody>
                  <a:tcPr marL="4763" marR="4763" marT="4763" marB="0" anchor="b"/>
                </a:tc>
                <a:extLst>
                  <a:ext uri="{0D108BD9-81ED-4DB2-BD59-A6C34878D82A}">
                    <a16:rowId xmlns:a16="http://schemas.microsoft.com/office/drawing/2014/main" val="3333866414"/>
                  </a:ext>
                </a:extLst>
              </a:tr>
              <a:tr h="180975">
                <a:tc>
                  <a:txBody>
                    <a:bodyPr/>
                    <a:lstStyle/>
                    <a:p>
                      <a:pPr algn="l" fontAlgn="b"/>
                      <a:r>
                        <a:rPr lang="en-GB" sz="1100" u="none" strike="noStrike">
                          <a:effectLst/>
                        </a:rPr>
                        <a:t>Salary</a:t>
                      </a:r>
                      <a:endParaRPr lang="en-GB" sz="1100" b="0" i="0" u="none" strike="noStrike">
                        <a:solidFill>
                          <a:srgbClr val="000000"/>
                        </a:solidFill>
                        <a:effectLst/>
                        <a:latin typeface="Aptos Narrow" panose="020B0004020202020204" pitchFamily="34" charset="0"/>
                      </a:endParaRPr>
                    </a:p>
                  </a:txBody>
                  <a:tcPr marL="4763" marR="4763" marT="4763" marB="0" anchor="b"/>
                </a:tc>
                <a:tc>
                  <a:txBody>
                    <a:bodyPr/>
                    <a:lstStyle/>
                    <a:p>
                      <a:pPr algn="l" fontAlgn="b"/>
                      <a:r>
                        <a:rPr lang="en-GB" sz="1100" u="none" strike="noStrike">
                          <a:effectLst/>
                        </a:rPr>
                        <a:t> </a:t>
                      </a:r>
                      <a:endParaRPr lang="en-GB" sz="1100" b="0" i="0" u="none" strike="noStrike">
                        <a:solidFill>
                          <a:srgbClr val="000000"/>
                        </a:solidFill>
                        <a:effectLst/>
                        <a:latin typeface="Aptos Narrow" panose="020B0004020202020204" pitchFamily="34" charset="0"/>
                      </a:endParaRPr>
                    </a:p>
                  </a:txBody>
                  <a:tcPr marL="4763" marR="4763" marT="4763" marB="0" anchor="b"/>
                </a:tc>
                <a:tc>
                  <a:txBody>
                    <a:bodyPr/>
                    <a:lstStyle/>
                    <a:p>
                      <a:pPr algn="l" fontAlgn="b"/>
                      <a:r>
                        <a:rPr lang="en-GB" sz="1100" u="none" strike="noStrike">
                          <a:effectLst/>
                        </a:rPr>
                        <a:t> </a:t>
                      </a:r>
                      <a:endParaRPr lang="en-GB" sz="1100" b="0" i="0" u="none" strike="noStrike">
                        <a:solidFill>
                          <a:srgbClr val="000000"/>
                        </a:solidFill>
                        <a:effectLst/>
                        <a:latin typeface="Aptos Narrow" panose="020B0004020202020204" pitchFamily="34" charset="0"/>
                      </a:endParaRPr>
                    </a:p>
                  </a:txBody>
                  <a:tcPr marL="4763" marR="4763" marT="4763" marB="0" anchor="b"/>
                </a:tc>
                <a:extLst>
                  <a:ext uri="{0D108BD9-81ED-4DB2-BD59-A6C34878D82A}">
                    <a16:rowId xmlns:a16="http://schemas.microsoft.com/office/drawing/2014/main" val="246361890"/>
                  </a:ext>
                </a:extLst>
              </a:tr>
              <a:tr h="180975">
                <a:tc>
                  <a:txBody>
                    <a:bodyPr/>
                    <a:lstStyle/>
                    <a:p>
                      <a:pPr algn="l" fontAlgn="b"/>
                      <a:r>
                        <a:rPr lang="en-GB" sz="1100" u="none" strike="noStrike">
                          <a:effectLst/>
                        </a:rPr>
                        <a:t>Status</a:t>
                      </a:r>
                      <a:endParaRPr lang="en-GB" sz="1100" b="0" i="0" u="none" strike="noStrike">
                        <a:solidFill>
                          <a:srgbClr val="000000"/>
                        </a:solidFill>
                        <a:effectLst/>
                        <a:latin typeface="Aptos Narrow" panose="020B0004020202020204" pitchFamily="34" charset="0"/>
                      </a:endParaRPr>
                    </a:p>
                  </a:txBody>
                  <a:tcPr marL="4763" marR="4763" marT="4763" marB="0" anchor="b"/>
                </a:tc>
                <a:tc>
                  <a:txBody>
                    <a:bodyPr/>
                    <a:lstStyle/>
                    <a:p>
                      <a:pPr algn="l" fontAlgn="b"/>
                      <a:r>
                        <a:rPr lang="en-GB" sz="1100" u="none" strike="noStrike">
                          <a:effectLst/>
                        </a:rPr>
                        <a:t> </a:t>
                      </a:r>
                      <a:endParaRPr lang="en-GB" sz="1100" b="0" i="0" u="none" strike="noStrike">
                        <a:solidFill>
                          <a:srgbClr val="000000"/>
                        </a:solidFill>
                        <a:effectLst/>
                        <a:latin typeface="Aptos Narrow" panose="020B0004020202020204" pitchFamily="34" charset="0"/>
                      </a:endParaRPr>
                    </a:p>
                  </a:txBody>
                  <a:tcPr marL="4763" marR="4763" marT="4763" marB="0" anchor="b"/>
                </a:tc>
                <a:tc>
                  <a:txBody>
                    <a:bodyPr/>
                    <a:lstStyle/>
                    <a:p>
                      <a:pPr algn="l" fontAlgn="b"/>
                      <a:r>
                        <a:rPr lang="en-GB" sz="1100" u="none" strike="noStrike">
                          <a:effectLst/>
                        </a:rPr>
                        <a:t> </a:t>
                      </a:r>
                      <a:endParaRPr lang="en-GB" sz="1100" b="0" i="0" u="none" strike="noStrike">
                        <a:solidFill>
                          <a:srgbClr val="000000"/>
                        </a:solidFill>
                        <a:effectLst/>
                        <a:latin typeface="Aptos Narrow" panose="020B0004020202020204" pitchFamily="34" charset="0"/>
                      </a:endParaRPr>
                    </a:p>
                  </a:txBody>
                  <a:tcPr marL="4763" marR="4763" marT="4763" marB="0" anchor="b"/>
                </a:tc>
                <a:extLst>
                  <a:ext uri="{0D108BD9-81ED-4DB2-BD59-A6C34878D82A}">
                    <a16:rowId xmlns:a16="http://schemas.microsoft.com/office/drawing/2014/main" val="4242033846"/>
                  </a:ext>
                </a:extLst>
              </a:tr>
              <a:tr h="180975">
                <a:tc>
                  <a:txBody>
                    <a:bodyPr/>
                    <a:lstStyle/>
                    <a:p>
                      <a:pPr algn="l" fontAlgn="b"/>
                      <a:r>
                        <a:rPr lang="en-GB" sz="1100" u="none" strike="noStrike">
                          <a:effectLst/>
                        </a:rPr>
                        <a:t>Advancement</a:t>
                      </a:r>
                      <a:endParaRPr lang="en-GB" sz="1100" b="0" i="0" u="none" strike="noStrike">
                        <a:solidFill>
                          <a:srgbClr val="000000"/>
                        </a:solidFill>
                        <a:effectLst/>
                        <a:latin typeface="Aptos Narrow" panose="020B0004020202020204" pitchFamily="34" charset="0"/>
                      </a:endParaRPr>
                    </a:p>
                  </a:txBody>
                  <a:tcPr marL="4763" marR="4763" marT="4763" marB="0" anchor="b"/>
                </a:tc>
                <a:tc>
                  <a:txBody>
                    <a:bodyPr/>
                    <a:lstStyle/>
                    <a:p>
                      <a:pPr algn="l" fontAlgn="b"/>
                      <a:r>
                        <a:rPr lang="en-GB" sz="1100" u="none" strike="noStrike">
                          <a:effectLst/>
                        </a:rPr>
                        <a:t> </a:t>
                      </a:r>
                      <a:endParaRPr lang="en-GB" sz="1100" b="0" i="0" u="none" strike="noStrike">
                        <a:solidFill>
                          <a:srgbClr val="000000"/>
                        </a:solidFill>
                        <a:effectLst/>
                        <a:latin typeface="Aptos Narrow" panose="020B0004020202020204" pitchFamily="34" charset="0"/>
                      </a:endParaRPr>
                    </a:p>
                  </a:txBody>
                  <a:tcPr marL="4763" marR="4763" marT="4763" marB="0" anchor="b"/>
                </a:tc>
                <a:tc>
                  <a:txBody>
                    <a:bodyPr/>
                    <a:lstStyle/>
                    <a:p>
                      <a:pPr algn="l" fontAlgn="b"/>
                      <a:r>
                        <a:rPr lang="en-GB" sz="1100" u="none" strike="noStrike">
                          <a:effectLst/>
                        </a:rPr>
                        <a:t> </a:t>
                      </a:r>
                      <a:endParaRPr lang="en-GB" sz="1100" b="0" i="0" u="none" strike="noStrike">
                        <a:solidFill>
                          <a:srgbClr val="000000"/>
                        </a:solidFill>
                        <a:effectLst/>
                        <a:latin typeface="Aptos Narrow" panose="020B0004020202020204" pitchFamily="34" charset="0"/>
                      </a:endParaRPr>
                    </a:p>
                  </a:txBody>
                  <a:tcPr marL="4763" marR="4763" marT="4763" marB="0" anchor="b"/>
                </a:tc>
                <a:extLst>
                  <a:ext uri="{0D108BD9-81ED-4DB2-BD59-A6C34878D82A}">
                    <a16:rowId xmlns:a16="http://schemas.microsoft.com/office/drawing/2014/main" val="2667025733"/>
                  </a:ext>
                </a:extLst>
              </a:tr>
              <a:tr h="180975">
                <a:tc>
                  <a:txBody>
                    <a:bodyPr/>
                    <a:lstStyle/>
                    <a:p>
                      <a:pPr algn="l" fontAlgn="b"/>
                      <a:r>
                        <a:rPr lang="en-GB" sz="1100" u="none" strike="noStrike">
                          <a:effectLst/>
                        </a:rPr>
                        <a:t>Growth</a:t>
                      </a:r>
                      <a:endParaRPr lang="en-GB" sz="1100" b="0" i="0" u="none" strike="noStrike">
                        <a:solidFill>
                          <a:srgbClr val="000000"/>
                        </a:solidFill>
                        <a:effectLst/>
                        <a:latin typeface="Aptos Narrow" panose="020B0004020202020204" pitchFamily="34" charset="0"/>
                      </a:endParaRPr>
                    </a:p>
                  </a:txBody>
                  <a:tcPr marL="4763" marR="4763" marT="4763" marB="0" anchor="b"/>
                </a:tc>
                <a:tc>
                  <a:txBody>
                    <a:bodyPr/>
                    <a:lstStyle/>
                    <a:p>
                      <a:pPr algn="l" fontAlgn="b"/>
                      <a:r>
                        <a:rPr lang="en-GB" sz="1100" u="none" strike="noStrike">
                          <a:effectLst/>
                        </a:rPr>
                        <a:t> </a:t>
                      </a:r>
                      <a:endParaRPr lang="en-GB" sz="1100" b="0" i="0" u="none" strike="noStrike">
                        <a:solidFill>
                          <a:srgbClr val="000000"/>
                        </a:solidFill>
                        <a:effectLst/>
                        <a:latin typeface="Aptos Narrow" panose="020B0004020202020204" pitchFamily="34" charset="0"/>
                      </a:endParaRPr>
                    </a:p>
                  </a:txBody>
                  <a:tcPr marL="4763" marR="4763" marT="4763" marB="0" anchor="b"/>
                </a:tc>
                <a:tc>
                  <a:txBody>
                    <a:bodyPr/>
                    <a:lstStyle/>
                    <a:p>
                      <a:pPr algn="l" fontAlgn="b"/>
                      <a:r>
                        <a:rPr lang="en-GB" sz="1100" u="none" strike="noStrike">
                          <a:effectLst/>
                        </a:rPr>
                        <a:t> </a:t>
                      </a:r>
                      <a:endParaRPr lang="en-GB" sz="1100" b="0" i="0" u="none" strike="noStrike">
                        <a:solidFill>
                          <a:srgbClr val="000000"/>
                        </a:solidFill>
                        <a:effectLst/>
                        <a:latin typeface="Aptos Narrow" panose="020B0004020202020204" pitchFamily="34" charset="0"/>
                      </a:endParaRPr>
                    </a:p>
                  </a:txBody>
                  <a:tcPr marL="4763" marR="4763" marT="4763" marB="0" anchor="b"/>
                </a:tc>
                <a:extLst>
                  <a:ext uri="{0D108BD9-81ED-4DB2-BD59-A6C34878D82A}">
                    <a16:rowId xmlns:a16="http://schemas.microsoft.com/office/drawing/2014/main" val="2895974083"/>
                  </a:ext>
                </a:extLst>
              </a:tr>
              <a:tr h="186055">
                <a:tc>
                  <a:txBody>
                    <a:bodyPr/>
                    <a:lstStyle/>
                    <a:p>
                      <a:pPr algn="l" fontAlgn="b"/>
                      <a:r>
                        <a:rPr lang="en-GB" sz="1100" u="none" strike="noStrike">
                          <a:effectLst/>
                        </a:rPr>
                        <a:t>Security </a:t>
                      </a:r>
                      <a:endParaRPr lang="en-GB" sz="1100" b="0" i="0" u="none" strike="noStrike">
                        <a:solidFill>
                          <a:srgbClr val="000000"/>
                        </a:solidFill>
                        <a:effectLst/>
                        <a:latin typeface="Aptos Narrow" panose="020B0004020202020204" pitchFamily="34" charset="0"/>
                      </a:endParaRPr>
                    </a:p>
                  </a:txBody>
                  <a:tcPr marL="4763" marR="4763" marT="4763" marB="0" anchor="b"/>
                </a:tc>
                <a:tc>
                  <a:txBody>
                    <a:bodyPr/>
                    <a:lstStyle/>
                    <a:p>
                      <a:pPr algn="l" fontAlgn="b"/>
                      <a:r>
                        <a:rPr lang="en-GB" sz="1100" u="none" strike="noStrike">
                          <a:effectLst/>
                        </a:rPr>
                        <a:t> </a:t>
                      </a:r>
                      <a:endParaRPr lang="en-GB" sz="1100" b="0" i="0" u="none" strike="noStrike">
                        <a:solidFill>
                          <a:srgbClr val="000000"/>
                        </a:solidFill>
                        <a:effectLst/>
                        <a:latin typeface="Aptos Narrow" panose="020B0004020202020204" pitchFamily="34" charset="0"/>
                      </a:endParaRPr>
                    </a:p>
                  </a:txBody>
                  <a:tcPr marL="4763" marR="4763" marT="4763" marB="0" anchor="b"/>
                </a:tc>
                <a:tc>
                  <a:txBody>
                    <a:bodyPr/>
                    <a:lstStyle/>
                    <a:p>
                      <a:pPr algn="l" fontAlgn="b"/>
                      <a:r>
                        <a:rPr lang="en-GB" sz="1100" u="none" strike="noStrike" dirty="0">
                          <a:effectLst/>
                        </a:rPr>
                        <a:t> </a:t>
                      </a:r>
                      <a:endParaRPr lang="en-GB" sz="1100" b="0" i="0" u="none" strike="noStrike" dirty="0">
                        <a:solidFill>
                          <a:srgbClr val="000000"/>
                        </a:solidFill>
                        <a:effectLst/>
                        <a:latin typeface="Aptos Narrow" panose="020B0004020202020204" pitchFamily="34" charset="0"/>
                      </a:endParaRPr>
                    </a:p>
                  </a:txBody>
                  <a:tcPr marL="4763" marR="4763" marT="4763" marB="0" anchor="b"/>
                </a:tc>
                <a:extLst>
                  <a:ext uri="{0D108BD9-81ED-4DB2-BD59-A6C34878D82A}">
                    <a16:rowId xmlns:a16="http://schemas.microsoft.com/office/drawing/2014/main" val="1489938186"/>
                  </a:ext>
                </a:extLst>
              </a:tr>
            </a:tbl>
          </a:graphicData>
        </a:graphic>
      </p:graphicFrame>
    </p:spTree>
    <p:extLst>
      <p:ext uri="{BB962C8B-B14F-4D97-AF65-F5344CB8AC3E}">
        <p14:creationId xmlns:p14="http://schemas.microsoft.com/office/powerpoint/2010/main" val="3638500473"/>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847528" y="286605"/>
            <a:ext cx="5544616" cy="1450757"/>
          </a:xfrm>
        </p:spPr>
        <p:txBody>
          <a:bodyPr>
            <a:normAutofit fontScale="90000"/>
          </a:bodyPr>
          <a:lstStyle/>
          <a:p>
            <a:r>
              <a:rPr lang="en-GB" dirty="0"/>
              <a:t>Hygiene factors include:</a:t>
            </a:r>
            <a:br>
              <a:rPr lang="en-GB" dirty="0"/>
            </a:br>
            <a:endParaRPr lang="en-GB" dirty="0"/>
          </a:p>
        </p:txBody>
      </p:sp>
      <p:sp>
        <p:nvSpPr>
          <p:cNvPr id="3" name="Content Placeholder 2"/>
          <p:cNvSpPr>
            <a:spLocks noGrp="1"/>
          </p:cNvSpPr>
          <p:nvPr>
            <p:ph idx="1"/>
          </p:nvPr>
        </p:nvSpPr>
        <p:spPr/>
        <p:txBody>
          <a:bodyPr>
            <a:normAutofit fontScale="62500" lnSpcReduction="20000"/>
          </a:bodyPr>
          <a:lstStyle/>
          <a:p>
            <a:pPr fontAlgn="base"/>
            <a:r>
              <a:rPr lang="en-GB" b="1" dirty="0">
                <a:solidFill>
                  <a:srgbClr val="00B0F0"/>
                </a:solidFill>
              </a:rPr>
              <a:t>Company policies</a:t>
            </a:r>
            <a:r>
              <a:rPr lang="en-GB" dirty="0"/>
              <a:t>: These should be fair and clear to every employee. They must also be equivalent to those of competitors.</a:t>
            </a:r>
          </a:p>
          <a:p>
            <a:pPr fontAlgn="base"/>
            <a:r>
              <a:rPr lang="en-GB" b="1" dirty="0">
                <a:solidFill>
                  <a:srgbClr val="FF0000"/>
                </a:solidFill>
              </a:rPr>
              <a:t>Supervision</a:t>
            </a:r>
            <a:r>
              <a:rPr lang="en-GB" dirty="0"/>
              <a:t>: Supervision must be fair and appropriate. The employee should be given as much autonomy as is reasonable.</a:t>
            </a:r>
          </a:p>
          <a:p>
            <a:pPr fontAlgn="base"/>
            <a:r>
              <a:rPr lang="en-GB" b="1" dirty="0">
                <a:solidFill>
                  <a:srgbClr val="00B050"/>
                </a:solidFill>
              </a:rPr>
              <a:t>Relationships</a:t>
            </a:r>
            <a:r>
              <a:rPr lang="en-GB" dirty="0"/>
              <a:t>: There should be no tolerance for bullying or cliques. A healthy, amiable, and appropriate relationship should exist between peers, superiors, and subordinates.</a:t>
            </a:r>
          </a:p>
          <a:p>
            <a:pPr fontAlgn="base"/>
            <a:r>
              <a:rPr lang="en-GB" b="1" dirty="0">
                <a:solidFill>
                  <a:srgbClr val="7030A0"/>
                </a:solidFill>
              </a:rPr>
              <a:t>Work conditions</a:t>
            </a:r>
            <a:r>
              <a:rPr lang="en-GB" dirty="0">
                <a:solidFill>
                  <a:srgbClr val="7030A0"/>
                </a:solidFill>
              </a:rPr>
              <a:t>: </a:t>
            </a:r>
            <a:r>
              <a:rPr lang="en-GB" dirty="0"/>
              <a:t>Equipment and the working environment should be safe, fit for purpose, and hygienic.</a:t>
            </a:r>
          </a:p>
          <a:p>
            <a:pPr fontAlgn="base"/>
            <a:r>
              <a:rPr lang="en-GB" b="1" dirty="0">
                <a:solidFill>
                  <a:srgbClr val="FFC000"/>
                </a:solidFill>
              </a:rPr>
              <a:t>Salary</a:t>
            </a:r>
            <a:r>
              <a:rPr lang="en-GB" dirty="0"/>
              <a:t>: The pay structure should be fair and reasonable. It should also be competitive with other organisations in the same industry.</a:t>
            </a:r>
          </a:p>
          <a:p>
            <a:pPr fontAlgn="base"/>
            <a:r>
              <a:rPr lang="en-GB" b="1" dirty="0">
                <a:solidFill>
                  <a:srgbClr val="0070C0"/>
                </a:solidFill>
              </a:rPr>
              <a:t>Status</a:t>
            </a:r>
            <a:r>
              <a:rPr lang="en-GB" dirty="0"/>
              <a:t>: The organisation should maintain the status of all employees within the organisation. Performing meaningful work can provide a sense of status.</a:t>
            </a:r>
          </a:p>
          <a:p>
            <a:pPr fontAlgn="base"/>
            <a:r>
              <a:rPr lang="en-GB" b="1" dirty="0">
                <a:solidFill>
                  <a:schemeClr val="accent2">
                    <a:lumMod val="75000"/>
                  </a:schemeClr>
                </a:solidFill>
              </a:rPr>
              <a:t>Security</a:t>
            </a:r>
            <a:r>
              <a:rPr lang="en-GB" dirty="0"/>
              <a:t>: It is important that employees feel that their job is secure and they are not under the constant threat of being laid-off.</a:t>
            </a:r>
          </a:p>
          <a:p>
            <a:endParaRPr lang="en-GB" dirty="0"/>
          </a:p>
        </p:txBody>
      </p:sp>
      <p:pic>
        <p:nvPicPr>
          <p:cNvPr id="4" name="Picture 3"/>
          <p:cNvPicPr>
            <a:picLocks noChangeAspect="1"/>
          </p:cNvPicPr>
          <p:nvPr/>
        </p:nvPicPr>
        <p:blipFill>
          <a:blip r:embed="rId2"/>
          <a:stretch>
            <a:fillRect/>
          </a:stretch>
        </p:blipFill>
        <p:spPr>
          <a:xfrm>
            <a:off x="7536160" y="116632"/>
            <a:ext cx="2460212" cy="1422310"/>
          </a:xfrm>
          <a:prstGeom prst="rect">
            <a:avLst/>
          </a:prstGeom>
        </p:spPr>
      </p:pic>
    </p:spTree>
    <p:extLst>
      <p:ext uri="{BB962C8B-B14F-4D97-AF65-F5344CB8AC3E}">
        <p14:creationId xmlns:p14="http://schemas.microsoft.com/office/powerpoint/2010/main" val="105831241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Motivating factors include:</a:t>
            </a:r>
            <a:br>
              <a:rPr lang="en-GB" dirty="0"/>
            </a:br>
            <a:endParaRPr lang="en-GB" dirty="0"/>
          </a:p>
        </p:txBody>
      </p:sp>
      <p:sp>
        <p:nvSpPr>
          <p:cNvPr id="3" name="Content Placeholder 2"/>
          <p:cNvSpPr>
            <a:spLocks noGrp="1"/>
          </p:cNvSpPr>
          <p:nvPr>
            <p:ph idx="1"/>
          </p:nvPr>
        </p:nvSpPr>
        <p:spPr>
          <a:xfrm>
            <a:off x="609600" y="1473201"/>
            <a:ext cx="10972800" cy="3917032"/>
          </a:xfrm>
        </p:spPr>
        <p:txBody>
          <a:bodyPr vert="horz" lIns="91440" tIns="45720" rIns="91440" bIns="45720" rtlCol="0" anchor="t">
            <a:normAutofit fontScale="70000" lnSpcReduction="20000"/>
          </a:bodyPr>
          <a:lstStyle/>
          <a:p>
            <a:r>
              <a:rPr lang="en-GB" dirty="0">
                <a:solidFill>
                  <a:srgbClr val="FF0000"/>
                </a:solidFill>
              </a:rPr>
              <a:t>Achievement</a:t>
            </a:r>
            <a:r>
              <a:rPr lang="en-GB" dirty="0"/>
              <a:t>: A job must give an employee a sense of achievement. This will provide a proud feeling of having done something difficult but worthwhile.</a:t>
            </a:r>
            <a:endParaRPr lang="en-US" dirty="0"/>
          </a:p>
          <a:p>
            <a:r>
              <a:rPr lang="en-GB" dirty="0">
                <a:solidFill>
                  <a:srgbClr val="0070C0"/>
                </a:solidFill>
              </a:rPr>
              <a:t>Recognition</a:t>
            </a:r>
            <a:r>
              <a:rPr lang="en-GB" dirty="0"/>
              <a:t>: A job must provide an employee with praise and recognition of their successes. This recognition should come from both their superiors and their peers.</a:t>
            </a:r>
          </a:p>
          <a:p>
            <a:r>
              <a:rPr lang="en-GB" dirty="0">
                <a:solidFill>
                  <a:srgbClr val="00B050"/>
                </a:solidFill>
              </a:rPr>
              <a:t>The work itself</a:t>
            </a:r>
            <a:r>
              <a:rPr lang="en-GB" dirty="0"/>
              <a:t>: The job itself must be interesting, varied, and provide enough of a challenge to keep employees motivated.</a:t>
            </a:r>
          </a:p>
          <a:p>
            <a:r>
              <a:rPr lang="en-GB" dirty="0">
                <a:solidFill>
                  <a:srgbClr val="7030A0"/>
                </a:solidFill>
              </a:rPr>
              <a:t>Responsibility</a:t>
            </a:r>
            <a:r>
              <a:rPr lang="en-GB" dirty="0"/>
              <a:t>: Employees should “own” their work. They should hold themselves responsible for this completion and not feel as though they are being micromanaged.</a:t>
            </a:r>
          </a:p>
          <a:p>
            <a:r>
              <a:rPr lang="en-GB" dirty="0">
                <a:solidFill>
                  <a:srgbClr val="FFC000"/>
                </a:solidFill>
              </a:rPr>
              <a:t>Advancement</a:t>
            </a:r>
            <a:r>
              <a:rPr lang="en-GB" dirty="0"/>
              <a:t>: Promotion opportunities should exist for the employee.</a:t>
            </a:r>
          </a:p>
          <a:p>
            <a:r>
              <a:rPr lang="en-GB" dirty="0">
                <a:solidFill>
                  <a:srgbClr val="00B0F0"/>
                </a:solidFill>
              </a:rPr>
              <a:t>Growth</a:t>
            </a:r>
            <a:r>
              <a:rPr lang="en-GB" dirty="0"/>
              <a:t>: The job should give employees the opportunity to learn new skills. This can happen either on the job or through more formal training.</a:t>
            </a:r>
          </a:p>
        </p:txBody>
      </p:sp>
      <p:pic>
        <p:nvPicPr>
          <p:cNvPr id="4" name="Picture 3"/>
          <p:cNvPicPr>
            <a:picLocks noChangeAspect="1"/>
          </p:cNvPicPr>
          <p:nvPr/>
        </p:nvPicPr>
        <p:blipFill>
          <a:blip r:embed="rId3"/>
          <a:stretch>
            <a:fillRect/>
          </a:stretch>
        </p:blipFill>
        <p:spPr>
          <a:xfrm>
            <a:off x="429770" y="304848"/>
            <a:ext cx="1910519" cy="1079859"/>
          </a:xfrm>
          <a:prstGeom prst="rect">
            <a:avLst/>
          </a:prstGeom>
        </p:spPr>
      </p:pic>
    </p:spTree>
    <p:extLst>
      <p:ext uri="{BB962C8B-B14F-4D97-AF65-F5344CB8AC3E}">
        <p14:creationId xmlns:p14="http://schemas.microsoft.com/office/powerpoint/2010/main" val="401182272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Reward strategy - Activity</a:t>
            </a:r>
          </a:p>
        </p:txBody>
      </p:sp>
      <p:sp>
        <p:nvSpPr>
          <p:cNvPr id="3" name="Content Placeholder 2"/>
          <p:cNvSpPr>
            <a:spLocks noGrp="1"/>
          </p:cNvSpPr>
          <p:nvPr>
            <p:ph idx="1"/>
          </p:nvPr>
        </p:nvSpPr>
        <p:spPr/>
        <p:txBody>
          <a:bodyPr>
            <a:normAutofit fontScale="85000" lnSpcReduction="20000"/>
          </a:bodyPr>
          <a:lstStyle/>
          <a:p>
            <a:pPr marL="0" indent="0">
              <a:buNone/>
            </a:pPr>
            <a:r>
              <a:rPr lang="en-GB" dirty="0"/>
              <a:t>You work in the HR team of a large retailer. Management wants your advice on whether the company should change its reward strategy because the sales team is underperforming, which is affecting other teams negatively. So far, rewards have been based mainly on extrinsic motivators, such as bonuses and commission.</a:t>
            </a:r>
          </a:p>
          <a:p>
            <a:pPr marL="0" indent="0">
              <a:buNone/>
            </a:pPr>
            <a:endParaRPr lang="en-GB" dirty="0"/>
          </a:p>
          <a:p>
            <a:r>
              <a:rPr lang="en-GB" dirty="0"/>
              <a:t>Identify what you need to find out to give a good recommendation (what data and evidence are needed).</a:t>
            </a:r>
          </a:p>
          <a:p>
            <a:r>
              <a:rPr lang="en-GB" dirty="0"/>
              <a:t>Outline the practical steps you would take to assess the situation and propose changes.</a:t>
            </a:r>
          </a:p>
          <a:p>
            <a:pPr marL="0" indent="0">
              <a:buNone/>
            </a:pPr>
            <a:endParaRPr lang="en-US" dirty="0"/>
          </a:p>
        </p:txBody>
      </p:sp>
    </p:spTree>
    <p:extLst>
      <p:ext uri="{BB962C8B-B14F-4D97-AF65-F5344CB8AC3E}">
        <p14:creationId xmlns:p14="http://schemas.microsoft.com/office/powerpoint/2010/main" val="543427262"/>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D4B2FD1-90E9-4597-01A6-DBE69F37CCD1}"/>
              </a:ext>
            </a:extLst>
          </p:cNvPr>
          <p:cNvSpPr>
            <a:spLocks noGrp="1"/>
          </p:cNvSpPr>
          <p:nvPr>
            <p:ph type="title"/>
          </p:nvPr>
        </p:nvSpPr>
        <p:spPr/>
        <p:txBody>
          <a:bodyPr/>
          <a:lstStyle/>
          <a:p>
            <a:r>
              <a:rPr lang="en-GB" dirty="0"/>
              <a:t>LO1 - Recap quiz</a:t>
            </a:r>
          </a:p>
        </p:txBody>
      </p:sp>
      <p:pic>
        <p:nvPicPr>
          <p:cNvPr id="4" name="Content Placeholder 4" descr="Wooden blocks with question marks">
            <a:extLst>
              <a:ext uri="{FF2B5EF4-FFF2-40B4-BE49-F238E27FC236}">
                <a16:creationId xmlns:a16="http://schemas.microsoft.com/office/drawing/2014/main" id="{2D0C5ADD-DE24-5032-AE00-D148221BD484}"/>
              </a:ext>
            </a:extLst>
          </p:cNvPr>
          <p:cNvPicPr>
            <a:picLocks noGrp="1" noChangeAspect="1"/>
          </p:cNvPicPr>
          <p:nvPr>
            <p:ph idx="1"/>
          </p:nvPr>
        </p:nvPicPr>
        <p:blipFill>
          <a:blip r:embed="rId3">
            <a:extLst>
              <a:ext uri="{28A0092B-C50C-407E-A947-70E740481C1C}">
                <a14:useLocalDpi xmlns:a14="http://schemas.microsoft.com/office/drawing/2010/main" val="0"/>
              </a:ext>
            </a:extLst>
          </a:blip>
          <a:srcRect t="27543" b="18977"/>
          <a:stretch>
            <a:fillRect/>
          </a:stretch>
        </p:blipFill>
        <p:spPr>
          <a:xfrm>
            <a:off x="609600" y="1602297"/>
            <a:ext cx="10972800" cy="3912169"/>
          </a:xfrm>
          <a:noFill/>
        </p:spPr>
      </p:pic>
    </p:spTree>
    <p:extLst>
      <p:ext uri="{BB962C8B-B14F-4D97-AF65-F5344CB8AC3E}">
        <p14:creationId xmlns:p14="http://schemas.microsoft.com/office/powerpoint/2010/main" val="1565512050"/>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4" name="Title 1"/>
          <p:cNvSpPr txBox="1">
            <a:spLocks noGrp="1"/>
          </p:cNvSpPr>
          <p:nvPr>
            <p:ph type="ctrTitle"/>
          </p:nvPr>
        </p:nvSpPr>
        <p:spPr>
          <a:xfrm>
            <a:off x="2135559" y="2276873"/>
            <a:ext cx="7992890" cy="2448273"/>
          </a:xfrm>
          <a:prstGeom prst="rect">
            <a:avLst/>
          </a:prstGeom>
        </p:spPr>
        <p:txBody>
          <a:bodyPr/>
          <a:lstStyle>
            <a:lvl1pPr>
              <a:defRPr i="1">
                <a:solidFill>
                  <a:srgbClr val="FFFFFF"/>
                </a:solidFill>
              </a:defRPr>
            </a:lvl1pPr>
          </a:lstStyle>
          <a:p>
            <a:r>
              <a:rPr lang="en-GB" dirty="0"/>
              <a:t>Different components of reward</a:t>
            </a:r>
            <a:endParaRPr dirty="0"/>
          </a:p>
        </p:txBody>
      </p:sp>
      <p:pic>
        <p:nvPicPr>
          <p:cNvPr id="95" name="Picture 4" descr="Picture 4"/>
          <p:cNvPicPr>
            <a:picLocks noChangeAspect="1"/>
          </p:cNvPicPr>
          <p:nvPr/>
        </p:nvPicPr>
        <p:blipFill>
          <a:blip r:embed="rId3"/>
          <a:stretch>
            <a:fillRect/>
          </a:stretch>
        </p:blipFill>
        <p:spPr>
          <a:xfrm>
            <a:off x="8040217" y="260648"/>
            <a:ext cx="2266951" cy="1219201"/>
          </a:xfrm>
          <a:prstGeom prst="rect">
            <a:avLst/>
          </a:prstGeom>
          <a:ln w="12700">
            <a:miter lim="400000"/>
          </a:ln>
        </p:spPr>
      </p:pic>
    </p:spTree>
    <p:extLst>
      <p:ext uri="{BB962C8B-B14F-4D97-AF65-F5344CB8AC3E}">
        <p14:creationId xmlns:p14="http://schemas.microsoft.com/office/powerpoint/2010/main" val="1778643706"/>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1"/>
          <p:cNvSpPr>
            <a:spLocks noGrp="1"/>
          </p:cNvSpPr>
          <p:nvPr>
            <p:ph type="title"/>
          </p:nvPr>
        </p:nvSpPr>
        <p:spPr/>
        <p:txBody>
          <a:bodyPr>
            <a:normAutofit/>
          </a:bodyPr>
          <a:lstStyle/>
          <a:p>
            <a:r>
              <a:rPr lang="en-GB" sz="4000" dirty="0"/>
              <a:t>Reward Management: Initiatives and Practices</a:t>
            </a:r>
          </a:p>
        </p:txBody>
      </p:sp>
      <p:sp>
        <p:nvSpPr>
          <p:cNvPr id="5" name="Content Placeholder 2"/>
          <p:cNvSpPr>
            <a:spLocks noGrp="1"/>
          </p:cNvSpPr>
          <p:nvPr>
            <p:ph idx="1"/>
          </p:nvPr>
        </p:nvSpPr>
        <p:spPr/>
        <p:txBody>
          <a:bodyPr/>
          <a:lstStyle/>
          <a:p>
            <a:endParaRPr lang="en-GB" dirty="0"/>
          </a:p>
          <a:p>
            <a:endParaRPr lang="en-GB" dirty="0"/>
          </a:p>
          <a:p>
            <a:r>
              <a:rPr lang="en-GB" sz="2800" dirty="0"/>
              <a:t>Grade and pay structures (</a:t>
            </a:r>
            <a:r>
              <a:rPr lang="en-GB" sz="2800" dirty="0">
                <a:hlinkClick r:id="rId3"/>
              </a:rPr>
              <a:t>CIPD Factsheet: Pay Structures</a:t>
            </a:r>
            <a:r>
              <a:rPr lang="en-GB" sz="2800" dirty="0"/>
              <a:t>)</a:t>
            </a:r>
          </a:p>
          <a:p>
            <a:r>
              <a:rPr lang="en-GB" sz="2800" dirty="0">
                <a:hlinkClick r:id="rId4"/>
              </a:rPr>
              <a:t>Job evaluation</a:t>
            </a:r>
            <a:endParaRPr lang="en-GB" sz="2800" dirty="0"/>
          </a:p>
          <a:p>
            <a:r>
              <a:rPr lang="en-GB" sz="2800" dirty="0"/>
              <a:t>Market rate analysis</a:t>
            </a:r>
          </a:p>
          <a:p>
            <a:r>
              <a:rPr lang="en-GB" sz="2800" dirty="0"/>
              <a:t>‘Contingent’ reward</a:t>
            </a:r>
          </a:p>
          <a:p>
            <a:endParaRPr lang="en-GB" dirty="0"/>
          </a:p>
        </p:txBody>
      </p:sp>
    </p:spTree>
    <p:extLst>
      <p:ext uri="{BB962C8B-B14F-4D97-AF65-F5344CB8AC3E}">
        <p14:creationId xmlns:p14="http://schemas.microsoft.com/office/powerpoint/2010/main" val="2502181916"/>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98E8A5-0EA4-A38C-C8AC-B142AFE41E8E}"/>
              </a:ext>
            </a:extLst>
          </p:cNvPr>
          <p:cNvSpPr>
            <a:spLocks noGrp="1"/>
          </p:cNvSpPr>
          <p:nvPr>
            <p:ph type="title"/>
          </p:nvPr>
        </p:nvSpPr>
        <p:spPr/>
        <p:txBody>
          <a:bodyPr/>
          <a:lstStyle/>
          <a:p>
            <a:r>
              <a:rPr lang="en-GB" dirty="0"/>
              <a:t>Pay structures (CIPD, 2024)</a:t>
            </a:r>
          </a:p>
        </p:txBody>
      </p:sp>
      <p:sp>
        <p:nvSpPr>
          <p:cNvPr id="3" name="Content Placeholder 2">
            <a:extLst>
              <a:ext uri="{FF2B5EF4-FFF2-40B4-BE49-F238E27FC236}">
                <a16:creationId xmlns:a16="http://schemas.microsoft.com/office/drawing/2014/main" id="{3DF0A770-5944-3306-A9B7-B0FE5A2DDBA6}"/>
              </a:ext>
            </a:extLst>
          </p:cNvPr>
          <p:cNvSpPr>
            <a:spLocks noGrp="1"/>
          </p:cNvSpPr>
          <p:nvPr>
            <p:ph idx="1"/>
          </p:nvPr>
        </p:nvSpPr>
        <p:spPr/>
        <p:txBody>
          <a:bodyPr>
            <a:normAutofit lnSpcReduction="10000"/>
          </a:bodyPr>
          <a:lstStyle/>
          <a:p>
            <a:pPr algn="l">
              <a:buFont typeface="Arial" panose="020B0604020202020204" pitchFamily="34" charset="0"/>
              <a:buChar char="•"/>
            </a:pPr>
            <a:r>
              <a:rPr lang="en-GB" b="0" i="0" dirty="0">
                <a:solidFill>
                  <a:srgbClr val="202020"/>
                </a:solidFill>
                <a:effectLst/>
                <a:highlight>
                  <a:srgbClr val="FFFFFF"/>
                </a:highlight>
                <a:latin typeface="Museo"/>
              </a:rPr>
              <a:t>Pay structures give a framework for wage progression. </a:t>
            </a:r>
          </a:p>
          <a:p>
            <a:pPr algn="l">
              <a:buFont typeface="Arial" panose="020B0604020202020204" pitchFamily="34" charset="0"/>
              <a:buChar char="•"/>
            </a:pPr>
            <a:r>
              <a:rPr lang="en-GB" b="0" i="0" dirty="0">
                <a:solidFill>
                  <a:srgbClr val="202020"/>
                </a:solidFill>
                <a:effectLst/>
                <a:highlight>
                  <a:srgbClr val="FFFFFF"/>
                </a:highlight>
                <a:latin typeface="Museo"/>
              </a:rPr>
              <a:t>Align the reward strategy with an employer’s mission, vision, purpose, culture, and its business strategy, by encouraging required behaviours and performance.</a:t>
            </a:r>
          </a:p>
          <a:p>
            <a:pPr algn="l">
              <a:buFont typeface="Arial" panose="020B0604020202020204" pitchFamily="34" charset="0"/>
              <a:buChar char="•"/>
            </a:pPr>
            <a:r>
              <a:rPr lang="en-GB" b="0" i="0" dirty="0">
                <a:solidFill>
                  <a:srgbClr val="202020"/>
                </a:solidFill>
                <a:effectLst/>
                <a:highlight>
                  <a:srgbClr val="FFFFFF"/>
                </a:highlight>
                <a:latin typeface="Museo"/>
              </a:rPr>
              <a:t>Bring order and clarity in managing pay rises and career development.</a:t>
            </a:r>
          </a:p>
          <a:p>
            <a:pPr algn="l">
              <a:buFont typeface="Arial" panose="020B0604020202020204" pitchFamily="34" charset="0"/>
              <a:buChar char="•"/>
            </a:pPr>
            <a:r>
              <a:rPr lang="en-GB" b="0" i="0" dirty="0">
                <a:solidFill>
                  <a:srgbClr val="202020"/>
                </a:solidFill>
                <a:effectLst/>
                <a:highlight>
                  <a:srgbClr val="FFFFFF"/>
                </a:highlight>
                <a:latin typeface="Museo"/>
              </a:rPr>
              <a:t>Help ensure fairness and lawfulness, for example by avoiding pay discrimination.</a:t>
            </a:r>
          </a:p>
          <a:p>
            <a:endParaRPr lang="en-GB" dirty="0"/>
          </a:p>
        </p:txBody>
      </p:sp>
    </p:spTree>
    <p:extLst>
      <p:ext uri="{BB962C8B-B14F-4D97-AF65-F5344CB8AC3E}">
        <p14:creationId xmlns:p14="http://schemas.microsoft.com/office/powerpoint/2010/main" val="2909537146"/>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A70AC5-4FC3-A9A7-F5D8-4BC12991BD25}"/>
              </a:ext>
            </a:extLst>
          </p:cNvPr>
          <p:cNvSpPr>
            <a:spLocks noGrp="1"/>
          </p:cNvSpPr>
          <p:nvPr>
            <p:ph type="title"/>
          </p:nvPr>
        </p:nvSpPr>
        <p:spPr/>
        <p:txBody>
          <a:bodyPr/>
          <a:lstStyle/>
          <a:p>
            <a:r>
              <a:rPr lang="en-GB" dirty="0"/>
              <a:t>Types of pay structures</a:t>
            </a:r>
          </a:p>
        </p:txBody>
      </p:sp>
      <p:sp>
        <p:nvSpPr>
          <p:cNvPr id="3" name="Content Placeholder 2">
            <a:extLst>
              <a:ext uri="{FF2B5EF4-FFF2-40B4-BE49-F238E27FC236}">
                <a16:creationId xmlns:a16="http://schemas.microsoft.com/office/drawing/2014/main" id="{7771776C-E02C-7948-7C65-A8A31061A9F9}"/>
              </a:ext>
            </a:extLst>
          </p:cNvPr>
          <p:cNvSpPr>
            <a:spLocks noGrp="1"/>
          </p:cNvSpPr>
          <p:nvPr>
            <p:ph idx="1"/>
          </p:nvPr>
        </p:nvSpPr>
        <p:spPr/>
        <p:txBody>
          <a:bodyPr>
            <a:normAutofit fontScale="77500" lnSpcReduction="20000"/>
          </a:bodyPr>
          <a:lstStyle/>
          <a:p>
            <a:r>
              <a:rPr lang="en-GB" dirty="0"/>
              <a:t>Informal approaches </a:t>
            </a:r>
          </a:p>
          <a:p>
            <a:pPr lvl="1"/>
            <a:r>
              <a:rPr lang="en-GB" dirty="0"/>
              <a:t>Individual pay rates, spot rates, spot salaries</a:t>
            </a:r>
          </a:p>
          <a:p>
            <a:pPr lvl="1"/>
            <a:r>
              <a:rPr lang="en-GB" dirty="0"/>
              <a:t>Individual pay ranges, individual job ranges, individual salary ranges</a:t>
            </a:r>
          </a:p>
          <a:p>
            <a:r>
              <a:rPr lang="en-GB" dirty="0"/>
              <a:t>Formal approaches</a:t>
            </a:r>
          </a:p>
          <a:p>
            <a:pPr lvl="1"/>
            <a:r>
              <a:rPr lang="en-GB" dirty="0"/>
              <a:t>Narrow-graded pay structures</a:t>
            </a:r>
          </a:p>
          <a:p>
            <a:pPr lvl="1"/>
            <a:r>
              <a:rPr lang="en-GB" dirty="0"/>
              <a:t>Pay spines</a:t>
            </a:r>
          </a:p>
          <a:p>
            <a:pPr lvl="1"/>
            <a:r>
              <a:rPr lang="en-GB" dirty="0" err="1"/>
              <a:t>Broadbanding</a:t>
            </a:r>
            <a:endParaRPr lang="en-GB" dirty="0"/>
          </a:p>
          <a:p>
            <a:pPr lvl="1"/>
            <a:r>
              <a:rPr lang="en-GB" dirty="0"/>
              <a:t>Broad-graded pay structures</a:t>
            </a:r>
          </a:p>
          <a:p>
            <a:pPr lvl="1"/>
            <a:r>
              <a:rPr lang="en-GB" dirty="0"/>
              <a:t>Job families</a:t>
            </a:r>
          </a:p>
          <a:p>
            <a:pPr lvl="1"/>
            <a:r>
              <a:rPr lang="en-GB" dirty="0"/>
              <a:t>Career families, career-grade structures</a:t>
            </a:r>
          </a:p>
          <a:p>
            <a:pPr lvl="1"/>
            <a:r>
              <a:rPr lang="en-GB" dirty="0"/>
              <a:t>Local pay structures</a:t>
            </a:r>
          </a:p>
        </p:txBody>
      </p:sp>
    </p:spTree>
    <p:extLst>
      <p:ext uri="{BB962C8B-B14F-4D97-AF65-F5344CB8AC3E}">
        <p14:creationId xmlns:p14="http://schemas.microsoft.com/office/powerpoint/2010/main" val="4204069532"/>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1"/>
          <p:cNvSpPr>
            <a:spLocks noGrp="1"/>
          </p:cNvSpPr>
          <p:nvPr>
            <p:ph type="title"/>
          </p:nvPr>
        </p:nvSpPr>
        <p:spPr>
          <a:xfrm>
            <a:off x="609600" y="274638"/>
            <a:ext cx="10972800" cy="1143000"/>
          </a:xfrm>
        </p:spPr>
        <p:txBody>
          <a:bodyPr anchor="ctr">
            <a:normAutofit/>
          </a:bodyPr>
          <a:lstStyle/>
          <a:p>
            <a:r>
              <a:rPr lang="en-GB"/>
              <a:t>Contingent reward</a:t>
            </a:r>
          </a:p>
        </p:txBody>
      </p:sp>
      <p:sp>
        <p:nvSpPr>
          <p:cNvPr id="5" name="Content Placeholder 2"/>
          <p:cNvSpPr>
            <a:spLocks noGrp="1"/>
          </p:cNvSpPr>
          <p:nvPr>
            <p:ph sz="half" idx="1"/>
          </p:nvPr>
        </p:nvSpPr>
        <p:spPr>
          <a:xfrm>
            <a:off x="609600" y="1600201"/>
            <a:ext cx="5384800" cy="3989040"/>
          </a:xfrm>
        </p:spPr>
        <p:txBody>
          <a:bodyPr>
            <a:normAutofit/>
          </a:bodyPr>
          <a:lstStyle/>
          <a:p>
            <a:pPr marL="0" indent="0">
              <a:lnSpc>
                <a:spcPct val="90000"/>
              </a:lnSpc>
              <a:buNone/>
            </a:pPr>
            <a:r>
              <a:rPr lang="en-GB" sz="1800" dirty="0"/>
              <a:t>Essentially revolves around two basic questions:</a:t>
            </a:r>
          </a:p>
          <a:p>
            <a:pPr marL="971550" lvl="1" indent="-514350">
              <a:lnSpc>
                <a:spcPct val="90000"/>
              </a:lnSpc>
              <a:buFont typeface="+mj-lt"/>
              <a:buAutoNum type="arabicPeriod"/>
            </a:pPr>
            <a:r>
              <a:rPr lang="en-GB" sz="1800" dirty="0"/>
              <a:t>What do we value?</a:t>
            </a:r>
          </a:p>
          <a:p>
            <a:pPr marL="971550" lvl="1" indent="-514350">
              <a:lnSpc>
                <a:spcPct val="90000"/>
              </a:lnSpc>
              <a:buFont typeface="+mj-lt"/>
              <a:buAutoNum type="arabicPeriod"/>
            </a:pPr>
            <a:r>
              <a:rPr lang="en-GB" sz="1800" dirty="0"/>
              <a:t>What are we prepared to pay for?</a:t>
            </a:r>
          </a:p>
          <a:p>
            <a:pPr marL="57150" indent="0">
              <a:lnSpc>
                <a:spcPct val="90000"/>
              </a:lnSpc>
              <a:buNone/>
            </a:pPr>
            <a:r>
              <a:rPr lang="en-GB" sz="1800" dirty="0"/>
              <a:t>Different contingent reward strategies can include performance related pay, skill based pay or team based pay</a:t>
            </a:r>
          </a:p>
          <a:p>
            <a:pPr marL="57150" indent="0">
              <a:lnSpc>
                <a:spcPct val="90000"/>
              </a:lnSpc>
              <a:buNone/>
            </a:pPr>
            <a:r>
              <a:rPr lang="en-GB" sz="1800" dirty="0"/>
              <a:t>Firms operating a contingent approach typically pay an element of “base” pay and an element of “bonus” pay</a:t>
            </a:r>
          </a:p>
          <a:p>
            <a:pPr marL="57150" indent="0">
              <a:lnSpc>
                <a:spcPct val="90000"/>
              </a:lnSpc>
              <a:buNone/>
            </a:pPr>
            <a:r>
              <a:rPr lang="en-GB" sz="1800" dirty="0"/>
              <a:t>Popular because they are seen as a motivational tool.  For example, linking an element of pay to the achievement of an objective.</a:t>
            </a:r>
          </a:p>
          <a:p>
            <a:pPr>
              <a:lnSpc>
                <a:spcPct val="90000"/>
              </a:lnSpc>
            </a:pPr>
            <a:endParaRPr lang="en-GB" sz="1800" dirty="0"/>
          </a:p>
        </p:txBody>
      </p:sp>
      <p:pic>
        <p:nvPicPr>
          <p:cNvPr id="3" name="Picture 2">
            <a:extLst>
              <a:ext uri="{FF2B5EF4-FFF2-40B4-BE49-F238E27FC236}">
                <a16:creationId xmlns:a16="http://schemas.microsoft.com/office/drawing/2014/main" id="{5DC08AAA-77B4-930F-ECA5-606739272895}"/>
              </a:ext>
            </a:extLst>
          </p:cNvPr>
          <p:cNvPicPr>
            <a:picLocks noChangeAspect="1"/>
          </p:cNvPicPr>
          <p:nvPr/>
        </p:nvPicPr>
        <p:blipFill>
          <a:blip r:embed="rId3"/>
          <a:stretch>
            <a:fillRect/>
          </a:stretch>
        </p:blipFill>
        <p:spPr>
          <a:xfrm>
            <a:off x="6197600" y="1797544"/>
            <a:ext cx="5384800" cy="3594353"/>
          </a:xfrm>
          <a:prstGeom prst="rect">
            <a:avLst/>
          </a:prstGeom>
          <a:noFill/>
        </p:spPr>
      </p:pic>
    </p:spTree>
    <p:extLst>
      <p:ext uri="{BB962C8B-B14F-4D97-AF65-F5344CB8AC3E}">
        <p14:creationId xmlns:p14="http://schemas.microsoft.com/office/powerpoint/2010/main" val="1085726600"/>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F7C1D94-2107-74D8-E3DF-982B5DF71F74}"/>
              </a:ext>
            </a:extLst>
          </p:cNvPr>
          <p:cNvSpPr>
            <a:spLocks noGrp="1"/>
          </p:cNvSpPr>
          <p:nvPr>
            <p:ph type="title"/>
          </p:nvPr>
        </p:nvSpPr>
        <p:spPr/>
        <p:txBody>
          <a:bodyPr/>
          <a:lstStyle/>
          <a:p>
            <a:r>
              <a:rPr lang="en-GB" dirty="0"/>
              <a:t>Contingent rewards and performance</a:t>
            </a:r>
          </a:p>
        </p:txBody>
      </p:sp>
      <p:sp>
        <p:nvSpPr>
          <p:cNvPr id="3" name="Content Placeholder 2">
            <a:extLst>
              <a:ext uri="{FF2B5EF4-FFF2-40B4-BE49-F238E27FC236}">
                <a16:creationId xmlns:a16="http://schemas.microsoft.com/office/drawing/2014/main" id="{4D688BF5-42CF-8E7A-B2B7-45F20AB2CD69}"/>
              </a:ext>
            </a:extLst>
          </p:cNvPr>
          <p:cNvSpPr>
            <a:spLocks noGrp="1"/>
          </p:cNvSpPr>
          <p:nvPr>
            <p:ph idx="1"/>
          </p:nvPr>
        </p:nvSpPr>
        <p:spPr/>
        <p:txBody>
          <a:bodyPr/>
          <a:lstStyle/>
          <a:p>
            <a:r>
              <a:rPr lang="en-GB" dirty="0"/>
              <a:t>Important for leaders to have a consistent approach providing clarity and stability (Ghosh, Buss and </a:t>
            </a:r>
            <a:r>
              <a:rPr lang="en-GB" dirty="0" err="1"/>
              <a:t>Shivhare</a:t>
            </a:r>
            <a:r>
              <a:rPr lang="en-GB" dirty="0"/>
              <a:t>, 2024).</a:t>
            </a:r>
          </a:p>
          <a:p>
            <a:r>
              <a:rPr lang="en-GB" dirty="0"/>
              <a:t>Increases pro-active control (</a:t>
            </a:r>
            <a:r>
              <a:rPr lang="en-GB" dirty="0" err="1"/>
              <a:t>Frober</a:t>
            </a:r>
            <a:r>
              <a:rPr lang="en-GB" dirty="0"/>
              <a:t> and </a:t>
            </a:r>
            <a:r>
              <a:rPr lang="en-GB" dirty="0" err="1"/>
              <a:t>Dreisbach</a:t>
            </a:r>
            <a:r>
              <a:rPr lang="en-GB" dirty="0"/>
              <a:t>, 2016).</a:t>
            </a:r>
          </a:p>
          <a:p>
            <a:r>
              <a:rPr lang="en-GB" dirty="0"/>
              <a:t>Mixed evidence that contingent pay improves performance (Armstrong and Brown, 2019).</a:t>
            </a:r>
          </a:p>
        </p:txBody>
      </p:sp>
    </p:spTree>
    <p:extLst>
      <p:ext uri="{BB962C8B-B14F-4D97-AF65-F5344CB8AC3E}">
        <p14:creationId xmlns:p14="http://schemas.microsoft.com/office/powerpoint/2010/main" val="3328121720"/>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40BE3B-C809-9BD9-19D7-64101749E27F}"/>
              </a:ext>
            </a:extLst>
          </p:cNvPr>
          <p:cNvSpPr>
            <a:spLocks noGrp="1"/>
          </p:cNvSpPr>
          <p:nvPr>
            <p:ph type="title"/>
          </p:nvPr>
        </p:nvSpPr>
        <p:spPr/>
        <p:txBody>
          <a:bodyPr/>
          <a:lstStyle/>
          <a:p>
            <a:r>
              <a:rPr lang="en-GB" dirty="0"/>
              <a:t>Organisational benefits</a:t>
            </a:r>
          </a:p>
        </p:txBody>
      </p:sp>
      <p:sp>
        <p:nvSpPr>
          <p:cNvPr id="3" name="Content Placeholder 2">
            <a:extLst>
              <a:ext uri="{FF2B5EF4-FFF2-40B4-BE49-F238E27FC236}">
                <a16:creationId xmlns:a16="http://schemas.microsoft.com/office/drawing/2014/main" id="{CDA7958D-9C4D-7DCF-0645-7E8C3934B9D2}"/>
              </a:ext>
            </a:extLst>
          </p:cNvPr>
          <p:cNvSpPr>
            <a:spLocks noGrp="1"/>
          </p:cNvSpPr>
          <p:nvPr>
            <p:ph idx="1"/>
          </p:nvPr>
        </p:nvSpPr>
        <p:spPr/>
        <p:txBody>
          <a:bodyPr/>
          <a:lstStyle/>
          <a:p>
            <a:r>
              <a:rPr lang="en-GB" dirty="0"/>
              <a:t>What types of benefits are offered within your organisation or an organisation you are familiar with?</a:t>
            </a:r>
          </a:p>
          <a:p>
            <a:r>
              <a:rPr lang="en-GB" dirty="0"/>
              <a:t>What are the merits of these benefits?</a:t>
            </a:r>
          </a:p>
          <a:p>
            <a:r>
              <a:rPr lang="en-GB"/>
              <a:t>Discuss in groups.</a:t>
            </a:r>
            <a:endParaRPr lang="en-GB" dirty="0"/>
          </a:p>
        </p:txBody>
      </p:sp>
    </p:spTree>
    <p:extLst>
      <p:ext uri="{BB962C8B-B14F-4D97-AF65-F5344CB8AC3E}">
        <p14:creationId xmlns:p14="http://schemas.microsoft.com/office/powerpoint/2010/main" val="964712314"/>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BFF6A5A-EED6-828D-75CF-94B72BEF7300}"/>
              </a:ext>
            </a:extLst>
          </p:cNvPr>
          <p:cNvSpPr>
            <a:spLocks noGrp="1"/>
          </p:cNvSpPr>
          <p:nvPr>
            <p:ph type="title"/>
          </p:nvPr>
        </p:nvSpPr>
        <p:spPr/>
        <p:txBody>
          <a:bodyPr/>
          <a:lstStyle/>
          <a:p>
            <a:r>
              <a:rPr lang="en-GB" dirty="0"/>
              <a:t>Recognition schemes</a:t>
            </a:r>
          </a:p>
        </p:txBody>
      </p:sp>
      <p:sp>
        <p:nvSpPr>
          <p:cNvPr id="3" name="Content Placeholder 2">
            <a:extLst>
              <a:ext uri="{FF2B5EF4-FFF2-40B4-BE49-F238E27FC236}">
                <a16:creationId xmlns:a16="http://schemas.microsoft.com/office/drawing/2014/main" id="{5C470413-A40D-5924-8A3C-5489C657D3B8}"/>
              </a:ext>
            </a:extLst>
          </p:cNvPr>
          <p:cNvSpPr>
            <a:spLocks noGrp="1"/>
          </p:cNvSpPr>
          <p:nvPr>
            <p:ph idx="1"/>
          </p:nvPr>
        </p:nvSpPr>
        <p:spPr/>
        <p:txBody>
          <a:bodyPr/>
          <a:lstStyle/>
          <a:p>
            <a:r>
              <a:rPr lang="en-GB" dirty="0"/>
              <a:t>Formal and informal recognition</a:t>
            </a:r>
          </a:p>
          <a:p>
            <a:r>
              <a:rPr lang="en-GB" dirty="0"/>
              <a:t>Day-to-day recognition</a:t>
            </a:r>
          </a:p>
          <a:p>
            <a:r>
              <a:rPr lang="en-GB" dirty="0"/>
              <a:t>Public recognition</a:t>
            </a:r>
          </a:p>
          <a:p>
            <a:r>
              <a:rPr lang="en-GB" dirty="0"/>
              <a:t>Cash awards</a:t>
            </a:r>
          </a:p>
          <a:p>
            <a:r>
              <a:rPr lang="en-GB" dirty="0"/>
              <a:t>Non-cash awards (gifts, vouchers, tickets)</a:t>
            </a:r>
          </a:p>
        </p:txBody>
      </p:sp>
    </p:spTree>
    <p:extLst>
      <p:ext uri="{BB962C8B-B14F-4D97-AF65-F5344CB8AC3E}">
        <p14:creationId xmlns:p14="http://schemas.microsoft.com/office/powerpoint/2010/main" val="1501645355"/>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3A1D466-FA51-2F82-F230-3E457C6014C4}"/>
              </a:ext>
            </a:extLst>
          </p:cNvPr>
          <p:cNvSpPr>
            <a:spLocks noGrp="1"/>
          </p:cNvSpPr>
          <p:nvPr>
            <p:ph type="title"/>
          </p:nvPr>
        </p:nvSpPr>
        <p:spPr/>
        <p:txBody>
          <a:bodyPr/>
          <a:lstStyle/>
          <a:p>
            <a:r>
              <a:rPr lang="en-GB" dirty="0"/>
              <a:t>Benefits of recognition schemes</a:t>
            </a:r>
          </a:p>
        </p:txBody>
      </p:sp>
      <p:sp>
        <p:nvSpPr>
          <p:cNvPr id="3" name="Content Placeholder 2">
            <a:extLst>
              <a:ext uri="{FF2B5EF4-FFF2-40B4-BE49-F238E27FC236}">
                <a16:creationId xmlns:a16="http://schemas.microsoft.com/office/drawing/2014/main" id="{5FAEBBDC-3E18-5CA4-3C38-BF71D25BAF4A}"/>
              </a:ext>
            </a:extLst>
          </p:cNvPr>
          <p:cNvSpPr>
            <a:spLocks noGrp="1"/>
          </p:cNvSpPr>
          <p:nvPr>
            <p:ph idx="1"/>
          </p:nvPr>
        </p:nvSpPr>
        <p:spPr/>
        <p:txBody>
          <a:bodyPr>
            <a:normAutofit fontScale="85000" lnSpcReduction="20000"/>
          </a:bodyPr>
          <a:lstStyle/>
          <a:p>
            <a:r>
              <a:rPr lang="en-GB" b="0" i="0" dirty="0">
                <a:solidFill>
                  <a:srgbClr val="000000"/>
                </a:solidFill>
                <a:effectLst/>
                <a:highlight>
                  <a:srgbClr val="FFFFFF"/>
                </a:highlight>
                <a:latin typeface="aktiv-grotesk"/>
              </a:rPr>
              <a:t>Workplace recognition motivates, provides a sense of accomplishment and makes employees feel valued for their work. Recognition not only boosts individual employee engagement, but it also has been found to increase productivity and loyalty to the company, leading to higher retention (Gallup, 2024). </a:t>
            </a:r>
            <a:endParaRPr lang="en-GB" dirty="0"/>
          </a:p>
          <a:p>
            <a:r>
              <a:rPr lang="en-GB" dirty="0"/>
              <a:t>82% of employees are happier when recognised at work.</a:t>
            </a:r>
          </a:p>
          <a:p>
            <a:r>
              <a:rPr lang="en-GB" dirty="0"/>
              <a:t>Engaged employees are 87% less likely to leave their role and are 21% more profitable to the business.</a:t>
            </a:r>
          </a:p>
          <a:p>
            <a:r>
              <a:rPr lang="en-GB" dirty="0"/>
              <a:t>41% of companies with peer-to-peer recognition schemes see an increase in customer satisfaction. </a:t>
            </a:r>
          </a:p>
        </p:txBody>
      </p:sp>
    </p:spTree>
    <p:extLst>
      <p:ext uri="{BB962C8B-B14F-4D97-AF65-F5344CB8AC3E}">
        <p14:creationId xmlns:p14="http://schemas.microsoft.com/office/powerpoint/2010/main" val="565206115"/>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1DF341A-E39C-B478-4F42-61D7DE9245F1}"/>
              </a:ext>
            </a:extLst>
          </p:cNvPr>
          <p:cNvSpPr>
            <a:spLocks noGrp="1"/>
          </p:cNvSpPr>
          <p:nvPr>
            <p:ph type="title"/>
          </p:nvPr>
        </p:nvSpPr>
        <p:spPr/>
        <p:txBody>
          <a:bodyPr/>
          <a:lstStyle/>
          <a:p>
            <a:r>
              <a:rPr lang="en-GB" dirty="0"/>
              <a:t>LO2 – Recap quiz</a:t>
            </a:r>
          </a:p>
        </p:txBody>
      </p:sp>
      <p:pic>
        <p:nvPicPr>
          <p:cNvPr id="4" name="Content Placeholder 4" descr="Wooden blocks with question marks">
            <a:extLst>
              <a:ext uri="{FF2B5EF4-FFF2-40B4-BE49-F238E27FC236}">
                <a16:creationId xmlns:a16="http://schemas.microsoft.com/office/drawing/2014/main" id="{4B96FF65-A55F-AD15-E959-924B46664827}"/>
              </a:ext>
            </a:extLst>
          </p:cNvPr>
          <p:cNvPicPr>
            <a:picLocks noGrp="1" noChangeAspect="1"/>
          </p:cNvPicPr>
          <p:nvPr>
            <p:ph idx="1"/>
          </p:nvPr>
        </p:nvPicPr>
        <p:blipFill>
          <a:blip r:embed="rId2">
            <a:extLst>
              <a:ext uri="{28A0092B-C50C-407E-A947-70E740481C1C}">
                <a14:useLocalDpi xmlns:a14="http://schemas.microsoft.com/office/drawing/2010/main" val="0"/>
              </a:ext>
            </a:extLst>
          </a:blip>
          <a:srcRect t="27543" b="18977"/>
          <a:stretch>
            <a:fillRect/>
          </a:stretch>
        </p:blipFill>
        <p:spPr>
          <a:xfrm>
            <a:off x="609600" y="1602297"/>
            <a:ext cx="10972800" cy="3912169"/>
          </a:xfrm>
          <a:noFill/>
        </p:spPr>
      </p:pic>
    </p:spTree>
    <p:extLst>
      <p:ext uri="{BB962C8B-B14F-4D97-AF65-F5344CB8AC3E}">
        <p14:creationId xmlns:p14="http://schemas.microsoft.com/office/powerpoint/2010/main" val="2858579596"/>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4" name="Title 1"/>
          <p:cNvSpPr txBox="1">
            <a:spLocks noGrp="1"/>
          </p:cNvSpPr>
          <p:nvPr>
            <p:ph type="ctrTitle"/>
          </p:nvPr>
        </p:nvSpPr>
        <p:spPr>
          <a:xfrm>
            <a:off x="2135559" y="2276873"/>
            <a:ext cx="7992890" cy="2448273"/>
          </a:xfrm>
          <a:prstGeom prst="rect">
            <a:avLst/>
          </a:prstGeom>
        </p:spPr>
        <p:txBody>
          <a:bodyPr/>
          <a:lstStyle>
            <a:lvl1pPr>
              <a:defRPr i="1">
                <a:solidFill>
                  <a:srgbClr val="FFFFFF"/>
                </a:solidFill>
              </a:defRPr>
            </a:lvl1pPr>
          </a:lstStyle>
          <a:p>
            <a:r>
              <a:rPr lang="en-GB" dirty="0"/>
              <a:t>Benchmarking data to inform reward approaches</a:t>
            </a:r>
            <a:endParaRPr dirty="0"/>
          </a:p>
        </p:txBody>
      </p:sp>
      <p:pic>
        <p:nvPicPr>
          <p:cNvPr id="95" name="Picture 4" descr="Picture 4"/>
          <p:cNvPicPr>
            <a:picLocks noChangeAspect="1"/>
          </p:cNvPicPr>
          <p:nvPr/>
        </p:nvPicPr>
        <p:blipFill>
          <a:blip r:embed="rId3"/>
          <a:stretch>
            <a:fillRect/>
          </a:stretch>
        </p:blipFill>
        <p:spPr>
          <a:xfrm>
            <a:off x="8040217" y="260648"/>
            <a:ext cx="2266951" cy="1219201"/>
          </a:xfrm>
          <a:prstGeom prst="rect">
            <a:avLst/>
          </a:prstGeom>
          <a:ln w="12700">
            <a:miter lim="400000"/>
          </a:ln>
        </p:spPr>
      </p:pic>
    </p:spTree>
    <p:extLst>
      <p:ext uri="{BB962C8B-B14F-4D97-AF65-F5344CB8AC3E}">
        <p14:creationId xmlns:p14="http://schemas.microsoft.com/office/powerpoint/2010/main" val="2870610294"/>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The Context</a:t>
            </a:r>
          </a:p>
        </p:txBody>
      </p:sp>
      <p:sp>
        <p:nvSpPr>
          <p:cNvPr id="3" name="Content Placeholder 2"/>
          <p:cNvSpPr>
            <a:spLocks noGrp="1"/>
          </p:cNvSpPr>
          <p:nvPr>
            <p:ph idx="1"/>
          </p:nvPr>
        </p:nvSpPr>
        <p:spPr>
          <a:xfrm>
            <a:off x="609600" y="2134590"/>
            <a:ext cx="10972800" cy="2508661"/>
          </a:xfrm>
        </p:spPr>
        <p:txBody>
          <a:bodyPr>
            <a:normAutofit/>
          </a:bodyPr>
          <a:lstStyle/>
          <a:p>
            <a:r>
              <a:rPr lang="en-GB" dirty="0"/>
              <a:t>The international context</a:t>
            </a:r>
          </a:p>
          <a:p>
            <a:r>
              <a:rPr lang="en-GB" dirty="0"/>
              <a:t>The national context</a:t>
            </a:r>
          </a:p>
          <a:p>
            <a:r>
              <a:rPr lang="en-GB" dirty="0"/>
              <a:t>The corporate (business) context</a:t>
            </a:r>
          </a:p>
        </p:txBody>
      </p:sp>
    </p:spTree>
    <p:extLst>
      <p:ext uri="{BB962C8B-B14F-4D97-AF65-F5344CB8AC3E}">
        <p14:creationId xmlns:p14="http://schemas.microsoft.com/office/powerpoint/2010/main" val="552142213"/>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1"/>
          <p:cNvSpPr>
            <a:spLocks noGrp="1"/>
          </p:cNvSpPr>
          <p:nvPr>
            <p:ph type="title"/>
          </p:nvPr>
        </p:nvSpPr>
        <p:spPr>
          <a:xfrm>
            <a:off x="609600" y="239012"/>
            <a:ext cx="10972800" cy="1143000"/>
          </a:xfrm>
        </p:spPr>
        <p:txBody>
          <a:bodyPr>
            <a:normAutofit/>
          </a:bodyPr>
          <a:lstStyle/>
          <a:p>
            <a:r>
              <a:rPr lang="en-GB" sz="4000" dirty="0"/>
              <a:t>The context (international) </a:t>
            </a:r>
          </a:p>
        </p:txBody>
      </p:sp>
      <p:sp>
        <p:nvSpPr>
          <p:cNvPr id="5" name="Content Placeholder 2"/>
          <p:cNvSpPr>
            <a:spLocks noGrp="1"/>
          </p:cNvSpPr>
          <p:nvPr>
            <p:ph idx="1"/>
          </p:nvPr>
        </p:nvSpPr>
        <p:spPr>
          <a:xfrm>
            <a:off x="692727" y="1382012"/>
            <a:ext cx="10972800" cy="3917032"/>
          </a:xfrm>
        </p:spPr>
        <p:txBody>
          <a:bodyPr/>
          <a:lstStyle/>
          <a:p>
            <a:endParaRPr lang="en-GB" dirty="0"/>
          </a:p>
          <a:p>
            <a:r>
              <a:rPr lang="en-GB" sz="2800" dirty="0"/>
              <a:t>Global competition for goods and services</a:t>
            </a:r>
          </a:p>
          <a:p>
            <a:r>
              <a:rPr lang="en-GB" sz="2800" dirty="0"/>
              <a:t>Impacts pay systems in a number of ways:</a:t>
            </a:r>
          </a:p>
          <a:p>
            <a:pPr marL="914400" lvl="1" indent="-457200">
              <a:buFont typeface="+mj-lt"/>
              <a:buAutoNum type="arabicPeriod"/>
            </a:pPr>
            <a:r>
              <a:rPr lang="en-GB" sz="2400" dirty="0"/>
              <a:t>increased need for flexibility to ensure organisations can react to new demands/pressures</a:t>
            </a:r>
          </a:p>
          <a:p>
            <a:pPr marL="914400" lvl="1" indent="-457200">
              <a:buFont typeface="+mj-lt"/>
              <a:buAutoNum type="arabicPeriod"/>
            </a:pPr>
            <a:r>
              <a:rPr lang="en-GB" sz="2400" dirty="0"/>
              <a:t>paying for performance/competence</a:t>
            </a:r>
          </a:p>
          <a:p>
            <a:pPr marL="914400" lvl="1" indent="-457200">
              <a:buFont typeface="+mj-lt"/>
              <a:buAutoNum type="arabicPeriod"/>
            </a:pPr>
            <a:r>
              <a:rPr lang="en-GB" sz="2400" dirty="0"/>
              <a:t>introduction of broader-based structures</a:t>
            </a:r>
          </a:p>
          <a:p>
            <a:pPr marL="914400" lvl="1" indent="-457200">
              <a:buFont typeface="+mj-lt"/>
              <a:buAutoNum type="arabicPeriod"/>
            </a:pPr>
            <a:r>
              <a:rPr lang="en-GB" sz="2400" dirty="0"/>
              <a:t>global talent mobility</a:t>
            </a:r>
          </a:p>
          <a:p>
            <a:endParaRPr lang="en-GB" dirty="0"/>
          </a:p>
        </p:txBody>
      </p:sp>
    </p:spTree>
    <p:extLst>
      <p:ext uri="{BB962C8B-B14F-4D97-AF65-F5344CB8AC3E}">
        <p14:creationId xmlns:p14="http://schemas.microsoft.com/office/powerpoint/2010/main" val="3937657914"/>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1"/>
          <p:cNvSpPr>
            <a:spLocks noGrp="1"/>
          </p:cNvSpPr>
          <p:nvPr>
            <p:ph type="title"/>
          </p:nvPr>
        </p:nvSpPr>
        <p:spPr>
          <a:xfrm>
            <a:off x="609600" y="0"/>
            <a:ext cx="10972800" cy="1143000"/>
          </a:xfrm>
        </p:spPr>
        <p:txBody>
          <a:bodyPr>
            <a:normAutofit/>
          </a:bodyPr>
          <a:lstStyle/>
          <a:p>
            <a:r>
              <a:rPr lang="en-GB" sz="4000" dirty="0"/>
              <a:t>The context (national)</a:t>
            </a:r>
          </a:p>
        </p:txBody>
      </p:sp>
      <p:sp>
        <p:nvSpPr>
          <p:cNvPr id="5" name="Content Placeholder 2"/>
          <p:cNvSpPr>
            <a:spLocks noGrp="1"/>
          </p:cNvSpPr>
          <p:nvPr>
            <p:ph idx="1"/>
          </p:nvPr>
        </p:nvSpPr>
        <p:spPr>
          <a:xfrm>
            <a:off x="490846" y="1417638"/>
            <a:ext cx="10972800" cy="3917032"/>
          </a:xfrm>
        </p:spPr>
        <p:txBody>
          <a:bodyPr>
            <a:normAutofit fontScale="92500" lnSpcReduction="20000"/>
          </a:bodyPr>
          <a:lstStyle/>
          <a:p>
            <a:pPr marL="0" indent="0">
              <a:buNone/>
            </a:pPr>
            <a:r>
              <a:rPr lang="en-GB" sz="2800" dirty="0"/>
              <a:t>Within the UK a number of factors influence reward management systems/approaches:</a:t>
            </a:r>
          </a:p>
          <a:p>
            <a:pPr marL="0" indent="0">
              <a:buNone/>
            </a:pPr>
            <a:endParaRPr lang="en-GB" sz="2800" dirty="0"/>
          </a:p>
          <a:p>
            <a:r>
              <a:rPr lang="en-GB" dirty="0"/>
              <a:t>introduction of </a:t>
            </a:r>
            <a:r>
              <a:rPr lang="en-GB" dirty="0">
                <a:hlinkClick r:id="rId3"/>
              </a:rPr>
              <a:t>National Minimum Wage</a:t>
            </a:r>
            <a:endParaRPr lang="en-GB" dirty="0"/>
          </a:p>
          <a:p>
            <a:r>
              <a:rPr lang="en-GB" dirty="0"/>
              <a:t>structural changes in the demand for skills</a:t>
            </a:r>
          </a:p>
          <a:p>
            <a:r>
              <a:rPr lang="en-GB" dirty="0"/>
              <a:t>structural changes in industry</a:t>
            </a:r>
          </a:p>
          <a:p>
            <a:r>
              <a:rPr lang="en-GB" dirty="0"/>
              <a:t>a fragmented labour market</a:t>
            </a:r>
          </a:p>
          <a:p>
            <a:r>
              <a:rPr lang="en-GB" dirty="0"/>
              <a:t>lower inflation rates</a:t>
            </a:r>
          </a:p>
          <a:p>
            <a:r>
              <a:rPr lang="en-GB" dirty="0"/>
              <a:t>large gaps between top and bottom of pay scales</a:t>
            </a:r>
          </a:p>
        </p:txBody>
      </p:sp>
    </p:spTree>
    <p:extLst>
      <p:ext uri="{BB962C8B-B14F-4D97-AF65-F5344CB8AC3E}">
        <p14:creationId xmlns:p14="http://schemas.microsoft.com/office/powerpoint/2010/main" val="2307859418"/>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1"/>
          <p:cNvSpPr>
            <a:spLocks noGrp="1"/>
          </p:cNvSpPr>
          <p:nvPr>
            <p:ph type="title"/>
          </p:nvPr>
        </p:nvSpPr>
        <p:spPr/>
        <p:txBody>
          <a:bodyPr>
            <a:normAutofit/>
          </a:bodyPr>
          <a:lstStyle/>
          <a:p>
            <a:r>
              <a:rPr lang="en-GB" sz="4000" dirty="0"/>
              <a:t>The context (corporate)</a:t>
            </a:r>
          </a:p>
        </p:txBody>
      </p:sp>
      <p:sp>
        <p:nvSpPr>
          <p:cNvPr id="5" name="Content Placeholder 2"/>
          <p:cNvSpPr>
            <a:spLocks noGrp="1"/>
          </p:cNvSpPr>
          <p:nvPr>
            <p:ph idx="1"/>
          </p:nvPr>
        </p:nvSpPr>
        <p:spPr>
          <a:xfrm>
            <a:off x="609600" y="1327068"/>
            <a:ext cx="10972800" cy="3917032"/>
          </a:xfrm>
        </p:spPr>
        <p:txBody>
          <a:bodyPr>
            <a:normAutofit fontScale="92500"/>
          </a:bodyPr>
          <a:lstStyle/>
          <a:p>
            <a:endParaRPr lang="en-GB" dirty="0"/>
          </a:p>
          <a:p>
            <a:pPr marL="0" indent="0">
              <a:buNone/>
            </a:pPr>
            <a:r>
              <a:rPr lang="en-GB" sz="2800" dirty="0"/>
              <a:t>When examining reward at the level of the firm we need to consider:</a:t>
            </a:r>
          </a:p>
          <a:p>
            <a:pPr marL="0" indent="0">
              <a:buNone/>
            </a:pPr>
            <a:endParaRPr lang="en-GB" dirty="0"/>
          </a:p>
          <a:p>
            <a:r>
              <a:rPr lang="en-GB" dirty="0"/>
              <a:t>the impact of organisational change on corporate structures</a:t>
            </a:r>
          </a:p>
          <a:p>
            <a:r>
              <a:rPr lang="en-GB" dirty="0"/>
              <a:t>the impact of environmental factors</a:t>
            </a:r>
          </a:p>
          <a:p>
            <a:r>
              <a:rPr lang="en-GB" dirty="0"/>
              <a:t>employer and employee expectations</a:t>
            </a:r>
          </a:p>
          <a:p>
            <a:r>
              <a:rPr lang="en-GB" dirty="0"/>
              <a:t>culture and values</a:t>
            </a:r>
          </a:p>
          <a:p>
            <a:endParaRPr lang="en-GB" dirty="0"/>
          </a:p>
        </p:txBody>
      </p:sp>
    </p:spTree>
    <p:extLst>
      <p:ext uri="{BB962C8B-B14F-4D97-AF65-F5344CB8AC3E}">
        <p14:creationId xmlns:p14="http://schemas.microsoft.com/office/powerpoint/2010/main" val="661404669"/>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Question</a:t>
            </a:r>
          </a:p>
        </p:txBody>
      </p:sp>
      <p:sp>
        <p:nvSpPr>
          <p:cNvPr id="3" name="Content Placeholder 2"/>
          <p:cNvSpPr>
            <a:spLocks noGrp="1"/>
          </p:cNvSpPr>
          <p:nvPr>
            <p:ph idx="1"/>
          </p:nvPr>
        </p:nvSpPr>
        <p:spPr/>
        <p:txBody>
          <a:bodyPr/>
          <a:lstStyle/>
          <a:p>
            <a:r>
              <a:rPr lang="en-US" dirty="0"/>
              <a:t>In what ways does the corporate context inside your organisation (or in one with which you are familiar) shape reward management practices or systems?</a:t>
            </a:r>
          </a:p>
          <a:p>
            <a:pPr marL="0" indent="0">
              <a:buNone/>
            </a:pPr>
            <a:endParaRPr lang="en-US" dirty="0"/>
          </a:p>
        </p:txBody>
      </p:sp>
    </p:spTree>
    <p:extLst>
      <p:ext uri="{BB962C8B-B14F-4D97-AF65-F5344CB8AC3E}">
        <p14:creationId xmlns:p14="http://schemas.microsoft.com/office/powerpoint/2010/main" val="2763580362"/>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1"/>
          <p:cNvSpPr>
            <a:spLocks noGrp="1"/>
          </p:cNvSpPr>
          <p:nvPr>
            <p:ph type="title"/>
          </p:nvPr>
        </p:nvSpPr>
        <p:spPr/>
        <p:txBody>
          <a:bodyPr>
            <a:normAutofit/>
          </a:bodyPr>
          <a:lstStyle/>
          <a:p>
            <a:r>
              <a:rPr lang="en-GB" sz="4000" dirty="0"/>
              <a:t>Job Evaluation</a:t>
            </a:r>
          </a:p>
        </p:txBody>
      </p:sp>
      <p:sp>
        <p:nvSpPr>
          <p:cNvPr id="5" name="Content Placeholder 2"/>
          <p:cNvSpPr>
            <a:spLocks noGrp="1"/>
          </p:cNvSpPr>
          <p:nvPr>
            <p:ph idx="1"/>
          </p:nvPr>
        </p:nvSpPr>
        <p:spPr/>
        <p:txBody>
          <a:bodyPr>
            <a:normAutofit/>
          </a:bodyPr>
          <a:lstStyle/>
          <a:p>
            <a:r>
              <a:rPr lang="en-GB" sz="2800" dirty="0"/>
              <a:t>Job evaluation is a systematic process for defining the relative worth or size of jobs within an organisation.</a:t>
            </a:r>
          </a:p>
          <a:p>
            <a:r>
              <a:rPr lang="en-GB" sz="2800" dirty="0"/>
              <a:t>They are used to:</a:t>
            </a:r>
          </a:p>
          <a:p>
            <a:pPr lvl="1"/>
            <a:r>
              <a:rPr lang="en-GB" sz="2400" dirty="0"/>
              <a:t>establish where jobs are of similar size or value</a:t>
            </a:r>
          </a:p>
          <a:p>
            <a:pPr lvl="1"/>
            <a:r>
              <a:rPr lang="en-GB" sz="2400" dirty="0"/>
              <a:t>allow for the development of defendable pay structures</a:t>
            </a:r>
          </a:p>
          <a:p>
            <a:pPr lvl="1"/>
            <a:r>
              <a:rPr lang="en-GB" sz="2400" dirty="0"/>
              <a:t>help HR professionals make market comparisons about specific roles</a:t>
            </a:r>
          </a:p>
          <a:p>
            <a:pPr lvl="1"/>
            <a:r>
              <a:rPr lang="en-GB" sz="2400" dirty="0"/>
              <a:t>provide transparency</a:t>
            </a:r>
          </a:p>
          <a:p>
            <a:pPr lvl="1"/>
            <a:r>
              <a:rPr lang="en-GB" sz="2400" dirty="0"/>
              <a:t>ensure that equal pay obligations are met</a:t>
            </a:r>
          </a:p>
        </p:txBody>
      </p:sp>
    </p:spTree>
    <p:extLst>
      <p:ext uri="{BB962C8B-B14F-4D97-AF65-F5344CB8AC3E}">
        <p14:creationId xmlns:p14="http://schemas.microsoft.com/office/powerpoint/2010/main" val="2487214396"/>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483DE6A-E223-A718-5316-6FF0304F4FF9}"/>
              </a:ext>
            </a:extLst>
          </p:cNvPr>
          <p:cNvSpPr>
            <a:spLocks noGrp="1"/>
          </p:cNvSpPr>
          <p:nvPr>
            <p:ph type="title"/>
          </p:nvPr>
        </p:nvSpPr>
        <p:spPr/>
        <p:txBody>
          <a:bodyPr/>
          <a:lstStyle/>
          <a:p>
            <a:r>
              <a:rPr lang="en-GB" dirty="0"/>
              <a:t>Successful job evaluation (ACAS, 2014)</a:t>
            </a:r>
          </a:p>
        </p:txBody>
      </p:sp>
      <p:sp>
        <p:nvSpPr>
          <p:cNvPr id="3" name="Content Placeholder 2">
            <a:extLst>
              <a:ext uri="{FF2B5EF4-FFF2-40B4-BE49-F238E27FC236}">
                <a16:creationId xmlns:a16="http://schemas.microsoft.com/office/drawing/2014/main" id="{0423FC92-CC70-854A-4E92-DD807ACD954D}"/>
              </a:ext>
            </a:extLst>
          </p:cNvPr>
          <p:cNvSpPr>
            <a:spLocks noGrp="1"/>
          </p:cNvSpPr>
          <p:nvPr>
            <p:ph idx="1"/>
          </p:nvPr>
        </p:nvSpPr>
        <p:spPr/>
        <p:txBody>
          <a:bodyPr>
            <a:normAutofit fontScale="92500" lnSpcReduction="10000"/>
          </a:bodyPr>
          <a:lstStyle/>
          <a:p>
            <a:pPr marL="0" indent="0">
              <a:buNone/>
            </a:pPr>
            <a:r>
              <a:rPr lang="en-GB" dirty="0"/>
              <a:t>● Commitment: – of senior management – of time and resources – to implement the outcomes</a:t>
            </a:r>
          </a:p>
          <a:p>
            <a:pPr marL="0" indent="0">
              <a:buNone/>
            </a:pPr>
            <a:r>
              <a:rPr lang="en-GB" dirty="0"/>
              <a:t>● Transparency: employees must understand the processes and procedures of the scheme </a:t>
            </a:r>
          </a:p>
          <a:p>
            <a:pPr marL="0" indent="0">
              <a:buNone/>
            </a:pPr>
            <a:r>
              <a:rPr lang="en-GB" dirty="0"/>
              <a:t>● Thoroughness: you need to ensure job descriptions are factual and objective and constructed in a consistent manner </a:t>
            </a:r>
          </a:p>
          <a:p>
            <a:pPr marL="0" indent="0">
              <a:buNone/>
            </a:pPr>
            <a:r>
              <a:rPr lang="en-GB" dirty="0"/>
              <a:t>● Cost: you will need to be able to pay for any new grading structure, so think it through. </a:t>
            </a:r>
          </a:p>
        </p:txBody>
      </p:sp>
    </p:spTree>
    <p:extLst>
      <p:ext uri="{BB962C8B-B14F-4D97-AF65-F5344CB8AC3E}">
        <p14:creationId xmlns:p14="http://schemas.microsoft.com/office/powerpoint/2010/main" val="3314224351"/>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301C101-D084-E2FD-42BF-964480D5C7AD}"/>
              </a:ext>
            </a:extLst>
          </p:cNvPr>
          <p:cNvSpPr>
            <a:spLocks noGrp="1"/>
          </p:cNvSpPr>
          <p:nvPr>
            <p:ph type="title"/>
          </p:nvPr>
        </p:nvSpPr>
        <p:spPr/>
        <p:txBody>
          <a:bodyPr/>
          <a:lstStyle/>
          <a:p>
            <a:r>
              <a:rPr lang="en-GB" dirty="0"/>
              <a:t>Analytical job evaluation (ACAS, 2014)</a:t>
            </a:r>
          </a:p>
        </p:txBody>
      </p:sp>
      <p:pic>
        <p:nvPicPr>
          <p:cNvPr id="5" name="Content Placeholder 4">
            <a:extLst>
              <a:ext uri="{FF2B5EF4-FFF2-40B4-BE49-F238E27FC236}">
                <a16:creationId xmlns:a16="http://schemas.microsoft.com/office/drawing/2014/main" id="{88E68E97-3D90-9450-CC20-0FA761F2CAC9}"/>
              </a:ext>
            </a:extLst>
          </p:cNvPr>
          <p:cNvPicPr>
            <a:picLocks noGrp="1" noChangeAspect="1"/>
          </p:cNvPicPr>
          <p:nvPr>
            <p:ph idx="1"/>
          </p:nvPr>
        </p:nvPicPr>
        <p:blipFill>
          <a:blip r:embed="rId3"/>
          <a:stretch>
            <a:fillRect/>
          </a:stretch>
        </p:blipFill>
        <p:spPr>
          <a:xfrm>
            <a:off x="2014220" y="1470818"/>
            <a:ext cx="8163560" cy="3916363"/>
          </a:xfrm>
        </p:spPr>
      </p:pic>
    </p:spTree>
    <p:extLst>
      <p:ext uri="{BB962C8B-B14F-4D97-AF65-F5344CB8AC3E}">
        <p14:creationId xmlns:p14="http://schemas.microsoft.com/office/powerpoint/2010/main" val="2127823407"/>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1"/>
          <p:cNvSpPr>
            <a:spLocks noGrp="1"/>
          </p:cNvSpPr>
          <p:nvPr>
            <p:ph type="title"/>
          </p:nvPr>
        </p:nvSpPr>
        <p:spPr/>
        <p:txBody>
          <a:bodyPr>
            <a:normAutofit/>
          </a:bodyPr>
          <a:lstStyle/>
          <a:p>
            <a:r>
              <a:rPr lang="en-GB" sz="4000" dirty="0"/>
              <a:t>Market Rate Analysis</a:t>
            </a:r>
          </a:p>
        </p:txBody>
      </p:sp>
      <p:sp>
        <p:nvSpPr>
          <p:cNvPr id="5" name="Content Placeholder 2"/>
          <p:cNvSpPr>
            <a:spLocks noGrp="1"/>
          </p:cNvSpPr>
          <p:nvPr>
            <p:ph idx="1"/>
          </p:nvPr>
        </p:nvSpPr>
        <p:spPr/>
        <p:txBody>
          <a:bodyPr/>
          <a:lstStyle/>
          <a:p>
            <a:pPr marL="0" indent="0">
              <a:buNone/>
            </a:pPr>
            <a:endParaRPr lang="en-GB" dirty="0"/>
          </a:p>
          <a:p>
            <a:r>
              <a:rPr lang="en-GB" sz="2800" dirty="0"/>
              <a:t>Used to determine external relativities</a:t>
            </a:r>
          </a:p>
          <a:p>
            <a:r>
              <a:rPr lang="en-GB" sz="2800" dirty="0"/>
              <a:t>Important to remember that there is no such thing as </a:t>
            </a:r>
            <a:r>
              <a:rPr lang="en-GB" sz="2800" i="1" dirty="0"/>
              <a:t>the</a:t>
            </a:r>
            <a:r>
              <a:rPr lang="en-GB" sz="2800" dirty="0"/>
              <a:t> market rate</a:t>
            </a:r>
          </a:p>
          <a:p>
            <a:r>
              <a:rPr lang="en-GB" sz="2800" dirty="0"/>
              <a:t>HR professionals must gather accurate data in order to make valid comparisons (e.g. industry salary/reward surveys)</a:t>
            </a:r>
          </a:p>
          <a:p>
            <a:endParaRPr lang="en-GB" dirty="0"/>
          </a:p>
        </p:txBody>
      </p:sp>
    </p:spTree>
    <p:extLst>
      <p:ext uri="{BB962C8B-B14F-4D97-AF65-F5344CB8AC3E}">
        <p14:creationId xmlns:p14="http://schemas.microsoft.com/office/powerpoint/2010/main" val="1943923723"/>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Gathering and analysing reward data</a:t>
            </a:r>
          </a:p>
        </p:txBody>
      </p:sp>
      <p:sp>
        <p:nvSpPr>
          <p:cNvPr id="3" name="Content Placeholder 2"/>
          <p:cNvSpPr>
            <a:spLocks noGrp="1"/>
          </p:cNvSpPr>
          <p:nvPr>
            <p:ph idx="1"/>
          </p:nvPr>
        </p:nvSpPr>
        <p:spPr/>
        <p:txBody>
          <a:bodyPr>
            <a:normAutofit fontScale="92500" lnSpcReduction="20000"/>
          </a:bodyPr>
          <a:lstStyle/>
          <a:p>
            <a:r>
              <a:rPr lang="en-US" dirty="0"/>
              <a:t>ONS</a:t>
            </a:r>
          </a:p>
          <a:p>
            <a:r>
              <a:rPr lang="en-US" dirty="0"/>
              <a:t>CIPD</a:t>
            </a:r>
          </a:p>
          <a:p>
            <a:r>
              <a:rPr lang="en-US" dirty="0"/>
              <a:t>Government reports and updates </a:t>
            </a:r>
          </a:p>
          <a:p>
            <a:r>
              <a:rPr lang="en-US" dirty="0"/>
              <a:t>Inflation</a:t>
            </a:r>
          </a:p>
          <a:p>
            <a:r>
              <a:rPr lang="en-US" dirty="0"/>
              <a:t>Unemployment rates</a:t>
            </a:r>
          </a:p>
          <a:p>
            <a:r>
              <a:rPr lang="en-US" dirty="0"/>
              <a:t>The number of vacancies </a:t>
            </a:r>
          </a:p>
          <a:p>
            <a:r>
              <a:rPr lang="en-US" dirty="0"/>
              <a:t>Average working hours </a:t>
            </a:r>
          </a:p>
          <a:p>
            <a:r>
              <a:rPr lang="en-US" dirty="0"/>
              <a:t>Average earnings </a:t>
            </a:r>
          </a:p>
        </p:txBody>
      </p:sp>
    </p:spTree>
    <p:extLst>
      <p:ext uri="{BB962C8B-B14F-4D97-AF65-F5344CB8AC3E}">
        <p14:creationId xmlns:p14="http://schemas.microsoft.com/office/powerpoint/2010/main" val="2938792528"/>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1"/>
          <p:cNvSpPr>
            <a:spLocks noGrp="1"/>
          </p:cNvSpPr>
          <p:nvPr>
            <p:ph type="title"/>
          </p:nvPr>
        </p:nvSpPr>
        <p:spPr/>
        <p:txBody>
          <a:bodyPr>
            <a:normAutofit/>
          </a:bodyPr>
          <a:lstStyle/>
          <a:p>
            <a:r>
              <a:rPr lang="en-GB" sz="4000" dirty="0"/>
              <a:t>Pay determination</a:t>
            </a:r>
          </a:p>
        </p:txBody>
      </p:sp>
      <p:sp>
        <p:nvSpPr>
          <p:cNvPr id="5" name="Content Placeholder 2"/>
          <p:cNvSpPr>
            <a:spLocks noGrp="1"/>
          </p:cNvSpPr>
          <p:nvPr>
            <p:ph idx="1"/>
          </p:nvPr>
        </p:nvSpPr>
        <p:spPr>
          <a:xfrm>
            <a:off x="609600" y="1600201"/>
            <a:ext cx="10972800" cy="2841170"/>
          </a:xfrm>
        </p:spPr>
        <p:txBody>
          <a:bodyPr>
            <a:normAutofit fontScale="85000" lnSpcReduction="20000"/>
          </a:bodyPr>
          <a:lstStyle/>
          <a:p>
            <a:endParaRPr lang="en-GB" dirty="0"/>
          </a:p>
          <a:p>
            <a:endParaRPr lang="en-GB" dirty="0"/>
          </a:p>
          <a:p>
            <a:endParaRPr lang="en-GB" dirty="0"/>
          </a:p>
          <a:p>
            <a:pPr marL="0" indent="0">
              <a:buNone/>
            </a:pPr>
            <a:r>
              <a:rPr lang="en-GB" sz="2800" i="1" dirty="0"/>
              <a:t>‘The method and level at which decisions are taken and criteria used to determine pay levels are key issues in reward management.’</a:t>
            </a:r>
          </a:p>
          <a:p>
            <a:pPr marL="0" indent="0">
              <a:buNone/>
            </a:pPr>
            <a:endParaRPr lang="en-GB" dirty="0"/>
          </a:p>
          <a:p>
            <a:pPr marL="0" indent="0" algn="r">
              <a:buNone/>
            </a:pPr>
            <a:r>
              <a:rPr lang="en-GB" sz="2400" dirty="0"/>
              <a:t>White and Drucker (2008, p23)</a:t>
            </a:r>
          </a:p>
          <a:p>
            <a:endParaRPr lang="en-GB" dirty="0"/>
          </a:p>
        </p:txBody>
      </p:sp>
    </p:spTree>
    <p:extLst>
      <p:ext uri="{BB962C8B-B14F-4D97-AF65-F5344CB8AC3E}">
        <p14:creationId xmlns:p14="http://schemas.microsoft.com/office/powerpoint/2010/main" val="1090918047"/>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1"/>
          <p:cNvSpPr>
            <a:spLocks noGrp="1"/>
          </p:cNvSpPr>
          <p:nvPr>
            <p:ph type="title"/>
          </p:nvPr>
        </p:nvSpPr>
        <p:spPr/>
        <p:txBody>
          <a:bodyPr>
            <a:normAutofit/>
          </a:bodyPr>
          <a:lstStyle/>
          <a:p>
            <a:r>
              <a:rPr lang="en-GB" sz="4000" dirty="0"/>
              <a:t>Pay determination</a:t>
            </a:r>
          </a:p>
        </p:txBody>
      </p:sp>
      <p:sp>
        <p:nvSpPr>
          <p:cNvPr id="5" name="Content Placeholder 2"/>
          <p:cNvSpPr>
            <a:spLocks noGrp="1"/>
          </p:cNvSpPr>
          <p:nvPr>
            <p:ph idx="1"/>
          </p:nvPr>
        </p:nvSpPr>
        <p:spPr>
          <a:xfrm>
            <a:off x="91440" y="1165860"/>
            <a:ext cx="12100560" cy="4549140"/>
          </a:xfrm>
        </p:spPr>
        <p:txBody>
          <a:bodyPr>
            <a:normAutofit fontScale="92500" lnSpcReduction="20000"/>
          </a:bodyPr>
          <a:lstStyle/>
          <a:p>
            <a:endParaRPr lang="en-GB" dirty="0"/>
          </a:p>
          <a:p>
            <a:r>
              <a:rPr lang="en-GB" sz="2800" dirty="0"/>
              <a:t>At what ‘level’ are pay decisions made? Line managers / senior managers / directors?</a:t>
            </a:r>
          </a:p>
          <a:p>
            <a:r>
              <a:rPr lang="en-GB" sz="2800" dirty="0"/>
              <a:t>The impact of national pay frameworks</a:t>
            </a:r>
          </a:p>
          <a:p>
            <a:r>
              <a:rPr lang="en-GB" sz="2800" dirty="0"/>
              <a:t> What criteria do we use?</a:t>
            </a:r>
          </a:p>
          <a:p>
            <a:pPr lvl="1"/>
            <a:r>
              <a:rPr lang="en-GB" sz="2400" dirty="0"/>
              <a:t>Skills / knowledge / achievement against objectives</a:t>
            </a:r>
          </a:p>
          <a:p>
            <a:r>
              <a:rPr lang="en-GB" sz="2800" dirty="0"/>
              <a:t>National minimum wage (NMW) and national living wage (NLW):</a:t>
            </a:r>
          </a:p>
          <a:p>
            <a:pPr lvl="1"/>
            <a:r>
              <a:rPr lang="en-GB" sz="2400" dirty="0"/>
              <a:t>NMW introduced April 1999 - £3.60 per hour</a:t>
            </a:r>
          </a:p>
          <a:p>
            <a:pPr lvl="1"/>
            <a:r>
              <a:rPr lang="en-GB" sz="2400" dirty="0"/>
              <a:t>2016: £7.20 for age 25+; £6.70 for 21-24; £5.30 for 18-20; £3.87 for under 18</a:t>
            </a:r>
          </a:p>
          <a:p>
            <a:pPr lvl="1"/>
            <a:r>
              <a:rPr lang="en-GB" sz="2400" dirty="0"/>
              <a:t>2023: £10.42 for age 23+; £10.18 for 21-22; £7.49 for 18-20; £5.28 for under 18</a:t>
            </a:r>
          </a:p>
          <a:p>
            <a:pPr lvl="1"/>
            <a:r>
              <a:rPr lang="en-GB" sz="2400" dirty="0"/>
              <a:t>2024: £11.44 for age 21+; £8.60 for 18-20; £6.40 for under 18</a:t>
            </a:r>
          </a:p>
          <a:p>
            <a:pPr lvl="1"/>
            <a:r>
              <a:rPr lang="en-GB" sz="2400" dirty="0"/>
              <a:t>2025: £12.21 for age 21+; £10.00 for 18-20; £</a:t>
            </a:r>
            <a:r>
              <a:rPr lang="en-GB" sz="2400"/>
              <a:t>7.55 for under 18</a:t>
            </a:r>
            <a:endParaRPr lang="en-GB" sz="2400" dirty="0"/>
          </a:p>
          <a:p>
            <a:endParaRPr lang="en-GB" dirty="0"/>
          </a:p>
        </p:txBody>
      </p:sp>
    </p:spTree>
    <p:extLst>
      <p:ext uri="{BB962C8B-B14F-4D97-AF65-F5344CB8AC3E}">
        <p14:creationId xmlns:p14="http://schemas.microsoft.com/office/powerpoint/2010/main" val="1991721490"/>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1"/>
          <p:cNvSpPr>
            <a:spLocks noGrp="1"/>
          </p:cNvSpPr>
          <p:nvPr>
            <p:ph type="title"/>
          </p:nvPr>
        </p:nvSpPr>
        <p:spPr/>
        <p:txBody>
          <a:bodyPr>
            <a:normAutofit/>
          </a:bodyPr>
          <a:lstStyle/>
          <a:p>
            <a:r>
              <a:rPr lang="en-GB" sz="4000" dirty="0"/>
              <a:t>Equal pay</a:t>
            </a:r>
          </a:p>
        </p:txBody>
      </p:sp>
      <p:sp>
        <p:nvSpPr>
          <p:cNvPr id="5" name="Content Placeholder 2"/>
          <p:cNvSpPr>
            <a:spLocks noGrp="1"/>
          </p:cNvSpPr>
          <p:nvPr>
            <p:ph idx="1"/>
          </p:nvPr>
        </p:nvSpPr>
        <p:spPr>
          <a:xfrm>
            <a:off x="609600" y="1417638"/>
            <a:ext cx="10972800" cy="3917032"/>
          </a:xfrm>
        </p:spPr>
        <p:txBody>
          <a:bodyPr>
            <a:normAutofit fontScale="92500" lnSpcReduction="10000"/>
          </a:bodyPr>
          <a:lstStyle/>
          <a:p>
            <a:endParaRPr lang="en-GB" dirty="0"/>
          </a:p>
          <a:p>
            <a:r>
              <a:rPr lang="en-GB" sz="2800" dirty="0"/>
              <a:t>Equal Pay Act 1970, now incorporated into the Equality Act 2010</a:t>
            </a:r>
          </a:p>
          <a:p>
            <a:r>
              <a:rPr lang="en-GB" sz="2800" dirty="0"/>
              <a:t>Defines pay as wages </a:t>
            </a:r>
            <a:r>
              <a:rPr lang="en-GB" sz="2800" i="1" dirty="0"/>
              <a:t>plus</a:t>
            </a:r>
            <a:r>
              <a:rPr lang="en-GB" sz="2800" dirty="0"/>
              <a:t> contractual entitlements (e.g. holiday and sick pay)</a:t>
            </a:r>
          </a:p>
          <a:p>
            <a:r>
              <a:rPr lang="en-GB" sz="2800" dirty="0"/>
              <a:t>Men and women MUST be paid the same in the following circumstances:</a:t>
            </a:r>
          </a:p>
          <a:p>
            <a:pPr lvl="1"/>
            <a:r>
              <a:rPr lang="en-GB" sz="2400" dirty="0"/>
              <a:t>for like work</a:t>
            </a:r>
          </a:p>
          <a:p>
            <a:pPr lvl="1"/>
            <a:r>
              <a:rPr lang="en-GB" sz="2400" dirty="0"/>
              <a:t>for work rated as equivalent</a:t>
            </a:r>
          </a:p>
          <a:p>
            <a:pPr lvl="1"/>
            <a:r>
              <a:rPr lang="en-GB" sz="2400" dirty="0"/>
              <a:t>for work of equal value</a:t>
            </a:r>
          </a:p>
          <a:p>
            <a:pPr marL="457200" lvl="1" indent="0">
              <a:buNone/>
            </a:pPr>
            <a:endParaRPr lang="en-GB" sz="2400" dirty="0"/>
          </a:p>
        </p:txBody>
      </p:sp>
    </p:spTree>
    <p:extLst>
      <p:ext uri="{BB962C8B-B14F-4D97-AF65-F5344CB8AC3E}">
        <p14:creationId xmlns:p14="http://schemas.microsoft.com/office/powerpoint/2010/main" val="2035476641"/>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4678F15-E2FC-34B3-47E2-0B7DAA663C00}"/>
              </a:ext>
            </a:extLst>
          </p:cNvPr>
          <p:cNvSpPr>
            <a:spLocks noGrp="1"/>
          </p:cNvSpPr>
          <p:nvPr>
            <p:ph type="title"/>
          </p:nvPr>
        </p:nvSpPr>
        <p:spPr/>
        <p:txBody>
          <a:bodyPr/>
          <a:lstStyle/>
          <a:p>
            <a:r>
              <a:rPr lang="en-GB" dirty="0"/>
              <a:t>Co-op equal pay claim</a:t>
            </a:r>
          </a:p>
        </p:txBody>
      </p:sp>
      <p:sp>
        <p:nvSpPr>
          <p:cNvPr id="3" name="Content Placeholder 2">
            <a:extLst>
              <a:ext uri="{FF2B5EF4-FFF2-40B4-BE49-F238E27FC236}">
                <a16:creationId xmlns:a16="http://schemas.microsoft.com/office/drawing/2014/main" id="{F94EFB8E-4098-205C-832E-A6F01FD0EEF4}"/>
              </a:ext>
            </a:extLst>
          </p:cNvPr>
          <p:cNvSpPr>
            <a:spLocks noGrp="1"/>
          </p:cNvSpPr>
          <p:nvPr>
            <p:ph idx="1"/>
          </p:nvPr>
        </p:nvSpPr>
        <p:spPr/>
        <p:txBody>
          <a:bodyPr/>
          <a:lstStyle/>
          <a:p>
            <a:r>
              <a:rPr lang="en-GB" dirty="0">
                <a:hlinkClick r:id="rId3"/>
              </a:rPr>
              <a:t>HR Magazine - Co-op workers succeed in first stage of equal pay battle </a:t>
            </a:r>
            <a:endParaRPr lang="en-GB" dirty="0"/>
          </a:p>
          <a:p>
            <a:r>
              <a:rPr lang="en-GB" b="0" i="0" dirty="0">
                <a:solidFill>
                  <a:srgbClr val="161E2E"/>
                </a:solidFill>
                <a:effectLst/>
                <a:latin typeface="Roboto" panose="02000000000000000000" pitchFamily="2" charset="0"/>
              </a:rPr>
              <a:t>Co-op shop-floor workers won a key legal argument in a battle to secure equal pay with distribution workers (McGuigan, 2022)</a:t>
            </a:r>
          </a:p>
          <a:p>
            <a:r>
              <a:rPr lang="en-GB" dirty="0">
                <a:solidFill>
                  <a:srgbClr val="161E2E"/>
                </a:solidFill>
                <a:latin typeface="Roboto" panose="02000000000000000000" pitchFamily="2" charset="0"/>
              </a:rPr>
              <a:t>Single source principle</a:t>
            </a:r>
            <a:endParaRPr lang="en-GB" dirty="0"/>
          </a:p>
        </p:txBody>
      </p:sp>
    </p:spTree>
    <p:extLst>
      <p:ext uri="{BB962C8B-B14F-4D97-AF65-F5344CB8AC3E}">
        <p14:creationId xmlns:p14="http://schemas.microsoft.com/office/powerpoint/2010/main" val="4188071167"/>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9EB0EF8-0390-8421-007E-3C4E3BBDDDE1}"/>
              </a:ext>
            </a:extLst>
          </p:cNvPr>
          <p:cNvSpPr>
            <a:spLocks noGrp="1"/>
          </p:cNvSpPr>
          <p:nvPr>
            <p:ph type="title"/>
          </p:nvPr>
        </p:nvSpPr>
        <p:spPr>
          <a:xfrm>
            <a:off x="609600" y="274638"/>
            <a:ext cx="10972800" cy="1143000"/>
          </a:xfrm>
        </p:spPr>
        <p:txBody>
          <a:bodyPr anchor="ctr">
            <a:normAutofit/>
          </a:bodyPr>
          <a:lstStyle/>
          <a:p>
            <a:r>
              <a:rPr lang="en-GB" dirty="0"/>
              <a:t>LO3 – Recap quiz</a:t>
            </a:r>
          </a:p>
        </p:txBody>
      </p:sp>
      <p:pic>
        <p:nvPicPr>
          <p:cNvPr id="5" name="Content Placeholder 4" descr="Wooden blocks with question marks">
            <a:extLst>
              <a:ext uri="{FF2B5EF4-FFF2-40B4-BE49-F238E27FC236}">
                <a16:creationId xmlns:a16="http://schemas.microsoft.com/office/drawing/2014/main" id="{2A54D0F2-D233-8F2D-BF98-E32F175F3CA1}"/>
              </a:ext>
            </a:extLst>
          </p:cNvPr>
          <p:cNvPicPr>
            <a:picLocks noGrp="1" noChangeAspect="1"/>
          </p:cNvPicPr>
          <p:nvPr>
            <p:ph idx="1"/>
          </p:nvPr>
        </p:nvPicPr>
        <p:blipFill>
          <a:blip r:embed="rId2">
            <a:extLst>
              <a:ext uri="{28A0092B-C50C-407E-A947-70E740481C1C}">
                <a14:useLocalDpi xmlns:a14="http://schemas.microsoft.com/office/drawing/2010/main" val="0"/>
              </a:ext>
            </a:extLst>
          </a:blip>
          <a:srcRect t="27543" b="18977"/>
          <a:stretch>
            <a:fillRect/>
          </a:stretch>
        </p:blipFill>
        <p:spPr>
          <a:xfrm>
            <a:off x="609600" y="1600201"/>
            <a:ext cx="10972800" cy="3917032"/>
          </a:xfrm>
          <a:noFill/>
        </p:spPr>
      </p:pic>
    </p:spTree>
    <p:extLst>
      <p:ext uri="{BB962C8B-B14F-4D97-AF65-F5344CB8AC3E}">
        <p14:creationId xmlns:p14="http://schemas.microsoft.com/office/powerpoint/2010/main" val="237288033"/>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Conclusion</a:t>
            </a:r>
          </a:p>
        </p:txBody>
      </p:sp>
      <p:sp>
        <p:nvSpPr>
          <p:cNvPr id="4" name="Content Placeholder 3">
            <a:extLst>
              <a:ext uri="{FF2B5EF4-FFF2-40B4-BE49-F238E27FC236}">
                <a16:creationId xmlns:a16="http://schemas.microsoft.com/office/drawing/2014/main" id="{41DC9C7F-8F38-4A30-96CE-2176AA91C90A}"/>
              </a:ext>
            </a:extLst>
          </p:cNvPr>
          <p:cNvSpPr txBox="1">
            <a:spLocks noGrp="1"/>
          </p:cNvSpPr>
          <p:nvPr>
            <p:ph idx="1"/>
          </p:nvPr>
        </p:nvSpPr>
        <p:spPr>
          <a:xfrm>
            <a:off x="609600" y="1600201"/>
            <a:ext cx="10972800" cy="2996205"/>
          </a:xfrm>
          <a:prstGeom prst="rect">
            <a:avLst/>
          </a:prstGeom>
          <a:noFill/>
        </p:spPr>
        <p:txBody>
          <a:bodyPr wrap="square">
            <a:spAutoFit/>
          </a:bodyPr>
          <a:lstStyle/>
          <a:p>
            <a:pPr marL="342900" lvl="0" indent="-342900">
              <a:lnSpc>
                <a:spcPct val="106000"/>
              </a:lnSpc>
              <a:buFont typeface="Symbol" panose="05050102010706020507" pitchFamily="18" charset="2"/>
              <a:buChar char=""/>
            </a:pPr>
            <a:r>
              <a:rPr lang="en-GB" sz="2000" dirty="0">
                <a:effectLst/>
                <a:latin typeface="Calibri" panose="020F0502020204030204" pitchFamily="34" charset="0"/>
                <a:ea typeface="Calibri" panose="020F0502020204030204" pitchFamily="34" charset="0"/>
                <a:cs typeface="Times New Roman" panose="02020603050405020304" pitchFamily="18" charset="0"/>
              </a:rPr>
              <a:t>The relevance of reward in attraction, performance and retention cannot be understated </a:t>
            </a:r>
            <a:endParaRPr lang="en-GB" sz="2000" dirty="0">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6000"/>
              </a:lnSpc>
              <a:buFont typeface="Symbol" panose="05050102010706020507" pitchFamily="18" charset="2"/>
              <a:buChar char=""/>
            </a:pPr>
            <a:r>
              <a:rPr lang="en-GB" sz="2000" dirty="0">
                <a:effectLst/>
                <a:latin typeface="Calibri" panose="020F0502020204030204" pitchFamily="34" charset="0"/>
                <a:ea typeface="Calibri" panose="020F0502020204030204" pitchFamily="34" charset="0"/>
                <a:cs typeface="Times New Roman" panose="02020603050405020304" pitchFamily="18" charset="0"/>
              </a:rPr>
              <a:t>Developing the ‘right’ reward package is not an easy task.  </a:t>
            </a:r>
          </a:p>
          <a:p>
            <a:pPr marL="342900" lvl="0" indent="-342900">
              <a:lnSpc>
                <a:spcPct val="106000"/>
              </a:lnSpc>
              <a:buFont typeface="Symbol" panose="05050102010706020507" pitchFamily="18" charset="2"/>
              <a:buChar char=""/>
            </a:pPr>
            <a:r>
              <a:rPr lang="en-GB" sz="2000" dirty="0">
                <a:latin typeface="Calibri" panose="020F0502020204030204" pitchFamily="34" charset="0"/>
                <a:ea typeface="Calibri" panose="020F0502020204030204" pitchFamily="34" charset="0"/>
                <a:cs typeface="Times New Roman" panose="02020603050405020304" pitchFamily="18" charset="0"/>
              </a:rPr>
              <a:t>D</a:t>
            </a:r>
            <a:r>
              <a:rPr lang="en-GB" sz="2000" dirty="0">
                <a:effectLst/>
                <a:latin typeface="Calibri" panose="020F0502020204030204" pitchFamily="34" charset="0"/>
                <a:ea typeface="Calibri" panose="020F0502020204030204" pitchFamily="34" charset="0"/>
                <a:cs typeface="Times New Roman" panose="02020603050405020304" pitchFamily="18" charset="0"/>
              </a:rPr>
              <a:t>ifferent rewards attract, motivate and retain different people.</a:t>
            </a:r>
          </a:p>
          <a:p>
            <a:pPr marL="342900" lvl="0" indent="-342900">
              <a:lnSpc>
                <a:spcPct val="106000"/>
              </a:lnSpc>
              <a:buFont typeface="Symbol" panose="05050102010706020507" pitchFamily="18" charset="2"/>
              <a:buChar char=""/>
            </a:pPr>
            <a:r>
              <a:rPr lang="en-GB" sz="2000" dirty="0">
                <a:latin typeface="Calibri" panose="020F0502020204030204" pitchFamily="34" charset="0"/>
                <a:ea typeface="Calibri" panose="020F0502020204030204" pitchFamily="34" charset="0"/>
                <a:cs typeface="Times New Roman" panose="02020603050405020304" pitchFamily="18" charset="0"/>
              </a:rPr>
              <a:t>N</a:t>
            </a:r>
            <a:r>
              <a:rPr lang="en-GB" sz="2000" dirty="0">
                <a:effectLst/>
                <a:latin typeface="Calibri" panose="020F0502020204030204" pitchFamily="34" charset="0"/>
                <a:ea typeface="Calibri" panose="020F0502020204030204" pitchFamily="34" charset="0"/>
                <a:cs typeface="Times New Roman" panose="02020603050405020304" pitchFamily="18" charset="0"/>
              </a:rPr>
              <a:t>eed to ensure a fair, equitable and consistent approach to reward.  </a:t>
            </a:r>
          </a:p>
          <a:p>
            <a:pPr marL="342900" lvl="0" indent="-342900">
              <a:lnSpc>
                <a:spcPct val="106000"/>
              </a:lnSpc>
              <a:buFont typeface="Symbol" panose="05050102010706020507" pitchFamily="18" charset="2"/>
              <a:buChar char=""/>
            </a:pPr>
            <a:r>
              <a:rPr lang="en-GB" sz="2000" dirty="0">
                <a:effectLst/>
                <a:latin typeface="Calibri" panose="020F0502020204030204" pitchFamily="34" charset="0"/>
                <a:ea typeface="Calibri" panose="020F0502020204030204" pitchFamily="34" charset="0"/>
                <a:cs typeface="Times New Roman" panose="02020603050405020304" pitchFamily="18" charset="0"/>
              </a:rPr>
              <a:t>Organisations should develop reward strategies that support the business strategy and achievement of business goals whilst meeting individual employee needs. </a:t>
            </a:r>
          </a:p>
          <a:p>
            <a:pPr marL="342900" lvl="0" indent="-342900">
              <a:lnSpc>
                <a:spcPct val="106000"/>
              </a:lnSpc>
              <a:buFont typeface="Symbol" panose="05050102010706020507" pitchFamily="18" charset="2"/>
              <a:buChar char=""/>
            </a:pPr>
            <a:r>
              <a:rPr lang="en-GB" sz="2000" dirty="0">
                <a:latin typeface="Calibri" panose="020F0502020204030204" pitchFamily="34" charset="0"/>
                <a:ea typeface="Calibri" panose="020F0502020204030204" pitchFamily="34" charset="0"/>
                <a:cs typeface="Times New Roman" panose="02020603050405020304" pitchFamily="18" charset="0"/>
              </a:rPr>
              <a:t>L</a:t>
            </a:r>
            <a:r>
              <a:rPr lang="en-GB" sz="2000" dirty="0">
                <a:effectLst/>
                <a:latin typeface="Calibri" panose="020F0502020204030204" pitchFamily="34" charset="0"/>
                <a:ea typeface="Calibri" panose="020F0502020204030204" pitchFamily="34" charset="0"/>
                <a:cs typeface="Times New Roman" panose="02020603050405020304" pitchFamily="18" charset="0"/>
              </a:rPr>
              <a:t>egislation cannot be ignored, approaches to reward should be non-discriminatory and meet statutory minimums in relation to rewards given to employee and reporting requirements. </a:t>
            </a:r>
          </a:p>
        </p:txBody>
      </p:sp>
    </p:spTree>
    <p:extLst>
      <p:ext uri="{BB962C8B-B14F-4D97-AF65-F5344CB8AC3E}">
        <p14:creationId xmlns:p14="http://schemas.microsoft.com/office/powerpoint/2010/main" val="1342563930"/>
      </p:ext>
    </p:extLst>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2BC8479-A5BE-E538-6269-1AD2ECE97A49}"/>
              </a:ext>
            </a:extLst>
          </p:cNvPr>
          <p:cNvSpPr>
            <a:spLocks noGrp="1"/>
          </p:cNvSpPr>
          <p:nvPr>
            <p:ph type="title"/>
          </p:nvPr>
        </p:nvSpPr>
        <p:spPr/>
        <p:txBody>
          <a:bodyPr/>
          <a:lstStyle/>
          <a:p>
            <a:r>
              <a:rPr lang="en-GB" dirty="0"/>
              <a:t>Key dates</a:t>
            </a:r>
          </a:p>
        </p:txBody>
      </p:sp>
      <p:sp>
        <p:nvSpPr>
          <p:cNvPr id="3" name="Content Placeholder 2">
            <a:extLst>
              <a:ext uri="{FF2B5EF4-FFF2-40B4-BE49-F238E27FC236}">
                <a16:creationId xmlns:a16="http://schemas.microsoft.com/office/drawing/2014/main" id="{B1278B13-94F5-34D0-1E44-CAFA8BA8C022}"/>
              </a:ext>
            </a:extLst>
          </p:cNvPr>
          <p:cNvSpPr>
            <a:spLocks noGrp="1"/>
          </p:cNvSpPr>
          <p:nvPr>
            <p:ph idx="1"/>
          </p:nvPr>
        </p:nvSpPr>
        <p:spPr/>
        <p:txBody>
          <a:bodyPr/>
          <a:lstStyle/>
          <a:p>
            <a:r>
              <a:rPr lang="en-GB" dirty="0"/>
              <a:t>Online tutorials – 17/12/25 and 14/01/26</a:t>
            </a:r>
          </a:p>
          <a:p>
            <a:r>
              <a:rPr lang="en-GB" dirty="0"/>
              <a:t>Draft deadline – 21/01/26</a:t>
            </a:r>
          </a:p>
          <a:p>
            <a:r>
              <a:rPr lang="en-GB" dirty="0"/>
              <a:t>Submission deadline – 02/02/26</a:t>
            </a:r>
          </a:p>
          <a:p>
            <a:r>
              <a:rPr lang="en-GB" dirty="0"/>
              <a:t>Report format – Briefly introduce the report and write formally. Discuss your findings with </a:t>
            </a:r>
            <a:r>
              <a:rPr lang="en-GB" dirty="0" err="1"/>
              <a:t>GreenFriendly</a:t>
            </a:r>
            <a:r>
              <a:rPr lang="en-GB" dirty="0"/>
              <a:t> Eco in mind to ensure you refer to the case study throughout. </a:t>
            </a:r>
          </a:p>
        </p:txBody>
      </p:sp>
    </p:spTree>
    <p:extLst>
      <p:ext uri="{BB962C8B-B14F-4D97-AF65-F5344CB8AC3E}">
        <p14:creationId xmlns:p14="http://schemas.microsoft.com/office/powerpoint/2010/main" val="2735890512"/>
      </p:ext>
    </p:extLst>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036B09A-B3BF-D646-CBBE-308777408375}"/>
              </a:ext>
            </a:extLst>
          </p:cNvPr>
          <p:cNvSpPr>
            <a:spLocks noGrp="1"/>
          </p:cNvSpPr>
          <p:nvPr>
            <p:ph type="title"/>
          </p:nvPr>
        </p:nvSpPr>
        <p:spPr/>
        <p:txBody>
          <a:bodyPr/>
          <a:lstStyle/>
          <a:p>
            <a:r>
              <a:rPr lang="en-GB" dirty="0"/>
              <a:t>What next after level 5?</a:t>
            </a:r>
          </a:p>
        </p:txBody>
      </p:sp>
      <p:sp>
        <p:nvSpPr>
          <p:cNvPr id="3" name="Content Placeholder 2">
            <a:extLst>
              <a:ext uri="{FF2B5EF4-FFF2-40B4-BE49-F238E27FC236}">
                <a16:creationId xmlns:a16="http://schemas.microsoft.com/office/drawing/2014/main" id="{F99905B8-860D-8A66-1041-3B16D767A35A}"/>
              </a:ext>
            </a:extLst>
          </p:cNvPr>
          <p:cNvSpPr>
            <a:spLocks noGrp="1"/>
          </p:cNvSpPr>
          <p:nvPr>
            <p:ph idx="1"/>
          </p:nvPr>
        </p:nvSpPr>
        <p:spPr/>
        <p:txBody>
          <a:bodyPr/>
          <a:lstStyle/>
          <a:p>
            <a:r>
              <a:rPr lang="en-GB" dirty="0"/>
              <a:t>Post Graduate Diploma in Strategic People Management (CIPD level 7).</a:t>
            </a:r>
          </a:p>
          <a:p>
            <a:r>
              <a:rPr lang="en-GB" dirty="0"/>
              <a:t>One afternoon a week from Swansea Waterfront Campus.</a:t>
            </a:r>
          </a:p>
          <a:p>
            <a:r>
              <a:rPr lang="en-GB" dirty="0"/>
              <a:t>8 modules across 2 years plus an optional dissertation to increase qualification to MA.</a:t>
            </a:r>
          </a:p>
          <a:p>
            <a:r>
              <a:rPr lang="en-GB" dirty="0"/>
              <a:t>Able to apply to start next September after successful completion of level 5. </a:t>
            </a:r>
          </a:p>
          <a:p>
            <a:endParaRPr lang="en-GB" dirty="0"/>
          </a:p>
        </p:txBody>
      </p:sp>
    </p:spTree>
    <p:extLst>
      <p:ext uri="{BB962C8B-B14F-4D97-AF65-F5344CB8AC3E}">
        <p14:creationId xmlns:p14="http://schemas.microsoft.com/office/powerpoint/2010/main" val="20227148"/>
      </p:ext>
    </p:extLst>
  </p:cSld>
  <p:clrMapOvr>
    <a:masterClrMapping/>
  </p:clrMapOvr>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normAutofit/>
          </a:bodyPr>
          <a:lstStyle/>
          <a:p>
            <a:pPr marL="0" indent="0" algn="ctr">
              <a:buNone/>
            </a:pPr>
            <a:r>
              <a:rPr lang="en-US" sz="8800" dirty="0"/>
              <a:t>Thank you</a:t>
            </a:r>
          </a:p>
          <a:p>
            <a:endParaRPr lang="en-US" dirty="0"/>
          </a:p>
        </p:txBody>
      </p:sp>
    </p:spTree>
    <p:extLst>
      <p:ext uri="{BB962C8B-B14F-4D97-AF65-F5344CB8AC3E}">
        <p14:creationId xmlns:p14="http://schemas.microsoft.com/office/powerpoint/2010/main" val="877715141"/>
      </p:ext>
    </p:extLst>
  </p:cSld>
  <p:clrMapOvr>
    <a:masterClrMapping/>
  </p:clrMapOvr>
</p:sld>
</file>

<file path=ppt/theme/theme1.xml><?xml version="1.0" encoding="utf-8"?>
<a:theme xmlns:a="http://schemas.openxmlformats.org/drawingml/2006/main" name="ThemeUWTSD">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Lst>
    <a:ext uri="{05A4C25C-085E-4340-85A3-A5531E510DB2}">
      <thm15:themeFamily xmlns:thm15="http://schemas.microsoft.com/office/thememl/2012/main" name="ThemeUWTSD" id="{F21EE35A-C65B-4304-A6CB-CDA628125EC2}" vid="{AD4FE309-27E3-4943-B06C-08E55F433F37}"/>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ThemeUWTSD</Template>
  <TotalTime>0</TotalTime>
  <Words>5416</Words>
  <Application>Microsoft Office PowerPoint</Application>
  <PresentationFormat>Widescreen</PresentationFormat>
  <Paragraphs>488</Paragraphs>
  <Slides>54</Slides>
  <Notes>47</Notes>
  <HiddenSlides>0</HiddenSlides>
  <MMClips>0</MMClips>
  <ScaleCrop>false</ScaleCrop>
  <HeadingPairs>
    <vt:vector size="6" baseType="variant">
      <vt:variant>
        <vt:lpstr>Fonts Used</vt:lpstr>
      </vt:variant>
      <vt:variant>
        <vt:i4>14</vt:i4>
      </vt:variant>
      <vt:variant>
        <vt:lpstr>Theme</vt:lpstr>
      </vt:variant>
      <vt:variant>
        <vt:i4>1</vt:i4>
      </vt:variant>
      <vt:variant>
        <vt:lpstr>Slide Titles</vt:lpstr>
      </vt:variant>
      <vt:variant>
        <vt:i4>54</vt:i4>
      </vt:variant>
    </vt:vector>
  </HeadingPairs>
  <TitlesOfParts>
    <vt:vector size="69" baseType="lpstr">
      <vt:lpstr>__fkGroteskNeue_598ab8</vt:lpstr>
      <vt:lpstr>aktiv-grotesk</vt:lpstr>
      <vt:lpstr>Google Sans</vt:lpstr>
      <vt:lpstr>Museo</vt:lpstr>
      <vt:lpstr>Myriad Pro</vt:lpstr>
      <vt:lpstr>Aptos Narrow</vt:lpstr>
      <vt:lpstr>Arial</vt:lpstr>
      <vt:lpstr>Calibri</vt:lpstr>
      <vt:lpstr>Open Sans</vt:lpstr>
      <vt:lpstr>questrial</vt:lpstr>
      <vt:lpstr>Roboto</vt:lpstr>
      <vt:lpstr>Source Sans Pro</vt:lpstr>
      <vt:lpstr>Symbol</vt:lpstr>
      <vt:lpstr>Trebuchet MS</vt:lpstr>
      <vt:lpstr>ThemeUWTSD</vt:lpstr>
      <vt:lpstr>Reward for Performance and Contribution  </vt:lpstr>
      <vt:lpstr>PowerPoint Presentation</vt:lpstr>
      <vt:lpstr>Learning Outcomes </vt:lpstr>
      <vt:lpstr>Agenda</vt:lpstr>
      <vt:lpstr>Assignment brief</vt:lpstr>
      <vt:lpstr>What is reward management?</vt:lpstr>
      <vt:lpstr>Reward Management: Theories</vt:lpstr>
      <vt:lpstr>Reward approaches and packages</vt:lpstr>
      <vt:lpstr>Reward (CIPD, 2024)</vt:lpstr>
      <vt:lpstr>The elements of strategic reward</vt:lpstr>
      <vt:lpstr>The Elements of Total Reward</vt:lpstr>
      <vt:lpstr>Aims and benefits of total reward</vt:lpstr>
      <vt:lpstr>Importance to organisational culture and performance </vt:lpstr>
      <vt:lpstr>      Factors That Affect Work Performance         the greater the chances of achieving high levels of performance.  </vt:lpstr>
      <vt:lpstr>Factors That Affect Work Performance  - Motivation </vt:lpstr>
      <vt:lpstr>Extrinsic and intrinsic rewards</vt:lpstr>
      <vt:lpstr>Maslow’s Hierarchy of Needs</vt:lpstr>
      <vt:lpstr>Herzberg’s Motivation Theory – Two Factor Theory</vt:lpstr>
      <vt:lpstr>PowerPoint Presentation</vt:lpstr>
      <vt:lpstr>Group activity</vt:lpstr>
      <vt:lpstr>Hygiene factors include: </vt:lpstr>
      <vt:lpstr>Motivating factors include: </vt:lpstr>
      <vt:lpstr>Reward strategy - Activity</vt:lpstr>
      <vt:lpstr>LO1 - Recap quiz</vt:lpstr>
      <vt:lpstr>Different components of reward</vt:lpstr>
      <vt:lpstr>Reward Management: Initiatives and Practices</vt:lpstr>
      <vt:lpstr>Pay structures (CIPD, 2024)</vt:lpstr>
      <vt:lpstr>Types of pay structures</vt:lpstr>
      <vt:lpstr>Contingent reward</vt:lpstr>
      <vt:lpstr>Contingent rewards and performance</vt:lpstr>
      <vt:lpstr>Organisational benefits</vt:lpstr>
      <vt:lpstr>Recognition schemes</vt:lpstr>
      <vt:lpstr>Benefits of recognition schemes</vt:lpstr>
      <vt:lpstr>LO2 – Recap quiz</vt:lpstr>
      <vt:lpstr>Benchmarking data to inform reward approaches</vt:lpstr>
      <vt:lpstr>The Context</vt:lpstr>
      <vt:lpstr>The context (international) </vt:lpstr>
      <vt:lpstr>The context (national)</vt:lpstr>
      <vt:lpstr>The context (corporate)</vt:lpstr>
      <vt:lpstr>Question</vt:lpstr>
      <vt:lpstr>Job Evaluation</vt:lpstr>
      <vt:lpstr>Successful job evaluation (ACAS, 2014)</vt:lpstr>
      <vt:lpstr>Analytical job evaluation (ACAS, 2014)</vt:lpstr>
      <vt:lpstr>Market Rate Analysis</vt:lpstr>
      <vt:lpstr>Gathering and analysing reward data</vt:lpstr>
      <vt:lpstr>Pay determination</vt:lpstr>
      <vt:lpstr>Pay determination</vt:lpstr>
      <vt:lpstr>Equal pay</vt:lpstr>
      <vt:lpstr>Co-op equal pay claim</vt:lpstr>
      <vt:lpstr>LO3 – Recap quiz</vt:lpstr>
      <vt:lpstr>Conclusion</vt:lpstr>
      <vt:lpstr>Key dates</vt:lpstr>
      <vt:lpstr>What next after level 5?</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Julie Thomas</dc:creator>
  <cp:lastModifiedBy>Rhiannon Akers</cp:lastModifiedBy>
  <cp:revision>37</cp:revision>
  <dcterms:created xsi:type="dcterms:W3CDTF">2017-11-30T17:31:08Z</dcterms:created>
  <dcterms:modified xsi:type="dcterms:W3CDTF">2025-11-25T22:28:16Z</dcterms:modified>
</cp:coreProperties>
</file>