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8" r:id="rId3"/>
    <p:sldId id="257" r:id="rId4"/>
    <p:sldId id="268" r:id="rId5"/>
    <p:sldId id="259" r:id="rId6"/>
    <p:sldId id="260" r:id="rId7"/>
    <p:sldId id="261" r:id="rId8"/>
    <p:sldId id="262" r:id="rId9"/>
    <p:sldId id="263" r:id="rId10"/>
    <p:sldId id="264" r:id="rId11"/>
    <p:sldId id="265" r:id="rId12"/>
    <p:sldId id="266" r:id="rId13"/>
    <p:sldId id="269" r:id="rId14"/>
    <p:sldId id="270" r:id="rId15"/>
    <p:sldId id="27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hloewilson09@yahoo.co.uk" initials="c" lastIdx="1" clrIdx="0">
    <p:extLst>
      <p:ext uri="{19B8F6BF-5375-455C-9EA6-DF929625EA0E}">
        <p15:presenceInfo xmlns:p15="http://schemas.microsoft.com/office/powerpoint/2012/main" userId="7d72a0d99495035f"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316" autoAdjust="0"/>
    <p:restoredTop sz="75879" autoAdjust="0"/>
  </p:normalViewPr>
  <p:slideViewPr>
    <p:cSldViewPr snapToGrid="0">
      <p:cViewPr varScale="1">
        <p:scale>
          <a:sx n="65" d="100"/>
          <a:sy n="65" d="100"/>
        </p:scale>
        <p:origin x="1392"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commentAuthors" Target="commentAuthors.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5ED5E28-0C16-420B-9468-00CA8EDD6A7A}" type="datetimeFigureOut">
              <a:rPr lang="en-GB" smtClean="0"/>
              <a:t>25/10/2020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B7EF1C6-A67E-4E2C-A07B-37BC43F29261}" type="slidenum">
              <a:rPr lang="en-GB" smtClean="0"/>
              <a:t>‹#›</a:t>
            </a:fld>
            <a:endParaRPr lang="en-GB"/>
          </a:p>
        </p:txBody>
      </p:sp>
    </p:spTree>
    <p:extLst>
      <p:ext uri="{BB962C8B-B14F-4D97-AF65-F5344CB8AC3E}">
        <p14:creationId xmlns:p14="http://schemas.microsoft.com/office/powerpoint/2010/main" val="1377075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grandviewresearch.com/industry-analysis/hard-seltzer-market#:~:text=The%20global%20hard%20seltzer%20market%20size%20was%20estimated%20at%20USD,USD%2014.51%20billion%20by%202027."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presentation will </a:t>
            </a:r>
            <a:r>
              <a:rPr lang="en-GB" sz="1800" dirty="0">
                <a:effectLst/>
                <a:latin typeface="Arial" panose="020B0604020202020204" pitchFamily="34" charset="0"/>
                <a:ea typeface="Calibri" panose="020F0502020204030204" pitchFamily="34" charset="0"/>
                <a:cs typeface="Times New Roman" panose="02020603050405020304" pitchFamily="18" charset="0"/>
              </a:rPr>
              <a:t>analyse Coca-Cola’s strategy, by referring to strategic theories, as well as critically analysing the components of Coca-Cola’s internal and external environment. This will be achieved by utilising strategic management tools, including a PESTLE analysis, SWOT Analysis, Ansoff’s Matrix and a Stakeholder Analysis. </a:t>
            </a:r>
            <a:r>
              <a:rPr lang="en-GB" dirty="0"/>
              <a:t>Additionally, new strategies will be proposed in order to enhance Coca-Cola’s capabilities and competitive advantage </a:t>
            </a:r>
            <a:r>
              <a:rPr lang="en-GB" b="0" dirty="0"/>
              <a:t>as </a:t>
            </a:r>
            <a:r>
              <a:rPr lang="en-GB" b="0" dirty="0">
                <a:solidFill>
                  <a:srgbClr val="FF0000"/>
                </a:solidFill>
              </a:rPr>
              <a:t>well as providing sustainable growth. </a:t>
            </a:r>
          </a:p>
          <a:p>
            <a:endParaRPr lang="en-GB" dirty="0"/>
          </a:p>
        </p:txBody>
      </p:sp>
      <p:sp>
        <p:nvSpPr>
          <p:cNvPr id="4" name="Slide Number Placeholder 3"/>
          <p:cNvSpPr>
            <a:spLocks noGrp="1"/>
          </p:cNvSpPr>
          <p:nvPr>
            <p:ph type="sldNum" sz="quarter" idx="5"/>
          </p:nvPr>
        </p:nvSpPr>
        <p:spPr/>
        <p:txBody>
          <a:bodyPr/>
          <a:lstStyle/>
          <a:p>
            <a:fld id="{AB7EF1C6-A67E-4E2C-A07B-37BC43F29261}" type="slidenum">
              <a:rPr lang="en-GB" smtClean="0"/>
              <a:t>1</a:t>
            </a:fld>
            <a:endParaRPr lang="en-GB"/>
          </a:p>
        </p:txBody>
      </p:sp>
    </p:spTree>
    <p:extLst>
      <p:ext uri="{BB962C8B-B14F-4D97-AF65-F5344CB8AC3E}">
        <p14:creationId xmlns:p14="http://schemas.microsoft.com/office/powerpoint/2010/main" val="9570219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Coca-Cola was established in 1886, in Atlanta, Georgia by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Dr.</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John Stith Pemberton. He created a syrup and sold it as a soda beverage (Coca-Cola,2020). Today, Coca-Cola are present in nearly every non-alcoholic beverage category, have over 500 brands and over 4,700 different product options</a:t>
            </a:r>
            <a:r>
              <a:rPr lang="en-GB" sz="1800" dirty="0">
                <a:effectLst/>
                <a:latin typeface="Arial" panose="020B0604020202020204" pitchFamily="34" charset="0"/>
                <a:ea typeface="Calibri" panose="020F0502020204030204" pitchFamily="34" charset="0"/>
                <a:cs typeface="Times New Roman" panose="02020603050405020304" pitchFamily="18" charset="0"/>
              </a:rPr>
              <a:t> and their red and white Coca-Cola logo is recognised by 94% of the world’s population. This highlights that it is one of </a:t>
            </a:r>
            <a:r>
              <a:rPr lang="en-GB" sz="1800" b="0" dirty="0">
                <a:effectLst/>
                <a:latin typeface="Arial" panose="020B0604020202020204" pitchFamily="34" charset="0"/>
                <a:ea typeface="Calibri" panose="020F0502020204030204" pitchFamily="34" charset="0"/>
                <a:cs typeface="Times New Roman" panose="02020603050405020304" pitchFamily="18" charset="0"/>
              </a:rPr>
              <a:t>the worlds most established and valued brands (Bhasin,2011). </a:t>
            </a:r>
            <a:endParaRPr lang="en-GB" sz="1800" b="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b="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Coca-Cola operate in over 200 countries and five regions and are a, ‘global business that operates on a local scale’ (Coca-Cola,2020). </a:t>
            </a:r>
            <a:r>
              <a:rPr lang="en-GB" sz="1800" b="0" dirty="0">
                <a:effectLst/>
                <a:highlight>
                  <a:srgbClr val="FFFF00"/>
                </a:highlight>
                <a:latin typeface="Arial" panose="020B0604020202020204" pitchFamily="34" charset="0"/>
                <a:ea typeface="Calibri" panose="020F0502020204030204" pitchFamily="34" charset="0"/>
                <a:cs typeface="Times New Roman" panose="02020603050405020304" pitchFamily="18" charset="0"/>
              </a:rPr>
              <a:t>Bartlett and Ghoshal created a framework outlining the strategies for managing a multinational company based on the pressure for local responsiveness and the pressure for managing costs (see fig 1) (Bartlett et al, 2002). It can be identified that Coca-Cola have adopted a transnational strategy as they have achieved global integration and economies of scale at the same time adapting and customising products to meet local needs and the customers within that country. </a:t>
            </a:r>
            <a:endParaRPr lang="en-GB" sz="1800" b="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B7EF1C6-A67E-4E2C-A07B-37BC43F29261}" type="slidenum">
              <a:rPr lang="en-GB" smtClean="0"/>
              <a:t>2</a:t>
            </a:fld>
            <a:endParaRPr lang="en-GB"/>
          </a:p>
        </p:txBody>
      </p:sp>
    </p:spTree>
    <p:extLst>
      <p:ext uri="{BB962C8B-B14F-4D97-AF65-F5344CB8AC3E}">
        <p14:creationId xmlns:p14="http://schemas.microsoft.com/office/powerpoint/2010/main" val="15606769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Assignment one identified four different definitions of strategy from the theorists Porter, Drucker, Johnson and Mintzberg. It was identified that </a:t>
            </a:r>
            <a:r>
              <a:rPr lang="en-GB" sz="1800" dirty="0">
                <a:effectLst/>
                <a:latin typeface="Arial" panose="020B0604020202020204" pitchFamily="34" charset="0"/>
                <a:ea typeface="Calibri" panose="020F0502020204030204" pitchFamily="34" charset="0"/>
                <a:cs typeface="Times New Roman" panose="02020603050405020304" pitchFamily="18" charset="0"/>
              </a:rPr>
              <a:t>Porter’s strategy focusses on a more traditional planned approach and Drucker highlighted the importance of focusing on several factors instead of a single factor. Similarly, Johnson’s view on strategy addressed several elements. It encouraged organisations to question ‘what direction do we want to take the organisation and how will we do?’ as well as identifying the need to analyse external and internal environments and the importance of meeting the needs of stakeholders.  Mintzberg’s view on strategy was most relevant to the world organisations operate in today, as it considered that an intended strategy can become an emergent strategy due to opportunities and threats in the environment.  </a:t>
            </a:r>
            <a:endParaRPr lang="en-GB" dirty="0"/>
          </a:p>
        </p:txBody>
      </p:sp>
      <p:sp>
        <p:nvSpPr>
          <p:cNvPr id="4" name="Slide Number Placeholder 3"/>
          <p:cNvSpPr>
            <a:spLocks noGrp="1"/>
          </p:cNvSpPr>
          <p:nvPr>
            <p:ph type="sldNum" sz="quarter" idx="5"/>
          </p:nvPr>
        </p:nvSpPr>
        <p:spPr/>
        <p:txBody>
          <a:bodyPr/>
          <a:lstStyle/>
          <a:p>
            <a:fld id="{AB7EF1C6-A67E-4E2C-A07B-37BC43F29261}" type="slidenum">
              <a:rPr lang="en-GB" smtClean="0"/>
              <a:t>3</a:t>
            </a:fld>
            <a:endParaRPr lang="en-GB"/>
          </a:p>
        </p:txBody>
      </p:sp>
    </p:spTree>
    <p:extLst>
      <p:ext uri="{BB962C8B-B14F-4D97-AF65-F5344CB8AC3E}">
        <p14:creationId xmlns:p14="http://schemas.microsoft.com/office/powerpoint/2010/main" val="3010377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Assignment one identified three definitions of strategic management from the theorists </a:t>
            </a:r>
            <a:r>
              <a:rPr lang="en-GB" sz="1800" dirty="0">
                <a:effectLst/>
                <a:latin typeface="Arial" panose="020B0604020202020204" pitchFamily="34" charset="0"/>
                <a:ea typeface="Calibri" panose="020F0502020204030204" pitchFamily="34" charset="0"/>
              </a:rPr>
              <a:t>Johnson, Lynch and Davenport. </a:t>
            </a:r>
            <a:r>
              <a:rPr lang="en-GB" sz="1800" dirty="0">
                <a:effectLst/>
                <a:latin typeface="Arial" panose="020B0604020202020204" pitchFamily="34" charset="0"/>
                <a:ea typeface="Calibri" panose="020F0502020204030204" pitchFamily="34" charset="0"/>
                <a:cs typeface="Times New Roman" panose="02020603050405020304" pitchFamily="18" charset="0"/>
              </a:rPr>
              <a:t>It was identified that each of these theorists see the importance of an organisation being able to adapt and change their internal resources to meet the needs of the external environment. Davenport’s definition was most relevant to the world organisations live in today and can be viewed on the slide. </a:t>
            </a:r>
            <a:endParaRPr lang="en-GB" dirty="0"/>
          </a:p>
        </p:txBody>
      </p:sp>
      <p:sp>
        <p:nvSpPr>
          <p:cNvPr id="4" name="Slide Number Placeholder 3"/>
          <p:cNvSpPr>
            <a:spLocks noGrp="1"/>
          </p:cNvSpPr>
          <p:nvPr>
            <p:ph type="sldNum" sz="quarter" idx="5"/>
          </p:nvPr>
        </p:nvSpPr>
        <p:spPr/>
        <p:txBody>
          <a:bodyPr/>
          <a:lstStyle/>
          <a:p>
            <a:fld id="{AB7EF1C6-A67E-4E2C-A07B-37BC43F29261}" type="slidenum">
              <a:rPr lang="en-GB" smtClean="0"/>
              <a:t>4</a:t>
            </a:fld>
            <a:endParaRPr lang="en-GB"/>
          </a:p>
        </p:txBody>
      </p:sp>
    </p:spTree>
    <p:extLst>
      <p:ext uri="{BB962C8B-B14F-4D97-AF65-F5344CB8AC3E}">
        <p14:creationId xmlns:p14="http://schemas.microsoft.com/office/powerpoint/2010/main" val="4097867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GB" sz="1800" b="0" dirty="0">
                <a:effectLst/>
                <a:latin typeface="Arial" panose="020B0604020202020204" pitchFamily="34" charset="0"/>
                <a:ea typeface="Calibri" panose="020F0502020204030204" pitchFamily="34" charset="0"/>
                <a:cs typeface="Times New Roman" panose="02020603050405020304" pitchFamily="18" charset="0"/>
              </a:rPr>
              <a:t>In recent years Coca-Cola has had a significant transformation and evolved its corporate strategy to become a total beverage company by diversifying and expanding the product portfolio across all geographies. Coca-Cola is building a portfolio of consumer centric brands and focusing on what consumers want to purchase (Coca-Cola,2017). The new business strategy focuses on choice, convenience and the consumer.</a:t>
            </a:r>
            <a:r>
              <a:rPr lang="en-GB" sz="1800" b="0" dirty="0">
                <a:effectLst/>
                <a:latin typeface="Arial" panose="020B0604020202020204" pitchFamily="34" charset="0"/>
                <a:ea typeface="Calibri" panose="020F0502020204030204" pitchFamily="34" charset="0"/>
              </a:rPr>
              <a:t> James </a:t>
            </a:r>
            <a:r>
              <a:rPr lang="en-GB" sz="1800" b="0" dirty="0" err="1">
                <a:effectLst/>
                <a:latin typeface="Arial" panose="020B0604020202020204" pitchFamily="34" charset="0"/>
                <a:ea typeface="Calibri" panose="020F0502020204030204" pitchFamily="34" charset="0"/>
              </a:rPr>
              <a:t>Quiency</a:t>
            </a:r>
            <a:r>
              <a:rPr lang="en-GB" sz="1800" b="0" dirty="0">
                <a:effectLst/>
                <a:latin typeface="Arial" panose="020B0604020202020204" pitchFamily="34" charset="0"/>
                <a:ea typeface="Calibri" panose="020F0502020204030204" pitchFamily="34" charset="0"/>
              </a:rPr>
              <a:t> CEO of Coca-Cola believes that competitive advantage can be achieved, ‘if we embrace where the consumer is going, our brands will thrive and our system will continue to grow’ (IBID). </a:t>
            </a:r>
            <a:r>
              <a:rPr lang="en-GB" sz="1800" b="0" dirty="0">
                <a:effectLst/>
                <a:latin typeface="Arial" panose="020B0604020202020204" pitchFamily="34" charset="0"/>
                <a:ea typeface="Calibri" panose="020F0502020204030204" pitchFamily="34" charset="0"/>
                <a:cs typeface="Times New Roman" panose="02020603050405020304" pitchFamily="18" charset="0"/>
              </a:rPr>
              <a:t> This represents a major cultural shift as the brand once only focused on Coke (Nightly Business Report, 2018).</a:t>
            </a:r>
          </a:p>
          <a:p>
            <a:pPr algn="just">
              <a:lnSpc>
                <a:spcPct val="107000"/>
              </a:lnSpc>
              <a:spcAft>
                <a:spcPts val="800"/>
              </a:spcAft>
            </a:pPr>
            <a:endParaRPr lang="en-GB" sz="1800" b="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just" defTabSz="914400" rtl="0" eaLnBrk="1" fontAlgn="auto" latinLnBrk="0" hangingPunct="1">
              <a:lnSpc>
                <a:spcPct val="107000"/>
              </a:lnSpc>
              <a:spcBef>
                <a:spcPts val="0"/>
              </a:spcBef>
              <a:spcAft>
                <a:spcPts val="800"/>
              </a:spcAft>
              <a:buClrTx/>
              <a:buSzTx/>
              <a:buFontTx/>
              <a:buNone/>
              <a:tabLst/>
              <a:defRPr/>
            </a:pPr>
            <a:r>
              <a:rPr lang="en-GB" sz="1800" b="0" dirty="0">
                <a:effectLst/>
                <a:latin typeface="Arial" panose="020B0604020202020204" pitchFamily="34" charset="0"/>
                <a:ea typeface="Calibri" panose="020F0502020204030204" pitchFamily="34" charset="0"/>
                <a:cs typeface="Times New Roman" panose="02020603050405020304" pitchFamily="18" charset="0"/>
              </a:rPr>
              <a:t>It can be identified that Coca-Cola’s strategy algins with Mintzberg’s theory on strategy. </a:t>
            </a:r>
            <a:r>
              <a:rPr lang="en-GB" sz="1800" b="0" u="none" strike="noStrike" dirty="0">
                <a:effectLst/>
                <a:latin typeface="Arial" panose="020B0604020202020204" pitchFamily="34" charset="0"/>
                <a:ea typeface="Calibri" panose="020F0502020204030204" pitchFamily="34" charset="0"/>
                <a:cs typeface="Times New Roman" panose="02020603050405020304" pitchFamily="18" charset="0"/>
              </a:rPr>
              <a:t> </a:t>
            </a:r>
            <a:r>
              <a:rPr lang="en-GB" sz="1800" b="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Mintzberg’s strategy identifies that organisations need to utilise emergent strategies as well as planned strategies to create a realised strategy. Mintzberg’s strategy approach is more relevant to the world that organisations operate in today as Porter’s traditional planned approach has become less relevant (Moore,2011). Today, an organisation’s strategy is constantly evolving due to the changing environment which is driven by technological and environmental factors (Mintzberg,2007). </a:t>
            </a:r>
            <a:endParaRPr lang="en-GB" sz="1800" b="0" u="none" strike="noStrike"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b="0" dirty="0">
                <a:effectLst/>
                <a:latin typeface="Arial" panose="020B0604020202020204" pitchFamily="34" charset="0"/>
                <a:ea typeface="Calibri" panose="020F0502020204030204" pitchFamily="34" charset="0"/>
                <a:cs typeface="Times New Roman" panose="02020603050405020304" pitchFamily="18" charset="0"/>
              </a:rPr>
              <a:t>Additionally, Porter, et al (2012), highlights that the pressure to grow is among the largest threats to strategy and that organisations frequently believe that any growth is good. For example, organisations might add new products which ultimately undermines competitive advantage. Additionally, Porter believes that, ‘organisations should concentrate on extending a strategic position rather than broadening and ultimately compromising it’. However, it could be argued that Coca-Cola are able to expand their product portfolio and still achieve a competitive advantage as they are a longstanding, well established, international brand. </a:t>
            </a:r>
            <a:endParaRPr lang="en-GB" sz="1800" b="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endParaRPr lang="en-GB" sz="1800" b="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B7EF1C6-A67E-4E2C-A07B-37BC43F29261}" type="slidenum">
              <a:rPr lang="en-GB" smtClean="0"/>
              <a:t>5</a:t>
            </a:fld>
            <a:endParaRPr lang="en-GB"/>
          </a:p>
        </p:txBody>
      </p:sp>
    </p:spTree>
    <p:extLst>
      <p:ext uri="{BB962C8B-B14F-4D97-AF65-F5344CB8AC3E}">
        <p14:creationId xmlns:p14="http://schemas.microsoft.com/office/powerpoint/2010/main" val="5930353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GB" sz="1800" b="0" u="sng" dirty="0">
                <a:effectLst/>
                <a:latin typeface="Arial" panose="020B0604020202020204" pitchFamily="34" charset="0"/>
                <a:ea typeface="Calibri" panose="020F0502020204030204" pitchFamily="34" charset="0"/>
                <a:cs typeface="Times New Roman" panose="02020603050405020304" pitchFamily="18" charset="0"/>
              </a:rPr>
              <a:t>Culture</a:t>
            </a:r>
            <a:endParaRPr lang="en-GB" sz="1800" b="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b="0" dirty="0">
                <a:effectLst/>
                <a:latin typeface="Arial" panose="020B0604020202020204" pitchFamily="34" charset="0"/>
                <a:ea typeface="Calibri" panose="020F0502020204030204" pitchFamily="34" charset="0"/>
                <a:cs typeface="Times New Roman" panose="02020603050405020304" pitchFamily="18" charset="0"/>
              </a:rPr>
              <a:t>Johnson, et al (2008), highlights that environments can change which means internal resources need to develop or ‘stretch’, to match such change. Organisations need to understand internal drivers such as culture. It can be identified that Coca-Cola’s new strategy has also included significant changes in the structure of its workforce. In 2017, when James Quincey became the CEO of Coca-Cola, he quickly developed and introduced a new strategy. This was viewed as Coca-Cola’s </a:t>
            </a:r>
            <a:r>
              <a:rPr lang="en-GB" sz="1800" b="0" dirty="0">
                <a:effectLst/>
                <a:latin typeface="Arial" panose="020B0604020202020204" pitchFamily="34" charset="0"/>
                <a:ea typeface="Times New Roman" panose="02020603050405020304" pitchFamily="18" charset="0"/>
                <a:cs typeface="Times New Roman" panose="02020603050405020304" pitchFamily="18" charset="0"/>
              </a:rPr>
              <a:t>biggest cultural shift in 130 years (Caruso et al, 2018). In order for Coca-Cola’s strategy to be successful it was critical for the brand to create new ecosystems of products as well as people. According to </a:t>
            </a:r>
            <a:r>
              <a:rPr lang="en-GB" sz="1800" b="0" dirty="0">
                <a:effectLst/>
                <a:latin typeface="Arial" panose="020B0604020202020204" pitchFamily="34" charset="0"/>
                <a:ea typeface="Calibri" panose="020F0502020204030204" pitchFamily="34" charset="0"/>
                <a:cs typeface="Times New Roman" panose="02020603050405020304" pitchFamily="18" charset="0"/>
              </a:rPr>
              <a:t>Drucker, a strategy will not be successful in an environment of failed culture and that ‘culture eats strategy for breakfast’ (Laudicina,2020). Additionally, culture can help an organisation adapt to change and ultimately foster an organisation’s capacity to thrive in challenging times (Groysberg et al, 2018).  </a:t>
            </a:r>
            <a:endParaRPr lang="en-GB" sz="1800" b="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just" defTabSz="914400" rtl="0" eaLnBrk="1" fontAlgn="auto" latinLnBrk="0" hangingPunct="1">
              <a:lnSpc>
                <a:spcPct val="107000"/>
              </a:lnSpc>
              <a:spcBef>
                <a:spcPts val="0"/>
              </a:spcBef>
              <a:spcAft>
                <a:spcPts val="800"/>
              </a:spcAft>
              <a:buClrTx/>
              <a:buSzTx/>
              <a:buFontTx/>
              <a:buNone/>
              <a:tabLst/>
              <a:defRPr/>
            </a:pPr>
            <a:r>
              <a:rPr lang="en-GB" sz="1800" u="none" strike="noStrike"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rPr>
              <a:t> </a:t>
            </a:r>
          </a:p>
          <a:p>
            <a:pPr algn="just">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rPr>
              <a:t>Sustainability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u="none" strike="noStrike"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rPr>
              <a:t>Business sustainability refers to the effect that organisations have on the environment and society. A sustainable business strategy seeks to positively influence and address these factors (Chladek,2019). It can be identified that sustainability is a significant factor in </a:t>
            </a:r>
            <a:r>
              <a:rPr lang="en-GB" sz="1800" b="0" u="none" strike="noStrike"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rPr>
              <a:t>Coca-Cola’s strategic management approach, as they f</a:t>
            </a:r>
            <a:r>
              <a:rPr lang="en-GB" sz="1800" b="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ocus on five key areas which include, sustainable packaging, new sustainable products, water stewardship, sustainable agriculture and climate solutions (Coca-Cola,2020). Additionally Coca Cola state in their vision, ‘We act in ways to create a more sustainable and better shared future. To make a difference in people's lives, communities and our planet by doing business the right way’. </a:t>
            </a:r>
            <a:r>
              <a:rPr lang="en-GB" sz="1800" b="0" u="none" strike="noStrike"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rPr>
              <a:t>It is vital for Coca-Cola to incorporate sustainability into their business strategy as it provides value and contributes to long-term success (Chladek,2019). </a:t>
            </a:r>
            <a:endParaRPr lang="en-GB" sz="1800" b="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AB7EF1C6-A67E-4E2C-A07B-37BC43F29261}" type="slidenum">
              <a:rPr lang="en-GB" smtClean="0"/>
              <a:t>6</a:t>
            </a:fld>
            <a:endParaRPr lang="en-GB"/>
          </a:p>
        </p:txBody>
      </p:sp>
    </p:spTree>
    <p:extLst>
      <p:ext uri="{BB962C8B-B14F-4D97-AF65-F5344CB8AC3E}">
        <p14:creationId xmlns:p14="http://schemas.microsoft.com/office/powerpoint/2010/main" val="3523104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GB" sz="1800" b="0" dirty="0">
                <a:effectLst/>
                <a:latin typeface="Arial" panose="020B0604020202020204" pitchFamily="34" charset="0"/>
                <a:ea typeface="Calibri" panose="020F0502020204030204" pitchFamily="34" charset="0"/>
                <a:cs typeface="Times New Roman" panose="02020603050405020304" pitchFamily="18" charset="0"/>
              </a:rPr>
              <a:t>The PESTLE framework is a strategic tool which will help an organisation analyse the external influences and key drivers for change that are likely to have a significant impact on an organisations strategy. PESTLE involves identifying political, economic, social, technological, legal and environmental factors. It is essential to analyse how the external influences are changing and how they could have an impact on an organisation in the future. Without this information, an organisation would not be able to take the decisions that allow for effective action (Johnson et al, 2008). </a:t>
            </a:r>
          </a:p>
          <a:p>
            <a:pPr algn="just">
              <a:lnSpc>
                <a:spcPct val="107000"/>
              </a:lnSpc>
              <a:spcAft>
                <a:spcPts val="800"/>
              </a:spcAft>
            </a:pPr>
            <a:endParaRPr lang="en-GB" sz="1800" b="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b="0" dirty="0">
                <a:effectLst/>
                <a:latin typeface="Arial" panose="020B0604020202020204" pitchFamily="34" charset="0"/>
                <a:ea typeface="Calibri" panose="020F0502020204030204" pitchFamily="34" charset="0"/>
                <a:cs typeface="Times New Roman" panose="02020603050405020304" pitchFamily="18" charset="0"/>
              </a:rPr>
              <a:t>The main advantages of the PESTLE framework are that it enables organisations to assess a variety of influential factors that could affect the success of product launches. This gives organisations a greater understanding when strategically planning (Perera,2017). However, the main disadvantage of the PESTLE framework is the fast pace environment which is more agile than ever. This makes it difficult to anticipate developments that will change and affect an organisation in the future (Weeks,2020). </a:t>
            </a:r>
            <a:r>
              <a:rPr lang="en-GB" sz="1800" b="0" dirty="0">
                <a:effectLst/>
                <a:latin typeface="Arial" panose="020B0604020202020204" pitchFamily="34" charset="0"/>
              </a:rPr>
              <a:t>In order for the PESTLE analysis to be effective, Coca-Cola would be required to repeat the process regularly due to the fast pace of change within the environment. Some of the macro external factors effecting Coca-Cola can be viewed on the slide.</a:t>
            </a:r>
          </a:p>
          <a:p>
            <a:endParaRPr lang="en-GB" sz="1800" dirty="0">
              <a:effectLst/>
              <a:latin typeface="Arial" panose="020B0604020202020204" pitchFamily="34" charset="0"/>
            </a:endParaRPr>
          </a:p>
        </p:txBody>
      </p:sp>
      <p:sp>
        <p:nvSpPr>
          <p:cNvPr id="4" name="Slide Number Placeholder 3"/>
          <p:cNvSpPr>
            <a:spLocks noGrp="1"/>
          </p:cNvSpPr>
          <p:nvPr>
            <p:ph type="sldNum" sz="quarter" idx="5"/>
          </p:nvPr>
        </p:nvSpPr>
        <p:spPr/>
        <p:txBody>
          <a:bodyPr/>
          <a:lstStyle/>
          <a:p>
            <a:fld id="{AB7EF1C6-A67E-4E2C-A07B-37BC43F29261}" type="slidenum">
              <a:rPr lang="en-GB" smtClean="0"/>
              <a:t>7</a:t>
            </a:fld>
            <a:endParaRPr lang="en-GB"/>
          </a:p>
        </p:txBody>
      </p:sp>
    </p:spTree>
    <p:extLst>
      <p:ext uri="{BB962C8B-B14F-4D97-AF65-F5344CB8AC3E}">
        <p14:creationId xmlns:p14="http://schemas.microsoft.com/office/powerpoint/2010/main" val="37970620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b="0" dirty="0">
                <a:effectLst/>
                <a:latin typeface="Arial" panose="020B0604020202020204" pitchFamily="34" charset="0"/>
                <a:ea typeface="Calibri" panose="020F0502020204030204" pitchFamily="34" charset="0"/>
                <a:cs typeface="Times New Roman" panose="02020603050405020304" pitchFamily="18" charset="0"/>
              </a:rPr>
              <a:t>The SWOT analysis is an example of a strategic management tool that enables an organisation to understand its internal strengths and weaknesses as well identifying external opportunities and threats (Gopinath et al, 2014). According to Johnson, et al (2008), the SWOT analysis should be focused and prompt organisations to act if any significant weaknesses, threats or opportunities are identified. Organisations should prioritise and rank factors in order, to ensure they add value and maximise the use of analytic tools. Wilson, et al (2013), recognise that the SWOT analysis is an adequate strategic planning tool, however, it does have some caveats. For example, competitor’s capabilities can be underestimated or misunderstood and the tool fails to connect strengths and weaknesses to important success factors.  </a:t>
            </a:r>
          </a:p>
          <a:p>
            <a:pPr>
              <a:lnSpc>
                <a:spcPct val="107000"/>
              </a:lnSpc>
              <a:spcAft>
                <a:spcPts val="800"/>
              </a:spcAft>
            </a:pPr>
            <a:endParaRPr lang="en-GB" sz="1200" b="0" dirty="0">
              <a:effectLst/>
              <a:latin typeface="Arial" panose="020B0604020202020204" pitchFamily="34" charset="0"/>
              <a:ea typeface="Calibri" panose="020F0502020204030204" pitchFamily="34" charset="0"/>
              <a:cs typeface="Times New Roman" panose="02020603050405020304" pitchFamily="18" charset="0"/>
            </a:endParaRPr>
          </a:p>
          <a:p>
            <a:pPr marL="0" marR="0" lvl="0" indent="0" algn="just" defTabSz="914400" rtl="0" eaLnBrk="1" fontAlgn="auto" latinLnBrk="0" hangingPunct="1">
              <a:lnSpc>
                <a:spcPct val="107000"/>
              </a:lnSpc>
              <a:spcBef>
                <a:spcPts val="0"/>
              </a:spcBef>
              <a:spcAft>
                <a:spcPts val="800"/>
              </a:spcAft>
              <a:buClrTx/>
              <a:buSzTx/>
              <a:buFontTx/>
              <a:buNone/>
              <a:tabLst/>
              <a:defRPr/>
            </a:pPr>
            <a:r>
              <a:rPr lang="en-GB" sz="1200" b="0" dirty="0">
                <a:effectLst/>
                <a:latin typeface="Arial" panose="020B0604020202020204" pitchFamily="34" charset="0"/>
                <a:ea typeface="Calibri" panose="020F0502020204030204" pitchFamily="34" charset="0"/>
                <a:cs typeface="Times New Roman" panose="02020603050405020304" pitchFamily="18" charset="0"/>
              </a:rPr>
              <a:t>The main strength for Coca Cola is that they have d</a:t>
            </a:r>
            <a:r>
              <a:rPr lang="en-GB" sz="1800" b="0" dirty="0">
                <a:effectLst/>
                <a:latin typeface="Arial" panose="020B0604020202020204" pitchFamily="34" charset="0"/>
                <a:ea typeface="Calibri" panose="020F0502020204030204" pitchFamily="34" charset="0"/>
                <a:cs typeface="Arial" panose="020B0604020202020204" pitchFamily="34" charset="0"/>
              </a:rPr>
              <a:t>ominant market share within the non-alcoholic beverage industry (Jurevicius , 2020).  However, a weakness for Coca-Cola is that t</a:t>
            </a:r>
            <a:r>
              <a:rPr lang="en-GB" sz="1800" b="0" dirty="0">
                <a:effectLst/>
                <a:latin typeface="Arial" panose="020B0604020202020204" pitchFamily="34" charset="0"/>
                <a:ea typeface="Calibri" panose="020F0502020204030204" pitchFamily="34" charset="0"/>
                <a:cs typeface="Times New Roman" panose="02020603050405020304" pitchFamily="18" charset="0"/>
              </a:rPr>
              <a:t>here are alternative competitive products within the beverage market, for example, Pepsi. The main threat that Coca-Cola faces is that w</a:t>
            </a:r>
            <a:r>
              <a:rPr lang="en-GB" sz="1800" b="0" dirty="0">
                <a:effectLst/>
                <a:latin typeface="Arial" panose="020B0604020202020204" pitchFamily="34" charset="0"/>
                <a:ea typeface="Calibri" panose="020F0502020204030204" pitchFamily="34" charset="0"/>
              </a:rPr>
              <a:t>ater is the main resource of Coca-Cola’s beverages, however, it is a limited resource. Additionally, a</a:t>
            </a:r>
            <a:r>
              <a:rPr lang="en-GB" sz="1800" b="0" dirty="0">
                <a:effectLst/>
                <a:latin typeface="Arial" panose="020B0604020202020204" pitchFamily="34" charset="0"/>
                <a:ea typeface="Calibri" panose="020F0502020204030204" pitchFamily="34" charset="0"/>
                <a:cs typeface="Times New Roman" panose="02020603050405020304" pitchFamily="18" charset="0"/>
              </a:rPr>
              <a:t>n opportunity for Coca-Cola could be to expand in to the alcohol or food market.</a:t>
            </a:r>
            <a:endParaRPr lang="en-GB" sz="1800" b="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07000"/>
              </a:lnSpc>
              <a:spcAft>
                <a:spcPts val="800"/>
              </a:spcAft>
            </a:pPr>
            <a:endParaRPr lang="en-GB" sz="1800" b="0" dirty="0">
              <a:effectLst/>
              <a:latin typeface="Arial" panose="020B060402020202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B7EF1C6-A67E-4E2C-A07B-37BC43F29261}" type="slidenum">
              <a:rPr lang="en-GB" smtClean="0"/>
              <a:t>8</a:t>
            </a:fld>
            <a:endParaRPr lang="en-GB"/>
          </a:p>
        </p:txBody>
      </p:sp>
    </p:spTree>
    <p:extLst>
      <p:ext uri="{BB962C8B-B14F-4D97-AF65-F5344CB8AC3E}">
        <p14:creationId xmlns:p14="http://schemas.microsoft.com/office/powerpoint/2010/main" val="4965498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GB" sz="1200" b="0" i="0" dirty="0">
                <a:solidFill>
                  <a:srgbClr val="111111"/>
                </a:solidFill>
                <a:effectLst/>
                <a:latin typeface="Arial" panose="020B0604020202020204" pitchFamily="34" charset="0"/>
                <a:ea typeface="Calibri" panose="020F0502020204030204" pitchFamily="34" charset="0"/>
                <a:cs typeface="Times New Roman" panose="02020603050405020304" pitchFamily="18" charset="0"/>
              </a:rPr>
              <a:t>The Ansoff Growth Matrix aids organisations to map strategic product market growth (Ansoff Matrix , 2018). </a:t>
            </a:r>
            <a:r>
              <a:rPr lang="en-GB" sz="1200" b="0" i="0" dirty="0">
                <a:effectLst/>
                <a:latin typeface="Arial" panose="020B0604020202020204" pitchFamily="34" charset="0"/>
                <a:ea typeface="Calibri" panose="020F0502020204030204" pitchFamily="34" charset="0"/>
                <a:cs typeface="Times New Roman" panose="02020603050405020304" pitchFamily="18" charset="0"/>
              </a:rPr>
              <a:t>The Ansoff Matrix consists of four growth strategies. These include penetrating existing product markets, product expansion, applying the same products in new markets and diversifying into new products.</a:t>
            </a:r>
            <a:endParaRPr lang="en-GB" sz="1100" b="0" i="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endParaRPr lang="en-GB" sz="1100" b="0" i="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200" b="0" i="0" dirty="0">
                <a:solidFill>
                  <a:srgbClr val="111111"/>
                </a:solidFill>
                <a:effectLst/>
                <a:latin typeface="Arial" panose="020B0604020202020204" pitchFamily="34" charset="0"/>
                <a:ea typeface="Calibri" panose="020F0502020204030204" pitchFamily="34" charset="0"/>
                <a:cs typeface="Times New Roman" panose="02020603050405020304" pitchFamily="18" charset="0"/>
              </a:rPr>
              <a:t>It can be identified that Coca-Cola have utilised two growth strategies which include product development and diversification. The product development strategy includes introducing new products into existing markets as well as the modification of an existing product. Diversification can be classified as related or unrelated diversification. These involve creating and marketing new products to an existing industry that an organisation is familiar with or marketing products to a new industry. Diversification is viewed as a significantly risky strategy (IBID). Coca-Cola have utilised the product development </a:t>
            </a:r>
            <a:r>
              <a:rPr lang="en-GB" sz="1200" b="0" i="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strategy by modifying 400 of their products by reducing sugar content. Additionally, Coca-Cola have diversified by </a:t>
            </a:r>
            <a:r>
              <a:rPr lang="en-GB" sz="1200" b="0" i="0" dirty="0">
                <a:effectLst/>
                <a:latin typeface="Arial" panose="020B0604020202020204" pitchFamily="34" charset="0"/>
                <a:ea typeface="Times New Roman" panose="02020603050405020304" pitchFamily="18" charset="0"/>
                <a:cs typeface="Times New Roman" panose="02020603050405020304" pitchFamily="18" charset="0"/>
              </a:rPr>
              <a:t>becoming a total beverage company and expanding their product portfolio (Coca-Cola,2020). </a:t>
            </a:r>
            <a:r>
              <a:rPr lang="en-GB" sz="1200" b="0" i="0" dirty="0">
                <a:effectLst/>
                <a:latin typeface="Arial" panose="020B0604020202020204" pitchFamily="34" charset="0"/>
                <a:ea typeface="Calibri" panose="020F0502020204030204" pitchFamily="34" charset="0"/>
                <a:cs typeface="Times New Roman" panose="02020603050405020304" pitchFamily="18" charset="0"/>
              </a:rPr>
              <a:t>However, the main disadvantage of the Ansoff Matrix is that it only concentrates on product and market and does not consider other factors such as profitability (</a:t>
            </a:r>
            <a:r>
              <a:rPr lang="en-GB" sz="1200" b="0" i="0" dirty="0" err="1">
                <a:effectLst/>
                <a:latin typeface="Arial" panose="020B0604020202020204" pitchFamily="34" charset="0"/>
                <a:ea typeface="Calibri" panose="020F0502020204030204" pitchFamily="34" charset="0"/>
                <a:cs typeface="Times New Roman" panose="02020603050405020304" pitchFamily="18" charset="0"/>
              </a:rPr>
              <a:t>Bachmeier</a:t>
            </a:r>
            <a:r>
              <a:rPr lang="en-GB" sz="1200" b="0" i="0" dirty="0">
                <a:effectLst/>
                <a:latin typeface="Arial" panose="020B0604020202020204" pitchFamily="34" charset="0"/>
                <a:ea typeface="Calibri" panose="020F0502020204030204" pitchFamily="34" charset="0"/>
                <a:cs typeface="Times New Roman" panose="02020603050405020304" pitchFamily="18" charset="0"/>
              </a:rPr>
              <a:t>, 2008).</a:t>
            </a:r>
            <a:endParaRPr lang="en-GB" sz="1100" b="0" i="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b="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b="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B7EF1C6-A67E-4E2C-A07B-37BC43F29261}" type="slidenum">
              <a:rPr lang="en-GB" smtClean="0"/>
              <a:t>9</a:t>
            </a:fld>
            <a:endParaRPr lang="en-GB"/>
          </a:p>
        </p:txBody>
      </p:sp>
    </p:spTree>
    <p:extLst>
      <p:ext uri="{BB962C8B-B14F-4D97-AF65-F5344CB8AC3E}">
        <p14:creationId xmlns:p14="http://schemas.microsoft.com/office/powerpoint/2010/main" val="25348701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It is vital for organisations to understand various stakeholder expectations and their impact on strategic purpose (Johnson et al 2008). In 1981,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Mendelow</a:t>
            </a:r>
            <a:r>
              <a:rPr lang="en-GB" sz="1800" dirty="0">
                <a:effectLst/>
                <a:latin typeface="Arial" panose="020B0604020202020204" pitchFamily="34" charset="0"/>
                <a:ea typeface="Calibri" panose="020F0502020204030204" pitchFamily="34" charset="0"/>
                <a:cs typeface="Times New Roman" panose="02020603050405020304" pitchFamily="18" charset="0"/>
              </a:rPr>
              <a:t> developed a framework to help analyse stakeholder power and interest. </a:t>
            </a:r>
            <a:r>
              <a:rPr lang="en-GB" sz="1800" dirty="0">
                <a:solidFill>
                  <a:srgbClr val="212529"/>
                </a:solidFill>
                <a:effectLst/>
                <a:latin typeface="Arial" panose="020B0604020202020204" pitchFamily="34" charset="0"/>
                <a:ea typeface="Calibri" panose="020F0502020204030204" pitchFamily="34" charset="0"/>
                <a:cs typeface="Times New Roman" panose="02020603050405020304" pitchFamily="18" charset="0"/>
              </a:rPr>
              <a:t>These factors help to identify the relationship between a company and its stakeholders and the ability of the organisation to manage stakeholder </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concerns (Norton, 2008). This diagram </a:t>
            </a:r>
            <a:r>
              <a:rPr lang="en-GB" sz="1800" dirty="0">
                <a:effectLst/>
                <a:latin typeface="Arial" panose="020B0604020202020204" pitchFamily="34" charset="0"/>
                <a:ea typeface="Calibri" panose="020F0502020204030204" pitchFamily="34" charset="0"/>
                <a:cs typeface="Times New Roman" panose="02020603050405020304" pitchFamily="18" charset="0"/>
              </a:rPr>
              <a:t>identifies the positioning of Coca-Cola’s stakeholders. Customers are an example of a stakeholder who would have to managed closely. This is because Coca-Cola’s strategy is to follow consumer demand and provide products that meet their needs. Additionally, competitors are an example of a stakeholder that Coca-Cola would have to monitor to ensure they remain competitive.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B7EF1C6-A67E-4E2C-A07B-37BC43F29261}" type="slidenum">
              <a:rPr lang="en-GB" smtClean="0"/>
              <a:t>10</a:t>
            </a:fld>
            <a:endParaRPr lang="en-GB"/>
          </a:p>
        </p:txBody>
      </p:sp>
    </p:spTree>
    <p:extLst>
      <p:ext uri="{BB962C8B-B14F-4D97-AF65-F5344CB8AC3E}">
        <p14:creationId xmlns:p14="http://schemas.microsoft.com/office/powerpoint/2010/main" val="13718509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Calibri" panose="020F0502020204030204" pitchFamily="34" charset="0"/>
                <a:cs typeface="Times New Roman" panose="02020603050405020304" pitchFamily="18" charset="0"/>
              </a:rPr>
              <a:t>It is recommended that Coca-Cola could diversify into the alcoholic beverage market and food market as well as introducing the concept of refillable bottles and using sustainable packaging materials.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B7EF1C6-A67E-4E2C-A07B-37BC43F29261}" type="slidenum">
              <a:rPr lang="en-GB" smtClean="0"/>
              <a:t>11</a:t>
            </a:fld>
            <a:endParaRPr lang="en-GB"/>
          </a:p>
        </p:txBody>
      </p:sp>
    </p:spTree>
    <p:extLst>
      <p:ext uri="{BB962C8B-B14F-4D97-AF65-F5344CB8AC3E}">
        <p14:creationId xmlns:p14="http://schemas.microsoft.com/office/powerpoint/2010/main" val="844203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GB" sz="1800" b="0" u="sng" dirty="0">
                <a:effectLst/>
                <a:latin typeface="Arial" panose="020B0604020202020204" pitchFamily="34" charset="0"/>
                <a:ea typeface="Calibri" panose="020F0502020204030204" pitchFamily="34" charset="0"/>
                <a:cs typeface="Times New Roman" panose="02020603050405020304" pitchFamily="18" charset="0"/>
              </a:rPr>
              <a:t>Alcoholic beverage market  </a:t>
            </a:r>
            <a:endParaRPr lang="en-GB" sz="1800" b="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b="0" dirty="0">
                <a:effectLst/>
                <a:latin typeface="Arial" panose="020B0604020202020204" pitchFamily="34" charset="0"/>
                <a:ea typeface="Calibri" panose="020F0502020204030204" pitchFamily="34" charset="0"/>
                <a:cs typeface="Times New Roman" panose="02020603050405020304" pitchFamily="18" charset="0"/>
              </a:rPr>
              <a:t>As previously identified, Coca-Cola are active in nearly every non-alcoholic beverage market and operate in over 200 countries</a:t>
            </a:r>
            <a:r>
              <a:rPr lang="en-GB" sz="1800" b="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(Coca-Cola,2020). </a:t>
            </a:r>
            <a:r>
              <a:rPr lang="en-GB" sz="1800" b="0" dirty="0">
                <a:effectLst/>
                <a:latin typeface="Arial" panose="020B0604020202020204" pitchFamily="34" charset="0"/>
                <a:ea typeface="Calibri" panose="020F0502020204030204" pitchFamily="34" charset="0"/>
                <a:cs typeface="Times New Roman" panose="02020603050405020304" pitchFamily="18" charset="0"/>
              </a:rPr>
              <a:t> This highlights that there are limited growth opportunities for the company as they are already the market leader. </a:t>
            </a:r>
            <a:r>
              <a:rPr lang="en-GB" sz="1800" b="0" kern="1200" dirty="0">
                <a:effectLst/>
                <a:latin typeface="Arial" panose="020B0604020202020204" pitchFamily="34" charset="0"/>
                <a:ea typeface="Calibri" panose="020F0502020204030204" pitchFamily="34" charset="0"/>
                <a:cs typeface="Times New Roman" panose="02020603050405020304" pitchFamily="18" charset="0"/>
              </a:rPr>
              <a:t>Coca-Cola have used two growth strategies from the Ansoff Matrix, product development and diversification, to pursue their strategy to become a total beverage brand. However, they could develop this further by diversifying into the alcohol beverage market, which was identified as an opportunity when conducting the SWOT analysis.  </a:t>
            </a:r>
            <a:r>
              <a:rPr lang="en-GB" sz="1800" b="0" dirty="0">
                <a:effectLst/>
                <a:latin typeface="Arial" panose="020B0604020202020204" pitchFamily="34" charset="0"/>
                <a:ea typeface="Calibri" panose="020F0502020204030204" pitchFamily="34" charset="0"/>
                <a:cs typeface="Times New Roman" panose="02020603050405020304" pitchFamily="18" charset="0"/>
              </a:rPr>
              <a:t>In 2018, the global market for the alcoholic beverage industry was $1.5 trillion and is expected to increase by 19% by 2024 (Conway, 2020). It can be identified that the size of the alcohol beverage market shows sustainable growth which Coca-Cola could potentially operate in to enhance its capabilities and competitive advantage. </a:t>
            </a:r>
          </a:p>
          <a:p>
            <a:pPr algn="just">
              <a:lnSpc>
                <a:spcPct val="107000"/>
              </a:lnSpc>
              <a:spcAft>
                <a:spcPts val="800"/>
              </a:spcAft>
            </a:pPr>
            <a:endParaRPr lang="en-GB" sz="1800" b="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b="0" dirty="0">
                <a:effectLst/>
                <a:latin typeface="Arial" panose="020B0604020202020204" pitchFamily="34" charset="0"/>
                <a:ea typeface="Calibri" panose="020F0502020204030204" pitchFamily="34" charset="0"/>
                <a:cs typeface="Times New Roman" panose="02020603050405020304" pitchFamily="18" charset="0"/>
              </a:rPr>
              <a:t>Coca-Cola could potentially produce pre-mixed alcohol beverages, for example, rum and coke cans or gin and tonic bottles. To do this Coca-Cola could achieve synergies which will allow them to create more value for consumers, remain competitive and reduce overall costs (Tran, 2016). Coca-Cola could collaborate with the alcohol beverage company Diageo, who themselves operate in over 180 countries and have a product portfolio of </a:t>
            </a:r>
            <a:r>
              <a:rPr lang="en-GB" sz="1800" b="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200 brands including Captain Morgan’s rum, Smirnoff vodka and Tanqueray gin (Diageo , 2020).</a:t>
            </a:r>
            <a:r>
              <a:rPr lang="en-GB" sz="1800" b="0" dirty="0">
                <a:effectLst/>
                <a:latin typeface="Arial" panose="020B0604020202020204" pitchFamily="34" charset="0"/>
                <a:ea typeface="Calibri" panose="020F0502020204030204" pitchFamily="34" charset="0"/>
                <a:cs typeface="Times New Roman" panose="02020603050405020304" pitchFamily="18" charset="0"/>
              </a:rPr>
              <a:t> Coca-Cola could achieve strategic integration by combining its skills, expertise and resources with Diageo to provide consumers with a range of premixed alcoholic beverage options including different flavours and packaging sizes.</a:t>
            </a:r>
          </a:p>
          <a:p>
            <a:pPr algn="just">
              <a:lnSpc>
                <a:spcPct val="107000"/>
              </a:lnSpc>
              <a:spcAft>
                <a:spcPts val="800"/>
              </a:spcAft>
            </a:pPr>
            <a:endParaRPr lang="en-GB" sz="1800" b="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b="0" dirty="0">
                <a:effectLst/>
                <a:latin typeface="Arial" panose="020B0604020202020204" pitchFamily="34" charset="0"/>
                <a:ea typeface="Calibri" panose="020F0502020204030204" pitchFamily="34" charset="0"/>
                <a:cs typeface="Times New Roman" panose="02020603050405020304" pitchFamily="18" charset="0"/>
              </a:rPr>
              <a:t>Additionally, Forbes highlighted </a:t>
            </a:r>
            <a:r>
              <a:rPr lang="en-GB" sz="1800" b="0" dirty="0">
                <a:effectLst/>
                <a:latin typeface="Arial" panose="020B0604020202020204" pitchFamily="34" charset="0"/>
                <a:ea typeface="Times New Roman" panose="02020603050405020304" pitchFamily="18" charset="0"/>
                <a:cs typeface="Times New Roman" panose="02020603050405020304" pitchFamily="18" charset="0"/>
              </a:rPr>
              <a:t>a new emerging lifestyle category in the alcoholic beverage industry which is ‘hard seltzers’. These are a</a:t>
            </a:r>
            <a:r>
              <a:rPr lang="en-GB" sz="1800" b="0" dirty="0">
                <a:effectLst/>
                <a:latin typeface="Arial" panose="020B0604020202020204" pitchFamily="34" charset="0"/>
                <a:ea typeface="Calibri" panose="020F0502020204030204" pitchFamily="34" charset="0"/>
                <a:cs typeface="Times New Roman" panose="02020603050405020304" pitchFamily="18" charset="0"/>
              </a:rPr>
              <a:t> blend of carbonated water, alcohol, and fruit flavouring, which are low in calories. It can be identified that health conscious consumers are opting for hard seltzer beverages over beer and that the </a:t>
            </a:r>
            <a:r>
              <a:rPr lang="en-GB" sz="1800" b="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value of the hard seltzer </a:t>
            </a:r>
            <a:r>
              <a:rPr lang="en-GB" sz="1800" b="0" u="none"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market </a:t>
            </a:r>
            <a:r>
              <a:rPr lang="en-GB" sz="1800" b="0" u="none"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is </a:t>
            </a:r>
            <a:r>
              <a:rPr lang="en-GB" sz="1800" b="0" u="none" strike="noStrike" dirty="0">
                <a:solidFill>
                  <a:schemeClr val="bg1"/>
                </a:solidFill>
                <a:effectLst/>
                <a:latin typeface="Arial" panose="020B0604020202020204" pitchFamily="34" charset="0"/>
                <a:ea typeface="Calibri" panose="020F0502020204030204" pitchFamily="34" charset="0"/>
                <a:cs typeface="Times New Roman" panose="02020603050405020304" pitchFamily="18" charset="0"/>
                <a:hlinkClick r:id="rId3" tooltip="https://www.grandviewresearch.com/industry-analysis/hard-seltzer-market#:~:text=The%20global%20hard%20seltzer%20market%20size%20was%20estimated%20at%20USD,USD%2014.51%20billion%20by%202027.">
                  <a:extLst>
                    <a:ext uri="{A12FA001-AC4F-418D-AE19-62706E023703}">
                      <ahyp:hlinkClr xmlns:ahyp="http://schemas.microsoft.com/office/drawing/2018/hyperlinkcolor" val="tx"/>
                    </a:ext>
                  </a:extLst>
                </a:hlinkClick>
              </a:rPr>
              <a:t>$4.5 billion today</a:t>
            </a:r>
            <a:r>
              <a:rPr lang="en-GB" sz="1800" b="0" u="none"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b="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which is projected to reach $14.5 billion by 2027 (McDougall, 2020). </a:t>
            </a:r>
            <a:r>
              <a:rPr lang="en-GB" sz="1800" b="0" dirty="0">
                <a:effectLst/>
                <a:latin typeface="Arial" panose="020B0604020202020204" pitchFamily="34" charset="0"/>
                <a:ea typeface="Calibri" panose="020F0502020204030204" pitchFamily="34" charset="0"/>
                <a:cs typeface="Times New Roman" panose="02020603050405020304" pitchFamily="18" charset="0"/>
              </a:rPr>
              <a:t>It was previously identified within the PESTLE analysis that health and obesity was a significant external factor that impacted on Coca-Cola transforming its strategy by providing low and no sugar drink options. If Coca-Cola was to expand into the alcohol beverage market, then the emerging trend of hard seltzers would need to be considered to meet consumer demand. </a:t>
            </a:r>
          </a:p>
          <a:p>
            <a:pPr algn="just">
              <a:lnSpc>
                <a:spcPct val="107000"/>
              </a:lnSpc>
              <a:spcAft>
                <a:spcPts val="800"/>
              </a:spcAft>
            </a:pPr>
            <a:endParaRPr lang="en-GB" sz="1800" b="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b="0" u="sng" dirty="0">
                <a:effectLst/>
                <a:latin typeface="Arial" panose="020B0604020202020204" pitchFamily="34" charset="0"/>
                <a:ea typeface="Calibri" panose="020F0502020204030204" pitchFamily="34" charset="0"/>
                <a:cs typeface="Times New Roman" panose="02020603050405020304" pitchFamily="18" charset="0"/>
              </a:rPr>
              <a:t>Food Market </a:t>
            </a:r>
            <a:endParaRPr lang="en-GB" sz="1800" b="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0" dirty="0">
                <a:effectLst/>
                <a:latin typeface="Arial" panose="020B0604020202020204" pitchFamily="34" charset="0"/>
                <a:ea typeface="Calibri" panose="020F0502020204030204" pitchFamily="34" charset="0"/>
                <a:cs typeface="Times New Roman" panose="02020603050405020304" pitchFamily="18" charset="0"/>
              </a:rPr>
              <a:t>Alternatively, Coca-Cola could utilise diversification by operating in the food market. This has been suggested as Coca-Cola’s main competitor Pepsi are active within the food market and own popular brands including Walker Crisps and Quaker Oats (PepsiCo , 2020). </a:t>
            </a:r>
            <a:r>
              <a:rPr lang="en-GB" sz="1800" b="0" dirty="0">
                <a:solidFill>
                  <a:srgbClr val="FF0000"/>
                </a:solidFill>
                <a:effectLst/>
                <a:latin typeface="Arial" panose="020B0604020202020204" pitchFamily="34" charset="0"/>
                <a:ea typeface="Calibri" panose="020F0502020204030204" pitchFamily="34" charset="0"/>
                <a:cs typeface="Times New Roman" panose="02020603050405020304" pitchFamily="18" charset="0"/>
              </a:rPr>
              <a:t>It can be identified that the revenue within the food market amounts to $7.5 trillion </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(Statista , 2020)</a:t>
            </a:r>
            <a:r>
              <a:rPr lang="en-GB" sz="1800" b="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a:t>
            </a:r>
            <a:r>
              <a:rPr lang="en-GB" sz="1800" b="0" dirty="0">
                <a:solidFill>
                  <a:srgbClr val="FF0000"/>
                </a:solidFill>
                <a:effectLst/>
                <a:latin typeface="Arial" panose="020B0604020202020204" pitchFamily="34" charset="0"/>
                <a:ea typeface="Calibri" panose="020F0502020204030204" pitchFamily="34" charset="0"/>
                <a:cs typeface="Times New Roman" panose="02020603050405020304" pitchFamily="18" charset="0"/>
              </a:rPr>
              <a:t> This highlights that Coca-Cola could expand into the food market in order to remain competitive and match Pepsi. </a:t>
            </a:r>
            <a:endParaRPr lang="en-GB" sz="1800" b="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The main advantage of diversification is that organisations are not dependent on a single business activity to ensure they are successful, this in turn, reduces economic risk (Griffin, 2008) and potentially increases sales and </a:t>
            </a:r>
            <a:r>
              <a:rPr lang="en-GB" sz="1800" b="0" dirty="0">
                <a:effectLst/>
                <a:latin typeface="Arial" panose="020B0604020202020204" pitchFamily="34" charset="0"/>
                <a:ea typeface="Calibri" panose="020F0502020204030204" pitchFamily="34" charset="0"/>
                <a:cs typeface="Times New Roman" panose="02020603050405020304" pitchFamily="18" charset="0"/>
              </a:rPr>
              <a:t>profitability.  However,</a:t>
            </a:r>
            <a:r>
              <a:rPr lang="en-GB" sz="1800" b="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diversification is considered as the riskiest option within the Ansoff Matrix as Coca-Cola would be introducing new and unproven products that will require different resources and expertise in order to achieve economies of scale (MindTools , 2020). Although this is a risky option for Coca-Cola they could achieve competitor advantage through synergies in production, distribution and marketing. </a:t>
            </a:r>
            <a:endParaRPr lang="en-GB" sz="1800" b="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B7EF1C6-A67E-4E2C-A07B-37BC43F29261}" type="slidenum">
              <a:rPr lang="en-GB" smtClean="0"/>
              <a:t>12</a:t>
            </a:fld>
            <a:endParaRPr lang="en-GB"/>
          </a:p>
        </p:txBody>
      </p:sp>
    </p:spTree>
    <p:extLst>
      <p:ext uri="{BB962C8B-B14F-4D97-AF65-F5344CB8AC3E}">
        <p14:creationId xmlns:p14="http://schemas.microsoft.com/office/powerpoint/2010/main" val="26732797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GB" sz="1800" b="0" u="sng" dirty="0">
                <a:effectLst/>
                <a:latin typeface="Arial" panose="020B0604020202020204" pitchFamily="34" charset="0"/>
                <a:ea typeface="Calibri" panose="020F0502020204030204" pitchFamily="34" charset="0"/>
                <a:cs typeface="Times New Roman" panose="02020603050405020304" pitchFamily="18" charset="0"/>
              </a:rPr>
              <a:t>Refillable bottles </a:t>
            </a:r>
            <a:endParaRPr lang="en-GB" sz="1800" b="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b="0" dirty="0">
                <a:effectLst/>
                <a:latin typeface="Arial" panose="020B0604020202020204" pitchFamily="34" charset="0"/>
                <a:ea typeface="Calibri" panose="020F0502020204030204" pitchFamily="34" charset="0"/>
                <a:cs typeface="Times New Roman" panose="02020603050405020304" pitchFamily="18" charset="0"/>
              </a:rPr>
              <a:t>Coca-Cola could introduce the concept of refillable bottles or use other sustainable materials in order to reduce single use plastic. The use of plastic was identified in the PESTLE analysis as an environmental factor causing great concern. Coca-Cola have been working to make all their packaging 100% recyclable by the year 2025 and to use 50% recycled content across all their primary packaging globally by 2030 </a:t>
            </a:r>
            <a:r>
              <a:rPr lang="en-GB" sz="1800" b="0" dirty="0">
                <a:solidFill>
                  <a:srgbClr val="FF0000"/>
                </a:solidFill>
                <a:effectLst/>
                <a:latin typeface="Arial" panose="020B0604020202020204" pitchFamily="34" charset="0"/>
                <a:ea typeface="Calibri" panose="020F0502020204030204" pitchFamily="34" charset="0"/>
                <a:cs typeface="Times New Roman" panose="02020603050405020304" pitchFamily="18" charset="0"/>
              </a:rPr>
              <a:t>(reference). </a:t>
            </a:r>
            <a:r>
              <a:rPr lang="en-GB" sz="1800" b="0" dirty="0">
                <a:effectLst/>
                <a:latin typeface="Arial" panose="020B0604020202020204" pitchFamily="34" charset="0"/>
                <a:ea typeface="Calibri" panose="020F0502020204030204" pitchFamily="34" charset="0"/>
                <a:cs typeface="Times New Roman" panose="02020603050405020304" pitchFamily="18" charset="0"/>
              </a:rPr>
              <a:t>However, the company is still relying on plastic to package products as it is lightweight, inexpensive, waterproof and resealable (Plummer, 2018).</a:t>
            </a:r>
          </a:p>
          <a:p>
            <a:pPr algn="just">
              <a:lnSpc>
                <a:spcPct val="107000"/>
              </a:lnSpc>
              <a:spcAft>
                <a:spcPts val="800"/>
              </a:spcAft>
            </a:pPr>
            <a:endParaRPr lang="en-GB" sz="1800" b="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b="0" dirty="0">
                <a:effectLst/>
                <a:latin typeface="Arial" panose="020B0604020202020204" pitchFamily="34" charset="0"/>
                <a:ea typeface="Calibri" panose="020F0502020204030204" pitchFamily="34" charset="0"/>
                <a:cs typeface="Times New Roman" panose="02020603050405020304" pitchFamily="18" charset="0"/>
              </a:rPr>
              <a:t>A survey from Forbes showed that, ‘64% of Americans believe brands like Coca-Cola should be more responsible towards the environment, and only 10% think that the company is doing enough now’ (Bandoim, 2020). It was also highlighted that consumers would purchase Coca-Cola products in alternative packaging if single-use plastic was abandoned (IBID). This highlights that Coca-Cola are missing out on sales and profitability due to not using sustainable materials or following ethical practices to become more environmentally focused.  An alternative suggestion for Coca-Cola would be to produce refillable bottles that consumers can reuse multiple times. Coca-Cola could implement this strategy by providing digital </a:t>
            </a:r>
            <a:r>
              <a:rPr lang="en-GB" sz="1800" b="0" dirty="0">
                <a:solidFill>
                  <a:srgbClr val="FF0000"/>
                </a:solidFill>
                <a:effectLst/>
                <a:latin typeface="Arial" panose="020B0604020202020204" pitchFamily="34" charset="0"/>
                <a:ea typeface="Calibri" panose="020F0502020204030204" pitchFamily="34" charset="0"/>
                <a:cs typeface="Times New Roman" panose="02020603050405020304" pitchFamily="18" charset="0"/>
              </a:rPr>
              <a:t>vending machines </a:t>
            </a:r>
            <a:r>
              <a:rPr lang="en-GB" sz="1800" b="0" dirty="0">
                <a:effectLst/>
                <a:latin typeface="Arial" panose="020B0604020202020204" pitchFamily="34" charset="0"/>
                <a:ea typeface="Calibri" panose="020F0502020204030204" pitchFamily="34" charset="0"/>
                <a:cs typeface="Times New Roman" panose="02020603050405020304" pitchFamily="18" charset="0"/>
              </a:rPr>
              <a:t>across all universities, restaurants, and shopping centres. However, the disadvantage of refillable bottles is convenience as consumers would potentially leave their bottles at home.</a:t>
            </a:r>
            <a:endParaRPr lang="en-GB" sz="1800" b="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endParaRPr lang="en-GB" sz="1800" b="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b="0" dirty="0">
                <a:effectLst/>
                <a:latin typeface="Arial" panose="020B0604020202020204" pitchFamily="34" charset="0"/>
                <a:ea typeface="Calibri" panose="020F0502020204030204" pitchFamily="34" charset="0"/>
                <a:cs typeface="Times New Roman" panose="02020603050405020304" pitchFamily="18" charset="0"/>
              </a:rPr>
              <a:t>Alternatively, Coca-Cola could use sustainable materials, for example, glass, cardboard or bioplastics. Bioplastics are produced from plants which is a renewable resource which reduces greenhouse gas emissions (Marshall, 2019). To implement this strategy Coca-Cola could potentially work with Tetra Pak who are committed to finding sustainable innovations and creating fully recyclable materials that are produced from renewable sources and contribute to a low-carbon circular economy (Tetra Pak, 2020). If Coca-Cola opted to use alternative sustainable products and disregard plastic then they could potentially experience an increase in sales and revenue. This is because consumers would recognise them as a sustainable and environmentally conscious brand. </a:t>
            </a:r>
            <a:endParaRPr lang="en-GB" sz="1800" b="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b="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b="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b="0" dirty="0">
                <a:effectLst/>
                <a:latin typeface="Arial" panose="020B0604020202020204" pitchFamily="34" charset="0"/>
                <a:ea typeface="Calibri" panose="020F0502020204030204" pitchFamily="34" charset="0"/>
                <a:cs typeface="Times New Roman" panose="02020603050405020304" pitchFamily="18" charset="0"/>
              </a:rPr>
              <a:t> </a:t>
            </a:r>
            <a:endParaRPr lang="en-GB" b="0" dirty="0"/>
          </a:p>
        </p:txBody>
      </p:sp>
      <p:sp>
        <p:nvSpPr>
          <p:cNvPr id="4" name="Slide Number Placeholder 3"/>
          <p:cNvSpPr>
            <a:spLocks noGrp="1"/>
          </p:cNvSpPr>
          <p:nvPr>
            <p:ph type="sldNum" sz="quarter" idx="5"/>
          </p:nvPr>
        </p:nvSpPr>
        <p:spPr/>
        <p:txBody>
          <a:bodyPr/>
          <a:lstStyle/>
          <a:p>
            <a:fld id="{AB7EF1C6-A67E-4E2C-A07B-37BC43F29261}" type="slidenum">
              <a:rPr lang="en-GB" smtClean="0"/>
              <a:t>13</a:t>
            </a:fld>
            <a:endParaRPr lang="en-GB"/>
          </a:p>
        </p:txBody>
      </p:sp>
    </p:spTree>
    <p:extLst>
      <p:ext uri="{BB962C8B-B14F-4D97-AF65-F5344CB8AC3E}">
        <p14:creationId xmlns:p14="http://schemas.microsoft.com/office/powerpoint/2010/main" val="42012365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B7EF1C6-A67E-4E2C-A07B-37BC43F29261}" type="slidenum">
              <a:rPr lang="en-GB" smtClean="0"/>
              <a:t>14</a:t>
            </a:fld>
            <a:endParaRPr lang="en-GB"/>
          </a:p>
        </p:txBody>
      </p:sp>
    </p:spTree>
    <p:extLst>
      <p:ext uri="{BB962C8B-B14F-4D97-AF65-F5344CB8AC3E}">
        <p14:creationId xmlns:p14="http://schemas.microsoft.com/office/powerpoint/2010/main" val="63360456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B7EF1C6-A67E-4E2C-A07B-37BC43F29261}" type="slidenum">
              <a:rPr lang="en-GB" smtClean="0"/>
              <a:t>15</a:t>
            </a:fld>
            <a:endParaRPr lang="en-GB"/>
          </a:p>
        </p:txBody>
      </p:sp>
    </p:spTree>
    <p:extLst>
      <p:ext uri="{BB962C8B-B14F-4D97-AF65-F5344CB8AC3E}">
        <p14:creationId xmlns:p14="http://schemas.microsoft.com/office/powerpoint/2010/main" val="22584590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4F8E4-3792-492D-83B4-A44EAD41E4B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5901ECC-9C89-4096-95A8-0C2BDA4E28D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B931025-CAD3-4E7C-9544-255E8F7E829D}"/>
              </a:ext>
            </a:extLst>
          </p:cNvPr>
          <p:cNvSpPr>
            <a:spLocks noGrp="1"/>
          </p:cNvSpPr>
          <p:nvPr>
            <p:ph type="dt" sz="half" idx="10"/>
          </p:nvPr>
        </p:nvSpPr>
        <p:spPr/>
        <p:txBody>
          <a:bodyPr/>
          <a:lstStyle/>
          <a:p>
            <a:fld id="{6BEE6E98-5533-49E1-B617-3369F8B3B022}" type="datetimeFigureOut">
              <a:rPr lang="en-GB" smtClean="0"/>
              <a:t>25/10/2020</a:t>
            </a:fld>
            <a:endParaRPr lang="en-GB"/>
          </a:p>
        </p:txBody>
      </p:sp>
      <p:sp>
        <p:nvSpPr>
          <p:cNvPr id="5" name="Footer Placeholder 4">
            <a:extLst>
              <a:ext uri="{FF2B5EF4-FFF2-40B4-BE49-F238E27FC236}">
                <a16:creationId xmlns:a16="http://schemas.microsoft.com/office/drawing/2014/main" id="{C909DE53-1C19-4592-B435-7153A917D7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3B5EA9-EF7D-4942-9F78-5CD6F0023E15}"/>
              </a:ext>
            </a:extLst>
          </p:cNvPr>
          <p:cNvSpPr>
            <a:spLocks noGrp="1"/>
          </p:cNvSpPr>
          <p:nvPr>
            <p:ph type="sldNum" sz="quarter" idx="12"/>
          </p:nvPr>
        </p:nvSpPr>
        <p:spPr/>
        <p:txBody>
          <a:bodyPr/>
          <a:lstStyle/>
          <a:p>
            <a:fld id="{B27D3980-6EA3-4905-B756-27C41FBC81F6}" type="slidenum">
              <a:rPr lang="en-GB" smtClean="0"/>
              <a:t>‹#›</a:t>
            </a:fld>
            <a:endParaRPr lang="en-GB"/>
          </a:p>
        </p:txBody>
      </p:sp>
    </p:spTree>
    <p:extLst>
      <p:ext uri="{BB962C8B-B14F-4D97-AF65-F5344CB8AC3E}">
        <p14:creationId xmlns:p14="http://schemas.microsoft.com/office/powerpoint/2010/main" val="23591503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379675-332C-42D8-884C-8832C7B0E06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8E663FD-DF21-4668-A995-1EEAD511B6F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159F583-B076-4E1E-B78D-6B60783FBCAC}"/>
              </a:ext>
            </a:extLst>
          </p:cNvPr>
          <p:cNvSpPr>
            <a:spLocks noGrp="1"/>
          </p:cNvSpPr>
          <p:nvPr>
            <p:ph type="dt" sz="half" idx="10"/>
          </p:nvPr>
        </p:nvSpPr>
        <p:spPr/>
        <p:txBody>
          <a:bodyPr/>
          <a:lstStyle/>
          <a:p>
            <a:fld id="{6BEE6E98-5533-49E1-B617-3369F8B3B022}" type="datetimeFigureOut">
              <a:rPr lang="en-GB" smtClean="0"/>
              <a:t>25/10/2020</a:t>
            </a:fld>
            <a:endParaRPr lang="en-GB"/>
          </a:p>
        </p:txBody>
      </p:sp>
      <p:sp>
        <p:nvSpPr>
          <p:cNvPr id="5" name="Footer Placeholder 4">
            <a:extLst>
              <a:ext uri="{FF2B5EF4-FFF2-40B4-BE49-F238E27FC236}">
                <a16:creationId xmlns:a16="http://schemas.microsoft.com/office/drawing/2014/main" id="{3B3AC4E5-C4FE-42BC-B179-95DB20325A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3E91D2-2CED-40D2-8D9E-B0B0D5A0209D}"/>
              </a:ext>
            </a:extLst>
          </p:cNvPr>
          <p:cNvSpPr>
            <a:spLocks noGrp="1"/>
          </p:cNvSpPr>
          <p:nvPr>
            <p:ph type="sldNum" sz="quarter" idx="12"/>
          </p:nvPr>
        </p:nvSpPr>
        <p:spPr/>
        <p:txBody>
          <a:bodyPr/>
          <a:lstStyle/>
          <a:p>
            <a:fld id="{B27D3980-6EA3-4905-B756-27C41FBC81F6}" type="slidenum">
              <a:rPr lang="en-GB" smtClean="0"/>
              <a:t>‹#›</a:t>
            </a:fld>
            <a:endParaRPr lang="en-GB"/>
          </a:p>
        </p:txBody>
      </p:sp>
    </p:spTree>
    <p:extLst>
      <p:ext uri="{BB962C8B-B14F-4D97-AF65-F5344CB8AC3E}">
        <p14:creationId xmlns:p14="http://schemas.microsoft.com/office/powerpoint/2010/main" val="37824678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8B56D-FC96-4656-AD1A-6D9F54D4DBF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B2A7B01-554B-44F9-A84C-55A17FDF2DE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A0C1FE1-73CD-4C41-8924-1FCD2F1E81C0}"/>
              </a:ext>
            </a:extLst>
          </p:cNvPr>
          <p:cNvSpPr>
            <a:spLocks noGrp="1"/>
          </p:cNvSpPr>
          <p:nvPr>
            <p:ph type="dt" sz="half" idx="10"/>
          </p:nvPr>
        </p:nvSpPr>
        <p:spPr/>
        <p:txBody>
          <a:bodyPr/>
          <a:lstStyle/>
          <a:p>
            <a:fld id="{6BEE6E98-5533-49E1-B617-3369F8B3B022}" type="datetimeFigureOut">
              <a:rPr lang="en-GB" smtClean="0"/>
              <a:t>25/10/2020</a:t>
            </a:fld>
            <a:endParaRPr lang="en-GB"/>
          </a:p>
        </p:txBody>
      </p:sp>
      <p:sp>
        <p:nvSpPr>
          <p:cNvPr id="5" name="Footer Placeholder 4">
            <a:extLst>
              <a:ext uri="{FF2B5EF4-FFF2-40B4-BE49-F238E27FC236}">
                <a16:creationId xmlns:a16="http://schemas.microsoft.com/office/drawing/2014/main" id="{3C7F0A82-F354-4959-9834-B7282D378A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2FA2DB-A64E-4F07-9D5D-1981C2239CDD}"/>
              </a:ext>
            </a:extLst>
          </p:cNvPr>
          <p:cNvSpPr>
            <a:spLocks noGrp="1"/>
          </p:cNvSpPr>
          <p:nvPr>
            <p:ph type="sldNum" sz="quarter" idx="12"/>
          </p:nvPr>
        </p:nvSpPr>
        <p:spPr/>
        <p:txBody>
          <a:bodyPr/>
          <a:lstStyle/>
          <a:p>
            <a:fld id="{B27D3980-6EA3-4905-B756-27C41FBC81F6}" type="slidenum">
              <a:rPr lang="en-GB" smtClean="0"/>
              <a:t>‹#›</a:t>
            </a:fld>
            <a:endParaRPr lang="en-GB"/>
          </a:p>
        </p:txBody>
      </p:sp>
    </p:spTree>
    <p:extLst>
      <p:ext uri="{BB962C8B-B14F-4D97-AF65-F5344CB8AC3E}">
        <p14:creationId xmlns:p14="http://schemas.microsoft.com/office/powerpoint/2010/main" val="29602856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71682-3F00-4507-BD40-4F21CF65C3C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E43269-A96E-4A39-8C35-37F7F33C6A7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8517E84-5B3C-4D87-BE77-3987F5FEF37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739B094-19B1-48EF-A58C-37226FA2277A}"/>
              </a:ext>
            </a:extLst>
          </p:cNvPr>
          <p:cNvSpPr>
            <a:spLocks noGrp="1"/>
          </p:cNvSpPr>
          <p:nvPr>
            <p:ph type="dt" sz="half" idx="10"/>
          </p:nvPr>
        </p:nvSpPr>
        <p:spPr/>
        <p:txBody>
          <a:bodyPr/>
          <a:lstStyle/>
          <a:p>
            <a:fld id="{6BEE6E98-5533-49E1-B617-3369F8B3B022}" type="datetimeFigureOut">
              <a:rPr lang="en-GB" smtClean="0"/>
              <a:t>25/10/2020</a:t>
            </a:fld>
            <a:endParaRPr lang="en-GB"/>
          </a:p>
        </p:txBody>
      </p:sp>
      <p:sp>
        <p:nvSpPr>
          <p:cNvPr id="6" name="Footer Placeholder 5">
            <a:extLst>
              <a:ext uri="{FF2B5EF4-FFF2-40B4-BE49-F238E27FC236}">
                <a16:creationId xmlns:a16="http://schemas.microsoft.com/office/drawing/2014/main" id="{BE27865A-5145-4A9C-B60C-F18ED099EFA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415E5E2-27AB-46D2-97E5-2A3BF8CB6045}"/>
              </a:ext>
            </a:extLst>
          </p:cNvPr>
          <p:cNvSpPr>
            <a:spLocks noGrp="1"/>
          </p:cNvSpPr>
          <p:nvPr>
            <p:ph type="sldNum" sz="quarter" idx="12"/>
          </p:nvPr>
        </p:nvSpPr>
        <p:spPr/>
        <p:txBody>
          <a:bodyPr/>
          <a:lstStyle/>
          <a:p>
            <a:fld id="{B27D3980-6EA3-4905-B756-27C41FBC81F6}" type="slidenum">
              <a:rPr lang="en-GB" smtClean="0"/>
              <a:t>‹#›</a:t>
            </a:fld>
            <a:endParaRPr lang="en-GB"/>
          </a:p>
        </p:txBody>
      </p:sp>
    </p:spTree>
    <p:extLst>
      <p:ext uri="{BB962C8B-B14F-4D97-AF65-F5344CB8AC3E}">
        <p14:creationId xmlns:p14="http://schemas.microsoft.com/office/powerpoint/2010/main" val="1125061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82DC9-00C8-4C08-827E-3470AA2DF95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2BAF741-2115-4F04-B0CF-7E1D77F3953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3746721-1530-453D-9FCA-E0BB3385E1A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10C43FA-041E-478A-BFF1-AFC2AC5CA29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0A8216-060A-4DAF-9740-1F6FD70804A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5B9DB90-7E1D-4507-8FAB-7D97FF860F23}"/>
              </a:ext>
            </a:extLst>
          </p:cNvPr>
          <p:cNvSpPr>
            <a:spLocks noGrp="1"/>
          </p:cNvSpPr>
          <p:nvPr>
            <p:ph type="dt" sz="half" idx="10"/>
          </p:nvPr>
        </p:nvSpPr>
        <p:spPr/>
        <p:txBody>
          <a:bodyPr/>
          <a:lstStyle/>
          <a:p>
            <a:fld id="{6BEE6E98-5533-49E1-B617-3369F8B3B022}" type="datetimeFigureOut">
              <a:rPr lang="en-GB" smtClean="0"/>
              <a:t>25/10/2020</a:t>
            </a:fld>
            <a:endParaRPr lang="en-GB"/>
          </a:p>
        </p:txBody>
      </p:sp>
      <p:sp>
        <p:nvSpPr>
          <p:cNvPr id="8" name="Footer Placeholder 7">
            <a:extLst>
              <a:ext uri="{FF2B5EF4-FFF2-40B4-BE49-F238E27FC236}">
                <a16:creationId xmlns:a16="http://schemas.microsoft.com/office/drawing/2014/main" id="{7C5533BE-DBEE-4E19-B15A-3B2DE6E993B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7EF51B0-3BDB-47F0-A3AC-08550970683E}"/>
              </a:ext>
            </a:extLst>
          </p:cNvPr>
          <p:cNvSpPr>
            <a:spLocks noGrp="1"/>
          </p:cNvSpPr>
          <p:nvPr>
            <p:ph type="sldNum" sz="quarter" idx="12"/>
          </p:nvPr>
        </p:nvSpPr>
        <p:spPr/>
        <p:txBody>
          <a:bodyPr/>
          <a:lstStyle/>
          <a:p>
            <a:fld id="{B27D3980-6EA3-4905-B756-27C41FBC81F6}" type="slidenum">
              <a:rPr lang="en-GB" smtClean="0"/>
              <a:t>‹#›</a:t>
            </a:fld>
            <a:endParaRPr lang="en-GB"/>
          </a:p>
        </p:txBody>
      </p:sp>
    </p:spTree>
    <p:extLst>
      <p:ext uri="{BB962C8B-B14F-4D97-AF65-F5344CB8AC3E}">
        <p14:creationId xmlns:p14="http://schemas.microsoft.com/office/powerpoint/2010/main" val="40625066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04482-178A-4525-87C3-3DB7B23A93B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297D90B-DB12-4C04-82CE-6FA3FC9D7011}"/>
              </a:ext>
            </a:extLst>
          </p:cNvPr>
          <p:cNvSpPr>
            <a:spLocks noGrp="1"/>
          </p:cNvSpPr>
          <p:nvPr>
            <p:ph type="dt" sz="half" idx="10"/>
          </p:nvPr>
        </p:nvSpPr>
        <p:spPr/>
        <p:txBody>
          <a:bodyPr/>
          <a:lstStyle/>
          <a:p>
            <a:fld id="{6BEE6E98-5533-49E1-B617-3369F8B3B022}" type="datetimeFigureOut">
              <a:rPr lang="en-GB" smtClean="0"/>
              <a:t>25/10/2020</a:t>
            </a:fld>
            <a:endParaRPr lang="en-GB"/>
          </a:p>
        </p:txBody>
      </p:sp>
      <p:sp>
        <p:nvSpPr>
          <p:cNvPr id="4" name="Footer Placeholder 3">
            <a:extLst>
              <a:ext uri="{FF2B5EF4-FFF2-40B4-BE49-F238E27FC236}">
                <a16:creationId xmlns:a16="http://schemas.microsoft.com/office/drawing/2014/main" id="{913D78DC-E527-4FD4-9282-D4FFC317B57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1BB2933-41AE-42C4-9A25-440377A38576}"/>
              </a:ext>
            </a:extLst>
          </p:cNvPr>
          <p:cNvSpPr>
            <a:spLocks noGrp="1"/>
          </p:cNvSpPr>
          <p:nvPr>
            <p:ph type="sldNum" sz="quarter" idx="12"/>
          </p:nvPr>
        </p:nvSpPr>
        <p:spPr/>
        <p:txBody>
          <a:bodyPr/>
          <a:lstStyle/>
          <a:p>
            <a:fld id="{B27D3980-6EA3-4905-B756-27C41FBC81F6}" type="slidenum">
              <a:rPr lang="en-GB" smtClean="0"/>
              <a:t>‹#›</a:t>
            </a:fld>
            <a:endParaRPr lang="en-GB"/>
          </a:p>
        </p:txBody>
      </p:sp>
    </p:spTree>
    <p:extLst>
      <p:ext uri="{BB962C8B-B14F-4D97-AF65-F5344CB8AC3E}">
        <p14:creationId xmlns:p14="http://schemas.microsoft.com/office/powerpoint/2010/main" val="3934735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C0BA886-6A74-426E-BB2D-58B31B560825}"/>
              </a:ext>
            </a:extLst>
          </p:cNvPr>
          <p:cNvSpPr>
            <a:spLocks noGrp="1"/>
          </p:cNvSpPr>
          <p:nvPr>
            <p:ph type="dt" sz="half" idx="10"/>
          </p:nvPr>
        </p:nvSpPr>
        <p:spPr/>
        <p:txBody>
          <a:bodyPr/>
          <a:lstStyle/>
          <a:p>
            <a:fld id="{6BEE6E98-5533-49E1-B617-3369F8B3B022}" type="datetimeFigureOut">
              <a:rPr lang="en-GB" smtClean="0"/>
              <a:t>25/10/2020</a:t>
            </a:fld>
            <a:endParaRPr lang="en-GB"/>
          </a:p>
        </p:txBody>
      </p:sp>
      <p:sp>
        <p:nvSpPr>
          <p:cNvPr id="3" name="Footer Placeholder 2">
            <a:extLst>
              <a:ext uri="{FF2B5EF4-FFF2-40B4-BE49-F238E27FC236}">
                <a16:creationId xmlns:a16="http://schemas.microsoft.com/office/drawing/2014/main" id="{A35E45B7-ACB0-4224-ADDA-302FA5B16D8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ECD119D-A00B-40A9-AF7A-1E79563FE7C2}"/>
              </a:ext>
            </a:extLst>
          </p:cNvPr>
          <p:cNvSpPr>
            <a:spLocks noGrp="1"/>
          </p:cNvSpPr>
          <p:nvPr>
            <p:ph type="sldNum" sz="quarter" idx="12"/>
          </p:nvPr>
        </p:nvSpPr>
        <p:spPr/>
        <p:txBody>
          <a:bodyPr/>
          <a:lstStyle/>
          <a:p>
            <a:fld id="{B27D3980-6EA3-4905-B756-27C41FBC81F6}" type="slidenum">
              <a:rPr lang="en-GB" smtClean="0"/>
              <a:t>‹#›</a:t>
            </a:fld>
            <a:endParaRPr lang="en-GB"/>
          </a:p>
        </p:txBody>
      </p:sp>
    </p:spTree>
    <p:extLst>
      <p:ext uri="{BB962C8B-B14F-4D97-AF65-F5344CB8AC3E}">
        <p14:creationId xmlns:p14="http://schemas.microsoft.com/office/powerpoint/2010/main" val="5072361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4EF5F7-46D2-464C-A2DF-67673464B2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686CD2E-559A-4D61-9600-D86E1E154F4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7B0E6B1-98B8-4BB2-8C3C-4ABA1CF3D12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AA8519A-3BBA-46B3-BFE9-5DB2FDE57D05}"/>
              </a:ext>
            </a:extLst>
          </p:cNvPr>
          <p:cNvSpPr>
            <a:spLocks noGrp="1"/>
          </p:cNvSpPr>
          <p:nvPr>
            <p:ph type="dt" sz="half" idx="10"/>
          </p:nvPr>
        </p:nvSpPr>
        <p:spPr/>
        <p:txBody>
          <a:bodyPr/>
          <a:lstStyle/>
          <a:p>
            <a:fld id="{6BEE6E98-5533-49E1-B617-3369F8B3B022}" type="datetimeFigureOut">
              <a:rPr lang="en-GB" smtClean="0"/>
              <a:t>25/10/2020</a:t>
            </a:fld>
            <a:endParaRPr lang="en-GB"/>
          </a:p>
        </p:txBody>
      </p:sp>
      <p:sp>
        <p:nvSpPr>
          <p:cNvPr id="6" name="Footer Placeholder 5">
            <a:extLst>
              <a:ext uri="{FF2B5EF4-FFF2-40B4-BE49-F238E27FC236}">
                <a16:creationId xmlns:a16="http://schemas.microsoft.com/office/drawing/2014/main" id="{FF497742-A043-4144-9A83-04C2D992C2B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DDFD1CE-38DA-47CB-91BB-D92778A073AB}"/>
              </a:ext>
            </a:extLst>
          </p:cNvPr>
          <p:cNvSpPr>
            <a:spLocks noGrp="1"/>
          </p:cNvSpPr>
          <p:nvPr>
            <p:ph type="sldNum" sz="quarter" idx="12"/>
          </p:nvPr>
        </p:nvSpPr>
        <p:spPr/>
        <p:txBody>
          <a:bodyPr/>
          <a:lstStyle/>
          <a:p>
            <a:fld id="{B27D3980-6EA3-4905-B756-27C41FBC81F6}" type="slidenum">
              <a:rPr lang="en-GB" smtClean="0"/>
              <a:t>‹#›</a:t>
            </a:fld>
            <a:endParaRPr lang="en-GB"/>
          </a:p>
        </p:txBody>
      </p:sp>
    </p:spTree>
    <p:extLst>
      <p:ext uri="{BB962C8B-B14F-4D97-AF65-F5344CB8AC3E}">
        <p14:creationId xmlns:p14="http://schemas.microsoft.com/office/powerpoint/2010/main" val="10209929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A188A1-5F7A-4DB0-B698-D5093BD0A1D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8E8DD90-3647-43E0-B117-B52F1BA629B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5339065-3737-4C54-963D-226EAED6347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2B16B1-0319-4F15-BC5D-B333CD9BA893}"/>
              </a:ext>
            </a:extLst>
          </p:cNvPr>
          <p:cNvSpPr>
            <a:spLocks noGrp="1"/>
          </p:cNvSpPr>
          <p:nvPr>
            <p:ph type="dt" sz="half" idx="10"/>
          </p:nvPr>
        </p:nvSpPr>
        <p:spPr/>
        <p:txBody>
          <a:bodyPr/>
          <a:lstStyle/>
          <a:p>
            <a:fld id="{6BEE6E98-5533-49E1-B617-3369F8B3B022}" type="datetimeFigureOut">
              <a:rPr lang="en-GB" smtClean="0"/>
              <a:t>25/10/2020</a:t>
            </a:fld>
            <a:endParaRPr lang="en-GB"/>
          </a:p>
        </p:txBody>
      </p:sp>
      <p:sp>
        <p:nvSpPr>
          <p:cNvPr id="6" name="Footer Placeholder 5">
            <a:extLst>
              <a:ext uri="{FF2B5EF4-FFF2-40B4-BE49-F238E27FC236}">
                <a16:creationId xmlns:a16="http://schemas.microsoft.com/office/drawing/2014/main" id="{A7116571-9FFE-4C0E-B156-B6884F319B1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A748AA9-75E7-4321-8A3E-C5536F969EC9}"/>
              </a:ext>
            </a:extLst>
          </p:cNvPr>
          <p:cNvSpPr>
            <a:spLocks noGrp="1"/>
          </p:cNvSpPr>
          <p:nvPr>
            <p:ph type="sldNum" sz="quarter" idx="12"/>
          </p:nvPr>
        </p:nvSpPr>
        <p:spPr/>
        <p:txBody>
          <a:bodyPr/>
          <a:lstStyle/>
          <a:p>
            <a:fld id="{B27D3980-6EA3-4905-B756-27C41FBC81F6}" type="slidenum">
              <a:rPr lang="en-GB" smtClean="0"/>
              <a:t>‹#›</a:t>
            </a:fld>
            <a:endParaRPr lang="en-GB"/>
          </a:p>
        </p:txBody>
      </p:sp>
    </p:spTree>
    <p:extLst>
      <p:ext uri="{BB962C8B-B14F-4D97-AF65-F5344CB8AC3E}">
        <p14:creationId xmlns:p14="http://schemas.microsoft.com/office/powerpoint/2010/main" val="11667485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41F85-07B4-4889-B5B8-249EEA2E9EC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2C8B58B-BA28-4CE5-9339-F2B3861966F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E5FAFF-6B34-4CE2-9CA6-537886547042}"/>
              </a:ext>
            </a:extLst>
          </p:cNvPr>
          <p:cNvSpPr>
            <a:spLocks noGrp="1"/>
          </p:cNvSpPr>
          <p:nvPr>
            <p:ph type="dt" sz="half" idx="10"/>
          </p:nvPr>
        </p:nvSpPr>
        <p:spPr/>
        <p:txBody>
          <a:bodyPr/>
          <a:lstStyle/>
          <a:p>
            <a:fld id="{6BEE6E98-5533-49E1-B617-3369F8B3B022}" type="datetimeFigureOut">
              <a:rPr lang="en-GB" smtClean="0"/>
              <a:t>25/10/2020</a:t>
            </a:fld>
            <a:endParaRPr lang="en-GB"/>
          </a:p>
        </p:txBody>
      </p:sp>
      <p:sp>
        <p:nvSpPr>
          <p:cNvPr id="5" name="Footer Placeholder 4">
            <a:extLst>
              <a:ext uri="{FF2B5EF4-FFF2-40B4-BE49-F238E27FC236}">
                <a16:creationId xmlns:a16="http://schemas.microsoft.com/office/drawing/2014/main" id="{289D1A81-D963-479B-893B-FF53B7FE49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66B026-32CC-4D43-9687-DA2AEB3EC434}"/>
              </a:ext>
            </a:extLst>
          </p:cNvPr>
          <p:cNvSpPr>
            <a:spLocks noGrp="1"/>
          </p:cNvSpPr>
          <p:nvPr>
            <p:ph type="sldNum" sz="quarter" idx="12"/>
          </p:nvPr>
        </p:nvSpPr>
        <p:spPr/>
        <p:txBody>
          <a:bodyPr/>
          <a:lstStyle/>
          <a:p>
            <a:fld id="{B27D3980-6EA3-4905-B756-27C41FBC81F6}" type="slidenum">
              <a:rPr lang="en-GB" smtClean="0"/>
              <a:t>‹#›</a:t>
            </a:fld>
            <a:endParaRPr lang="en-GB"/>
          </a:p>
        </p:txBody>
      </p:sp>
    </p:spTree>
    <p:extLst>
      <p:ext uri="{BB962C8B-B14F-4D97-AF65-F5344CB8AC3E}">
        <p14:creationId xmlns:p14="http://schemas.microsoft.com/office/powerpoint/2010/main" val="34350619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C5391-C741-475D-A6B2-FC1FAC203B3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D47B535-AD6C-41FE-857B-90CAB85E181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987F811-8686-4A98-AB45-B8CBC390F335}"/>
              </a:ext>
            </a:extLst>
          </p:cNvPr>
          <p:cNvSpPr>
            <a:spLocks noGrp="1"/>
          </p:cNvSpPr>
          <p:nvPr>
            <p:ph type="dt" sz="half" idx="10"/>
          </p:nvPr>
        </p:nvSpPr>
        <p:spPr/>
        <p:txBody>
          <a:bodyPr/>
          <a:lstStyle/>
          <a:p>
            <a:fld id="{6BEE6E98-5533-49E1-B617-3369F8B3B022}" type="datetimeFigureOut">
              <a:rPr lang="en-GB" smtClean="0"/>
              <a:t>25/10/2020</a:t>
            </a:fld>
            <a:endParaRPr lang="en-GB"/>
          </a:p>
        </p:txBody>
      </p:sp>
      <p:sp>
        <p:nvSpPr>
          <p:cNvPr id="5" name="Footer Placeholder 4">
            <a:extLst>
              <a:ext uri="{FF2B5EF4-FFF2-40B4-BE49-F238E27FC236}">
                <a16:creationId xmlns:a16="http://schemas.microsoft.com/office/drawing/2014/main" id="{C0217BA2-212A-452E-B71C-10657D5FEA4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6DC122-2F20-417E-A569-47ED8E6B7FFE}"/>
              </a:ext>
            </a:extLst>
          </p:cNvPr>
          <p:cNvSpPr>
            <a:spLocks noGrp="1"/>
          </p:cNvSpPr>
          <p:nvPr>
            <p:ph type="sldNum" sz="quarter" idx="12"/>
          </p:nvPr>
        </p:nvSpPr>
        <p:spPr/>
        <p:txBody>
          <a:bodyPr/>
          <a:lstStyle/>
          <a:p>
            <a:fld id="{B27D3980-6EA3-4905-B756-27C41FBC81F6}" type="slidenum">
              <a:rPr lang="en-GB" smtClean="0"/>
              <a:t>‹#›</a:t>
            </a:fld>
            <a:endParaRPr lang="en-GB"/>
          </a:p>
        </p:txBody>
      </p:sp>
    </p:spTree>
    <p:extLst>
      <p:ext uri="{BB962C8B-B14F-4D97-AF65-F5344CB8AC3E}">
        <p14:creationId xmlns:p14="http://schemas.microsoft.com/office/powerpoint/2010/main" val="40926177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7D932D4-2D17-4ED2-964C-A1C6171C699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213AE32-819F-4D48-BB68-674B5678C65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EBFE40-4EDE-49B8-AE0B-1D61126811B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BEE6E98-5533-49E1-B617-3369F8B3B022}" type="datetimeFigureOut">
              <a:rPr lang="en-GB" smtClean="0"/>
              <a:t>25/10/2020</a:t>
            </a:fld>
            <a:endParaRPr lang="en-GB"/>
          </a:p>
        </p:txBody>
      </p:sp>
      <p:sp>
        <p:nvSpPr>
          <p:cNvPr id="5" name="Footer Placeholder 4">
            <a:extLst>
              <a:ext uri="{FF2B5EF4-FFF2-40B4-BE49-F238E27FC236}">
                <a16:creationId xmlns:a16="http://schemas.microsoft.com/office/drawing/2014/main" id="{6E4EF91D-394C-405A-864C-EA84E693343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89238E5-30AD-46D8-B813-02E5B1B8FC0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7D3980-6EA3-4905-B756-27C41FBC81F6}" type="slidenum">
              <a:rPr lang="en-GB" smtClean="0"/>
              <a:t>‹#›</a:t>
            </a:fld>
            <a:endParaRPr lang="en-GB"/>
          </a:p>
        </p:txBody>
      </p:sp>
    </p:spTree>
    <p:extLst>
      <p:ext uri="{BB962C8B-B14F-4D97-AF65-F5344CB8AC3E}">
        <p14:creationId xmlns:p14="http://schemas.microsoft.com/office/powerpoint/2010/main" val="41831178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10.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13.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slideLayout" Target="../slideLayouts/slideLayout2.xml"/><Relationship Id="rId7" Type="http://schemas.openxmlformats.org/officeDocument/2006/relationships/image" Target="../media/image16.png"/><Relationship Id="rId12" Type="http://schemas.openxmlformats.org/officeDocument/2006/relationships/image" Target="../media/image2.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5.png"/><Relationship Id="rId11" Type="http://schemas.openxmlformats.org/officeDocument/2006/relationships/image" Target="../media/image20.png"/><Relationship Id="rId5" Type="http://schemas.openxmlformats.org/officeDocument/2006/relationships/image" Target="../media/image14.png"/><Relationship Id="rId10" Type="http://schemas.openxmlformats.org/officeDocument/2006/relationships/image" Target="../media/image19.png"/><Relationship Id="rId4" Type="http://schemas.openxmlformats.org/officeDocument/2006/relationships/notesSlide" Target="../notesSlides/notesSlide7.xml"/><Relationship Id="rId9" Type="http://schemas.openxmlformats.org/officeDocument/2006/relationships/image" Target="../media/image18.png"/></Relationships>
</file>

<file path=ppt/slides/_rels/slide8.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slideLayout" Target="../slideLayouts/slideLayout2.xml"/><Relationship Id="rId7" Type="http://schemas.openxmlformats.org/officeDocument/2006/relationships/image" Target="../media/image23.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2.png"/><Relationship Id="rId11" Type="http://schemas.openxmlformats.org/officeDocument/2006/relationships/image" Target="../media/image2.png"/><Relationship Id="rId5" Type="http://schemas.openxmlformats.org/officeDocument/2006/relationships/image" Target="../media/image21.png"/><Relationship Id="rId10" Type="http://schemas.openxmlformats.org/officeDocument/2006/relationships/image" Target="../media/image26.png"/><Relationship Id="rId4" Type="http://schemas.openxmlformats.org/officeDocument/2006/relationships/notesSlide" Target="../notesSlides/notesSlide8.xml"/><Relationship Id="rId9" Type="http://schemas.openxmlformats.org/officeDocument/2006/relationships/image" Target="../media/image25.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8" Type="http://schemas.openxmlformats.org/officeDocument/2006/relationships/image" Target="../media/image32.png"/><Relationship Id="rId3" Type="http://schemas.openxmlformats.org/officeDocument/2006/relationships/slideLayout" Target="../slideLayouts/slideLayout2.xml"/><Relationship Id="rId7" Type="http://schemas.openxmlformats.org/officeDocument/2006/relationships/image" Target="../media/image31.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30.png"/><Relationship Id="rId11" Type="http://schemas.openxmlformats.org/officeDocument/2006/relationships/image" Target="../media/image2.png"/><Relationship Id="rId5" Type="http://schemas.openxmlformats.org/officeDocument/2006/relationships/image" Target="../media/image29.png"/><Relationship Id="rId10" Type="http://schemas.openxmlformats.org/officeDocument/2006/relationships/image" Target="../media/image34.png"/><Relationship Id="rId4" Type="http://schemas.openxmlformats.org/officeDocument/2006/relationships/notesSlide" Target="../notesSlides/notesSlide10.xml"/><Relationship Id="rId9" Type="http://schemas.openxmlformats.org/officeDocument/2006/relationships/image" Target="../media/image33.png"/></Relationships>
</file>

<file path=ppt/slides/_rels/slide11.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37.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36.png"/><Relationship Id="rId5" Type="http://schemas.openxmlformats.org/officeDocument/2006/relationships/image" Target="../media/image35.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8" Type="http://schemas.openxmlformats.org/officeDocument/2006/relationships/image" Target="../media/image41.png"/><Relationship Id="rId3" Type="http://schemas.openxmlformats.org/officeDocument/2006/relationships/slideLayout" Target="../slideLayouts/slideLayout2.xml"/><Relationship Id="rId7" Type="http://schemas.openxmlformats.org/officeDocument/2006/relationships/image" Target="../media/image40.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39.png"/><Relationship Id="rId5" Type="http://schemas.openxmlformats.org/officeDocument/2006/relationships/image" Target="../media/image38.png"/><Relationship Id="rId4" Type="http://schemas.openxmlformats.org/officeDocument/2006/relationships/notesSlide" Target="../notesSlides/notesSlide12.xml"/><Relationship Id="rId9" Type="http://schemas.openxmlformats.org/officeDocument/2006/relationships/image" Target="../media/image2.png"/></Relationships>
</file>

<file path=ppt/slides/_rels/slide13.xml.rels><?xml version="1.0" encoding="UTF-8" standalone="yes"?>
<Relationships xmlns="http://schemas.openxmlformats.org/package/2006/relationships"><Relationship Id="rId8" Type="http://schemas.openxmlformats.org/officeDocument/2006/relationships/image" Target="../media/image45.png"/><Relationship Id="rId3" Type="http://schemas.openxmlformats.org/officeDocument/2006/relationships/slideLayout" Target="../slideLayouts/slideLayout2.xml"/><Relationship Id="rId7" Type="http://schemas.openxmlformats.org/officeDocument/2006/relationships/image" Target="../media/image44.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43.png"/><Relationship Id="rId5" Type="http://schemas.openxmlformats.org/officeDocument/2006/relationships/image" Target="../media/image42.png"/><Relationship Id="rId4" Type="http://schemas.openxmlformats.org/officeDocument/2006/relationships/notesSlide" Target="../notesSlides/notesSlide13.xml"/><Relationship Id="rId9" Type="http://schemas.openxmlformats.org/officeDocument/2006/relationships/image" Target="../media/image2.png"/></Relationships>
</file>

<file path=ppt/slides/_rels/slide14.xml.rels><?xml version="1.0" encoding="UTF-8" standalone="yes"?>
<Relationships xmlns="http://schemas.openxmlformats.org/package/2006/relationships"><Relationship Id="rId8" Type="http://schemas.openxmlformats.org/officeDocument/2006/relationships/hyperlink" Target="https://lnwprogram.org/content/developing-growth-mindset-coca-cola" TargetMode="External"/><Relationship Id="rId13" Type="http://schemas.openxmlformats.org/officeDocument/2006/relationships/hyperlink" Target="https://www.coca-colacompany.com/content/dam/journey/us/en/our-company/purpose-and-vision/coca-cola-company-purpose-summary.pdf" TargetMode="External"/><Relationship Id="rId18" Type="http://schemas.openxmlformats.org/officeDocument/2006/relationships/hyperlink" Target="https://www.diageo.com/en/our-brands/brand-introduction/" TargetMode="External"/><Relationship Id="rId3" Type="http://schemas.openxmlformats.org/officeDocument/2006/relationships/slideLayout" Target="../slideLayouts/slideLayout2.xml"/><Relationship Id="rId7" Type="http://schemas.openxmlformats.org/officeDocument/2006/relationships/hyperlink" Target="https://www.businessinsider.com.au/facts-about-coca-cola-2011-6" TargetMode="External"/><Relationship Id="rId12" Type="http://schemas.openxmlformats.org/officeDocument/2006/relationships/hyperlink" Target="https://www.coca-colacompany.com/news/new-focus-on-choice-convenience-and-consumers" TargetMode="External"/><Relationship Id="rId17" Type="http://schemas.openxmlformats.org/officeDocument/2006/relationships/hyperlink" Target="https://www.statista.com/statistics/696641/market-value-alcoholic-beverages-worldwide/" TargetMode="External"/><Relationship Id="rId2" Type="http://schemas.openxmlformats.org/officeDocument/2006/relationships/audio" Target="../media/media14.m4a"/><Relationship Id="rId16" Type="http://schemas.openxmlformats.org/officeDocument/2006/relationships/hyperlink" Target="https://www.coca-colacompany.com/company/coca-cola-system" TargetMode="External"/><Relationship Id="rId1" Type="http://schemas.microsoft.com/office/2007/relationships/media" Target="../media/media14.m4a"/><Relationship Id="rId6" Type="http://schemas.openxmlformats.org/officeDocument/2006/relationships/hyperlink" Target="https://www.forbes.com/sites/lanabandoim/2020/01/27/what-consumers-really-think-of-coca-colas-plastic-bottles/" TargetMode="External"/><Relationship Id="rId11" Type="http://schemas.openxmlformats.org/officeDocument/2006/relationships/hyperlink" Target="https://www.coca-colacompany.com/company/history/the-birth-of-a-refreshing-idea" TargetMode="External"/><Relationship Id="rId5" Type="http://schemas.openxmlformats.org/officeDocument/2006/relationships/hyperlink" Target="https://www.ansoffmatrix.com/" TargetMode="External"/><Relationship Id="rId15" Type="http://schemas.openxmlformats.org/officeDocument/2006/relationships/hyperlink" Target="https://www.coca-colacompany.com/sustainable-business/in-our-products/sugar-reduction" TargetMode="External"/><Relationship Id="rId10" Type="http://schemas.openxmlformats.org/officeDocument/2006/relationships/hyperlink" Target="https://www.coca-colacompany.com/sustainable-business" TargetMode="External"/><Relationship Id="rId19" Type="http://schemas.openxmlformats.org/officeDocument/2006/relationships/image" Target="../media/image2.png"/><Relationship Id="rId4" Type="http://schemas.openxmlformats.org/officeDocument/2006/relationships/notesSlide" Target="../notesSlides/notesSlide14.xml"/><Relationship Id="rId9" Type="http://schemas.openxmlformats.org/officeDocument/2006/relationships/hyperlink" Target="https://online.hbs.edu/blog/post/business-sustainability-strategies" TargetMode="External"/><Relationship Id="rId14" Type="http://schemas.openxmlformats.org/officeDocument/2006/relationships/hyperlink" Target="https://www.coca-colacompany.com/sustainable-business/climate"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www.mindtools.com/pages/article/newTMC_90.htm" TargetMode="External"/><Relationship Id="rId13" Type="http://schemas.openxmlformats.org/officeDocument/2006/relationships/hyperlink" Target="https://www.statista.com/outlook/40000000/100/food/worldwide" TargetMode="External"/><Relationship Id="rId3" Type="http://schemas.openxmlformats.org/officeDocument/2006/relationships/hyperlink" Target="https://hbr.org/2018/01/the-culture-factor" TargetMode="External"/><Relationship Id="rId7" Type="http://schemas.openxmlformats.org/officeDocument/2006/relationships/hyperlink" Target="https://www.forbes.com/sites/forbesbusinesscouncil/2020/10/15/beverage-wars-how-to-find-success-in-the-hard-seltzer-category/" TargetMode="External"/><Relationship Id="rId12" Type="http://schemas.openxmlformats.org/officeDocument/2006/relationships/hyperlink" Target="https://www.bbc.co.uk/news/business-42646025" TargetMode="External"/><Relationship Id="rId17" Type="http://schemas.openxmlformats.org/officeDocument/2006/relationships/hyperlink" Target="https://www.cipd.co.uk/knowledge/strategy/organisational-development/pestle-analysis-factsheet" TargetMode="External"/><Relationship Id="rId2" Type="http://schemas.openxmlformats.org/officeDocument/2006/relationships/notesSlide" Target="../notesSlides/notesSlide15.xml"/><Relationship Id="rId16" Type="http://schemas.openxmlformats.org/officeDocument/2006/relationships/hyperlink" Target="https://www.linkedin.com/pulse/strategy-3-corporate-diversification-porters-three-essential-tran" TargetMode="External"/><Relationship Id="rId1" Type="http://schemas.openxmlformats.org/officeDocument/2006/relationships/slideLayout" Target="../slideLayouts/slideLayout2.xml"/><Relationship Id="rId6" Type="http://schemas.openxmlformats.org/officeDocument/2006/relationships/hyperlink" Target="https://www.telegraph.co.uk/business/reducing-plastic-waste/how-can-we-use-less/" TargetMode="External"/><Relationship Id="rId11" Type="http://schemas.openxmlformats.org/officeDocument/2006/relationships/hyperlink" Target="https://www.pepsico.com/brands/product-information" TargetMode="External"/><Relationship Id="rId5" Type="http://schemas.openxmlformats.org/officeDocument/2006/relationships/hyperlink" Target="https://www.forbes.com/sites/paullaudicina/2020/04/17/does-culture-eat-strategy-in-times-of-crisis/" TargetMode="External"/><Relationship Id="rId15" Type="http://schemas.openxmlformats.org/officeDocument/2006/relationships/hyperlink" Target="https://assets.publishing.service.gov.uk/government/uploads/system/uploads/attachment_data/file/634433/Future_of_the_sea_-_plastic_pollution_final.pdf" TargetMode="External"/><Relationship Id="rId10" Type="http://schemas.openxmlformats.org/officeDocument/2006/relationships/hyperlink" Target="https://www.bing.com/videos/search?q=coca+cola+strategy&amp;qpvt=coca+cola+strategy&amp;view=detail&amp;mid=82F32A1BDD5C491E479182F32A1BDD5C491E4791&amp;&amp;FORM=VRDGAR&amp;ru=%2Fvideos%2Fsearch%3Fq%3Dcoca%2Bcola%2Bstrategy%26qpvt%3Dcoca%2Bcola%2Bstrategy%26FORM%3DVDRE" TargetMode="External"/><Relationship Id="rId4" Type="http://schemas.openxmlformats.org/officeDocument/2006/relationships/hyperlink" Target="https://strategicmanagementinsight.com/swot-analyses/coca-cola-swot-analysis.html" TargetMode="External"/><Relationship Id="rId9" Type="http://schemas.openxmlformats.org/officeDocument/2006/relationships/hyperlink" Target="https://www.forbes.com/sites/karlmoore/2011/03/28/porter-or-mintzberg-whose-view-of-strategy-is-the-most-relevant-today/" TargetMode="External"/><Relationship Id="rId14" Type="http://schemas.openxmlformats.org/officeDocument/2006/relationships/hyperlink" Target="https://www.tetrapak.com/uk/sustainability/positive-packag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34A82-12F7-4272-98D9-984122E6C445}"/>
              </a:ext>
            </a:extLst>
          </p:cNvPr>
          <p:cNvSpPr>
            <a:spLocks noGrp="1"/>
          </p:cNvSpPr>
          <p:nvPr>
            <p:ph type="ctrTitle"/>
          </p:nvPr>
        </p:nvSpPr>
        <p:spPr>
          <a:xfrm>
            <a:off x="7464614" y="1783959"/>
            <a:ext cx="4087306" cy="2889114"/>
          </a:xfrm>
        </p:spPr>
        <p:txBody>
          <a:bodyPr anchor="b">
            <a:normAutofit/>
          </a:bodyPr>
          <a:lstStyle/>
          <a:p>
            <a:r>
              <a:rPr lang="en-US" sz="5000" b="1" u="sng" dirty="0">
                <a:effectLst/>
                <a:latin typeface="Arial" panose="020B0604020202020204" pitchFamily="34" charset="0"/>
                <a:ea typeface="Times New Roman" panose="02020603050405020304" pitchFamily="18" charset="0"/>
                <a:cs typeface="Times New Roman" panose="02020603050405020304" pitchFamily="18" charset="0"/>
              </a:rPr>
              <a:t>Coca-Cola’s Strategy:</a:t>
            </a:r>
            <a:br>
              <a:rPr lang="en-GB" sz="5000" dirty="0">
                <a:effectLst/>
                <a:latin typeface="Calibri" panose="020F0502020204030204" pitchFamily="34" charset="0"/>
                <a:ea typeface="Times New Roman" panose="02020603050405020304" pitchFamily="18" charset="0"/>
                <a:cs typeface="Times New Roman" panose="02020603050405020304" pitchFamily="18" charset="0"/>
              </a:rPr>
            </a:br>
            <a:br>
              <a:rPr lang="en-GB" sz="5000" dirty="0">
                <a:effectLst/>
                <a:latin typeface="Calibri" panose="020F0502020204030204" pitchFamily="34" charset="0"/>
                <a:ea typeface="Times New Roman" panose="02020603050405020304" pitchFamily="18" charset="0"/>
                <a:cs typeface="Times New Roman" panose="02020603050405020304" pitchFamily="18" charset="0"/>
              </a:rPr>
            </a:br>
            <a:endParaRPr lang="en-GB" sz="5000" dirty="0"/>
          </a:p>
        </p:txBody>
      </p:sp>
      <p:sp>
        <p:nvSpPr>
          <p:cNvPr id="3" name="Subtitle 2">
            <a:extLst>
              <a:ext uri="{FF2B5EF4-FFF2-40B4-BE49-F238E27FC236}">
                <a16:creationId xmlns:a16="http://schemas.microsoft.com/office/drawing/2014/main" id="{C2FCE845-25CF-491D-9F8F-45671F62AE13}"/>
              </a:ext>
            </a:extLst>
          </p:cNvPr>
          <p:cNvSpPr>
            <a:spLocks noGrp="1"/>
          </p:cNvSpPr>
          <p:nvPr>
            <p:ph type="subTitle" idx="1"/>
          </p:nvPr>
        </p:nvSpPr>
        <p:spPr>
          <a:xfrm>
            <a:off x="7305058" y="3889045"/>
            <a:ext cx="4087305" cy="1147863"/>
          </a:xfrm>
        </p:spPr>
        <p:txBody>
          <a:bodyPr anchor="t">
            <a:normAutofit/>
          </a:bodyPr>
          <a:lstStyle/>
          <a:p>
            <a:r>
              <a:rPr lang="en-US" sz="2000" u="sng" dirty="0">
                <a:effectLst/>
                <a:latin typeface="Arial" panose="020B0604020202020204" pitchFamily="34" charset="0"/>
                <a:ea typeface="Times New Roman" panose="02020603050405020304" pitchFamily="18" charset="0"/>
                <a:cs typeface="Times New Roman" panose="02020603050405020304" pitchFamily="18" charset="0"/>
              </a:rPr>
              <a:t>A </a:t>
            </a:r>
            <a:r>
              <a:rPr lang="en-US" sz="2000" u="sng" dirty="0">
                <a:latin typeface="Arial" panose="020B0604020202020204" pitchFamily="34" charset="0"/>
                <a:ea typeface="Times New Roman" panose="02020603050405020304" pitchFamily="18" charset="0"/>
                <a:cs typeface="Times New Roman" panose="02020603050405020304" pitchFamily="18" charset="0"/>
              </a:rPr>
              <a:t>presentation e</a:t>
            </a:r>
            <a:r>
              <a:rPr lang="en-US" sz="2000" u="sng" dirty="0">
                <a:effectLst/>
                <a:latin typeface="Arial" panose="020B0604020202020204" pitchFamily="34" charset="0"/>
                <a:ea typeface="Times New Roman" panose="02020603050405020304" pitchFamily="18" charset="0"/>
                <a:cs typeface="Times New Roman" panose="02020603050405020304" pitchFamily="18" charset="0"/>
              </a:rPr>
              <a:t>valuating strategic management tools and providing recommendations</a:t>
            </a:r>
            <a:endParaRPr lang="en-GB" sz="2000" dirty="0"/>
          </a:p>
        </p:txBody>
      </p:sp>
      <p:sp>
        <p:nvSpPr>
          <p:cNvPr id="21" name="Freeform: Shape 20">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06C0548C-5F6A-4326-8059-BF809B2EFBB1}"/>
              </a:ext>
            </a:extLst>
          </p:cNvPr>
          <p:cNvPicPr>
            <a:picLocks noChangeAspect="1"/>
          </p:cNvPicPr>
          <p:nvPr/>
        </p:nvPicPr>
        <p:blipFill rotWithShape="1">
          <a:blip r:embed="rId5"/>
          <a:srcRect l="14258" r="14259" b="2"/>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
        <p:nvSpPr>
          <p:cNvPr id="4" name="TextBox 3">
            <a:extLst>
              <a:ext uri="{FF2B5EF4-FFF2-40B4-BE49-F238E27FC236}">
                <a16:creationId xmlns:a16="http://schemas.microsoft.com/office/drawing/2014/main" id="{4D250F74-B77F-4AA6-9F9B-B1693D338D37}"/>
              </a:ext>
            </a:extLst>
          </p:cNvPr>
          <p:cNvSpPr txBox="1"/>
          <p:nvPr/>
        </p:nvSpPr>
        <p:spPr>
          <a:xfrm>
            <a:off x="7774485" y="5517931"/>
            <a:ext cx="3467563" cy="461665"/>
          </a:xfrm>
          <a:prstGeom prst="rect">
            <a:avLst/>
          </a:prstGeom>
          <a:noFill/>
        </p:spPr>
        <p:txBody>
          <a:bodyPr wrap="square" rtlCol="0">
            <a:spAutoFit/>
          </a:bodyPr>
          <a:lstStyle/>
          <a:p>
            <a:pPr algn="ctr"/>
            <a:r>
              <a:rPr lang="en-GB" sz="2400" u="sng" dirty="0">
                <a:latin typeface="Arial" panose="020B0604020202020204" pitchFamily="34" charset="0"/>
                <a:cs typeface="Arial" panose="020B0604020202020204" pitchFamily="34" charset="0"/>
              </a:rPr>
              <a:t>Chloe Wilson</a:t>
            </a:r>
          </a:p>
        </p:txBody>
      </p:sp>
      <p:pic>
        <p:nvPicPr>
          <p:cNvPr id="14" name="Audio 13">
            <a:hlinkClick r:id="" action="ppaction://media"/>
            <a:extLst>
              <a:ext uri="{FF2B5EF4-FFF2-40B4-BE49-F238E27FC236}">
                <a16:creationId xmlns:a16="http://schemas.microsoft.com/office/drawing/2014/main" id="{D2506BC8-DA17-4E13-9F36-9C3CA54E031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23108928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28601"/>
    </mc:Choice>
    <mc:Fallback>
      <p:transition spd="slow" advTm="286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03CB58-D225-4AA1-885D-AEBB2E0BDE02}"/>
              </a:ext>
            </a:extLst>
          </p:cNvPr>
          <p:cNvSpPr>
            <a:spLocks noGrp="1"/>
          </p:cNvSpPr>
          <p:nvPr>
            <p:ph type="title"/>
          </p:nvPr>
        </p:nvSpPr>
        <p:spPr>
          <a:xfrm>
            <a:off x="537160" y="0"/>
            <a:ext cx="4249006" cy="1325563"/>
          </a:xfrm>
        </p:spPr>
        <p:txBody>
          <a:bodyPr vert="horz" lIns="91440" tIns="45720" rIns="91440" bIns="45720" rtlCol="0" anchor="ctr">
            <a:normAutofit/>
          </a:bodyPr>
          <a:lstStyle/>
          <a:p>
            <a:pPr algn="ctr"/>
            <a:r>
              <a:rPr lang="en-US" kern="1200" dirty="0">
                <a:solidFill>
                  <a:schemeClr val="tx1"/>
                </a:solidFill>
                <a:latin typeface="Arial" panose="020B0604020202020204" pitchFamily="34" charset="0"/>
                <a:cs typeface="Arial" panose="020B0604020202020204" pitchFamily="34" charset="0"/>
              </a:rPr>
              <a:t>Background </a:t>
            </a:r>
          </a:p>
        </p:txBody>
      </p:sp>
      <p:sp>
        <p:nvSpPr>
          <p:cNvPr id="11" name="TextBox 10">
            <a:extLst>
              <a:ext uri="{FF2B5EF4-FFF2-40B4-BE49-F238E27FC236}">
                <a16:creationId xmlns:a16="http://schemas.microsoft.com/office/drawing/2014/main" id="{C9804E17-717D-4685-8E9B-9082A94DCCC5}"/>
              </a:ext>
            </a:extLst>
          </p:cNvPr>
          <p:cNvSpPr txBox="1"/>
          <p:nvPr/>
        </p:nvSpPr>
        <p:spPr>
          <a:xfrm>
            <a:off x="812866" y="1408386"/>
            <a:ext cx="4505368" cy="5108028"/>
          </a:xfrm>
          <a:prstGeom prst="rect">
            <a:avLst/>
          </a:prstGeom>
        </p:spPr>
        <p:txBody>
          <a:bodyPr vert="horz" lIns="91440" tIns="45720" rIns="91440" bIns="45720" rtlCol="0" anchor="t">
            <a:normAutofit/>
          </a:bodyPr>
          <a:lstStyle/>
          <a:p>
            <a:pPr marL="285750" indent="-2286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Coca-Cola was established in 1886 by Dr John Stith Pemberton. </a:t>
            </a:r>
          </a:p>
          <a:p>
            <a:pPr marL="285750" indent="-228600">
              <a:lnSpc>
                <a:spcPct val="90000"/>
              </a:lnSpc>
              <a:spcAft>
                <a:spcPts val="600"/>
              </a:spcAft>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Today Coca-Cola have over 500 brands and over 4,700 different product options.</a:t>
            </a:r>
          </a:p>
          <a:p>
            <a:pPr marL="57150">
              <a:lnSpc>
                <a:spcPct val="90000"/>
              </a:lnSpc>
              <a:spcAft>
                <a:spcPts val="600"/>
              </a:spcAft>
            </a:pPr>
            <a:endParaRPr lang="en-US" dirty="0">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Coca-Cola operate in over 200 countries and five regions globally.</a:t>
            </a:r>
          </a:p>
          <a:p>
            <a:pPr marL="285750" indent="-228600">
              <a:lnSpc>
                <a:spcPct val="90000"/>
              </a:lnSpc>
              <a:spcAft>
                <a:spcPts val="600"/>
              </a:spcAft>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Coca-Cola have adopted a transnational strategy as they have achieved economies of scale at the same time as customising products to meet local needs and the customers within that country.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28600">
              <a:lnSpc>
                <a:spcPct val="90000"/>
              </a:lnSpc>
              <a:spcAft>
                <a:spcPts val="600"/>
              </a:spcAft>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dirty="0"/>
          </a:p>
        </p:txBody>
      </p:sp>
      <p:sp>
        <p:nvSpPr>
          <p:cNvPr id="16" name="Freeform: Shape 15">
            <a:extLst>
              <a:ext uri="{FF2B5EF4-FFF2-40B4-BE49-F238E27FC236}">
                <a16:creationId xmlns:a16="http://schemas.microsoft.com/office/drawing/2014/main" id="{A86541C6-61B1-4DAA-B57A-EAF3F24F04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933310" y="1"/>
            <a:ext cx="6488456" cy="3036711"/>
          </a:xfrm>
          <a:custGeom>
            <a:avLst/>
            <a:gdLst>
              <a:gd name="connsiteX0" fmla="*/ 0 w 6488456"/>
              <a:gd name="connsiteY0" fmla="*/ 0 h 3036711"/>
              <a:gd name="connsiteX1" fmla="*/ 6488456 w 6488456"/>
              <a:gd name="connsiteY1" fmla="*/ 0 h 3036711"/>
              <a:gd name="connsiteX2" fmla="*/ 6482686 w 6488456"/>
              <a:gd name="connsiteY2" fmla="*/ 114279 h 3036711"/>
              <a:gd name="connsiteX3" fmla="*/ 3244228 w 6488456"/>
              <a:gd name="connsiteY3" fmla="*/ 3036711 h 3036711"/>
              <a:gd name="connsiteX4" fmla="*/ 5771 w 6488456"/>
              <a:gd name="connsiteY4" fmla="*/ 114279 h 30367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88456" h="3036711">
                <a:moveTo>
                  <a:pt x="0" y="0"/>
                </a:moveTo>
                <a:lnTo>
                  <a:pt x="6488456" y="0"/>
                </a:lnTo>
                <a:lnTo>
                  <a:pt x="6482686" y="114279"/>
                </a:lnTo>
                <a:cubicBezTo>
                  <a:pt x="6315984" y="1755766"/>
                  <a:pt x="4929697" y="3036711"/>
                  <a:pt x="3244228" y="3036711"/>
                </a:cubicBezTo>
                <a:cubicBezTo>
                  <a:pt x="1558760" y="3036711"/>
                  <a:pt x="172473" y="1755766"/>
                  <a:pt x="5771" y="114279"/>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9" name="Picture 8">
            <a:extLst>
              <a:ext uri="{FF2B5EF4-FFF2-40B4-BE49-F238E27FC236}">
                <a16:creationId xmlns:a16="http://schemas.microsoft.com/office/drawing/2014/main" id="{E1D53A2F-6AC4-48FC-9676-8025902E1929}"/>
              </a:ext>
            </a:extLst>
          </p:cNvPr>
          <p:cNvPicPr>
            <a:picLocks noChangeAspect="1"/>
          </p:cNvPicPr>
          <p:nvPr/>
        </p:nvPicPr>
        <p:blipFill rotWithShape="1">
          <a:blip r:embed="rId5"/>
          <a:srcRect b="5950"/>
          <a:stretch/>
        </p:blipFill>
        <p:spPr>
          <a:xfrm>
            <a:off x="5205438" y="0"/>
            <a:ext cx="6069184" cy="2839783"/>
          </a:xfrm>
          <a:custGeom>
            <a:avLst/>
            <a:gdLst/>
            <a:ahLst/>
            <a:cxnLst/>
            <a:rect l="l" t="t" r="r" b="b"/>
            <a:pathLst>
              <a:path w="6069184" h="2839783">
                <a:moveTo>
                  <a:pt x="0" y="0"/>
                </a:moveTo>
                <a:lnTo>
                  <a:pt x="6069184" y="0"/>
                </a:lnTo>
                <a:lnTo>
                  <a:pt x="6063823" y="106160"/>
                </a:lnTo>
                <a:cubicBezTo>
                  <a:pt x="5907891" y="1641596"/>
                  <a:pt x="4611168" y="2839783"/>
                  <a:pt x="3034592" y="2839783"/>
                </a:cubicBezTo>
                <a:cubicBezTo>
                  <a:pt x="1458016" y="2839783"/>
                  <a:pt x="161292" y="1641596"/>
                  <a:pt x="5360" y="106160"/>
                </a:cubicBezTo>
                <a:close/>
              </a:path>
            </a:pathLst>
          </a:custGeom>
        </p:spPr>
      </p:pic>
      <p:sp>
        <p:nvSpPr>
          <p:cNvPr id="18" name="Freeform: Shape 17">
            <a:extLst>
              <a:ext uri="{FF2B5EF4-FFF2-40B4-BE49-F238E27FC236}">
                <a16:creationId xmlns:a16="http://schemas.microsoft.com/office/drawing/2014/main" id="{71750011-2006-46BB-AFDE-C6E4617523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93989" y="2900758"/>
            <a:ext cx="5198011" cy="3957242"/>
          </a:xfrm>
          <a:custGeom>
            <a:avLst/>
            <a:gdLst>
              <a:gd name="connsiteX0" fmla="*/ 1942747 w 5198011"/>
              <a:gd name="connsiteY0" fmla="*/ 0 h 3957242"/>
              <a:gd name="connsiteX1" fmla="*/ 5198011 w 5198011"/>
              <a:gd name="connsiteY1" fmla="*/ 3255264 h 3957242"/>
              <a:gd name="connsiteX2" fmla="*/ 5131876 w 5198011"/>
              <a:gd name="connsiteY2" fmla="*/ 3911314 h 3957242"/>
              <a:gd name="connsiteX3" fmla="*/ 5120066 w 5198011"/>
              <a:gd name="connsiteY3" fmla="*/ 3957242 h 3957242"/>
              <a:gd name="connsiteX4" fmla="*/ 0 w 5198011"/>
              <a:gd name="connsiteY4" fmla="*/ 3957242 h 3957242"/>
              <a:gd name="connsiteX5" fmla="*/ 0 w 5198011"/>
              <a:gd name="connsiteY5" fmla="*/ 647700 h 3957242"/>
              <a:gd name="connsiteX6" fmla="*/ 122698 w 5198011"/>
              <a:gd name="connsiteY6" fmla="*/ 555948 h 3957242"/>
              <a:gd name="connsiteX7" fmla="*/ 1942747 w 5198011"/>
              <a:gd name="connsiteY7" fmla="*/ 0 h 39572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98011" h="3957242">
                <a:moveTo>
                  <a:pt x="1942747" y="0"/>
                </a:moveTo>
                <a:cubicBezTo>
                  <a:pt x="3740580" y="0"/>
                  <a:pt x="5198011" y="1457431"/>
                  <a:pt x="5198011" y="3255264"/>
                </a:cubicBezTo>
                <a:cubicBezTo>
                  <a:pt x="5198011" y="3479993"/>
                  <a:pt x="5175239" y="3699404"/>
                  <a:pt x="5131876" y="3911314"/>
                </a:cubicBezTo>
                <a:lnTo>
                  <a:pt x="5120066" y="3957242"/>
                </a:lnTo>
                <a:lnTo>
                  <a:pt x="0" y="3957242"/>
                </a:lnTo>
                <a:lnTo>
                  <a:pt x="0" y="647700"/>
                </a:lnTo>
                <a:lnTo>
                  <a:pt x="122698" y="555948"/>
                </a:lnTo>
                <a:cubicBezTo>
                  <a:pt x="642241" y="204951"/>
                  <a:pt x="1268560" y="0"/>
                  <a:pt x="1942747"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A5861D2C-3DB6-4686-A691-58C18AE9B7EC}"/>
              </a:ext>
            </a:extLst>
          </p:cNvPr>
          <p:cNvPicPr>
            <a:picLocks noChangeAspect="1"/>
          </p:cNvPicPr>
          <p:nvPr/>
        </p:nvPicPr>
        <p:blipFill rotWithShape="1">
          <a:blip r:embed="rId6"/>
          <a:srcRect l="14821" r="9821"/>
          <a:stretch/>
        </p:blipFill>
        <p:spPr>
          <a:xfrm>
            <a:off x="7829407" y="3569037"/>
            <a:ext cx="4068305" cy="3036711"/>
          </a:xfrm>
          <a:custGeom>
            <a:avLst/>
            <a:gdLst/>
            <a:ahLst/>
            <a:cxnLst/>
            <a:rect l="l" t="t" r="r" b="b"/>
            <a:pathLst>
              <a:path w="5001415" h="3733214">
                <a:moveTo>
                  <a:pt x="3044952" y="0"/>
                </a:moveTo>
                <a:cubicBezTo>
                  <a:pt x="3780687" y="0"/>
                  <a:pt x="4455477" y="260939"/>
                  <a:pt x="4981824" y="695319"/>
                </a:cubicBezTo>
                <a:lnTo>
                  <a:pt x="5001415" y="713124"/>
                </a:lnTo>
                <a:lnTo>
                  <a:pt x="5001415" y="3733214"/>
                </a:lnTo>
                <a:lnTo>
                  <a:pt x="81043" y="3733214"/>
                </a:lnTo>
                <a:lnTo>
                  <a:pt x="61862" y="3658617"/>
                </a:lnTo>
                <a:cubicBezTo>
                  <a:pt x="21301" y="3460397"/>
                  <a:pt x="0" y="3255162"/>
                  <a:pt x="0" y="3044952"/>
                </a:cubicBezTo>
                <a:cubicBezTo>
                  <a:pt x="0" y="1363271"/>
                  <a:pt x="1363271" y="0"/>
                  <a:pt x="3044952" y="0"/>
                </a:cubicBezTo>
                <a:close/>
              </a:path>
            </a:pathLst>
          </a:custGeom>
        </p:spPr>
      </p:pic>
      <p:pic>
        <p:nvPicPr>
          <p:cNvPr id="10" name="Audio 9">
            <a:hlinkClick r:id="" action="ppaction://media"/>
            <a:extLst>
              <a:ext uri="{FF2B5EF4-FFF2-40B4-BE49-F238E27FC236}">
                <a16:creationId xmlns:a16="http://schemas.microsoft.com/office/drawing/2014/main" id="{E974AD1A-6578-41F1-9025-776E9D7F9BA2}"/>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59086602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34269"/>
    </mc:Choice>
    <mc:Fallback>
      <p:transition spd="slow" advTm="342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F1AAE-7F9E-4C55-A0DE-A91E7AA23D2B}"/>
              </a:ext>
            </a:extLst>
          </p:cNvPr>
          <p:cNvSpPr>
            <a:spLocks noGrp="1"/>
          </p:cNvSpPr>
          <p:nvPr>
            <p:ph type="title"/>
          </p:nvPr>
        </p:nvSpPr>
        <p:spPr>
          <a:xfrm>
            <a:off x="412216" y="314809"/>
            <a:ext cx="6387102" cy="979049"/>
          </a:xfrm>
        </p:spPr>
        <p:txBody>
          <a:bodyPr>
            <a:normAutofit/>
          </a:bodyPr>
          <a:lstStyle/>
          <a:p>
            <a:pPr algn="ctr"/>
            <a:r>
              <a:rPr lang="en-GB" dirty="0">
                <a:latin typeface="Arial" panose="020B0604020202020204" pitchFamily="34" charset="0"/>
                <a:cs typeface="Arial" panose="020B0604020202020204" pitchFamily="34" charset="0"/>
              </a:rPr>
              <a:t>Strategy</a:t>
            </a:r>
            <a:r>
              <a:rPr lang="en-GB" dirty="0"/>
              <a:t> </a:t>
            </a:r>
          </a:p>
        </p:txBody>
      </p:sp>
      <p:sp>
        <p:nvSpPr>
          <p:cNvPr id="6" name="Content Placeholder 5">
            <a:extLst>
              <a:ext uri="{FF2B5EF4-FFF2-40B4-BE49-F238E27FC236}">
                <a16:creationId xmlns:a16="http://schemas.microsoft.com/office/drawing/2014/main" id="{5B4A0F3A-7BA8-4176-BAE0-22D27F36D007}"/>
              </a:ext>
            </a:extLst>
          </p:cNvPr>
          <p:cNvSpPr>
            <a:spLocks noGrp="1"/>
          </p:cNvSpPr>
          <p:nvPr>
            <p:ph idx="1"/>
          </p:nvPr>
        </p:nvSpPr>
        <p:spPr>
          <a:xfrm>
            <a:off x="416661" y="1724114"/>
            <a:ext cx="6382657" cy="2046859"/>
          </a:xfrm>
        </p:spPr>
        <p:txBody>
          <a:bodyPr anchor="t">
            <a:normAutofit/>
          </a:bodyPr>
          <a:lstStyle/>
          <a:p>
            <a:r>
              <a:rPr lang="en-GB" sz="1800" dirty="0">
                <a:effectLst/>
                <a:latin typeface="Arial" panose="020B0604020202020204" pitchFamily="34" charset="0"/>
                <a:ea typeface="Calibri" panose="020F0502020204030204" pitchFamily="34" charset="0"/>
                <a:cs typeface="Times New Roman" panose="02020603050405020304" pitchFamily="18" charset="0"/>
              </a:rPr>
              <a:t>Johnson, et al (2009), believes that, ‘strategy is the direction and scope of an organisation over the long term, which achieves advantage in a changing environment through its configuration of resources and competences with the aim of fulfilling stakeholder expectations’.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dirty="0"/>
          </a:p>
        </p:txBody>
      </p:sp>
      <p:sp>
        <p:nvSpPr>
          <p:cNvPr id="21" name="Freeform: Shape 20">
            <a:extLst>
              <a:ext uri="{FF2B5EF4-FFF2-40B4-BE49-F238E27FC236}">
                <a16:creationId xmlns:a16="http://schemas.microsoft.com/office/drawing/2014/main" id="{2C6A2225-94AF-4BC4-98F4-77746E7B10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5108" y="1"/>
            <a:ext cx="4666892" cy="3612937"/>
          </a:xfrm>
          <a:custGeom>
            <a:avLst/>
            <a:gdLst>
              <a:gd name="connsiteX0" fmla="*/ 192227 w 4666892"/>
              <a:gd name="connsiteY0" fmla="*/ 0 h 3612937"/>
              <a:gd name="connsiteX1" fmla="*/ 4666892 w 4666892"/>
              <a:gd name="connsiteY1" fmla="*/ 0 h 3612937"/>
              <a:gd name="connsiteX2" fmla="*/ 4666892 w 4666892"/>
              <a:gd name="connsiteY2" fmla="*/ 2643684 h 3612937"/>
              <a:gd name="connsiteX3" fmla="*/ 4657487 w 4666892"/>
              <a:gd name="connsiteY3" fmla="*/ 2656262 h 3612937"/>
              <a:gd name="connsiteX4" fmla="*/ 2628900 w 4666892"/>
              <a:gd name="connsiteY4" fmla="*/ 3612937 h 3612937"/>
              <a:gd name="connsiteX5" fmla="*/ 0 w 4666892"/>
              <a:gd name="connsiteY5" fmla="*/ 984037 h 3612937"/>
              <a:gd name="connsiteX6" fmla="*/ 118190 w 4666892"/>
              <a:gd name="connsiteY6" fmla="*/ 202283 h 3612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66892" h="3612937">
                <a:moveTo>
                  <a:pt x="192227" y="0"/>
                </a:moveTo>
                <a:lnTo>
                  <a:pt x="4666892" y="0"/>
                </a:lnTo>
                <a:lnTo>
                  <a:pt x="4666892" y="2643684"/>
                </a:lnTo>
                <a:lnTo>
                  <a:pt x="4657487" y="2656262"/>
                </a:lnTo>
                <a:cubicBezTo>
                  <a:pt x="4175308" y="3240527"/>
                  <a:pt x="3445594" y="3612937"/>
                  <a:pt x="2628900" y="3612937"/>
                </a:cubicBezTo>
                <a:cubicBezTo>
                  <a:pt x="1176999" y="3612937"/>
                  <a:pt x="0" y="2435938"/>
                  <a:pt x="0" y="984037"/>
                </a:cubicBezTo>
                <a:cubicBezTo>
                  <a:pt x="0" y="711806"/>
                  <a:pt x="41379" y="449239"/>
                  <a:pt x="118190" y="2022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Picture 7">
            <a:extLst>
              <a:ext uri="{FF2B5EF4-FFF2-40B4-BE49-F238E27FC236}">
                <a16:creationId xmlns:a16="http://schemas.microsoft.com/office/drawing/2014/main" id="{180B0B55-6E45-48E0-A7C1-CB87A9771CF5}"/>
              </a:ext>
            </a:extLst>
          </p:cNvPr>
          <p:cNvPicPr>
            <a:picLocks noChangeAspect="1"/>
          </p:cNvPicPr>
          <p:nvPr/>
        </p:nvPicPr>
        <p:blipFill rotWithShape="1">
          <a:blip r:embed="rId5"/>
          <a:srcRect l="17698" r="20938" b="3"/>
          <a:stretch/>
        </p:blipFill>
        <p:spPr>
          <a:xfrm>
            <a:off x="7689829" y="10"/>
            <a:ext cx="4502173" cy="3448209"/>
          </a:xfrm>
          <a:custGeom>
            <a:avLst/>
            <a:gdLst/>
            <a:ahLst/>
            <a:cxnLst/>
            <a:rect l="l" t="t" r="r" b="b"/>
            <a:pathLst>
              <a:path w="4502173" h="3448219">
                <a:moveTo>
                  <a:pt x="205627" y="0"/>
                </a:moveTo>
                <a:lnTo>
                  <a:pt x="4502173" y="0"/>
                </a:lnTo>
                <a:lnTo>
                  <a:pt x="4502173" y="2368934"/>
                </a:lnTo>
                <a:lnTo>
                  <a:pt x="4365663" y="2551486"/>
                </a:lnTo>
                <a:cubicBezTo>
                  <a:pt x="3913696" y="3099144"/>
                  <a:pt x="3229704" y="3448219"/>
                  <a:pt x="2464181" y="3448219"/>
                </a:cubicBezTo>
                <a:cubicBezTo>
                  <a:pt x="1103251" y="3448219"/>
                  <a:pt x="0" y="2344968"/>
                  <a:pt x="0" y="984038"/>
                </a:cubicBezTo>
                <a:cubicBezTo>
                  <a:pt x="0" y="643806"/>
                  <a:pt x="68954" y="319678"/>
                  <a:pt x="193648" y="24867"/>
                </a:cubicBezTo>
                <a:close/>
              </a:path>
            </a:pathLst>
          </a:custGeom>
        </p:spPr>
      </p:pic>
      <p:sp>
        <p:nvSpPr>
          <p:cNvPr id="23" name="Freeform: Shape 22">
            <a:extLst>
              <a:ext uri="{FF2B5EF4-FFF2-40B4-BE49-F238E27FC236}">
                <a16:creationId xmlns:a16="http://schemas.microsoft.com/office/drawing/2014/main" id="{648F5915-2CE1-4F74-88C5-D4366893D2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4737" y="3918051"/>
            <a:ext cx="3587263" cy="2939948"/>
          </a:xfrm>
          <a:custGeom>
            <a:avLst/>
            <a:gdLst>
              <a:gd name="connsiteX0" fmla="*/ 2070613 w 3587263"/>
              <a:gd name="connsiteY0" fmla="*/ 0 h 2939948"/>
              <a:gd name="connsiteX1" fmla="*/ 3534758 w 3587263"/>
              <a:gd name="connsiteY1" fmla="*/ 606469 h 2939948"/>
              <a:gd name="connsiteX2" fmla="*/ 3587263 w 3587263"/>
              <a:gd name="connsiteY2" fmla="*/ 664240 h 2939948"/>
              <a:gd name="connsiteX3" fmla="*/ 3587263 w 3587263"/>
              <a:gd name="connsiteY3" fmla="*/ 2939948 h 2939948"/>
              <a:gd name="connsiteX4" fmla="*/ 193241 w 3587263"/>
              <a:gd name="connsiteY4" fmla="*/ 2939948 h 2939948"/>
              <a:gd name="connsiteX5" fmla="*/ 162719 w 3587263"/>
              <a:gd name="connsiteY5" fmla="*/ 2876589 h 2939948"/>
              <a:gd name="connsiteX6" fmla="*/ 0 w 3587263"/>
              <a:gd name="connsiteY6" fmla="*/ 2070613 h 2939948"/>
              <a:gd name="connsiteX7" fmla="*/ 2070613 w 3587263"/>
              <a:gd name="connsiteY7" fmla="*/ 0 h 2939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87263" h="2939948">
                <a:moveTo>
                  <a:pt x="2070613" y="0"/>
                </a:moveTo>
                <a:cubicBezTo>
                  <a:pt x="2642397" y="0"/>
                  <a:pt x="3160050" y="231761"/>
                  <a:pt x="3534758" y="606469"/>
                </a:cubicBezTo>
                <a:lnTo>
                  <a:pt x="3587263" y="664240"/>
                </a:lnTo>
                <a:lnTo>
                  <a:pt x="3587263" y="2939948"/>
                </a:lnTo>
                <a:lnTo>
                  <a:pt x="193241" y="2939948"/>
                </a:lnTo>
                <a:lnTo>
                  <a:pt x="162719" y="2876589"/>
                </a:lnTo>
                <a:cubicBezTo>
                  <a:pt x="57940" y="2628865"/>
                  <a:pt x="0" y="2356505"/>
                  <a:pt x="0" y="2070613"/>
                </a:cubicBezTo>
                <a:cubicBezTo>
                  <a:pt x="0" y="927045"/>
                  <a:pt x="927045" y="0"/>
                  <a:pt x="2070613"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8">
            <a:extLst>
              <a:ext uri="{FF2B5EF4-FFF2-40B4-BE49-F238E27FC236}">
                <a16:creationId xmlns:a16="http://schemas.microsoft.com/office/drawing/2014/main" id="{BDDC3911-7802-4A34-87E6-E3D49C2B7963}"/>
              </a:ext>
            </a:extLst>
          </p:cNvPr>
          <p:cNvPicPr>
            <a:picLocks noChangeAspect="1"/>
          </p:cNvPicPr>
          <p:nvPr/>
        </p:nvPicPr>
        <p:blipFill rotWithShape="1">
          <a:blip r:embed="rId6"/>
          <a:srcRect r="13982" b="-3"/>
          <a:stretch/>
        </p:blipFill>
        <p:spPr>
          <a:xfrm>
            <a:off x="8768827" y="4082141"/>
            <a:ext cx="3423175" cy="2775859"/>
          </a:xfrm>
          <a:custGeom>
            <a:avLst/>
            <a:gdLst/>
            <a:ahLst/>
            <a:cxnLst/>
            <a:rect l="l" t="t" r="r" b="b"/>
            <a:pathLst>
              <a:path w="3423175" h="2775859">
                <a:moveTo>
                  <a:pt x="1906524" y="0"/>
                </a:moveTo>
                <a:cubicBezTo>
                  <a:pt x="2498805" y="0"/>
                  <a:pt x="3028006" y="270078"/>
                  <a:pt x="3377691" y="693798"/>
                </a:cubicBezTo>
                <a:lnTo>
                  <a:pt x="3423175" y="754624"/>
                </a:lnTo>
                <a:lnTo>
                  <a:pt x="3423175" y="2775859"/>
                </a:lnTo>
                <a:lnTo>
                  <a:pt x="211114" y="2775859"/>
                </a:lnTo>
                <a:lnTo>
                  <a:pt x="149824" y="2648629"/>
                </a:lnTo>
                <a:cubicBezTo>
                  <a:pt x="53349" y="2420536"/>
                  <a:pt x="0" y="2169760"/>
                  <a:pt x="0" y="1906524"/>
                </a:cubicBezTo>
                <a:cubicBezTo>
                  <a:pt x="0" y="853580"/>
                  <a:pt x="853580" y="0"/>
                  <a:pt x="1906524" y="0"/>
                </a:cubicBezTo>
                <a:close/>
              </a:path>
            </a:pathLst>
          </a:custGeom>
        </p:spPr>
      </p:pic>
      <p:pic>
        <p:nvPicPr>
          <p:cNvPr id="13" name="Audio 12">
            <a:hlinkClick r:id="" action="ppaction://media"/>
            <a:extLst>
              <a:ext uri="{FF2B5EF4-FFF2-40B4-BE49-F238E27FC236}">
                <a16:creationId xmlns:a16="http://schemas.microsoft.com/office/drawing/2014/main" id="{BB1B4184-6814-4229-BA57-B870FB29F79A}"/>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44573976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44882"/>
    </mc:Choice>
    <mc:Fallback>
      <p:transition spd="slow" advTm="448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2D14F-EA1F-4EC1-8898-E86F6008807D}"/>
              </a:ext>
            </a:extLst>
          </p:cNvPr>
          <p:cNvSpPr>
            <a:spLocks noGrp="1"/>
          </p:cNvSpPr>
          <p:nvPr>
            <p:ph type="title"/>
          </p:nvPr>
        </p:nvSpPr>
        <p:spPr>
          <a:xfrm>
            <a:off x="289665" y="462887"/>
            <a:ext cx="6500017" cy="859222"/>
          </a:xfrm>
        </p:spPr>
        <p:txBody>
          <a:bodyPr vert="horz" lIns="91440" tIns="45720" rIns="91440" bIns="45720" rtlCol="0" anchor="t">
            <a:normAutofit/>
          </a:bodyPr>
          <a:lstStyle/>
          <a:p>
            <a:pPr algn="ctr"/>
            <a:r>
              <a:rPr lang="en-US" dirty="0">
                <a:latin typeface="Arial" panose="020B0604020202020204" pitchFamily="34" charset="0"/>
                <a:cs typeface="Arial" panose="020B0604020202020204" pitchFamily="34" charset="0"/>
              </a:rPr>
              <a:t>Strategic Management</a:t>
            </a:r>
          </a:p>
        </p:txBody>
      </p:sp>
      <p:sp>
        <p:nvSpPr>
          <p:cNvPr id="9" name="Freeform: Shape 8">
            <a:extLst>
              <a:ext uri="{FF2B5EF4-FFF2-40B4-BE49-F238E27FC236}">
                <a16:creationId xmlns:a16="http://schemas.microsoft.com/office/drawing/2014/main" id="{BCC55ACC-A2F6-403C-A3A4-D59B3734D4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57312" y="381000"/>
            <a:ext cx="6334689" cy="6477000"/>
          </a:xfrm>
          <a:custGeom>
            <a:avLst/>
            <a:gdLst>
              <a:gd name="connsiteX0" fmla="*/ 3561588 w 6334689"/>
              <a:gd name="connsiteY0" fmla="*/ 0 h 6477000"/>
              <a:gd name="connsiteX1" fmla="*/ 6309883 w 6334689"/>
              <a:gd name="connsiteY1" fmla="*/ 1296087 h 6477000"/>
              <a:gd name="connsiteX2" fmla="*/ 6334689 w 6334689"/>
              <a:gd name="connsiteY2" fmla="*/ 1329261 h 6477000"/>
              <a:gd name="connsiteX3" fmla="*/ 6334689 w 6334689"/>
              <a:gd name="connsiteY3" fmla="*/ 5793916 h 6477000"/>
              <a:gd name="connsiteX4" fmla="*/ 6309883 w 6334689"/>
              <a:gd name="connsiteY4" fmla="*/ 5827089 h 6477000"/>
              <a:gd name="connsiteX5" fmla="*/ 5760467 w 6334689"/>
              <a:gd name="connsiteY5" fmla="*/ 6363539 h 6477000"/>
              <a:gd name="connsiteX6" fmla="*/ 5607796 w 6334689"/>
              <a:gd name="connsiteY6" fmla="*/ 6477000 h 6477000"/>
              <a:gd name="connsiteX7" fmla="*/ 1519571 w 6334689"/>
              <a:gd name="connsiteY7" fmla="*/ 6477000 h 6477000"/>
              <a:gd name="connsiteX8" fmla="*/ 1296088 w 6334689"/>
              <a:gd name="connsiteY8" fmla="*/ 6309883 h 6477000"/>
              <a:gd name="connsiteX9" fmla="*/ 0 w 6334689"/>
              <a:gd name="connsiteY9" fmla="*/ 3561588 h 6477000"/>
              <a:gd name="connsiteX10" fmla="*/ 3561588 w 6334689"/>
              <a:gd name="connsiteY10" fmla="*/ 0 h 6477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334689" h="6477000">
                <a:moveTo>
                  <a:pt x="3561588" y="0"/>
                </a:moveTo>
                <a:cubicBezTo>
                  <a:pt x="4668032" y="0"/>
                  <a:pt x="5656635" y="504534"/>
                  <a:pt x="6309883" y="1296087"/>
                </a:cubicBezTo>
                <a:lnTo>
                  <a:pt x="6334689" y="1329261"/>
                </a:lnTo>
                <a:lnTo>
                  <a:pt x="6334689" y="5793916"/>
                </a:lnTo>
                <a:lnTo>
                  <a:pt x="6309883" y="5827089"/>
                </a:lnTo>
                <a:cubicBezTo>
                  <a:pt x="6146571" y="6024977"/>
                  <a:pt x="5962299" y="6204927"/>
                  <a:pt x="5760467" y="6363539"/>
                </a:cubicBezTo>
                <a:lnTo>
                  <a:pt x="5607796" y="6477000"/>
                </a:lnTo>
                <a:lnTo>
                  <a:pt x="1519571" y="6477000"/>
                </a:lnTo>
                <a:lnTo>
                  <a:pt x="1296088" y="6309883"/>
                </a:lnTo>
                <a:cubicBezTo>
                  <a:pt x="504535" y="5656635"/>
                  <a:pt x="0" y="4668032"/>
                  <a:pt x="0" y="3561588"/>
                </a:cubicBezTo>
                <a:cubicBezTo>
                  <a:pt x="0" y="1594577"/>
                  <a:pt x="1594577" y="0"/>
                  <a:pt x="3561588"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Content Placeholder 3">
            <a:extLst>
              <a:ext uri="{FF2B5EF4-FFF2-40B4-BE49-F238E27FC236}">
                <a16:creationId xmlns:a16="http://schemas.microsoft.com/office/drawing/2014/main" id="{DA6E4B3F-F455-4FBD-830A-8393345E1D3C}"/>
              </a:ext>
            </a:extLst>
          </p:cNvPr>
          <p:cNvPicPr>
            <a:picLocks noGrp="1" noChangeAspect="1"/>
          </p:cNvPicPr>
          <p:nvPr>
            <p:ph idx="1"/>
          </p:nvPr>
        </p:nvPicPr>
        <p:blipFill rotWithShape="1">
          <a:blip r:embed="rId5"/>
          <a:srcRect l="11870" r="12621" b="-1"/>
          <a:stretch/>
        </p:blipFill>
        <p:spPr>
          <a:xfrm>
            <a:off x="6187609" y="462887"/>
            <a:ext cx="6170914" cy="6313225"/>
          </a:xfrm>
          <a:custGeom>
            <a:avLst/>
            <a:gdLst/>
            <a:ahLst/>
            <a:cxnLst/>
            <a:rect l="l" t="t" r="r" b="b"/>
            <a:pathLst>
              <a:path w="6170914" h="6313225">
                <a:moveTo>
                  <a:pt x="3397813" y="0"/>
                </a:moveTo>
                <a:cubicBezTo>
                  <a:pt x="4453378" y="0"/>
                  <a:pt x="5396522" y="481334"/>
                  <a:pt x="6019731" y="1236489"/>
                </a:cubicBezTo>
                <a:lnTo>
                  <a:pt x="6170914" y="1438663"/>
                </a:lnTo>
                <a:lnTo>
                  <a:pt x="6170914" y="5356963"/>
                </a:lnTo>
                <a:lnTo>
                  <a:pt x="6019731" y="5559138"/>
                </a:lnTo>
                <a:cubicBezTo>
                  <a:pt x="5786028" y="5842321"/>
                  <a:pt x="5507333" y="6086998"/>
                  <a:pt x="5194591" y="6282226"/>
                </a:cubicBezTo>
                <a:lnTo>
                  <a:pt x="5141791" y="6313225"/>
                </a:lnTo>
                <a:lnTo>
                  <a:pt x="1659199" y="6313225"/>
                </a:lnTo>
                <a:lnTo>
                  <a:pt x="1498064" y="6215333"/>
                </a:lnTo>
                <a:cubicBezTo>
                  <a:pt x="594240" y="5604721"/>
                  <a:pt x="0" y="4570663"/>
                  <a:pt x="0" y="3397813"/>
                </a:cubicBezTo>
                <a:cubicBezTo>
                  <a:pt x="0" y="1521253"/>
                  <a:pt x="1521253" y="0"/>
                  <a:pt x="3397813" y="0"/>
                </a:cubicBezTo>
                <a:close/>
              </a:path>
            </a:pathLst>
          </a:custGeom>
        </p:spPr>
      </p:pic>
      <p:sp>
        <p:nvSpPr>
          <p:cNvPr id="3" name="TextBox 2">
            <a:extLst>
              <a:ext uri="{FF2B5EF4-FFF2-40B4-BE49-F238E27FC236}">
                <a16:creationId xmlns:a16="http://schemas.microsoft.com/office/drawing/2014/main" id="{09ECC4B4-C22D-4CAE-99CD-6857038C4CD0}"/>
              </a:ext>
            </a:extLst>
          </p:cNvPr>
          <p:cNvSpPr txBox="1"/>
          <p:nvPr/>
        </p:nvSpPr>
        <p:spPr>
          <a:xfrm>
            <a:off x="430924" y="1763926"/>
            <a:ext cx="5118538" cy="1855573"/>
          </a:xfrm>
          <a:prstGeom prst="rect">
            <a:avLst/>
          </a:prstGeom>
          <a:noFill/>
        </p:spPr>
        <p:txBody>
          <a:bodyPr wrap="square" rtlCol="0">
            <a:spAutoFit/>
          </a:bodyPr>
          <a:lstStyle/>
          <a:p>
            <a:pPr algn="just">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Davenport et al (2006) states that, in the 21</a:t>
            </a:r>
            <a:r>
              <a:rPr lang="en-GB" sz="1800" baseline="30000" dirty="0">
                <a:effectLst/>
                <a:latin typeface="Arial" panose="020B0604020202020204" pitchFamily="34" charset="0"/>
                <a:ea typeface="Calibri" panose="020F0502020204030204" pitchFamily="34" charset="0"/>
                <a:cs typeface="Times New Roman" panose="02020603050405020304" pitchFamily="18" charset="0"/>
              </a:rPr>
              <a:t>st</a:t>
            </a:r>
            <a:r>
              <a:rPr lang="en-GB" sz="1800" dirty="0">
                <a:effectLst/>
                <a:latin typeface="Arial" panose="020B0604020202020204" pitchFamily="34" charset="0"/>
                <a:ea typeface="Calibri" panose="020F0502020204030204" pitchFamily="34" charset="0"/>
                <a:cs typeface="Times New Roman" panose="02020603050405020304" pitchFamily="18" charset="0"/>
              </a:rPr>
              <a:t> century strategic management has become, ‘how organisations can continually adapt, shape, change, innovate, create and network to survive and prosper in global market environments that are quickly becoming unpredictable’.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A7ACB9A1-91C9-431B-AF7C-E3131F43714F}"/>
              </a:ext>
            </a:extLst>
          </p:cNvPr>
          <p:cNvSpPr txBox="1"/>
          <p:nvPr/>
        </p:nvSpPr>
        <p:spPr>
          <a:xfrm>
            <a:off x="7396969" y="6170725"/>
            <a:ext cx="4067504" cy="646331"/>
          </a:xfrm>
          <a:prstGeom prst="rect">
            <a:avLst/>
          </a:prstGeom>
          <a:noFill/>
        </p:spPr>
        <p:txBody>
          <a:bodyPr wrap="square" rtlCol="0">
            <a:spAutoFit/>
          </a:bodyPr>
          <a:lstStyle/>
          <a:p>
            <a:pPr algn="ctr"/>
            <a:r>
              <a:rPr lang="en-GB" dirty="0">
                <a:solidFill>
                  <a:schemeClr val="bg1"/>
                </a:solidFill>
                <a:latin typeface="Arial" panose="020B0604020202020204" pitchFamily="34" charset="0"/>
                <a:cs typeface="Arial" panose="020B0604020202020204" pitchFamily="34" charset="0"/>
              </a:rPr>
              <a:t>Johnson’s three main elements of strategic management</a:t>
            </a:r>
          </a:p>
        </p:txBody>
      </p:sp>
      <p:pic>
        <p:nvPicPr>
          <p:cNvPr id="8" name="Audio 7">
            <a:hlinkClick r:id="" action="ppaction://media"/>
            <a:extLst>
              <a:ext uri="{FF2B5EF4-FFF2-40B4-BE49-F238E27FC236}">
                <a16:creationId xmlns:a16="http://schemas.microsoft.com/office/drawing/2014/main" id="{4D517FDC-407E-433B-AC01-7B8C9DFB8BD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32537858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24175"/>
    </mc:Choice>
    <mc:Fallback>
      <p:transition spd="slow" advTm="241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03CB58-D225-4AA1-885D-AEBB2E0BDE02}"/>
              </a:ext>
            </a:extLst>
          </p:cNvPr>
          <p:cNvSpPr>
            <a:spLocks noGrp="1"/>
          </p:cNvSpPr>
          <p:nvPr>
            <p:ph type="title"/>
          </p:nvPr>
        </p:nvSpPr>
        <p:spPr>
          <a:xfrm>
            <a:off x="951660" y="284467"/>
            <a:ext cx="5712824" cy="1074940"/>
          </a:xfrm>
        </p:spPr>
        <p:txBody>
          <a:bodyPr vert="horz" lIns="91440" tIns="45720" rIns="91440" bIns="45720" rtlCol="0" anchor="ctr">
            <a:normAutofit/>
          </a:bodyPr>
          <a:lstStyle/>
          <a:p>
            <a:r>
              <a:rPr lang="en-US" kern="1200" dirty="0">
                <a:solidFill>
                  <a:schemeClr val="tx1"/>
                </a:solidFill>
                <a:latin typeface="Arial" panose="020B0604020202020204" pitchFamily="34" charset="0"/>
                <a:cs typeface="Arial" panose="020B0604020202020204" pitchFamily="34" charset="0"/>
              </a:rPr>
              <a:t>Coca-Cola’s Strategy </a:t>
            </a:r>
          </a:p>
        </p:txBody>
      </p:sp>
      <p:sp>
        <p:nvSpPr>
          <p:cNvPr id="13" name="TextBox 12">
            <a:extLst>
              <a:ext uri="{FF2B5EF4-FFF2-40B4-BE49-F238E27FC236}">
                <a16:creationId xmlns:a16="http://schemas.microsoft.com/office/drawing/2014/main" id="{17E0C187-3C8E-4A09-B918-76AAC5D6F643}"/>
              </a:ext>
            </a:extLst>
          </p:cNvPr>
          <p:cNvSpPr txBox="1"/>
          <p:nvPr/>
        </p:nvSpPr>
        <p:spPr>
          <a:xfrm>
            <a:off x="773799" y="1524000"/>
            <a:ext cx="4558309" cy="4561490"/>
          </a:xfrm>
          <a:prstGeom prst="rect">
            <a:avLst/>
          </a:prstGeom>
        </p:spPr>
        <p:txBody>
          <a:bodyPr vert="horz" lIns="91440" tIns="45720" rIns="91440" bIns="45720" rtlCol="0" anchor="t">
            <a:normAutofit/>
          </a:bodyPr>
          <a:lstStyle/>
          <a:p>
            <a:pPr marL="285750" indent="-28575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Coca-Cola has transformed and evolved its strategy to become a total beverage company.</a:t>
            </a:r>
          </a:p>
          <a:p>
            <a:pPr marL="285750" indent="-285750">
              <a:lnSpc>
                <a:spcPct val="90000"/>
              </a:lnSpc>
              <a:spcAft>
                <a:spcPts val="600"/>
              </a:spcAft>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285750" indent="-28575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Building a portfolio on consumer centric brands. </a:t>
            </a:r>
          </a:p>
          <a:p>
            <a:pPr marL="285750" indent="-285750">
              <a:lnSpc>
                <a:spcPct val="90000"/>
              </a:lnSpc>
              <a:spcAft>
                <a:spcPts val="600"/>
              </a:spcAft>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285750" indent="-28575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This has been achieved by diversifying and expanding the product portfolio.</a:t>
            </a:r>
          </a:p>
          <a:p>
            <a:pPr marL="285750" indent="-285750">
              <a:lnSpc>
                <a:spcPct val="90000"/>
              </a:lnSpc>
              <a:spcAft>
                <a:spcPts val="600"/>
              </a:spcAft>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285750" indent="-28575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This represents a major cultural shift as the brand once only focused on Coke. </a:t>
            </a:r>
          </a:p>
          <a:p>
            <a:pPr>
              <a:lnSpc>
                <a:spcPct val="90000"/>
              </a:lnSpc>
              <a:spcAft>
                <a:spcPts val="600"/>
              </a:spcAft>
            </a:pPr>
            <a:r>
              <a:rPr lang="en-US" dirty="0">
                <a:latin typeface="Arial" panose="020B0604020202020204" pitchFamily="34" charset="0"/>
                <a:cs typeface="Arial" panose="020B0604020202020204" pitchFamily="34" charset="0"/>
              </a:rPr>
              <a:t> </a:t>
            </a:r>
          </a:p>
          <a:p>
            <a:pPr marL="285750" indent="-28575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New strategy aligns with </a:t>
            </a:r>
            <a:r>
              <a:rPr lang="en-US" dirty="0" err="1">
                <a:latin typeface="Arial" panose="020B0604020202020204" pitchFamily="34" charset="0"/>
                <a:cs typeface="Arial" panose="020B0604020202020204" pitchFamily="34" charset="0"/>
              </a:rPr>
              <a:t>Mintzbergs</a:t>
            </a:r>
            <a:r>
              <a:rPr lang="en-US" dirty="0">
                <a:latin typeface="Arial" panose="020B0604020202020204" pitchFamily="34" charset="0"/>
                <a:cs typeface="Arial" panose="020B0604020202020204" pitchFamily="34" charset="0"/>
              </a:rPr>
              <a:t> theory on strategy.</a:t>
            </a:r>
          </a:p>
        </p:txBody>
      </p:sp>
      <p:sp>
        <p:nvSpPr>
          <p:cNvPr id="43" name="Oval 42">
            <a:extLst>
              <a:ext uri="{FF2B5EF4-FFF2-40B4-BE49-F238E27FC236}">
                <a16:creationId xmlns:a16="http://schemas.microsoft.com/office/drawing/2014/main" id="{C99A8FB7-A79B-4BC9-9D56-B79587F6A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04761" y="2650637"/>
            <a:ext cx="3118104" cy="311810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5" name="Freeform: Shape 44">
            <a:extLst>
              <a:ext uri="{FF2B5EF4-FFF2-40B4-BE49-F238E27FC236}">
                <a16:creationId xmlns:a16="http://schemas.microsoft.com/office/drawing/2014/main" id="{B23893E2-3349-46D7-A7AA-B9E447957F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96859" y="0"/>
            <a:ext cx="4198060" cy="3650200"/>
          </a:xfrm>
          <a:custGeom>
            <a:avLst/>
            <a:gdLst>
              <a:gd name="connsiteX0" fmla="*/ 262846 w 4198060"/>
              <a:gd name="connsiteY0" fmla="*/ 0 h 3650200"/>
              <a:gd name="connsiteX1" fmla="*/ 4198060 w 4198060"/>
              <a:gd name="connsiteY1" fmla="*/ 0 h 3650200"/>
              <a:gd name="connsiteX2" fmla="*/ 4198060 w 4198060"/>
              <a:gd name="connsiteY2" fmla="*/ 3021648 h 3650200"/>
              <a:gd name="connsiteX3" fmla="*/ 4142653 w 4198060"/>
              <a:gd name="connsiteY3" fmla="*/ 3072005 h 3650200"/>
              <a:gd name="connsiteX4" fmla="*/ 2532040 w 4198060"/>
              <a:gd name="connsiteY4" fmla="*/ 3650200 h 3650200"/>
              <a:gd name="connsiteX5" fmla="*/ 0 w 4198060"/>
              <a:gd name="connsiteY5" fmla="*/ 1118160 h 3650200"/>
              <a:gd name="connsiteX6" fmla="*/ 198981 w 4198060"/>
              <a:gd name="connsiteY6" fmla="*/ 132576 h 3650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8060" h="3650200">
                <a:moveTo>
                  <a:pt x="262846" y="0"/>
                </a:moveTo>
                <a:lnTo>
                  <a:pt x="4198060" y="0"/>
                </a:lnTo>
                <a:lnTo>
                  <a:pt x="4198060" y="3021648"/>
                </a:lnTo>
                <a:lnTo>
                  <a:pt x="4142653" y="3072005"/>
                </a:lnTo>
                <a:cubicBezTo>
                  <a:pt x="3704967" y="3433216"/>
                  <a:pt x="3143843" y="3650200"/>
                  <a:pt x="2532040" y="3650200"/>
                </a:cubicBezTo>
                <a:cubicBezTo>
                  <a:pt x="1133633" y="3650200"/>
                  <a:pt x="0" y="2516567"/>
                  <a:pt x="0" y="1118160"/>
                </a:cubicBezTo>
                <a:cubicBezTo>
                  <a:pt x="0" y="768558"/>
                  <a:pt x="70852" y="435505"/>
                  <a:pt x="198981" y="132576"/>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Picture 7">
            <a:extLst>
              <a:ext uri="{FF2B5EF4-FFF2-40B4-BE49-F238E27FC236}">
                <a16:creationId xmlns:a16="http://schemas.microsoft.com/office/drawing/2014/main" id="{7D5941DB-5CBF-432B-A40F-1E9BB6AB3C2D}"/>
              </a:ext>
            </a:extLst>
          </p:cNvPr>
          <p:cNvPicPr>
            <a:picLocks noChangeAspect="1"/>
          </p:cNvPicPr>
          <p:nvPr/>
        </p:nvPicPr>
        <p:blipFill rotWithShape="1">
          <a:blip r:embed="rId5"/>
          <a:srcRect r="-4" b="-4"/>
          <a:stretch/>
        </p:blipFill>
        <p:spPr>
          <a:xfrm>
            <a:off x="5969353" y="2815228"/>
            <a:ext cx="2788920" cy="2788920"/>
          </a:xfrm>
          <a:custGeom>
            <a:avLst/>
            <a:gdLst/>
            <a:ahLst/>
            <a:cxnLst/>
            <a:rect l="l" t="t" r="r" b="b"/>
            <a:pathLst>
              <a:path w="2880360" h="2880360">
                <a:moveTo>
                  <a:pt x="1440180" y="0"/>
                </a:moveTo>
                <a:cubicBezTo>
                  <a:pt x="2235569" y="0"/>
                  <a:pt x="2880360" y="644791"/>
                  <a:pt x="2880360" y="1440180"/>
                </a:cubicBezTo>
                <a:cubicBezTo>
                  <a:pt x="2880360" y="2235569"/>
                  <a:pt x="2235569" y="2880360"/>
                  <a:pt x="1440180" y="2880360"/>
                </a:cubicBezTo>
                <a:cubicBezTo>
                  <a:pt x="644791" y="2880360"/>
                  <a:pt x="0" y="2235569"/>
                  <a:pt x="0" y="1440180"/>
                </a:cubicBezTo>
                <a:cubicBezTo>
                  <a:pt x="0" y="644791"/>
                  <a:pt x="644791" y="0"/>
                  <a:pt x="1440180" y="0"/>
                </a:cubicBezTo>
                <a:close/>
              </a:path>
            </a:pathLst>
          </a:custGeom>
        </p:spPr>
      </p:pic>
      <p:pic>
        <p:nvPicPr>
          <p:cNvPr id="5" name="Picture 4">
            <a:extLst>
              <a:ext uri="{FF2B5EF4-FFF2-40B4-BE49-F238E27FC236}">
                <a16:creationId xmlns:a16="http://schemas.microsoft.com/office/drawing/2014/main" id="{7945C30D-A082-48B8-A4FE-30329E224C75}"/>
              </a:ext>
            </a:extLst>
          </p:cNvPr>
          <p:cNvPicPr>
            <a:picLocks noChangeAspect="1"/>
          </p:cNvPicPr>
          <p:nvPr/>
        </p:nvPicPr>
        <p:blipFill rotWithShape="1">
          <a:blip r:embed="rId6"/>
          <a:srcRect l="12392" r="22518" b="-2"/>
          <a:stretch/>
        </p:blipFill>
        <p:spPr>
          <a:xfrm>
            <a:off x="8160603" y="2"/>
            <a:ext cx="4034316" cy="3486455"/>
          </a:xfrm>
          <a:custGeom>
            <a:avLst/>
            <a:gdLst/>
            <a:ahLst/>
            <a:cxnLst/>
            <a:rect l="l" t="t" r="r" b="b"/>
            <a:pathLst>
              <a:path w="4034316" h="3486455">
                <a:moveTo>
                  <a:pt x="280681" y="0"/>
                </a:moveTo>
                <a:lnTo>
                  <a:pt x="4034316" y="0"/>
                </a:lnTo>
                <a:lnTo>
                  <a:pt x="4034316" y="2800630"/>
                </a:lnTo>
                <a:lnTo>
                  <a:pt x="3874752" y="2945652"/>
                </a:lnTo>
                <a:cubicBezTo>
                  <a:pt x="3465371" y="3283503"/>
                  <a:pt x="2940535" y="3486455"/>
                  <a:pt x="2368296" y="3486455"/>
                </a:cubicBezTo>
                <a:cubicBezTo>
                  <a:pt x="1060322" y="3486455"/>
                  <a:pt x="0" y="2426133"/>
                  <a:pt x="0" y="1118159"/>
                </a:cubicBezTo>
                <a:cubicBezTo>
                  <a:pt x="0" y="791166"/>
                  <a:pt x="66270" y="479650"/>
                  <a:pt x="186113" y="196311"/>
                </a:cubicBezTo>
                <a:close/>
              </a:path>
            </a:pathLst>
          </a:custGeom>
        </p:spPr>
      </p:pic>
      <p:sp>
        <p:nvSpPr>
          <p:cNvPr id="47" name="Freeform: Shape 46">
            <a:extLst>
              <a:ext uri="{FF2B5EF4-FFF2-40B4-BE49-F238E27FC236}">
                <a16:creationId xmlns:a16="http://schemas.microsoft.com/office/drawing/2014/main" id="{2B7592FE-10D1-4664-B623-353F47C8D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8132" y="4032250"/>
            <a:ext cx="3303868" cy="2825750"/>
          </a:xfrm>
          <a:custGeom>
            <a:avLst/>
            <a:gdLst>
              <a:gd name="connsiteX0" fmla="*/ 1888600 w 3303868"/>
              <a:gd name="connsiteY0" fmla="*/ 0 h 2825750"/>
              <a:gd name="connsiteX1" fmla="*/ 3224042 w 3303868"/>
              <a:gd name="connsiteY1" fmla="*/ 553158 h 2825750"/>
              <a:gd name="connsiteX2" fmla="*/ 3303868 w 3303868"/>
              <a:gd name="connsiteY2" fmla="*/ 640989 h 2825750"/>
              <a:gd name="connsiteX3" fmla="*/ 3303868 w 3303868"/>
              <a:gd name="connsiteY3" fmla="*/ 2825750 h 2825750"/>
              <a:gd name="connsiteX4" fmla="*/ 250380 w 3303868"/>
              <a:gd name="connsiteY4" fmla="*/ 2825750 h 2825750"/>
              <a:gd name="connsiteX5" fmla="*/ 227944 w 3303868"/>
              <a:gd name="connsiteY5" fmla="*/ 2788819 h 2825750"/>
              <a:gd name="connsiteX6" fmla="*/ 0 w 3303868"/>
              <a:gd name="connsiteY6" fmla="*/ 1888600 h 2825750"/>
              <a:gd name="connsiteX7" fmla="*/ 1888600 w 3303868"/>
              <a:gd name="connsiteY7" fmla="*/ 0 h 2825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03868" h="2825750">
                <a:moveTo>
                  <a:pt x="1888600" y="0"/>
                </a:moveTo>
                <a:cubicBezTo>
                  <a:pt x="2410123" y="0"/>
                  <a:pt x="2882273" y="211389"/>
                  <a:pt x="3224042" y="553158"/>
                </a:cubicBezTo>
                <a:lnTo>
                  <a:pt x="3303868" y="640989"/>
                </a:lnTo>
                <a:lnTo>
                  <a:pt x="3303868" y="2825750"/>
                </a:lnTo>
                <a:lnTo>
                  <a:pt x="250380" y="2825750"/>
                </a:lnTo>
                <a:lnTo>
                  <a:pt x="227944" y="2788819"/>
                </a:lnTo>
                <a:cubicBezTo>
                  <a:pt x="82574" y="2521217"/>
                  <a:pt x="0" y="2214552"/>
                  <a:pt x="0" y="1888600"/>
                </a:cubicBezTo>
                <a:cubicBezTo>
                  <a:pt x="0" y="845555"/>
                  <a:pt x="845555" y="0"/>
                  <a:pt x="1888600"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F23341D5-4A38-4372-88AD-A512DDB1E315}"/>
              </a:ext>
            </a:extLst>
          </p:cNvPr>
          <p:cNvPicPr>
            <a:picLocks noChangeAspect="1"/>
          </p:cNvPicPr>
          <p:nvPr/>
        </p:nvPicPr>
        <p:blipFill rotWithShape="1">
          <a:blip r:embed="rId7"/>
          <a:srcRect l="30805" r="24662" b="-1"/>
          <a:stretch/>
        </p:blipFill>
        <p:spPr>
          <a:xfrm>
            <a:off x="8949662" y="4109545"/>
            <a:ext cx="3242338" cy="2748467"/>
          </a:xfrm>
          <a:custGeom>
            <a:avLst/>
            <a:gdLst/>
            <a:ahLst/>
            <a:cxnLst/>
            <a:rect l="l" t="t" r="r" b="b"/>
            <a:pathLst>
              <a:path w="3138912" h="2660795">
                <a:moveTo>
                  <a:pt x="1723644" y="0"/>
                </a:moveTo>
                <a:cubicBezTo>
                  <a:pt x="2259111" y="0"/>
                  <a:pt x="2737550" y="244172"/>
                  <a:pt x="3053691" y="627247"/>
                </a:cubicBezTo>
                <a:lnTo>
                  <a:pt x="3138912" y="741211"/>
                </a:lnTo>
                <a:lnTo>
                  <a:pt x="3138912" y="2660795"/>
                </a:lnTo>
                <a:lnTo>
                  <a:pt x="278239" y="2660795"/>
                </a:lnTo>
                <a:lnTo>
                  <a:pt x="208035" y="2545235"/>
                </a:lnTo>
                <a:cubicBezTo>
                  <a:pt x="75362" y="2301006"/>
                  <a:pt x="0" y="2021126"/>
                  <a:pt x="0" y="1723644"/>
                </a:cubicBezTo>
                <a:cubicBezTo>
                  <a:pt x="0" y="771702"/>
                  <a:pt x="771702" y="0"/>
                  <a:pt x="1723644" y="0"/>
                </a:cubicBezTo>
                <a:close/>
              </a:path>
            </a:pathLst>
          </a:custGeom>
        </p:spPr>
      </p:pic>
      <p:sp>
        <p:nvSpPr>
          <p:cNvPr id="10" name="TextBox 9">
            <a:extLst>
              <a:ext uri="{FF2B5EF4-FFF2-40B4-BE49-F238E27FC236}">
                <a16:creationId xmlns:a16="http://schemas.microsoft.com/office/drawing/2014/main" id="{BC105646-D26B-44E3-BDEF-ECC1981C71EA}"/>
              </a:ext>
            </a:extLst>
          </p:cNvPr>
          <p:cNvSpPr txBox="1"/>
          <p:nvPr/>
        </p:nvSpPr>
        <p:spPr>
          <a:xfrm>
            <a:off x="9053088" y="6548224"/>
            <a:ext cx="3138912" cy="309774"/>
          </a:xfrm>
          <a:prstGeom prst="rect">
            <a:avLst/>
          </a:prstGeom>
          <a:solidFill>
            <a:srgbClr val="000000">
              <a:alpha val="50000"/>
            </a:srgbClr>
          </a:solidFill>
          <a:ln>
            <a:noFill/>
          </a:ln>
        </p:spPr>
        <p:txBody>
          <a:bodyPr wrap="square">
            <a:noAutofit/>
          </a:bodyPr>
          <a:lstStyle/>
          <a:p>
            <a:pPr algn="ctr">
              <a:spcAft>
                <a:spcPts val="600"/>
              </a:spcAft>
            </a:pPr>
            <a:r>
              <a:rPr lang="en-GB" sz="1500" dirty="0">
                <a:solidFill>
                  <a:srgbClr val="FFFFFF"/>
                </a:solidFill>
                <a:latin typeface="Arial" panose="020B0604020202020204" pitchFamily="34" charset="0"/>
                <a:cs typeface="Arial" panose="020B0604020202020204" pitchFamily="34" charset="0"/>
              </a:rPr>
              <a:t>Today, a t</a:t>
            </a:r>
            <a:r>
              <a:rPr lang="en-GB" sz="1500" dirty="0">
                <a:solidFill>
                  <a:srgbClr val="FFFFFF"/>
                </a:solidFill>
                <a:effectLst/>
                <a:latin typeface="Arial" panose="020B0604020202020204" pitchFamily="34" charset="0"/>
                <a:cs typeface="Arial" panose="020B0604020202020204" pitchFamily="34" charset="0"/>
              </a:rPr>
              <a:t>otal beverage company </a:t>
            </a:r>
            <a:endParaRPr lang="en-GB" sz="1500" dirty="0">
              <a:solidFill>
                <a:srgbClr val="FFFFFF"/>
              </a:solidFill>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A8C92F59-EA0C-45B0-83F2-C7DCB47A4FFC}"/>
              </a:ext>
            </a:extLst>
          </p:cNvPr>
          <p:cNvSpPr txBox="1"/>
          <p:nvPr/>
        </p:nvSpPr>
        <p:spPr>
          <a:xfrm>
            <a:off x="6050078" y="4693702"/>
            <a:ext cx="2617599" cy="360841"/>
          </a:xfrm>
          <a:prstGeom prst="rect">
            <a:avLst/>
          </a:prstGeom>
          <a:solidFill>
            <a:srgbClr val="000000">
              <a:alpha val="50000"/>
            </a:srgbClr>
          </a:solidFill>
          <a:ln>
            <a:noFill/>
          </a:ln>
        </p:spPr>
        <p:txBody>
          <a:bodyPr wrap="square">
            <a:noAutofit/>
          </a:bodyPr>
          <a:lstStyle/>
          <a:p>
            <a:pPr algn="ctr">
              <a:spcAft>
                <a:spcPts val="600"/>
              </a:spcAft>
            </a:pPr>
            <a:r>
              <a:rPr lang="en-GB" sz="1500" dirty="0">
                <a:solidFill>
                  <a:srgbClr val="FFFFFF"/>
                </a:solidFill>
                <a:latin typeface="Arial" panose="020B0604020202020204" pitchFamily="34" charset="0"/>
                <a:cs typeface="Arial" panose="020B0604020202020204" pitchFamily="34" charset="0"/>
              </a:rPr>
              <a:t>O</a:t>
            </a:r>
            <a:r>
              <a:rPr lang="en-GB" sz="1500" dirty="0">
                <a:solidFill>
                  <a:srgbClr val="FFFFFF"/>
                </a:solidFill>
                <a:effectLst/>
                <a:latin typeface="Arial" panose="020B0604020202020204" pitchFamily="34" charset="0"/>
                <a:cs typeface="Arial" panose="020B0604020202020204" pitchFamily="34" charset="0"/>
              </a:rPr>
              <a:t>nce only focused on Coke </a:t>
            </a:r>
            <a:endParaRPr lang="en-GB" sz="1500" dirty="0">
              <a:solidFill>
                <a:srgbClr val="FFFFFF"/>
              </a:solidFill>
              <a:latin typeface="Arial" panose="020B0604020202020204" pitchFamily="34" charset="0"/>
              <a:cs typeface="Arial" panose="020B0604020202020204" pitchFamily="34" charset="0"/>
            </a:endParaRPr>
          </a:p>
        </p:txBody>
      </p:sp>
      <p:pic>
        <p:nvPicPr>
          <p:cNvPr id="7" name="Audio 6">
            <a:hlinkClick r:id="" action="ppaction://media"/>
            <a:extLst>
              <a:ext uri="{FF2B5EF4-FFF2-40B4-BE49-F238E27FC236}">
                <a16:creationId xmlns:a16="http://schemas.microsoft.com/office/drawing/2014/main" id="{B13861E3-6630-4DA7-B8F3-379FBBA37873}"/>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42866228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53445"/>
    </mc:Choice>
    <mc:Fallback>
      <p:transition spd="slow" advTm="534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2061A4-D4AC-4EC2-88C8-AC786EC13BE0}"/>
              </a:ext>
            </a:extLst>
          </p:cNvPr>
          <p:cNvSpPr>
            <a:spLocks noGrp="1"/>
          </p:cNvSpPr>
          <p:nvPr>
            <p:ph type="title"/>
          </p:nvPr>
        </p:nvSpPr>
        <p:spPr>
          <a:xfrm>
            <a:off x="722629" y="335830"/>
            <a:ext cx="6945026" cy="937008"/>
          </a:xfrm>
        </p:spPr>
        <p:txBody>
          <a:bodyPr>
            <a:normAutofit/>
          </a:bodyPr>
          <a:lstStyle/>
          <a:p>
            <a:pPr algn="ctr"/>
            <a:r>
              <a:rPr lang="en-GB" dirty="0">
                <a:latin typeface="Arial" panose="020B0604020202020204" pitchFamily="34" charset="0"/>
                <a:cs typeface="Arial" panose="020B0604020202020204" pitchFamily="34" charset="0"/>
              </a:rPr>
              <a:t>Culture and Sustainability</a:t>
            </a:r>
          </a:p>
        </p:txBody>
      </p:sp>
      <p:sp>
        <p:nvSpPr>
          <p:cNvPr id="3" name="Content Placeholder 2">
            <a:extLst>
              <a:ext uri="{FF2B5EF4-FFF2-40B4-BE49-F238E27FC236}">
                <a16:creationId xmlns:a16="http://schemas.microsoft.com/office/drawing/2014/main" id="{0663C5F9-C95B-433D-A7FD-F347C24A5266}"/>
              </a:ext>
            </a:extLst>
          </p:cNvPr>
          <p:cNvSpPr>
            <a:spLocks noGrp="1"/>
          </p:cNvSpPr>
          <p:nvPr>
            <p:ph idx="1"/>
          </p:nvPr>
        </p:nvSpPr>
        <p:spPr>
          <a:xfrm>
            <a:off x="805543" y="1503979"/>
            <a:ext cx="4834626" cy="4339334"/>
          </a:xfrm>
        </p:spPr>
        <p:txBody>
          <a:bodyPr anchor="t">
            <a:normAutofit/>
          </a:bodyPr>
          <a:lstStyle/>
          <a:p>
            <a:r>
              <a:rPr lang="en-GB" sz="1800" dirty="0">
                <a:effectLst/>
                <a:latin typeface="Arial" panose="020B0604020202020204" pitchFamily="34" charset="0"/>
                <a:ea typeface="Calibri" panose="020F0502020204030204" pitchFamily="34" charset="0"/>
                <a:cs typeface="Times New Roman" panose="02020603050405020304" pitchFamily="18" charset="0"/>
              </a:rPr>
              <a:t>Organisations need to understand internal drivers such as culture. </a:t>
            </a:r>
          </a:p>
          <a:p>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Coca-Cola’s new strategy has also included significant changes in the structure of its workforce.</a:t>
            </a:r>
          </a:p>
          <a:p>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r>
              <a:rPr lang="en-GB" sz="1800" dirty="0">
                <a:latin typeface="Arial" panose="020B0604020202020204" pitchFamily="34" charset="0"/>
                <a:ea typeface="Calibri" panose="020F0502020204030204" pitchFamily="34" charset="0"/>
                <a:cs typeface="Times New Roman" panose="02020603050405020304" pitchFamily="18" charset="0"/>
              </a:rPr>
              <a:t>S</a:t>
            </a:r>
            <a:r>
              <a:rPr lang="en-GB" sz="1800" u="none" strike="noStrike" dirty="0">
                <a:effectLst/>
                <a:latin typeface="Arial" panose="020B0604020202020204" pitchFamily="34" charset="0"/>
                <a:ea typeface="Calibri" panose="020F0502020204030204" pitchFamily="34" charset="0"/>
                <a:cs typeface="Times New Roman" panose="02020603050405020304" pitchFamily="18" charset="0"/>
              </a:rPr>
              <a:t>ustainability is a significant factor in Coca-Cola’s strategic management approach.</a:t>
            </a:r>
          </a:p>
          <a:p>
            <a:endParaRPr lang="en-GB" sz="1800" u="none" strike="noStrike" dirty="0">
              <a:effectLst/>
              <a:latin typeface="Arial" panose="020B060402020202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Coca-Cola focus on five key areas of sustainability.</a:t>
            </a:r>
            <a:endParaRPr lang="en-GB" sz="1800" dirty="0"/>
          </a:p>
        </p:txBody>
      </p:sp>
      <p:sp>
        <p:nvSpPr>
          <p:cNvPr id="13" name="Oval 12">
            <a:extLst>
              <a:ext uri="{FF2B5EF4-FFF2-40B4-BE49-F238E27FC236}">
                <a16:creationId xmlns:a16="http://schemas.microsoft.com/office/drawing/2014/main" id="{C99A8FB7-A79B-4BC9-9D56-B79587F6A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04761" y="2650637"/>
            <a:ext cx="3118104" cy="311810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B23893E2-3349-46D7-A7AA-B9E447957F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96859" y="0"/>
            <a:ext cx="4198060" cy="3650200"/>
          </a:xfrm>
          <a:custGeom>
            <a:avLst/>
            <a:gdLst>
              <a:gd name="connsiteX0" fmla="*/ 262846 w 4198060"/>
              <a:gd name="connsiteY0" fmla="*/ 0 h 3650200"/>
              <a:gd name="connsiteX1" fmla="*/ 4198060 w 4198060"/>
              <a:gd name="connsiteY1" fmla="*/ 0 h 3650200"/>
              <a:gd name="connsiteX2" fmla="*/ 4198060 w 4198060"/>
              <a:gd name="connsiteY2" fmla="*/ 3021648 h 3650200"/>
              <a:gd name="connsiteX3" fmla="*/ 4142653 w 4198060"/>
              <a:gd name="connsiteY3" fmla="*/ 3072005 h 3650200"/>
              <a:gd name="connsiteX4" fmla="*/ 2532040 w 4198060"/>
              <a:gd name="connsiteY4" fmla="*/ 3650200 h 3650200"/>
              <a:gd name="connsiteX5" fmla="*/ 0 w 4198060"/>
              <a:gd name="connsiteY5" fmla="*/ 1118160 h 3650200"/>
              <a:gd name="connsiteX6" fmla="*/ 198981 w 4198060"/>
              <a:gd name="connsiteY6" fmla="*/ 132576 h 3650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8060" h="3650200">
                <a:moveTo>
                  <a:pt x="262846" y="0"/>
                </a:moveTo>
                <a:lnTo>
                  <a:pt x="4198060" y="0"/>
                </a:lnTo>
                <a:lnTo>
                  <a:pt x="4198060" y="3021648"/>
                </a:lnTo>
                <a:lnTo>
                  <a:pt x="4142653" y="3072005"/>
                </a:lnTo>
                <a:cubicBezTo>
                  <a:pt x="3704967" y="3433216"/>
                  <a:pt x="3143843" y="3650200"/>
                  <a:pt x="2532040" y="3650200"/>
                </a:cubicBezTo>
                <a:cubicBezTo>
                  <a:pt x="1133633" y="3650200"/>
                  <a:pt x="0" y="2516567"/>
                  <a:pt x="0" y="1118160"/>
                </a:cubicBezTo>
                <a:cubicBezTo>
                  <a:pt x="0" y="768558"/>
                  <a:pt x="70852" y="435505"/>
                  <a:pt x="198981" y="132576"/>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Picture 7">
            <a:extLst>
              <a:ext uri="{FF2B5EF4-FFF2-40B4-BE49-F238E27FC236}">
                <a16:creationId xmlns:a16="http://schemas.microsoft.com/office/drawing/2014/main" id="{24B030B5-AAAD-48DB-B084-B3469336DE92}"/>
              </a:ext>
            </a:extLst>
          </p:cNvPr>
          <p:cNvPicPr>
            <a:picLocks noChangeAspect="1"/>
          </p:cNvPicPr>
          <p:nvPr/>
        </p:nvPicPr>
        <p:blipFill rotWithShape="1">
          <a:blip r:embed="rId5"/>
          <a:srcRect r="-4" b="-4"/>
          <a:stretch/>
        </p:blipFill>
        <p:spPr>
          <a:xfrm>
            <a:off x="5969353" y="2815228"/>
            <a:ext cx="2788920" cy="2788920"/>
          </a:xfrm>
          <a:custGeom>
            <a:avLst/>
            <a:gdLst/>
            <a:ahLst/>
            <a:cxnLst/>
            <a:rect l="l" t="t" r="r" b="b"/>
            <a:pathLst>
              <a:path w="2880360" h="2880360">
                <a:moveTo>
                  <a:pt x="1440180" y="0"/>
                </a:moveTo>
                <a:cubicBezTo>
                  <a:pt x="2235569" y="0"/>
                  <a:pt x="2880360" y="644791"/>
                  <a:pt x="2880360" y="1440180"/>
                </a:cubicBezTo>
                <a:cubicBezTo>
                  <a:pt x="2880360" y="2235569"/>
                  <a:pt x="2235569" y="2880360"/>
                  <a:pt x="1440180" y="2880360"/>
                </a:cubicBezTo>
                <a:cubicBezTo>
                  <a:pt x="644791" y="2880360"/>
                  <a:pt x="0" y="2235569"/>
                  <a:pt x="0" y="1440180"/>
                </a:cubicBezTo>
                <a:cubicBezTo>
                  <a:pt x="0" y="644791"/>
                  <a:pt x="644791" y="0"/>
                  <a:pt x="1440180" y="0"/>
                </a:cubicBezTo>
                <a:close/>
              </a:path>
            </a:pathLst>
          </a:custGeom>
        </p:spPr>
      </p:pic>
      <p:pic>
        <p:nvPicPr>
          <p:cNvPr id="4" name="Picture 3">
            <a:extLst>
              <a:ext uri="{FF2B5EF4-FFF2-40B4-BE49-F238E27FC236}">
                <a16:creationId xmlns:a16="http://schemas.microsoft.com/office/drawing/2014/main" id="{FFA3FE94-EC4A-4ACC-83D6-7E7A76193D01}"/>
              </a:ext>
            </a:extLst>
          </p:cNvPr>
          <p:cNvPicPr>
            <a:picLocks noChangeAspect="1"/>
          </p:cNvPicPr>
          <p:nvPr/>
        </p:nvPicPr>
        <p:blipFill rotWithShape="1">
          <a:blip r:embed="rId6"/>
          <a:srcRect t="12121" r="2" b="1461"/>
          <a:stretch/>
        </p:blipFill>
        <p:spPr>
          <a:xfrm>
            <a:off x="8160603" y="2"/>
            <a:ext cx="4034316" cy="3486455"/>
          </a:xfrm>
          <a:custGeom>
            <a:avLst/>
            <a:gdLst/>
            <a:ahLst/>
            <a:cxnLst/>
            <a:rect l="l" t="t" r="r" b="b"/>
            <a:pathLst>
              <a:path w="4034316" h="3486455">
                <a:moveTo>
                  <a:pt x="280681" y="0"/>
                </a:moveTo>
                <a:lnTo>
                  <a:pt x="4034316" y="0"/>
                </a:lnTo>
                <a:lnTo>
                  <a:pt x="4034316" y="2800630"/>
                </a:lnTo>
                <a:lnTo>
                  <a:pt x="3874752" y="2945652"/>
                </a:lnTo>
                <a:cubicBezTo>
                  <a:pt x="3465371" y="3283503"/>
                  <a:pt x="2940535" y="3486455"/>
                  <a:pt x="2368296" y="3486455"/>
                </a:cubicBezTo>
                <a:cubicBezTo>
                  <a:pt x="1060322" y="3486455"/>
                  <a:pt x="0" y="2426133"/>
                  <a:pt x="0" y="1118159"/>
                </a:cubicBezTo>
                <a:cubicBezTo>
                  <a:pt x="0" y="791166"/>
                  <a:pt x="66270" y="479650"/>
                  <a:pt x="186113" y="196311"/>
                </a:cubicBezTo>
                <a:close/>
              </a:path>
            </a:pathLst>
          </a:custGeom>
        </p:spPr>
      </p:pic>
      <p:sp>
        <p:nvSpPr>
          <p:cNvPr id="17" name="Freeform: Shape 16">
            <a:extLst>
              <a:ext uri="{FF2B5EF4-FFF2-40B4-BE49-F238E27FC236}">
                <a16:creationId xmlns:a16="http://schemas.microsoft.com/office/drawing/2014/main" id="{2B7592FE-10D1-4664-B623-353F47C8D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8132" y="4032250"/>
            <a:ext cx="3303868" cy="2825750"/>
          </a:xfrm>
          <a:custGeom>
            <a:avLst/>
            <a:gdLst>
              <a:gd name="connsiteX0" fmla="*/ 1888600 w 3303868"/>
              <a:gd name="connsiteY0" fmla="*/ 0 h 2825750"/>
              <a:gd name="connsiteX1" fmla="*/ 3224042 w 3303868"/>
              <a:gd name="connsiteY1" fmla="*/ 553158 h 2825750"/>
              <a:gd name="connsiteX2" fmla="*/ 3303868 w 3303868"/>
              <a:gd name="connsiteY2" fmla="*/ 640989 h 2825750"/>
              <a:gd name="connsiteX3" fmla="*/ 3303868 w 3303868"/>
              <a:gd name="connsiteY3" fmla="*/ 2825750 h 2825750"/>
              <a:gd name="connsiteX4" fmla="*/ 250380 w 3303868"/>
              <a:gd name="connsiteY4" fmla="*/ 2825750 h 2825750"/>
              <a:gd name="connsiteX5" fmla="*/ 227944 w 3303868"/>
              <a:gd name="connsiteY5" fmla="*/ 2788819 h 2825750"/>
              <a:gd name="connsiteX6" fmla="*/ 0 w 3303868"/>
              <a:gd name="connsiteY6" fmla="*/ 1888600 h 2825750"/>
              <a:gd name="connsiteX7" fmla="*/ 1888600 w 3303868"/>
              <a:gd name="connsiteY7" fmla="*/ 0 h 2825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03868" h="2825750">
                <a:moveTo>
                  <a:pt x="1888600" y="0"/>
                </a:moveTo>
                <a:cubicBezTo>
                  <a:pt x="2410123" y="0"/>
                  <a:pt x="2882273" y="211389"/>
                  <a:pt x="3224042" y="553158"/>
                </a:cubicBezTo>
                <a:lnTo>
                  <a:pt x="3303868" y="640989"/>
                </a:lnTo>
                <a:lnTo>
                  <a:pt x="3303868" y="2825750"/>
                </a:lnTo>
                <a:lnTo>
                  <a:pt x="250380" y="2825750"/>
                </a:lnTo>
                <a:lnTo>
                  <a:pt x="227944" y="2788819"/>
                </a:lnTo>
                <a:cubicBezTo>
                  <a:pt x="82574" y="2521217"/>
                  <a:pt x="0" y="2214552"/>
                  <a:pt x="0" y="1888600"/>
                </a:cubicBezTo>
                <a:cubicBezTo>
                  <a:pt x="0" y="845555"/>
                  <a:pt x="845555" y="0"/>
                  <a:pt x="1888600"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6C0FBB67-B666-42BB-964A-09A16A03C525}"/>
              </a:ext>
            </a:extLst>
          </p:cNvPr>
          <p:cNvPicPr>
            <a:picLocks noChangeAspect="1"/>
          </p:cNvPicPr>
          <p:nvPr/>
        </p:nvPicPr>
        <p:blipFill rotWithShape="1">
          <a:blip r:embed="rId7"/>
          <a:srcRect l="5604" r="15656" b="5"/>
          <a:stretch/>
        </p:blipFill>
        <p:spPr>
          <a:xfrm>
            <a:off x="9053088" y="4197217"/>
            <a:ext cx="3138912" cy="2660795"/>
          </a:xfrm>
          <a:custGeom>
            <a:avLst/>
            <a:gdLst/>
            <a:ahLst/>
            <a:cxnLst/>
            <a:rect l="l" t="t" r="r" b="b"/>
            <a:pathLst>
              <a:path w="3138912" h="2660795">
                <a:moveTo>
                  <a:pt x="1723644" y="0"/>
                </a:moveTo>
                <a:cubicBezTo>
                  <a:pt x="2259111" y="0"/>
                  <a:pt x="2737550" y="244172"/>
                  <a:pt x="3053691" y="627247"/>
                </a:cubicBezTo>
                <a:lnTo>
                  <a:pt x="3138912" y="741211"/>
                </a:lnTo>
                <a:lnTo>
                  <a:pt x="3138912" y="2660795"/>
                </a:lnTo>
                <a:lnTo>
                  <a:pt x="278239" y="2660795"/>
                </a:lnTo>
                <a:lnTo>
                  <a:pt x="208035" y="2545235"/>
                </a:lnTo>
                <a:cubicBezTo>
                  <a:pt x="75362" y="2301006"/>
                  <a:pt x="0" y="2021126"/>
                  <a:pt x="0" y="1723644"/>
                </a:cubicBezTo>
                <a:cubicBezTo>
                  <a:pt x="0" y="771702"/>
                  <a:pt x="771702" y="0"/>
                  <a:pt x="1723644" y="0"/>
                </a:cubicBezTo>
                <a:close/>
              </a:path>
            </a:pathLst>
          </a:custGeom>
        </p:spPr>
      </p:pic>
      <p:pic>
        <p:nvPicPr>
          <p:cNvPr id="10" name="Audio 9">
            <a:hlinkClick r:id="" action="ppaction://media"/>
            <a:extLst>
              <a:ext uri="{FF2B5EF4-FFF2-40B4-BE49-F238E27FC236}">
                <a16:creationId xmlns:a16="http://schemas.microsoft.com/office/drawing/2014/main" id="{951651A2-57D3-42E5-AD71-D566A0143E87}"/>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86102527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62980"/>
    </mc:Choice>
    <mc:Fallback>
      <p:transition spd="slow" advTm="629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lumMod val="25000"/>
          </a:schemeClr>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1C24552-24F9-4B7F-BAC7-74EBB392AE5F}"/>
              </a:ext>
            </a:extLst>
          </p:cNvPr>
          <p:cNvPicPr>
            <a:picLocks noChangeAspect="1"/>
          </p:cNvPicPr>
          <p:nvPr/>
        </p:nvPicPr>
        <p:blipFill rotWithShape="1">
          <a:blip r:embed="rId5"/>
          <a:srcRect l="1231" t="23542" r="-1231" b="48258"/>
          <a:stretch/>
        </p:blipFill>
        <p:spPr>
          <a:xfrm>
            <a:off x="0" y="1"/>
            <a:ext cx="12192000" cy="1935714"/>
          </a:xfrm>
          <a:prstGeom prst="rect">
            <a:avLst/>
          </a:prstGeom>
        </p:spPr>
      </p:pic>
      <p:sp>
        <p:nvSpPr>
          <p:cNvPr id="9" name="TextBox 8">
            <a:extLst>
              <a:ext uri="{FF2B5EF4-FFF2-40B4-BE49-F238E27FC236}">
                <a16:creationId xmlns:a16="http://schemas.microsoft.com/office/drawing/2014/main" id="{174B2B9C-CC12-4C2D-A5C6-6D69DF6326C6}"/>
              </a:ext>
            </a:extLst>
          </p:cNvPr>
          <p:cNvSpPr txBox="1"/>
          <p:nvPr/>
        </p:nvSpPr>
        <p:spPr>
          <a:xfrm>
            <a:off x="207579" y="2301736"/>
            <a:ext cx="1965436" cy="1661802"/>
          </a:xfrm>
          <a:prstGeom prst="rect">
            <a:avLst/>
          </a:prstGeom>
          <a:noFill/>
        </p:spPr>
        <p:txBody>
          <a:bodyPr wrap="square" rtlCol="0">
            <a:spAutoFit/>
          </a:bodyPr>
          <a:lstStyle/>
          <a:p>
            <a:pPr marL="342900" lvl="0" indent="-342900">
              <a:lnSpc>
                <a:spcPct val="107000"/>
              </a:lnSpc>
              <a:buFont typeface="Symbol" panose="05050102010706020507" pitchFamily="18" charset="2"/>
              <a:buChar char=""/>
            </a:pPr>
            <a:r>
              <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UK Sugar Tax </a:t>
            </a:r>
            <a:endPar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European soft drink sugar reduction</a:t>
            </a:r>
          </a:p>
          <a:p>
            <a:pPr marL="342900" lvl="0" indent="-342900">
              <a:lnSpc>
                <a:spcPct val="107000"/>
              </a:lnSpc>
              <a:spcAft>
                <a:spcPts val="800"/>
              </a:spcAft>
              <a:buFont typeface="Symbol" panose="05050102010706020507" pitchFamily="18" charset="2"/>
              <a:buChar char=""/>
            </a:pPr>
            <a:r>
              <a:rPr lang="en-US" sz="1800" dirty="0">
                <a:solidFill>
                  <a:schemeClr val="bg1"/>
                </a:solidFill>
                <a:effectLst/>
                <a:latin typeface="Arial" panose="020B0604020202020204" pitchFamily="34" charset="0"/>
                <a:ea typeface="Calibri" panose="020F0502020204030204" pitchFamily="34" charset="0"/>
              </a:rPr>
              <a:t>Migration </a:t>
            </a:r>
            <a:endParaRPr lang="en-GB" dirty="0">
              <a:solidFill>
                <a:schemeClr val="bg1"/>
              </a:solidFill>
            </a:endParaRPr>
          </a:p>
        </p:txBody>
      </p:sp>
      <p:sp>
        <p:nvSpPr>
          <p:cNvPr id="11" name="TextBox 10">
            <a:extLst>
              <a:ext uri="{FF2B5EF4-FFF2-40B4-BE49-F238E27FC236}">
                <a16:creationId xmlns:a16="http://schemas.microsoft.com/office/drawing/2014/main" id="{4FD8BFBF-5418-425D-8949-53F85EF8F9A0}"/>
              </a:ext>
            </a:extLst>
          </p:cNvPr>
          <p:cNvSpPr txBox="1"/>
          <p:nvPr/>
        </p:nvSpPr>
        <p:spPr>
          <a:xfrm>
            <a:off x="2296511" y="2291254"/>
            <a:ext cx="1776248" cy="966483"/>
          </a:xfrm>
          <a:prstGeom prst="rect">
            <a:avLst/>
          </a:prstGeom>
          <a:noFill/>
        </p:spPr>
        <p:txBody>
          <a:bodyPr wrap="square" rtlCol="0">
            <a:spAutoFit/>
          </a:bodyPr>
          <a:lstStyle/>
          <a:p>
            <a:pPr marL="342900" lvl="0" indent="-342900" algn="just">
              <a:lnSpc>
                <a:spcPct val="107000"/>
              </a:lnSpc>
              <a:buFont typeface="Symbol" panose="05050102010706020507" pitchFamily="18" charset="2"/>
              <a:buChar char=""/>
            </a:pPr>
            <a:r>
              <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Global pandemic </a:t>
            </a:r>
            <a:endPar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Symbol" panose="05050102010706020507" pitchFamily="18" charset="2"/>
              <a:buChar char=""/>
            </a:pPr>
            <a:r>
              <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Recession </a:t>
            </a:r>
            <a:endPar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3" name="TextBox 12">
            <a:extLst>
              <a:ext uri="{FF2B5EF4-FFF2-40B4-BE49-F238E27FC236}">
                <a16:creationId xmlns:a16="http://schemas.microsoft.com/office/drawing/2014/main" id="{70A119E5-31E3-42B1-BC6C-84459113E730}"/>
              </a:ext>
            </a:extLst>
          </p:cNvPr>
          <p:cNvSpPr txBox="1"/>
          <p:nvPr/>
        </p:nvSpPr>
        <p:spPr>
          <a:xfrm>
            <a:off x="4072759" y="2301736"/>
            <a:ext cx="1776248" cy="1958165"/>
          </a:xfrm>
          <a:prstGeom prst="rect">
            <a:avLst/>
          </a:prstGeom>
          <a:noFill/>
        </p:spPr>
        <p:txBody>
          <a:bodyPr wrap="square" rtlCol="0">
            <a:spAutoFit/>
          </a:bodyPr>
          <a:lstStyle/>
          <a:p>
            <a:pPr marL="342900" lvl="0" indent="-342900">
              <a:lnSpc>
                <a:spcPct val="107000"/>
              </a:lnSpc>
              <a:spcAft>
                <a:spcPts val="800"/>
              </a:spcAft>
              <a:buFont typeface="Symbol" panose="05050102010706020507" pitchFamily="18" charset="2"/>
              <a:buChar char=""/>
            </a:pPr>
            <a:r>
              <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Health and obesity</a:t>
            </a:r>
          </a:p>
          <a:p>
            <a:pPr marL="342900" lvl="0" indent="-342900">
              <a:lnSpc>
                <a:spcPct val="107000"/>
              </a:lnSpc>
              <a:spcAft>
                <a:spcPts val="800"/>
              </a:spcAft>
              <a:buFont typeface="Symbol" panose="05050102010706020507" pitchFamily="18" charset="2"/>
              <a:buChar char=""/>
            </a:pPr>
            <a:r>
              <a:rPr lang="en-GB" sz="1800" dirty="0">
                <a:solidFill>
                  <a:schemeClr val="bg1"/>
                </a:solidFill>
                <a:effectLst/>
                <a:latin typeface="Arial" panose="020B0604020202020204" pitchFamily="34" charset="0"/>
                <a:ea typeface="Calibri" panose="020F0502020204030204" pitchFamily="34" charset="0"/>
              </a:rPr>
              <a:t>Increasing vegetarian and vegan diets </a:t>
            </a:r>
            <a:endParaRPr lang="en-GB" dirty="0">
              <a:solidFill>
                <a:schemeClr val="bg1"/>
              </a:solidFill>
            </a:endParaRPr>
          </a:p>
        </p:txBody>
      </p:sp>
      <p:sp>
        <p:nvSpPr>
          <p:cNvPr id="15" name="TextBox 14">
            <a:extLst>
              <a:ext uri="{FF2B5EF4-FFF2-40B4-BE49-F238E27FC236}">
                <a16:creationId xmlns:a16="http://schemas.microsoft.com/office/drawing/2014/main" id="{BADDC61B-3C91-4A15-B9A5-0F78C324C83E}"/>
              </a:ext>
            </a:extLst>
          </p:cNvPr>
          <p:cNvSpPr txBox="1"/>
          <p:nvPr/>
        </p:nvSpPr>
        <p:spPr>
          <a:xfrm>
            <a:off x="6096000" y="2301736"/>
            <a:ext cx="1776248" cy="1663597"/>
          </a:xfrm>
          <a:prstGeom prst="rect">
            <a:avLst/>
          </a:prstGeom>
          <a:noFill/>
        </p:spPr>
        <p:txBody>
          <a:bodyPr wrap="square" rtlCol="0">
            <a:spAutoFit/>
          </a:bodyPr>
          <a:lstStyle/>
          <a:p>
            <a:pPr marL="342900" lvl="0" indent="-342900" algn="just">
              <a:lnSpc>
                <a:spcPct val="107000"/>
              </a:lnSpc>
              <a:buFont typeface="Symbol" panose="05050102010706020507" pitchFamily="18" charset="2"/>
              <a:buChar char=""/>
            </a:pPr>
            <a:r>
              <a:rPr lang="en-US"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Artificial Intelligence</a:t>
            </a:r>
            <a:endPar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Symbol" panose="05050102010706020507" pitchFamily="18" charset="2"/>
              <a:buChar char=""/>
            </a:pPr>
            <a:r>
              <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Social media </a:t>
            </a:r>
            <a:endPar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Symbol" panose="05050102010706020507" pitchFamily="18" charset="2"/>
              <a:buChar char=""/>
            </a:pPr>
            <a:endParaRPr lang="en-GB" dirty="0"/>
          </a:p>
        </p:txBody>
      </p:sp>
      <p:sp>
        <p:nvSpPr>
          <p:cNvPr id="17" name="TextBox 16">
            <a:extLst>
              <a:ext uri="{FF2B5EF4-FFF2-40B4-BE49-F238E27FC236}">
                <a16:creationId xmlns:a16="http://schemas.microsoft.com/office/drawing/2014/main" id="{05531C3E-8268-4C48-8C9A-DB3A3F0ED352}"/>
              </a:ext>
            </a:extLst>
          </p:cNvPr>
          <p:cNvSpPr txBox="1"/>
          <p:nvPr/>
        </p:nvSpPr>
        <p:spPr>
          <a:xfrm>
            <a:off x="7861738" y="2241925"/>
            <a:ext cx="1986455" cy="1367234"/>
          </a:xfrm>
          <a:prstGeom prst="rect">
            <a:avLst/>
          </a:prstGeom>
          <a:noFill/>
        </p:spPr>
        <p:txBody>
          <a:bodyPr wrap="square" rtlCol="0">
            <a:spAutoFit/>
          </a:bodyPr>
          <a:lstStyle/>
          <a:p>
            <a:pPr marL="342900" lvl="0" indent="-342900">
              <a:lnSpc>
                <a:spcPct val="107000"/>
              </a:lnSpc>
              <a:buFont typeface="Symbol" panose="05050102010706020507" pitchFamily="18" charset="2"/>
              <a:buChar char=""/>
            </a:pPr>
            <a:r>
              <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Legal GDPR</a:t>
            </a:r>
            <a:endPar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Nutrition fact labels</a:t>
            </a:r>
            <a:endPar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Symbol" panose="05050102010706020507" pitchFamily="18" charset="2"/>
              <a:buChar char=""/>
            </a:pPr>
            <a:endParaRPr lang="en-GB" dirty="0"/>
          </a:p>
        </p:txBody>
      </p:sp>
      <p:sp>
        <p:nvSpPr>
          <p:cNvPr id="19" name="TextBox 18">
            <a:extLst>
              <a:ext uri="{FF2B5EF4-FFF2-40B4-BE49-F238E27FC236}">
                <a16:creationId xmlns:a16="http://schemas.microsoft.com/office/drawing/2014/main" id="{B8990B5D-0CBE-4E12-BC92-F9D751DC3141}"/>
              </a:ext>
            </a:extLst>
          </p:cNvPr>
          <p:cNvSpPr txBox="1"/>
          <p:nvPr/>
        </p:nvSpPr>
        <p:spPr>
          <a:xfrm>
            <a:off x="9895488" y="2278653"/>
            <a:ext cx="2214450" cy="772712"/>
          </a:xfrm>
          <a:prstGeom prst="rect">
            <a:avLst/>
          </a:prstGeom>
          <a:noFill/>
        </p:spPr>
        <p:txBody>
          <a:bodyPr wrap="square" rtlCol="0">
            <a:spAutoFit/>
          </a:bodyPr>
          <a:lstStyle/>
          <a:p>
            <a:pPr marL="342900" marR="457200" lvl="0" indent="-342900">
              <a:lnSpc>
                <a:spcPct val="107000"/>
              </a:lnSpc>
              <a:spcAft>
                <a:spcPts val="800"/>
              </a:spcAft>
              <a:buFont typeface="Symbol" panose="05050102010706020507" pitchFamily="18" charset="2"/>
              <a:buChar char=""/>
            </a:pPr>
            <a:r>
              <a:rPr lang="en-US"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Plastic</a:t>
            </a:r>
          </a:p>
          <a:p>
            <a:pPr marL="342900" marR="457200" lvl="0" indent="-342900">
              <a:lnSpc>
                <a:spcPct val="107000"/>
              </a:lnSpc>
              <a:spcAft>
                <a:spcPts val="800"/>
              </a:spcAft>
              <a:buFont typeface="Symbol" panose="05050102010706020507" pitchFamily="18" charset="2"/>
              <a:buChar char=""/>
            </a:pPr>
            <a:r>
              <a:rPr lang="en-US" sz="1800" dirty="0">
                <a:solidFill>
                  <a:schemeClr val="bg1"/>
                </a:solidFill>
                <a:effectLst/>
                <a:latin typeface="Arial" panose="020B0604020202020204" pitchFamily="34" charset="0"/>
                <a:ea typeface="Calibri" panose="020F0502020204030204" pitchFamily="34" charset="0"/>
              </a:rPr>
              <a:t>Air Pollution </a:t>
            </a:r>
            <a:endParaRPr lang="en-GB" dirty="0">
              <a:solidFill>
                <a:schemeClr val="bg1"/>
              </a:solidFill>
            </a:endParaRPr>
          </a:p>
        </p:txBody>
      </p:sp>
      <p:pic>
        <p:nvPicPr>
          <p:cNvPr id="20" name="Picture 19">
            <a:extLst>
              <a:ext uri="{FF2B5EF4-FFF2-40B4-BE49-F238E27FC236}">
                <a16:creationId xmlns:a16="http://schemas.microsoft.com/office/drawing/2014/main" id="{68764892-A5A3-4A01-9FFF-A78224998A84}"/>
              </a:ext>
            </a:extLst>
          </p:cNvPr>
          <p:cNvPicPr>
            <a:picLocks noChangeAspect="1"/>
          </p:cNvPicPr>
          <p:nvPr/>
        </p:nvPicPr>
        <p:blipFill rotWithShape="1">
          <a:blip r:embed="rId6"/>
          <a:srcRect l="14813" r="14621"/>
          <a:stretch/>
        </p:blipFill>
        <p:spPr>
          <a:xfrm>
            <a:off x="2296511" y="5478189"/>
            <a:ext cx="1776248" cy="1078799"/>
          </a:xfrm>
          <a:prstGeom prst="rect">
            <a:avLst/>
          </a:prstGeom>
        </p:spPr>
      </p:pic>
      <p:pic>
        <p:nvPicPr>
          <p:cNvPr id="22" name="Picture 21">
            <a:extLst>
              <a:ext uri="{FF2B5EF4-FFF2-40B4-BE49-F238E27FC236}">
                <a16:creationId xmlns:a16="http://schemas.microsoft.com/office/drawing/2014/main" id="{071104BA-43BA-4CD9-A58C-702FADE4B593}"/>
              </a:ext>
            </a:extLst>
          </p:cNvPr>
          <p:cNvPicPr>
            <a:picLocks noChangeAspect="1"/>
          </p:cNvPicPr>
          <p:nvPr/>
        </p:nvPicPr>
        <p:blipFill>
          <a:blip r:embed="rId7"/>
          <a:stretch>
            <a:fillRect/>
          </a:stretch>
        </p:blipFill>
        <p:spPr>
          <a:xfrm>
            <a:off x="6524004" y="5340997"/>
            <a:ext cx="1324960" cy="1269812"/>
          </a:xfrm>
          <a:prstGeom prst="rect">
            <a:avLst/>
          </a:prstGeom>
        </p:spPr>
      </p:pic>
      <p:pic>
        <p:nvPicPr>
          <p:cNvPr id="23" name="Picture 22">
            <a:extLst>
              <a:ext uri="{FF2B5EF4-FFF2-40B4-BE49-F238E27FC236}">
                <a16:creationId xmlns:a16="http://schemas.microsoft.com/office/drawing/2014/main" id="{E00B0E00-AFED-4527-AA3E-25E0CA605E37}"/>
              </a:ext>
            </a:extLst>
          </p:cNvPr>
          <p:cNvPicPr>
            <a:picLocks noChangeAspect="1"/>
          </p:cNvPicPr>
          <p:nvPr/>
        </p:nvPicPr>
        <p:blipFill rotWithShape="1">
          <a:blip r:embed="rId8"/>
          <a:srcRect l="12499" r="9795" b="12367"/>
          <a:stretch/>
        </p:blipFill>
        <p:spPr>
          <a:xfrm>
            <a:off x="8259600" y="5422024"/>
            <a:ext cx="1497648" cy="1134964"/>
          </a:xfrm>
          <a:prstGeom prst="rect">
            <a:avLst/>
          </a:prstGeom>
        </p:spPr>
      </p:pic>
      <p:pic>
        <p:nvPicPr>
          <p:cNvPr id="24" name="Picture 23">
            <a:extLst>
              <a:ext uri="{FF2B5EF4-FFF2-40B4-BE49-F238E27FC236}">
                <a16:creationId xmlns:a16="http://schemas.microsoft.com/office/drawing/2014/main" id="{4F69DBBE-4AA9-4DDF-B7C9-43ABE6A61FF5}"/>
              </a:ext>
            </a:extLst>
          </p:cNvPr>
          <p:cNvPicPr>
            <a:picLocks noChangeAspect="1"/>
          </p:cNvPicPr>
          <p:nvPr/>
        </p:nvPicPr>
        <p:blipFill rotWithShape="1">
          <a:blip r:embed="rId9"/>
          <a:srcRect l="3920" t="10524" r="6323" b="8221"/>
          <a:stretch/>
        </p:blipFill>
        <p:spPr>
          <a:xfrm>
            <a:off x="10167884" y="5377202"/>
            <a:ext cx="1839740" cy="1110311"/>
          </a:xfrm>
          <a:prstGeom prst="rect">
            <a:avLst/>
          </a:prstGeom>
        </p:spPr>
      </p:pic>
      <p:pic>
        <p:nvPicPr>
          <p:cNvPr id="25" name="Picture 24">
            <a:extLst>
              <a:ext uri="{FF2B5EF4-FFF2-40B4-BE49-F238E27FC236}">
                <a16:creationId xmlns:a16="http://schemas.microsoft.com/office/drawing/2014/main" id="{4BB831BB-A42A-4E83-8866-F07F222B5F4F}"/>
              </a:ext>
            </a:extLst>
          </p:cNvPr>
          <p:cNvPicPr>
            <a:picLocks noChangeAspect="1"/>
          </p:cNvPicPr>
          <p:nvPr/>
        </p:nvPicPr>
        <p:blipFill rotWithShape="1">
          <a:blip r:embed="rId10"/>
          <a:srcRect l="24746"/>
          <a:stretch/>
        </p:blipFill>
        <p:spPr>
          <a:xfrm>
            <a:off x="4401587" y="5325964"/>
            <a:ext cx="1447420" cy="1282262"/>
          </a:xfrm>
          <a:prstGeom prst="rect">
            <a:avLst/>
          </a:prstGeom>
        </p:spPr>
      </p:pic>
      <p:pic>
        <p:nvPicPr>
          <p:cNvPr id="26" name="Picture 25">
            <a:extLst>
              <a:ext uri="{FF2B5EF4-FFF2-40B4-BE49-F238E27FC236}">
                <a16:creationId xmlns:a16="http://schemas.microsoft.com/office/drawing/2014/main" id="{6EB33F04-FBE6-4163-8CEA-00800EAE971D}"/>
              </a:ext>
            </a:extLst>
          </p:cNvPr>
          <p:cNvPicPr>
            <a:picLocks noChangeAspect="1"/>
          </p:cNvPicPr>
          <p:nvPr/>
        </p:nvPicPr>
        <p:blipFill>
          <a:blip r:embed="rId11"/>
          <a:stretch>
            <a:fillRect/>
          </a:stretch>
        </p:blipFill>
        <p:spPr>
          <a:xfrm>
            <a:off x="359170" y="5478189"/>
            <a:ext cx="1766189" cy="976248"/>
          </a:xfrm>
          <a:prstGeom prst="rect">
            <a:avLst/>
          </a:prstGeom>
        </p:spPr>
      </p:pic>
      <p:pic>
        <p:nvPicPr>
          <p:cNvPr id="14" name="Audio 13">
            <a:hlinkClick r:id="" action="ppaction://media"/>
            <a:extLst>
              <a:ext uri="{FF2B5EF4-FFF2-40B4-BE49-F238E27FC236}">
                <a16:creationId xmlns:a16="http://schemas.microsoft.com/office/drawing/2014/main" id="{4B180BC5-BF18-4BD5-93C1-C226EAEF9108}"/>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853228080"/>
      </p:ext>
    </p:extLst>
  </p:cSld>
  <p:clrMapOvr>
    <a:masterClrMapping/>
  </p:clrMapOvr>
  <mc:AlternateContent xmlns:mc="http://schemas.openxmlformats.org/markup-compatibility/2006">
    <mc:Choice xmlns:p14="http://schemas.microsoft.com/office/powerpoint/2010/main" Requires="p14">
      <p:transition spd="slow" p14:dur="2000" advTm="51352"/>
    </mc:Choice>
    <mc:Fallback>
      <p:transition spd="slow" advTm="513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lumMod val="25000"/>
          </a:schemeClr>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6EB6E459-1629-4B87-AC58-68328737C6B8}"/>
              </a:ext>
            </a:extLst>
          </p:cNvPr>
          <p:cNvSpPr txBox="1"/>
          <p:nvPr/>
        </p:nvSpPr>
        <p:spPr>
          <a:xfrm>
            <a:off x="716669" y="803656"/>
            <a:ext cx="2720870" cy="369332"/>
          </a:xfrm>
          <a:prstGeom prst="rect">
            <a:avLst/>
          </a:prstGeom>
          <a:noFill/>
        </p:spPr>
        <p:txBody>
          <a:bodyPr wrap="square">
            <a:spAutoFit/>
          </a:bodyPr>
          <a:lstStyle/>
          <a:p>
            <a:r>
              <a:rPr lang="en-GB" dirty="0">
                <a:solidFill>
                  <a:schemeClr val="bg1"/>
                </a:solidFill>
                <a:effectLst/>
                <a:latin typeface="Arial" panose="020B0604020202020204" pitchFamily="34" charset="0"/>
                <a:ea typeface="Calibri" panose="020F0502020204030204" pitchFamily="34" charset="0"/>
              </a:rPr>
              <a:t>Dominant market share </a:t>
            </a:r>
            <a:endParaRPr lang="en-GB" sz="2800" dirty="0">
              <a:solidFill>
                <a:schemeClr val="bg1"/>
              </a:solidFill>
            </a:endParaRPr>
          </a:p>
        </p:txBody>
      </p:sp>
      <p:sp>
        <p:nvSpPr>
          <p:cNvPr id="10" name="TextBox 9">
            <a:extLst>
              <a:ext uri="{FF2B5EF4-FFF2-40B4-BE49-F238E27FC236}">
                <a16:creationId xmlns:a16="http://schemas.microsoft.com/office/drawing/2014/main" id="{F9322C75-13C6-4CF6-B8D5-7DB4AC1FB084}"/>
              </a:ext>
            </a:extLst>
          </p:cNvPr>
          <p:cNvSpPr txBox="1"/>
          <p:nvPr/>
        </p:nvSpPr>
        <p:spPr>
          <a:xfrm>
            <a:off x="451944" y="4954968"/>
            <a:ext cx="3247697" cy="670120"/>
          </a:xfrm>
          <a:prstGeom prst="rect">
            <a:avLst/>
          </a:prstGeom>
          <a:noFill/>
        </p:spPr>
        <p:txBody>
          <a:bodyPr wrap="square">
            <a:spAutoFit/>
          </a:bodyPr>
          <a:lstStyle/>
          <a:p>
            <a:pPr lvl="0" algn="ctr">
              <a:lnSpc>
                <a:spcPct val="107000"/>
              </a:lnSpc>
              <a:spcAft>
                <a:spcPts val="800"/>
              </a:spcAft>
            </a:pPr>
            <a:r>
              <a:rPr lang="en-GB" dirty="0">
                <a:solidFill>
                  <a:schemeClr val="bg1"/>
                </a:solidFill>
                <a:latin typeface="Arial" panose="020B0604020202020204" pitchFamily="34" charset="0"/>
                <a:ea typeface="Calibri" panose="020F0502020204030204" pitchFamily="34" charset="0"/>
                <a:cs typeface="Times New Roman" panose="02020603050405020304" pitchFamily="18" charset="0"/>
              </a:rPr>
              <a:t>E</a:t>
            </a:r>
            <a:r>
              <a:rPr lang="en-GB"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xpand into the alcoholic  beverage or food market</a:t>
            </a:r>
            <a:endParaRPr lang="en-GB" sz="16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cxnSp>
        <p:nvCxnSpPr>
          <p:cNvPr id="12" name="Straight Arrow Connector 11">
            <a:extLst>
              <a:ext uri="{FF2B5EF4-FFF2-40B4-BE49-F238E27FC236}">
                <a16:creationId xmlns:a16="http://schemas.microsoft.com/office/drawing/2014/main" id="{E586861C-A17D-413E-8A3E-8960018C6434}"/>
              </a:ext>
            </a:extLst>
          </p:cNvPr>
          <p:cNvCxnSpPr>
            <a:cxnSpLocks/>
          </p:cNvCxnSpPr>
          <p:nvPr/>
        </p:nvCxnSpPr>
        <p:spPr>
          <a:xfrm flipH="1">
            <a:off x="2627586" y="4125868"/>
            <a:ext cx="1131176" cy="615395"/>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C5E73B4E-782F-4DC0-A309-4F36C0B295EB}"/>
              </a:ext>
            </a:extLst>
          </p:cNvPr>
          <p:cNvCxnSpPr>
            <a:cxnSpLocks/>
          </p:cNvCxnSpPr>
          <p:nvPr/>
        </p:nvCxnSpPr>
        <p:spPr>
          <a:xfrm flipH="1" flipV="1">
            <a:off x="2375338" y="1417696"/>
            <a:ext cx="1383423" cy="695776"/>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7534A2E7-B083-406A-A231-CE00C3BB2886}"/>
              </a:ext>
            </a:extLst>
          </p:cNvPr>
          <p:cNvCxnSpPr>
            <a:cxnSpLocks/>
          </p:cNvCxnSpPr>
          <p:nvPr/>
        </p:nvCxnSpPr>
        <p:spPr>
          <a:xfrm flipV="1">
            <a:off x="8626367" y="1501146"/>
            <a:ext cx="1190295" cy="727047"/>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FF8FD643-F273-4C51-851B-A3214A174A53}"/>
              </a:ext>
            </a:extLst>
          </p:cNvPr>
          <p:cNvSpPr txBox="1"/>
          <p:nvPr/>
        </p:nvSpPr>
        <p:spPr>
          <a:xfrm>
            <a:off x="9268811" y="593155"/>
            <a:ext cx="2743200" cy="923330"/>
          </a:xfrm>
          <a:prstGeom prst="rect">
            <a:avLst/>
          </a:prstGeom>
          <a:noFill/>
        </p:spPr>
        <p:txBody>
          <a:bodyPr wrap="square">
            <a:spAutoFit/>
          </a:bodyPr>
          <a:lstStyle/>
          <a:p>
            <a:pPr algn="ctr"/>
            <a:r>
              <a:rPr lang="en-GB" dirty="0">
                <a:solidFill>
                  <a:schemeClr val="bg1"/>
                </a:solidFill>
                <a:latin typeface="Arial" panose="020B0604020202020204" pitchFamily="34" charset="0"/>
                <a:ea typeface="Calibri" panose="020F0502020204030204" pitchFamily="34" charset="0"/>
              </a:rPr>
              <a:t>A</a:t>
            </a:r>
            <a:r>
              <a:rPr lang="en-GB" dirty="0">
                <a:solidFill>
                  <a:schemeClr val="bg1"/>
                </a:solidFill>
                <a:effectLst/>
                <a:latin typeface="Arial" panose="020B0604020202020204" pitchFamily="34" charset="0"/>
                <a:ea typeface="Calibri" panose="020F0502020204030204" pitchFamily="34" charset="0"/>
              </a:rPr>
              <a:t>lternative competitive products within the beverage market </a:t>
            </a:r>
            <a:endParaRPr lang="en-GB" dirty="0">
              <a:solidFill>
                <a:schemeClr val="bg1"/>
              </a:solidFill>
            </a:endParaRPr>
          </a:p>
        </p:txBody>
      </p:sp>
      <p:sp>
        <p:nvSpPr>
          <p:cNvPr id="21" name="TextBox 20">
            <a:extLst>
              <a:ext uri="{FF2B5EF4-FFF2-40B4-BE49-F238E27FC236}">
                <a16:creationId xmlns:a16="http://schemas.microsoft.com/office/drawing/2014/main" id="{B46C8D23-9165-4E25-BAD2-A37A0810F32F}"/>
              </a:ext>
            </a:extLst>
          </p:cNvPr>
          <p:cNvSpPr txBox="1"/>
          <p:nvPr/>
        </p:nvSpPr>
        <p:spPr>
          <a:xfrm>
            <a:off x="9501449" y="4668879"/>
            <a:ext cx="2659117" cy="1200329"/>
          </a:xfrm>
          <a:prstGeom prst="rect">
            <a:avLst/>
          </a:prstGeom>
          <a:noFill/>
        </p:spPr>
        <p:txBody>
          <a:bodyPr wrap="square">
            <a:spAutoFit/>
          </a:bodyPr>
          <a:lstStyle/>
          <a:p>
            <a:pPr algn="ctr"/>
            <a:r>
              <a:rPr lang="en-GB" dirty="0">
                <a:solidFill>
                  <a:schemeClr val="bg1"/>
                </a:solidFill>
                <a:effectLst/>
                <a:latin typeface="Arial" panose="020B0604020202020204" pitchFamily="34" charset="0"/>
                <a:ea typeface="Calibri" panose="020F0502020204030204" pitchFamily="34" charset="0"/>
              </a:rPr>
              <a:t>Water is the main resource of Coca-Cola’s beverages, however, it is a limited resource. </a:t>
            </a:r>
            <a:endParaRPr lang="en-GB" dirty="0">
              <a:solidFill>
                <a:schemeClr val="bg1"/>
              </a:solidFill>
            </a:endParaRPr>
          </a:p>
        </p:txBody>
      </p:sp>
      <p:cxnSp>
        <p:nvCxnSpPr>
          <p:cNvPr id="23" name="Straight Arrow Connector 22">
            <a:extLst>
              <a:ext uri="{FF2B5EF4-FFF2-40B4-BE49-F238E27FC236}">
                <a16:creationId xmlns:a16="http://schemas.microsoft.com/office/drawing/2014/main" id="{E95F6762-1DA4-4C30-A470-E8BF95E942BC}"/>
              </a:ext>
            </a:extLst>
          </p:cNvPr>
          <p:cNvCxnSpPr>
            <a:cxnSpLocks/>
          </p:cNvCxnSpPr>
          <p:nvPr/>
        </p:nvCxnSpPr>
        <p:spPr>
          <a:xfrm>
            <a:off x="8609288" y="4106047"/>
            <a:ext cx="1160076" cy="635216"/>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pic>
        <p:nvPicPr>
          <p:cNvPr id="29" name="Picture 28">
            <a:extLst>
              <a:ext uri="{FF2B5EF4-FFF2-40B4-BE49-F238E27FC236}">
                <a16:creationId xmlns:a16="http://schemas.microsoft.com/office/drawing/2014/main" id="{4EB11DD4-5D7A-40BF-A2A6-C9FA1568EA17}"/>
              </a:ext>
            </a:extLst>
          </p:cNvPr>
          <p:cNvPicPr>
            <a:picLocks noChangeAspect="1"/>
          </p:cNvPicPr>
          <p:nvPr/>
        </p:nvPicPr>
        <p:blipFill rotWithShape="1">
          <a:blip r:embed="rId5"/>
          <a:srcRect l="1294" t="5226" r="53016" b="5226"/>
          <a:stretch/>
        </p:blipFill>
        <p:spPr>
          <a:xfrm>
            <a:off x="3758761" y="1090066"/>
            <a:ext cx="4867606" cy="4522458"/>
          </a:xfrm>
          <a:prstGeom prst="rect">
            <a:avLst/>
          </a:prstGeom>
        </p:spPr>
      </p:pic>
      <p:pic>
        <p:nvPicPr>
          <p:cNvPr id="28" name="Picture 27">
            <a:extLst>
              <a:ext uri="{FF2B5EF4-FFF2-40B4-BE49-F238E27FC236}">
                <a16:creationId xmlns:a16="http://schemas.microsoft.com/office/drawing/2014/main" id="{B1D2F4A0-CF76-49F9-9F92-BC94F07AC3D6}"/>
              </a:ext>
            </a:extLst>
          </p:cNvPr>
          <p:cNvPicPr>
            <a:picLocks noChangeAspect="1"/>
          </p:cNvPicPr>
          <p:nvPr/>
        </p:nvPicPr>
        <p:blipFill rotWithShape="1">
          <a:blip r:embed="rId6"/>
          <a:srcRect t="14961" b="17097"/>
          <a:stretch/>
        </p:blipFill>
        <p:spPr>
          <a:xfrm>
            <a:off x="5436398" y="3189898"/>
            <a:ext cx="1512331" cy="714704"/>
          </a:xfrm>
          <a:prstGeom prst="rect">
            <a:avLst/>
          </a:prstGeom>
        </p:spPr>
      </p:pic>
      <p:pic>
        <p:nvPicPr>
          <p:cNvPr id="36" name="Picture 35">
            <a:extLst>
              <a:ext uri="{FF2B5EF4-FFF2-40B4-BE49-F238E27FC236}">
                <a16:creationId xmlns:a16="http://schemas.microsoft.com/office/drawing/2014/main" id="{48BF446D-F928-4421-974D-A4CDC7EA08F1}"/>
              </a:ext>
            </a:extLst>
          </p:cNvPr>
          <p:cNvPicPr>
            <a:picLocks noChangeAspect="1"/>
          </p:cNvPicPr>
          <p:nvPr/>
        </p:nvPicPr>
        <p:blipFill>
          <a:blip r:embed="rId7"/>
          <a:stretch>
            <a:fillRect/>
          </a:stretch>
        </p:blipFill>
        <p:spPr>
          <a:xfrm>
            <a:off x="10640411" y="1551966"/>
            <a:ext cx="1113233" cy="1013347"/>
          </a:xfrm>
          <a:prstGeom prst="rect">
            <a:avLst/>
          </a:prstGeom>
        </p:spPr>
      </p:pic>
      <p:pic>
        <p:nvPicPr>
          <p:cNvPr id="38" name="Picture 37">
            <a:extLst>
              <a:ext uri="{FF2B5EF4-FFF2-40B4-BE49-F238E27FC236}">
                <a16:creationId xmlns:a16="http://schemas.microsoft.com/office/drawing/2014/main" id="{33CCFF44-EA47-44B8-A85F-0EF4F5E33983}"/>
              </a:ext>
            </a:extLst>
          </p:cNvPr>
          <p:cNvPicPr>
            <a:picLocks noChangeAspect="1"/>
          </p:cNvPicPr>
          <p:nvPr/>
        </p:nvPicPr>
        <p:blipFill>
          <a:blip r:embed="rId8"/>
          <a:stretch>
            <a:fillRect/>
          </a:stretch>
        </p:blipFill>
        <p:spPr>
          <a:xfrm>
            <a:off x="716003" y="1233975"/>
            <a:ext cx="1338113" cy="1338113"/>
          </a:xfrm>
          <a:prstGeom prst="rect">
            <a:avLst/>
          </a:prstGeom>
        </p:spPr>
      </p:pic>
      <p:pic>
        <p:nvPicPr>
          <p:cNvPr id="42" name="Picture 41">
            <a:extLst>
              <a:ext uri="{FF2B5EF4-FFF2-40B4-BE49-F238E27FC236}">
                <a16:creationId xmlns:a16="http://schemas.microsoft.com/office/drawing/2014/main" id="{993BC1DD-4BEE-4584-9500-8E87177AC622}"/>
              </a:ext>
            </a:extLst>
          </p:cNvPr>
          <p:cNvPicPr>
            <a:picLocks noChangeAspect="1"/>
          </p:cNvPicPr>
          <p:nvPr/>
        </p:nvPicPr>
        <p:blipFill rotWithShape="1">
          <a:blip r:embed="rId9"/>
          <a:srcRect t="15312" b="9049"/>
          <a:stretch/>
        </p:blipFill>
        <p:spPr>
          <a:xfrm>
            <a:off x="1116082" y="5707594"/>
            <a:ext cx="2014030" cy="1077219"/>
          </a:xfrm>
          <a:prstGeom prst="rect">
            <a:avLst/>
          </a:prstGeom>
        </p:spPr>
      </p:pic>
      <p:pic>
        <p:nvPicPr>
          <p:cNvPr id="46" name="Picture 45">
            <a:extLst>
              <a:ext uri="{FF2B5EF4-FFF2-40B4-BE49-F238E27FC236}">
                <a16:creationId xmlns:a16="http://schemas.microsoft.com/office/drawing/2014/main" id="{1723C3B9-8BAA-4C33-B813-77B6D9AF4A6F}"/>
              </a:ext>
            </a:extLst>
          </p:cNvPr>
          <p:cNvPicPr>
            <a:picLocks noChangeAspect="1"/>
          </p:cNvPicPr>
          <p:nvPr/>
        </p:nvPicPr>
        <p:blipFill>
          <a:blip r:embed="rId10"/>
          <a:stretch>
            <a:fillRect/>
          </a:stretch>
        </p:blipFill>
        <p:spPr>
          <a:xfrm>
            <a:off x="10077415" y="5869208"/>
            <a:ext cx="1507186" cy="791273"/>
          </a:xfrm>
          <a:prstGeom prst="rect">
            <a:avLst/>
          </a:prstGeom>
        </p:spPr>
      </p:pic>
      <p:pic>
        <p:nvPicPr>
          <p:cNvPr id="14" name="Audio 13">
            <a:hlinkClick r:id="" action="ppaction://media"/>
            <a:extLst>
              <a:ext uri="{FF2B5EF4-FFF2-40B4-BE49-F238E27FC236}">
                <a16:creationId xmlns:a16="http://schemas.microsoft.com/office/drawing/2014/main" id="{03A87FE4-A0ED-4E67-B266-8D05BFE2BE70}"/>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126507798"/>
      </p:ext>
    </p:extLst>
  </p:cSld>
  <p:clrMapOvr>
    <a:masterClrMapping/>
  </p:clrMapOvr>
  <mc:AlternateContent xmlns:mc="http://schemas.openxmlformats.org/markup-compatibility/2006">
    <mc:Choice xmlns:p14="http://schemas.microsoft.com/office/powerpoint/2010/main" Requires="p14">
      <p:transition spd="slow" p14:dur="2000" advTm="52128"/>
    </mc:Choice>
    <mc:Fallback>
      <p:transition spd="slow" advTm="521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B20DD2F5-1725-40B7-9A6E-86DC07D69388}"/>
              </a:ext>
            </a:extLst>
          </p:cNvPr>
          <p:cNvSpPr txBox="1"/>
          <p:nvPr/>
        </p:nvSpPr>
        <p:spPr>
          <a:xfrm>
            <a:off x="801097" y="82364"/>
            <a:ext cx="6387102" cy="1325563"/>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4400" kern="1200">
                <a:solidFill>
                  <a:schemeClr val="tx1"/>
                </a:solidFill>
                <a:latin typeface="Arial" panose="020B0604020202020204" pitchFamily="34" charset="0"/>
                <a:ea typeface="+mj-ea"/>
                <a:cs typeface="Arial" panose="020B0604020202020204" pitchFamily="34" charset="0"/>
              </a:rPr>
              <a:t>Ansoff Matrix</a:t>
            </a:r>
            <a:endParaRPr lang="en-US" sz="4400" kern="1200" dirty="0">
              <a:solidFill>
                <a:schemeClr val="tx1"/>
              </a:solidFill>
              <a:latin typeface="Arial" panose="020B0604020202020204" pitchFamily="34" charset="0"/>
              <a:ea typeface="+mj-ea"/>
              <a:cs typeface="Arial" panose="020B0604020202020204" pitchFamily="34" charset="0"/>
            </a:endParaRPr>
          </a:p>
        </p:txBody>
      </p:sp>
      <p:sp>
        <p:nvSpPr>
          <p:cNvPr id="6" name="TextBox 5">
            <a:extLst>
              <a:ext uri="{FF2B5EF4-FFF2-40B4-BE49-F238E27FC236}">
                <a16:creationId xmlns:a16="http://schemas.microsoft.com/office/drawing/2014/main" id="{8CCD9621-F7C0-4E00-B34A-E8BD754058C8}"/>
              </a:ext>
            </a:extLst>
          </p:cNvPr>
          <p:cNvSpPr txBox="1"/>
          <p:nvPr/>
        </p:nvSpPr>
        <p:spPr>
          <a:xfrm>
            <a:off x="805542" y="1481959"/>
            <a:ext cx="6382657" cy="3773213"/>
          </a:xfrm>
          <a:prstGeom prst="rect">
            <a:avLst/>
          </a:prstGeom>
        </p:spPr>
        <p:txBody>
          <a:bodyPr vert="horz" lIns="91440" tIns="45720" rIns="91440" bIns="45720" rtlCol="0" anchor="t">
            <a:normAutofit/>
          </a:bodyPr>
          <a:lstStyle/>
          <a:p>
            <a:pPr marL="285750" indent="-228600">
              <a:lnSpc>
                <a:spcPct val="90000"/>
              </a:lnSpc>
              <a:spcAft>
                <a:spcPts val="600"/>
              </a:spcAft>
              <a:buFont typeface="Arial" panose="020B0604020202020204" pitchFamily="34" charset="0"/>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Coca-Cola have utilised two growth strategies from the Ansoff Matrix which include product development and diversification.</a:t>
            </a:r>
          </a:p>
          <a:p>
            <a:pPr marL="57150">
              <a:lnSpc>
                <a:spcPct val="90000"/>
              </a:lnSpc>
              <a:spcAft>
                <a:spcPts val="600"/>
              </a:spcAft>
            </a:pPr>
            <a:endParaRPr lang="en-US" dirty="0">
              <a:effectLst/>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r>
              <a:rPr lang="en-US" dirty="0">
                <a:effectLst/>
                <a:latin typeface="Arial" panose="020B0604020202020204" pitchFamily="34" charset="0"/>
                <a:cs typeface="Arial" panose="020B0604020202020204" pitchFamily="34" charset="0"/>
              </a:rPr>
              <a:t>Coca-Cola have modified 400 of their products by reducing sugar content</a:t>
            </a:r>
            <a:r>
              <a:rPr lang="en-US" dirty="0">
                <a:latin typeface="Arial" panose="020B0604020202020204" pitchFamily="34" charset="0"/>
                <a:cs typeface="Arial" panose="020B0604020202020204" pitchFamily="34" charset="0"/>
              </a:rPr>
              <a:t> (Coca-Cola, 2020).</a:t>
            </a:r>
            <a:endParaRPr lang="en-US" dirty="0">
              <a:effectLst/>
              <a:latin typeface="Arial" panose="020B0604020202020204" pitchFamily="34" charset="0"/>
              <a:cs typeface="Arial" panose="020B0604020202020204" pitchFamily="34" charset="0"/>
            </a:endParaRPr>
          </a:p>
          <a:p>
            <a:pPr marL="57150">
              <a:lnSpc>
                <a:spcPct val="90000"/>
              </a:lnSpc>
              <a:spcAft>
                <a:spcPts val="600"/>
              </a:spcAft>
            </a:pPr>
            <a:endParaRPr lang="en-US" dirty="0">
              <a:effectLst/>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r>
              <a:rPr lang="en-US" dirty="0">
                <a:effectLst/>
                <a:latin typeface="Arial" panose="020B0604020202020204" pitchFamily="34" charset="0"/>
                <a:cs typeface="Arial" panose="020B0604020202020204" pitchFamily="34" charset="0"/>
              </a:rPr>
              <a:t>Coca-Cola have diversified by becoming a total beverage company and expanding their product portfolio. </a:t>
            </a:r>
            <a:endParaRPr lang="en-US" dirty="0">
              <a:latin typeface="Arial" panose="020B0604020202020204" pitchFamily="34" charset="0"/>
              <a:cs typeface="Arial" panose="020B0604020202020204" pitchFamily="34" charset="0"/>
            </a:endParaRPr>
          </a:p>
        </p:txBody>
      </p:sp>
      <p:sp>
        <p:nvSpPr>
          <p:cNvPr id="12" name="Freeform: Shape 11">
            <a:extLst>
              <a:ext uri="{FF2B5EF4-FFF2-40B4-BE49-F238E27FC236}">
                <a16:creationId xmlns:a16="http://schemas.microsoft.com/office/drawing/2014/main" id="{2C6A2225-94AF-4BC4-98F4-77746E7B10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5108" y="1"/>
            <a:ext cx="4666892" cy="3612937"/>
          </a:xfrm>
          <a:custGeom>
            <a:avLst/>
            <a:gdLst>
              <a:gd name="connsiteX0" fmla="*/ 192227 w 4666892"/>
              <a:gd name="connsiteY0" fmla="*/ 0 h 3612937"/>
              <a:gd name="connsiteX1" fmla="*/ 4666892 w 4666892"/>
              <a:gd name="connsiteY1" fmla="*/ 0 h 3612937"/>
              <a:gd name="connsiteX2" fmla="*/ 4666892 w 4666892"/>
              <a:gd name="connsiteY2" fmla="*/ 2643684 h 3612937"/>
              <a:gd name="connsiteX3" fmla="*/ 4657487 w 4666892"/>
              <a:gd name="connsiteY3" fmla="*/ 2656262 h 3612937"/>
              <a:gd name="connsiteX4" fmla="*/ 2628900 w 4666892"/>
              <a:gd name="connsiteY4" fmla="*/ 3612937 h 3612937"/>
              <a:gd name="connsiteX5" fmla="*/ 0 w 4666892"/>
              <a:gd name="connsiteY5" fmla="*/ 984037 h 3612937"/>
              <a:gd name="connsiteX6" fmla="*/ 118190 w 4666892"/>
              <a:gd name="connsiteY6" fmla="*/ 202283 h 3612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66892" h="3612937">
                <a:moveTo>
                  <a:pt x="192227" y="0"/>
                </a:moveTo>
                <a:lnTo>
                  <a:pt x="4666892" y="0"/>
                </a:lnTo>
                <a:lnTo>
                  <a:pt x="4666892" y="2643684"/>
                </a:lnTo>
                <a:lnTo>
                  <a:pt x="4657487" y="2656262"/>
                </a:lnTo>
                <a:cubicBezTo>
                  <a:pt x="4175308" y="3240527"/>
                  <a:pt x="3445594" y="3612937"/>
                  <a:pt x="2628900" y="3612937"/>
                </a:cubicBezTo>
                <a:cubicBezTo>
                  <a:pt x="1176999" y="3612937"/>
                  <a:pt x="0" y="2435938"/>
                  <a:pt x="0" y="984037"/>
                </a:cubicBezTo>
                <a:cubicBezTo>
                  <a:pt x="0" y="711806"/>
                  <a:pt x="41379" y="449239"/>
                  <a:pt x="118190" y="2022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A8773CBE-345E-4D09-8286-FE0E41AF6ADA}"/>
              </a:ext>
            </a:extLst>
          </p:cNvPr>
          <p:cNvPicPr>
            <a:picLocks noChangeAspect="1"/>
          </p:cNvPicPr>
          <p:nvPr/>
        </p:nvPicPr>
        <p:blipFill rotWithShape="1">
          <a:blip r:embed="rId5"/>
          <a:srcRect t="7157" r="-4" b="563"/>
          <a:stretch/>
        </p:blipFill>
        <p:spPr>
          <a:xfrm>
            <a:off x="7689827" y="82364"/>
            <a:ext cx="4502173" cy="3448209"/>
          </a:xfrm>
          <a:custGeom>
            <a:avLst/>
            <a:gdLst/>
            <a:ahLst/>
            <a:cxnLst/>
            <a:rect l="l" t="t" r="r" b="b"/>
            <a:pathLst>
              <a:path w="4502173" h="3448219">
                <a:moveTo>
                  <a:pt x="205627" y="0"/>
                </a:moveTo>
                <a:lnTo>
                  <a:pt x="4502173" y="0"/>
                </a:lnTo>
                <a:lnTo>
                  <a:pt x="4502173" y="2368934"/>
                </a:lnTo>
                <a:lnTo>
                  <a:pt x="4365663" y="2551486"/>
                </a:lnTo>
                <a:cubicBezTo>
                  <a:pt x="3913696" y="3099144"/>
                  <a:pt x="3229704" y="3448219"/>
                  <a:pt x="2464181" y="3448219"/>
                </a:cubicBezTo>
                <a:cubicBezTo>
                  <a:pt x="1103251" y="3448219"/>
                  <a:pt x="0" y="2344968"/>
                  <a:pt x="0" y="984038"/>
                </a:cubicBezTo>
                <a:cubicBezTo>
                  <a:pt x="0" y="643806"/>
                  <a:pt x="68954" y="319678"/>
                  <a:pt x="193648" y="24867"/>
                </a:cubicBezTo>
                <a:close/>
              </a:path>
            </a:pathLst>
          </a:custGeom>
        </p:spPr>
      </p:pic>
      <p:sp>
        <p:nvSpPr>
          <p:cNvPr id="14" name="Freeform: Shape 13">
            <a:extLst>
              <a:ext uri="{FF2B5EF4-FFF2-40B4-BE49-F238E27FC236}">
                <a16:creationId xmlns:a16="http://schemas.microsoft.com/office/drawing/2014/main" id="{648F5915-2CE1-4F74-88C5-D4366893D2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4737" y="3918051"/>
            <a:ext cx="3587263" cy="2939948"/>
          </a:xfrm>
          <a:custGeom>
            <a:avLst/>
            <a:gdLst>
              <a:gd name="connsiteX0" fmla="*/ 2070613 w 3587263"/>
              <a:gd name="connsiteY0" fmla="*/ 0 h 2939948"/>
              <a:gd name="connsiteX1" fmla="*/ 3534758 w 3587263"/>
              <a:gd name="connsiteY1" fmla="*/ 606469 h 2939948"/>
              <a:gd name="connsiteX2" fmla="*/ 3587263 w 3587263"/>
              <a:gd name="connsiteY2" fmla="*/ 664240 h 2939948"/>
              <a:gd name="connsiteX3" fmla="*/ 3587263 w 3587263"/>
              <a:gd name="connsiteY3" fmla="*/ 2939948 h 2939948"/>
              <a:gd name="connsiteX4" fmla="*/ 193241 w 3587263"/>
              <a:gd name="connsiteY4" fmla="*/ 2939948 h 2939948"/>
              <a:gd name="connsiteX5" fmla="*/ 162719 w 3587263"/>
              <a:gd name="connsiteY5" fmla="*/ 2876589 h 2939948"/>
              <a:gd name="connsiteX6" fmla="*/ 0 w 3587263"/>
              <a:gd name="connsiteY6" fmla="*/ 2070613 h 2939948"/>
              <a:gd name="connsiteX7" fmla="*/ 2070613 w 3587263"/>
              <a:gd name="connsiteY7" fmla="*/ 0 h 2939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87263" h="2939948">
                <a:moveTo>
                  <a:pt x="2070613" y="0"/>
                </a:moveTo>
                <a:cubicBezTo>
                  <a:pt x="2642397" y="0"/>
                  <a:pt x="3160050" y="231761"/>
                  <a:pt x="3534758" y="606469"/>
                </a:cubicBezTo>
                <a:lnTo>
                  <a:pt x="3587263" y="664240"/>
                </a:lnTo>
                <a:lnTo>
                  <a:pt x="3587263" y="2939948"/>
                </a:lnTo>
                <a:lnTo>
                  <a:pt x="193241" y="2939948"/>
                </a:lnTo>
                <a:lnTo>
                  <a:pt x="162719" y="2876589"/>
                </a:lnTo>
                <a:cubicBezTo>
                  <a:pt x="57940" y="2628865"/>
                  <a:pt x="0" y="2356505"/>
                  <a:pt x="0" y="2070613"/>
                </a:cubicBezTo>
                <a:cubicBezTo>
                  <a:pt x="0" y="927045"/>
                  <a:pt x="927045" y="0"/>
                  <a:pt x="2070613"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D80A62B3-CCE4-409F-9977-661486CCEC8A}"/>
              </a:ext>
            </a:extLst>
          </p:cNvPr>
          <p:cNvPicPr>
            <a:picLocks noChangeAspect="1"/>
          </p:cNvPicPr>
          <p:nvPr/>
        </p:nvPicPr>
        <p:blipFill rotWithShape="1">
          <a:blip r:embed="rId6"/>
          <a:srcRect l="3477" r="4035" b="1"/>
          <a:stretch/>
        </p:blipFill>
        <p:spPr>
          <a:xfrm>
            <a:off x="8768827" y="4082141"/>
            <a:ext cx="3423175" cy="2775859"/>
          </a:xfrm>
          <a:custGeom>
            <a:avLst/>
            <a:gdLst/>
            <a:ahLst/>
            <a:cxnLst/>
            <a:rect l="l" t="t" r="r" b="b"/>
            <a:pathLst>
              <a:path w="3423175" h="2775859">
                <a:moveTo>
                  <a:pt x="1906524" y="0"/>
                </a:moveTo>
                <a:cubicBezTo>
                  <a:pt x="2498805" y="0"/>
                  <a:pt x="3028006" y="270078"/>
                  <a:pt x="3377691" y="693798"/>
                </a:cubicBezTo>
                <a:lnTo>
                  <a:pt x="3423175" y="754624"/>
                </a:lnTo>
                <a:lnTo>
                  <a:pt x="3423175" y="2775859"/>
                </a:lnTo>
                <a:lnTo>
                  <a:pt x="211114" y="2775859"/>
                </a:lnTo>
                <a:lnTo>
                  <a:pt x="149824" y="2648629"/>
                </a:lnTo>
                <a:cubicBezTo>
                  <a:pt x="53349" y="2420536"/>
                  <a:pt x="0" y="2169760"/>
                  <a:pt x="0" y="1906524"/>
                </a:cubicBezTo>
                <a:cubicBezTo>
                  <a:pt x="0" y="853580"/>
                  <a:pt x="853580" y="0"/>
                  <a:pt x="1906524" y="0"/>
                </a:cubicBezTo>
                <a:close/>
              </a:path>
            </a:pathLst>
          </a:custGeom>
        </p:spPr>
      </p:pic>
      <p:pic>
        <p:nvPicPr>
          <p:cNvPr id="13" name="Audio 12">
            <a:hlinkClick r:id="" action="ppaction://media"/>
            <a:extLst>
              <a:ext uri="{FF2B5EF4-FFF2-40B4-BE49-F238E27FC236}">
                <a16:creationId xmlns:a16="http://schemas.microsoft.com/office/drawing/2014/main" id="{8350988C-F7EE-4459-B1ED-CD74C746BC11}"/>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30953065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39145"/>
    </mc:Choice>
    <mc:Fallback>
      <p:transition spd="slow" advTm="391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D217636-4AAA-42BD-954A-5419D3B8CC0F}"/>
              </a:ext>
            </a:extLst>
          </p:cNvPr>
          <p:cNvPicPr>
            <a:picLocks noChangeAspect="1"/>
          </p:cNvPicPr>
          <p:nvPr/>
        </p:nvPicPr>
        <p:blipFill rotWithShape="1">
          <a:blip r:embed="rId5"/>
          <a:srcRect t="2603" r="1307" b="1514"/>
          <a:stretch/>
        </p:blipFill>
        <p:spPr>
          <a:xfrm>
            <a:off x="2590960" y="1184237"/>
            <a:ext cx="7020505" cy="4810709"/>
          </a:xfrm>
          <a:prstGeom prst="rect">
            <a:avLst/>
          </a:prstGeom>
        </p:spPr>
      </p:pic>
      <p:pic>
        <p:nvPicPr>
          <p:cNvPr id="5" name="Picture 4">
            <a:extLst>
              <a:ext uri="{FF2B5EF4-FFF2-40B4-BE49-F238E27FC236}">
                <a16:creationId xmlns:a16="http://schemas.microsoft.com/office/drawing/2014/main" id="{29DF4854-3D59-4E23-A400-F79D510364B7}"/>
              </a:ext>
            </a:extLst>
          </p:cNvPr>
          <p:cNvPicPr>
            <a:picLocks noChangeAspect="1"/>
          </p:cNvPicPr>
          <p:nvPr/>
        </p:nvPicPr>
        <p:blipFill rotWithShape="1">
          <a:blip r:embed="rId6"/>
          <a:srcRect t="3930" b="7945"/>
          <a:stretch/>
        </p:blipFill>
        <p:spPr>
          <a:xfrm>
            <a:off x="5202645" y="2815965"/>
            <a:ext cx="1559950" cy="1000918"/>
          </a:xfrm>
          <a:prstGeom prst="rect">
            <a:avLst/>
          </a:prstGeom>
        </p:spPr>
      </p:pic>
      <p:pic>
        <p:nvPicPr>
          <p:cNvPr id="6" name="Picture 5">
            <a:extLst>
              <a:ext uri="{FF2B5EF4-FFF2-40B4-BE49-F238E27FC236}">
                <a16:creationId xmlns:a16="http://schemas.microsoft.com/office/drawing/2014/main" id="{EC2F4A8B-39A0-4BFE-ADC2-B0F448E6F2A8}"/>
              </a:ext>
            </a:extLst>
          </p:cNvPr>
          <p:cNvPicPr>
            <a:picLocks noChangeAspect="1"/>
          </p:cNvPicPr>
          <p:nvPr/>
        </p:nvPicPr>
        <p:blipFill>
          <a:blip r:embed="rId7"/>
          <a:stretch>
            <a:fillRect/>
          </a:stretch>
        </p:blipFill>
        <p:spPr>
          <a:xfrm>
            <a:off x="9582011" y="499177"/>
            <a:ext cx="2056554" cy="1370121"/>
          </a:xfrm>
          <a:prstGeom prst="rect">
            <a:avLst/>
          </a:prstGeom>
        </p:spPr>
      </p:pic>
      <p:pic>
        <p:nvPicPr>
          <p:cNvPr id="7" name="Picture 6">
            <a:extLst>
              <a:ext uri="{FF2B5EF4-FFF2-40B4-BE49-F238E27FC236}">
                <a16:creationId xmlns:a16="http://schemas.microsoft.com/office/drawing/2014/main" id="{134C509B-44FE-4CE0-9D17-07AADE89F847}"/>
              </a:ext>
            </a:extLst>
          </p:cNvPr>
          <p:cNvPicPr>
            <a:picLocks noChangeAspect="1"/>
          </p:cNvPicPr>
          <p:nvPr/>
        </p:nvPicPr>
        <p:blipFill>
          <a:blip r:embed="rId8"/>
          <a:stretch>
            <a:fillRect/>
          </a:stretch>
        </p:blipFill>
        <p:spPr>
          <a:xfrm>
            <a:off x="9582010" y="5460560"/>
            <a:ext cx="2299851" cy="1239045"/>
          </a:xfrm>
          <a:prstGeom prst="rect">
            <a:avLst/>
          </a:prstGeom>
        </p:spPr>
      </p:pic>
      <p:pic>
        <p:nvPicPr>
          <p:cNvPr id="9" name="Picture 8">
            <a:extLst>
              <a:ext uri="{FF2B5EF4-FFF2-40B4-BE49-F238E27FC236}">
                <a16:creationId xmlns:a16="http://schemas.microsoft.com/office/drawing/2014/main" id="{4DA5D856-3E76-45F4-AE3A-E90A5CD5B0F0}"/>
              </a:ext>
            </a:extLst>
          </p:cNvPr>
          <p:cNvPicPr>
            <a:picLocks noChangeAspect="1"/>
          </p:cNvPicPr>
          <p:nvPr/>
        </p:nvPicPr>
        <p:blipFill rotWithShape="1">
          <a:blip r:embed="rId9"/>
          <a:srcRect l="9205" t="8826" r="10153" b="8326"/>
          <a:stretch/>
        </p:blipFill>
        <p:spPr>
          <a:xfrm>
            <a:off x="548035" y="499177"/>
            <a:ext cx="2174828" cy="1256051"/>
          </a:xfrm>
          <a:prstGeom prst="rect">
            <a:avLst/>
          </a:prstGeom>
        </p:spPr>
      </p:pic>
      <p:pic>
        <p:nvPicPr>
          <p:cNvPr id="10" name="Picture 9">
            <a:extLst>
              <a:ext uri="{FF2B5EF4-FFF2-40B4-BE49-F238E27FC236}">
                <a16:creationId xmlns:a16="http://schemas.microsoft.com/office/drawing/2014/main" id="{2CB5BA53-616E-4DA6-9C1C-CD041A92862C}"/>
              </a:ext>
            </a:extLst>
          </p:cNvPr>
          <p:cNvPicPr>
            <a:picLocks noChangeAspect="1"/>
          </p:cNvPicPr>
          <p:nvPr/>
        </p:nvPicPr>
        <p:blipFill>
          <a:blip r:embed="rId10"/>
          <a:stretch>
            <a:fillRect/>
          </a:stretch>
        </p:blipFill>
        <p:spPr>
          <a:xfrm>
            <a:off x="679938" y="5386049"/>
            <a:ext cx="2048325" cy="1293957"/>
          </a:xfrm>
          <a:prstGeom prst="rect">
            <a:avLst/>
          </a:prstGeom>
        </p:spPr>
      </p:pic>
      <p:pic>
        <p:nvPicPr>
          <p:cNvPr id="11" name="Audio 10">
            <a:hlinkClick r:id="" action="ppaction://media"/>
            <a:extLst>
              <a:ext uri="{FF2B5EF4-FFF2-40B4-BE49-F238E27FC236}">
                <a16:creationId xmlns:a16="http://schemas.microsoft.com/office/drawing/2014/main" id="{07988536-3C10-4EBC-970D-8055B3AC9484}"/>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488738" y="6154738"/>
            <a:ext cx="487362" cy="487362"/>
          </a:xfrm>
          <a:prstGeom prst="rect">
            <a:avLst/>
          </a:prstGeom>
        </p:spPr>
      </p:pic>
      <p:sp>
        <p:nvSpPr>
          <p:cNvPr id="12" name="TextBox 11">
            <a:extLst>
              <a:ext uri="{FF2B5EF4-FFF2-40B4-BE49-F238E27FC236}">
                <a16:creationId xmlns:a16="http://schemas.microsoft.com/office/drawing/2014/main" id="{D86514ED-7A10-4DC4-A04E-9F5ED210F475}"/>
              </a:ext>
            </a:extLst>
          </p:cNvPr>
          <p:cNvSpPr txBox="1"/>
          <p:nvPr/>
        </p:nvSpPr>
        <p:spPr>
          <a:xfrm>
            <a:off x="3124200" y="312241"/>
            <a:ext cx="5943600" cy="769441"/>
          </a:xfrm>
          <a:prstGeom prst="rect">
            <a:avLst/>
          </a:prstGeom>
          <a:noFill/>
        </p:spPr>
        <p:txBody>
          <a:bodyPr wrap="square" rtlCol="0">
            <a:spAutoFit/>
          </a:bodyPr>
          <a:lstStyle/>
          <a:p>
            <a:pPr algn="ctr"/>
            <a:r>
              <a:rPr lang="en-GB" sz="4400" dirty="0">
                <a:solidFill>
                  <a:schemeClr val="bg1"/>
                </a:solidFill>
                <a:latin typeface="Arial" panose="020B0604020202020204" pitchFamily="34" charset="0"/>
                <a:cs typeface="Arial" panose="020B0604020202020204" pitchFamily="34" charset="0"/>
              </a:rPr>
              <a:t>Stakeholder Analysis </a:t>
            </a:r>
          </a:p>
        </p:txBody>
      </p:sp>
    </p:spTree>
    <p:extLst>
      <p:ext uri="{BB962C8B-B14F-4D97-AF65-F5344CB8AC3E}">
        <p14:creationId xmlns:p14="http://schemas.microsoft.com/office/powerpoint/2010/main" val="774096398"/>
      </p:ext>
    </p:extLst>
  </p:cSld>
  <p:clrMapOvr>
    <a:masterClrMapping/>
  </p:clrMapOvr>
  <mc:AlternateContent xmlns:mc="http://schemas.openxmlformats.org/markup-compatibility/2006">
    <mc:Choice xmlns:p14="http://schemas.microsoft.com/office/powerpoint/2010/main" Requires="p14">
      <p:transition spd="slow" p14:dur="2000" advTm="42797"/>
    </mc:Choice>
    <mc:Fallback>
      <p:transition spd="slow" advTm="427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E7D49741-FDE0-47ED-984C-7F69D428AEC7}"/>
              </a:ext>
            </a:extLst>
          </p:cNvPr>
          <p:cNvSpPr txBox="1"/>
          <p:nvPr/>
        </p:nvSpPr>
        <p:spPr>
          <a:xfrm>
            <a:off x="849099" y="141552"/>
            <a:ext cx="5712824" cy="1325563"/>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4400" kern="1200" dirty="0">
                <a:solidFill>
                  <a:schemeClr val="tx1"/>
                </a:solidFill>
                <a:latin typeface="Arial" panose="020B0604020202020204" pitchFamily="34" charset="0"/>
                <a:ea typeface="+mj-ea"/>
                <a:cs typeface="Arial" panose="020B0604020202020204" pitchFamily="34" charset="0"/>
              </a:rPr>
              <a:t>Recommendations</a:t>
            </a:r>
            <a:r>
              <a:rPr lang="en-US" sz="4400" kern="1200" dirty="0">
                <a:solidFill>
                  <a:schemeClr val="tx1"/>
                </a:solidFill>
                <a:latin typeface="+mj-lt"/>
                <a:ea typeface="+mj-ea"/>
                <a:cs typeface="+mj-cs"/>
              </a:rPr>
              <a:t> </a:t>
            </a:r>
          </a:p>
        </p:txBody>
      </p:sp>
      <p:sp>
        <p:nvSpPr>
          <p:cNvPr id="3" name="Content Placeholder 2">
            <a:extLst>
              <a:ext uri="{FF2B5EF4-FFF2-40B4-BE49-F238E27FC236}">
                <a16:creationId xmlns:a16="http://schemas.microsoft.com/office/drawing/2014/main" id="{79D26B7D-0DFE-46A5-88DB-EFACCF33C3AE}"/>
              </a:ext>
            </a:extLst>
          </p:cNvPr>
          <p:cNvSpPr>
            <a:spLocks noGrp="1"/>
          </p:cNvSpPr>
          <p:nvPr>
            <p:ph idx="1"/>
          </p:nvPr>
        </p:nvSpPr>
        <p:spPr>
          <a:xfrm>
            <a:off x="774012" y="1743228"/>
            <a:ext cx="4558309" cy="4289709"/>
          </a:xfrm>
        </p:spPr>
        <p:txBody>
          <a:bodyPr vert="horz" lIns="91440" tIns="45720" rIns="91440" bIns="45720" rtlCol="0" anchor="t">
            <a:normAutofit/>
          </a:bodyPr>
          <a:lstStyle/>
          <a:p>
            <a:r>
              <a:rPr lang="en-US" sz="1800" dirty="0">
                <a:latin typeface="Arial" panose="020B0604020202020204" pitchFamily="34" charset="0"/>
                <a:cs typeface="Arial" panose="020B0604020202020204" pitchFamily="34" charset="0"/>
              </a:rPr>
              <a:t>Coca-Cola could </a:t>
            </a:r>
            <a:r>
              <a:rPr lang="en-US" sz="1800" dirty="0" err="1">
                <a:latin typeface="Arial" panose="020B0604020202020204" pitchFamily="34" charset="0"/>
                <a:cs typeface="Arial" panose="020B0604020202020204" pitchFamily="34" charset="0"/>
              </a:rPr>
              <a:t>utilise</a:t>
            </a:r>
            <a:r>
              <a:rPr lang="en-US" sz="1800" dirty="0">
                <a:latin typeface="Arial" panose="020B0604020202020204" pitchFamily="34" charset="0"/>
                <a:cs typeface="Arial" panose="020B0604020202020204" pitchFamily="34" charset="0"/>
              </a:rPr>
              <a:t> the diversification strategy from the Ansoff Matrix.</a:t>
            </a:r>
          </a:p>
          <a:p>
            <a:pPr marL="0"/>
            <a:endParaRPr lang="en-US"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Coca-Cola could expand and diversify into the alcoholic beverage industry or food industry.</a:t>
            </a:r>
          </a:p>
          <a:p>
            <a:endParaRPr lang="en-US"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Coca-Cola could produce refillable bottles or use sustainable packaging materials in order to reduce single use plastic.</a:t>
            </a:r>
          </a:p>
        </p:txBody>
      </p:sp>
      <p:sp>
        <p:nvSpPr>
          <p:cNvPr id="27" name="Oval 26">
            <a:extLst>
              <a:ext uri="{FF2B5EF4-FFF2-40B4-BE49-F238E27FC236}">
                <a16:creationId xmlns:a16="http://schemas.microsoft.com/office/drawing/2014/main" id="{C99A8FB7-A79B-4BC9-9D56-B79587F6A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04761" y="2650637"/>
            <a:ext cx="3118104" cy="311810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Freeform: Shape 28">
            <a:extLst>
              <a:ext uri="{FF2B5EF4-FFF2-40B4-BE49-F238E27FC236}">
                <a16:creationId xmlns:a16="http://schemas.microsoft.com/office/drawing/2014/main" id="{B23893E2-3349-46D7-A7AA-B9E447957F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96859" y="0"/>
            <a:ext cx="4198060" cy="3650200"/>
          </a:xfrm>
          <a:custGeom>
            <a:avLst/>
            <a:gdLst>
              <a:gd name="connsiteX0" fmla="*/ 262846 w 4198060"/>
              <a:gd name="connsiteY0" fmla="*/ 0 h 3650200"/>
              <a:gd name="connsiteX1" fmla="*/ 4198060 w 4198060"/>
              <a:gd name="connsiteY1" fmla="*/ 0 h 3650200"/>
              <a:gd name="connsiteX2" fmla="*/ 4198060 w 4198060"/>
              <a:gd name="connsiteY2" fmla="*/ 3021648 h 3650200"/>
              <a:gd name="connsiteX3" fmla="*/ 4142653 w 4198060"/>
              <a:gd name="connsiteY3" fmla="*/ 3072005 h 3650200"/>
              <a:gd name="connsiteX4" fmla="*/ 2532040 w 4198060"/>
              <a:gd name="connsiteY4" fmla="*/ 3650200 h 3650200"/>
              <a:gd name="connsiteX5" fmla="*/ 0 w 4198060"/>
              <a:gd name="connsiteY5" fmla="*/ 1118160 h 3650200"/>
              <a:gd name="connsiteX6" fmla="*/ 198981 w 4198060"/>
              <a:gd name="connsiteY6" fmla="*/ 132576 h 3650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8060" h="3650200">
                <a:moveTo>
                  <a:pt x="262846" y="0"/>
                </a:moveTo>
                <a:lnTo>
                  <a:pt x="4198060" y="0"/>
                </a:lnTo>
                <a:lnTo>
                  <a:pt x="4198060" y="3021648"/>
                </a:lnTo>
                <a:lnTo>
                  <a:pt x="4142653" y="3072005"/>
                </a:lnTo>
                <a:cubicBezTo>
                  <a:pt x="3704967" y="3433216"/>
                  <a:pt x="3143843" y="3650200"/>
                  <a:pt x="2532040" y="3650200"/>
                </a:cubicBezTo>
                <a:cubicBezTo>
                  <a:pt x="1133633" y="3650200"/>
                  <a:pt x="0" y="2516567"/>
                  <a:pt x="0" y="1118160"/>
                </a:cubicBezTo>
                <a:cubicBezTo>
                  <a:pt x="0" y="768558"/>
                  <a:pt x="70852" y="435505"/>
                  <a:pt x="198981" y="132576"/>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Picture 7">
            <a:extLst>
              <a:ext uri="{FF2B5EF4-FFF2-40B4-BE49-F238E27FC236}">
                <a16:creationId xmlns:a16="http://schemas.microsoft.com/office/drawing/2014/main" id="{552A9703-ED3A-402C-BB5C-31569E23EDA7}"/>
              </a:ext>
            </a:extLst>
          </p:cNvPr>
          <p:cNvPicPr>
            <a:picLocks noChangeAspect="1"/>
          </p:cNvPicPr>
          <p:nvPr/>
        </p:nvPicPr>
        <p:blipFill rotWithShape="1">
          <a:blip r:embed="rId5"/>
          <a:srcRect r="-4" b="-4"/>
          <a:stretch/>
        </p:blipFill>
        <p:spPr>
          <a:xfrm>
            <a:off x="5969353" y="2815228"/>
            <a:ext cx="2788920" cy="2788920"/>
          </a:xfrm>
          <a:custGeom>
            <a:avLst/>
            <a:gdLst/>
            <a:ahLst/>
            <a:cxnLst/>
            <a:rect l="l" t="t" r="r" b="b"/>
            <a:pathLst>
              <a:path w="2880360" h="2880360">
                <a:moveTo>
                  <a:pt x="1440180" y="0"/>
                </a:moveTo>
                <a:cubicBezTo>
                  <a:pt x="2235569" y="0"/>
                  <a:pt x="2880360" y="644791"/>
                  <a:pt x="2880360" y="1440180"/>
                </a:cubicBezTo>
                <a:cubicBezTo>
                  <a:pt x="2880360" y="2235569"/>
                  <a:pt x="2235569" y="2880360"/>
                  <a:pt x="1440180" y="2880360"/>
                </a:cubicBezTo>
                <a:cubicBezTo>
                  <a:pt x="644791" y="2880360"/>
                  <a:pt x="0" y="2235569"/>
                  <a:pt x="0" y="1440180"/>
                </a:cubicBezTo>
                <a:cubicBezTo>
                  <a:pt x="0" y="644791"/>
                  <a:pt x="644791" y="0"/>
                  <a:pt x="1440180" y="0"/>
                </a:cubicBezTo>
                <a:close/>
              </a:path>
            </a:pathLst>
          </a:custGeom>
        </p:spPr>
      </p:pic>
      <p:pic>
        <p:nvPicPr>
          <p:cNvPr id="6" name="Picture 5">
            <a:extLst>
              <a:ext uri="{FF2B5EF4-FFF2-40B4-BE49-F238E27FC236}">
                <a16:creationId xmlns:a16="http://schemas.microsoft.com/office/drawing/2014/main" id="{E78FC3E5-6EAF-409E-8376-BBC5409ED2B4}"/>
              </a:ext>
            </a:extLst>
          </p:cNvPr>
          <p:cNvPicPr>
            <a:picLocks noChangeAspect="1"/>
          </p:cNvPicPr>
          <p:nvPr/>
        </p:nvPicPr>
        <p:blipFill rotWithShape="1">
          <a:blip r:embed="rId6"/>
          <a:srcRect l="7917" r="12817" b="-2"/>
          <a:stretch/>
        </p:blipFill>
        <p:spPr>
          <a:xfrm>
            <a:off x="8160603" y="2"/>
            <a:ext cx="4034316" cy="3486455"/>
          </a:xfrm>
          <a:custGeom>
            <a:avLst/>
            <a:gdLst/>
            <a:ahLst/>
            <a:cxnLst/>
            <a:rect l="l" t="t" r="r" b="b"/>
            <a:pathLst>
              <a:path w="4034316" h="3486455">
                <a:moveTo>
                  <a:pt x="280681" y="0"/>
                </a:moveTo>
                <a:lnTo>
                  <a:pt x="4034316" y="0"/>
                </a:lnTo>
                <a:lnTo>
                  <a:pt x="4034316" y="2800630"/>
                </a:lnTo>
                <a:lnTo>
                  <a:pt x="3874752" y="2945652"/>
                </a:lnTo>
                <a:cubicBezTo>
                  <a:pt x="3465371" y="3283503"/>
                  <a:pt x="2940535" y="3486455"/>
                  <a:pt x="2368296" y="3486455"/>
                </a:cubicBezTo>
                <a:cubicBezTo>
                  <a:pt x="1060322" y="3486455"/>
                  <a:pt x="0" y="2426133"/>
                  <a:pt x="0" y="1118159"/>
                </a:cubicBezTo>
                <a:cubicBezTo>
                  <a:pt x="0" y="791166"/>
                  <a:pt x="66270" y="479650"/>
                  <a:pt x="186113" y="196311"/>
                </a:cubicBezTo>
                <a:close/>
              </a:path>
            </a:pathLst>
          </a:custGeom>
        </p:spPr>
      </p:pic>
      <p:sp>
        <p:nvSpPr>
          <p:cNvPr id="31" name="Freeform: Shape 30">
            <a:extLst>
              <a:ext uri="{FF2B5EF4-FFF2-40B4-BE49-F238E27FC236}">
                <a16:creationId xmlns:a16="http://schemas.microsoft.com/office/drawing/2014/main" id="{2B7592FE-10D1-4664-B623-353F47C8D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8132" y="4032250"/>
            <a:ext cx="3303868" cy="2825750"/>
          </a:xfrm>
          <a:custGeom>
            <a:avLst/>
            <a:gdLst>
              <a:gd name="connsiteX0" fmla="*/ 1888600 w 3303868"/>
              <a:gd name="connsiteY0" fmla="*/ 0 h 2825750"/>
              <a:gd name="connsiteX1" fmla="*/ 3224042 w 3303868"/>
              <a:gd name="connsiteY1" fmla="*/ 553158 h 2825750"/>
              <a:gd name="connsiteX2" fmla="*/ 3303868 w 3303868"/>
              <a:gd name="connsiteY2" fmla="*/ 640989 h 2825750"/>
              <a:gd name="connsiteX3" fmla="*/ 3303868 w 3303868"/>
              <a:gd name="connsiteY3" fmla="*/ 2825750 h 2825750"/>
              <a:gd name="connsiteX4" fmla="*/ 250380 w 3303868"/>
              <a:gd name="connsiteY4" fmla="*/ 2825750 h 2825750"/>
              <a:gd name="connsiteX5" fmla="*/ 227944 w 3303868"/>
              <a:gd name="connsiteY5" fmla="*/ 2788819 h 2825750"/>
              <a:gd name="connsiteX6" fmla="*/ 0 w 3303868"/>
              <a:gd name="connsiteY6" fmla="*/ 1888600 h 2825750"/>
              <a:gd name="connsiteX7" fmla="*/ 1888600 w 3303868"/>
              <a:gd name="connsiteY7" fmla="*/ 0 h 2825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03868" h="2825750">
                <a:moveTo>
                  <a:pt x="1888600" y="0"/>
                </a:moveTo>
                <a:cubicBezTo>
                  <a:pt x="2410123" y="0"/>
                  <a:pt x="2882273" y="211389"/>
                  <a:pt x="3224042" y="553158"/>
                </a:cubicBezTo>
                <a:lnTo>
                  <a:pt x="3303868" y="640989"/>
                </a:lnTo>
                <a:lnTo>
                  <a:pt x="3303868" y="2825750"/>
                </a:lnTo>
                <a:lnTo>
                  <a:pt x="250380" y="2825750"/>
                </a:lnTo>
                <a:lnTo>
                  <a:pt x="227944" y="2788819"/>
                </a:lnTo>
                <a:cubicBezTo>
                  <a:pt x="82574" y="2521217"/>
                  <a:pt x="0" y="2214552"/>
                  <a:pt x="0" y="1888600"/>
                </a:cubicBezTo>
                <a:cubicBezTo>
                  <a:pt x="0" y="845555"/>
                  <a:pt x="845555" y="0"/>
                  <a:pt x="1888600"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1">
            <a:extLst>
              <a:ext uri="{FF2B5EF4-FFF2-40B4-BE49-F238E27FC236}">
                <a16:creationId xmlns:a16="http://schemas.microsoft.com/office/drawing/2014/main" id="{BC8A42A0-53F7-4128-A1B0-F73208D272A0}"/>
              </a:ext>
            </a:extLst>
          </p:cNvPr>
          <p:cNvPicPr>
            <a:picLocks noChangeAspect="1"/>
          </p:cNvPicPr>
          <p:nvPr/>
        </p:nvPicPr>
        <p:blipFill rotWithShape="1">
          <a:blip r:embed="rId7"/>
          <a:srcRect l="8759" r="24885" b="2"/>
          <a:stretch/>
        </p:blipFill>
        <p:spPr>
          <a:xfrm>
            <a:off x="9053088" y="4197217"/>
            <a:ext cx="3138912" cy="2660795"/>
          </a:xfrm>
          <a:custGeom>
            <a:avLst/>
            <a:gdLst/>
            <a:ahLst/>
            <a:cxnLst/>
            <a:rect l="l" t="t" r="r" b="b"/>
            <a:pathLst>
              <a:path w="3138912" h="2660795">
                <a:moveTo>
                  <a:pt x="1723644" y="0"/>
                </a:moveTo>
                <a:cubicBezTo>
                  <a:pt x="2259111" y="0"/>
                  <a:pt x="2737550" y="244172"/>
                  <a:pt x="3053691" y="627247"/>
                </a:cubicBezTo>
                <a:lnTo>
                  <a:pt x="3138912" y="741211"/>
                </a:lnTo>
                <a:lnTo>
                  <a:pt x="3138912" y="2660795"/>
                </a:lnTo>
                <a:lnTo>
                  <a:pt x="278239" y="2660795"/>
                </a:lnTo>
                <a:lnTo>
                  <a:pt x="208035" y="2545235"/>
                </a:lnTo>
                <a:cubicBezTo>
                  <a:pt x="75362" y="2301006"/>
                  <a:pt x="0" y="2021126"/>
                  <a:pt x="0" y="1723644"/>
                </a:cubicBezTo>
                <a:cubicBezTo>
                  <a:pt x="0" y="771702"/>
                  <a:pt x="771702" y="0"/>
                  <a:pt x="1723644" y="0"/>
                </a:cubicBezTo>
                <a:close/>
              </a:path>
            </a:pathLst>
          </a:custGeom>
        </p:spPr>
      </p:pic>
      <p:pic>
        <p:nvPicPr>
          <p:cNvPr id="10" name="Audio 9">
            <a:hlinkClick r:id="" action="ppaction://media"/>
            <a:extLst>
              <a:ext uri="{FF2B5EF4-FFF2-40B4-BE49-F238E27FC236}">
                <a16:creationId xmlns:a16="http://schemas.microsoft.com/office/drawing/2014/main" id="{7DC4A2AA-E733-4DB4-87E0-5A66D7E0BB27}"/>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93675628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12374"/>
    </mc:Choice>
    <mc:Fallback>
      <p:transition spd="slow" advTm="123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D1B837-76F6-4692-BE91-35C8AC428CC4}"/>
              </a:ext>
            </a:extLst>
          </p:cNvPr>
          <p:cNvSpPr>
            <a:spLocks noGrp="1"/>
          </p:cNvSpPr>
          <p:nvPr>
            <p:ph type="title"/>
          </p:nvPr>
        </p:nvSpPr>
        <p:spPr>
          <a:xfrm>
            <a:off x="503287" y="197110"/>
            <a:ext cx="4624342" cy="1160203"/>
          </a:xfrm>
        </p:spPr>
        <p:txBody>
          <a:bodyPr>
            <a:normAutofit/>
          </a:bodyPr>
          <a:lstStyle/>
          <a:p>
            <a:pPr algn="ctr"/>
            <a:r>
              <a:rPr lang="en-GB" dirty="0">
                <a:latin typeface="Arial" panose="020B0604020202020204" pitchFamily="34" charset="0"/>
                <a:cs typeface="Arial" panose="020B0604020202020204" pitchFamily="34" charset="0"/>
              </a:rPr>
              <a:t>Diversification </a:t>
            </a:r>
          </a:p>
        </p:txBody>
      </p:sp>
      <p:sp>
        <p:nvSpPr>
          <p:cNvPr id="40" name="Oval 39">
            <a:extLst>
              <a:ext uri="{FF2B5EF4-FFF2-40B4-BE49-F238E27FC236}">
                <a16:creationId xmlns:a16="http://schemas.microsoft.com/office/drawing/2014/main" id="{07977D39-626F-40D7-B00F-16E02602DD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5495" y="197110"/>
            <a:ext cx="2020824" cy="202082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B12B02C9-C67E-4AC4-8CF1-A75B04361879}"/>
              </a:ext>
            </a:extLst>
          </p:cNvPr>
          <p:cNvPicPr>
            <a:picLocks noChangeAspect="1"/>
          </p:cNvPicPr>
          <p:nvPr/>
        </p:nvPicPr>
        <p:blipFill rotWithShape="1">
          <a:blip r:embed="rId5"/>
          <a:srcRect t="52545" r="4" b="9956"/>
          <a:stretch/>
        </p:blipFill>
        <p:spPr>
          <a:xfrm>
            <a:off x="5680087" y="361702"/>
            <a:ext cx="1691640" cy="1691640"/>
          </a:xfrm>
          <a:custGeom>
            <a:avLst/>
            <a:gdLst/>
            <a:ahLst/>
            <a:cxnLst/>
            <a:rect l="l" t="t" r="r" b="b"/>
            <a:pathLst>
              <a:path w="1956816" h="1956816">
                <a:moveTo>
                  <a:pt x="978408" y="0"/>
                </a:moveTo>
                <a:cubicBezTo>
                  <a:pt x="1518768" y="0"/>
                  <a:pt x="1956816" y="438048"/>
                  <a:pt x="1956816" y="978408"/>
                </a:cubicBezTo>
                <a:cubicBezTo>
                  <a:pt x="1956816" y="1518768"/>
                  <a:pt x="1518768" y="1956816"/>
                  <a:pt x="978408" y="1956816"/>
                </a:cubicBezTo>
                <a:cubicBezTo>
                  <a:pt x="438048" y="1956816"/>
                  <a:pt x="0" y="1518768"/>
                  <a:pt x="0" y="978408"/>
                </a:cubicBezTo>
                <a:cubicBezTo>
                  <a:pt x="0" y="438048"/>
                  <a:pt x="438048" y="0"/>
                  <a:pt x="978408" y="0"/>
                </a:cubicBezTo>
                <a:close/>
              </a:path>
            </a:pathLst>
          </a:custGeom>
        </p:spPr>
      </p:pic>
      <p:sp>
        <p:nvSpPr>
          <p:cNvPr id="3" name="Content Placeholder 2">
            <a:extLst>
              <a:ext uri="{FF2B5EF4-FFF2-40B4-BE49-F238E27FC236}">
                <a16:creationId xmlns:a16="http://schemas.microsoft.com/office/drawing/2014/main" id="{C5FC7CA1-5282-4549-A030-32CB206085B3}"/>
              </a:ext>
            </a:extLst>
          </p:cNvPr>
          <p:cNvSpPr>
            <a:spLocks noGrp="1"/>
          </p:cNvSpPr>
          <p:nvPr>
            <p:ph idx="1"/>
          </p:nvPr>
        </p:nvSpPr>
        <p:spPr>
          <a:xfrm>
            <a:off x="503287" y="1357313"/>
            <a:ext cx="4847616" cy="5479690"/>
          </a:xfrm>
        </p:spPr>
        <p:txBody>
          <a:bodyPr anchor="t">
            <a:normAutofit/>
          </a:bodyPr>
          <a:lstStyle/>
          <a:p>
            <a:r>
              <a:rPr lang="en-GB" sz="1800" dirty="0">
                <a:latin typeface="Arial" panose="020B0604020202020204" pitchFamily="34" charset="0"/>
                <a:ea typeface="Calibri" panose="020F0502020204030204" pitchFamily="34" charset="0"/>
                <a:cs typeface="Arial" panose="020B0604020202020204" pitchFamily="34" charset="0"/>
              </a:rPr>
              <a:t>E</a:t>
            </a:r>
            <a:r>
              <a:rPr lang="en-GB" sz="1800" dirty="0">
                <a:effectLst/>
                <a:latin typeface="Arial" panose="020B0604020202020204" pitchFamily="34" charset="0"/>
                <a:ea typeface="Calibri" panose="020F0502020204030204" pitchFamily="34" charset="0"/>
                <a:cs typeface="Arial" panose="020B0604020202020204" pitchFamily="34" charset="0"/>
              </a:rPr>
              <a:t>xpand into the alcoholic beverage market by producing premixed alcohol beverages.</a:t>
            </a:r>
          </a:p>
          <a:p>
            <a:endParaRPr lang="en-GB" sz="1800" dirty="0">
              <a:effectLst/>
              <a:latin typeface="Arial" panose="020B0604020202020204" pitchFamily="34" charset="0"/>
              <a:ea typeface="Calibri" panose="020F0502020204030204" pitchFamily="34" charset="0"/>
              <a:cs typeface="Arial" panose="020B0604020202020204" pitchFamily="34" charset="0"/>
            </a:endParaRPr>
          </a:p>
          <a:p>
            <a:r>
              <a:rPr lang="en-GB" sz="1800" dirty="0">
                <a:effectLst/>
                <a:latin typeface="Arial" panose="020B0604020202020204" pitchFamily="34" charset="0"/>
                <a:ea typeface="Calibri" panose="020F0502020204030204" pitchFamily="34" charset="0"/>
                <a:cs typeface="Arial" panose="020B0604020202020204" pitchFamily="34" charset="0"/>
              </a:rPr>
              <a:t>In 2018, the global market size of the alcoholic beverage industry was valued at $1.5 trillion</a:t>
            </a:r>
            <a:r>
              <a:rPr lang="en-GB" sz="1800" dirty="0">
                <a:latin typeface="Arial" panose="020B0604020202020204" pitchFamily="34" charset="0"/>
                <a:ea typeface="Calibri" panose="020F0502020204030204" pitchFamily="34" charset="0"/>
                <a:cs typeface="Arial" panose="020B0604020202020204" pitchFamily="34" charset="0"/>
              </a:rPr>
              <a:t> (Conway, 2020).</a:t>
            </a:r>
          </a:p>
          <a:p>
            <a:pPr marL="0" indent="0">
              <a:buNone/>
            </a:pPr>
            <a:endParaRPr lang="en-GB" sz="1800" dirty="0">
              <a:latin typeface="Arial" panose="020B0604020202020204" pitchFamily="34" charset="0"/>
              <a:ea typeface="Calibri" panose="020F0502020204030204" pitchFamily="34" charset="0"/>
              <a:cs typeface="Arial" panose="020B0604020202020204" pitchFamily="34" charset="0"/>
            </a:endParaRPr>
          </a:p>
          <a:p>
            <a:r>
              <a:rPr lang="en-GB" sz="1800" dirty="0">
                <a:latin typeface="Arial" panose="020B0604020202020204" pitchFamily="34" charset="0"/>
                <a:ea typeface="Calibri" panose="020F0502020204030204" pitchFamily="34" charset="0"/>
                <a:cs typeface="Arial" panose="020B0604020202020204" pitchFamily="34" charset="0"/>
              </a:rPr>
              <a:t>Consider producing ‘hard seltzers’.</a:t>
            </a:r>
          </a:p>
          <a:p>
            <a:endParaRPr lang="en-GB"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Expand into the food market. </a:t>
            </a:r>
          </a:p>
          <a:p>
            <a:endParaRPr lang="en-US"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Pepsi are already active in the food market.</a:t>
            </a:r>
          </a:p>
          <a:p>
            <a:endParaRPr lang="en-US"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Diversification is a risky strategy.</a:t>
            </a:r>
          </a:p>
          <a:p>
            <a:endParaRPr lang="en-GB" sz="1000" dirty="0">
              <a:latin typeface="Arial" panose="020B0604020202020204" pitchFamily="34" charset="0"/>
              <a:ea typeface="Calibri" panose="020F0502020204030204" pitchFamily="34" charset="0"/>
            </a:endParaRPr>
          </a:p>
          <a:p>
            <a:endParaRPr lang="en-GB" sz="1000" dirty="0"/>
          </a:p>
        </p:txBody>
      </p:sp>
      <p:sp>
        <p:nvSpPr>
          <p:cNvPr id="42" name="Freeform: Shape 41">
            <a:extLst>
              <a:ext uri="{FF2B5EF4-FFF2-40B4-BE49-F238E27FC236}">
                <a16:creationId xmlns:a16="http://schemas.microsoft.com/office/drawing/2014/main" id="{B905CDE4-B751-4B3E-B625-6E59F89034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4932" y="1"/>
            <a:ext cx="4077068" cy="3445261"/>
          </a:xfrm>
          <a:custGeom>
            <a:avLst/>
            <a:gdLst>
              <a:gd name="connsiteX0" fmla="*/ 250035 w 4077068"/>
              <a:gd name="connsiteY0" fmla="*/ 0 h 3445261"/>
              <a:gd name="connsiteX1" fmla="*/ 4077068 w 4077068"/>
              <a:gd name="connsiteY1" fmla="*/ 0 h 3445261"/>
              <a:gd name="connsiteX2" fmla="*/ 4077068 w 4077068"/>
              <a:gd name="connsiteY2" fmla="*/ 2743040 h 3445261"/>
              <a:gd name="connsiteX3" fmla="*/ 4074154 w 4077068"/>
              <a:gd name="connsiteY3" fmla="*/ 2746247 h 3445261"/>
              <a:gd name="connsiteX4" fmla="*/ 2386584 w 4077068"/>
              <a:gd name="connsiteY4" fmla="*/ 3445261 h 3445261"/>
              <a:gd name="connsiteX5" fmla="*/ 0 w 4077068"/>
              <a:gd name="connsiteY5" fmla="*/ 1058677 h 3445261"/>
              <a:gd name="connsiteX6" fmla="*/ 187550 w 4077068"/>
              <a:gd name="connsiteY6" fmla="*/ 129711 h 3445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7068" h="3445261">
                <a:moveTo>
                  <a:pt x="250035" y="0"/>
                </a:moveTo>
                <a:lnTo>
                  <a:pt x="4077068" y="0"/>
                </a:lnTo>
                <a:lnTo>
                  <a:pt x="4077068" y="2743040"/>
                </a:lnTo>
                <a:lnTo>
                  <a:pt x="4074154" y="2746247"/>
                </a:lnTo>
                <a:cubicBezTo>
                  <a:pt x="3642267" y="3178134"/>
                  <a:pt x="3045621" y="3445261"/>
                  <a:pt x="2386584" y="3445261"/>
                </a:cubicBezTo>
                <a:cubicBezTo>
                  <a:pt x="1068510" y="3445261"/>
                  <a:pt x="0" y="2376751"/>
                  <a:pt x="0" y="1058677"/>
                </a:cubicBezTo>
                <a:cubicBezTo>
                  <a:pt x="0" y="729159"/>
                  <a:pt x="66782" y="415238"/>
                  <a:pt x="187550" y="129711"/>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4" name="Oval 43">
            <a:extLst>
              <a:ext uri="{FF2B5EF4-FFF2-40B4-BE49-F238E27FC236}">
                <a16:creationId xmlns:a16="http://schemas.microsoft.com/office/drawing/2014/main" id="{08108C16-F4C0-44AA-999D-17BD39219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3660" y="2557569"/>
            <a:ext cx="3072384" cy="30723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a:extLst>
              <a:ext uri="{FF2B5EF4-FFF2-40B4-BE49-F238E27FC236}">
                <a16:creationId xmlns:a16="http://schemas.microsoft.com/office/drawing/2014/main" id="{399A975C-3619-4A2B-BB33-2B9FB937AADA}"/>
              </a:ext>
            </a:extLst>
          </p:cNvPr>
          <p:cNvPicPr>
            <a:picLocks noChangeAspect="1"/>
          </p:cNvPicPr>
          <p:nvPr/>
        </p:nvPicPr>
        <p:blipFill rotWithShape="1">
          <a:blip r:embed="rId6"/>
          <a:srcRect l="15919" r="7335" b="6"/>
          <a:stretch/>
        </p:blipFill>
        <p:spPr>
          <a:xfrm>
            <a:off x="5838252" y="2722161"/>
            <a:ext cx="2743200" cy="2743200"/>
          </a:xfrm>
          <a:custGeom>
            <a:avLst/>
            <a:gdLst/>
            <a:ahLst/>
            <a:cxnLst/>
            <a:rect l="l" t="t" r="r" b="b"/>
            <a:pathLst>
              <a:path w="2834640" h="2834640">
                <a:moveTo>
                  <a:pt x="1417320" y="0"/>
                </a:moveTo>
                <a:cubicBezTo>
                  <a:pt x="2200084" y="0"/>
                  <a:pt x="2834640" y="634556"/>
                  <a:pt x="2834640" y="1417320"/>
                </a:cubicBezTo>
                <a:cubicBezTo>
                  <a:pt x="2834640" y="2200084"/>
                  <a:pt x="2200084" y="2834640"/>
                  <a:pt x="1417320" y="2834640"/>
                </a:cubicBezTo>
                <a:cubicBezTo>
                  <a:pt x="634556" y="2834640"/>
                  <a:pt x="0" y="2200084"/>
                  <a:pt x="0" y="1417320"/>
                </a:cubicBezTo>
                <a:cubicBezTo>
                  <a:pt x="0" y="634556"/>
                  <a:pt x="634556" y="0"/>
                  <a:pt x="1417320" y="0"/>
                </a:cubicBezTo>
                <a:close/>
              </a:path>
            </a:pathLst>
          </a:custGeom>
        </p:spPr>
      </p:pic>
      <p:pic>
        <p:nvPicPr>
          <p:cNvPr id="8" name="Picture 7">
            <a:extLst>
              <a:ext uri="{FF2B5EF4-FFF2-40B4-BE49-F238E27FC236}">
                <a16:creationId xmlns:a16="http://schemas.microsoft.com/office/drawing/2014/main" id="{B6294F88-13F6-4E3B-9C08-6DEA6CF8BE45}"/>
              </a:ext>
            </a:extLst>
          </p:cNvPr>
          <p:cNvPicPr>
            <a:picLocks noChangeAspect="1"/>
          </p:cNvPicPr>
          <p:nvPr/>
        </p:nvPicPr>
        <p:blipFill rotWithShape="1">
          <a:blip r:embed="rId7"/>
          <a:srcRect r="-2" b="928"/>
          <a:stretch/>
        </p:blipFill>
        <p:spPr>
          <a:xfrm>
            <a:off x="8278624" y="2"/>
            <a:ext cx="3913376" cy="3281569"/>
          </a:xfrm>
          <a:custGeom>
            <a:avLst/>
            <a:gdLst/>
            <a:ahLst/>
            <a:cxnLst/>
            <a:rect l="l" t="t" r="r" b="b"/>
            <a:pathLst>
              <a:path w="3913376" h="3281569">
                <a:moveTo>
                  <a:pt x="267865" y="0"/>
                </a:moveTo>
                <a:lnTo>
                  <a:pt x="3913376" y="0"/>
                </a:lnTo>
                <a:lnTo>
                  <a:pt x="3913376" y="2499938"/>
                </a:lnTo>
                <a:lnTo>
                  <a:pt x="3794714" y="2630499"/>
                </a:lnTo>
                <a:cubicBezTo>
                  <a:pt x="3392450" y="3032763"/>
                  <a:pt x="2836727" y="3281569"/>
                  <a:pt x="2222892" y="3281569"/>
                </a:cubicBezTo>
                <a:cubicBezTo>
                  <a:pt x="995223" y="3281569"/>
                  <a:pt x="0" y="2286346"/>
                  <a:pt x="0" y="1058677"/>
                </a:cubicBezTo>
                <a:cubicBezTo>
                  <a:pt x="0" y="751760"/>
                  <a:pt x="62202" y="459370"/>
                  <a:pt x="174686" y="193427"/>
                </a:cubicBezTo>
                <a:close/>
              </a:path>
            </a:pathLst>
          </a:custGeom>
        </p:spPr>
      </p:pic>
      <p:sp>
        <p:nvSpPr>
          <p:cNvPr id="46" name="Freeform: Shape 45">
            <a:extLst>
              <a:ext uri="{FF2B5EF4-FFF2-40B4-BE49-F238E27FC236}">
                <a16:creationId xmlns:a16="http://schemas.microsoft.com/office/drawing/2014/main" id="{C8F10CB3-3B5E-4C7A-98CF-B87454DD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48370" y="3966828"/>
            <a:ext cx="3339958" cy="2891173"/>
          </a:xfrm>
          <a:custGeom>
            <a:avLst/>
            <a:gdLst>
              <a:gd name="connsiteX0" fmla="*/ 2002536 w 3339958"/>
              <a:gd name="connsiteY0" fmla="*/ 0 h 2891173"/>
              <a:gd name="connsiteX1" fmla="*/ 3276335 w 3339958"/>
              <a:gd name="connsiteY1" fmla="*/ 457282 h 2891173"/>
              <a:gd name="connsiteX2" fmla="*/ 3339958 w 3339958"/>
              <a:gd name="connsiteY2" fmla="*/ 515107 h 2891173"/>
              <a:gd name="connsiteX3" fmla="*/ 3339958 w 3339958"/>
              <a:gd name="connsiteY3" fmla="*/ 2891173 h 2891173"/>
              <a:gd name="connsiteX4" fmla="*/ 209954 w 3339958"/>
              <a:gd name="connsiteY4" fmla="*/ 2891173 h 2891173"/>
              <a:gd name="connsiteX5" fmla="*/ 157369 w 3339958"/>
              <a:gd name="connsiteY5" fmla="*/ 2782014 h 2891173"/>
              <a:gd name="connsiteX6" fmla="*/ 0 w 3339958"/>
              <a:gd name="connsiteY6" fmla="*/ 2002536 h 2891173"/>
              <a:gd name="connsiteX7" fmla="*/ 2002536 w 3339958"/>
              <a:gd name="connsiteY7" fmla="*/ 0 h 289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39958" h="2891173">
                <a:moveTo>
                  <a:pt x="2002536" y="0"/>
                </a:moveTo>
                <a:cubicBezTo>
                  <a:pt x="2486398" y="0"/>
                  <a:pt x="2930179" y="171609"/>
                  <a:pt x="3276335" y="457282"/>
                </a:cubicBezTo>
                <a:lnTo>
                  <a:pt x="3339958" y="515107"/>
                </a:lnTo>
                <a:lnTo>
                  <a:pt x="3339958" y="2891173"/>
                </a:lnTo>
                <a:lnTo>
                  <a:pt x="209954" y="2891173"/>
                </a:lnTo>
                <a:lnTo>
                  <a:pt x="157369" y="2782014"/>
                </a:lnTo>
                <a:cubicBezTo>
                  <a:pt x="56036" y="2542434"/>
                  <a:pt x="0" y="2279029"/>
                  <a:pt x="0" y="2002536"/>
                </a:cubicBezTo>
                <a:cubicBezTo>
                  <a:pt x="0" y="896566"/>
                  <a:pt x="896566" y="0"/>
                  <a:pt x="2002536"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0" name="Picture 9">
            <a:extLst>
              <a:ext uri="{FF2B5EF4-FFF2-40B4-BE49-F238E27FC236}">
                <a16:creationId xmlns:a16="http://schemas.microsoft.com/office/drawing/2014/main" id="{6BBB8889-56DD-40BE-8D4E-06C04722C1B1}"/>
              </a:ext>
            </a:extLst>
          </p:cNvPr>
          <p:cNvPicPr>
            <a:picLocks noChangeAspect="1"/>
          </p:cNvPicPr>
          <p:nvPr/>
        </p:nvPicPr>
        <p:blipFill rotWithShape="1">
          <a:blip r:embed="rId8"/>
          <a:srcRect r="-1" b="965"/>
          <a:stretch/>
        </p:blipFill>
        <p:spPr>
          <a:xfrm>
            <a:off x="9377278" y="4422903"/>
            <a:ext cx="2814722" cy="2414100"/>
          </a:xfrm>
          <a:custGeom>
            <a:avLst/>
            <a:gdLst/>
            <a:ahLst/>
            <a:cxnLst/>
            <a:rect l="l" t="t" r="r" b="b"/>
            <a:pathLst>
              <a:path w="3178912" h="2726454">
                <a:moveTo>
                  <a:pt x="1837818" y="0"/>
                </a:moveTo>
                <a:cubicBezTo>
                  <a:pt x="2345318" y="0"/>
                  <a:pt x="2804772" y="205705"/>
                  <a:pt x="3137352" y="538285"/>
                </a:cubicBezTo>
                <a:lnTo>
                  <a:pt x="3178912" y="584013"/>
                </a:lnTo>
                <a:lnTo>
                  <a:pt x="3178912" y="2726454"/>
                </a:lnTo>
                <a:lnTo>
                  <a:pt x="229483" y="2726454"/>
                </a:lnTo>
                <a:lnTo>
                  <a:pt x="221815" y="2713832"/>
                </a:lnTo>
                <a:cubicBezTo>
                  <a:pt x="80353" y="2453425"/>
                  <a:pt x="0" y="2155005"/>
                  <a:pt x="0" y="1837818"/>
                </a:cubicBezTo>
                <a:cubicBezTo>
                  <a:pt x="0" y="822819"/>
                  <a:pt x="822819" y="0"/>
                  <a:pt x="1837818" y="0"/>
                </a:cubicBezTo>
                <a:close/>
              </a:path>
            </a:pathLst>
          </a:custGeom>
        </p:spPr>
      </p:pic>
      <p:pic>
        <p:nvPicPr>
          <p:cNvPr id="30" name="Audio 29">
            <a:hlinkClick r:id="" action="ppaction://media"/>
            <a:extLst>
              <a:ext uri="{FF2B5EF4-FFF2-40B4-BE49-F238E27FC236}">
                <a16:creationId xmlns:a16="http://schemas.microsoft.com/office/drawing/2014/main" id="{34B04E34-8508-456D-BEC7-DF5B4B4E1896}"/>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70445152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124406"/>
    </mc:Choice>
    <mc:Fallback>
      <p:transition spd="slow" advTm="1244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0"/>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58E40-3C1A-450D-8F0C-89A98F55ECE8}"/>
              </a:ext>
            </a:extLst>
          </p:cNvPr>
          <p:cNvSpPr>
            <a:spLocks noGrp="1"/>
          </p:cNvSpPr>
          <p:nvPr>
            <p:ph type="title"/>
          </p:nvPr>
        </p:nvSpPr>
        <p:spPr>
          <a:xfrm>
            <a:off x="356069" y="141552"/>
            <a:ext cx="4950375" cy="1911790"/>
          </a:xfrm>
        </p:spPr>
        <p:txBody>
          <a:bodyPr>
            <a:normAutofit/>
          </a:bodyPr>
          <a:lstStyle/>
          <a:p>
            <a:pPr algn="ctr"/>
            <a:r>
              <a:rPr lang="en-GB" dirty="0">
                <a:latin typeface="Arial" panose="020B0604020202020204" pitchFamily="34" charset="0"/>
                <a:cs typeface="Arial" panose="020B0604020202020204" pitchFamily="34" charset="0"/>
              </a:rPr>
              <a:t>Refillable Bottles</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and Sustainable Materials  </a:t>
            </a:r>
          </a:p>
        </p:txBody>
      </p:sp>
      <p:sp>
        <p:nvSpPr>
          <p:cNvPr id="105" name="Oval 104">
            <a:extLst>
              <a:ext uri="{FF2B5EF4-FFF2-40B4-BE49-F238E27FC236}">
                <a16:creationId xmlns:a16="http://schemas.microsoft.com/office/drawing/2014/main" id="{07977D39-626F-40D7-B00F-16E02602DD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5495" y="197110"/>
            <a:ext cx="2020824" cy="202082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descr="A bottle of items on a table&#10;&#10;Description automatically generated">
            <a:extLst>
              <a:ext uri="{FF2B5EF4-FFF2-40B4-BE49-F238E27FC236}">
                <a16:creationId xmlns:a16="http://schemas.microsoft.com/office/drawing/2014/main" id="{28CC907F-275C-4422-8181-47B648D47624}"/>
              </a:ext>
            </a:extLst>
          </p:cNvPr>
          <p:cNvPicPr>
            <a:picLocks noChangeAspect="1"/>
          </p:cNvPicPr>
          <p:nvPr/>
        </p:nvPicPr>
        <p:blipFill rotWithShape="1">
          <a:blip r:embed="rId5"/>
          <a:srcRect l="20207" r="15296" b="4"/>
          <a:stretch/>
        </p:blipFill>
        <p:spPr>
          <a:xfrm>
            <a:off x="5680087" y="361702"/>
            <a:ext cx="1691640" cy="1691640"/>
          </a:xfrm>
          <a:custGeom>
            <a:avLst/>
            <a:gdLst/>
            <a:ahLst/>
            <a:cxnLst/>
            <a:rect l="l" t="t" r="r" b="b"/>
            <a:pathLst>
              <a:path w="1956816" h="1956816">
                <a:moveTo>
                  <a:pt x="978408" y="0"/>
                </a:moveTo>
                <a:cubicBezTo>
                  <a:pt x="1518768" y="0"/>
                  <a:pt x="1956816" y="438048"/>
                  <a:pt x="1956816" y="978408"/>
                </a:cubicBezTo>
                <a:cubicBezTo>
                  <a:pt x="1956816" y="1518768"/>
                  <a:pt x="1518768" y="1956816"/>
                  <a:pt x="978408" y="1956816"/>
                </a:cubicBezTo>
                <a:cubicBezTo>
                  <a:pt x="438048" y="1956816"/>
                  <a:pt x="0" y="1518768"/>
                  <a:pt x="0" y="978408"/>
                </a:cubicBezTo>
                <a:cubicBezTo>
                  <a:pt x="0" y="438048"/>
                  <a:pt x="438048" y="0"/>
                  <a:pt x="978408" y="0"/>
                </a:cubicBezTo>
                <a:close/>
              </a:path>
            </a:pathLst>
          </a:custGeom>
        </p:spPr>
      </p:pic>
      <p:sp>
        <p:nvSpPr>
          <p:cNvPr id="3" name="Content Placeholder 2">
            <a:extLst>
              <a:ext uri="{FF2B5EF4-FFF2-40B4-BE49-F238E27FC236}">
                <a16:creationId xmlns:a16="http://schemas.microsoft.com/office/drawing/2014/main" id="{BF721E08-7E5E-4306-8E4E-BF2497C0EAE2}"/>
              </a:ext>
            </a:extLst>
          </p:cNvPr>
          <p:cNvSpPr>
            <a:spLocks noGrp="1"/>
          </p:cNvSpPr>
          <p:nvPr>
            <p:ph idx="1"/>
          </p:nvPr>
        </p:nvSpPr>
        <p:spPr>
          <a:xfrm>
            <a:off x="587744" y="2359486"/>
            <a:ext cx="4796609" cy="4498514"/>
          </a:xfrm>
        </p:spPr>
        <p:txBody>
          <a:bodyPr anchor="t">
            <a:normAutofit/>
          </a:bodyPr>
          <a:lstStyle/>
          <a:p>
            <a:r>
              <a:rPr lang="en-GB" sz="1800" dirty="0">
                <a:effectLst/>
                <a:latin typeface="Arial" panose="020B0604020202020204" pitchFamily="34" charset="0"/>
                <a:ea typeface="Calibri" panose="020F0502020204030204" pitchFamily="34" charset="0"/>
              </a:rPr>
              <a:t>Coca-Cola could introduce the concept of refillable bottles or use other sustainable materials.</a:t>
            </a:r>
          </a:p>
          <a:p>
            <a:endParaRPr lang="en-GB" sz="1800" dirty="0">
              <a:latin typeface="Arial" panose="020B0604020202020204" pitchFamily="34" charset="0"/>
              <a:ea typeface="Calibri" panose="020F0502020204030204" pitchFamily="34" charset="0"/>
            </a:endParaRPr>
          </a:p>
          <a:p>
            <a:r>
              <a:rPr lang="en-GB" sz="1800" dirty="0">
                <a:effectLst/>
                <a:latin typeface="Arial" panose="020B0604020202020204" pitchFamily="34" charset="0"/>
                <a:ea typeface="Calibri" panose="020F0502020204030204" pitchFamily="34" charset="0"/>
              </a:rPr>
              <a:t>‘64% of Americans believe brands like Coca-Cola should be more responsible towards the environment’ (Bandoim, 2020).</a:t>
            </a:r>
          </a:p>
          <a:p>
            <a:pPr marL="0" indent="0">
              <a:buNone/>
            </a:pPr>
            <a:endParaRPr lang="en-GB" sz="1800" dirty="0">
              <a:effectLst/>
              <a:latin typeface="Arial" panose="020B0604020202020204" pitchFamily="34" charset="0"/>
              <a:ea typeface="Calibri" panose="020F0502020204030204" pitchFamily="34" charset="0"/>
            </a:endParaRPr>
          </a:p>
          <a:p>
            <a:r>
              <a:rPr lang="en-GB" sz="1800" dirty="0">
                <a:latin typeface="Arial" panose="020B0604020202020204" pitchFamily="34" charset="0"/>
                <a:ea typeface="Calibri" panose="020F0502020204030204" pitchFamily="34" charset="0"/>
              </a:rPr>
              <a:t>‘Only </a:t>
            </a:r>
            <a:r>
              <a:rPr lang="en-GB" sz="1800" dirty="0">
                <a:effectLst/>
                <a:latin typeface="Arial" panose="020B0604020202020204" pitchFamily="34" charset="0"/>
                <a:ea typeface="Calibri" panose="020F0502020204030204" pitchFamily="34" charset="0"/>
              </a:rPr>
              <a:t>10% think that the company is doing enough now’ (Bandoim, 2020).</a:t>
            </a:r>
          </a:p>
          <a:p>
            <a:endParaRPr lang="en-GB" sz="1800" dirty="0">
              <a:latin typeface="Arial" panose="020B0604020202020204" pitchFamily="34" charset="0"/>
              <a:ea typeface="Calibri" panose="020F0502020204030204" pitchFamily="34" charset="0"/>
            </a:endParaRPr>
          </a:p>
          <a:p>
            <a:r>
              <a:rPr lang="en-GB" sz="1800" dirty="0">
                <a:effectLst/>
                <a:latin typeface="Arial" panose="020B0604020202020204" pitchFamily="34" charset="0"/>
                <a:ea typeface="Calibri" panose="020F0502020204030204" pitchFamily="34" charset="0"/>
              </a:rPr>
              <a:t>Coca-Cola could potentially work with Tetra Pak who are committed to finding sustainable innovations. </a:t>
            </a:r>
          </a:p>
          <a:p>
            <a:endParaRPr lang="en-GB" sz="1400" dirty="0">
              <a:latin typeface="Arial" panose="020B0604020202020204" pitchFamily="34" charset="0"/>
            </a:endParaRPr>
          </a:p>
          <a:p>
            <a:endParaRPr lang="en-GB" sz="1400" dirty="0"/>
          </a:p>
        </p:txBody>
      </p:sp>
      <p:sp>
        <p:nvSpPr>
          <p:cNvPr id="107" name="Freeform: Shape 106">
            <a:extLst>
              <a:ext uri="{FF2B5EF4-FFF2-40B4-BE49-F238E27FC236}">
                <a16:creationId xmlns:a16="http://schemas.microsoft.com/office/drawing/2014/main" id="{B905CDE4-B751-4B3E-B625-6E59F89034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4932" y="1"/>
            <a:ext cx="4077068" cy="3445261"/>
          </a:xfrm>
          <a:custGeom>
            <a:avLst/>
            <a:gdLst>
              <a:gd name="connsiteX0" fmla="*/ 250035 w 4077068"/>
              <a:gd name="connsiteY0" fmla="*/ 0 h 3445261"/>
              <a:gd name="connsiteX1" fmla="*/ 4077068 w 4077068"/>
              <a:gd name="connsiteY1" fmla="*/ 0 h 3445261"/>
              <a:gd name="connsiteX2" fmla="*/ 4077068 w 4077068"/>
              <a:gd name="connsiteY2" fmla="*/ 2743040 h 3445261"/>
              <a:gd name="connsiteX3" fmla="*/ 4074154 w 4077068"/>
              <a:gd name="connsiteY3" fmla="*/ 2746247 h 3445261"/>
              <a:gd name="connsiteX4" fmla="*/ 2386584 w 4077068"/>
              <a:gd name="connsiteY4" fmla="*/ 3445261 h 3445261"/>
              <a:gd name="connsiteX5" fmla="*/ 0 w 4077068"/>
              <a:gd name="connsiteY5" fmla="*/ 1058677 h 3445261"/>
              <a:gd name="connsiteX6" fmla="*/ 187550 w 4077068"/>
              <a:gd name="connsiteY6" fmla="*/ 129711 h 3445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7068" h="3445261">
                <a:moveTo>
                  <a:pt x="250035" y="0"/>
                </a:moveTo>
                <a:lnTo>
                  <a:pt x="4077068" y="0"/>
                </a:lnTo>
                <a:lnTo>
                  <a:pt x="4077068" y="2743040"/>
                </a:lnTo>
                <a:lnTo>
                  <a:pt x="4074154" y="2746247"/>
                </a:lnTo>
                <a:cubicBezTo>
                  <a:pt x="3642267" y="3178134"/>
                  <a:pt x="3045621" y="3445261"/>
                  <a:pt x="2386584" y="3445261"/>
                </a:cubicBezTo>
                <a:cubicBezTo>
                  <a:pt x="1068510" y="3445261"/>
                  <a:pt x="0" y="2376751"/>
                  <a:pt x="0" y="1058677"/>
                </a:cubicBezTo>
                <a:cubicBezTo>
                  <a:pt x="0" y="729159"/>
                  <a:pt x="66782" y="415238"/>
                  <a:pt x="187550" y="129711"/>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9" name="Oval 108">
            <a:extLst>
              <a:ext uri="{FF2B5EF4-FFF2-40B4-BE49-F238E27FC236}">
                <a16:creationId xmlns:a16="http://schemas.microsoft.com/office/drawing/2014/main" id="{08108C16-F4C0-44AA-999D-17BD39219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3660" y="2557569"/>
            <a:ext cx="3072384" cy="30723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Shape&#10;&#10;Description automatically generated">
            <a:extLst>
              <a:ext uri="{FF2B5EF4-FFF2-40B4-BE49-F238E27FC236}">
                <a16:creationId xmlns:a16="http://schemas.microsoft.com/office/drawing/2014/main" id="{21CF7002-D5AA-4EE4-A0B0-39F378345A5E}"/>
              </a:ext>
            </a:extLst>
          </p:cNvPr>
          <p:cNvPicPr>
            <a:picLocks noChangeAspect="1"/>
          </p:cNvPicPr>
          <p:nvPr/>
        </p:nvPicPr>
        <p:blipFill rotWithShape="1">
          <a:blip r:embed="rId6"/>
          <a:srcRect l="5521" r="224" b="-5"/>
          <a:stretch/>
        </p:blipFill>
        <p:spPr>
          <a:xfrm>
            <a:off x="5838252" y="2722161"/>
            <a:ext cx="2743200" cy="2743200"/>
          </a:xfrm>
          <a:custGeom>
            <a:avLst/>
            <a:gdLst/>
            <a:ahLst/>
            <a:cxnLst/>
            <a:rect l="l" t="t" r="r" b="b"/>
            <a:pathLst>
              <a:path w="2834640" h="2834640">
                <a:moveTo>
                  <a:pt x="1417320" y="0"/>
                </a:moveTo>
                <a:cubicBezTo>
                  <a:pt x="2200084" y="0"/>
                  <a:pt x="2834640" y="634556"/>
                  <a:pt x="2834640" y="1417320"/>
                </a:cubicBezTo>
                <a:cubicBezTo>
                  <a:pt x="2834640" y="2200084"/>
                  <a:pt x="2200084" y="2834640"/>
                  <a:pt x="1417320" y="2834640"/>
                </a:cubicBezTo>
                <a:cubicBezTo>
                  <a:pt x="634556" y="2834640"/>
                  <a:pt x="0" y="2200084"/>
                  <a:pt x="0" y="1417320"/>
                </a:cubicBezTo>
                <a:cubicBezTo>
                  <a:pt x="0" y="634556"/>
                  <a:pt x="634556" y="0"/>
                  <a:pt x="1417320" y="0"/>
                </a:cubicBezTo>
                <a:close/>
              </a:path>
            </a:pathLst>
          </a:custGeom>
        </p:spPr>
      </p:pic>
      <p:pic>
        <p:nvPicPr>
          <p:cNvPr id="19" name="Picture 18" descr="Graphical user interface&#10;&#10;Description automatically generated">
            <a:extLst>
              <a:ext uri="{FF2B5EF4-FFF2-40B4-BE49-F238E27FC236}">
                <a16:creationId xmlns:a16="http://schemas.microsoft.com/office/drawing/2014/main" id="{7A8AF9DA-DD66-40A9-B167-3FF466B1891D}"/>
              </a:ext>
            </a:extLst>
          </p:cNvPr>
          <p:cNvPicPr>
            <a:picLocks noChangeAspect="1"/>
          </p:cNvPicPr>
          <p:nvPr/>
        </p:nvPicPr>
        <p:blipFill rotWithShape="1">
          <a:blip r:embed="rId7"/>
          <a:srcRect l="4597" r="1" b="1"/>
          <a:stretch/>
        </p:blipFill>
        <p:spPr>
          <a:xfrm>
            <a:off x="8278624" y="2"/>
            <a:ext cx="3913376" cy="3281569"/>
          </a:xfrm>
          <a:custGeom>
            <a:avLst/>
            <a:gdLst/>
            <a:ahLst/>
            <a:cxnLst/>
            <a:rect l="l" t="t" r="r" b="b"/>
            <a:pathLst>
              <a:path w="3913376" h="3281569">
                <a:moveTo>
                  <a:pt x="267865" y="0"/>
                </a:moveTo>
                <a:lnTo>
                  <a:pt x="3913376" y="0"/>
                </a:lnTo>
                <a:lnTo>
                  <a:pt x="3913376" y="2499938"/>
                </a:lnTo>
                <a:lnTo>
                  <a:pt x="3794714" y="2630499"/>
                </a:lnTo>
                <a:cubicBezTo>
                  <a:pt x="3392450" y="3032763"/>
                  <a:pt x="2836727" y="3281569"/>
                  <a:pt x="2222892" y="3281569"/>
                </a:cubicBezTo>
                <a:cubicBezTo>
                  <a:pt x="995223" y="3281569"/>
                  <a:pt x="0" y="2286346"/>
                  <a:pt x="0" y="1058677"/>
                </a:cubicBezTo>
                <a:cubicBezTo>
                  <a:pt x="0" y="751760"/>
                  <a:pt x="62202" y="459370"/>
                  <a:pt x="174686" y="193427"/>
                </a:cubicBezTo>
                <a:close/>
              </a:path>
            </a:pathLst>
          </a:custGeom>
        </p:spPr>
      </p:pic>
      <p:sp>
        <p:nvSpPr>
          <p:cNvPr id="111" name="Freeform: Shape 110">
            <a:extLst>
              <a:ext uri="{FF2B5EF4-FFF2-40B4-BE49-F238E27FC236}">
                <a16:creationId xmlns:a16="http://schemas.microsoft.com/office/drawing/2014/main" id="{C8F10CB3-3B5E-4C7A-98CF-B87454DD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48370" y="3966828"/>
            <a:ext cx="3339958" cy="2891173"/>
          </a:xfrm>
          <a:custGeom>
            <a:avLst/>
            <a:gdLst>
              <a:gd name="connsiteX0" fmla="*/ 2002536 w 3339958"/>
              <a:gd name="connsiteY0" fmla="*/ 0 h 2891173"/>
              <a:gd name="connsiteX1" fmla="*/ 3276335 w 3339958"/>
              <a:gd name="connsiteY1" fmla="*/ 457282 h 2891173"/>
              <a:gd name="connsiteX2" fmla="*/ 3339958 w 3339958"/>
              <a:gd name="connsiteY2" fmla="*/ 515107 h 2891173"/>
              <a:gd name="connsiteX3" fmla="*/ 3339958 w 3339958"/>
              <a:gd name="connsiteY3" fmla="*/ 2891173 h 2891173"/>
              <a:gd name="connsiteX4" fmla="*/ 209954 w 3339958"/>
              <a:gd name="connsiteY4" fmla="*/ 2891173 h 2891173"/>
              <a:gd name="connsiteX5" fmla="*/ 157369 w 3339958"/>
              <a:gd name="connsiteY5" fmla="*/ 2782014 h 2891173"/>
              <a:gd name="connsiteX6" fmla="*/ 0 w 3339958"/>
              <a:gd name="connsiteY6" fmla="*/ 2002536 h 2891173"/>
              <a:gd name="connsiteX7" fmla="*/ 2002536 w 3339958"/>
              <a:gd name="connsiteY7" fmla="*/ 0 h 289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39958" h="2891173">
                <a:moveTo>
                  <a:pt x="2002536" y="0"/>
                </a:moveTo>
                <a:cubicBezTo>
                  <a:pt x="2486398" y="0"/>
                  <a:pt x="2930179" y="171609"/>
                  <a:pt x="3276335" y="457282"/>
                </a:cubicBezTo>
                <a:lnTo>
                  <a:pt x="3339958" y="515107"/>
                </a:lnTo>
                <a:lnTo>
                  <a:pt x="3339958" y="2891173"/>
                </a:lnTo>
                <a:lnTo>
                  <a:pt x="209954" y="2891173"/>
                </a:lnTo>
                <a:lnTo>
                  <a:pt x="157369" y="2782014"/>
                </a:lnTo>
                <a:cubicBezTo>
                  <a:pt x="56036" y="2542434"/>
                  <a:pt x="0" y="2279029"/>
                  <a:pt x="0" y="2002536"/>
                </a:cubicBezTo>
                <a:cubicBezTo>
                  <a:pt x="0" y="896566"/>
                  <a:pt x="896566" y="0"/>
                  <a:pt x="2002536"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1B5E1EAC-EE12-42D8-8F34-8D03628CB2D2}"/>
              </a:ext>
            </a:extLst>
          </p:cNvPr>
          <p:cNvPicPr>
            <a:picLocks noChangeAspect="1"/>
          </p:cNvPicPr>
          <p:nvPr/>
        </p:nvPicPr>
        <p:blipFill rotWithShape="1">
          <a:blip r:embed="rId8"/>
          <a:srcRect l="12554" r="-2" b="-2"/>
          <a:stretch/>
        </p:blipFill>
        <p:spPr>
          <a:xfrm>
            <a:off x="9009416" y="4131546"/>
            <a:ext cx="3178912" cy="2726454"/>
          </a:xfrm>
          <a:custGeom>
            <a:avLst/>
            <a:gdLst/>
            <a:ahLst/>
            <a:cxnLst/>
            <a:rect l="l" t="t" r="r" b="b"/>
            <a:pathLst>
              <a:path w="3178912" h="2726454">
                <a:moveTo>
                  <a:pt x="1837818" y="0"/>
                </a:moveTo>
                <a:cubicBezTo>
                  <a:pt x="2345318" y="0"/>
                  <a:pt x="2804772" y="205705"/>
                  <a:pt x="3137352" y="538285"/>
                </a:cubicBezTo>
                <a:lnTo>
                  <a:pt x="3178912" y="584013"/>
                </a:lnTo>
                <a:lnTo>
                  <a:pt x="3178912" y="2726454"/>
                </a:lnTo>
                <a:lnTo>
                  <a:pt x="229483" y="2726454"/>
                </a:lnTo>
                <a:lnTo>
                  <a:pt x="221815" y="2713832"/>
                </a:lnTo>
                <a:cubicBezTo>
                  <a:pt x="80353" y="2453425"/>
                  <a:pt x="0" y="2155005"/>
                  <a:pt x="0" y="1837818"/>
                </a:cubicBezTo>
                <a:cubicBezTo>
                  <a:pt x="0" y="822819"/>
                  <a:pt x="822819" y="0"/>
                  <a:pt x="1837818" y="0"/>
                </a:cubicBezTo>
                <a:close/>
              </a:path>
            </a:pathLst>
          </a:custGeom>
        </p:spPr>
      </p:pic>
      <p:pic>
        <p:nvPicPr>
          <p:cNvPr id="11" name="Audio 10">
            <a:hlinkClick r:id="" action="ppaction://media"/>
            <a:extLst>
              <a:ext uri="{FF2B5EF4-FFF2-40B4-BE49-F238E27FC236}">
                <a16:creationId xmlns:a16="http://schemas.microsoft.com/office/drawing/2014/main" id="{FBFB25AB-0D0F-4639-AC02-8E49EC298940}"/>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82988743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86139"/>
    </mc:Choice>
    <mc:Fallback>
      <p:transition spd="slow" advTm="861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lumMod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78915F-BB3B-4ABA-854E-9D80A54790B5}"/>
              </a:ext>
            </a:extLst>
          </p:cNvPr>
          <p:cNvSpPr>
            <a:spLocks noGrp="1"/>
          </p:cNvSpPr>
          <p:nvPr>
            <p:ph type="title"/>
          </p:nvPr>
        </p:nvSpPr>
        <p:spPr>
          <a:xfrm>
            <a:off x="838200" y="247073"/>
            <a:ext cx="10515600" cy="490682"/>
          </a:xfrm>
        </p:spPr>
        <p:txBody>
          <a:bodyPr>
            <a:normAutofit fontScale="90000"/>
          </a:bodyPr>
          <a:lstStyle/>
          <a:p>
            <a:pPr algn="ctr"/>
            <a:r>
              <a:rPr lang="en-GB" sz="4900" dirty="0">
                <a:solidFill>
                  <a:schemeClr val="bg1"/>
                </a:solidFill>
                <a:latin typeface="Arial" panose="020B0604020202020204" pitchFamily="34" charset="0"/>
                <a:cs typeface="Arial" panose="020B0604020202020204" pitchFamily="34" charset="0"/>
              </a:rPr>
              <a:t>References</a:t>
            </a:r>
            <a:r>
              <a:rPr lang="en-GB" dirty="0">
                <a:solidFill>
                  <a:schemeClr val="bg1"/>
                </a:solidFill>
              </a:rPr>
              <a:t> </a:t>
            </a:r>
          </a:p>
        </p:txBody>
      </p:sp>
      <p:sp>
        <p:nvSpPr>
          <p:cNvPr id="3" name="Content Placeholder 2">
            <a:extLst>
              <a:ext uri="{FF2B5EF4-FFF2-40B4-BE49-F238E27FC236}">
                <a16:creationId xmlns:a16="http://schemas.microsoft.com/office/drawing/2014/main" id="{457AB242-8FEF-4207-BAA0-2E805EC2251B}"/>
              </a:ext>
            </a:extLst>
          </p:cNvPr>
          <p:cNvSpPr>
            <a:spLocks noGrp="1"/>
          </p:cNvSpPr>
          <p:nvPr>
            <p:ph idx="1"/>
          </p:nvPr>
        </p:nvSpPr>
        <p:spPr>
          <a:xfrm>
            <a:off x="70338" y="706582"/>
            <a:ext cx="12121662" cy="6151418"/>
          </a:xfrm>
        </p:spPr>
        <p:txBody>
          <a:bodyPr>
            <a:normAutofit fontScale="25000" lnSpcReduction="20000"/>
          </a:bodyPr>
          <a:lstStyle/>
          <a:p>
            <a:pPr marL="0" indent="0">
              <a:lnSpc>
                <a:spcPct val="107000"/>
              </a:lnSpc>
              <a:spcBef>
                <a:spcPts val="1000"/>
              </a:spcBef>
              <a:spcAft>
                <a:spcPts val="800"/>
              </a:spcAft>
              <a:buNone/>
            </a:pPr>
            <a:r>
              <a:rPr lang="en-US"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Ansoff Matrix . (2018). </a:t>
            </a:r>
            <a:r>
              <a:rPr lang="en-US" i="1"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Ansoff Matrix: A Guide to the Ansoff Product Market Growth Matrix</a:t>
            </a:r>
            <a:r>
              <a:rPr lang="en-US"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 Retrieved from Ansoff Matrix:</a:t>
            </a:r>
            <a:r>
              <a:rPr lang="en-US"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US" u="sng" kern="12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5"/>
              </a:rPr>
              <a:t>https://www.ansoffmatrix.com/</a:t>
            </a:r>
            <a:r>
              <a:rPr lang="en-US"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endParaRPr lang="en-GB"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Bef>
                <a:spcPts val="1000"/>
              </a:spcBef>
              <a:spcAft>
                <a:spcPts val="800"/>
              </a:spcAft>
              <a:buNone/>
            </a:pPr>
            <a:r>
              <a:rPr lang="en-US" kern="12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Bachmeier</a:t>
            </a:r>
            <a:r>
              <a:rPr lang="en-US"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 K. (2008). </a:t>
            </a:r>
            <a:r>
              <a:rPr lang="en-US" i="1"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Analysis of Marketing Strategies Used by PepsiCo Based on Ansoff's Theory.</a:t>
            </a:r>
            <a:r>
              <a:rPr lang="en-US"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 Germany : Grin Verlag.</a:t>
            </a:r>
            <a:endParaRPr lang="en-GB"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marL="0" indent="0" eaLnBrk="0" fontAlgn="base" hangingPunct="0">
              <a:lnSpc>
                <a:spcPct val="107000"/>
              </a:lnSpc>
              <a:spcAft>
                <a:spcPts val="800"/>
              </a:spcAft>
              <a:buNone/>
            </a:pPr>
            <a:r>
              <a:rPr lang="en-US"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Bandoim, L. (2020, January 27). </a:t>
            </a:r>
            <a:r>
              <a:rPr lang="en-US" i="1"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What Consumers Really Think Of Coca-Cola’s Plastic Bottles</a:t>
            </a:r>
            <a:r>
              <a:rPr lang="en-US"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 Retrieved from Forbes:</a:t>
            </a:r>
            <a:r>
              <a:rPr lang="en-US"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US" u="sng" kern="12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6"/>
              </a:rPr>
              <a:t>https://www.forbes.com/sites/lanabandoim/2020/01/27/what-consumers-really-think-of-coca-colas-plastic-bottles/#5f2026d91f19</a:t>
            </a:r>
            <a:r>
              <a:rPr lang="en-US"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endParaRPr lang="en-GB"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90000"/>
              </a:lnSpc>
              <a:spcBef>
                <a:spcPts val="1000"/>
              </a:spcBef>
              <a:spcAft>
                <a:spcPts val="800"/>
              </a:spcAft>
              <a:buNone/>
            </a:pPr>
            <a:r>
              <a:rPr lang="en-US"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Bartlett, C., &amp; Ghoshal, S. (2002). </a:t>
            </a:r>
            <a:r>
              <a:rPr lang="en-US" i="1"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Managing Across Borders: The Transnational Solution.</a:t>
            </a:r>
            <a:r>
              <a:rPr lang="en-US"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 Massachusetts: Harvard Business School.</a:t>
            </a:r>
            <a:endParaRPr lang="en-GB"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marL="0" indent="0">
              <a:lnSpc>
                <a:spcPct val="90000"/>
              </a:lnSpc>
              <a:spcBef>
                <a:spcPts val="1000"/>
              </a:spcBef>
              <a:spcAft>
                <a:spcPts val="800"/>
              </a:spcAft>
              <a:buNone/>
            </a:pPr>
            <a:r>
              <a:rPr lang="en-US"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Bhasin, K. (2011, June 10). </a:t>
            </a:r>
            <a:r>
              <a:rPr lang="en-US" i="1"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15 Facts About Coca-Cola That Will Blow Your Mind</a:t>
            </a:r>
            <a:r>
              <a:rPr lang="en-US"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 Retrieved from Business Insider: </a:t>
            </a:r>
            <a:r>
              <a:rPr lang="en-US" u="sng" kern="12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7"/>
              </a:rPr>
              <a:t>https://www.businessinsider.com.au/facts-about-coca-cola-2011-6#31-of-all-beverages-consumed-around-the-world-are-coca-cola-products-1</a:t>
            </a:r>
            <a:endParaRPr lang="en-GB"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06000"/>
              </a:lnSpc>
              <a:spcBef>
                <a:spcPts val="1000"/>
              </a:spcBef>
              <a:spcAft>
                <a:spcPts val="800"/>
              </a:spcAft>
              <a:buNone/>
            </a:pPr>
            <a:r>
              <a:rPr lang="en-US"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Caruso , D., &amp; Petersen , M. (2018). </a:t>
            </a:r>
            <a:r>
              <a:rPr lang="en-US" i="1"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Developing a Growth-Mindset at Coca-Cola</a:t>
            </a:r>
            <a:r>
              <a:rPr lang="en-US"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 Retrieved from Leadership for a Networked World: </a:t>
            </a:r>
            <a:r>
              <a:rPr lang="en-US" u="sng" kern="12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8"/>
              </a:rPr>
              <a:t>https://lnwprogram.org/content/developing-growth-mindset-coca-cola</a:t>
            </a:r>
            <a:endParaRPr lang="en-GB"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06000"/>
              </a:lnSpc>
              <a:spcBef>
                <a:spcPts val="1000"/>
              </a:spcBef>
              <a:spcAft>
                <a:spcPts val="800"/>
              </a:spcAft>
              <a:buNone/>
            </a:pPr>
            <a:r>
              <a:rPr lang="en-US" kern="12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Chladek</a:t>
            </a:r>
            <a:r>
              <a:rPr lang="en-US"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 N. (2019, November 06). </a:t>
            </a:r>
            <a:r>
              <a:rPr lang="en-US" i="1"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WHY YOU NEED SUSTAINABILITY IN YOUR BUSINESS STRATEGY</a:t>
            </a:r>
            <a:r>
              <a:rPr lang="en-US"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 Retrieved from Harvard Business School: </a:t>
            </a:r>
            <a:r>
              <a:rPr lang="en-US" u="sng" kern="12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9"/>
              </a:rPr>
              <a:t>https://online.hbs.edu/blog/post/business-sustainability-strategies</a:t>
            </a:r>
            <a:endParaRPr lang="en-US" u="sng" kern="12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800"/>
              </a:spcAft>
              <a:buNone/>
            </a:pPr>
            <a:r>
              <a:rPr lang="en-US" dirty="0">
                <a:solidFill>
                  <a:schemeClr val="bg1"/>
                </a:solidFill>
                <a:effectLst/>
                <a:latin typeface="Arial" panose="020B0604020202020204" pitchFamily="34" charset="0"/>
                <a:ea typeface="Calibri" panose="020F0502020204030204" pitchFamily="34" charset="0"/>
                <a:cs typeface="Arial" panose="020B0604020202020204" pitchFamily="34" charset="0"/>
              </a:rPr>
              <a:t>Coca Cola. (2020). </a:t>
            </a:r>
            <a:r>
              <a:rPr lang="en-US" i="1" dirty="0">
                <a:solidFill>
                  <a:schemeClr val="bg1"/>
                </a:solidFill>
                <a:effectLst/>
                <a:latin typeface="Arial" panose="020B0604020202020204" pitchFamily="34" charset="0"/>
                <a:ea typeface="Calibri" panose="020F0502020204030204" pitchFamily="34" charset="0"/>
                <a:cs typeface="Arial" panose="020B0604020202020204" pitchFamily="34" charset="0"/>
              </a:rPr>
              <a:t>Sustainable Business</a:t>
            </a:r>
            <a:r>
              <a:rPr lang="en-US" dirty="0">
                <a:solidFill>
                  <a:schemeClr val="bg1"/>
                </a:solidFill>
                <a:effectLst/>
                <a:latin typeface="Arial" panose="020B0604020202020204" pitchFamily="34" charset="0"/>
                <a:ea typeface="Calibri" panose="020F0502020204030204" pitchFamily="34" charset="0"/>
                <a:cs typeface="Arial" panose="020B0604020202020204" pitchFamily="34" charset="0"/>
              </a:rPr>
              <a:t>. Retrieved from The Coca-Cola Company : </a:t>
            </a:r>
            <a:r>
              <a:rPr lang="en-US" dirty="0">
                <a:effectLst/>
                <a:latin typeface="Arial" panose="020B0604020202020204" pitchFamily="34" charset="0"/>
                <a:ea typeface="Calibri" panose="020F0502020204030204" pitchFamily="34" charset="0"/>
                <a:cs typeface="Arial" panose="020B0604020202020204" pitchFamily="34" charset="0"/>
                <a:hlinkClick r:id="rId10"/>
              </a:rPr>
              <a:t>https://www.coca-colacompany.com/sustainable-business</a:t>
            </a:r>
            <a:r>
              <a:rPr lang="en-US" dirty="0">
                <a:effectLst/>
                <a:latin typeface="Arial" panose="020B0604020202020204" pitchFamily="34" charset="0"/>
                <a:ea typeface="Calibri" panose="020F0502020204030204" pitchFamily="34" charset="0"/>
                <a:cs typeface="Arial" panose="020B0604020202020204" pitchFamily="34" charset="0"/>
              </a:rPr>
              <a:t> </a:t>
            </a:r>
            <a:endParaRPr lang="en-GB"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800"/>
              </a:spcAft>
              <a:buNone/>
            </a:pPr>
            <a:r>
              <a:rPr lang="en-US" dirty="0">
                <a:solidFill>
                  <a:schemeClr val="bg1"/>
                </a:solidFill>
                <a:effectLst/>
                <a:latin typeface="Arial" panose="020B0604020202020204" pitchFamily="34" charset="0"/>
                <a:ea typeface="Calibri" panose="020F0502020204030204" pitchFamily="34" charset="0"/>
                <a:cs typeface="Arial" panose="020B0604020202020204" pitchFamily="34" charset="0"/>
              </a:rPr>
              <a:t>Coca-Cola . (2020). </a:t>
            </a:r>
            <a:r>
              <a:rPr lang="en-US" i="1" dirty="0">
                <a:solidFill>
                  <a:schemeClr val="bg1"/>
                </a:solidFill>
                <a:effectLst/>
                <a:latin typeface="Arial" panose="020B0604020202020204" pitchFamily="34" charset="0"/>
                <a:ea typeface="Calibri" panose="020F0502020204030204" pitchFamily="34" charset="0"/>
                <a:cs typeface="Arial" panose="020B0604020202020204" pitchFamily="34" charset="0"/>
              </a:rPr>
              <a:t>The Birth of a Refreshing Idea</a:t>
            </a:r>
            <a:r>
              <a:rPr lang="en-US" dirty="0">
                <a:solidFill>
                  <a:schemeClr val="bg1"/>
                </a:solidFill>
                <a:effectLst/>
                <a:latin typeface="Arial" panose="020B0604020202020204" pitchFamily="34" charset="0"/>
                <a:ea typeface="Calibri" panose="020F0502020204030204" pitchFamily="34" charset="0"/>
                <a:cs typeface="Arial" panose="020B0604020202020204" pitchFamily="34" charset="0"/>
              </a:rPr>
              <a:t>. Retrieved from The Coca-Cola Company: </a:t>
            </a:r>
            <a:r>
              <a:rPr lang="en-US" dirty="0">
                <a:effectLst/>
                <a:latin typeface="Arial" panose="020B0604020202020204" pitchFamily="34" charset="0"/>
                <a:ea typeface="Calibri" panose="020F0502020204030204" pitchFamily="34" charset="0"/>
                <a:cs typeface="Arial" panose="020B0604020202020204" pitchFamily="34" charset="0"/>
                <a:hlinkClick r:id="rId11"/>
              </a:rPr>
              <a:t>https://www.coca-colacompany.com/company/history/the-birth-of-a-refreshing-idea</a:t>
            </a:r>
            <a:r>
              <a:rPr lang="en-US" dirty="0">
                <a:effectLst/>
                <a:latin typeface="Arial" panose="020B0604020202020204" pitchFamily="34" charset="0"/>
                <a:ea typeface="Calibri" panose="020F0502020204030204" pitchFamily="34" charset="0"/>
                <a:cs typeface="Arial" panose="020B0604020202020204" pitchFamily="34" charset="0"/>
              </a:rPr>
              <a:t> </a:t>
            </a:r>
            <a:endParaRPr lang="en-GB"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800"/>
              </a:spcAft>
              <a:buNone/>
            </a:pPr>
            <a:r>
              <a:rPr lang="en-US" dirty="0">
                <a:solidFill>
                  <a:schemeClr val="bg1"/>
                </a:solidFill>
                <a:effectLst/>
                <a:latin typeface="Arial" panose="020B0604020202020204" pitchFamily="34" charset="0"/>
                <a:ea typeface="Calibri" panose="020F0502020204030204" pitchFamily="34" charset="0"/>
                <a:cs typeface="Arial" panose="020B0604020202020204" pitchFamily="34" charset="0"/>
              </a:rPr>
              <a:t>Coca-Cola. (2017, February 23). </a:t>
            </a:r>
            <a:r>
              <a:rPr lang="en-US" i="1" dirty="0">
                <a:solidFill>
                  <a:schemeClr val="bg1"/>
                </a:solidFill>
                <a:effectLst/>
                <a:latin typeface="Arial" panose="020B0604020202020204" pitchFamily="34" charset="0"/>
                <a:ea typeface="Calibri" panose="020F0502020204030204" pitchFamily="34" charset="0"/>
                <a:cs typeface="Arial" panose="020B0604020202020204" pitchFamily="34" charset="0"/>
              </a:rPr>
              <a:t>New Business Strategy to Focus on Choice, Convenience and the Consumer</a:t>
            </a:r>
            <a:r>
              <a:rPr lang="en-US" dirty="0">
                <a:solidFill>
                  <a:schemeClr val="bg1"/>
                </a:solidFill>
                <a:effectLst/>
                <a:latin typeface="Arial" panose="020B0604020202020204" pitchFamily="34" charset="0"/>
                <a:ea typeface="Calibri" panose="020F0502020204030204" pitchFamily="34" charset="0"/>
                <a:cs typeface="Arial" panose="020B0604020202020204" pitchFamily="34" charset="0"/>
              </a:rPr>
              <a:t>. Retrieved from The Coca-Cola Company: </a:t>
            </a:r>
            <a:r>
              <a:rPr lang="en-US" dirty="0">
                <a:effectLst/>
                <a:latin typeface="Arial" panose="020B0604020202020204" pitchFamily="34" charset="0"/>
                <a:ea typeface="Calibri" panose="020F0502020204030204" pitchFamily="34" charset="0"/>
                <a:cs typeface="Arial" panose="020B0604020202020204" pitchFamily="34" charset="0"/>
                <a:hlinkClick r:id="rId12"/>
              </a:rPr>
              <a:t>https://www.coca-colacompany.com/news/new-focus-on-choice-convenience-and-consumers</a:t>
            </a:r>
            <a:r>
              <a:rPr lang="en-US" dirty="0">
                <a:effectLst/>
                <a:latin typeface="Arial" panose="020B0604020202020204" pitchFamily="34" charset="0"/>
                <a:ea typeface="Calibri" panose="020F0502020204030204" pitchFamily="34" charset="0"/>
                <a:cs typeface="Arial" panose="020B0604020202020204" pitchFamily="34" charset="0"/>
              </a:rPr>
              <a:t> </a:t>
            </a:r>
            <a:endParaRPr lang="en-GB"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800"/>
              </a:spcAft>
              <a:buNone/>
            </a:pPr>
            <a:r>
              <a:rPr lang="en-US" dirty="0">
                <a:solidFill>
                  <a:schemeClr val="bg1"/>
                </a:solidFill>
                <a:effectLst/>
                <a:latin typeface="Arial" panose="020B0604020202020204" pitchFamily="34" charset="0"/>
                <a:ea typeface="Calibri" panose="020F0502020204030204" pitchFamily="34" charset="0"/>
                <a:cs typeface="Arial" panose="020B0604020202020204" pitchFamily="34" charset="0"/>
              </a:rPr>
              <a:t>Coca-Cola. (2019). </a:t>
            </a:r>
            <a:r>
              <a:rPr lang="en-US" i="1" dirty="0">
                <a:solidFill>
                  <a:schemeClr val="bg1"/>
                </a:solidFill>
                <a:effectLst/>
                <a:latin typeface="Arial" panose="020B0604020202020204" pitchFamily="34" charset="0"/>
                <a:ea typeface="Calibri" panose="020F0502020204030204" pitchFamily="34" charset="0"/>
                <a:cs typeface="Arial" panose="020B0604020202020204" pitchFamily="34" charset="0"/>
              </a:rPr>
              <a:t>WHO WE ARE</a:t>
            </a:r>
            <a:r>
              <a:rPr lang="en-US" dirty="0">
                <a:solidFill>
                  <a:schemeClr val="bg1"/>
                </a:solidFill>
                <a:effectLst/>
                <a:latin typeface="Arial" panose="020B0604020202020204" pitchFamily="34" charset="0"/>
                <a:ea typeface="Calibri" panose="020F0502020204030204" pitchFamily="34" charset="0"/>
                <a:cs typeface="Arial" panose="020B0604020202020204" pitchFamily="34" charset="0"/>
              </a:rPr>
              <a:t>. Retrieved from The Coca-Cola Company : </a:t>
            </a:r>
            <a:r>
              <a:rPr lang="en-US" dirty="0">
                <a:effectLst/>
                <a:latin typeface="Arial" panose="020B0604020202020204" pitchFamily="34" charset="0"/>
                <a:ea typeface="Calibri" panose="020F0502020204030204" pitchFamily="34" charset="0"/>
                <a:cs typeface="Arial" panose="020B0604020202020204" pitchFamily="34" charset="0"/>
                <a:hlinkClick r:id="rId13"/>
              </a:rPr>
              <a:t>https://www.coca-colacompany.com/content/dam/journey/us/en/our-company/purpose-and-vision/coca-cola-company-purpose-summary.pdf</a:t>
            </a:r>
            <a:r>
              <a:rPr lang="en-US" dirty="0">
                <a:effectLst/>
                <a:latin typeface="Arial" panose="020B0604020202020204" pitchFamily="34" charset="0"/>
                <a:ea typeface="Calibri" panose="020F0502020204030204" pitchFamily="34" charset="0"/>
                <a:cs typeface="Arial" panose="020B0604020202020204" pitchFamily="34" charset="0"/>
              </a:rPr>
              <a:t> </a:t>
            </a:r>
            <a:endParaRPr lang="en-GB"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800"/>
              </a:spcAft>
              <a:buNone/>
            </a:pPr>
            <a:r>
              <a:rPr lang="en-US" dirty="0">
                <a:solidFill>
                  <a:schemeClr val="bg1"/>
                </a:solidFill>
                <a:effectLst/>
                <a:latin typeface="Arial" panose="020B0604020202020204" pitchFamily="34" charset="0"/>
                <a:ea typeface="Calibri" panose="020F0502020204030204" pitchFamily="34" charset="0"/>
                <a:cs typeface="Arial" panose="020B0604020202020204" pitchFamily="34" charset="0"/>
              </a:rPr>
              <a:t>Coca-Cola. (2020). </a:t>
            </a:r>
            <a:r>
              <a:rPr lang="en-US" i="1" dirty="0">
                <a:solidFill>
                  <a:schemeClr val="bg1"/>
                </a:solidFill>
                <a:effectLst/>
                <a:latin typeface="Arial" panose="020B0604020202020204" pitchFamily="34" charset="0"/>
                <a:ea typeface="Calibri" panose="020F0502020204030204" pitchFamily="34" charset="0"/>
                <a:cs typeface="Arial" panose="020B0604020202020204" pitchFamily="34" charset="0"/>
              </a:rPr>
              <a:t>Climate</a:t>
            </a:r>
            <a:r>
              <a:rPr lang="en-US" dirty="0">
                <a:solidFill>
                  <a:schemeClr val="bg1"/>
                </a:solidFill>
                <a:effectLst/>
                <a:latin typeface="Arial" panose="020B0604020202020204" pitchFamily="34" charset="0"/>
                <a:ea typeface="Calibri" panose="020F0502020204030204" pitchFamily="34" charset="0"/>
                <a:cs typeface="Arial" panose="020B0604020202020204" pitchFamily="34" charset="0"/>
              </a:rPr>
              <a:t>. Retrieved from The Coca-Cola Company:</a:t>
            </a:r>
            <a:r>
              <a:rPr lang="en-US" dirty="0">
                <a:effectLst/>
                <a:latin typeface="Arial" panose="020B0604020202020204" pitchFamily="34" charset="0"/>
                <a:ea typeface="Calibri" panose="020F0502020204030204" pitchFamily="34" charset="0"/>
                <a:cs typeface="Arial" panose="020B0604020202020204" pitchFamily="34" charset="0"/>
              </a:rPr>
              <a:t> </a:t>
            </a:r>
            <a:r>
              <a:rPr lang="en-US" dirty="0">
                <a:effectLst/>
                <a:latin typeface="Arial" panose="020B0604020202020204" pitchFamily="34" charset="0"/>
                <a:ea typeface="Calibri" panose="020F0502020204030204" pitchFamily="34" charset="0"/>
                <a:cs typeface="Arial" panose="020B0604020202020204" pitchFamily="34" charset="0"/>
                <a:hlinkClick r:id="rId14"/>
              </a:rPr>
              <a:t>https://www.coca-colacompany.com/sustainable-business/climate</a:t>
            </a:r>
            <a:r>
              <a:rPr lang="en-US" dirty="0">
                <a:effectLst/>
                <a:latin typeface="Arial" panose="020B0604020202020204" pitchFamily="34" charset="0"/>
                <a:ea typeface="Calibri" panose="020F0502020204030204" pitchFamily="34" charset="0"/>
                <a:cs typeface="Arial" panose="020B0604020202020204" pitchFamily="34" charset="0"/>
              </a:rPr>
              <a:t> </a:t>
            </a:r>
            <a:endParaRPr lang="en-GB"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800"/>
              </a:spcAft>
              <a:buNone/>
            </a:pPr>
            <a:r>
              <a:rPr lang="en-US" dirty="0">
                <a:solidFill>
                  <a:schemeClr val="bg1"/>
                </a:solidFill>
                <a:effectLst/>
                <a:latin typeface="Arial" panose="020B0604020202020204" pitchFamily="34" charset="0"/>
                <a:ea typeface="Calibri" panose="020F0502020204030204" pitchFamily="34" charset="0"/>
                <a:cs typeface="Arial" panose="020B0604020202020204" pitchFamily="34" charset="0"/>
              </a:rPr>
              <a:t>Coca-Cola. (2020). </a:t>
            </a:r>
            <a:r>
              <a:rPr lang="en-US" i="1" dirty="0">
                <a:solidFill>
                  <a:schemeClr val="bg1"/>
                </a:solidFill>
                <a:effectLst/>
                <a:latin typeface="Arial" panose="020B0604020202020204" pitchFamily="34" charset="0"/>
                <a:ea typeface="Calibri" panose="020F0502020204030204" pitchFamily="34" charset="0"/>
                <a:cs typeface="Arial" panose="020B0604020202020204" pitchFamily="34" charset="0"/>
              </a:rPr>
              <a:t>Sugar Reduction</a:t>
            </a:r>
            <a:r>
              <a:rPr lang="en-US" dirty="0">
                <a:solidFill>
                  <a:schemeClr val="bg1"/>
                </a:solidFill>
                <a:effectLst/>
                <a:latin typeface="Arial" panose="020B0604020202020204" pitchFamily="34" charset="0"/>
                <a:ea typeface="Calibri" panose="020F0502020204030204" pitchFamily="34" charset="0"/>
                <a:cs typeface="Arial" panose="020B0604020202020204" pitchFamily="34" charset="0"/>
              </a:rPr>
              <a:t>. Retrieved from The Coca-Cola Company :</a:t>
            </a:r>
            <a:r>
              <a:rPr lang="en-US" dirty="0">
                <a:effectLst/>
                <a:latin typeface="Arial" panose="020B0604020202020204" pitchFamily="34" charset="0"/>
                <a:ea typeface="Calibri" panose="020F0502020204030204" pitchFamily="34" charset="0"/>
                <a:cs typeface="Arial" panose="020B0604020202020204" pitchFamily="34" charset="0"/>
              </a:rPr>
              <a:t> </a:t>
            </a:r>
            <a:r>
              <a:rPr lang="en-US" dirty="0">
                <a:effectLst/>
                <a:latin typeface="Arial" panose="020B0604020202020204" pitchFamily="34" charset="0"/>
                <a:ea typeface="Calibri" panose="020F0502020204030204" pitchFamily="34" charset="0"/>
                <a:cs typeface="Arial" panose="020B0604020202020204" pitchFamily="34" charset="0"/>
                <a:hlinkClick r:id="rId15"/>
              </a:rPr>
              <a:t>https://www.coca-colacompany.com/sustainable-business/in-our-products/sugar-reduction</a:t>
            </a:r>
            <a:r>
              <a:rPr lang="en-US" dirty="0">
                <a:effectLst/>
                <a:latin typeface="Arial" panose="020B0604020202020204" pitchFamily="34" charset="0"/>
                <a:ea typeface="Calibri" panose="020F0502020204030204" pitchFamily="34" charset="0"/>
                <a:cs typeface="Arial" panose="020B0604020202020204" pitchFamily="34" charset="0"/>
              </a:rPr>
              <a:t> </a:t>
            </a:r>
            <a:endParaRPr lang="en-GB"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800"/>
              </a:spcAft>
              <a:buNone/>
            </a:pPr>
            <a:r>
              <a:rPr lang="en-US" dirty="0">
                <a:solidFill>
                  <a:schemeClr val="bg1"/>
                </a:solidFill>
                <a:effectLst/>
                <a:latin typeface="Arial" panose="020B0604020202020204" pitchFamily="34" charset="0"/>
                <a:ea typeface="Calibri" panose="020F0502020204030204" pitchFamily="34" charset="0"/>
                <a:cs typeface="Arial" panose="020B0604020202020204" pitchFamily="34" charset="0"/>
              </a:rPr>
              <a:t>Coca-Cola. (2020). </a:t>
            </a:r>
            <a:r>
              <a:rPr lang="en-US" i="1" dirty="0">
                <a:solidFill>
                  <a:schemeClr val="bg1"/>
                </a:solidFill>
                <a:effectLst/>
                <a:latin typeface="Arial" panose="020B0604020202020204" pitchFamily="34" charset="0"/>
                <a:ea typeface="Calibri" panose="020F0502020204030204" pitchFamily="34" charset="0"/>
                <a:cs typeface="Arial" panose="020B0604020202020204" pitchFamily="34" charset="0"/>
              </a:rPr>
              <a:t>THE COCA-COLA SYSTEM</a:t>
            </a:r>
            <a:r>
              <a:rPr lang="en-US" dirty="0">
                <a:solidFill>
                  <a:schemeClr val="bg1"/>
                </a:solidFill>
                <a:effectLst/>
                <a:latin typeface="Arial" panose="020B0604020202020204" pitchFamily="34" charset="0"/>
                <a:ea typeface="Calibri" panose="020F0502020204030204" pitchFamily="34" charset="0"/>
                <a:cs typeface="Arial" panose="020B0604020202020204" pitchFamily="34" charset="0"/>
              </a:rPr>
              <a:t>. Retrieved from The Coca-Cola Company :</a:t>
            </a:r>
            <a:r>
              <a:rPr lang="en-US" dirty="0">
                <a:effectLst/>
                <a:latin typeface="Arial" panose="020B0604020202020204" pitchFamily="34" charset="0"/>
                <a:ea typeface="Calibri" panose="020F0502020204030204" pitchFamily="34" charset="0"/>
                <a:cs typeface="Arial" panose="020B0604020202020204" pitchFamily="34" charset="0"/>
              </a:rPr>
              <a:t> </a:t>
            </a:r>
            <a:r>
              <a:rPr lang="en-US" dirty="0">
                <a:effectLst/>
                <a:latin typeface="Arial" panose="020B0604020202020204" pitchFamily="34" charset="0"/>
                <a:ea typeface="Calibri" panose="020F0502020204030204" pitchFamily="34" charset="0"/>
                <a:cs typeface="Arial" panose="020B0604020202020204" pitchFamily="34" charset="0"/>
                <a:hlinkClick r:id="rId16"/>
              </a:rPr>
              <a:t>https://www.coca-colacompany.com/company/coca-cola-system</a:t>
            </a:r>
            <a:r>
              <a:rPr lang="en-US" dirty="0">
                <a:effectLst/>
                <a:latin typeface="Arial" panose="020B0604020202020204" pitchFamily="34" charset="0"/>
                <a:ea typeface="Calibri" panose="020F0502020204030204" pitchFamily="34" charset="0"/>
                <a:cs typeface="Arial" panose="020B0604020202020204" pitchFamily="34" charset="0"/>
              </a:rPr>
              <a:t> </a:t>
            </a:r>
            <a:endParaRPr lang="en-GB" dirty="0">
              <a:effectLst/>
              <a:latin typeface="Arial" panose="020B0604020202020204" pitchFamily="34" charset="0"/>
              <a:ea typeface="Calibri" panose="020F0502020204030204" pitchFamily="34" charset="0"/>
              <a:cs typeface="Arial" panose="020B0604020202020204" pitchFamily="34" charset="0"/>
            </a:endParaRPr>
          </a:p>
          <a:p>
            <a:pPr marL="0" indent="0" eaLnBrk="0" fontAlgn="base" hangingPunct="0">
              <a:lnSpc>
                <a:spcPct val="107000"/>
              </a:lnSpc>
              <a:spcAft>
                <a:spcPts val="800"/>
              </a:spcAft>
              <a:buNone/>
            </a:pPr>
            <a:r>
              <a:rPr lang="en-US"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Conway, J. (2020, July 29). </a:t>
            </a:r>
            <a:r>
              <a:rPr lang="en-US" i="1"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Statista</a:t>
            </a:r>
            <a:r>
              <a:rPr lang="en-US"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 Retrieved from Size of the alcoholic beverage market worldwide from 2018 to 2024: </a:t>
            </a:r>
            <a:r>
              <a:rPr lang="en-US" u="sng" kern="12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17"/>
              </a:rPr>
              <a:t>https://www.statista.com/statistics/696641/market-value-alcoholic-beverages-worldwide/</a:t>
            </a:r>
            <a:r>
              <a:rPr lang="en-US"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endParaRPr lang="en-GB"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90000"/>
              </a:lnSpc>
              <a:spcBef>
                <a:spcPts val="1000"/>
              </a:spcBef>
              <a:spcAft>
                <a:spcPts val="800"/>
              </a:spcAft>
              <a:buNone/>
            </a:pPr>
            <a:r>
              <a:rPr lang="en-US"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Davenport, T., </a:t>
            </a:r>
            <a:r>
              <a:rPr lang="en-US" kern="12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Leibold</a:t>
            </a:r>
            <a:r>
              <a:rPr lang="en-US"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 M., &amp; </a:t>
            </a:r>
            <a:r>
              <a:rPr lang="en-US" kern="12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Voelpel</a:t>
            </a:r>
            <a:r>
              <a:rPr lang="en-US"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 S. (2006). </a:t>
            </a:r>
            <a:r>
              <a:rPr lang="en-US" i="1"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Strategic Management in the Innovation Economy: Strategic Approaches and Tools for Dynamic Innovation Capabilities.</a:t>
            </a:r>
            <a:r>
              <a:rPr lang="en-US"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 Germany : Wiley.</a:t>
            </a:r>
            <a:endParaRPr lang="en-GB"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marL="0" indent="0" eaLnBrk="0" fontAlgn="base" hangingPunct="0">
              <a:lnSpc>
                <a:spcPct val="107000"/>
              </a:lnSpc>
              <a:spcAft>
                <a:spcPts val="800"/>
              </a:spcAft>
              <a:buNone/>
            </a:pPr>
            <a:r>
              <a:rPr lang="en-US"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Diageo . (2020). </a:t>
            </a:r>
            <a:r>
              <a:rPr lang="en-US" i="1"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Brand introduction</a:t>
            </a:r>
            <a:r>
              <a:rPr lang="en-US"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 Retrieved from Diageo: </a:t>
            </a:r>
            <a:r>
              <a:rPr lang="en-US" u="sng" kern="12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18"/>
              </a:rPr>
              <a:t>https://www.diageo.com/en/our-brands/brand-introduction/</a:t>
            </a:r>
            <a:r>
              <a:rPr lang="en-US"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endParaRPr lang="en-GB" dirty="0">
              <a:effectLst/>
              <a:latin typeface="Arial" panose="020B0604020202020204" pitchFamily="34" charset="0"/>
              <a:ea typeface="Calibri" panose="020F0502020204030204" pitchFamily="34" charset="0"/>
              <a:cs typeface="Arial" panose="020B0604020202020204" pitchFamily="34" charset="0"/>
            </a:endParaRPr>
          </a:p>
          <a:p>
            <a:pPr marL="0" indent="0" eaLnBrk="0" fontAlgn="base" hangingPunct="0">
              <a:lnSpc>
                <a:spcPct val="107000"/>
              </a:lnSpc>
              <a:spcAft>
                <a:spcPts val="800"/>
              </a:spcAft>
              <a:buNone/>
            </a:pPr>
            <a:r>
              <a:rPr lang="en-US" kern="12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Furrer</a:t>
            </a:r>
            <a:r>
              <a:rPr lang="en-US"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 O. (2011). </a:t>
            </a:r>
            <a:r>
              <a:rPr lang="en-US" i="1"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Corporate Level Strategy: Theory and Applications.</a:t>
            </a:r>
            <a:r>
              <a:rPr lang="en-US"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 Oxford : Routledge .</a:t>
            </a:r>
          </a:p>
          <a:p>
            <a:pPr marL="0" indent="0">
              <a:lnSpc>
                <a:spcPct val="106000"/>
              </a:lnSpc>
              <a:spcBef>
                <a:spcPts val="1000"/>
              </a:spcBef>
              <a:spcAft>
                <a:spcPts val="800"/>
              </a:spcAft>
              <a:buNone/>
            </a:pPr>
            <a:r>
              <a:rPr lang="en-US"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Gopinath, C., &amp; Siciliano, J. (2014). </a:t>
            </a:r>
            <a:r>
              <a:rPr lang="en-US" i="1"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Strategize!: Experiential Exercises in Strategic Management.</a:t>
            </a:r>
            <a:r>
              <a:rPr lang="en-US"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 Ohio : South Western Cengage Learning .</a:t>
            </a:r>
            <a:endParaRPr lang="en-GB"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marL="0" indent="0" eaLnBrk="0" fontAlgn="base" hangingPunct="0">
              <a:lnSpc>
                <a:spcPct val="107000"/>
              </a:lnSpc>
              <a:spcAft>
                <a:spcPts val="800"/>
              </a:spcAft>
              <a:buNone/>
            </a:pPr>
            <a:endParaRPr lang="en-GB" sz="25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Bef>
                <a:spcPts val="1000"/>
              </a:spcBef>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5" name="Audio 4">
            <a:hlinkClick r:id="" action="ppaction://media"/>
            <a:extLst>
              <a:ext uri="{FF2B5EF4-FFF2-40B4-BE49-F238E27FC236}">
                <a16:creationId xmlns:a16="http://schemas.microsoft.com/office/drawing/2014/main" id="{C5672B33-DF27-467C-8C8D-93F92A2C60B6}"/>
              </a:ext>
            </a:extLst>
          </p:cNvPr>
          <p:cNvPicPr>
            <a:picLocks noChangeAspect="1"/>
          </p:cNvPicPr>
          <p:nvPr>
            <a:audioFile r:link="rId2"/>
            <p:extLst>
              <p:ext uri="{DAA4B4D4-6D71-4841-9C94-3DE7FCFB9230}">
                <p14:media xmlns:p14="http://schemas.microsoft.com/office/powerpoint/2010/main" r:embed="rId1"/>
              </p:ext>
            </p:extLst>
          </p:nvPr>
        </p:nvPicPr>
        <p:blipFill>
          <a:blip r:embed="rId19"/>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437826449"/>
      </p:ext>
    </p:extLst>
  </p:cSld>
  <p:clrMapOvr>
    <a:masterClrMapping/>
  </p:clrMapOvr>
  <mc:AlternateContent xmlns:mc="http://schemas.openxmlformats.org/markup-compatibility/2006">
    <mc:Choice xmlns:p14="http://schemas.microsoft.com/office/powerpoint/2010/main" Requires="p14">
      <p:transition spd="slow" p14:dur="2000" advTm="2336"/>
    </mc:Choice>
    <mc:Fallback>
      <p:transition spd="slow" advTm="23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lumMod val="25000"/>
          </a:schemeClr>
        </a:solidFill>
        <a:effectLst/>
      </p:bgPr>
    </p:bg>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FD3C9908-D115-467F-8630-0BE8E7B0FBE6}"/>
              </a:ext>
            </a:extLst>
          </p:cNvPr>
          <p:cNvSpPr>
            <a:spLocks noGrp="1" noChangeArrowheads="1"/>
          </p:cNvSpPr>
          <p:nvPr>
            <p:ph idx="1"/>
          </p:nvPr>
        </p:nvSpPr>
        <p:spPr bwMode="auto">
          <a:xfrm>
            <a:off x="838200" y="3309739"/>
            <a:ext cx="10660694" cy="1877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indent="0">
              <a:lnSpc>
                <a:spcPct val="100000"/>
              </a:lnSpc>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0000"/>
              </a:lnSpc>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0000"/>
              </a:lnSpc>
              <a:buNone/>
            </a:pP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0" indent="0">
              <a:lnSpc>
                <a:spcPct val="100000"/>
              </a:lnSpc>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0000"/>
              </a:lnSpc>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7" name="TextBox 6">
            <a:extLst>
              <a:ext uri="{FF2B5EF4-FFF2-40B4-BE49-F238E27FC236}">
                <a16:creationId xmlns:a16="http://schemas.microsoft.com/office/drawing/2014/main" id="{81ADEA2C-4C76-41EE-B8FA-DE2ED3461FF1}"/>
              </a:ext>
            </a:extLst>
          </p:cNvPr>
          <p:cNvSpPr txBox="1"/>
          <p:nvPr/>
        </p:nvSpPr>
        <p:spPr>
          <a:xfrm>
            <a:off x="87086" y="202395"/>
            <a:ext cx="12017828" cy="6687665"/>
          </a:xfrm>
          <a:prstGeom prst="rect">
            <a:avLst/>
          </a:prstGeom>
          <a:noFill/>
        </p:spPr>
        <p:txBody>
          <a:bodyPr wrap="square" rtlCol="0">
            <a:spAutoFit/>
          </a:bodyPr>
          <a:lstStyle/>
          <a:p>
            <a:pPr>
              <a:lnSpc>
                <a:spcPct val="106000"/>
              </a:lnSpc>
              <a:spcBef>
                <a:spcPts val="1000"/>
              </a:spcBef>
              <a:spcAft>
                <a:spcPts val="800"/>
              </a:spcAft>
            </a:pPr>
            <a:r>
              <a:rPr lang="en-US" sz="700"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Griffin, R. (2008). </a:t>
            </a:r>
            <a:r>
              <a:rPr lang="en-US" sz="700" i="1"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Fundamentals of Management.</a:t>
            </a:r>
            <a:r>
              <a:rPr lang="en-US" sz="700"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 Boston : </a:t>
            </a:r>
            <a:r>
              <a:rPr lang="en-US" sz="700" kern="12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Cenage</a:t>
            </a:r>
            <a:r>
              <a:rPr lang="en-US" sz="700"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 Learning.</a:t>
            </a:r>
          </a:p>
          <a:p>
            <a:pPr marL="0" indent="0">
              <a:lnSpc>
                <a:spcPct val="106000"/>
              </a:lnSpc>
              <a:spcBef>
                <a:spcPts val="1000"/>
              </a:spcBef>
              <a:spcAft>
                <a:spcPts val="800"/>
              </a:spcAft>
              <a:buNone/>
            </a:pPr>
            <a:r>
              <a:rPr lang="en-US" sz="700"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Groysberg, B., Lee, J., Price , J., &amp; Cheng , Y.-J. (2018, February ). </a:t>
            </a:r>
            <a:r>
              <a:rPr lang="en-US" sz="700" i="1"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THE CULTURE FACTOR</a:t>
            </a:r>
            <a:r>
              <a:rPr lang="en-US" sz="700"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 Retrieved from Harvard Business Review</a:t>
            </a:r>
            <a:r>
              <a:rPr lang="en-US" sz="7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US" sz="700" u="sng" kern="12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3"/>
              </a:rPr>
              <a:t>https://hbr.org/2018/01/the-culture-factor</a:t>
            </a:r>
            <a:endParaRPr lang="en-US" sz="7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0" indent="0">
              <a:lnSpc>
                <a:spcPct val="90000"/>
              </a:lnSpc>
              <a:spcBef>
                <a:spcPts val="1000"/>
              </a:spcBef>
              <a:spcAft>
                <a:spcPts val="800"/>
              </a:spcAft>
              <a:buNone/>
            </a:pPr>
            <a:r>
              <a:rPr lang="en-US" sz="700"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Johnson, G., Scholes , K., &amp; Whittington, R. (2009). </a:t>
            </a:r>
            <a:r>
              <a:rPr lang="en-US" sz="700" i="1"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Fundamentals of Strategy.</a:t>
            </a:r>
            <a:r>
              <a:rPr lang="en-US" sz="700"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 Essex: Pearson Education Limited.</a:t>
            </a:r>
            <a:endParaRPr lang="en-GB" sz="7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Bef>
                <a:spcPts val="1000"/>
              </a:spcBef>
              <a:spcAft>
                <a:spcPts val="800"/>
              </a:spcAft>
              <a:buNone/>
            </a:pPr>
            <a:r>
              <a:rPr lang="en-US" sz="700"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Jurevicius , O. (2020, January 10). </a:t>
            </a:r>
            <a:r>
              <a:rPr lang="en-US" sz="700" i="1"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SWOT analysis of Coca Cola (6 Key Strengths in 2020)</a:t>
            </a:r>
            <a:r>
              <a:rPr lang="en-US" sz="700"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 Retrieved from Strategic Management Insight: </a:t>
            </a:r>
            <a:r>
              <a:rPr lang="en-US" sz="700" u="sng" kern="12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4"/>
              </a:rPr>
              <a:t>https://strategicmanagementinsight.com/swot-analyses/coca-cola-swot-analysis.html</a:t>
            </a:r>
            <a:r>
              <a:rPr lang="en-US" sz="7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p>
          <a:p>
            <a:pPr>
              <a:lnSpc>
                <a:spcPct val="106000"/>
              </a:lnSpc>
              <a:spcBef>
                <a:spcPts val="1000"/>
              </a:spcBef>
              <a:spcAft>
                <a:spcPts val="800"/>
              </a:spcAft>
            </a:pPr>
            <a:r>
              <a:rPr lang="en-US" sz="700" kern="12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Laudicina</a:t>
            </a:r>
            <a:r>
              <a:rPr lang="en-US" sz="700"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 P. (2020, April 17). </a:t>
            </a:r>
            <a:r>
              <a:rPr lang="en-US" sz="700" i="1"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Does Culture Eat Strategy In Times Of Crisis?</a:t>
            </a:r>
            <a:r>
              <a:rPr lang="en-US" sz="700"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 Retrieved from Forbes </a:t>
            </a:r>
            <a:r>
              <a:rPr lang="en-US" sz="7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a:t>
            </a:r>
            <a:r>
              <a:rPr lang="en-US" sz="700" kern="1200" dirty="0">
                <a:solidFill>
                  <a:srgbClr val="FFFFFF"/>
                </a:solidFill>
                <a:effectLst/>
                <a:latin typeface="Arial" panose="020B0604020202020204" pitchFamily="34" charset="0"/>
                <a:ea typeface="Calibri" panose="020F0502020204030204" pitchFamily="34" charset="0"/>
                <a:cs typeface="Arial" panose="020B0604020202020204" pitchFamily="34" charset="0"/>
              </a:rPr>
              <a:t> </a:t>
            </a:r>
            <a:r>
              <a:rPr lang="en-US" sz="700" u="sng" kern="12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5"/>
              </a:rPr>
              <a:t>https://www.forbes.com/sites/paullaudicina/2020/04/17/does-culture-eat-strategy-in-times-of-crisis/#77a2896353c3</a:t>
            </a:r>
            <a:endParaRPr lang="en-GB" sz="700" dirty="0">
              <a:effectLst/>
              <a:latin typeface="Arial" panose="020B0604020202020204" pitchFamily="34" charset="0"/>
              <a:ea typeface="Calibri" panose="020F0502020204030204" pitchFamily="34" charset="0"/>
              <a:cs typeface="Arial" panose="020B0604020202020204" pitchFamily="34" charset="0"/>
            </a:endParaRPr>
          </a:p>
          <a:p>
            <a:pPr>
              <a:lnSpc>
                <a:spcPct val="106000"/>
              </a:lnSpc>
              <a:spcBef>
                <a:spcPts val="1000"/>
              </a:spcBef>
              <a:spcAft>
                <a:spcPts val="800"/>
              </a:spcAft>
            </a:pPr>
            <a:r>
              <a:rPr lang="en-US" sz="700" kern="12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Magretta</a:t>
            </a:r>
            <a:r>
              <a:rPr lang="en-US" sz="700"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 J., &amp; Porter , M. (2012). </a:t>
            </a:r>
            <a:r>
              <a:rPr lang="en-US" sz="700" i="1"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Understanding Michael Porter: The Essential Guide to Competition and Strategy.</a:t>
            </a:r>
            <a:r>
              <a:rPr lang="en-US" sz="700"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 Boston: Harvard Business Review.</a:t>
            </a:r>
            <a:endParaRPr lang="en-GB" sz="7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eaLnBrk="0" fontAlgn="base" hangingPunct="0">
              <a:lnSpc>
                <a:spcPct val="107000"/>
              </a:lnSpc>
              <a:spcAft>
                <a:spcPts val="800"/>
              </a:spcAft>
            </a:pPr>
            <a:r>
              <a:rPr lang="en-US" sz="700"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Marshall, M. (2019, March 21). </a:t>
            </a:r>
            <a:r>
              <a:rPr lang="en-US" sz="700" i="1"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Looking at the alternatives: how can we use less plastic?</a:t>
            </a:r>
            <a:r>
              <a:rPr lang="en-US" sz="700"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 Retrieved from The Telegraph :</a:t>
            </a:r>
            <a:r>
              <a:rPr lang="en-US" sz="7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US" sz="700" u="sng" kern="12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6"/>
              </a:rPr>
              <a:t>https://www.telegraph.co.uk/business/reducing-plastic-waste/how-can-we-use-less/</a:t>
            </a:r>
            <a:r>
              <a:rPr lang="en-US" sz="7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endParaRPr lang="en-GB" sz="700" dirty="0">
              <a:effectLst/>
              <a:latin typeface="Arial" panose="020B0604020202020204" pitchFamily="34" charset="0"/>
              <a:ea typeface="Calibri" panose="020F0502020204030204" pitchFamily="34" charset="0"/>
              <a:cs typeface="Arial" panose="020B0604020202020204" pitchFamily="34" charset="0"/>
            </a:endParaRPr>
          </a:p>
          <a:p>
            <a:pPr eaLnBrk="0" fontAlgn="base" hangingPunct="0">
              <a:lnSpc>
                <a:spcPct val="107000"/>
              </a:lnSpc>
              <a:spcAft>
                <a:spcPts val="800"/>
              </a:spcAft>
            </a:pPr>
            <a:r>
              <a:rPr lang="en-US" sz="700"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McDougall, G. (2020, October 15). </a:t>
            </a:r>
            <a:r>
              <a:rPr lang="en-US" sz="700" i="1"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Beverage Wars: How To Find Success In The Hard Seltzer Category</a:t>
            </a:r>
            <a:r>
              <a:rPr lang="en-US" sz="700"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 Retrieved from Forbes:</a:t>
            </a:r>
            <a:r>
              <a:rPr lang="en-US" sz="7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US" sz="700" u="sng" kern="12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7"/>
              </a:rPr>
              <a:t>https://www.forbes.com/sites/forbesbusinesscouncil/2020/10/15/beverage-wars-how-to-find-success-in-the-hard-seltzer-category/#764374926a74</a:t>
            </a:r>
            <a:r>
              <a:rPr lang="en-US" sz="7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endParaRPr lang="en-GB" sz="700" dirty="0">
              <a:effectLst/>
              <a:latin typeface="Arial" panose="020B0604020202020204" pitchFamily="34" charset="0"/>
              <a:ea typeface="Calibri" panose="020F0502020204030204" pitchFamily="34" charset="0"/>
              <a:cs typeface="Arial" panose="020B0604020202020204" pitchFamily="34" charset="0"/>
            </a:endParaRPr>
          </a:p>
          <a:p>
            <a:pPr eaLnBrk="0" fontAlgn="base" hangingPunct="0">
              <a:lnSpc>
                <a:spcPct val="107000"/>
              </a:lnSpc>
              <a:spcAft>
                <a:spcPts val="800"/>
              </a:spcAft>
            </a:pPr>
            <a:r>
              <a:rPr lang="en-US" sz="700"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MindTools . (2020). </a:t>
            </a:r>
            <a:r>
              <a:rPr lang="en-US" sz="700" i="1"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The Ansoff Matrix</a:t>
            </a:r>
            <a:r>
              <a:rPr lang="en-US" sz="700"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 Retrieved from MindTools</a:t>
            </a:r>
            <a:r>
              <a:rPr lang="en-US" sz="7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US" sz="700" u="sng" kern="12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8"/>
              </a:rPr>
              <a:t>https://www.mindtools.com/pages/article/newTMC_90.htm</a:t>
            </a:r>
            <a:r>
              <a:rPr lang="en-US" sz="7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endParaRPr lang="en-GB" sz="700" dirty="0">
              <a:effectLst/>
              <a:latin typeface="Arial" panose="020B0604020202020204" pitchFamily="34" charset="0"/>
              <a:ea typeface="Calibri" panose="020F0502020204030204" pitchFamily="34" charset="0"/>
              <a:cs typeface="Arial" panose="020B0604020202020204" pitchFamily="34" charset="0"/>
            </a:endParaRPr>
          </a:p>
          <a:p>
            <a:pPr>
              <a:lnSpc>
                <a:spcPct val="106000"/>
              </a:lnSpc>
              <a:spcBef>
                <a:spcPts val="1000"/>
              </a:spcBef>
              <a:spcAft>
                <a:spcPts val="800"/>
              </a:spcAft>
            </a:pPr>
            <a:r>
              <a:rPr lang="en-US" sz="700"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Mintzberg, H. (2007). </a:t>
            </a:r>
            <a:r>
              <a:rPr lang="en-US" sz="700" i="1"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Tracking Strategies: Toward a General Theory.</a:t>
            </a:r>
            <a:r>
              <a:rPr lang="en-US" sz="700"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 Oxford : Oxford University Press .</a:t>
            </a:r>
            <a:endParaRPr lang="en-GB" sz="7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a:lnSpc>
                <a:spcPct val="106000"/>
              </a:lnSpc>
              <a:spcBef>
                <a:spcPts val="1000"/>
              </a:spcBef>
              <a:spcAft>
                <a:spcPts val="800"/>
              </a:spcAft>
            </a:pPr>
            <a:r>
              <a:rPr lang="en-US" sz="700"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Moore, K. (2011, March 28). </a:t>
            </a:r>
            <a:r>
              <a:rPr lang="en-US" sz="700" i="1"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Porter or Mintzberg: Whose View of Strategy Is the Most Relevant Today?</a:t>
            </a:r>
            <a:r>
              <a:rPr lang="en-US" sz="700"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 Retrieved from Forbes: </a:t>
            </a:r>
            <a:r>
              <a:rPr lang="en-US" sz="700" u="sng" kern="12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9"/>
              </a:rPr>
              <a:t>https://www.forbes.com/sites/karlmoore/2011/03/28/porter-or-mintzberg-whose-view-of-strategy-is-the-most-relevant-today/#59fd2e9d58ba</a:t>
            </a:r>
            <a:endParaRPr lang="en-GB" sz="700" dirty="0">
              <a:effectLst/>
              <a:latin typeface="Arial" panose="020B0604020202020204" pitchFamily="34" charset="0"/>
              <a:ea typeface="Calibri" panose="020F0502020204030204" pitchFamily="34" charset="0"/>
              <a:cs typeface="Arial" panose="020B0604020202020204" pitchFamily="34" charset="0"/>
            </a:endParaRPr>
          </a:p>
          <a:p>
            <a:pPr>
              <a:lnSpc>
                <a:spcPct val="90000"/>
              </a:lnSpc>
              <a:spcBef>
                <a:spcPts val="1000"/>
              </a:spcBef>
              <a:spcAft>
                <a:spcPts val="800"/>
              </a:spcAft>
            </a:pPr>
            <a:r>
              <a:rPr lang="en-US" sz="700"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Nightly Business Report. (2018, December 17). </a:t>
            </a:r>
            <a:r>
              <a:rPr lang="en-US" sz="700" i="1"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Coca-Cola's CFO on new business strategy</a:t>
            </a:r>
            <a:r>
              <a:rPr lang="en-US" sz="700"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 Retrieved from YouTube: </a:t>
            </a:r>
            <a:r>
              <a:rPr lang="en-US" sz="700" u="sng" kern="12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10"/>
              </a:rPr>
              <a:t>https://www.bing.com/videos/search?q=coca+cola+strategy&amp;qpvt=coca+cola+strategy&amp;view=detail&amp;mid=82F32A1BDD5C491E479182F32A1BDD5C491E4791&amp;&amp;FORM=VRDGAR&amp;ru=%2Fvideos%2Fsearch%3Fq%3Dcoca%2Bcola%2Bstrategy%26qpvt%3Dcoca%2Bcola%2Bstrategy%26FORM%3DVDRE</a:t>
            </a:r>
            <a:endParaRPr lang="en-GB" sz="7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Bef>
                <a:spcPts val="1000"/>
              </a:spcBef>
              <a:spcAft>
                <a:spcPts val="800"/>
              </a:spcAft>
            </a:pPr>
            <a:r>
              <a:rPr lang="en-US" sz="700"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Norton, A. (2008). </a:t>
            </a:r>
            <a:r>
              <a:rPr lang="en-US" sz="700" i="1"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CIMA Official Learning System Integrated Management.</a:t>
            </a:r>
            <a:r>
              <a:rPr lang="en-US" sz="700"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 London: CIMA.</a:t>
            </a:r>
            <a:endParaRPr lang="en-GB" sz="7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eaLnBrk="0" fontAlgn="base" hangingPunct="0">
              <a:lnSpc>
                <a:spcPct val="107000"/>
              </a:lnSpc>
              <a:spcAft>
                <a:spcPts val="800"/>
              </a:spcAft>
            </a:pPr>
            <a:r>
              <a:rPr lang="en-US" sz="700"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PepsiCo . (2020). </a:t>
            </a:r>
            <a:r>
              <a:rPr lang="en-US" sz="700" i="1"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Product </a:t>
            </a:r>
            <a:r>
              <a:rPr lang="en-US" sz="700" i="1" kern="12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Infomation</a:t>
            </a:r>
            <a:r>
              <a:rPr lang="en-US" sz="700"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 Retrieved from PepsiCo: </a:t>
            </a:r>
            <a:r>
              <a:rPr lang="en-US" sz="700" u="sng" kern="12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11"/>
              </a:rPr>
              <a:t>https://www.pepsico.com/brands/product-information</a:t>
            </a:r>
            <a:r>
              <a:rPr lang="en-US" sz="7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endParaRPr lang="en-GB" sz="700" dirty="0">
              <a:effectLst/>
              <a:latin typeface="Arial" panose="020B0604020202020204" pitchFamily="34" charset="0"/>
              <a:ea typeface="Calibri" panose="020F0502020204030204" pitchFamily="34" charset="0"/>
              <a:cs typeface="Arial" panose="020B0604020202020204" pitchFamily="34" charset="0"/>
            </a:endParaRPr>
          </a:p>
          <a:p>
            <a:pPr>
              <a:lnSpc>
                <a:spcPct val="106000"/>
              </a:lnSpc>
              <a:spcBef>
                <a:spcPts val="1000"/>
              </a:spcBef>
              <a:spcAft>
                <a:spcPts val="800"/>
              </a:spcAft>
            </a:pPr>
            <a:r>
              <a:rPr lang="en-US" sz="700" kern="12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Perera</a:t>
            </a:r>
            <a:r>
              <a:rPr lang="en-US" sz="700"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 R. (2017). </a:t>
            </a:r>
            <a:r>
              <a:rPr lang="en-US" sz="700" i="1"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The PESTLE Analysis.</a:t>
            </a:r>
            <a:r>
              <a:rPr lang="en-US" sz="700"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 Sri Lanka: </a:t>
            </a:r>
            <a:r>
              <a:rPr lang="en-US" sz="700" kern="12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Nerdynaut</a:t>
            </a:r>
            <a:r>
              <a:rPr lang="en-US" sz="700"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a:t>
            </a:r>
            <a:endParaRPr lang="en-GB" sz="7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eaLnBrk="0" fontAlgn="base" hangingPunct="0">
              <a:lnSpc>
                <a:spcPct val="107000"/>
              </a:lnSpc>
              <a:spcAft>
                <a:spcPts val="800"/>
              </a:spcAft>
            </a:pPr>
            <a:r>
              <a:rPr lang="en-US" sz="700"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Plummer, R. (2018, January 11). </a:t>
            </a:r>
            <a:r>
              <a:rPr lang="en-US" sz="700" i="1"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Plastic fantastic: How it changed the world</a:t>
            </a:r>
            <a:r>
              <a:rPr lang="en-US" sz="700"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 Retrieved from BBC News :</a:t>
            </a:r>
            <a:r>
              <a:rPr lang="en-US" sz="7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US" sz="700" u="sng" kern="12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12"/>
              </a:rPr>
              <a:t>https://www.bbc.co.uk/news/business-42646025</a:t>
            </a:r>
            <a:r>
              <a:rPr lang="en-US" sz="7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p>
          <a:p>
            <a:pPr eaLnBrk="0" fontAlgn="base" hangingPunct="0">
              <a:lnSpc>
                <a:spcPct val="107000"/>
              </a:lnSpc>
              <a:spcAft>
                <a:spcPts val="800"/>
              </a:spcAft>
            </a:pPr>
            <a:r>
              <a:rPr lang="en-US" sz="7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Statista . (2020). </a:t>
            </a:r>
            <a:r>
              <a:rPr lang="en-US" sz="7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Food Worldwide </a:t>
            </a:r>
            <a:r>
              <a:rPr lang="en-US" sz="7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Retrieved from Statista : </a:t>
            </a:r>
            <a:r>
              <a:rPr lang="en-US" sz="700" dirty="0">
                <a:effectLst/>
                <a:latin typeface="Calibri" panose="020F0502020204030204" pitchFamily="34" charset="0"/>
                <a:ea typeface="Calibri" panose="020F0502020204030204" pitchFamily="34" charset="0"/>
                <a:cs typeface="Times New Roman" panose="02020603050405020304" pitchFamily="18" charset="0"/>
                <a:hlinkClick r:id="rId13"/>
              </a:rPr>
              <a:t>https://www.statista.com/outlook/40000000/100/food/worldwide</a:t>
            </a:r>
            <a:r>
              <a:rPr lang="en-US" sz="700" dirty="0">
                <a:effectLst/>
                <a:latin typeface="Calibri" panose="020F0502020204030204" pitchFamily="34" charset="0"/>
                <a:ea typeface="Calibri" panose="020F0502020204030204" pitchFamily="34" charset="0"/>
                <a:cs typeface="Times New Roman" panose="02020603050405020304" pitchFamily="18" charset="0"/>
              </a:rPr>
              <a:t> </a:t>
            </a:r>
            <a:endParaRPr lang="en-GB" sz="700" dirty="0">
              <a:effectLst/>
              <a:latin typeface="Arial" panose="020B0604020202020204" pitchFamily="34" charset="0"/>
              <a:ea typeface="Calibri" panose="020F0502020204030204" pitchFamily="34" charset="0"/>
              <a:cs typeface="Arial" panose="020B0604020202020204" pitchFamily="34" charset="0"/>
            </a:endParaRPr>
          </a:p>
          <a:p>
            <a:pPr eaLnBrk="0" fontAlgn="base" hangingPunct="0">
              <a:lnSpc>
                <a:spcPct val="107000"/>
              </a:lnSpc>
              <a:spcAft>
                <a:spcPts val="800"/>
              </a:spcAft>
            </a:pPr>
            <a:r>
              <a:rPr lang="en-US" sz="700"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Tetra Pak. (2020). </a:t>
            </a:r>
            <a:r>
              <a:rPr lang="en-US" sz="700" i="1"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Positive packaging for a positive future ​</a:t>
            </a:r>
            <a:r>
              <a:rPr lang="en-US" sz="700"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 Retrieved from Tetra Pak: </a:t>
            </a:r>
            <a:r>
              <a:rPr lang="en-US" sz="700" u="sng" kern="12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14"/>
              </a:rPr>
              <a:t>https://www.tetrapak.com/uk/sustainability/positive-packaging</a:t>
            </a:r>
            <a:r>
              <a:rPr lang="en-US" sz="7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endParaRPr lang="en-GB" sz="700" dirty="0">
              <a:effectLst/>
              <a:latin typeface="Arial" panose="020B0604020202020204" pitchFamily="34" charset="0"/>
              <a:ea typeface="Calibri" panose="020F0502020204030204" pitchFamily="34" charset="0"/>
              <a:cs typeface="Arial" panose="020B0604020202020204" pitchFamily="34" charset="0"/>
            </a:endParaRPr>
          </a:p>
          <a:p>
            <a:pPr eaLnBrk="0" fontAlgn="base" hangingPunct="0">
              <a:lnSpc>
                <a:spcPct val="107000"/>
              </a:lnSpc>
              <a:spcAft>
                <a:spcPts val="800"/>
              </a:spcAft>
            </a:pPr>
            <a:r>
              <a:rPr lang="en-US" sz="700"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Thompson, R. (2017, July ). </a:t>
            </a:r>
            <a:r>
              <a:rPr lang="en-US" sz="700" i="1"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Future of the Sea: Plastic Pollution</a:t>
            </a:r>
            <a:r>
              <a:rPr lang="en-US" sz="700"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 Retrieved from Government Office for Science : </a:t>
            </a:r>
            <a:r>
              <a:rPr lang="en-US" sz="700" u="sng" kern="12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15"/>
              </a:rPr>
              <a:t>https://assets.publishing.service.gov.uk/government/uploads/system/uploads/attachment_data/file/634433/Future_of_the_sea_-_plastic_pollution_final.pdf</a:t>
            </a:r>
            <a:r>
              <a:rPr lang="en-US" sz="7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endParaRPr lang="en-GB" sz="700" dirty="0">
              <a:effectLst/>
              <a:latin typeface="Arial" panose="020B0604020202020204" pitchFamily="34" charset="0"/>
              <a:ea typeface="Calibri" panose="020F0502020204030204" pitchFamily="34" charset="0"/>
              <a:cs typeface="Arial" panose="020B0604020202020204" pitchFamily="34" charset="0"/>
            </a:endParaRPr>
          </a:p>
          <a:p>
            <a:pPr eaLnBrk="0" fontAlgn="base" hangingPunct="0">
              <a:lnSpc>
                <a:spcPct val="107000"/>
              </a:lnSpc>
              <a:spcAft>
                <a:spcPts val="800"/>
              </a:spcAft>
            </a:pPr>
            <a:r>
              <a:rPr lang="en-US" sz="700"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Tran, P. (2016, November 27). </a:t>
            </a:r>
            <a:r>
              <a:rPr lang="en-US" sz="700" i="1"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Strategy 3: Corporate Strategy, Diversification, Porter's Three Essential Tests and Synergies</a:t>
            </a:r>
            <a:r>
              <a:rPr lang="en-US" sz="700"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 Retrieved from </a:t>
            </a:r>
            <a:r>
              <a:rPr lang="en-US" sz="700" kern="12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Linkedin</a:t>
            </a:r>
            <a:r>
              <a:rPr lang="en-US" sz="700"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 </a:t>
            </a:r>
            <a:r>
              <a:rPr lang="en-US" sz="700" u="sng" kern="12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16"/>
              </a:rPr>
              <a:t>https://www.linkedin.com/pulse/strategy-3-corporate-diversification-porters-three-essential-tran</a:t>
            </a:r>
            <a:r>
              <a:rPr lang="en-US" sz="7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endParaRPr lang="en-GB" sz="700" dirty="0">
              <a:effectLst/>
              <a:latin typeface="Arial" panose="020B0604020202020204" pitchFamily="34" charset="0"/>
              <a:ea typeface="Calibri" panose="020F0502020204030204" pitchFamily="34" charset="0"/>
              <a:cs typeface="Arial" panose="020B0604020202020204" pitchFamily="34" charset="0"/>
            </a:endParaRPr>
          </a:p>
          <a:p>
            <a:pPr>
              <a:lnSpc>
                <a:spcPct val="106000"/>
              </a:lnSpc>
              <a:spcBef>
                <a:spcPts val="1000"/>
              </a:spcBef>
              <a:spcAft>
                <a:spcPts val="800"/>
              </a:spcAft>
            </a:pPr>
            <a:r>
              <a:rPr lang="en-US" sz="700"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Weeks, A. (2020, February 26). </a:t>
            </a:r>
            <a:r>
              <a:rPr lang="en-US" sz="700" i="1"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CIPD</a:t>
            </a:r>
            <a:r>
              <a:rPr lang="en-US" sz="700"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 Retrieved from </a:t>
            </a:r>
            <a:r>
              <a:rPr lang="en-US" sz="700" u="sng" kern="12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17"/>
              </a:rPr>
              <a:t>https://www.cipd.co.uk/knowledge/strategy/organisational-development/pestle-analysis-factsheet</a:t>
            </a:r>
            <a:r>
              <a:rPr lang="en-US" sz="7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endParaRPr lang="en-GB" sz="7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Bef>
                <a:spcPts val="1000"/>
              </a:spcBef>
              <a:spcAft>
                <a:spcPts val="800"/>
              </a:spcAft>
            </a:pPr>
            <a:r>
              <a:rPr lang="en-US" sz="750"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Wilson , R., &amp; Gilligan, C. (2013). </a:t>
            </a:r>
            <a:r>
              <a:rPr lang="en-US" sz="750" i="1"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Strategic Marketing Management.</a:t>
            </a:r>
            <a:r>
              <a:rPr lang="en-US" sz="750"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 Oxford : Routledge.</a:t>
            </a:r>
            <a:endParaRPr lang="en-GB" sz="75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42259297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2824</TotalTime>
  <Words>4923</Words>
  <Application>Microsoft Office PowerPoint</Application>
  <PresentationFormat>Widescreen</PresentationFormat>
  <Paragraphs>208</Paragraphs>
  <Slides>15</Slides>
  <Notes>15</Notes>
  <HiddenSlides>0</HiddenSlides>
  <MMClips>14</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Calibri Light</vt:lpstr>
      <vt:lpstr>Symbol</vt:lpstr>
      <vt:lpstr>Times New Roman</vt:lpstr>
      <vt:lpstr>Office Theme</vt:lpstr>
      <vt:lpstr>Coca-Cola’s Strategy:  </vt:lpstr>
      <vt:lpstr>Background </vt:lpstr>
      <vt:lpstr>Strategy </vt:lpstr>
      <vt:lpstr>Strategic Management</vt:lpstr>
      <vt:lpstr>Coca-Cola’s Strategy </vt:lpstr>
      <vt:lpstr>Culture and Sustainability</vt:lpstr>
      <vt:lpstr>PowerPoint Presentation</vt:lpstr>
      <vt:lpstr>PowerPoint Presentation</vt:lpstr>
      <vt:lpstr>PowerPoint Presentation</vt:lpstr>
      <vt:lpstr>PowerPoint Presentation</vt:lpstr>
      <vt:lpstr>PowerPoint Presentation</vt:lpstr>
      <vt:lpstr>Diversification </vt:lpstr>
      <vt:lpstr>Refillable Bottles and Sustainable Materials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Coca-Cola’s Strategy:</dc:title>
  <dc:creator>chloewilson09@yahoo.co.uk</dc:creator>
  <cp:lastModifiedBy>chloewilson09@yahoo.co.uk</cp:lastModifiedBy>
  <cp:revision>95</cp:revision>
  <dcterms:created xsi:type="dcterms:W3CDTF">2020-10-24T18:26:24Z</dcterms:created>
  <dcterms:modified xsi:type="dcterms:W3CDTF">2020-10-26T17:38:38Z</dcterms:modified>
</cp:coreProperties>
</file>