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9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B50690-538A-4C09-B062-5E91B3635E5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44DE808-7480-42A1-94C1-C61E7043510C}">
      <dgm:prSet phldrT="[Text]"/>
      <dgm:spPr/>
      <dgm:t>
        <a:bodyPr/>
        <a:lstStyle/>
        <a:p>
          <a:r>
            <a:rPr lang="en-GB" dirty="0"/>
            <a:t>Business Venture</a:t>
          </a:r>
        </a:p>
      </dgm:t>
    </dgm:pt>
    <dgm:pt modelId="{37674E22-8632-44E5-B60D-FC98F93C5972}" type="parTrans" cxnId="{FA3F0A88-21D7-44F9-B2B4-C89DF6D21ED0}">
      <dgm:prSet/>
      <dgm:spPr/>
      <dgm:t>
        <a:bodyPr/>
        <a:lstStyle/>
        <a:p>
          <a:endParaRPr lang="en-GB"/>
        </a:p>
      </dgm:t>
    </dgm:pt>
    <dgm:pt modelId="{A3A949DD-18A0-477B-AF09-4E273996FB2F}" type="sibTrans" cxnId="{FA3F0A88-21D7-44F9-B2B4-C89DF6D21ED0}">
      <dgm:prSet/>
      <dgm:spPr/>
      <dgm:t>
        <a:bodyPr/>
        <a:lstStyle/>
        <a:p>
          <a:endParaRPr lang="en-GB"/>
        </a:p>
      </dgm:t>
    </dgm:pt>
    <dgm:pt modelId="{EE62BF24-28ED-494F-9513-C3130741C953}">
      <dgm:prSet phldrT="[Text]"/>
      <dgm:spPr/>
      <dgm:t>
        <a:bodyPr/>
        <a:lstStyle/>
        <a:p>
          <a:r>
            <a:rPr lang="en-GB" dirty="0"/>
            <a:t>Teaching</a:t>
          </a:r>
        </a:p>
      </dgm:t>
    </dgm:pt>
    <dgm:pt modelId="{174EFF93-4DA3-40D5-B648-AE24A20B2EAC}" type="parTrans" cxnId="{A015651D-D44E-47D6-87FA-442A1A6ADE33}">
      <dgm:prSet/>
      <dgm:spPr/>
      <dgm:t>
        <a:bodyPr/>
        <a:lstStyle/>
        <a:p>
          <a:endParaRPr lang="en-GB"/>
        </a:p>
      </dgm:t>
    </dgm:pt>
    <dgm:pt modelId="{E41C152F-DE7F-4515-A560-10C17523BCF1}" type="sibTrans" cxnId="{A015651D-D44E-47D6-87FA-442A1A6ADE33}">
      <dgm:prSet/>
      <dgm:spPr/>
      <dgm:t>
        <a:bodyPr/>
        <a:lstStyle/>
        <a:p>
          <a:endParaRPr lang="en-GB"/>
        </a:p>
      </dgm:t>
    </dgm:pt>
    <dgm:pt modelId="{C734C6F1-DE82-43B4-AF05-7A59C6BBD9FA}">
      <dgm:prSet phldrT="[Text]"/>
      <dgm:spPr/>
      <dgm:t>
        <a:bodyPr/>
        <a:lstStyle/>
        <a:p>
          <a:r>
            <a:rPr lang="en-GB" dirty="0"/>
            <a:t>Tuition Centre</a:t>
          </a:r>
        </a:p>
      </dgm:t>
    </dgm:pt>
    <dgm:pt modelId="{35404411-CDF0-45A0-913B-E59C1F1AA0CC}" type="parTrans" cxnId="{1D82CEFB-895F-41D8-A2E6-5906B0CC283F}">
      <dgm:prSet/>
      <dgm:spPr/>
      <dgm:t>
        <a:bodyPr/>
        <a:lstStyle/>
        <a:p>
          <a:endParaRPr lang="en-GB"/>
        </a:p>
      </dgm:t>
    </dgm:pt>
    <dgm:pt modelId="{35C55683-1B3D-4938-850F-E32248043DA3}" type="sibTrans" cxnId="{1D82CEFB-895F-41D8-A2E6-5906B0CC283F}">
      <dgm:prSet/>
      <dgm:spPr/>
      <dgm:t>
        <a:bodyPr/>
        <a:lstStyle/>
        <a:p>
          <a:endParaRPr lang="en-GB"/>
        </a:p>
      </dgm:t>
    </dgm:pt>
    <dgm:pt modelId="{992A30C2-10F7-4A00-A926-5136AC69D443}">
      <dgm:prSet phldrT="[Text]"/>
      <dgm:spPr/>
      <dgm:t>
        <a:bodyPr/>
        <a:lstStyle/>
        <a:p>
          <a:r>
            <a:rPr lang="en-GB" dirty="0"/>
            <a:t>Online Tutoring</a:t>
          </a:r>
        </a:p>
      </dgm:t>
    </dgm:pt>
    <dgm:pt modelId="{140D4C22-AA0E-472A-804A-B90357091B47}" type="parTrans" cxnId="{D74224D6-2CDE-4686-A70A-24CD2DF39772}">
      <dgm:prSet/>
      <dgm:spPr/>
      <dgm:t>
        <a:bodyPr/>
        <a:lstStyle/>
        <a:p>
          <a:endParaRPr lang="en-GB"/>
        </a:p>
      </dgm:t>
    </dgm:pt>
    <dgm:pt modelId="{7D727B53-F082-4372-B10E-CF8AB194F6BC}" type="sibTrans" cxnId="{D74224D6-2CDE-4686-A70A-24CD2DF39772}">
      <dgm:prSet/>
      <dgm:spPr/>
      <dgm:t>
        <a:bodyPr/>
        <a:lstStyle/>
        <a:p>
          <a:endParaRPr lang="en-GB"/>
        </a:p>
      </dgm:t>
    </dgm:pt>
    <dgm:pt modelId="{D66B422F-934E-4188-A549-9EAFD50E4676}">
      <dgm:prSet phldrT="[Text]"/>
      <dgm:spPr/>
      <dgm:t>
        <a:bodyPr/>
        <a:lstStyle/>
        <a:p>
          <a:r>
            <a:rPr lang="en-GB" dirty="0"/>
            <a:t>Accounting	</a:t>
          </a:r>
        </a:p>
      </dgm:t>
    </dgm:pt>
    <dgm:pt modelId="{B6AD2F9F-B491-41C3-AE25-5D4B74A80547}" type="parTrans" cxnId="{4DF10C43-0667-4052-8308-ACF1F15FAC1C}">
      <dgm:prSet/>
      <dgm:spPr/>
      <dgm:t>
        <a:bodyPr/>
        <a:lstStyle/>
        <a:p>
          <a:endParaRPr lang="en-GB"/>
        </a:p>
      </dgm:t>
    </dgm:pt>
    <dgm:pt modelId="{E05A9586-83B8-4D5B-A7AC-C87C03F3A961}" type="sibTrans" cxnId="{4DF10C43-0667-4052-8308-ACF1F15FAC1C}">
      <dgm:prSet/>
      <dgm:spPr/>
      <dgm:t>
        <a:bodyPr/>
        <a:lstStyle/>
        <a:p>
          <a:endParaRPr lang="en-GB"/>
        </a:p>
      </dgm:t>
    </dgm:pt>
    <dgm:pt modelId="{846DB999-1BD1-4225-BD94-C1D701071890}">
      <dgm:prSet phldrT="[Text]"/>
      <dgm:spPr/>
      <dgm:t>
        <a:bodyPr/>
        <a:lstStyle/>
        <a:p>
          <a:r>
            <a:rPr lang="en-GB" dirty="0"/>
            <a:t>Accounting Firm</a:t>
          </a:r>
        </a:p>
      </dgm:t>
    </dgm:pt>
    <dgm:pt modelId="{F26A80EC-0B1A-4FC6-B77E-77C9AFF30BC1}" type="parTrans" cxnId="{03A7FCAC-A283-4A40-836A-44AE936B71D4}">
      <dgm:prSet/>
      <dgm:spPr/>
      <dgm:t>
        <a:bodyPr/>
        <a:lstStyle/>
        <a:p>
          <a:endParaRPr lang="en-GB"/>
        </a:p>
      </dgm:t>
    </dgm:pt>
    <dgm:pt modelId="{642FE768-AB22-458D-AF41-D9C7B75D29C8}" type="sibTrans" cxnId="{03A7FCAC-A283-4A40-836A-44AE936B71D4}">
      <dgm:prSet/>
      <dgm:spPr/>
      <dgm:t>
        <a:bodyPr/>
        <a:lstStyle/>
        <a:p>
          <a:endParaRPr lang="en-GB"/>
        </a:p>
      </dgm:t>
    </dgm:pt>
    <dgm:pt modelId="{227E8B64-3655-48B0-B535-A223808011EE}" type="pres">
      <dgm:prSet presAssocID="{7CB50690-538A-4C09-B062-5E91B3635E5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037E946F-323B-4278-91F8-ED805735DA83}" type="pres">
      <dgm:prSet presAssocID="{844DE808-7480-42A1-94C1-C61E7043510C}" presName="root1" presStyleCnt="0"/>
      <dgm:spPr/>
    </dgm:pt>
    <dgm:pt modelId="{189CF0CC-7F89-41C1-93CE-16EAA384CD98}" type="pres">
      <dgm:prSet presAssocID="{844DE808-7480-42A1-94C1-C61E7043510C}" presName="LevelOneTextNode" presStyleLbl="node0" presStyleIdx="0" presStyleCnt="1">
        <dgm:presLayoutVars>
          <dgm:chPref val="3"/>
        </dgm:presLayoutVars>
      </dgm:prSet>
      <dgm:spPr/>
    </dgm:pt>
    <dgm:pt modelId="{93CD9AB3-59ED-4474-A4E1-B3EF474C05DC}" type="pres">
      <dgm:prSet presAssocID="{844DE808-7480-42A1-94C1-C61E7043510C}" presName="level2hierChild" presStyleCnt="0"/>
      <dgm:spPr/>
    </dgm:pt>
    <dgm:pt modelId="{D02D4D24-7961-4411-AC2E-0CFE8C7B7BB1}" type="pres">
      <dgm:prSet presAssocID="{174EFF93-4DA3-40D5-B648-AE24A20B2EAC}" presName="conn2-1" presStyleLbl="parChTrans1D2" presStyleIdx="0" presStyleCnt="2"/>
      <dgm:spPr/>
    </dgm:pt>
    <dgm:pt modelId="{388E39D2-246E-4635-AF94-5B4EF5751241}" type="pres">
      <dgm:prSet presAssocID="{174EFF93-4DA3-40D5-B648-AE24A20B2EAC}" presName="connTx" presStyleLbl="parChTrans1D2" presStyleIdx="0" presStyleCnt="2"/>
      <dgm:spPr/>
    </dgm:pt>
    <dgm:pt modelId="{F5470C45-5C63-4CC9-893D-00C94E195E66}" type="pres">
      <dgm:prSet presAssocID="{EE62BF24-28ED-494F-9513-C3130741C953}" presName="root2" presStyleCnt="0"/>
      <dgm:spPr/>
    </dgm:pt>
    <dgm:pt modelId="{47B7EC88-911A-42E7-9056-EB55BAA5E34E}" type="pres">
      <dgm:prSet presAssocID="{EE62BF24-28ED-494F-9513-C3130741C953}" presName="LevelTwoTextNode" presStyleLbl="node2" presStyleIdx="0" presStyleCnt="2">
        <dgm:presLayoutVars>
          <dgm:chPref val="3"/>
        </dgm:presLayoutVars>
      </dgm:prSet>
      <dgm:spPr/>
    </dgm:pt>
    <dgm:pt modelId="{248C8EBD-FA7B-4FF8-A413-B97A9D80A196}" type="pres">
      <dgm:prSet presAssocID="{EE62BF24-28ED-494F-9513-C3130741C953}" presName="level3hierChild" presStyleCnt="0"/>
      <dgm:spPr/>
    </dgm:pt>
    <dgm:pt modelId="{531A31BB-442E-4FF5-8A79-02B77581C61E}" type="pres">
      <dgm:prSet presAssocID="{35404411-CDF0-45A0-913B-E59C1F1AA0CC}" presName="conn2-1" presStyleLbl="parChTrans1D3" presStyleIdx="0" presStyleCnt="3"/>
      <dgm:spPr/>
    </dgm:pt>
    <dgm:pt modelId="{D2613A9E-F9B4-4C00-879A-39E67F65F787}" type="pres">
      <dgm:prSet presAssocID="{35404411-CDF0-45A0-913B-E59C1F1AA0CC}" presName="connTx" presStyleLbl="parChTrans1D3" presStyleIdx="0" presStyleCnt="3"/>
      <dgm:spPr/>
    </dgm:pt>
    <dgm:pt modelId="{51EDCBBC-9BDF-4B6E-B730-F425D56925E9}" type="pres">
      <dgm:prSet presAssocID="{C734C6F1-DE82-43B4-AF05-7A59C6BBD9FA}" presName="root2" presStyleCnt="0"/>
      <dgm:spPr/>
    </dgm:pt>
    <dgm:pt modelId="{5DE33DAE-4B8A-4FA5-863B-9F839AFB87C1}" type="pres">
      <dgm:prSet presAssocID="{C734C6F1-DE82-43B4-AF05-7A59C6BBD9FA}" presName="LevelTwoTextNode" presStyleLbl="node3" presStyleIdx="0" presStyleCnt="3">
        <dgm:presLayoutVars>
          <dgm:chPref val="3"/>
        </dgm:presLayoutVars>
      </dgm:prSet>
      <dgm:spPr/>
    </dgm:pt>
    <dgm:pt modelId="{C844B24C-0028-4A79-BCF1-16A1DF934C62}" type="pres">
      <dgm:prSet presAssocID="{C734C6F1-DE82-43B4-AF05-7A59C6BBD9FA}" presName="level3hierChild" presStyleCnt="0"/>
      <dgm:spPr/>
    </dgm:pt>
    <dgm:pt modelId="{A4C9F2BF-D106-4D6E-B2D3-0604BB8F8365}" type="pres">
      <dgm:prSet presAssocID="{140D4C22-AA0E-472A-804A-B90357091B47}" presName="conn2-1" presStyleLbl="parChTrans1D3" presStyleIdx="1" presStyleCnt="3"/>
      <dgm:spPr/>
    </dgm:pt>
    <dgm:pt modelId="{DD3472A7-3D2C-4172-90D5-5AFF614358C7}" type="pres">
      <dgm:prSet presAssocID="{140D4C22-AA0E-472A-804A-B90357091B47}" presName="connTx" presStyleLbl="parChTrans1D3" presStyleIdx="1" presStyleCnt="3"/>
      <dgm:spPr/>
    </dgm:pt>
    <dgm:pt modelId="{4AD1CF9E-8392-41EA-9897-590C975874EC}" type="pres">
      <dgm:prSet presAssocID="{992A30C2-10F7-4A00-A926-5136AC69D443}" presName="root2" presStyleCnt="0"/>
      <dgm:spPr/>
    </dgm:pt>
    <dgm:pt modelId="{587B23AB-7492-4CD1-A5C4-4439676D431D}" type="pres">
      <dgm:prSet presAssocID="{992A30C2-10F7-4A00-A926-5136AC69D443}" presName="LevelTwoTextNode" presStyleLbl="node3" presStyleIdx="1" presStyleCnt="3">
        <dgm:presLayoutVars>
          <dgm:chPref val="3"/>
        </dgm:presLayoutVars>
      </dgm:prSet>
      <dgm:spPr/>
    </dgm:pt>
    <dgm:pt modelId="{F7BBD843-1C6C-4BC3-AAA4-D0C7723FE344}" type="pres">
      <dgm:prSet presAssocID="{992A30C2-10F7-4A00-A926-5136AC69D443}" presName="level3hierChild" presStyleCnt="0"/>
      <dgm:spPr/>
    </dgm:pt>
    <dgm:pt modelId="{14A4803A-0BF4-4476-A42C-1B78C02E0518}" type="pres">
      <dgm:prSet presAssocID="{B6AD2F9F-B491-41C3-AE25-5D4B74A80547}" presName="conn2-1" presStyleLbl="parChTrans1D2" presStyleIdx="1" presStyleCnt="2"/>
      <dgm:spPr/>
    </dgm:pt>
    <dgm:pt modelId="{F41918F5-417F-416E-A7C8-5F0C8F72DBE3}" type="pres">
      <dgm:prSet presAssocID="{B6AD2F9F-B491-41C3-AE25-5D4B74A80547}" presName="connTx" presStyleLbl="parChTrans1D2" presStyleIdx="1" presStyleCnt="2"/>
      <dgm:spPr/>
    </dgm:pt>
    <dgm:pt modelId="{F3B34CEB-31C8-4873-AF0B-A0386F38AF90}" type="pres">
      <dgm:prSet presAssocID="{D66B422F-934E-4188-A549-9EAFD50E4676}" presName="root2" presStyleCnt="0"/>
      <dgm:spPr/>
    </dgm:pt>
    <dgm:pt modelId="{133A1E64-7092-4E43-BAF8-1BDD61AF024C}" type="pres">
      <dgm:prSet presAssocID="{D66B422F-934E-4188-A549-9EAFD50E4676}" presName="LevelTwoTextNode" presStyleLbl="node2" presStyleIdx="1" presStyleCnt="2">
        <dgm:presLayoutVars>
          <dgm:chPref val="3"/>
        </dgm:presLayoutVars>
      </dgm:prSet>
      <dgm:spPr/>
    </dgm:pt>
    <dgm:pt modelId="{9C6DFFF0-37FA-4634-A6D0-2A3F2D6F5954}" type="pres">
      <dgm:prSet presAssocID="{D66B422F-934E-4188-A549-9EAFD50E4676}" presName="level3hierChild" presStyleCnt="0"/>
      <dgm:spPr/>
    </dgm:pt>
    <dgm:pt modelId="{07A36318-0940-4857-8C21-7AFAB63CA112}" type="pres">
      <dgm:prSet presAssocID="{F26A80EC-0B1A-4FC6-B77E-77C9AFF30BC1}" presName="conn2-1" presStyleLbl="parChTrans1D3" presStyleIdx="2" presStyleCnt="3"/>
      <dgm:spPr/>
    </dgm:pt>
    <dgm:pt modelId="{3222028C-8264-401B-93E6-98CCAF9FA56D}" type="pres">
      <dgm:prSet presAssocID="{F26A80EC-0B1A-4FC6-B77E-77C9AFF30BC1}" presName="connTx" presStyleLbl="parChTrans1D3" presStyleIdx="2" presStyleCnt="3"/>
      <dgm:spPr/>
    </dgm:pt>
    <dgm:pt modelId="{7026E731-FC76-401B-AFD8-795AC53226AD}" type="pres">
      <dgm:prSet presAssocID="{846DB999-1BD1-4225-BD94-C1D701071890}" presName="root2" presStyleCnt="0"/>
      <dgm:spPr/>
    </dgm:pt>
    <dgm:pt modelId="{DB2CBE46-171F-4AB1-A521-ACADCCE7F3DB}" type="pres">
      <dgm:prSet presAssocID="{846DB999-1BD1-4225-BD94-C1D701071890}" presName="LevelTwoTextNode" presStyleLbl="node3" presStyleIdx="2" presStyleCnt="3">
        <dgm:presLayoutVars>
          <dgm:chPref val="3"/>
        </dgm:presLayoutVars>
      </dgm:prSet>
      <dgm:spPr/>
    </dgm:pt>
    <dgm:pt modelId="{1FE7134A-3805-4BE7-862B-742A1AE2B191}" type="pres">
      <dgm:prSet presAssocID="{846DB999-1BD1-4225-BD94-C1D701071890}" presName="level3hierChild" presStyleCnt="0"/>
      <dgm:spPr/>
    </dgm:pt>
  </dgm:ptLst>
  <dgm:cxnLst>
    <dgm:cxn modelId="{4D49B315-9BAB-46C4-85A3-9EE7602EAE02}" type="presOf" srcId="{140D4C22-AA0E-472A-804A-B90357091B47}" destId="{DD3472A7-3D2C-4172-90D5-5AFF614358C7}" srcOrd="1" destOrd="0" presId="urn:microsoft.com/office/officeart/2005/8/layout/hierarchy2"/>
    <dgm:cxn modelId="{A015651D-D44E-47D6-87FA-442A1A6ADE33}" srcId="{844DE808-7480-42A1-94C1-C61E7043510C}" destId="{EE62BF24-28ED-494F-9513-C3130741C953}" srcOrd="0" destOrd="0" parTransId="{174EFF93-4DA3-40D5-B648-AE24A20B2EAC}" sibTransId="{E41C152F-DE7F-4515-A560-10C17523BCF1}"/>
    <dgm:cxn modelId="{31E17222-0E07-4ADC-8581-762DC0B4CADF}" type="presOf" srcId="{140D4C22-AA0E-472A-804A-B90357091B47}" destId="{A4C9F2BF-D106-4D6E-B2D3-0604BB8F8365}" srcOrd="0" destOrd="0" presId="urn:microsoft.com/office/officeart/2005/8/layout/hierarchy2"/>
    <dgm:cxn modelId="{BF5ECC29-FC5A-41DB-AF64-88AEB6ACAE90}" type="presOf" srcId="{F26A80EC-0B1A-4FC6-B77E-77C9AFF30BC1}" destId="{3222028C-8264-401B-93E6-98CCAF9FA56D}" srcOrd="1" destOrd="0" presId="urn:microsoft.com/office/officeart/2005/8/layout/hierarchy2"/>
    <dgm:cxn modelId="{718F872A-6576-42F7-BDDD-664026B4260D}" type="presOf" srcId="{174EFF93-4DA3-40D5-B648-AE24A20B2EAC}" destId="{388E39D2-246E-4635-AF94-5B4EF5751241}" srcOrd="1" destOrd="0" presId="urn:microsoft.com/office/officeart/2005/8/layout/hierarchy2"/>
    <dgm:cxn modelId="{F50D3430-9DCF-4EF7-9DBB-370CA66132C9}" type="presOf" srcId="{35404411-CDF0-45A0-913B-E59C1F1AA0CC}" destId="{D2613A9E-F9B4-4C00-879A-39E67F65F787}" srcOrd="1" destOrd="0" presId="urn:microsoft.com/office/officeart/2005/8/layout/hierarchy2"/>
    <dgm:cxn modelId="{4DF10C43-0667-4052-8308-ACF1F15FAC1C}" srcId="{844DE808-7480-42A1-94C1-C61E7043510C}" destId="{D66B422F-934E-4188-A549-9EAFD50E4676}" srcOrd="1" destOrd="0" parTransId="{B6AD2F9F-B491-41C3-AE25-5D4B74A80547}" sibTransId="{E05A9586-83B8-4D5B-A7AC-C87C03F3A961}"/>
    <dgm:cxn modelId="{378A7470-1038-43C4-AA00-5625FC98CFCF}" type="presOf" srcId="{EE62BF24-28ED-494F-9513-C3130741C953}" destId="{47B7EC88-911A-42E7-9056-EB55BAA5E34E}" srcOrd="0" destOrd="0" presId="urn:microsoft.com/office/officeart/2005/8/layout/hierarchy2"/>
    <dgm:cxn modelId="{4013B253-FF16-4992-A248-C4E7420DD50B}" type="presOf" srcId="{B6AD2F9F-B491-41C3-AE25-5D4B74A80547}" destId="{14A4803A-0BF4-4476-A42C-1B78C02E0518}" srcOrd="0" destOrd="0" presId="urn:microsoft.com/office/officeart/2005/8/layout/hierarchy2"/>
    <dgm:cxn modelId="{F857C574-D54C-443D-8DF3-B97C14BD09D7}" type="presOf" srcId="{D66B422F-934E-4188-A549-9EAFD50E4676}" destId="{133A1E64-7092-4E43-BAF8-1BDD61AF024C}" srcOrd="0" destOrd="0" presId="urn:microsoft.com/office/officeart/2005/8/layout/hierarchy2"/>
    <dgm:cxn modelId="{FA3F0A88-21D7-44F9-B2B4-C89DF6D21ED0}" srcId="{7CB50690-538A-4C09-B062-5E91B3635E50}" destId="{844DE808-7480-42A1-94C1-C61E7043510C}" srcOrd="0" destOrd="0" parTransId="{37674E22-8632-44E5-B60D-FC98F93C5972}" sibTransId="{A3A949DD-18A0-477B-AF09-4E273996FB2F}"/>
    <dgm:cxn modelId="{7F5F018D-6C93-45C1-88D5-22F4F6F4BA0F}" type="presOf" srcId="{992A30C2-10F7-4A00-A926-5136AC69D443}" destId="{587B23AB-7492-4CD1-A5C4-4439676D431D}" srcOrd="0" destOrd="0" presId="urn:microsoft.com/office/officeart/2005/8/layout/hierarchy2"/>
    <dgm:cxn modelId="{0FA6F394-F3C7-4533-945A-51B82D2509DE}" type="presOf" srcId="{C734C6F1-DE82-43B4-AF05-7A59C6BBD9FA}" destId="{5DE33DAE-4B8A-4FA5-863B-9F839AFB87C1}" srcOrd="0" destOrd="0" presId="urn:microsoft.com/office/officeart/2005/8/layout/hierarchy2"/>
    <dgm:cxn modelId="{D977C89A-6261-4211-9DFA-0087623D67C8}" type="presOf" srcId="{35404411-CDF0-45A0-913B-E59C1F1AA0CC}" destId="{531A31BB-442E-4FF5-8A79-02B77581C61E}" srcOrd="0" destOrd="0" presId="urn:microsoft.com/office/officeart/2005/8/layout/hierarchy2"/>
    <dgm:cxn modelId="{D8A5059B-2121-483C-A5A4-360F62EA2258}" type="presOf" srcId="{F26A80EC-0B1A-4FC6-B77E-77C9AFF30BC1}" destId="{07A36318-0940-4857-8C21-7AFAB63CA112}" srcOrd="0" destOrd="0" presId="urn:microsoft.com/office/officeart/2005/8/layout/hierarchy2"/>
    <dgm:cxn modelId="{03A7FCAC-A283-4A40-836A-44AE936B71D4}" srcId="{D66B422F-934E-4188-A549-9EAFD50E4676}" destId="{846DB999-1BD1-4225-BD94-C1D701071890}" srcOrd="0" destOrd="0" parTransId="{F26A80EC-0B1A-4FC6-B77E-77C9AFF30BC1}" sibTransId="{642FE768-AB22-458D-AF41-D9C7B75D29C8}"/>
    <dgm:cxn modelId="{EF82A6B2-5E84-4B91-8EF0-26CBB2E75933}" type="presOf" srcId="{B6AD2F9F-B491-41C3-AE25-5D4B74A80547}" destId="{F41918F5-417F-416E-A7C8-5F0C8F72DBE3}" srcOrd="1" destOrd="0" presId="urn:microsoft.com/office/officeart/2005/8/layout/hierarchy2"/>
    <dgm:cxn modelId="{1147C1C5-30FC-4B37-A065-12AA1B44635D}" type="presOf" srcId="{174EFF93-4DA3-40D5-B648-AE24A20B2EAC}" destId="{D02D4D24-7961-4411-AC2E-0CFE8C7B7BB1}" srcOrd="0" destOrd="0" presId="urn:microsoft.com/office/officeart/2005/8/layout/hierarchy2"/>
    <dgm:cxn modelId="{196CD0C8-45B6-4729-AF8C-523BA5E471C7}" type="presOf" srcId="{844DE808-7480-42A1-94C1-C61E7043510C}" destId="{189CF0CC-7F89-41C1-93CE-16EAA384CD98}" srcOrd="0" destOrd="0" presId="urn:microsoft.com/office/officeart/2005/8/layout/hierarchy2"/>
    <dgm:cxn modelId="{82762DCB-84E1-449D-8BD7-1B6CF815359B}" type="presOf" srcId="{7CB50690-538A-4C09-B062-5E91B3635E50}" destId="{227E8B64-3655-48B0-B535-A223808011EE}" srcOrd="0" destOrd="0" presId="urn:microsoft.com/office/officeart/2005/8/layout/hierarchy2"/>
    <dgm:cxn modelId="{D74224D6-2CDE-4686-A70A-24CD2DF39772}" srcId="{EE62BF24-28ED-494F-9513-C3130741C953}" destId="{992A30C2-10F7-4A00-A926-5136AC69D443}" srcOrd="1" destOrd="0" parTransId="{140D4C22-AA0E-472A-804A-B90357091B47}" sibTransId="{7D727B53-F082-4372-B10E-CF8AB194F6BC}"/>
    <dgm:cxn modelId="{67E078F7-30E5-45F8-8164-886A9019380B}" type="presOf" srcId="{846DB999-1BD1-4225-BD94-C1D701071890}" destId="{DB2CBE46-171F-4AB1-A521-ACADCCE7F3DB}" srcOrd="0" destOrd="0" presId="urn:microsoft.com/office/officeart/2005/8/layout/hierarchy2"/>
    <dgm:cxn modelId="{1D82CEFB-895F-41D8-A2E6-5906B0CC283F}" srcId="{EE62BF24-28ED-494F-9513-C3130741C953}" destId="{C734C6F1-DE82-43B4-AF05-7A59C6BBD9FA}" srcOrd="0" destOrd="0" parTransId="{35404411-CDF0-45A0-913B-E59C1F1AA0CC}" sibTransId="{35C55683-1B3D-4938-850F-E32248043DA3}"/>
    <dgm:cxn modelId="{4F022EDB-6F9B-4BFB-8E25-6778F9D7E0C0}" type="presParOf" srcId="{227E8B64-3655-48B0-B535-A223808011EE}" destId="{037E946F-323B-4278-91F8-ED805735DA83}" srcOrd="0" destOrd="0" presId="urn:microsoft.com/office/officeart/2005/8/layout/hierarchy2"/>
    <dgm:cxn modelId="{3B088D65-4248-4420-B27C-82C2BC66F128}" type="presParOf" srcId="{037E946F-323B-4278-91F8-ED805735DA83}" destId="{189CF0CC-7F89-41C1-93CE-16EAA384CD98}" srcOrd="0" destOrd="0" presId="urn:microsoft.com/office/officeart/2005/8/layout/hierarchy2"/>
    <dgm:cxn modelId="{91323BFD-E36F-4501-94BA-CEAE5DC8B8A5}" type="presParOf" srcId="{037E946F-323B-4278-91F8-ED805735DA83}" destId="{93CD9AB3-59ED-4474-A4E1-B3EF474C05DC}" srcOrd="1" destOrd="0" presId="urn:microsoft.com/office/officeart/2005/8/layout/hierarchy2"/>
    <dgm:cxn modelId="{DA370127-E078-42B8-AA82-A4F3140B716C}" type="presParOf" srcId="{93CD9AB3-59ED-4474-A4E1-B3EF474C05DC}" destId="{D02D4D24-7961-4411-AC2E-0CFE8C7B7BB1}" srcOrd="0" destOrd="0" presId="urn:microsoft.com/office/officeart/2005/8/layout/hierarchy2"/>
    <dgm:cxn modelId="{3F9FD623-A1B6-43F8-A137-8103FEC4A9FE}" type="presParOf" srcId="{D02D4D24-7961-4411-AC2E-0CFE8C7B7BB1}" destId="{388E39D2-246E-4635-AF94-5B4EF5751241}" srcOrd="0" destOrd="0" presId="urn:microsoft.com/office/officeart/2005/8/layout/hierarchy2"/>
    <dgm:cxn modelId="{2071FFAF-17BB-4812-AC2F-F03E4DF74F0C}" type="presParOf" srcId="{93CD9AB3-59ED-4474-A4E1-B3EF474C05DC}" destId="{F5470C45-5C63-4CC9-893D-00C94E195E66}" srcOrd="1" destOrd="0" presId="urn:microsoft.com/office/officeart/2005/8/layout/hierarchy2"/>
    <dgm:cxn modelId="{0756A6A8-8F1C-46EB-A0DC-12264AFC7F85}" type="presParOf" srcId="{F5470C45-5C63-4CC9-893D-00C94E195E66}" destId="{47B7EC88-911A-42E7-9056-EB55BAA5E34E}" srcOrd="0" destOrd="0" presId="urn:microsoft.com/office/officeart/2005/8/layout/hierarchy2"/>
    <dgm:cxn modelId="{CBE2D998-2290-4FA8-A945-B3B627325720}" type="presParOf" srcId="{F5470C45-5C63-4CC9-893D-00C94E195E66}" destId="{248C8EBD-FA7B-4FF8-A413-B97A9D80A196}" srcOrd="1" destOrd="0" presId="urn:microsoft.com/office/officeart/2005/8/layout/hierarchy2"/>
    <dgm:cxn modelId="{6540CB10-A1E4-4275-B879-E4C01935A445}" type="presParOf" srcId="{248C8EBD-FA7B-4FF8-A413-B97A9D80A196}" destId="{531A31BB-442E-4FF5-8A79-02B77581C61E}" srcOrd="0" destOrd="0" presId="urn:microsoft.com/office/officeart/2005/8/layout/hierarchy2"/>
    <dgm:cxn modelId="{5EAAFEC8-7E4A-41BD-B825-09B525DA6B9D}" type="presParOf" srcId="{531A31BB-442E-4FF5-8A79-02B77581C61E}" destId="{D2613A9E-F9B4-4C00-879A-39E67F65F787}" srcOrd="0" destOrd="0" presId="urn:microsoft.com/office/officeart/2005/8/layout/hierarchy2"/>
    <dgm:cxn modelId="{633B3725-5D31-456A-8831-9EB6C527A4CC}" type="presParOf" srcId="{248C8EBD-FA7B-4FF8-A413-B97A9D80A196}" destId="{51EDCBBC-9BDF-4B6E-B730-F425D56925E9}" srcOrd="1" destOrd="0" presId="urn:microsoft.com/office/officeart/2005/8/layout/hierarchy2"/>
    <dgm:cxn modelId="{238D4433-38E0-4EC8-99E4-CE29DAF7EBC5}" type="presParOf" srcId="{51EDCBBC-9BDF-4B6E-B730-F425D56925E9}" destId="{5DE33DAE-4B8A-4FA5-863B-9F839AFB87C1}" srcOrd="0" destOrd="0" presId="urn:microsoft.com/office/officeart/2005/8/layout/hierarchy2"/>
    <dgm:cxn modelId="{6725B7A9-1ED8-4B18-81F2-A2F37E9BD7E4}" type="presParOf" srcId="{51EDCBBC-9BDF-4B6E-B730-F425D56925E9}" destId="{C844B24C-0028-4A79-BCF1-16A1DF934C62}" srcOrd="1" destOrd="0" presId="urn:microsoft.com/office/officeart/2005/8/layout/hierarchy2"/>
    <dgm:cxn modelId="{FD075B74-A5B3-4E8A-986B-34F776189099}" type="presParOf" srcId="{248C8EBD-FA7B-4FF8-A413-B97A9D80A196}" destId="{A4C9F2BF-D106-4D6E-B2D3-0604BB8F8365}" srcOrd="2" destOrd="0" presId="urn:microsoft.com/office/officeart/2005/8/layout/hierarchy2"/>
    <dgm:cxn modelId="{A2996186-47F5-4610-9FCE-D83A72F8F2A7}" type="presParOf" srcId="{A4C9F2BF-D106-4D6E-B2D3-0604BB8F8365}" destId="{DD3472A7-3D2C-4172-90D5-5AFF614358C7}" srcOrd="0" destOrd="0" presId="urn:microsoft.com/office/officeart/2005/8/layout/hierarchy2"/>
    <dgm:cxn modelId="{1740A2A4-122D-4E36-A691-1DB12ABE5E47}" type="presParOf" srcId="{248C8EBD-FA7B-4FF8-A413-B97A9D80A196}" destId="{4AD1CF9E-8392-41EA-9897-590C975874EC}" srcOrd="3" destOrd="0" presId="urn:microsoft.com/office/officeart/2005/8/layout/hierarchy2"/>
    <dgm:cxn modelId="{FFAB9822-CC14-4CAE-A571-428D5BA3E0AC}" type="presParOf" srcId="{4AD1CF9E-8392-41EA-9897-590C975874EC}" destId="{587B23AB-7492-4CD1-A5C4-4439676D431D}" srcOrd="0" destOrd="0" presId="urn:microsoft.com/office/officeart/2005/8/layout/hierarchy2"/>
    <dgm:cxn modelId="{3A88EB44-EC7F-46F6-8C7C-BB726259253A}" type="presParOf" srcId="{4AD1CF9E-8392-41EA-9897-590C975874EC}" destId="{F7BBD843-1C6C-4BC3-AAA4-D0C7723FE344}" srcOrd="1" destOrd="0" presId="urn:microsoft.com/office/officeart/2005/8/layout/hierarchy2"/>
    <dgm:cxn modelId="{E2BFEB2C-4734-4AD7-B0B2-2CC3AC339968}" type="presParOf" srcId="{93CD9AB3-59ED-4474-A4E1-B3EF474C05DC}" destId="{14A4803A-0BF4-4476-A42C-1B78C02E0518}" srcOrd="2" destOrd="0" presId="urn:microsoft.com/office/officeart/2005/8/layout/hierarchy2"/>
    <dgm:cxn modelId="{7EB2FA69-C833-471F-98D8-4AB49499C1AB}" type="presParOf" srcId="{14A4803A-0BF4-4476-A42C-1B78C02E0518}" destId="{F41918F5-417F-416E-A7C8-5F0C8F72DBE3}" srcOrd="0" destOrd="0" presId="urn:microsoft.com/office/officeart/2005/8/layout/hierarchy2"/>
    <dgm:cxn modelId="{4E271A66-6620-48B5-B2D4-C8A5FA46B391}" type="presParOf" srcId="{93CD9AB3-59ED-4474-A4E1-B3EF474C05DC}" destId="{F3B34CEB-31C8-4873-AF0B-A0386F38AF90}" srcOrd="3" destOrd="0" presId="urn:microsoft.com/office/officeart/2005/8/layout/hierarchy2"/>
    <dgm:cxn modelId="{E4903D84-3D10-45CA-9A3D-9D07E5803EC8}" type="presParOf" srcId="{F3B34CEB-31C8-4873-AF0B-A0386F38AF90}" destId="{133A1E64-7092-4E43-BAF8-1BDD61AF024C}" srcOrd="0" destOrd="0" presId="urn:microsoft.com/office/officeart/2005/8/layout/hierarchy2"/>
    <dgm:cxn modelId="{BF87F68D-3F3C-45DF-BAFB-19A074C1C599}" type="presParOf" srcId="{F3B34CEB-31C8-4873-AF0B-A0386F38AF90}" destId="{9C6DFFF0-37FA-4634-A6D0-2A3F2D6F5954}" srcOrd="1" destOrd="0" presId="urn:microsoft.com/office/officeart/2005/8/layout/hierarchy2"/>
    <dgm:cxn modelId="{1F497B3E-CE04-477B-B1E7-978152434C09}" type="presParOf" srcId="{9C6DFFF0-37FA-4634-A6D0-2A3F2D6F5954}" destId="{07A36318-0940-4857-8C21-7AFAB63CA112}" srcOrd="0" destOrd="0" presId="urn:microsoft.com/office/officeart/2005/8/layout/hierarchy2"/>
    <dgm:cxn modelId="{9AD646D2-D870-4CA3-BBF8-AC7213F96671}" type="presParOf" srcId="{07A36318-0940-4857-8C21-7AFAB63CA112}" destId="{3222028C-8264-401B-93E6-98CCAF9FA56D}" srcOrd="0" destOrd="0" presId="urn:microsoft.com/office/officeart/2005/8/layout/hierarchy2"/>
    <dgm:cxn modelId="{9804FCC3-765C-4C63-91FB-4C9AEA13056B}" type="presParOf" srcId="{9C6DFFF0-37FA-4634-A6D0-2A3F2D6F5954}" destId="{7026E731-FC76-401B-AFD8-795AC53226AD}" srcOrd="1" destOrd="0" presId="urn:microsoft.com/office/officeart/2005/8/layout/hierarchy2"/>
    <dgm:cxn modelId="{C629F643-A5C9-4B75-B59F-08741C4E2E35}" type="presParOf" srcId="{7026E731-FC76-401B-AFD8-795AC53226AD}" destId="{DB2CBE46-171F-4AB1-A521-ACADCCE7F3DB}" srcOrd="0" destOrd="0" presId="urn:microsoft.com/office/officeart/2005/8/layout/hierarchy2"/>
    <dgm:cxn modelId="{23D85BE5-A6E0-4F38-B826-0BF14611FE92}" type="presParOf" srcId="{7026E731-FC76-401B-AFD8-795AC53226AD}" destId="{1FE7134A-3805-4BE7-862B-742A1AE2B19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9CF0CC-7F89-41C1-93CE-16EAA384CD98}">
      <dsp:nvSpPr>
        <dsp:cNvPr id="0" name=""/>
        <dsp:cNvSpPr/>
      </dsp:nvSpPr>
      <dsp:spPr>
        <a:xfrm>
          <a:off x="833756" y="1502900"/>
          <a:ext cx="2088648" cy="10443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Business Venture</a:t>
          </a:r>
        </a:p>
      </dsp:txBody>
      <dsp:txXfrm>
        <a:off x="864343" y="1533487"/>
        <a:ext cx="2027474" cy="983150"/>
      </dsp:txXfrm>
    </dsp:sp>
    <dsp:sp modelId="{D02D4D24-7961-4411-AC2E-0CFE8C7B7BB1}">
      <dsp:nvSpPr>
        <dsp:cNvPr id="0" name=""/>
        <dsp:cNvSpPr/>
      </dsp:nvSpPr>
      <dsp:spPr>
        <a:xfrm rot="18770822">
          <a:off x="2725864" y="1547451"/>
          <a:ext cx="1228538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228538" y="2724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09420" y="1543983"/>
        <a:ext cx="61426" cy="61426"/>
      </dsp:txXfrm>
    </dsp:sp>
    <dsp:sp modelId="{47B7EC88-911A-42E7-9056-EB55BAA5E34E}">
      <dsp:nvSpPr>
        <dsp:cNvPr id="0" name=""/>
        <dsp:cNvSpPr/>
      </dsp:nvSpPr>
      <dsp:spPr>
        <a:xfrm>
          <a:off x="3757863" y="602170"/>
          <a:ext cx="2088648" cy="10443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Teaching</a:t>
          </a:r>
        </a:p>
      </dsp:txBody>
      <dsp:txXfrm>
        <a:off x="3788450" y="632757"/>
        <a:ext cx="2027474" cy="983150"/>
      </dsp:txXfrm>
    </dsp:sp>
    <dsp:sp modelId="{531A31BB-442E-4FF5-8A79-02B77581C61E}">
      <dsp:nvSpPr>
        <dsp:cNvPr id="0" name=""/>
        <dsp:cNvSpPr/>
      </dsp:nvSpPr>
      <dsp:spPr>
        <a:xfrm rot="19457599">
          <a:off x="5749805" y="796843"/>
          <a:ext cx="102887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028871" y="27246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238519" y="798367"/>
        <a:ext cx="51443" cy="51443"/>
      </dsp:txXfrm>
    </dsp:sp>
    <dsp:sp modelId="{5DE33DAE-4B8A-4FA5-863B-9F839AFB87C1}">
      <dsp:nvSpPr>
        <dsp:cNvPr id="0" name=""/>
        <dsp:cNvSpPr/>
      </dsp:nvSpPr>
      <dsp:spPr>
        <a:xfrm>
          <a:off x="6681970" y="1684"/>
          <a:ext cx="2088648" cy="10443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Tuition Centre</a:t>
          </a:r>
        </a:p>
      </dsp:txBody>
      <dsp:txXfrm>
        <a:off x="6712557" y="32271"/>
        <a:ext cx="2027474" cy="983150"/>
      </dsp:txXfrm>
    </dsp:sp>
    <dsp:sp modelId="{A4C9F2BF-D106-4D6E-B2D3-0604BB8F8365}">
      <dsp:nvSpPr>
        <dsp:cNvPr id="0" name=""/>
        <dsp:cNvSpPr/>
      </dsp:nvSpPr>
      <dsp:spPr>
        <a:xfrm rot="2142401">
          <a:off x="5749805" y="1397329"/>
          <a:ext cx="102887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028871" y="27246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238519" y="1398854"/>
        <a:ext cx="51443" cy="51443"/>
      </dsp:txXfrm>
    </dsp:sp>
    <dsp:sp modelId="{587B23AB-7492-4CD1-A5C4-4439676D431D}">
      <dsp:nvSpPr>
        <dsp:cNvPr id="0" name=""/>
        <dsp:cNvSpPr/>
      </dsp:nvSpPr>
      <dsp:spPr>
        <a:xfrm>
          <a:off x="6681970" y="1202656"/>
          <a:ext cx="2088648" cy="10443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Online Tutoring</a:t>
          </a:r>
        </a:p>
      </dsp:txBody>
      <dsp:txXfrm>
        <a:off x="6712557" y="1233243"/>
        <a:ext cx="2027474" cy="983150"/>
      </dsp:txXfrm>
    </dsp:sp>
    <dsp:sp modelId="{14A4803A-0BF4-4476-A42C-1B78C02E0518}">
      <dsp:nvSpPr>
        <dsp:cNvPr id="0" name=""/>
        <dsp:cNvSpPr/>
      </dsp:nvSpPr>
      <dsp:spPr>
        <a:xfrm rot="2829178">
          <a:off x="2725864" y="2448180"/>
          <a:ext cx="1228538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228538" y="2724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09420" y="2444713"/>
        <a:ext cx="61426" cy="61426"/>
      </dsp:txXfrm>
    </dsp:sp>
    <dsp:sp modelId="{133A1E64-7092-4E43-BAF8-1BDD61AF024C}">
      <dsp:nvSpPr>
        <dsp:cNvPr id="0" name=""/>
        <dsp:cNvSpPr/>
      </dsp:nvSpPr>
      <dsp:spPr>
        <a:xfrm>
          <a:off x="3757863" y="2403629"/>
          <a:ext cx="2088648" cy="10443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Accounting	</a:t>
          </a:r>
        </a:p>
      </dsp:txBody>
      <dsp:txXfrm>
        <a:off x="3788450" y="2434216"/>
        <a:ext cx="2027474" cy="983150"/>
      </dsp:txXfrm>
    </dsp:sp>
    <dsp:sp modelId="{07A36318-0940-4857-8C21-7AFAB63CA112}">
      <dsp:nvSpPr>
        <dsp:cNvPr id="0" name=""/>
        <dsp:cNvSpPr/>
      </dsp:nvSpPr>
      <dsp:spPr>
        <a:xfrm>
          <a:off x="5846511" y="2898545"/>
          <a:ext cx="83545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835459" y="27246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243354" y="2904905"/>
        <a:ext cx="41772" cy="41772"/>
      </dsp:txXfrm>
    </dsp:sp>
    <dsp:sp modelId="{DB2CBE46-171F-4AB1-A521-ACADCCE7F3DB}">
      <dsp:nvSpPr>
        <dsp:cNvPr id="0" name=""/>
        <dsp:cNvSpPr/>
      </dsp:nvSpPr>
      <dsp:spPr>
        <a:xfrm>
          <a:off x="6681970" y="2403629"/>
          <a:ext cx="2088648" cy="10443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Accounting Firm</a:t>
          </a:r>
        </a:p>
      </dsp:txBody>
      <dsp:txXfrm>
        <a:off x="6712557" y="2434216"/>
        <a:ext cx="2027474" cy="9831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9175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0233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0293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7503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525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758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852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522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4176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7681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711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6ED94-9511-4519-8A81-47B55D2CE79F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C34BF55-7D44-42BD-A609-6AF98785E70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1500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image" Target="../media/image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FC72F-2422-440B-8968-2A9A55FC1F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12"/>
            <a:ext cx="9144000" cy="1655762"/>
          </a:xfrm>
        </p:spPr>
        <p:txBody>
          <a:bodyPr>
            <a:normAutofit fontScale="90000"/>
          </a:bodyPr>
          <a:lstStyle/>
          <a:p>
            <a:r>
              <a:rPr lang="en-GB" dirty="0"/>
              <a:t>Digital </a:t>
            </a:r>
            <a:r>
              <a:rPr lang="en-GB" b="1" i="1" dirty="0">
                <a:solidFill>
                  <a:schemeClr val="tx1"/>
                </a:solidFill>
              </a:rPr>
              <a:t>Entrepreneurship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CB3C14-2307-440A-8B3D-66E08D1D7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252870"/>
            <a:ext cx="9144000" cy="3061252"/>
          </a:xfrm>
        </p:spPr>
        <p:txBody>
          <a:bodyPr/>
          <a:lstStyle/>
          <a:p>
            <a:pPr algn="ctr"/>
            <a:r>
              <a:rPr lang="en-GB" sz="2800" b="1" dirty="0"/>
              <a:t>PART b</a:t>
            </a:r>
          </a:p>
          <a:p>
            <a:pPr algn="ctr"/>
            <a:r>
              <a:rPr lang="en-GB" sz="2800" b="1" dirty="0"/>
              <a:t>Name: Mohammed Asim Ali Khan</a:t>
            </a:r>
          </a:p>
          <a:p>
            <a:pPr algn="ctr"/>
            <a:r>
              <a:rPr lang="en-GB" sz="2800" b="1" dirty="0">
                <a:solidFill>
                  <a:schemeClr val="tx1"/>
                </a:solidFill>
              </a:rPr>
              <a:t>Module Code: BMMB7002/BMMB7002D</a:t>
            </a:r>
          </a:p>
          <a:p>
            <a:pPr algn="ctr"/>
            <a:endParaRPr lang="en-GB" b="1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42934AB-B3B2-4139-BA5B-7D0083D9AF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588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57"/>
    </mc:Choice>
    <mc:Fallback xmlns="">
      <p:transition spd="slow" advTm="15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D50CC-5B8B-4431-87E9-7A0D42AD3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772D7-61A7-4871-8689-727F57EB0A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be assessing the feasibility of my new business venture using the framework and theory discussed in the course.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C491292-1B1D-4B02-BE7D-80C05507B3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636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49"/>
    </mc:Choice>
    <mc:Fallback xmlns="">
      <p:transition spd="slow" advTm="7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289EF-2FCF-45DB-B479-EA0F4483D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new business venture  -  Personal Strengths and Weaknesses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0CCC3CA-6FD1-40E5-AF9E-7254A619FD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2912575"/>
              </p:ext>
            </p:extLst>
          </p:nvPr>
        </p:nvGraphicFramePr>
        <p:xfrm>
          <a:off x="1450975" y="2051685"/>
          <a:ext cx="9604374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2187">
                  <a:extLst>
                    <a:ext uri="{9D8B030D-6E8A-4147-A177-3AD203B41FA5}">
                      <a16:colId xmlns:a16="http://schemas.microsoft.com/office/drawing/2014/main" val="3538917928"/>
                    </a:ext>
                  </a:extLst>
                </a:gridCol>
                <a:gridCol w="4802187">
                  <a:extLst>
                    <a:ext uri="{9D8B030D-6E8A-4147-A177-3AD203B41FA5}">
                      <a16:colId xmlns:a16="http://schemas.microsoft.com/office/drawing/2014/main" val="89470978"/>
                    </a:ext>
                  </a:extLst>
                </a:gridCol>
              </a:tblGrid>
              <a:tr h="339320">
                <a:tc>
                  <a:txBody>
                    <a:bodyPr/>
                    <a:lstStyle/>
                    <a:p>
                      <a:r>
                        <a:rPr lang="en-GB" dirty="0"/>
                        <a:t>Personal 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6468112"/>
                  </a:ext>
                </a:extLst>
              </a:tr>
              <a:tr h="339320">
                <a:tc>
                  <a:txBody>
                    <a:bodyPr/>
                    <a:lstStyle/>
                    <a:p>
                      <a:r>
                        <a:rPr lang="en-GB" dirty="0"/>
                        <a:t>PGCE -  Postgraduate Degree in Teaching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4410000"/>
                  </a:ext>
                </a:extLst>
              </a:tr>
              <a:tr h="339320">
                <a:tc>
                  <a:txBody>
                    <a:bodyPr/>
                    <a:lstStyle/>
                    <a:p>
                      <a:r>
                        <a:rPr lang="en-GB" dirty="0"/>
                        <a:t>Degree in Accounting and Finance  -  </a:t>
                      </a:r>
                      <a:r>
                        <a:rPr lang="en-GB" dirty="0" err="1"/>
                        <a:t>Bsc</a:t>
                      </a:r>
                      <a:r>
                        <a:rPr lang="en-GB" dirty="0"/>
                        <a:t> Hons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 financial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908372"/>
                  </a:ext>
                </a:extLst>
              </a:tr>
              <a:tr h="339320">
                <a:tc>
                  <a:txBody>
                    <a:bodyPr/>
                    <a:lstStyle/>
                    <a:p>
                      <a:r>
                        <a:rPr lang="en-GB" dirty="0"/>
                        <a:t>Excellent Communications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 experience in setting up business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5503571"/>
                  </a:ext>
                </a:extLst>
              </a:tr>
              <a:tr h="339320">
                <a:tc>
                  <a:txBody>
                    <a:bodyPr/>
                    <a:lstStyle/>
                    <a:p>
                      <a:r>
                        <a:rPr lang="en-GB" dirty="0"/>
                        <a:t>Peoples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5220638"/>
                  </a:ext>
                </a:extLst>
              </a:tr>
              <a:tr h="339320">
                <a:tc>
                  <a:txBody>
                    <a:bodyPr/>
                    <a:lstStyle/>
                    <a:p>
                      <a:r>
                        <a:rPr lang="en-GB" dirty="0"/>
                        <a:t>Qualified Teacher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1989480"/>
                  </a:ext>
                </a:extLst>
              </a:tr>
              <a:tr h="339320">
                <a:tc>
                  <a:txBody>
                    <a:bodyPr/>
                    <a:lstStyle/>
                    <a:p>
                      <a:r>
                        <a:rPr lang="en-GB" dirty="0"/>
                        <a:t>Postgraduate Certificate in Employability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539112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0A4E361-6BC3-4FE4-A85B-17AD8C1979DE}"/>
              </a:ext>
            </a:extLst>
          </p:cNvPr>
          <p:cNvSpPr txBox="1"/>
          <p:nvPr/>
        </p:nvSpPr>
        <p:spPr>
          <a:xfrm>
            <a:off x="1899138" y="5004247"/>
            <a:ext cx="8623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    ( Andrews 1971)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0BA6D2B-95B2-4DBB-ABF1-F5698B0997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36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468"/>
    </mc:Choice>
    <mc:Fallback xmlns="">
      <p:transition spd="slow" advTm="814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07586-C35E-4F50-9A49-412656DB1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Brainstorm -  for a new venture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51C2EB0-9B7C-4B99-8E12-944A7C9DDE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983530"/>
              </p:ext>
            </p:extLst>
          </p:nvPr>
        </p:nvGraphicFramePr>
        <p:xfrm>
          <a:off x="1451579" y="2002058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F2DE20C-5A85-48D7-A643-C8517B698E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007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30"/>
    </mc:Choice>
    <mc:Fallback xmlns="">
      <p:transition spd="slow" advTm="405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C3066-2E65-4703-A47C-66159D499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13676"/>
            <a:ext cx="9603275" cy="1049235"/>
          </a:xfrm>
        </p:spPr>
        <p:txBody>
          <a:bodyPr/>
          <a:lstStyle/>
          <a:p>
            <a:r>
              <a:rPr lang="en-GB" dirty="0"/>
              <a:t>Tutoring Centre  - Market Research – PEST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41F0F-2209-4BC7-B7E2-B4BBD524B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572" y="1083213"/>
            <a:ext cx="11268221" cy="482522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600" dirty="0" err="1"/>
              <a:t>Aquilar</a:t>
            </a:r>
            <a:r>
              <a:rPr lang="en-GB" sz="2600" dirty="0"/>
              <a:t> (1967) introduced the PEST analysis framework in the world of business.</a:t>
            </a:r>
          </a:p>
          <a:p>
            <a:pPr marL="0" indent="0">
              <a:buNone/>
            </a:pPr>
            <a:r>
              <a:rPr lang="en-GB" sz="2600" dirty="0"/>
              <a:t>Political  - </a:t>
            </a:r>
          </a:p>
          <a:p>
            <a:r>
              <a:rPr lang="en-GB" sz="2600" dirty="0"/>
              <a:t>Need to have a PGCE or a teaching degree QTS qualified </a:t>
            </a:r>
          </a:p>
          <a:p>
            <a:r>
              <a:rPr lang="en-GB" sz="2600" dirty="0"/>
              <a:t>DBS cleared -  Enhanced disclosure  </a:t>
            </a:r>
          </a:p>
          <a:p>
            <a:r>
              <a:rPr lang="en-GB" sz="2600" dirty="0"/>
              <a:t>Understand the national curriculum and also have high quality of teaching </a:t>
            </a:r>
          </a:p>
          <a:p>
            <a:r>
              <a:rPr lang="en-GB" sz="2600" dirty="0"/>
              <a:t>Government giving schools funding for private tutoring from September 2020 due to COVID9</a:t>
            </a:r>
          </a:p>
          <a:p>
            <a:pPr marL="0" indent="0">
              <a:buNone/>
            </a:pPr>
            <a:r>
              <a:rPr lang="en-GB" sz="2600" dirty="0"/>
              <a:t>Economic</a:t>
            </a:r>
          </a:p>
          <a:p>
            <a:r>
              <a:rPr lang="en-GB" sz="2600" dirty="0"/>
              <a:t>Crona Virus  -  increase in unemployment leading to low hourly fees  hence eating into profits.</a:t>
            </a:r>
          </a:p>
          <a:p>
            <a:pPr marL="0" indent="0">
              <a:buNone/>
            </a:pPr>
            <a:r>
              <a:rPr lang="en-GB" sz="2600" dirty="0"/>
              <a:t>Social</a:t>
            </a:r>
          </a:p>
          <a:p>
            <a:r>
              <a:rPr lang="en-GB" sz="2600" dirty="0"/>
              <a:t>Social Deprivation is high across the West Yorkshire district especially in Bradford, Leeds, Batley and Dewsbury.</a:t>
            </a:r>
          </a:p>
          <a:p>
            <a:pPr marL="0" indent="0">
              <a:buNone/>
            </a:pPr>
            <a:r>
              <a:rPr lang="en-GB" sz="2600" dirty="0"/>
              <a:t>Technological </a:t>
            </a:r>
          </a:p>
          <a:p>
            <a:pPr marL="0" indent="0">
              <a:buNone/>
            </a:pPr>
            <a:r>
              <a:rPr lang="en-GB" sz="2600" dirty="0"/>
              <a:t>Online tutoring more feasible with the introduction of ZOOM technology application allowing us to target the mass market. </a:t>
            </a:r>
          </a:p>
          <a:p>
            <a:pPr marL="0" indent="0">
              <a:buNone/>
            </a:pPr>
            <a:r>
              <a:rPr lang="en-GB" dirty="0"/>
              <a:t>                (BBC news 2020)                                                                                                              (Telegraph and Argus 2020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B24B7D8-ADEB-4304-AF1F-CF9D68AE5B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434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607"/>
    </mc:Choice>
    <mc:Fallback xmlns="">
      <p:transition spd="slow" advTm="143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B0C7F-57F3-4947-AD5A-5FFD66988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Tutoring Centre  - Secondary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29420-8B80-466B-9BA9-A4FDCBE45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100% increase in demand for Online tutors due to Crona Virus (</a:t>
            </a:r>
            <a:r>
              <a:rPr lang="en-GB" dirty="0" err="1"/>
              <a:t>bdaily</a:t>
            </a:r>
            <a:r>
              <a:rPr lang="en-GB" dirty="0"/>
              <a:t> 2020).</a:t>
            </a:r>
          </a:p>
          <a:p>
            <a:r>
              <a:rPr lang="en-GB" dirty="0"/>
              <a:t>Tutoring companies have doubled up there online tutoring sessions due to demand (Bdaily 2020).</a:t>
            </a:r>
          </a:p>
          <a:p>
            <a:r>
              <a:rPr lang="en-GB" dirty="0"/>
              <a:t>Lessons for Key Stage 3 – seen a 110%  month-on-month increase. (Bdaily 2020)</a:t>
            </a:r>
          </a:p>
          <a:p>
            <a:r>
              <a:rPr lang="en-GB" dirty="0"/>
              <a:t>Record number of parents are investing extra educational support (</a:t>
            </a:r>
            <a:r>
              <a:rPr lang="en-GB" dirty="0" err="1"/>
              <a:t>KcwToday</a:t>
            </a:r>
            <a:r>
              <a:rPr lang="en-GB" dirty="0"/>
              <a:t> 2020)</a:t>
            </a:r>
          </a:p>
          <a:p>
            <a:r>
              <a:rPr lang="en-GB" dirty="0"/>
              <a:t>Tutoring is a booming and a lucrative  industry (BBC 2020)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A23FBE1-58EF-4582-9040-3EE591ADF8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93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236"/>
    </mc:Choice>
    <mc:Fallback xmlns="">
      <p:transition spd="slow" advTm="50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CD335-B996-4B9A-A243-B5D00589D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Tutoring Centre  - Primary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3E855-C404-4A3A-B774-251B28FF40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Questionnaire</a:t>
            </a:r>
          </a:p>
          <a:p>
            <a:r>
              <a:rPr lang="en-GB" dirty="0"/>
              <a:t>From my own primary research from a sample of 25 parents 98% of them said that they are in desperate need of a tutors within the area.</a:t>
            </a:r>
          </a:p>
          <a:p>
            <a:r>
              <a:rPr lang="en-GB" dirty="0"/>
              <a:t>Parents confirmed that they are willing to pay between 10-15 per for KS1 and KS2 pupils and 20-25 for KS3 and KS4 children.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A529934-F84C-4798-88D8-0A9A3BBE91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21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01"/>
    </mc:Choice>
    <mc:Fallback xmlns="">
      <p:transition spd="slow" advTm="259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CC6FD-C0E0-4A4A-A3C2-12EE98ADA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</a:t>
            </a:r>
            <a:r>
              <a:rPr lang="en-GB" dirty="0" err="1"/>
              <a:t>mIX</a:t>
            </a:r>
            <a:r>
              <a:rPr lang="en-GB" dirty="0"/>
              <a:t> - Product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395F6-6689-45FE-A0D1-85E2AD178E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SAT’s, GCSE and A-Level preparation courses</a:t>
            </a:r>
          </a:p>
          <a:p>
            <a:r>
              <a:rPr lang="en-GB" dirty="0"/>
              <a:t>Homework enhancement courses.</a:t>
            </a:r>
          </a:p>
          <a:p>
            <a:r>
              <a:rPr lang="en-GB" dirty="0"/>
              <a:t>Confidence building Courses.</a:t>
            </a:r>
          </a:p>
          <a:p>
            <a:r>
              <a:rPr lang="en-GB" dirty="0"/>
              <a:t>Innovative teaching methodology using Visual, Kinaesthetic and Auditory learning methodology.</a:t>
            </a:r>
          </a:p>
          <a:p>
            <a:r>
              <a:rPr lang="en-GB" dirty="0"/>
              <a:t>Tailored package for customers.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306762A-EA71-44F1-B4F5-65E5F4C5EE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190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86"/>
    </mc:Choice>
    <mc:Fallback xmlns="">
      <p:transition spd="slow" advTm="384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3A880-39F8-4A14-AA24-D3AF44F33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Mix -  PRICING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9F1CA-3D19-4CBA-9D62-99AADC776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Penetration pricing strategy  -</a:t>
            </a:r>
          </a:p>
          <a:p>
            <a:r>
              <a:rPr lang="en-GB" dirty="0"/>
              <a:t>Psychological pricing strategy, </a:t>
            </a:r>
          </a:p>
          <a:p>
            <a:r>
              <a:rPr lang="en-GB" dirty="0"/>
              <a:t>  Avoid cost plus and premium pricing strategy due to the fact that my target market will be mainly west Yorkshire region which has a high social deprivation and low disposable income. 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(Chung 2020)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CB25550-8B3B-4D60-BE07-EAD00B0DA3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277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60"/>
    </mc:Choice>
    <mc:Fallback xmlns="">
      <p:transition spd="slow" advTm="47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B955B-986D-4E39-9683-27714C149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mix  -  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3EBC2-0A39-4E45-86C8-865753D731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Tuition Centre  - West Yorkshire region -  Bradford/Leeds/Batley/Dewsbury</a:t>
            </a:r>
          </a:p>
          <a:p>
            <a:r>
              <a:rPr lang="en-GB" dirty="0"/>
              <a:t>Online   -  Zoom/SKYPE/</a:t>
            </a:r>
            <a:r>
              <a:rPr lang="en-GB" dirty="0" err="1"/>
              <a:t>Whatsapp</a:t>
            </a:r>
            <a:r>
              <a:rPr lang="en-GB" dirty="0"/>
              <a:t>/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(Anderson 2019)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33D6A50-6E5C-40C7-9C63-AAC991298C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6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2"/>
    </mc:Choice>
    <mc:Fallback xmlns="">
      <p:transition spd="slow" advTm="17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4D28C-FA41-4F3D-B71C-F77F2D1F2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Mix - 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52532-D2CB-495F-B21A-8F6425CCCA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Flyers -  Online and also distributed across the targeted areas of West Yorkshire</a:t>
            </a:r>
          </a:p>
          <a:p>
            <a:r>
              <a:rPr lang="en-GB" dirty="0"/>
              <a:t>Word of mouth -  Send online flyer to all my contacts - </a:t>
            </a:r>
          </a:p>
          <a:p>
            <a:r>
              <a:rPr lang="en-GB" dirty="0"/>
              <a:t>Social Media -  Facebook – marketplace/Instagram Profile.</a:t>
            </a:r>
          </a:p>
          <a:p>
            <a:r>
              <a:rPr lang="en-GB" dirty="0"/>
              <a:t>WhatsApp -  Send flyers to all of my contacts.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(</a:t>
            </a:r>
            <a:r>
              <a:rPr lang="en-GB" dirty="0" err="1"/>
              <a:t>Chuan</a:t>
            </a:r>
            <a:r>
              <a:rPr lang="en-GB" dirty="0"/>
              <a:t> 2020)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352AC86-58EC-43E4-91D8-33DC4B0123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959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435"/>
    </mc:Choice>
    <mc:Fallback xmlns="">
      <p:transition spd="slow" advTm="264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C17D08F-2133-44A9-B28C-CB29928FA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CC36881-E309-4C41-8B5B-203AADC1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D6DF74-7C23-4445-B3DE-683FE5063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Flyers -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4F2C6A8-7D46-49EA-860B-0F0B0208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ED92372-F778-4E96-9E90-4E63BAF3C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EB4EC089-8B60-43F4-9BF5-1F0B0E398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1C0BAC91-1725-4E5A-92CE-F5A2EB066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07F7FCD-BABE-4719-9439-68C1945E91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32128" t="12515" r="25743" b="18995"/>
          <a:stretch/>
        </p:blipFill>
        <p:spPr>
          <a:xfrm>
            <a:off x="5044829" y="1364961"/>
            <a:ext cx="5413621" cy="329249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B61EBEC-D0CA-456C-98A6-EDA1AC9FB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18A71EB-D327-4458-85FB-26336B2BA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999E13E-C631-4B5B-93E1-EE29FBC337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055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47"/>
    </mc:Choice>
    <mc:Fallback xmlns="">
      <p:transition spd="slow" advTm="7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D6DF74-7C23-4445-B3DE-683FE5063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Flyers -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9" name="Group 28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2E8997B-6735-464B-9537-D5B376A45F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38678" t="20533" r="24634" b="12309"/>
          <a:stretch/>
        </p:blipFill>
        <p:spPr>
          <a:xfrm>
            <a:off x="5044828" y="1278460"/>
            <a:ext cx="5546971" cy="369358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DB4A32F7-65D9-4CD1-A8E0-491D328F01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4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95"/>
    </mc:Choice>
    <mc:Fallback xmlns="">
      <p:transition spd="slow" advTm="13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40AAE-4F06-46EE-BA75-B349EDA0E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629" y="134854"/>
            <a:ext cx="9603275" cy="1049235"/>
          </a:xfrm>
        </p:spPr>
        <p:txBody>
          <a:bodyPr/>
          <a:lstStyle/>
          <a:p>
            <a:r>
              <a:rPr lang="en-GB"/>
              <a:t>FINANCIAL  -  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578EE0C-E927-4C67-A7DC-66EA57B148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8363" t="27660" r="73108" b="28681"/>
          <a:stretch/>
        </p:blipFill>
        <p:spPr>
          <a:xfrm>
            <a:off x="552450" y="914400"/>
            <a:ext cx="4114800" cy="47815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CA716A1-BEEA-4F0E-9736-53C2E69EFDF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125" t="32492" r="4531" b="50000"/>
          <a:stretch/>
        </p:blipFill>
        <p:spPr>
          <a:xfrm>
            <a:off x="4591050" y="914400"/>
            <a:ext cx="7600950" cy="3390900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89CDE63-276F-4A18-9EA7-3317C3BB77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76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84"/>
    </mc:Choice>
    <mc:Fallback xmlns="">
      <p:transition spd="slow" advTm="642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A6545-04FE-4250-8B6E-6801D0740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Raising finance: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C74290E-5ADF-4085-9152-B4657425A7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107677"/>
              </p:ext>
            </p:extLst>
          </p:nvPr>
        </p:nvGraphicFramePr>
        <p:xfrm>
          <a:off x="1450975" y="2016125"/>
          <a:ext cx="9604374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2187">
                  <a:extLst>
                    <a:ext uri="{9D8B030D-6E8A-4147-A177-3AD203B41FA5}">
                      <a16:colId xmlns:a16="http://schemas.microsoft.com/office/drawing/2014/main" val="1892110935"/>
                    </a:ext>
                  </a:extLst>
                </a:gridCol>
                <a:gridCol w="4802187">
                  <a:extLst>
                    <a:ext uri="{9D8B030D-6E8A-4147-A177-3AD203B41FA5}">
                      <a16:colId xmlns:a16="http://schemas.microsoft.com/office/drawing/2014/main" val="414015466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                          Feasible Option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 Not feasible option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4531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Bootstrapping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59731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Government Backed  -  Start-up 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01637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Equity funding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71421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Partnership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20101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Bank 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6854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0424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289147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2C73048-6AB3-4D6D-97A4-31E3D4757D70}"/>
              </a:ext>
            </a:extLst>
          </p:cNvPr>
          <p:cNvSpPr txBox="1"/>
          <p:nvPr/>
        </p:nvSpPr>
        <p:spPr>
          <a:xfrm>
            <a:off x="3418449" y="5598942"/>
            <a:ext cx="4895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dirty="0" err="1"/>
              <a:t>Seedrs</a:t>
            </a:r>
            <a:r>
              <a:rPr lang="en-GB" dirty="0"/>
              <a:t> (2020)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4628D43-43FD-4D05-9F13-A98220563A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156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27"/>
    </mc:Choice>
    <mc:Fallback xmlns="">
      <p:transition spd="slow" advTm="31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583</Words>
  <Application>Microsoft Office PowerPoint</Application>
  <PresentationFormat>Widescreen</PresentationFormat>
  <Paragraphs>89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Gill Sans MT</vt:lpstr>
      <vt:lpstr>Gallery</vt:lpstr>
      <vt:lpstr>Digital Entrepreneurship</vt:lpstr>
      <vt:lpstr>INTRODUCTION:</vt:lpstr>
      <vt:lpstr>My new business venture  -  Personal Strengths and Weaknesses</vt:lpstr>
      <vt:lpstr>Brainstorm -  for a new venture</vt:lpstr>
      <vt:lpstr>Tutoring Centre  - Market Research – PEST analysis</vt:lpstr>
      <vt:lpstr>Tutoring Centre  - Secondary Research</vt:lpstr>
      <vt:lpstr>Tutoring Centre  - Primary Research</vt:lpstr>
      <vt:lpstr>MARKETING mIX - Product</vt:lpstr>
      <vt:lpstr>Marketing Mix -  PRICING strategy</vt:lpstr>
      <vt:lpstr>Marketing mix  -  place</vt:lpstr>
      <vt:lpstr>Marketing Mix -  Promotion</vt:lpstr>
      <vt:lpstr>Flyers - </vt:lpstr>
      <vt:lpstr>Flyers - </vt:lpstr>
      <vt:lpstr>FINANCIAL  -  </vt:lpstr>
      <vt:lpstr>Raising finance: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Entrepreneurship</dc:title>
  <dc:creator>maa khan</dc:creator>
  <cp:lastModifiedBy>maa khan</cp:lastModifiedBy>
  <cp:revision>13</cp:revision>
  <dcterms:created xsi:type="dcterms:W3CDTF">2020-08-10T19:31:58Z</dcterms:created>
  <dcterms:modified xsi:type="dcterms:W3CDTF">2020-08-10T21:38:24Z</dcterms:modified>
</cp:coreProperties>
</file>