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av" ContentType="audio/wav"/>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2" r:id="rId1"/>
  </p:sldMasterIdLst>
  <p:notesMasterIdLst>
    <p:notesMasterId r:id="rId31"/>
  </p:notesMasterIdLst>
  <p:sldIdLst>
    <p:sldId id="256" r:id="rId2"/>
    <p:sldId id="257" r:id="rId3"/>
    <p:sldId id="258" r:id="rId4"/>
    <p:sldId id="290" r:id="rId5"/>
    <p:sldId id="291" r:id="rId6"/>
    <p:sldId id="259" r:id="rId7"/>
    <p:sldId id="262" r:id="rId8"/>
    <p:sldId id="292"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8" r:id="rId28"/>
    <p:sldId id="293" r:id="rId29"/>
    <p:sldId id="289"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7" d="100"/>
          <a:sy n="77" d="100"/>
        </p:scale>
        <p:origin x="1185" y="57"/>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FA472D6-FB44-4B38-9548-B828FE1588F7}" type="datetimeFigureOut">
              <a:rPr lang="en-US" smtClean="0"/>
              <a:pPr/>
              <a:t>10/6/2020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A156BB9-C2F0-49B0-8FDE-99BD602D37F8}" type="slidenum">
              <a:rPr lang="en-GB" smtClean="0"/>
              <a:pPr/>
              <a:t>‹#›</a:t>
            </a:fld>
            <a:endParaRPr lang="en-GB"/>
          </a:p>
        </p:txBody>
      </p:sp>
    </p:spTree>
    <p:extLst>
      <p:ext uri="{BB962C8B-B14F-4D97-AF65-F5344CB8AC3E}">
        <p14:creationId xmlns:p14="http://schemas.microsoft.com/office/powerpoint/2010/main" val="16815444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[1] By </a:t>
            </a:r>
            <a:r>
              <a:rPr lang="en-GB" dirty="0" err="1" smtClean="0"/>
              <a:t>SqlPac</a:t>
            </a:r>
            <a:r>
              <a:rPr lang="en-GB" dirty="0" smtClean="0"/>
              <a:t> (talk) - I created this work entirely by myself., CC BY-SA 3.0, https://en.wikipedia.org/w/index.php?curid=18167065</a:t>
            </a:r>
            <a:endParaRPr lang="en-GB" dirty="0"/>
          </a:p>
        </p:txBody>
      </p:sp>
      <p:sp>
        <p:nvSpPr>
          <p:cNvPr id="4" name="Slide Number Placeholder 3"/>
          <p:cNvSpPr>
            <a:spLocks noGrp="1"/>
          </p:cNvSpPr>
          <p:nvPr>
            <p:ph type="sldNum" sz="quarter" idx="10"/>
          </p:nvPr>
        </p:nvSpPr>
        <p:spPr/>
        <p:txBody>
          <a:bodyPr/>
          <a:lstStyle/>
          <a:p>
            <a:fld id="{3A156BB9-C2F0-49B0-8FDE-99BD602D37F8}" type="slidenum">
              <a:rPr lang="en-GB" smtClean="0"/>
              <a:pPr/>
              <a:t>8</a:t>
            </a:fld>
            <a:endParaRPr lang="en-GB"/>
          </a:p>
        </p:txBody>
      </p:sp>
    </p:spTree>
    <p:extLst>
      <p:ext uri="{BB962C8B-B14F-4D97-AF65-F5344CB8AC3E}">
        <p14:creationId xmlns:p14="http://schemas.microsoft.com/office/powerpoint/2010/main" val="17150958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BAF73CD3-8614-414D-B46E-05B9848ED3BD}" type="slidenum">
              <a:rPr lang="en-GB" smtClean="0"/>
              <a:pPr/>
              <a:t>10</a:t>
            </a:fld>
            <a:endParaRPr lang="en-GB"/>
          </a:p>
        </p:txBody>
      </p:sp>
    </p:spTree>
    <p:extLst>
      <p:ext uri="{BB962C8B-B14F-4D97-AF65-F5344CB8AC3E}">
        <p14:creationId xmlns:p14="http://schemas.microsoft.com/office/powerpoint/2010/main" val="27460149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Rot="1" noChangeAspect="1" noChangeArrowheads="1" noTextEdit="1"/>
          </p:cNvSpPr>
          <p:nvPr>
            <p:ph type="sldImg"/>
          </p:nvPr>
        </p:nvSpPr>
        <p:spPr>
          <a:ln/>
        </p:spPr>
      </p:sp>
      <p:sp>
        <p:nvSpPr>
          <p:cNvPr id="69635" name="Rectangle 3"/>
          <p:cNvSpPr>
            <a:spLocks noGrp="1" noChangeArrowheads="1"/>
          </p:cNvSpPr>
          <p:nvPr>
            <p:ph type="body" idx="1"/>
          </p:nvPr>
        </p:nvSpPr>
        <p:spPr>
          <a:noFill/>
          <a:ln/>
        </p:spPr>
        <p:txBody>
          <a:bodyPr/>
          <a:lstStyle/>
          <a:p>
            <a:endParaRPr lang="en-GB" smtClean="0">
              <a:latin typeface="Arial" pitchFamily="34" charset="0"/>
            </a:endParaRPr>
          </a:p>
        </p:txBody>
      </p:sp>
    </p:spTree>
    <p:extLst>
      <p:ext uri="{BB962C8B-B14F-4D97-AF65-F5344CB8AC3E}">
        <p14:creationId xmlns:p14="http://schemas.microsoft.com/office/powerpoint/2010/main" val="9144944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1026"/>
          <p:cNvSpPr>
            <a:spLocks noGrp="1" noRot="1" noChangeAspect="1" noChangeArrowheads="1" noTextEdit="1"/>
          </p:cNvSpPr>
          <p:nvPr>
            <p:ph type="sldImg"/>
          </p:nvPr>
        </p:nvSpPr>
        <p:spPr>
          <a:ln/>
        </p:spPr>
      </p:sp>
      <p:sp>
        <p:nvSpPr>
          <p:cNvPr id="77827" name="Rectangle 1027"/>
          <p:cNvSpPr>
            <a:spLocks noGrp="1" noChangeArrowheads="1"/>
          </p:cNvSpPr>
          <p:nvPr>
            <p:ph type="body" idx="1"/>
          </p:nvPr>
        </p:nvSpPr>
        <p:spPr>
          <a:noFill/>
          <a:ln/>
        </p:spPr>
        <p:txBody>
          <a:bodyPr/>
          <a:lstStyle/>
          <a:p>
            <a:endParaRPr lang="en-GB" smtClean="0">
              <a:latin typeface="Arial" pitchFamily="34" charset="0"/>
            </a:endParaRPr>
          </a:p>
        </p:txBody>
      </p:sp>
    </p:spTree>
    <p:extLst>
      <p:ext uri="{BB962C8B-B14F-4D97-AF65-F5344CB8AC3E}">
        <p14:creationId xmlns:p14="http://schemas.microsoft.com/office/powerpoint/2010/main" val="16863138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p:cNvSpPr>
            <a:spLocks noGrp="1" noRot="1" noChangeAspect="1" noChangeArrowheads="1" noTextEdit="1"/>
          </p:cNvSpPr>
          <p:nvPr>
            <p:ph type="sldImg"/>
          </p:nvPr>
        </p:nvSpPr>
        <p:spPr>
          <a:ln/>
        </p:spPr>
      </p:sp>
      <p:sp>
        <p:nvSpPr>
          <p:cNvPr id="101379" name="Rectangle 3"/>
          <p:cNvSpPr>
            <a:spLocks noGrp="1" noChangeArrowheads="1"/>
          </p:cNvSpPr>
          <p:nvPr>
            <p:ph type="body" idx="1"/>
          </p:nvPr>
        </p:nvSpPr>
        <p:spPr>
          <a:noFill/>
          <a:ln/>
        </p:spPr>
        <p:txBody>
          <a:bodyPr/>
          <a:lstStyle/>
          <a:p>
            <a:endParaRPr lang="en-GB" smtClean="0">
              <a:latin typeface="Arial" pitchFamily="34" charset="0"/>
            </a:endParaRPr>
          </a:p>
        </p:txBody>
      </p:sp>
    </p:spTree>
    <p:extLst>
      <p:ext uri="{BB962C8B-B14F-4D97-AF65-F5344CB8AC3E}">
        <p14:creationId xmlns:p14="http://schemas.microsoft.com/office/powerpoint/2010/main" val="13939711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p:cNvSpPr>
            <a:spLocks noGrp="1" noRot="1" noChangeAspect="1" noChangeArrowheads="1" noTextEdit="1"/>
          </p:cNvSpPr>
          <p:nvPr>
            <p:ph type="sldImg"/>
          </p:nvPr>
        </p:nvSpPr>
        <p:spPr>
          <a:ln/>
        </p:spPr>
      </p:sp>
      <p:sp>
        <p:nvSpPr>
          <p:cNvPr id="84995" name="Rectangle 3"/>
          <p:cNvSpPr>
            <a:spLocks noGrp="1" noChangeArrowheads="1"/>
          </p:cNvSpPr>
          <p:nvPr>
            <p:ph type="body" idx="1"/>
          </p:nvPr>
        </p:nvSpPr>
        <p:spPr>
          <a:xfrm>
            <a:off x="914400" y="4343400"/>
            <a:ext cx="5029200" cy="4114800"/>
          </a:xfrm>
          <a:noFill/>
          <a:ln/>
        </p:spPr>
        <p:txBody>
          <a:bodyPr/>
          <a:lstStyle/>
          <a:p>
            <a:r>
              <a:rPr lang="en-GB" smtClean="0">
                <a:latin typeface="Arial" pitchFamily="34" charset="0"/>
              </a:rPr>
              <a:t>Data mining comes from three existing areas: statistics, machine learning and databases. </a:t>
            </a:r>
          </a:p>
        </p:txBody>
      </p:sp>
    </p:spTree>
    <p:extLst>
      <p:ext uri="{BB962C8B-B14F-4D97-AF65-F5344CB8AC3E}">
        <p14:creationId xmlns:p14="http://schemas.microsoft.com/office/powerpoint/2010/main" val="14423857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Rot="1" noChangeAspect="1" noChangeArrowheads="1" noTextEdit="1"/>
          </p:cNvSpPr>
          <p:nvPr>
            <p:ph type="sldImg"/>
          </p:nvPr>
        </p:nvSpPr>
        <p:spPr>
          <a:ln/>
        </p:spPr>
      </p:sp>
      <p:sp>
        <p:nvSpPr>
          <p:cNvPr id="35843" name="Rectangle 3"/>
          <p:cNvSpPr>
            <a:spLocks noGrp="1" noChangeArrowheads="1"/>
          </p:cNvSpPr>
          <p:nvPr>
            <p:ph type="body" idx="1"/>
          </p:nvPr>
        </p:nvSpPr>
        <p:spPr>
          <a:noFill/>
          <a:ln/>
        </p:spPr>
        <p:txBody>
          <a:bodyPr/>
          <a:lstStyle/>
          <a:p>
            <a:endParaRPr lang="en-GB" smtClean="0">
              <a:latin typeface="Arial" pitchFamily="34" charset="0"/>
            </a:endParaRPr>
          </a:p>
        </p:txBody>
      </p:sp>
    </p:spTree>
    <p:extLst>
      <p:ext uri="{BB962C8B-B14F-4D97-AF65-F5344CB8AC3E}">
        <p14:creationId xmlns:p14="http://schemas.microsoft.com/office/powerpoint/2010/main" val="24298009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Rot="1" noChangeAspect="1" noChangeArrowheads="1" noTextEdit="1"/>
          </p:cNvSpPr>
          <p:nvPr>
            <p:ph type="sldImg"/>
          </p:nvPr>
        </p:nvSpPr>
        <p:spPr>
          <a:ln/>
        </p:spPr>
      </p:sp>
      <p:sp>
        <p:nvSpPr>
          <p:cNvPr id="39939" name="Rectangle 3"/>
          <p:cNvSpPr>
            <a:spLocks noGrp="1" noChangeArrowheads="1"/>
          </p:cNvSpPr>
          <p:nvPr>
            <p:ph type="body" idx="1"/>
          </p:nvPr>
        </p:nvSpPr>
        <p:spPr>
          <a:noFill/>
          <a:ln/>
        </p:spPr>
        <p:txBody>
          <a:bodyPr/>
          <a:lstStyle/>
          <a:p>
            <a:endParaRPr lang="en-GB" smtClean="0">
              <a:latin typeface="Arial" pitchFamily="34" charset="0"/>
            </a:endParaRPr>
          </a:p>
        </p:txBody>
      </p:sp>
    </p:spTree>
    <p:extLst>
      <p:ext uri="{BB962C8B-B14F-4D97-AF65-F5344CB8AC3E}">
        <p14:creationId xmlns:p14="http://schemas.microsoft.com/office/powerpoint/2010/main" val="14461250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3" name="Rectangle 22"/>
          <p:cNvSpPr/>
          <p:nvPr/>
        </p:nvSpPr>
        <p:spPr>
          <a:xfrm flipV="1">
            <a:off x="5410182" y="3810000"/>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4" name="Rectangle 23"/>
          <p:cNvSpPr/>
          <p:nvPr/>
        </p:nvSpPr>
        <p:spPr>
          <a:xfrm flipV="1">
            <a:off x="5410200" y="3897010"/>
            <a:ext cx="3733801" cy="192024"/>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5" name="Rectangle 24"/>
          <p:cNvSpPr/>
          <p:nvPr/>
        </p:nvSpPr>
        <p:spPr>
          <a:xfrm flipV="1">
            <a:off x="5410200" y="4115167"/>
            <a:ext cx="3733801"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6" name="Rectangle 25"/>
          <p:cNvSpPr/>
          <p:nvPr/>
        </p:nvSpPr>
        <p:spPr>
          <a:xfrm flipV="1">
            <a:off x="5410200" y="4164403"/>
            <a:ext cx="1965960" cy="18288"/>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Rectangle 26"/>
          <p:cNvSpPr/>
          <p:nvPr/>
        </p:nvSpPr>
        <p:spPr>
          <a:xfrm flipV="1">
            <a:off x="5410200" y="4199572"/>
            <a:ext cx="1965960"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0" name="Rounded Rectangle 29"/>
          <p:cNvSpPr/>
          <p:nvPr/>
        </p:nvSpPr>
        <p:spPr bwMode="white">
          <a:xfrm>
            <a:off x="5410200" y="3962400"/>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1" name="Rounded Rectangle 30"/>
          <p:cNvSpPr/>
          <p:nvPr/>
        </p:nvSpPr>
        <p:spPr bwMode="white">
          <a:xfrm>
            <a:off x="7376507" y="406098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Rectangle 6"/>
          <p:cNvSpPr/>
          <p:nvPr/>
        </p:nvSpPr>
        <p:spPr>
          <a:xfrm>
            <a:off x="1" y="3649662"/>
            <a:ext cx="9144000" cy="244170"/>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0" y="3675527"/>
            <a:ext cx="9144001" cy="14067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flipV="1">
            <a:off x="6414051" y="3643090"/>
            <a:ext cx="2729950" cy="248432"/>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a:xfrm>
            <a:off x="0" y="0"/>
            <a:ext cx="9144000" cy="370170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2401887"/>
            <a:ext cx="8458200" cy="1470025"/>
          </a:xfrm>
        </p:spPr>
        <p:txBody>
          <a:bodyPr anchor="b"/>
          <a:lstStyle>
            <a:lvl1pPr>
              <a:defRPr sz="4400">
                <a:solidFill>
                  <a:schemeClr val="bg1"/>
                </a:solidFill>
              </a:defRPr>
            </a:lvl1pPr>
          </a:lstStyle>
          <a:p>
            <a:r>
              <a:rPr kumimoji="0" lang="en-US" smtClean="0"/>
              <a:t>Click to edit Master title style</a:t>
            </a:r>
            <a:endParaRPr kumimoji="0" lang="en-US"/>
          </a:p>
        </p:txBody>
      </p:sp>
      <p:sp>
        <p:nvSpPr>
          <p:cNvPr id="9" name="Subtitle 8"/>
          <p:cNvSpPr>
            <a:spLocks noGrp="1"/>
          </p:cNvSpPr>
          <p:nvPr>
            <p:ph type="subTitle" idx="1"/>
          </p:nvPr>
        </p:nvSpPr>
        <p:spPr>
          <a:xfrm>
            <a:off x="457200" y="3899938"/>
            <a:ext cx="4953000" cy="1752600"/>
          </a:xfrm>
        </p:spPr>
        <p:txBody>
          <a:bodyPr/>
          <a:lstStyle>
            <a:lvl1pPr marL="64008" indent="0" algn="l">
              <a:buNone/>
              <a:defRPr sz="24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9" name="Slide Number Placeholder 28"/>
          <p:cNvSpPr>
            <a:spLocks noGrp="1"/>
          </p:cNvSpPr>
          <p:nvPr>
            <p:ph type="sldNum" sz="quarter" idx="12"/>
          </p:nvPr>
        </p:nvSpPr>
        <p:spPr>
          <a:xfrm>
            <a:off x="8320088" y="1136"/>
            <a:ext cx="747712" cy="365760"/>
          </a:xfrm>
        </p:spPr>
        <p:txBody>
          <a:bodyPr/>
          <a:lstStyle>
            <a:lvl1pPr algn="r">
              <a:defRPr sz="1800">
                <a:solidFill>
                  <a:schemeClr val="bg1"/>
                </a:solidFill>
              </a:defRPr>
            </a:lvl1pPr>
          </a:lstStyle>
          <a:p>
            <a:fld id="{B32D2D4F-B262-4018-8594-6B1FE2F875A5}"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981200"/>
            <a:ext cx="7772400" cy="1362075"/>
          </a:xfrm>
        </p:spPr>
        <p:txBody>
          <a:bodyPr anchor="b">
            <a:noAutofit/>
          </a:bodyPr>
          <a:lstStyle>
            <a:lvl1pPr algn="l">
              <a:buNone/>
              <a:defRPr sz="4300" b="1" cap="none" baseline="0">
                <a:ln w="12700">
                  <a:solidFill>
                    <a:schemeClr val="accent2">
                      <a:shade val="90000"/>
                      <a:satMod val="150000"/>
                    </a:schemeClr>
                  </a:solidFill>
                </a:ln>
                <a:solidFill>
                  <a:srgbClr val="FFFFFF"/>
                </a:solidFill>
                <a:effectLst>
                  <a:outerShdw blurRad="38100" dist="38100" dir="5400000" algn="tl" rotWithShape="0">
                    <a:srgbClr val="000000">
                      <a:alpha val="25000"/>
                    </a:srgbClr>
                  </a:outerShdw>
                </a:effectLst>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722313" y="3367088"/>
            <a:ext cx="7772400" cy="1509712"/>
          </a:xfrm>
        </p:spPr>
        <p:txBody>
          <a:bodyPr anchor="t"/>
          <a:lstStyle>
            <a:lvl1pPr marL="45720" indent="0">
              <a:buNone/>
              <a:defRPr sz="2100" b="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980728"/>
            <a:ext cx="4038600" cy="5794659"/>
          </a:xfrm>
        </p:spPr>
        <p:txBody>
          <a:bodyPr/>
          <a:lstStyle>
            <a:lvl1pPr>
              <a:defRPr sz="2000"/>
            </a:lvl1pPr>
            <a:lvl2pPr>
              <a:defRPr sz="1900"/>
            </a:lvl2pPr>
            <a:lvl3pPr>
              <a:defRPr sz="18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980728"/>
            <a:ext cx="4038600" cy="5794659"/>
          </a:xfrm>
        </p:spPr>
        <p:txBody>
          <a:bodyPr/>
          <a:lstStyle>
            <a:lvl1pPr>
              <a:defRPr sz="2000"/>
            </a:lvl1pPr>
            <a:lvl2pPr>
              <a:defRPr sz="1900"/>
            </a:lvl2pPr>
            <a:lvl3pPr>
              <a:defRPr sz="18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dirty="0"/>
          </a:p>
        </p:txBody>
      </p:sp>
      <p:sp>
        <p:nvSpPr>
          <p:cNvPr id="7" name="Slide Number Placeholder 6"/>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81000" y="404664"/>
            <a:ext cx="8382000" cy="1069848"/>
          </a:xfrm>
        </p:spPr>
        <p:txBody>
          <a:bodyPr anchor="ctr"/>
          <a:lstStyle>
            <a:lvl1pPr>
              <a:defRPr sz="4000" b="0" i="0"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381000" y="1484784"/>
            <a:ext cx="4041648"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21225" y="1484784"/>
            <a:ext cx="4041775"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381000" y="1988840"/>
            <a:ext cx="4041648" cy="4605879"/>
          </a:xfrm>
        </p:spPr>
        <p:txBody>
          <a:bodyPr/>
          <a:lstStyle>
            <a:lvl1pPr>
              <a:defRPr sz="20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718304" y="1988840"/>
            <a:ext cx="4041775" cy="4605879"/>
          </a:xfrm>
        </p:spPr>
        <p:txBody>
          <a:bodyPr/>
          <a:lstStyle>
            <a:lvl1pPr>
              <a:defRPr sz="20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7" name="Slide Number Placeholder 26"/>
          <p:cNvSpPr>
            <a:spLocks noGrp="1"/>
          </p:cNvSpPr>
          <p:nvPr>
            <p:ph type="sldNum" sz="quarter" idx="11"/>
          </p:nvPr>
        </p:nvSpPr>
        <p:spPr/>
        <p:txBody>
          <a:bodyPr rtlCol="0"/>
          <a:lstStyle/>
          <a:p>
            <a:fld id="{B32D2D4F-B262-4018-8594-6B1FE2F875A5}"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404664"/>
            <a:ext cx="8229600" cy="576064"/>
          </a:xfrm>
        </p:spPr>
        <p:txBody>
          <a:bodyPr anchor="ctr"/>
          <a:lstStyle>
            <a:lvl1pPr>
              <a:defRPr sz="4000">
                <a:solidFill>
                  <a:schemeClr val="tx2"/>
                </a:solidFill>
              </a:defRPr>
            </a:lvl1pPr>
          </a:lstStyle>
          <a:p>
            <a:r>
              <a:rPr kumimoji="0" lang="en-US" smtClean="0"/>
              <a:t>Click to edit Master title style</a:t>
            </a:r>
            <a:endParaRPr kumimoji="0" lang="en-US" dirty="0"/>
          </a:p>
        </p:txBody>
      </p:sp>
      <p:sp>
        <p:nvSpPr>
          <p:cNvPr id="5" name="Slide Number Placeholder 4"/>
          <p:cNvSpPr>
            <a:spLocks noGrp="1"/>
          </p:cNvSpPr>
          <p:nvPr>
            <p:ph type="sldNum" sz="quarter" idx="12"/>
          </p:nvPr>
        </p:nvSpPr>
        <p:spPr>
          <a:xfrm>
            <a:off x="8174736" y="2272"/>
            <a:ext cx="762000" cy="365760"/>
          </a:xfrm>
        </p:spPr>
        <p:txBody>
          <a:bodyPr/>
          <a:lstStyle/>
          <a:p>
            <a:fld id="{B32D2D4F-B262-4018-8594-6B1FE2F875A5}"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53496" y="620688"/>
            <a:ext cx="3383280" cy="877824"/>
          </a:xfrm>
        </p:spPr>
        <p:txBody>
          <a:bodyPr anchor="b"/>
          <a:lstStyle>
            <a:lvl1pPr algn="l">
              <a:buNone/>
              <a:defRPr sz="1800" b="1"/>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5353496" y="1556792"/>
            <a:ext cx="3383280" cy="5071655"/>
          </a:xfrm>
        </p:spPr>
        <p:txBody>
          <a:bodyPr/>
          <a:lstStyle>
            <a:lvl1pPr marL="9144"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152400" y="476672"/>
            <a:ext cx="5102352" cy="6151775"/>
          </a:xfrm>
        </p:spPr>
        <p:txBody>
          <a:bodyPr/>
          <a:lstStyle>
            <a:lvl1pPr>
              <a:defRPr sz="3200"/>
            </a:lvl1pPr>
            <a:lvl2pPr>
              <a:defRPr sz="2800"/>
            </a:lvl2pPr>
            <a:lvl3pPr>
              <a:defRPr sz="2400"/>
            </a:lvl3pPr>
            <a:lvl4pPr>
              <a:defRPr sz="2000"/>
            </a:lvl4pPr>
            <a:lvl5pPr>
              <a:defRPr sz="20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Slide Number Placeholder 6"/>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40434" y="1109160"/>
            <a:ext cx="586803" cy="4681637"/>
          </a:xfrm>
        </p:spPr>
        <p:txBody>
          <a:bodyPr vert="vert270" lIns="45720" tIns="0" rIns="45720" anchor="t"/>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03671" y="1143000"/>
            <a:ext cx="4572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6088443" y="3274308"/>
            <a:ext cx="2590800" cy="2516489"/>
          </a:xfrm>
        </p:spPr>
        <p:txBody>
          <a:bodyPr lIns="0" tIns="0" rIns="45720" anchor="t"/>
          <a:lstStyle>
            <a:lvl1pPr marL="0" indent="0">
              <a:lnSpc>
                <a:spcPct val="100000"/>
              </a:lnSpc>
              <a:spcBef>
                <a:spcPts val="0"/>
              </a:spcBef>
              <a:buFontTx/>
              <a:buNone/>
              <a:defRPr sz="13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7" name="Slide Number Placeholder 6"/>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620688"/>
            <a:ext cx="1905000" cy="6008712"/>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620688"/>
            <a:ext cx="6248400" cy="6008712"/>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8" name="Rectangle 27"/>
          <p:cNvSpPr/>
          <p:nvPr/>
        </p:nvSpPr>
        <p:spPr>
          <a:xfrm>
            <a:off x="1" y="366818"/>
            <a:ext cx="9144000" cy="8440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Rectangle 28"/>
          <p:cNvSpPr/>
          <p:nvPr/>
        </p:nvSpPr>
        <p:spPr>
          <a:xfrm>
            <a:off x="0" y="-1"/>
            <a:ext cx="9144000" cy="310663"/>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0" name="Rectangle 29"/>
          <p:cNvSpPr/>
          <p:nvPr/>
        </p:nvSpPr>
        <p:spPr>
          <a:xfrm>
            <a:off x="0" y="308276"/>
            <a:ext cx="9144001" cy="91441"/>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1" name="Rectangle 30"/>
          <p:cNvSpPr/>
          <p:nvPr/>
        </p:nvSpPr>
        <p:spPr>
          <a:xfrm flipV="1">
            <a:off x="5410182" y="360246"/>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flipV="1">
            <a:off x="5410200" y="440112"/>
            <a:ext cx="3733801" cy="18003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3" name="Rounded Rectangle 32"/>
          <p:cNvSpPr/>
          <p:nvPr/>
        </p:nvSpPr>
        <p:spPr bwMode="white">
          <a:xfrm>
            <a:off x="5407339" y="497504"/>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4" name="Rounded Rectangle 33"/>
          <p:cNvSpPr/>
          <p:nvPr/>
        </p:nvSpPr>
        <p:spPr bwMode="white">
          <a:xfrm>
            <a:off x="7373646" y="58894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5" name="Rectangle 34"/>
          <p:cNvSpPr/>
          <p:nvPr/>
        </p:nvSpPr>
        <p:spPr bwMode="invGray">
          <a:xfrm>
            <a:off x="9084966" y="-2001"/>
            <a:ext cx="57626"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6" name="Rectangle 35"/>
          <p:cNvSpPr/>
          <p:nvPr/>
        </p:nvSpPr>
        <p:spPr bwMode="invGray">
          <a:xfrm>
            <a:off x="9044481" y="-2001"/>
            <a:ext cx="27432"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7" name="Rectangle 36"/>
          <p:cNvSpPr/>
          <p:nvPr/>
        </p:nvSpPr>
        <p:spPr bwMode="invGray">
          <a:xfrm>
            <a:off x="9025428" y="-2001"/>
            <a:ext cx="9144" cy="621792"/>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8" name="Rectangle 37"/>
          <p:cNvSpPr/>
          <p:nvPr/>
        </p:nvSpPr>
        <p:spPr bwMode="invGray">
          <a:xfrm>
            <a:off x="8975423" y="-2001"/>
            <a:ext cx="27432" cy="621792"/>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9" name="Rectangle 38"/>
          <p:cNvSpPr/>
          <p:nvPr/>
        </p:nvSpPr>
        <p:spPr bwMode="invGray">
          <a:xfrm>
            <a:off x="8915677" y="380"/>
            <a:ext cx="54864" cy="585216"/>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0" name="Rectangle 39"/>
          <p:cNvSpPr/>
          <p:nvPr/>
        </p:nvSpPr>
        <p:spPr bwMode="invGray">
          <a:xfrm>
            <a:off x="8873475" y="380"/>
            <a:ext cx="9144" cy="585216"/>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Title Placeholder 21"/>
          <p:cNvSpPr>
            <a:spLocks noGrp="1"/>
          </p:cNvSpPr>
          <p:nvPr>
            <p:ph type="title"/>
          </p:nvPr>
        </p:nvSpPr>
        <p:spPr>
          <a:xfrm>
            <a:off x="457200" y="404664"/>
            <a:ext cx="8229600" cy="576064"/>
          </a:xfrm>
          <a:prstGeom prst="rect">
            <a:avLst/>
          </a:prstGeom>
        </p:spPr>
        <p:txBody>
          <a:bodyPr vert="horz" anchor="ctr">
            <a:normAutofit/>
          </a:bodyPr>
          <a:lstStyle/>
          <a:p>
            <a:r>
              <a:rPr kumimoji="0" lang="en-US" smtClean="0"/>
              <a:t>Click to edit Master title style</a:t>
            </a:r>
            <a:endParaRPr kumimoji="0" lang="en-US" dirty="0"/>
          </a:p>
        </p:txBody>
      </p:sp>
      <p:sp>
        <p:nvSpPr>
          <p:cNvPr id="13" name="Text Placeholder 12"/>
          <p:cNvSpPr>
            <a:spLocks noGrp="1"/>
          </p:cNvSpPr>
          <p:nvPr>
            <p:ph type="body" idx="1"/>
          </p:nvPr>
        </p:nvSpPr>
        <p:spPr>
          <a:xfrm>
            <a:off x="457200" y="980728"/>
            <a:ext cx="8229600" cy="5593808"/>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dirty="0"/>
          </a:p>
        </p:txBody>
      </p:sp>
      <p:sp>
        <p:nvSpPr>
          <p:cNvPr id="23" name="Slide Number Placeholder 22"/>
          <p:cNvSpPr>
            <a:spLocks noGrp="1"/>
          </p:cNvSpPr>
          <p:nvPr>
            <p:ph type="sldNum" sz="quarter" idx="4"/>
          </p:nvPr>
        </p:nvSpPr>
        <p:spPr>
          <a:xfrm>
            <a:off x="8174736" y="2272"/>
            <a:ext cx="762000" cy="365760"/>
          </a:xfrm>
          <a:prstGeom prst="rect">
            <a:avLst/>
          </a:prstGeom>
        </p:spPr>
        <p:txBody>
          <a:bodyPr vert="horz" anchor="b"/>
          <a:lstStyle>
            <a:lvl1pPr algn="r" eaLnBrk="1" latinLnBrk="0" hangingPunct="1">
              <a:defRPr kumimoji="0" sz="1800">
                <a:solidFill>
                  <a:srgbClr val="FFFFFF"/>
                </a:solidFill>
              </a:defRPr>
            </a:lvl1pPr>
          </a:lstStyle>
          <a:p>
            <a:fld id="{B32D2D4F-B262-4018-8594-6B1FE2F875A5}"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lumMod val="50000"/>
            </a:schemeClr>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Data Warehousing &amp; Data Mining</a:t>
            </a:r>
            <a:endParaRPr lang="en-GB" dirty="0"/>
          </a:p>
        </p:txBody>
      </p:sp>
      <p:sp>
        <p:nvSpPr>
          <p:cNvPr id="3" name="Subtitle 2"/>
          <p:cNvSpPr>
            <a:spLocks noGrp="1"/>
          </p:cNvSpPr>
          <p:nvPr>
            <p:ph type="subTitle" idx="1"/>
          </p:nvPr>
        </p:nvSpPr>
        <p:spPr/>
        <p:txBody>
          <a:bodyPr>
            <a:normAutofit/>
          </a:bodyPr>
          <a:lstStyle/>
          <a:p>
            <a:r>
              <a:rPr lang="en-GB" dirty="0" smtClean="0"/>
              <a:t>ACCA6026</a:t>
            </a:r>
          </a:p>
          <a:p>
            <a:r>
              <a:rPr lang="en-GB" dirty="0" smtClean="0"/>
              <a:t>Lecture 4 – BI, OLAP and KDD</a:t>
            </a:r>
          </a:p>
          <a:p>
            <a:endParaRPr lang="en-GB" dirty="0" smtClean="0"/>
          </a:p>
          <a:p>
            <a:r>
              <a:rPr lang="en-GB" dirty="0" smtClean="0"/>
              <a:t>Dr </a:t>
            </a:r>
            <a:r>
              <a:rPr lang="en-GB" dirty="0" err="1" smtClean="0"/>
              <a:t>Nik</a:t>
            </a:r>
            <a:r>
              <a:rPr lang="en-GB" dirty="0" smtClean="0"/>
              <a:t> Whitehead</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Reporting and Analytics</a:t>
            </a:r>
            <a:endParaRPr lang="en-GB" dirty="0"/>
          </a:p>
        </p:txBody>
      </p:sp>
      <p:sp>
        <p:nvSpPr>
          <p:cNvPr id="3" name="Content Placeholder 2"/>
          <p:cNvSpPr>
            <a:spLocks noGrp="1"/>
          </p:cNvSpPr>
          <p:nvPr>
            <p:ph idx="1"/>
          </p:nvPr>
        </p:nvSpPr>
        <p:spPr/>
        <p:txBody>
          <a:bodyPr>
            <a:normAutofit/>
          </a:bodyPr>
          <a:lstStyle/>
          <a:p>
            <a:r>
              <a:rPr lang="en-GB" dirty="0" smtClean="0"/>
              <a:t>One of the main purposes of collecting business data is to analyse it and report upon it</a:t>
            </a:r>
          </a:p>
          <a:p>
            <a:r>
              <a:rPr lang="en-GB" dirty="0" smtClean="0"/>
              <a:t>Historically, this was done by extracting data from a mainframe into a spreadsheet, then aggregating and analysing it and reporting as a text file</a:t>
            </a:r>
          </a:p>
          <a:p>
            <a:r>
              <a:rPr lang="en-GB" dirty="0" smtClean="0"/>
              <a:t>Data warehouses first appeared in the 1980s, where data could be fed directly from the database to the spreadsheet</a:t>
            </a:r>
          </a:p>
          <a:p>
            <a:r>
              <a:rPr lang="en-GB" dirty="0" smtClean="0"/>
              <a:t>This gradually transformed into Business Intelligence, where data is pre-aggregated into OLAP cubes for reporting, sometimes via reporting or graphical packages</a:t>
            </a:r>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2</a:t>
            </a:fld>
            <a:endParaRPr lang="en-GB"/>
          </a:p>
        </p:txBody>
      </p:sp>
    </p:spTree>
    <p:extLst>
      <p:ext uri="{BB962C8B-B14F-4D97-AF65-F5344CB8AC3E}">
        <p14:creationId xmlns:p14="http://schemas.microsoft.com/office/powerpoint/2010/main" val="22252391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Reporting and Analytics</a:t>
            </a:r>
            <a:endParaRPr lang="en-GB" dirty="0"/>
          </a:p>
        </p:txBody>
      </p:sp>
      <p:sp>
        <p:nvSpPr>
          <p:cNvPr id="3" name="Content Placeholder 2"/>
          <p:cNvSpPr>
            <a:spLocks noGrp="1"/>
          </p:cNvSpPr>
          <p:nvPr>
            <p:ph idx="1"/>
          </p:nvPr>
        </p:nvSpPr>
        <p:spPr/>
        <p:txBody>
          <a:bodyPr/>
          <a:lstStyle/>
          <a:p>
            <a:r>
              <a:rPr lang="en-GB" dirty="0" smtClean="0"/>
              <a:t>Increasing computer power led to increasing user expectations of reporting systems</a:t>
            </a:r>
          </a:p>
          <a:p>
            <a:r>
              <a:rPr lang="en-GB" dirty="0"/>
              <a:t>The arrival of Big Data has required significant changes to how data is stored, accessed and analysed</a:t>
            </a:r>
          </a:p>
          <a:p>
            <a:r>
              <a:rPr lang="en-GB" dirty="0" smtClean="0"/>
              <a:t>Users now want real-time reporting to graphical and web-based software with the ability to explore and analyse the data at the speed of thought</a:t>
            </a:r>
          </a:p>
          <a:p>
            <a:r>
              <a:rPr lang="en-GB" dirty="0" smtClean="0"/>
              <a:t>OLAP cannot easily keep up with this, so BI is moving towards in-memory analytics rather than using pre-defined data aggregations</a:t>
            </a:r>
          </a:p>
          <a:p>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3</a:t>
            </a:fld>
            <a:endParaRPr lang="en-GB"/>
          </a:p>
        </p:txBody>
      </p:sp>
    </p:spTree>
    <p:extLst>
      <p:ext uri="{BB962C8B-B14F-4D97-AF65-F5344CB8AC3E}">
        <p14:creationId xmlns:p14="http://schemas.microsoft.com/office/powerpoint/2010/main" val="10585123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Big Data</a:t>
            </a:r>
            <a:endParaRPr lang="en-GB" dirty="0"/>
          </a:p>
        </p:txBody>
      </p:sp>
      <p:sp>
        <p:nvSpPr>
          <p:cNvPr id="3" name="Content Placeholder 2"/>
          <p:cNvSpPr>
            <a:spLocks noGrp="1"/>
          </p:cNvSpPr>
          <p:nvPr>
            <p:ph idx="1"/>
          </p:nvPr>
        </p:nvSpPr>
        <p:spPr/>
        <p:txBody>
          <a:bodyPr/>
          <a:lstStyle/>
          <a:p>
            <a:r>
              <a:rPr lang="en-GB" dirty="0" smtClean="0"/>
              <a:t>‘Big Data’ is used to describe datasets that are too large and complex to analyse using traditional data analysis techniques</a:t>
            </a:r>
          </a:p>
          <a:p>
            <a:r>
              <a:rPr lang="en-GB" dirty="0" smtClean="0"/>
              <a:t>Storage is cheap so organisations now record everything in the hope of analysing it later</a:t>
            </a:r>
          </a:p>
          <a:p>
            <a:pPr lvl="1"/>
            <a:r>
              <a:rPr lang="en-GB" dirty="0" smtClean="0"/>
              <a:t>Much of this data will never be analysed because organisations don’t have staff with the skills required to handle Big Data</a:t>
            </a:r>
          </a:p>
          <a:p>
            <a:r>
              <a:rPr lang="en-GB" dirty="0" smtClean="0"/>
              <a:t>Advanced tools such as predictive analytics, user behaviour analysis, machine learning algorithms and data mining process are used instead</a:t>
            </a:r>
          </a:p>
        </p:txBody>
      </p:sp>
      <p:sp>
        <p:nvSpPr>
          <p:cNvPr id="4" name="Slide Number Placeholder 3"/>
          <p:cNvSpPr>
            <a:spLocks noGrp="1"/>
          </p:cNvSpPr>
          <p:nvPr>
            <p:ph type="sldNum" sz="quarter" idx="12"/>
          </p:nvPr>
        </p:nvSpPr>
        <p:spPr/>
        <p:txBody>
          <a:bodyPr/>
          <a:lstStyle/>
          <a:p>
            <a:fld id="{B32D2D4F-B262-4018-8594-6B1FE2F875A5}" type="slidenum">
              <a:rPr lang="en-GB" smtClean="0"/>
              <a:pPr/>
              <a:t>4</a:t>
            </a:fld>
            <a:endParaRPr lang="en-GB"/>
          </a:p>
        </p:txBody>
      </p:sp>
    </p:spTree>
    <p:extLst>
      <p:ext uri="{BB962C8B-B14F-4D97-AF65-F5344CB8AC3E}">
        <p14:creationId xmlns:p14="http://schemas.microsoft.com/office/powerpoint/2010/main" val="29340147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Big Data</a:t>
            </a:r>
            <a:endParaRPr lang="en-GB" dirty="0"/>
          </a:p>
        </p:txBody>
      </p:sp>
      <p:sp>
        <p:nvSpPr>
          <p:cNvPr id="3" name="Content Placeholder 2"/>
          <p:cNvSpPr>
            <a:spLocks noGrp="1"/>
          </p:cNvSpPr>
          <p:nvPr>
            <p:ph idx="1"/>
          </p:nvPr>
        </p:nvSpPr>
        <p:spPr/>
        <p:txBody>
          <a:bodyPr/>
          <a:lstStyle/>
          <a:p>
            <a:r>
              <a:rPr lang="en-GB" dirty="0" smtClean="0"/>
              <a:t>Big Data can be defined using the </a:t>
            </a:r>
            <a:r>
              <a:rPr lang="en-GB" i="1" dirty="0" smtClean="0"/>
              <a:t>5 Vs</a:t>
            </a:r>
            <a:endParaRPr lang="en-GB" dirty="0"/>
          </a:p>
          <a:p>
            <a:pPr lvl="1"/>
            <a:r>
              <a:rPr lang="en-GB" dirty="0" smtClean="0"/>
              <a:t>Volume – Data is not sampled, instead every possible item is recorded</a:t>
            </a:r>
          </a:p>
          <a:p>
            <a:pPr lvl="1"/>
            <a:r>
              <a:rPr lang="en-GB" dirty="0" smtClean="0"/>
              <a:t>Velocity – Data changes at high speeds, often being collected in real time</a:t>
            </a:r>
          </a:p>
          <a:p>
            <a:pPr lvl="1"/>
            <a:r>
              <a:rPr lang="en-GB" dirty="0" smtClean="0"/>
              <a:t>Variety – Data is more than text records, and may include audio and video data</a:t>
            </a:r>
          </a:p>
          <a:p>
            <a:pPr lvl="1"/>
            <a:r>
              <a:rPr lang="en-GB" dirty="0" smtClean="0"/>
              <a:t>Variability – Data may not be consistent and may require significant processing to make it usable</a:t>
            </a:r>
          </a:p>
          <a:p>
            <a:pPr lvl="1"/>
            <a:r>
              <a:rPr lang="en-GB" dirty="0" smtClean="0"/>
              <a:t>Veracity – Data quality can vary and require significant cleaning before being used effectively</a:t>
            </a:r>
          </a:p>
          <a:p>
            <a:r>
              <a:rPr lang="en-GB" dirty="0" smtClean="0"/>
              <a:t>BI Big Data tends to have fewer problems as business data has a high information density</a:t>
            </a:r>
          </a:p>
        </p:txBody>
      </p:sp>
      <p:sp>
        <p:nvSpPr>
          <p:cNvPr id="4" name="Slide Number Placeholder 3"/>
          <p:cNvSpPr>
            <a:spLocks noGrp="1"/>
          </p:cNvSpPr>
          <p:nvPr>
            <p:ph type="sldNum" sz="quarter" idx="12"/>
          </p:nvPr>
        </p:nvSpPr>
        <p:spPr/>
        <p:txBody>
          <a:bodyPr/>
          <a:lstStyle/>
          <a:p>
            <a:fld id="{B32D2D4F-B262-4018-8594-6B1FE2F875A5}" type="slidenum">
              <a:rPr lang="en-GB" smtClean="0"/>
              <a:pPr/>
              <a:t>5</a:t>
            </a:fld>
            <a:endParaRPr lang="en-GB"/>
          </a:p>
        </p:txBody>
      </p:sp>
    </p:spTree>
    <p:extLst>
      <p:ext uri="{BB962C8B-B14F-4D97-AF65-F5344CB8AC3E}">
        <p14:creationId xmlns:p14="http://schemas.microsoft.com/office/powerpoint/2010/main" val="30462493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Data Marts</a:t>
            </a:r>
            <a:endParaRPr lang="en-GB" dirty="0"/>
          </a:p>
        </p:txBody>
      </p:sp>
      <p:sp>
        <p:nvSpPr>
          <p:cNvPr id="3" name="Content Placeholder 2"/>
          <p:cNvSpPr>
            <a:spLocks noGrp="1"/>
          </p:cNvSpPr>
          <p:nvPr>
            <p:ph idx="1"/>
          </p:nvPr>
        </p:nvSpPr>
        <p:spPr>
          <a:xfrm>
            <a:off x="457200" y="980728"/>
            <a:ext cx="8229600" cy="5832648"/>
          </a:xfrm>
        </p:spPr>
        <p:txBody>
          <a:bodyPr/>
          <a:lstStyle/>
          <a:p>
            <a:r>
              <a:rPr lang="en-GB" dirty="0" smtClean="0"/>
              <a:t>BI Reporting may be performed on the data as a whole, but it is more likely to be performed on the subset of data relevant to a single department known as a </a:t>
            </a:r>
            <a:r>
              <a:rPr lang="en-GB" i="1" dirty="0" smtClean="0"/>
              <a:t>data mart</a:t>
            </a:r>
          </a:p>
          <a:p>
            <a:r>
              <a:rPr lang="en-GB" dirty="0"/>
              <a:t>Individual data marts are often created as pilot projects by companies considering converting their OLTP system to a data warehouse</a:t>
            </a:r>
          </a:p>
          <a:p>
            <a:r>
              <a:rPr lang="en-GB" dirty="0"/>
              <a:t>Data marts may draw their information from </a:t>
            </a:r>
            <a:r>
              <a:rPr lang="en-GB" dirty="0" smtClean="0"/>
              <a:t>any of several different sources</a:t>
            </a:r>
          </a:p>
          <a:p>
            <a:pPr lvl="1"/>
            <a:r>
              <a:rPr lang="en-GB" dirty="0" smtClean="0"/>
              <a:t>Operational systems</a:t>
            </a:r>
          </a:p>
          <a:p>
            <a:pPr lvl="1"/>
            <a:r>
              <a:rPr lang="en-GB" dirty="0" smtClean="0"/>
              <a:t>A existing central database</a:t>
            </a:r>
          </a:p>
          <a:p>
            <a:pPr lvl="1"/>
            <a:r>
              <a:rPr lang="en-GB" dirty="0" smtClean="0"/>
              <a:t>A data warehouse</a:t>
            </a:r>
          </a:p>
          <a:p>
            <a:r>
              <a:rPr lang="en-GB" dirty="0" smtClean="0"/>
              <a:t>Traditionally analysed using OLAP technologies</a:t>
            </a:r>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6</a:t>
            </a:fld>
            <a:endParaRPr lang="en-GB"/>
          </a:p>
        </p:txBody>
      </p:sp>
    </p:spTree>
    <p:extLst>
      <p:ext uri="{BB962C8B-B14F-4D97-AF65-F5344CB8AC3E}">
        <p14:creationId xmlns:p14="http://schemas.microsoft.com/office/powerpoint/2010/main" val="25018527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OLAP</a:t>
            </a:r>
            <a:endParaRPr lang="en-GB" dirty="0"/>
          </a:p>
        </p:txBody>
      </p:sp>
      <p:sp>
        <p:nvSpPr>
          <p:cNvPr id="3" name="Content Placeholder 2"/>
          <p:cNvSpPr>
            <a:spLocks noGrp="1"/>
          </p:cNvSpPr>
          <p:nvPr>
            <p:ph idx="1"/>
          </p:nvPr>
        </p:nvSpPr>
        <p:spPr/>
        <p:txBody>
          <a:bodyPr>
            <a:normAutofit lnSpcReduction="10000"/>
          </a:bodyPr>
          <a:lstStyle/>
          <a:p>
            <a:r>
              <a:rPr lang="en-GB" dirty="0" smtClean="0"/>
              <a:t>On-Line Analytical Processing</a:t>
            </a:r>
          </a:p>
          <a:p>
            <a:r>
              <a:rPr lang="en-GB" dirty="0" smtClean="0"/>
              <a:t>Used to answer </a:t>
            </a:r>
            <a:r>
              <a:rPr lang="en-GB" i="1" dirty="0" smtClean="0"/>
              <a:t>multi-dimensional analytical</a:t>
            </a:r>
            <a:r>
              <a:rPr lang="en-GB" dirty="0" smtClean="0"/>
              <a:t> (MDA) queries</a:t>
            </a:r>
          </a:p>
          <a:p>
            <a:r>
              <a:rPr lang="en-GB" dirty="0" smtClean="0"/>
              <a:t>BI uses include sales reporting, marketing reporting, budgeting and financial forecasting</a:t>
            </a:r>
          </a:p>
          <a:p>
            <a:r>
              <a:rPr lang="en-GB" dirty="0" smtClean="0"/>
              <a:t>Analysts often wish to view data in lots of different ways, e.g. View profit by year, then by quarter, then by market, then by division, then by...</a:t>
            </a:r>
          </a:p>
          <a:p>
            <a:r>
              <a:rPr lang="en-GB" dirty="0" smtClean="0"/>
              <a:t>Generating all of these reports on a normal relational database would take a long time</a:t>
            </a:r>
          </a:p>
          <a:p>
            <a:r>
              <a:rPr lang="en-GB" dirty="0" smtClean="0"/>
              <a:t>OLAP allows these reports to be generated rapidly due to the structure of the OLAP database</a:t>
            </a:r>
          </a:p>
          <a:p>
            <a:pPr lvl="1"/>
            <a:r>
              <a:rPr lang="en-GB" dirty="0" smtClean="0"/>
              <a:t>Star or snowflake schema</a:t>
            </a:r>
          </a:p>
          <a:p>
            <a:endParaRPr lang="en-GB" dirty="0" smtClean="0"/>
          </a:p>
          <a:p>
            <a:endParaRPr lang="en-GB" dirty="0"/>
          </a:p>
        </p:txBody>
      </p:sp>
      <p:sp>
        <p:nvSpPr>
          <p:cNvPr id="5" name="Slide Number Placeholder 4"/>
          <p:cNvSpPr>
            <a:spLocks noGrp="1"/>
          </p:cNvSpPr>
          <p:nvPr>
            <p:ph type="sldNum" sz="quarter" idx="12"/>
          </p:nvPr>
        </p:nvSpPr>
        <p:spPr/>
        <p:txBody>
          <a:bodyPr/>
          <a:lstStyle/>
          <a:p>
            <a:fld id="{B32D2D4F-B262-4018-8594-6B1FE2F875A5}" type="slidenum">
              <a:rPr lang="en-GB" smtClean="0"/>
              <a:pPr/>
              <a:t>7</a:t>
            </a:fld>
            <a:endParaRPr lang="en-GB"/>
          </a:p>
        </p:txBody>
      </p:sp>
    </p:spTree>
    <p:extLst>
      <p:ext uri="{BB962C8B-B14F-4D97-AF65-F5344CB8AC3E}">
        <p14:creationId xmlns:p14="http://schemas.microsoft.com/office/powerpoint/2010/main" val="18819722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Star schema database</a:t>
            </a:r>
            <a:endParaRPr lang="en-GB" dirty="0"/>
          </a:p>
        </p:txBody>
      </p:sp>
      <p:sp>
        <p:nvSpPr>
          <p:cNvPr id="3" name="Content Placeholder 2"/>
          <p:cNvSpPr>
            <a:spLocks noGrp="1"/>
          </p:cNvSpPr>
          <p:nvPr>
            <p:ph idx="1"/>
          </p:nvPr>
        </p:nvSpPr>
        <p:spPr>
          <a:xfrm>
            <a:off x="457200" y="980728"/>
            <a:ext cx="8229600" cy="2304256"/>
          </a:xfrm>
        </p:spPr>
        <p:txBody>
          <a:bodyPr>
            <a:normAutofit/>
          </a:bodyPr>
          <a:lstStyle/>
          <a:p>
            <a:r>
              <a:rPr lang="en-GB" i="1" dirty="0" smtClean="0"/>
              <a:t>Star schema</a:t>
            </a:r>
            <a:r>
              <a:rPr lang="en-GB" dirty="0" smtClean="0"/>
              <a:t> databases are un-normalised and are optimised for rapid query response</a:t>
            </a:r>
          </a:p>
          <a:p>
            <a:r>
              <a:rPr lang="en-GB" dirty="0" smtClean="0"/>
              <a:t>These use two types of table</a:t>
            </a:r>
          </a:p>
          <a:p>
            <a:pPr lvl="1"/>
            <a:r>
              <a:rPr lang="en-GB" dirty="0" smtClean="0"/>
              <a:t>Fact tables – store transaction details</a:t>
            </a:r>
          </a:p>
          <a:p>
            <a:pPr lvl="1"/>
            <a:r>
              <a:rPr lang="en-GB" dirty="0" smtClean="0"/>
              <a:t>Dimension tables – act as lookup tables</a:t>
            </a:r>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8</a:t>
            </a:fld>
            <a:endParaRPr lang="en-GB"/>
          </a:p>
        </p:txBody>
      </p:sp>
      <p:pic>
        <p:nvPicPr>
          <p:cNvPr id="1026" name="Picture 2" descr="https://upload.wikimedia.org/wikipedia/en/f/fe/Star-schema-example.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00215" y="3363479"/>
            <a:ext cx="5685631" cy="344341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8310650" y="6509400"/>
            <a:ext cx="365806" cy="276999"/>
          </a:xfrm>
          <a:prstGeom prst="rect">
            <a:avLst/>
          </a:prstGeom>
          <a:noFill/>
        </p:spPr>
        <p:txBody>
          <a:bodyPr wrap="none" rtlCol="0">
            <a:spAutoFit/>
          </a:bodyPr>
          <a:lstStyle/>
          <a:p>
            <a:r>
              <a:rPr lang="en-GB" sz="1200" dirty="0" smtClean="0"/>
              <a:t>[1]</a:t>
            </a:r>
            <a:endParaRPr lang="en-GB" sz="1200" dirty="0"/>
          </a:p>
        </p:txBody>
      </p:sp>
      <p:sp>
        <p:nvSpPr>
          <p:cNvPr id="7" name="Content Placeholder 2"/>
          <p:cNvSpPr txBox="1">
            <a:spLocks/>
          </p:cNvSpPr>
          <p:nvPr/>
        </p:nvSpPr>
        <p:spPr>
          <a:xfrm>
            <a:off x="467544" y="5445224"/>
            <a:ext cx="5760640" cy="1296144"/>
          </a:xfrm>
          <a:prstGeom prst="rect">
            <a:avLst/>
          </a:prstGeom>
        </p:spPr>
        <p:txBody>
          <a:bodyPr vert="horz">
            <a:normAutofit lnSpcReduction="10000"/>
          </a:bodyPr>
          <a:lst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lumMod val="50000"/>
                  </a:schemeClr>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a:lstStyle>
          <a:p>
            <a:r>
              <a:rPr lang="en-GB" dirty="0" smtClean="0"/>
              <a:t>Fact tables contain</a:t>
            </a:r>
          </a:p>
          <a:p>
            <a:pPr lvl="1"/>
            <a:r>
              <a:rPr lang="en-GB" i="1" dirty="0" smtClean="0"/>
              <a:t>Measures </a:t>
            </a:r>
            <a:r>
              <a:rPr lang="en-GB" dirty="0" smtClean="0"/>
              <a:t>– actual values</a:t>
            </a:r>
          </a:p>
          <a:p>
            <a:pPr lvl="1"/>
            <a:r>
              <a:rPr lang="en-GB" dirty="0" smtClean="0"/>
              <a:t>Foreign key links to dimensions</a:t>
            </a:r>
            <a:endParaRPr lang="en-GB" dirty="0"/>
          </a:p>
        </p:txBody>
      </p:sp>
      <p:sp>
        <p:nvSpPr>
          <p:cNvPr id="6" name="Oval 5"/>
          <p:cNvSpPr/>
          <p:nvPr/>
        </p:nvSpPr>
        <p:spPr>
          <a:xfrm>
            <a:off x="4572000" y="4983659"/>
            <a:ext cx="1440160" cy="173533"/>
          </a:xfrm>
          <a:prstGeom prst="ellipse">
            <a:avLst/>
          </a:prstGeom>
          <a:no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Arc 12"/>
          <p:cNvSpPr/>
          <p:nvPr/>
        </p:nvSpPr>
        <p:spPr>
          <a:xfrm>
            <a:off x="4427984" y="5085184"/>
            <a:ext cx="1368152" cy="1008112"/>
          </a:xfrm>
          <a:prstGeom prst="arc">
            <a:avLst>
              <a:gd name="adj1" fmla="val 18790737"/>
              <a:gd name="adj2" fmla="val 5704510"/>
            </a:avLst>
          </a:prstGeom>
          <a:ln w="28575">
            <a:solidFill>
              <a:schemeClr val="accent1">
                <a:lumMod val="75000"/>
              </a:schemeClr>
            </a:solidFill>
            <a:headEnd type="triangl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5" name="Oval 14"/>
          <p:cNvSpPr/>
          <p:nvPr/>
        </p:nvSpPr>
        <p:spPr>
          <a:xfrm>
            <a:off x="4572000" y="4509119"/>
            <a:ext cx="1224136" cy="474539"/>
          </a:xfrm>
          <a:prstGeom prst="ellipse">
            <a:avLst/>
          </a:prstGeom>
          <a:noFill/>
          <a:ln w="28575">
            <a:solidFill>
              <a:schemeClr val="tx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Arc 15"/>
          <p:cNvSpPr/>
          <p:nvPr/>
        </p:nvSpPr>
        <p:spPr>
          <a:xfrm>
            <a:off x="5220072" y="4725144"/>
            <a:ext cx="1261429" cy="1750179"/>
          </a:xfrm>
          <a:prstGeom prst="arc">
            <a:avLst>
              <a:gd name="adj1" fmla="val 15975329"/>
              <a:gd name="adj2" fmla="val 4989699"/>
            </a:avLst>
          </a:prstGeom>
          <a:ln w="28575">
            <a:solidFill>
              <a:schemeClr val="tx2">
                <a:lumMod val="60000"/>
                <a:lumOff val="40000"/>
              </a:schemeClr>
            </a:solidFill>
            <a:headEnd type="triangl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2153117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OLAP cubes</a:t>
            </a:r>
            <a:endParaRPr lang="en-GB" dirty="0"/>
          </a:p>
        </p:txBody>
      </p:sp>
      <p:sp>
        <p:nvSpPr>
          <p:cNvPr id="9" name="Content Placeholder 8"/>
          <p:cNvSpPr>
            <a:spLocks noGrp="1"/>
          </p:cNvSpPr>
          <p:nvPr>
            <p:ph idx="1"/>
          </p:nvPr>
        </p:nvSpPr>
        <p:spPr>
          <a:xfrm>
            <a:off x="457200" y="980728"/>
            <a:ext cx="4834880" cy="5877272"/>
          </a:xfrm>
        </p:spPr>
        <p:txBody>
          <a:bodyPr>
            <a:normAutofit/>
          </a:bodyPr>
          <a:lstStyle/>
          <a:p>
            <a:r>
              <a:rPr lang="en-GB" sz="2400" dirty="0" smtClean="0"/>
              <a:t>An OLAP cube is like a multi-dimensional array</a:t>
            </a:r>
          </a:p>
          <a:p>
            <a:r>
              <a:rPr lang="en-GB" sz="2400" dirty="0" smtClean="0"/>
              <a:t>It will probably have more than 3 dimensions so ‘hypercube’ is more accurate but ‘cube’ is the industry standard term</a:t>
            </a:r>
          </a:p>
          <a:p>
            <a:r>
              <a:rPr lang="en-GB" sz="2400" dirty="0" smtClean="0"/>
              <a:t>Each dimension is a dimension of the star schema</a:t>
            </a:r>
          </a:p>
          <a:p>
            <a:r>
              <a:rPr lang="en-GB" sz="2400" dirty="0" smtClean="0"/>
              <a:t>The measures of the fact tables are stored within the data structure</a:t>
            </a:r>
          </a:p>
          <a:p>
            <a:pPr lvl="1"/>
            <a:r>
              <a:rPr lang="en-GB" sz="2200" dirty="0" smtClean="0"/>
              <a:t>Often the aggregate data is stored rather than the individual transactions</a:t>
            </a:r>
            <a:endParaRPr lang="en-GB" sz="2200" dirty="0"/>
          </a:p>
        </p:txBody>
      </p:sp>
      <p:sp>
        <p:nvSpPr>
          <p:cNvPr id="5" name="Slide Number Placeholder 4"/>
          <p:cNvSpPr>
            <a:spLocks noGrp="1"/>
          </p:cNvSpPr>
          <p:nvPr>
            <p:ph type="sldNum" sz="quarter" idx="12"/>
          </p:nvPr>
        </p:nvSpPr>
        <p:spPr/>
        <p:txBody>
          <a:bodyPr/>
          <a:lstStyle/>
          <a:p>
            <a:fld id="{B32D2D4F-B262-4018-8594-6B1FE2F875A5}" type="slidenum">
              <a:rPr lang="en-GB" smtClean="0"/>
              <a:pPr/>
              <a:t>9</a:t>
            </a:fld>
            <a:endParaRPr lang="en-GB"/>
          </a:p>
        </p:txBody>
      </p:sp>
      <p:sp>
        <p:nvSpPr>
          <p:cNvPr id="1026" name="AutoShape 2" descr="https://dl-web.dropbox.com/get/DWfBI/2011/Week%2011/census_cube_f1.jpg?w=478a1c69"/>
          <p:cNvSpPr>
            <a:spLocks noChangeAspect="1" noChangeArrowheads="1"/>
          </p:cNvSpPr>
          <p:nvPr/>
        </p:nvSpPr>
        <p:spPr bwMode="auto">
          <a:xfrm>
            <a:off x="63500" y="-136525"/>
            <a:ext cx="304800" cy="304800"/>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028" name="AutoShape 4" descr="https://dl-web.dropbox.com/get/DWfBI/2011/Week%2011/census_cube_f1.jpg?w=478a1c69"/>
          <p:cNvSpPr>
            <a:spLocks noChangeAspect="1" noChangeArrowheads="1"/>
          </p:cNvSpPr>
          <p:nvPr/>
        </p:nvSpPr>
        <p:spPr bwMode="auto">
          <a:xfrm>
            <a:off x="63500" y="-136525"/>
            <a:ext cx="304800" cy="304800"/>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1030" name="Picture 6" descr="Cub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98110" y="2077942"/>
            <a:ext cx="3314700" cy="24574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459915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normAutofit fontScale="90000"/>
          </a:bodyPr>
          <a:lstStyle/>
          <a:p>
            <a:r>
              <a:rPr lang="en-GB" dirty="0" smtClean="0"/>
              <a:t>OLAP cubes</a:t>
            </a:r>
            <a:endParaRPr lang="en-GB" dirty="0"/>
          </a:p>
        </p:txBody>
      </p:sp>
      <p:sp>
        <p:nvSpPr>
          <p:cNvPr id="5" name="Slide Number Placeholder 4"/>
          <p:cNvSpPr>
            <a:spLocks noGrp="1"/>
          </p:cNvSpPr>
          <p:nvPr>
            <p:ph type="sldNum" sz="quarter" idx="12"/>
          </p:nvPr>
        </p:nvSpPr>
        <p:spPr/>
        <p:txBody>
          <a:bodyPr/>
          <a:lstStyle/>
          <a:p>
            <a:fld id="{B32D2D4F-B262-4018-8594-6B1FE2F875A5}" type="slidenum">
              <a:rPr lang="en-GB" smtClean="0"/>
              <a:pPr/>
              <a:t>10</a:t>
            </a:fld>
            <a:endParaRPr lang="en-GB"/>
          </a:p>
        </p:txBody>
      </p:sp>
      <p:sp>
        <p:nvSpPr>
          <p:cNvPr id="8" name="TextBox 7"/>
          <p:cNvSpPr txBox="1"/>
          <p:nvPr/>
        </p:nvSpPr>
        <p:spPr>
          <a:xfrm>
            <a:off x="2643174" y="3357562"/>
            <a:ext cx="2576898" cy="369332"/>
          </a:xfrm>
          <a:prstGeom prst="rect">
            <a:avLst/>
          </a:prstGeom>
        </p:spPr>
        <p:style>
          <a:lnRef idx="2">
            <a:schemeClr val="dk1"/>
          </a:lnRef>
          <a:fillRef idx="1">
            <a:schemeClr val="lt1"/>
          </a:fillRef>
          <a:effectRef idx="0">
            <a:schemeClr val="dk1"/>
          </a:effectRef>
          <a:fontRef idx="minor">
            <a:schemeClr val="dk1"/>
          </a:fontRef>
        </p:style>
        <p:txBody>
          <a:bodyPr wrap="none" rtlCol="0">
            <a:noAutofit/>
          </a:bodyPr>
          <a:lstStyle/>
          <a:p>
            <a:r>
              <a:rPr lang="en-GB" dirty="0" smtClean="0"/>
              <a:t>Number of items sold</a:t>
            </a:r>
            <a:endParaRPr lang="en-GB" dirty="0"/>
          </a:p>
        </p:txBody>
      </p:sp>
      <p:sp>
        <p:nvSpPr>
          <p:cNvPr id="9" name="TextBox 8"/>
          <p:cNvSpPr txBox="1"/>
          <p:nvPr/>
        </p:nvSpPr>
        <p:spPr>
          <a:xfrm>
            <a:off x="357158" y="2357430"/>
            <a:ext cx="1857388" cy="369332"/>
          </a:xfrm>
          <a:prstGeom prst="rect">
            <a:avLst/>
          </a:prstGeom>
        </p:spPr>
        <p:style>
          <a:lnRef idx="2">
            <a:schemeClr val="accent5"/>
          </a:lnRef>
          <a:fillRef idx="1">
            <a:schemeClr val="lt1"/>
          </a:fillRef>
          <a:effectRef idx="0">
            <a:schemeClr val="accent5"/>
          </a:effectRef>
          <a:fontRef idx="minor">
            <a:schemeClr val="dk1"/>
          </a:fontRef>
        </p:style>
        <p:txBody>
          <a:bodyPr wrap="none" rtlCol="0">
            <a:noAutofit/>
          </a:bodyPr>
          <a:lstStyle/>
          <a:p>
            <a:pPr algn="ctr"/>
            <a:r>
              <a:rPr lang="en-GB" dirty="0" smtClean="0"/>
              <a:t>Products</a:t>
            </a:r>
            <a:endParaRPr lang="en-GB" dirty="0"/>
          </a:p>
        </p:txBody>
      </p:sp>
      <p:sp>
        <p:nvSpPr>
          <p:cNvPr id="10" name="TextBox 9"/>
          <p:cNvSpPr txBox="1"/>
          <p:nvPr/>
        </p:nvSpPr>
        <p:spPr>
          <a:xfrm>
            <a:off x="357158" y="3357562"/>
            <a:ext cx="1857388" cy="369332"/>
          </a:xfrm>
          <a:prstGeom prst="rect">
            <a:avLst/>
          </a:prstGeom>
        </p:spPr>
        <p:style>
          <a:lnRef idx="2">
            <a:schemeClr val="accent5"/>
          </a:lnRef>
          <a:fillRef idx="1">
            <a:schemeClr val="lt1"/>
          </a:fillRef>
          <a:effectRef idx="0">
            <a:schemeClr val="accent5"/>
          </a:effectRef>
          <a:fontRef idx="minor">
            <a:schemeClr val="dk1"/>
          </a:fontRef>
        </p:style>
        <p:txBody>
          <a:bodyPr wrap="none" rtlCol="0">
            <a:noAutofit/>
          </a:bodyPr>
          <a:lstStyle/>
          <a:p>
            <a:pPr algn="ctr"/>
            <a:r>
              <a:rPr lang="en-GB" dirty="0" smtClean="0"/>
              <a:t>Regions</a:t>
            </a:r>
            <a:endParaRPr lang="en-GB" dirty="0"/>
          </a:p>
        </p:txBody>
      </p:sp>
      <p:sp>
        <p:nvSpPr>
          <p:cNvPr id="11" name="TextBox 10"/>
          <p:cNvSpPr txBox="1"/>
          <p:nvPr/>
        </p:nvSpPr>
        <p:spPr>
          <a:xfrm>
            <a:off x="357158" y="4429132"/>
            <a:ext cx="1857388" cy="369332"/>
          </a:xfrm>
          <a:prstGeom prst="rect">
            <a:avLst/>
          </a:prstGeom>
        </p:spPr>
        <p:style>
          <a:lnRef idx="2">
            <a:schemeClr val="accent5"/>
          </a:lnRef>
          <a:fillRef idx="1">
            <a:schemeClr val="lt1"/>
          </a:fillRef>
          <a:effectRef idx="0">
            <a:schemeClr val="accent5"/>
          </a:effectRef>
          <a:fontRef idx="minor">
            <a:schemeClr val="dk1"/>
          </a:fontRef>
        </p:style>
        <p:txBody>
          <a:bodyPr wrap="none" rtlCol="0">
            <a:noAutofit/>
          </a:bodyPr>
          <a:lstStyle/>
          <a:p>
            <a:pPr algn="ctr"/>
            <a:r>
              <a:rPr lang="en-GB" dirty="0" smtClean="0"/>
              <a:t>Time</a:t>
            </a:r>
            <a:endParaRPr lang="en-GB" dirty="0"/>
          </a:p>
        </p:txBody>
      </p:sp>
      <p:cxnSp>
        <p:nvCxnSpPr>
          <p:cNvPr id="13" name="Straight Connector 12"/>
          <p:cNvCxnSpPr>
            <a:stCxn id="9" idx="3"/>
            <a:endCxn id="8" idx="1"/>
          </p:cNvCxnSpPr>
          <p:nvPr/>
        </p:nvCxnSpPr>
        <p:spPr>
          <a:xfrm>
            <a:off x="2214546" y="2542096"/>
            <a:ext cx="428628" cy="1000132"/>
          </a:xfrm>
          <a:prstGeom prst="line">
            <a:avLst/>
          </a:prstGeom>
        </p:spPr>
        <p:style>
          <a:lnRef idx="1">
            <a:schemeClr val="accent1"/>
          </a:lnRef>
          <a:fillRef idx="0">
            <a:schemeClr val="accent1"/>
          </a:fillRef>
          <a:effectRef idx="0">
            <a:schemeClr val="accent1"/>
          </a:effectRef>
          <a:fontRef idx="minor">
            <a:schemeClr val="tx1"/>
          </a:fontRef>
        </p:style>
      </p:cxnSp>
      <p:cxnSp>
        <p:nvCxnSpPr>
          <p:cNvPr id="15" name="Straight Connector 14"/>
          <p:cNvCxnSpPr>
            <a:stCxn id="10" idx="3"/>
            <a:endCxn id="8" idx="1"/>
          </p:cNvCxnSpPr>
          <p:nvPr/>
        </p:nvCxnSpPr>
        <p:spPr>
          <a:xfrm>
            <a:off x="2214546" y="3542228"/>
            <a:ext cx="428628"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 name="Straight Connector 16"/>
          <p:cNvCxnSpPr>
            <a:stCxn id="11" idx="3"/>
            <a:endCxn id="8" idx="1"/>
          </p:cNvCxnSpPr>
          <p:nvPr/>
        </p:nvCxnSpPr>
        <p:spPr>
          <a:xfrm flipV="1">
            <a:off x="2214546" y="3542228"/>
            <a:ext cx="428628" cy="1071570"/>
          </a:xfrm>
          <a:prstGeom prst="line">
            <a:avLst/>
          </a:prstGeom>
        </p:spPr>
        <p:style>
          <a:lnRef idx="1">
            <a:schemeClr val="accent1"/>
          </a:lnRef>
          <a:fillRef idx="0">
            <a:schemeClr val="accent1"/>
          </a:fillRef>
          <a:effectRef idx="0">
            <a:schemeClr val="accent1"/>
          </a:effectRef>
          <a:fontRef idx="minor">
            <a:schemeClr val="tx1"/>
          </a:fontRef>
        </p:style>
      </p:cxnSp>
      <p:sp>
        <p:nvSpPr>
          <p:cNvPr id="18" name="TextBox 17"/>
          <p:cNvSpPr txBox="1"/>
          <p:nvPr/>
        </p:nvSpPr>
        <p:spPr>
          <a:xfrm>
            <a:off x="642910" y="1571612"/>
            <a:ext cx="1287532" cy="369332"/>
          </a:xfrm>
          <a:prstGeom prst="rect">
            <a:avLst/>
          </a:prstGeom>
          <a:noFill/>
        </p:spPr>
        <p:txBody>
          <a:bodyPr wrap="none" rtlCol="0">
            <a:spAutoFit/>
          </a:bodyPr>
          <a:lstStyle/>
          <a:p>
            <a:r>
              <a:rPr lang="en-GB" dirty="0" smtClean="0"/>
              <a:t>Dimensions</a:t>
            </a:r>
            <a:endParaRPr lang="en-GB" dirty="0"/>
          </a:p>
        </p:txBody>
      </p:sp>
      <p:sp>
        <p:nvSpPr>
          <p:cNvPr id="19" name="TextBox 18"/>
          <p:cNvSpPr txBox="1"/>
          <p:nvPr/>
        </p:nvSpPr>
        <p:spPr>
          <a:xfrm>
            <a:off x="3286116" y="1571612"/>
            <a:ext cx="582211" cy="369332"/>
          </a:xfrm>
          <a:prstGeom prst="rect">
            <a:avLst/>
          </a:prstGeom>
          <a:noFill/>
        </p:spPr>
        <p:txBody>
          <a:bodyPr wrap="none" rtlCol="0">
            <a:spAutoFit/>
          </a:bodyPr>
          <a:lstStyle/>
          <a:p>
            <a:r>
              <a:rPr lang="en-GB" dirty="0" smtClean="0"/>
              <a:t>Fact</a:t>
            </a:r>
            <a:endParaRPr lang="en-GB" dirty="0"/>
          </a:p>
        </p:txBody>
      </p:sp>
      <p:pic>
        <p:nvPicPr>
          <p:cNvPr id="20" name="Picture 6" descr="Cub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98110" y="2077942"/>
            <a:ext cx="3314700" cy="24574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800703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OLAP operations</a:t>
            </a:r>
            <a:endParaRPr lang="en-GB" dirty="0"/>
          </a:p>
        </p:txBody>
      </p:sp>
      <p:sp>
        <p:nvSpPr>
          <p:cNvPr id="5" name="Content Placeholder 4"/>
          <p:cNvSpPr>
            <a:spLocks noGrp="1"/>
          </p:cNvSpPr>
          <p:nvPr>
            <p:ph idx="1"/>
          </p:nvPr>
        </p:nvSpPr>
        <p:spPr/>
        <p:txBody>
          <a:bodyPr>
            <a:normAutofit/>
          </a:bodyPr>
          <a:lstStyle/>
          <a:p>
            <a:r>
              <a:rPr lang="en-GB" sz="2400" dirty="0" smtClean="0"/>
              <a:t>There are 5 main operations that can be performed with OLAP cubes</a:t>
            </a:r>
          </a:p>
          <a:p>
            <a:pPr lvl="1"/>
            <a:r>
              <a:rPr lang="en-GB" sz="2400" dirty="0" smtClean="0"/>
              <a:t>Pivot</a:t>
            </a:r>
          </a:p>
          <a:p>
            <a:pPr lvl="1"/>
            <a:r>
              <a:rPr lang="en-GB" sz="2400" dirty="0" smtClean="0"/>
              <a:t>Drill-down / Drill-up</a:t>
            </a:r>
          </a:p>
          <a:p>
            <a:pPr lvl="1"/>
            <a:r>
              <a:rPr lang="en-GB" sz="2400" dirty="0" smtClean="0"/>
              <a:t>Slice</a:t>
            </a:r>
          </a:p>
          <a:p>
            <a:pPr lvl="1"/>
            <a:r>
              <a:rPr lang="en-GB" sz="2400" dirty="0" smtClean="0"/>
              <a:t>Dice</a:t>
            </a:r>
          </a:p>
          <a:p>
            <a:pPr lvl="1"/>
            <a:r>
              <a:rPr lang="en-GB" sz="2400" dirty="0" smtClean="0"/>
              <a:t>Roll-up</a:t>
            </a:r>
          </a:p>
          <a:p>
            <a:r>
              <a:rPr lang="en-GB" sz="2400" dirty="0" smtClean="0"/>
              <a:t>Each of these allows the analyst to view the data in a different way</a:t>
            </a:r>
          </a:p>
          <a:p>
            <a:r>
              <a:rPr lang="en-GB" sz="2400" dirty="0" smtClean="0"/>
              <a:t>It is important to give the analyst as many ways as possible to view the data</a:t>
            </a:r>
          </a:p>
          <a:p>
            <a:r>
              <a:rPr lang="en-GB" sz="2400" i="1" dirty="0" smtClean="0"/>
              <a:t>Aligning the content with the analyst’s mental model</a:t>
            </a:r>
          </a:p>
        </p:txBody>
      </p:sp>
      <p:sp>
        <p:nvSpPr>
          <p:cNvPr id="4" name="Slide Number Placeholder 3"/>
          <p:cNvSpPr>
            <a:spLocks noGrp="1"/>
          </p:cNvSpPr>
          <p:nvPr>
            <p:ph type="sldNum" sz="quarter" idx="12"/>
          </p:nvPr>
        </p:nvSpPr>
        <p:spPr/>
        <p:txBody>
          <a:bodyPr/>
          <a:lstStyle/>
          <a:p>
            <a:fld id="{B32D2D4F-B262-4018-8594-6B1FE2F875A5}" type="slidenum">
              <a:rPr lang="en-GB" smtClean="0"/>
              <a:pPr/>
              <a:t>11</a:t>
            </a:fld>
            <a:endParaRPr lang="en-GB"/>
          </a:p>
        </p:txBody>
      </p:sp>
    </p:spTree>
    <p:extLst>
      <p:ext uri="{BB962C8B-B14F-4D97-AF65-F5344CB8AC3E}">
        <p14:creationId xmlns:p14="http://schemas.microsoft.com/office/powerpoint/2010/main" val="1275313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Pivot</a:t>
            </a:r>
            <a:endParaRPr lang="en-GB" dirty="0"/>
          </a:p>
        </p:txBody>
      </p:sp>
      <p:sp>
        <p:nvSpPr>
          <p:cNvPr id="6" name="Content Placeholder 5"/>
          <p:cNvSpPr>
            <a:spLocks noGrp="1"/>
          </p:cNvSpPr>
          <p:nvPr>
            <p:ph sz="half" idx="1"/>
          </p:nvPr>
        </p:nvSpPr>
        <p:spPr>
          <a:xfrm>
            <a:off x="457200" y="980729"/>
            <a:ext cx="8229600" cy="2376264"/>
          </a:xfrm>
        </p:spPr>
        <p:txBody>
          <a:bodyPr>
            <a:normAutofit/>
          </a:bodyPr>
          <a:lstStyle/>
          <a:p>
            <a:r>
              <a:rPr lang="en-GB" sz="2400" dirty="0" smtClean="0"/>
              <a:t>Pivoting allows the user to rotate the cube in any direction</a:t>
            </a:r>
          </a:p>
          <a:p>
            <a:r>
              <a:rPr lang="en-GB" sz="2400" dirty="0" smtClean="0"/>
              <a:t>This allows each face of the cube (= a pair of dimensions) to be brought into focus</a:t>
            </a:r>
          </a:p>
          <a:p>
            <a:r>
              <a:rPr lang="en-GB" sz="2400" dirty="0" smtClean="0"/>
              <a:t>NB: The display is not generally visualised as a cube as there are normally more than 3 dimensions!</a:t>
            </a:r>
            <a:endParaRPr lang="en-GB" sz="2400" dirty="0"/>
          </a:p>
        </p:txBody>
      </p:sp>
      <p:sp>
        <p:nvSpPr>
          <p:cNvPr id="5" name="Slide Number Placeholder 4"/>
          <p:cNvSpPr>
            <a:spLocks noGrp="1"/>
          </p:cNvSpPr>
          <p:nvPr>
            <p:ph type="sldNum" sz="quarter" idx="12"/>
          </p:nvPr>
        </p:nvSpPr>
        <p:spPr/>
        <p:txBody>
          <a:bodyPr/>
          <a:lstStyle/>
          <a:p>
            <a:fld id="{B32D2D4F-B262-4018-8594-6B1FE2F875A5}" type="slidenum">
              <a:rPr lang="en-GB" smtClean="0"/>
              <a:pPr/>
              <a:t>12</a:t>
            </a:fld>
            <a:endParaRPr lang="en-GB"/>
          </a:p>
        </p:txBody>
      </p:sp>
      <p:pic>
        <p:nvPicPr>
          <p:cNvPr id="1026" name="Picture 2" descr="http://cdn.practicaldb.com/wp-content/uploads/2011/07/pivotcube.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24025" y="3717032"/>
            <a:ext cx="5695950" cy="28479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545680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Drill-down / Drill-up</a:t>
            </a:r>
            <a:endParaRPr lang="en-GB" dirty="0"/>
          </a:p>
        </p:txBody>
      </p:sp>
      <p:sp>
        <p:nvSpPr>
          <p:cNvPr id="3" name="Content Placeholder 2"/>
          <p:cNvSpPr>
            <a:spLocks noGrp="1"/>
          </p:cNvSpPr>
          <p:nvPr>
            <p:ph idx="1"/>
          </p:nvPr>
        </p:nvSpPr>
        <p:spPr>
          <a:xfrm>
            <a:off x="457200" y="1000108"/>
            <a:ext cx="8229600" cy="1348772"/>
          </a:xfrm>
        </p:spPr>
        <p:txBody>
          <a:bodyPr>
            <a:noAutofit/>
          </a:bodyPr>
          <a:lstStyle/>
          <a:p>
            <a:r>
              <a:rPr lang="en-GB" sz="2400" dirty="0"/>
              <a:t>Drilling down or up is a specific analytical technique whereby the user navigates among levels of data ranging from the most summarized (up) to the most detailed (down).</a:t>
            </a:r>
            <a:endParaRPr lang="en-GB" sz="2400" dirty="0" smtClean="0"/>
          </a:p>
        </p:txBody>
      </p:sp>
      <p:sp>
        <p:nvSpPr>
          <p:cNvPr id="6" name="Slide Number Placeholder 5"/>
          <p:cNvSpPr>
            <a:spLocks noGrp="1"/>
          </p:cNvSpPr>
          <p:nvPr>
            <p:ph type="sldNum" sz="quarter" idx="12"/>
          </p:nvPr>
        </p:nvSpPr>
        <p:spPr/>
        <p:txBody>
          <a:bodyPr/>
          <a:lstStyle/>
          <a:p>
            <a:fld id="{B32D2D4F-B262-4018-8594-6B1FE2F875A5}" type="slidenum">
              <a:rPr lang="en-GB" smtClean="0"/>
              <a:pPr/>
              <a:t>13</a:t>
            </a:fld>
            <a:endParaRPr lang="en-GB"/>
          </a:p>
        </p:txBody>
      </p:sp>
      <p:pic>
        <p:nvPicPr>
          <p:cNvPr id="2050" name="Picture 2" descr="http://cdn.practicaldb.com/wp-content/uploads/2011/07/drilldowncube.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24025" y="2531318"/>
            <a:ext cx="5695950" cy="42100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883186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Roll-up</a:t>
            </a:r>
            <a:endParaRPr lang="en-GB" dirty="0"/>
          </a:p>
        </p:txBody>
      </p:sp>
      <p:sp>
        <p:nvSpPr>
          <p:cNvPr id="3" name="Content Placeholder 2"/>
          <p:cNvSpPr>
            <a:spLocks noGrp="1"/>
          </p:cNvSpPr>
          <p:nvPr>
            <p:ph idx="1"/>
          </p:nvPr>
        </p:nvSpPr>
        <p:spPr>
          <a:xfrm>
            <a:off x="457200" y="1000108"/>
            <a:ext cx="8229600" cy="1204756"/>
          </a:xfrm>
        </p:spPr>
        <p:txBody>
          <a:bodyPr>
            <a:normAutofit/>
          </a:bodyPr>
          <a:lstStyle/>
          <a:p>
            <a:r>
              <a:rPr lang="en-GB" sz="2400" dirty="0" smtClean="0"/>
              <a:t>A roll-up (also called an </a:t>
            </a:r>
            <a:r>
              <a:rPr lang="en-GB" sz="2400" i="1" dirty="0" smtClean="0"/>
              <a:t>aggregation</a:t>
            </a:r>
            <a:r>
              <a:rPr lang="en-GB" sz="2400" dirty="0" smtClean="0"/>
              <a:t> or </a:t>
            </a:r>
            <a:r>
              <a:rPr lang="en-GB" sz="2400" i="1" dirty="0" smtClean="0"/>
              <a:t>consolidation</a:t>
            </a:r>
            <a:r>
              <a:rPr lang="en-GB" sz="2400" dirty="0" smtClean="0"/>
              <a:t>) </a:t>
            </a:r>
            <a:r>
              <a:rPr lang="en-GB" sz="2400" dirty="0"/>
              <a:t>involves computing all of the data relationships for one or more </a:t>
            </a:r>
            <a:r>
              <a:rPr lang="en-GB" sz="2400" dirty="0" smtClean="0"/>
              <a:t>dimensions</a:t>
            </a:r>
          </a:p>
        </p:txBody>
      </p:sp>
      <p:sp>
        <p:nvSpPr>
          <p:cNvPr id="6" name="Slide Number Placeholder 5"/>
          <p:cNvSpPr>
            <a:spLocks noGrp="1"/>
          </p:cNvSpPr>
          <p:nvPr>
            <p:ph type="sldNum" sz="quarter" idx="12"/>
          </p:nvPr>
        </p:nvSpPr>
        <p:spPr/>
        <p:txBody>
          <a:bodyPr/>
          <a:lstStyle/>
          <a:p>
            <a:fld id="{B32D2D4F-B262-4018-8594-6B1FE2F875A5}" type="slidenum">
              <a:rPr lang="en-GB" smtClean="0"/>
              <a:pPr/>
              <a:t>14</a:t>
            </a:fld>
            <a:endParaRPr lang="en-GB"/>
          </a:p>
        </p:txBody>
      </p:sp>
      <p:pic>
        <p:nvPicPr>
          <p:cNvPr id="3074" name="Picture 2" descr="http://cdn.practicaldb.com/wp-content/uploads/2011/05/Cube-Aggregation-Blue.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59632" y="2348880"/>
            <a:ext cx="6343650" cy="42291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92611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Slice and Dice</a:t>
            </a:r>
            <a:endParaRPr lang="en-GB" dirty="0"/>
          </a:p>
        </p:txBody>
      </p:sp>
      <p:sp>
        <p:nvSpPr>
          <p:cNvPr id="6" name="Content Placeholder 5"/>
          <p:cNvSpPr>
            <a:spLocks noGrp="1"/>
          </p:cNvSpPr>
          <p:nvPr>
            <p:ph sz="half" idx="1"/>
          </p:nvPr>
        </p:nvSpPr>
        <p:spPr/>
        <p:txBody>
          <a:bodyPr>
            <a:normAutofit/>
          </a:bodyPr>
          <a:lstStyle/>
          <a:p>
            <a:r>
              <a:rPr lang="en-GB" sz="2400" dirty="0" smtClean="0"/>
              <a:t>A slice is a subset of the cube based upon a value of a dimension not shown in the display</a:t>
            </a:r>
          </a:p>
          <a:p>
            <a:r>
              <a:rPr lang="en-GB" sz="2400" dirty="0"/>
              <a:t>Dicing takes more than one slice at a time, creating a sub-cube that can be pivoted and further sliced like a normal cube</a:t>
            </a:r>
          </a:p>
          <a:p>
            <a:r>
              <a:rPr lang="en-GB" sz="2400" dirty="0"/>
              <a:t>This allows the analyst to look at large subsets of the data</a:t>
            </a:r>
          </a:p>
          <a:p>
            <a:pPr marL="109728" indent="0">
              <a:buNone/>
            </a:pPr>
            <a:endParaRPr lang="en-GB" sz="2400" dirty="0" smtClean="0"/>
          </a:p>
        </p:txBody>
      </p:sp>
      <p:sp>
        <p:nvSpPr>
          <p:cNvPr id="5" name="Slide Number Placeholder 4"/>
          <p:cNvSpPr>
            <a:spLocks noGrp="1"/>
          </p:cNvSpPr>
          <p:nvPr>
            <p:ph type="sldNum" sz="quarter" idx="12"/>
          </p:nvPr>
        </p:nvSpPr>
        <p:spPr/>
        <p:txBody>
          <a:bodyPr/>
          <a:lstStyle/>
          <a:p>
            <a:fld id="{B32D2D4F-B262-4018-8594-6B1FE2F875A5}" type="slidenum">
              <a:rPr lang="en-GB" smtClean="0"/>
              <a:pPr/>
              <a:t>15</a:t>
            </a:fld>
            <a:endParaRPr lang="en-GB"/>
          </a:p>
        </p:txBody>
      </p:sp>
      <p:pic>
        <p:nvPicPr>
          <p:cNvPr id="3074" name="Picture 2" descr="http://i2.wp.com/TechAcute.com/wp-content/uploads/2015/04/OLAP-Slicing-Dicing-Cube-Operations-Visual-Example-Math-BI-Business-Intelligence-Reporting-Methods.jpg?resize=250%2C30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78945" y="1772816"/>
            <a:ext cx="238125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88942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normAutofit fontScale="90000"/>
          </a:bodyPr>
          <a:lstStyle/>
          <a:p>
            <a:r>
              <a:rPr lang="en-GB" dirty="0" smtClean="0"/>
              <a:t>Creating OLAP cubes</a:t>
            </a:r>
            <a:endParaRPr lang="en-GB" dirty="0"/>
          </a:p>
        </p:txBody>
      </p:sp>
      <p:sp>
        <p:nvSpPr>
          <p:cNvPr id="7" name="Content Placeholder 6"/>
          <p:cNvSpPr>
            <a:spLocks noGrp="1"/>
          </p:cNvSpPr>
          <p:nvPr>
            <p:ph idx="1"/>
          </p:nvPr>
        </p:nvSpPr>
        <p:spPr>
          <a:xfrm>
            <a:off x="457200" y="980728"/>
            <a:ext cx="8479536" cy="5593808"/>
          </a:xfrm>
        </p:spPr>
        <p:txBody>
          <a:bodyPr>
            <a:normAutofit lnSpcReduction="10000"/>
          </a:bodyPr>
          <a:lstStyle/>
          <a:p>
            <a:r>
              <a:rPr lang="en-GB" dirty="0" smtClean="0"/>
              <a:t>OLAP cubes need to be regenerated every time new data is imported into the DB/DW</a:t>
            </a:r>
          </a:p>
          <a:p>
            <a:r>
              <a:rPr lang="en-GB" dirty="0" smtClean="0"/>
              <a:t>Cubes need to be designed by specialists so that they can be used by managers</a:t>
            </a:r>
          </a:p>
          <a:p>
            <a:pPr lvl="1"/>
            <a:r>
              <a:rPr lang="en-GB" dirty="0" smtClean="0"/>
              <a:t>Included dimensions</a:t>
            </a:r>
          </a:p>
          <a:p>
            <a:pPr lvl="1"/>
            <a:r>
              <a:rPr lang="en-GB" dirty="0" smtClean="0"/>
              <a:t>Aggregation levels</a:t>
            </a:r>
          </a:p>
          <a:p>
            <a:pPr lvl="1"/>
            <a:endParaRPr lang="en-GB" dirty="0" smtClean="0"/>
          </a:p>
          <a:p>
            <a:r>
              <a:rPr lang="en-GB" dirty="0" smtClean="0"/>
              <a:t>All of the major DB/DW solution providers supply OLAP servers</a:t>
            </a:r>
          </a:p>
          <a:p>
            <a:pPr lvl="1"/>
            <a:r>
              <a:rPr lang="en-GB" dirty="0" smtClean="0"/>
              <a:t>Microsoft Analysis Services, Oracle Database OLAP Option, IBM </a:t>
            </a:r>
            <a:r>
              <a:rPr lang="en-GB" dirty="0" err="1" smtClean="0"/>
              <a:t>Cognos</a:t>
            </a:r>
            <a:r>
              <a:rPr lang="en-GB" dirty="0" smtClean="0"/>
              <a:t> TM1, SAS </a:t>
            </a:r>
          </a:p>
          <a:p>
            <a:r>
              <a:rPr lang="en-GB" dirty="0" smtClean="0"/>
              <a:t>Several independent OLAP server providers also exist</a:t>
            </a:r>
          </a:p>
          <a:p>
            <a:pPr lvl="1"/>
            <a:r>
              <a:rPr lang="en-GB" dirty="0" smtClean="0"/>
              <a:t>Mondrian, SAP </a:t>
            </a:r>
            <a:r>
              <a:rPr lang="en-GB" dirty="0" err="1" smtClean="0"/>
              <a:t>Netweaver</a:t>
            </a:r>
            <a:r>
              <a:rPr lang="en-GB" dirty="0" smtClean="0"/>
              <a:t>, </a:t>
            </a:r>
            <a:r>
              <a:rPr lang="en-GB" dirty="0" err="1" smtClean="0"/>
              <a:t>Jedox</a:t>
            </a:r>
            <a:r>
              <a:rPr lang="en-GB" dirty="0" smtClean="0"/>
              <a:t>, </a:t>
            </a:r>
            <a:r>
              <a:rPr lang="en-GB" dirty="0" err="1" smtClean="0"/>
              <a:t>EssBase</a:t>
            </a:r>
            <a:endParaRPr lang="en-GB" dirty="0"/>
          </a:p>
        </p:txBody>
      </p:sp>
      <p:sp>
        <p:nvSpPr>
          <p:cNvPr id="5" name="Slide Number Placeholder 4"/>
          <p:cNvSpPr>
            <a:spLocks noGrp="1"/>
          </p:cNvSpPr>
          <p:nvPr>
            <p:ph type="sldNum" sz="quarter" idx="12"/>
          </p:nvPr>
        </p:nvSpPr>
        <p:spPr/>
        <p:txBody>
          <a:bodyPr/>
          <a:lstStyle/>
          <a:p>
            <a:fld id="{B32D2D4F-B262-4018-8594-6B1FE2F875A5}" type="slidenum">
              <a:rPr lang="en-GB" smtClean="0"/>
              <a:pPr/>
              <a:t>16</a:t>
            </a:fld>
            <a:endParaRPr lang="en-GB"/>
          </a:p>
        </p:txBody>
      </p:sp>
    </p:spTree>
    <p:extLst>
      <p:ext uri="{BB962C8B-B14F-4D97-AF65-F5344CB8AC3E}">
        <p14:creationId xmlns:p14="http://schemas.microsoft.com/office/powerpoint/2010/main" val="42021491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Analysing OLAP cubes</a:t>
            </a:r>
            <a:endParaRPr lang="en-GB" dirty="0"/>
          </a:p>
        </p:txBody>
      </p:sp>
      <p:sp>
        <p:nvSpPr>
          <p:cNvPr id="3" name="Content Placeholder 2"/>
          <p:cNvSpPr>
            <a:spLocks noGrp="1"/>
          </p:cNvSpPr>
          <p:nvPr>
            <p:ph idx="1"/>
          </p:nvPr>
        </p:nvSpPr>
        <p:spPr>
          <a:xfrm>
            <a:off x="457200" y="980728"/>
            <a:ext cx="8229600" cy="5877272"/>
          </a:xfrm>
        </p:spPr>
        <p:txBody>
          <a:bodyPr>
            <a:normAutofit lnSpcReduction="10000"/>
          </a:bodyPr>
          <a:lstStyle/>
          <a:p>
            <a:pPr>
              <a:lnSpc>
                <a:spcPct val="130000"/>
              </a:lnSpc>
            </a:pPr>
            <a:r>
              <a:rPr lang="en-US" altLang="en-US" dirty="0" smtClean="0"/>
              <a:t>Hypothesis-driven</a:t>
            </a:r>
          </a:p>
          <a:p>
            <a:pPr lvl="1">
              <a:lnSpc>
                <a:spcPct val="130000"/>
              </a:lnSpc>
            </a:pPr>
            <a:r>
              <a:rPr lang="en-US" altLang="en-US" dirty="0" smtClean="0"/>
              <a:t>Exploration </a:t>
            </a:r>
            <a:r>
              <a:rPr lang="en-US" altLang="en-US" dirty="0"/>
              <a:t>by user, huge search space</a:t>
            </a:r>
          </a:p>
          <a:p>
            <a:pPr>
              <a:lnSpc>
                <a:spcPct val="130000"/>
              </a:lnSpc>
            </a:pPr>
            <a:r>
              <a:rPr lang="en-US" altLang="en-US" dirty="0"/>
              <a:t>Discovery-driven</a:t>
            </a:r>
          </a:p>
          <a:p>
            <a:pPr lvl="1">
              <a:lnSpc>
                <a:spcPct val="130000"/>
              </a:lnSpc>
            </a:pPr>
            <a:r>
              <a:rPr lang="en-US" altLang="en-US" dirty="0"/>
              <a:t>P</a:t>
            </a:r>
            <a:r>
              <a:rPr lang="en-US" altLang="en-US" dirty="0" smtClean="0"/>
              <a:t>re-compute </a:t>
            </a:r>
            <a:r>
              <a:rPr lang="en-US" altLang="en-US" dirty="0"/>
              <a:t>measures indicating exceptions, guide user in the data analysis, at all levels of aggregation</a:t>
            </a:r>
          </a:p>
          <a:p>
            <a:pPr lvl="1">
              <a:lnSpc>
                <a:spcPct val="130000"/>
              </a:lnSpc>
            </a:pPr>
            <a:r>
              <a:rPr lang="en-US" altLang="en-US" dirty="0"/>
              <a:t>Exception: significantly different from the value anticipated, based on a statistical model</a:t>
            </a:r>
          </a:p>
          <a:p>
            <a:pPr lvl="1">
              <a:lnSpc>
                <a:spcPct val="130000"/>
              </a:lnSpc>
            </a:pPr>
            <a:r>
              <a:rPr lang="en-US" altLang="en-US" dirty="0"/>
              <a:t>Visual cues such as background color are used to reflect the degree of exception of each </a:t>
            </a:r>
            <a:r>
              <a:rPr lang="en-US" altLang="en-US" dirty="0" smtClean="0"/>
              <a:t>cell</a:t>
            </a:r>
          </a:p>
          <a:p>
            <a:pPr>
              <a:lnSpc>
                <a:spcPct val="130000"/>
              </a:lnSpc>
            </a:pPr>
            <a:r>
              <a:rPr lang="en-US" altLang="en-US" dirty="0" smtClean="0"/>
              <a:t>Common front-end used to be Excel, but Tableau and </a:t>
            </a:r>
            <a:r>
              <a:rPr lang="en-US" altLang="en-US" dirty="0" err="1" smtClean="0"/>
              <a:t>PowerBI</a:t>
            </a:r>
            <a:r>
              <a:rPr lang="en-US" altLang="en-US" dirty="0" smtClean="0"/>
              <a:t> are becoming more popular</a:t>
            </a:r>
            <a:endParaRPr lang="en-US" altLang="en-US"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17</a:t>
            </a:fld>
            <a:endParaRPr lang="en-GB"/>
          </a:p>
        </p:txBody>
      </p:sp>
    </p:spTree>
    <p:extLst>
      <p:ext uri="{BB962C8B-B14F-4D97-AF65-F5344CB8AC3E}">
        <p14:creationId xmlns:p14="http://schemas.microsoft.com/office/powerpoint/2010/main" val="41241693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Beyond OLAP</a:t>
            </a:r>
            <a:endParaRPr lang="en-GB" dirty="0"/>
          </a:p>
        </p:txBody>
      </p:sp>
      <p:sp>
        <p:nvSpPr>
          <p:cNvPr id="3" name="Content Placeholder 2"/>
          <p:cNvSpPr>
            <a:spLocks noGrp="1"/>
          </p:cNvSpPr>
          <p:nvPr>
            <p:ph idx="1"/>
          </p:nvPr>
        </p:nvSpPr>
        <p:spPr/>
        <p:txBody>
          <a:bodyPr/>
          <a:lstStyle/>
          <a:p>
            <a:r>
              <a:rPr lang="en-GB" dirty="0" smtClean="0"/>
              <a:t>OLAP cubes are considerably faster than querying a DB/DW directly, but they are limited</a:t>
            </a:r>
          </a:p>
          <a:p>
            <a:pPr lvl="1"/>
            <a:r>
              <a:rPr lang="en-GB" dirty="0" smtClean="0"/>
              <a:t>Pre-calculated aggregations only – new analyses require new cubes, which take time to design and require extra storage space</a:t>
            </a:r>
          </a:p>
          <a:p>
            <a:pPr lvl="1"/>
            <a:r>
              <a:rPr lang="en-GB" dirty="0" smtClean="0"/>
              <a:t>Need to be rebuilt on incremental data uploads</a:t>
            </a:r>
          </a:p>
          <a:p>
            <a:pPr lvl="1"/>
            <a:r>
              <a:rPr lang="en-GB" dirty="0" smtClean="0"/>
              <a:t>Network overheads</a:t>
            </a:r>
          </a:p>
          <a:p>
            <a:r>
              <a:rPr lang="en-GB" dirty="0" smtClean="0"/>
              <a:t>One solution is to load the OLAP cube into memory for rapid access</a:t>
            </a:r>
          </a:p>
          <a:p>
            <a:pPr lvl="1"/>
            <a:r>
              <a:rPr lang="en-GB" dirty="0" smtClean="0"/>
              <a:t>Cuts network overheads, but other problems remain</a:t>
            </a:r>
          </a:p>
          <a:p>
            <a:pPr lvl="1"/>
            <a:r>
              <a:rPr lang="en-GB" dirty="0" err="1" smtClean="0"/>
              <a:t>Qliktech</a:t>
            </a:r>
            <a:r>
              <a:rPr lang="en-GB" dirty="0" smtClean="0"/>
              <a:t>, </a:t>
            </a:r>
            <a:r>
              <a:rPr lang="en-GB" dirty="0" err="1" smtClean="0"/>
              <a:t>Cognos</a:t>
            </a:r>
            <a:r>
              <a:rPr lang="en-GB" dirty="0" smtClean="0"/>
              <a:t>, </a:t>
            </a:r>
            <a:r>
              <a:rPr lang="en-GB" dirty="0" err="1" smtClean="0"/>
              <a:t>HiQube</a:t>
            </a:r>
            <a:endParaRPr lang="en-GB" dirty="0" smtClean="0"/>
          </a:p>
        </p:txBody>
      </p:sp>
      <p:sp>
        <p:nvSpPr>
          <p:cNvPr id="4" name="Slide Number Placeholder 3"/>
          <p:cNvSpPr>
            <a:spLocks noGrp="1"/>
          </p:cNvSpPr>
          <p:nvPr>
            <p:ph type="sldNum" sz="quarter" idx="12"/>
          </p:nvPr>
        </p:nvSpPr>
        <p:spPr/>
        <p:txBody>
          <a:bodyPr/>
          <a:lstStyle/>
          <a:p>
            <a:fld id="{B32D2D4F-B262-4018-8594-6B1FE2F875A5}" type="slidenum">
              <a:rPr lang="en-GB" smtClean="0"/>
              <a:pPr/>
              <a:t>18</a:t>
            </a:fld>
            <a:endParaRPr lang="en-GB"/>
          </a:p>
        </p:txBody>
      </p:sp>
    </p:spTree>
    <p:extLst>
      <p:ext uri="{BB962C8B-B14F-4D97-AF65-F5344CB8AC3E}">
        <p14:creationId xmlns:p14="http://schemas.microsoft.com/office/powerpoint/2010/main" val="31112023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Beyond OLAP</a:t>
            </a:r>
            <a:endParaRPr lang="en-GB" dirty="0"/>
          </a:p>
        </p:txBody>
      </p:sp>
      <p:sp>
        <p:nvSpPr>
          <p:cNvPr id="3" name="Content Placeholder 2"/>
          <p:cNvSpPr>
            <a:spLocks noGrp="1"/>
          </p:cNvSpPr>
          <p:nvPr>
            <p:ph idx="1"/>
          </p:nvPr>
        </p:nvSpPr>
        <p:spPr>
          <a:xfrm>
            <a:off x="457200" y="980728"/>
            <a:ext cx="8229600" cy="5760640"/>
          </a:xfrm>
        </p:spPr>
        <p:txBody>
          <a:bodyPr>
            <a:normAutofit/>
          </a:bodyPr>
          <a:lstStyle/>
          <a:p>
            <a:r>
              <a:rPr lang="en-GB" dirty="0" smtClean="0"/>
              <a:t>Modern machines have considerable RAM resources</a:t>
            </a:r>
          </a:p>
          <a:p>
            <a:r>
              <a:rPr lang="en-GB" dirty="0" smtClean="0"/>
              <a:t>It is now possible to load entire databases into RAM and then perform calculations in the CPU</a:t>
            </a:r>
          </a:p>
          <a:p>
            <a:r>
              <a:rPr lang="en-GB" dirty="0" smtClean="0"/>
              <a:t>This works for smaller databases but does not scale well to large DW</a:t>
            </a:r>
          </a:p>
          <a:p>
            <a:pPr lvl="1"/>
            <a:r>
              <a:rPr lang="en-GB" dirty="0" smtClean="0"/>
              <a:t>DW 2.0 (DW using Big Data concepts and tools) have structures that are not compatible with this</a:t>
            </a:r>
          </a:p>
          <a:p>
            <a:r>
              <a:rPr lang="en-GB" dirty="0" smtClean="0"/>
              <a:t>Reporting tools are now available that will allow a combination of these techniques</a:t>
            </a:r>
          </a:p>
          <a:p>
            <a:pPr lvl="1"/>
            <a:r>
              <a:rPr lang="en-GB" dirty="0" smtClean="0"/>
              <a:t>Connect directly to DB/DW/Cube</a:t>
            </a:r>
          </a:p>
          <a:p>
            <a:pPr lvl="1"/>
            <a:r>
              <a:rPr lang="en-GB" dirty="0" smtClean="0"/>
              <a:t>Extract data from DB/DW/Cube for in-memory analysis and visualisation</a:t>
            </a:r>
          </a:p>
        </p:txBody>
      </p:sp>
      <p:sp>
        <p:nvSpPr>
          <p:cNvPr id="4" name="Slide Number Placeholder 3"/>
          <p:cNvSpPr>
            <a:spLocks noGrp="1"/>
          </p:cNvSpPr>
          <p:nvPr>
            <p:ph type="sldNum" sz="quarter" idx="12"/>
          </p:nvPr>
        </p:nvSpPr>
        <p:spPr/>
        <p:txBody>
          <a:bodyPr/>
          <a:lstStyle/>
          <a:p>
            <a:fld id="{B32D2D4F-B262-4018-8594-6B1FE2F875A5}" type="slidenum">
              <a:rPr lang="en-GB" smtClean="0"/>
              <a:pPr/>
              <a:t>19</a:t>
            </a:fld>
            <a:endParaRPr lang="en-GB"/>
          </a:p>
        </p:txBody>
      </p:sp>
    </p:spTree>
    <p:extLst>
      <p:ext uri="{BB962C8B-B14F-4D97-AF65-F5344CB8AC3E}">
        <p14:creationId xmlns:p14="http://schemas.microsoft.com/office/powerpoint/2010/main" val="1694162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Knowledge Discovery in Databases</a:t>
            </a:r>
            <a:endParaRPr lang="en-GB" dirty="0"/>
          </a:p>
        </p:txBody>
      </p:sp>
      <p:sp>
        <p:nvSpPr>
          <p:cNvPr id="3" name="Content Placeholder 2"/>
          <p:cNvSpPr>
            <a:spLocks noGrp="1"/>
          </p:cNvSpPr>
          <p:nvPr>
            <p:ph idx="1"/>
          </p:nvPr>
        </p:nvSpPr>
        <p:spPr/>
        <p:txBody>
          <a:bodyPr/>
          <a:lstStyle/>
          <a:p>
            <a:r>
              <a:rPr lang="en-GB" dirty="0"/>
              <a:t>Businesses are now asking three questions</a:t>
            </a:r>
          </a:p>
          <a:p>
            <a:pPr lvl="1"/>
            <a:r>
              <a:rPr lang="en-GB" i="1" dirty="0"/>
              <a:t>What are we doing? </a:t>
            </a:r>
            <a:r>
              <a:rPr lang="en-GB" dirty="0"/>
              <a:t> (Operations – OLTP)</a:t>
            </a:r>
            <a:endParaRPr lang="en-GB" i="1" dirty="0"/>
          </a:p>
          <a:p>
            <a:pPr lvl="1"/>
            <a:r>
              <a:rPr lang="en-GB" i="1" dirty="0"/>
              <a:t>What have we done?</a:t>
            </a:r>
            <a:r>
              <a:rPr lang="en-GB" dirty="0"/>
              <a:t>  (History - DW)</a:t>
            </a:r>
          </a:p>
          <a:p>
            <a:pPr lvl="1"/>
            <a:r>
              <a:rPr lang="en-GB" i="1" dirty="0"/>
              <a:t>What should be do? </a:t>
            </a:r>
            <a:r>
              <a:rPr lang="en-GB" dirty="0"/>
              <a:t>(</a:t>
            </a:r>
            <a:r>
              <a:rPr lang="en-GB" dirty="0" smtClean="0"/>
              <a:t>Forecasting - KDD)</a:t>
            </a:r>
            <a:endParaRPr lang="en-GB" dirty="0"/>
          </a:p>
          <a:p>
            <a:endParaRPr lang="en-GB" dirty="0" smtClean="0"/>
          </a:p>
          <a:p>
            <a:r>
              <a:rPr lang="en-GB" dirty="0" smtClean="0"/>
              <a:t>This third question is answered using techniques from the </a:t>
            </a:r>
            <a:r>
              <a:rPr lang="en-GB" i="1" dirty="0" smtClean="0"/>
              <a:t>Knowledge Discovery in Databases (KDD)</a:t>
            </a:r>
            <a:r>
              <a:rPr lang="en-GB" dirty="0" smtClean="0"/>
              <a:t> field</a:t>
            </a:r>
          </a:p>
          <a:p>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20</a:t>
            </a:fld>
            <a:endParaRPr lang="en-GB"/>
          </a:p>
        </p:txBody>
      </p:sp>
    </p:spTree>
    <p:extLst>
      <p:ext uri="{BB962C8B-B14F-4D97-AF65-F5344CB8AC3E}">
        <p14:creationId xmlns:p14="http://schemas.microsoft.com/office/powerpoint/2010/main" val="2384824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1" name="Content Placeholder 8"/>
          <p:cNvSpPr>
            <a:spLocks/>
          </p:cNvSpPr>
          <p:nvPr/>
        </p:nvSpPr>
        <p:spPr bwMode="auto">
          <a:xfrm>
            <a:off x="500034" y="2957682"/>
            <a:ext cx="8305800" cy="3783686"/>
          </a:xfrm>
          <a:prstGeom prst="rect">
            <a:avLst/>
          </a:prstGeom>
          <a:noFill/>
          <a:ln w="9525">
            <a:noFill/>
            <a:miter lim="800000"/>
            <a:headEnd/>
            <a:tailEnd/>
          </a:ln>
        </p:spPr>
        <p:txBody>
          <a:bodyPr/>
          <a:lstStyle/>
          <a:p>
            <a:pPr marL="284163" indent="-284163" eaLnBrk="0" hangingPunct="0">
              <a:buFontTx/>
              <a:buChar char="•"/>
            </a:pPr>
            <a:r>
              <a:rPr lang="en-GB" altLang="zh-CN" sz="2400" b="1" dirty="0">
                <a:ea typeface="SimSun" pitchFamily="2" charset="-122"/>
              </a:rPr>
              <a:t>Useful </a:t>
            </a:r>
            <a:r>
              <a:rPr lang="en-GB" altLang="zh-CN" sz="2400" b="1" dirty="0" smtClean="0">
                <a:ea typeface="SimSun" pitchFamily="2" charset="-122"/>
              </a:rPr>
              <a:t>information</a:t>
            </a:r>
            <a:endParaRPr lang="en-GB" altLang="zh-CN" sz="2400" dirty="0">
              <a:ea typeface="SimSun" pitchFamily="2" charset="-122"/>
            </a:endParaRPr>
          </a:p>
          <a:p>
            <a:pPr marL="741363" lvl="1" indent="-284163" eaLnBrk="0" hangingPunct="0">
              <a:buFontTx/>
              <a:buChar char="•"/>
            </a:pPr>
            <a:r>
              <a:rPr lang="en-GB" altLang="zh-CN" sz="2400" dirty="0" smtClean="0">
                <a:ea typeface="SimSun" pitchFamily="2" charset="-122"/>
              </a:rPr>
              <a:t>Leading </a:t>
            </a:r>
            <a:r>
              <a:rPr lang="en-GB" altLang="zh-CN" sz="2400" dirty="0">
                <a:ea typeface="SimSun" pitchFamily="2" charset="-122"/>
              </a:rPr>
              <a:t>to a course of action or an understanding of data</a:t>
            </a:r>
          </a:p>
          <a:p>
            <a:pPr marL="284163" indent="-284163" eaLnBrk="0" hangingPunct="0">
              <a:buFontTx/>
              <a:buChar char="•"/>
            </a:pPr>
            <a:r>
              <a:rPr lang="en-GB" altLang="zh-CN" sz="2400" b="1" dirty="0">
                <a:ea typeface="SimSun" pitchFamily="2" charset="-122"/>
              </a:rPr>
              <a:t>Non-trivial implicit </a:t>
            </a:r>
            <a:r>
              <a:rPr lang="en-GB" altLang="zh-CN" sz="2400" b="1" dirty="0" smtClean="0">
                <a:ea typeface="SimSun" pitchFamily="2" charset="-122"/>
              </a:rPr>
              <a:t>information</a:t>
            </a:r>
            <a:endParaRPr lang="en-GB" altLang="zh-CN" sz="2400" dirty="0">
              <a:ea typeface="SimSun" pitchFamily="2" charset="-122"/>
            </a:endParaRPr>
          </a:p>
          <a:p>
            <a:pPr marL="741363" lvl="1" indent="-284163" eaLnBrk="0" hangingPunct="0">
              <a:buFontTx/>
              <a:buChar char="•"/>
            </a:pPr>
            <a:r>
              <a:rPr lang="en-GB" altLang="zh-CN" sz="2400" dirty="0" smtClean="0">
                <a:ea typeface="SimSun" pitchFamily="2" charset="-122"/>
              </a:rPr>
              <a:t>Not </a:t>
            </a:r>
            <a:r>
              <a:rPr lang="en-GB" altLang="zh-CN" sz="2400" dirty="0">
                <a:ea typeface="SimSun" pitchFamily="2" charset="-122"/>
              </a:rPr>
              <a:t>the raw data, nor the result of a simple data summary</a:t>
            </a:r>
          </a:p>
          <a:p>
            <a:pPr marL="284163" indent="-284163" eaLnBrk="0" hangingPunct="0">
              <a:buFontTx/>
              <a:buChar char="•"/>
            </a:pPr>
            <a:r>
              <a:rPr lang="en-GB" altLang="zh-CN" sz="2400" b="1" dirty="0">
                <a:ea typeface="SimSun" pitchFamily="2" charset="-122"/>
              </a:rPr>
              <a:t>Real life </a:t>
            </a:r>
            <a:r>
              <a:rPr lang="en-GB" altLang="zh-CN" sz="2400" b="1" dirty="0" smtClean="0">
                <a:ea typeface="SimSun" pitchFamily="2" charset="-122"/>
              </a:rPr>
              <a:t>databases</a:t>
            </a:r>
            <a:endParaRPr lang="en-GB" altLang="zh-CN" sz="2400" dirty="0">
              <a:ea typeface="SimSun" pitchFamily="2" charset="-122"/>
            </a:endParaRPr>
          </a:p>
          <a:p>
            <a:pPr marL="741363" lvl="1" indent="-284163" eaLnBrk="0" hangingPunct="0">
              <a:buFontTx/>
              <a:buChar char="•"/>
            </a:pPr>
            <a:r>
              <a:rPr lang="en-GB" altLang="zh-CN" sz="2400" dirty="0">
                <a:ea typeface="SimSun" pitchFamily="2" charset="-122"/>
              </a:rPr>
              <a:t>N</a:t>
            </a:r>
            <a:r>
              <a:rPr lang="en-GB" altLang="zh-CN" sz="2400" dirty="0" smtClean="0">
                <a:ea typeface="SimSun" pitchFamily="2" charset="-122"/>
              </a:rPr>
              <a:t>ot </a:t>
            </a:r>
            <a:r>
              <a:rPr lang="en-GB" altLang="zh-CN" sz="2400" dirty="0">
                <a:ea typeface="SimSun" pitchFamily="2" charset="-122"/>
              </a:rPr>
              <a:t>laboratory generated data sets</a:t>
            </a:r>
          </a:p>
          <a:p>
            <a:pPr marL="284163" indent="-284163" eaLnBrk="0" hangingPunct="0">
              <a:buFontTx/>
              <a:buChar char="•"/>
            </a:pPr>
            <a:r>
              <a:rPr lang="en-GB" altLang="zh-CN" sz="2400" b="1" dirty="0">
                <a:ea typeface="SimSun" pitchFamily="2" charset="-122"/>
              </a:rPr>
              <a:t>Efficient novel discovery methods</a:t>
            </a:r>
            <a:r>
              <a:rPr lang="en-GB" altLang="zh-CN" sz="2400" dirty="0">
                <a:ea typeface="SimSun" pitchFamily="2" charset="-122"/>
              </a:rPr>
              <a:t>; </a:t>
            </a:r>
            <a:endParaRPr lang="en-GB" altLang="zh-CN" sz="2400" dirty="0" smtClean="0">
              <a:ea typeface="SimSun" pitchFamily="2" charset="-122"/>
            </a:endParaRPr>
          </a:p>
          <a:p>
            <a:pPr marL="741363" lvl="1" indent="-284163" eaLnBrk="0" hangingPunct="0">
              <a:buFontTx/>
              <a:buChar char="•"/>
            </a:pPr>
            <a:r>
              <a:rPr lang="en-GB" altLang="zh-CN" sz="2400" dirty="0" smtClean="0">
                <a:ea typeface="SimSun" pitchFamily="2" charset="-122"/>
              </a:rPr>
              <a:t>Scalable and applicable </a:t>
            </a:r>
            <a:r>
              <a:rPr lang="en-GB" altLang="zh-CN" sz="2400" dirty="0">
                <a:ea typeface="SimSun" pitchFamily="2" charset="-122"/>
              </a:rPr>
              <a:t>to large </a:t>
            </a:r>
            <a:r>
              <a:rPr lang="en-GB" altLang="zh-CN" sz="2400" dirty="0" smtClean="0">
                <a:ea typeface="SimSun" pitchFamily="2" charset="-122"/>
              </a:rPr>
              <a:t>DW/DW</a:t>
            </a:r>
            <a:endParaRPr lang="en-GB" sz="2400" dirty="0">
              <a:ea typeface="SimSun" pitchFamily="2" charset="-122"/>
            </a:endParaRPr>
          </a:p>
        </p:txBody>
      </p:sp>
      <p:sp>
        <p:nvSpPr>
          <p:cNvPr id="68612" name="Text Box 4"/>
          <p:cNvSpPr txBox="1">
            <a:spLocks noChangeArrowheads="1"/>
          </p:cNvSpPr>
          <p:nvPr/>
        </p:nvSpPr>
        <p:spPr bwMode="auto">
          <a:xfrm>
            <a:off x="785786" y="1052736"/>
            <a:ext cx="7620000" cy="1832938"/>
          </a:xfrm>
          <a:prstGeom prst="rect">
            <a:avLst/>
          </a:prstGeom>
          <a:noFill/>
          <a:ln w="9525">
            <a:solidFill>
              <a:schemeClr val="tx1"/>
            </a:solidFill>
            <a:miter lim="800000"/>
            <a:headEnd/>
            <a:tailEnd/>
          </a:ln>
          <a:effectLst/>
        </p:spPr>
        <p:txBody>
          <a:bodyPr>
            <a:spAutoFit/>
          </a:bodyPr>
          <a:lstStyle/>
          <a:p>
            <a:pPr algn="just" eaLnBrk="0" hangingPunct="0">
              <a:lnSpc>
                <a:spcPct val="115000"/>
              </a:lnSpc>
            </a:pPr>
            <a:r>
              <a:rPr lang="en-GB" altLang="zh-CN" sz="2000" dirty="0">
                <a:ea typeface="SimSun" pitchFamily="2" charset="-122"/>
              </a:rPr>
              <a:t>Knowledge discovery in databases (KDD) refers to the efficient process of searching through large volumes of raw data in databases to find potentially useful information that is implicitly embedded in the data. </a:t>
            </a:r>
            <a:r>
              <a:rPr lang="en-GB" altLang="zh-CN" sz="2000" i="1" dirty="0">
                <a:ea typeface="SimSun" pitchFamily="2" charset="-122"/>
              </a:rPr>
              <a:t>Data Mining</a:t>
            </a:r>
            <a:r>
              <a:rPr lang="en-GB" altLang="zh-CN" sz="2000" dirty="0">
                <a:ea typeface="SimSun" pitchFamily="2" charset="-122"/>
              </a:rPr>
              <a:t> is an integral step of KDD that discovers hidden patterns from an input data set.</a:t>
            </a:r>
          </a:p>
        </p:txBody>
      </p:sp>
      <p:sp>
        <p:nvSpPr>
          <p:cNvPr id="5" name="Title 1"/>
          <p:cNvSpPr txBox="1">
            <a:spLocks/>
          </p:cNvSpPr>
          <p:nvPr/>
        </p:nvSpPr>
        <p:spPr>
          <a:xfrm>
            <a:off x="457200" y="404664"/>
            <a:ext cx="8229600" cy="576064"/>
          </a:xfrm>
          <a:prstGeom prst="rect">
            <a:avLst/>
          </a:prstGeom>
        </p:spPr>
        <p:txBody>
          <a:bodyPr>
            <a:normAutofit fontScale="90000" lnSpcReduction="20000"/>
          </a:bodyPr>
          <a:lstStyle>
            <a:lvl1pPr algn="l" rtl="0" eaLnBrk="1" latinLnBrk="0" hangingPunct="1">
              <a:spcBef>
                <a:spcPct val="0"/>
              </a:spcBef>
              <a:buNone/>
              <a:defRPr kumimoji="0" sz="4000" kern="1200">
                <a:solidFill>
                  <a:schemeClr val="tx2"/>
                </a:solidFill>
                <a:latin typeface="+mj-lt"/>
                <a:ea typeface="+mj-ea"/>
                <a:cs typeface="+mj-cs"/>
              </a:defRPr>
            </a:lvl1pPr>
          </a:lstStyle>
          <a:p>
            <a:r>
              <a:rPr lang="en-GB" smtClean="0"/>
              <a:t>Knowledge Discovery in Databases</a:t>
            </a:r>
            <a:endParaRPr lang="en-GB" dirty="0"/>
          </a:p>
        </p:txBody>
      </p:sp>
    </p:spTree>
    <p:extLst>
      <p:ext uri="{BB962C8B-B14F-4D97-AF65-F5344CB8AC3E}">
        <p14:creationId xmlns:p14="http://schemas.microsoft.com/office/powerpoint/2010/main" val="17079786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32" fill="hold" grpId="0" nodeType="clickEffect">
                                  <p:stCondLst>
                                    <p:cond delay="0"/>
                                  </p:stCondLst>
                                  <p:childTnLst>
                                    <p:set>
                                      <p:cBhvr>
                                        <p:cTn id="6" dur="1" fill="hold">
                                          <p:stCondLst>
                                            <p:cond delay="0"/>
                                          </p:stCondLst>
                                        </p:cTn>
                                        <p:tgtEl>
                                          <p:spTgt spid="68612">
                                            <p:txEl>
                                              <p:pRg st="0" end="0"/>
                                            </p:txEl>
                                          </p:spTgt>
                                        </p:tgtEl>
                                        <p:attrNameLst>
                                          <p:attrName>style.visibility</p:attrName>
                                        </p:attrNameLst>
                                      </p:cBhvr>
                                      <p:to>
                                        <p:strVal val="visible"/>
                                      </p:to>
                                    </p:set>
                                    <p:animEffect transition="in" filter="box(out)">
                                      <p:cBhvr>
                                        <p:cTn id="7" dur="500"/>
                                        <p:tgtEl>
                                          <p:spTgt spid="68612">
                                            <p:txEl>
                                              <p:pRg st="0" end="0"/>
                                            </p:txEl>
                                          </p:spTgt>
                                        </p:tgtEl>
                                      </p:cBhvr>
                                    </p:animEffect>
                                  </p:childTnLst>
                                  <p:subTnLst>
                                    <p:audio>
                                      <p:cMediaNode>
                                        <p:cTn display="0" masterRel="sameClick">
                                          <p:stCondLst>
                                            <p:cond evt="begin" delay="0">
                                              <p:tn val="5"/>
                                            </p:cond>
                                          </p:stCondLst>
                                          <p:endCondLst>
                                            <p:cond evt="onStopAudio" delay="0">
                                              <p:tgtEl>
                                                <p:sldTgt/>
                                              </p:tgtEl>
                                            </p:cond>
                                          </p:endCondLst>
                                        </p:cTn>
                                        <p:tgtEl>
                                          <p:sndTgt r:embed="rId3" name="CAMERA.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612" grpId="0" build="p" autoUpdateAnimBg="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Title 7"/>
          <p:cNvSpPr>
            <a:spLocks noGrp="1"/>
          </p:cNvSpPr>
          <p:nvPr>
            <p:ph type="title" idx="4294967295"/>
          </p:nvPr>
        </p:nvSpPr>
        <p:spPr>
          <a:xfrm>
            <a:off x="214282" y="286868"/>
            <a:ext cx="8637588" cy="621852"/>
          </a:xfrm>
        </p:spPr>
        <p:txBody>
          <a:bodyPr>
            <a:normAutofit fontScale="90000"/>
          </a:bodyPr>
          <a:lstStyle/>
          <a:p>
            <a:r>
              <a:rPr lang="en-GB" sz="3600" dirty="0" smtClean="0"/>
              <a:t>Data Mining</a:t>
            </a:r>
          </a:p>
        </p:txBody>
      </p:sp>
      <p:sp>
        <p:nvSpPr>
          <p:cNvPr id="76803" name="Content Placeholder 8"/>
          <p:cNvSpPr>
            <a:spLocks/>
          </p:cNvSpPr>
          <p:nvPr/>
        </p:nvSpPr>
        <p:spPr bwMode="auto">
          <a:xfrm>
            <a:off x="285720" y="1142984"/>
            <a:ext cx="8458200" cy="692150"/>
          </a:xfrm>
          <a:prstGeom prst="rect">
            <a:avLst/>
          </a:prstGeom>
          <a:noFill/>
          <a:ln w="9525">
            <a:noFill/>
            <a:miter lim="800000"/>
            <a:headEnd/>
            <a:tailEnd/>
          </a:ln>
        </p:spPr>
        <p:txBody>
          <a:bodyPr/>
          <a:lstStyle/>
          <a:p>
            <a:pPr marL="284163" indent="-284163" eaLnBrk="0" hangingPunct="0">
              <a:buFontTx/>
              <a:buChar char="•"/>
            </a:pPr>
            <a:r>
              <a:rPr lang="en-GB" altLang="zh-CN" sz="2800" dirty="0">
                <a:latin typeface="Helvetica" charset="0"/>
                <a:ea typeface="SimSun" pitchFamily="2" charset="-122"/>
              </a:rPr>
              <a:t>Putting the “search for information” into a spectrum:</a:t>
            </a:r>
            <a:endParaRPr lang="en-GB" sz="2800" dirty="0"/>
          </a:p>
        </p:txBody>
      </p:sp>
      <p:grpSp>
        <p:nvGrpSpPr>
          <p:cNvPr id="2" name="Group 15"/>
          <p:cNvGrpSpPr>
            <a:grpSpLocks/>
          </p:cNvGrpSpPr>
          <p:nvPr/>
        </p:nvGrpSpPr>
        <p:grpSpPr bwMode="auto">
          <a:xfrm>
            <a:off x="285720" y="2357430"/>
            <a:ext cx="8566150" cy="3471863"/>
            <a:chOff x="144" y="1482"/>
            <a:chExt cx="5396" cy="2187"/>
          </a:xfrm>
        </p:grpSpPr>
        <p:sp>
          <p:nvSpPr>
            <p:cNvPr id="76804" name="AutoShape 4"/>
            <p:cNvSpPr>
              <a:spLocks noChangeArrowheads="1"/>
            </p:cNvSpPr>
            <p:nvPr/>
          </p:nvSpPr>
          <p:spPr bwMode="auto">
            <a:xfrm>
              <a:off x="624" y="1776"/>
              <a:ext cx="1680" cy="576"/>
            </a:xfrm>
            <a:prstGeom prst="homePlate">
              <a:avLst>
                <a:gd name="adj" fmla="val 37728"/>
              </a:avLst>
            </a:prstGeom>
            <a:solidFill>
              <a:schemeClr val="accent1"/>
            </a:solidFill>
            <a:ln w="9525">
              <a:solidFill>
                <a:schemeClr val="tx1"/>
              </a:solidFill>
              <a:miter lim="800000"/>
              <a:headEnd/>
              <a:tailEnd/>
            </a:ln>
            <a:effectLst/>
          </p:spPr>
          <p:txBody>
            <a:bodyPr wrap="none" anchor="ctr"/>
            <a:lstStyle/>
            <a:p>
              <a:endParaRPr lang="en-GB"/>
            </a:p>
          </p:txBody>
        </p:sp>
        <p:sp>
          <p:nvSpPr>
            <p:cNvPr id="76805" name="Text Box 5"/>
            <p:cNvSpPr txBox="1">
              <a:spLocks noChangeArrowheads="1"/>
            </p:cNvSpPr>
            <p:nvPr/>
          </p:nvSpPr>
          <p:spPr bwMode="auto">
            <a:xfrm rot="-5400000">
              <a:off x="-148" y="1876"/>
              <a:ext cx="988" cy="404"/>
            </a:xfrm>
            <a:prstGeom prst="rect">
              <a:avLst/>
            </a:prstGeom>
            <a:noFill/>
            <a:ln w="9525">
              <a:noFill/>
              <a:miter lim="800000"/>
              <a:headEnd/>
              <a:tailEnd/>
            </a:ln>
            <a:effectLst/>
          </p:spPr>
          <p:txBody>
            <a:bodyPr wrap="none">
              <a:spAutoFit/>
            </a:bodyPr>
            <a:lstStyle/>
            <a:p>
              <a:r>
                <a:rPr lang="en-GB"/>
                <a:t>Low end of</a:t>
              </a:r>
            </a:p>
            <a:p>
              <a:r>
                <a:rPr lang="en-GB"/>
                <a:t>sophistication</a:t>
              </a:r>
            </a:p>
          </p:txBody>
        </p:sp>
        <p:sp>
          <p:nvSpPr>
            <p:cNvPr id="76806" name="Text Box 6"/>
            <p:cNvSpPr txBox="1">
              <a:spLocks noChangeArrowheads="1"/>
            </p:cNvSpPr>
            <p:nvPr/>
          </p:nvSpPr>
          <p:spPr bwMode="auto">
            <a:xfrm rot="-5400000">
              <a:off x="4844" y="1876"/>
              <a:ext cx="988" cy="404"/>
            </a:xfrm>
            <a:prstGeom prst="rect">
              <a:avLst/>
            </a:prstGeom>
            <a:noFill/>
            <a:ln w="9525">
              <a:noFill/>
              <a:miter lim="800000"/>
              <a:headEnd/>
              <a:tailEnd/>
            </a:ln>
            <a:effectLst/>
          </p:spPr>
          <p:txBody>
            <a:bodyPr wrap="none">
              <a:spAutoFit/>
            </a:bodyPr>
            <a:lstStyle/>
            <a:p>
              <a:r>
                <a:rPr lang="en-GB"/>
                <a:t>High end of</a:t>
              </a:r>
            </a:p>
            <a:p>
              <a:r>
                <a:rPr lang="en-GB"/>
                <a:t>sophistication</a:t>
              </a:r>
            </a:p>
          </p:txBody>
        </p:sp>
        <p:sp>
          <p:nvSpPr>
            <p:cNvPr id="76807" name="AutoShape 7"/>
            <p:cNvSpPr>
              <a:spLocks noChangeArrowheads="1"/>
            </p:cNvSpPr>
            <p:nvPr/>
          </p:nvSpPr>
          <p:spPr bwMode="auto">
            <a:xfrm>
              <a:off x="2064" y="1776"/>
              <a:ext cx="1584" cy="576"/>
            </a:xfrm>
            <a:prstGeom prst="chevron">
              <a:avLst>
                <a:gd name="adj" fmla="val 34897"/>
              </a:avLst>
            </a:prstGeom>
            <a:solidFill>
              <a:schemeClr val="accent1"/>
            </a:solidFill>
            <a:ln w="9525">
              <a:solidFill>
                <a:schemeClr val="tx1"/>
              </a:solidFill>
              <a:miter lim="800000"/>
              <a:headEnd/>
              <a:tailEnd/>
            </a:ln>
            <a:effectLst/>
          </p:spPr>
          <p:txBody>
            <a:bodyPr wrap="none" anchor="ctr"/>
            <a:lstStyle/>
            <a:p>
              <a:endParaRPr lang="en-GB"/>
            </a:p>
          </p:txBody>
        </p:sp>
        <p:sp>
          <p:nvSpPr>
            <p:cNvPr id="76808" name="AutoShape 8"/>
            <p:cNvSpPr>
              <a:spLocks noChangeArrowheads="1"/>
            </p:cNvSpPr>
            <p:nvPr/>
          </p:nvSpPr>
          <p:spPr bwMode="auto">
            <a:xfrm>
              <a:off x="3408" y="1776"/>
              <a:ext cx="1536" cy="576"/>
            </a:xfrm>
            <a:prstGeom prst="chevron">
              <a:avLst>
                <a:gd name="adj" fmla="val 34716"/>
              </a:avLst>
            </a:prstGeom>
            <a:solidFill>
              <a:schemeClr val="accent1"/>
            </a:solidFill>
            <a:ln w="9525">
              <a:solidFill>
                <a:schemeClr val="tx1"/>
              </a:solidFill>
              <a:miter lim="800000"/>
              <a:headEnd/>
              <a:tailEnd/>
            </a:ln>
            <a:effectLst/>
          </p:spPr>
          <p:txBody>
            <a:bodyPr wrap="none" anchor="ctr"/>
            <a:lstStyle/>
            <a:p>
              <a:endParaRPr lang="en-GB"/>
            </a:p>
          </p:txBody>
        </p:sp>
        <p:sp>
          <p:nvSpPr>
            <p:cNvPr id="76809" name="Text Box 9"/>
            <p:cNvSpPr txBox="1">
              <a:spLocks noChangeArrowheads="1"/>
            </p:cNvSpPr>
            <p:nvPr/>
          </p:nvSpPr>
          <p:spPr bwMode="auto">
            <a:xfrm>
              <a:off x="720" y="1488"/>
              <a:ext cx="947" cy="250"/>
            </a:xfrm>
            <a:prstGeom prst="rect">
              <a:avLst/>
            </a:prstGeom>
            <a:noFill/>
            <a:ln w="9525">
              <a:noFill/>
              <a:miter lim="800000"/>
              <a:headEnd/>
              <a:tailEnd/>
            </a:ln>
            <a:effectLst/>
          </p:spPr>
          <p:txBody>
            <a:bodyPr wrap="none">
              <a:spAutoFit/>
            </a:bodyPr>
            <a:lstStyle/>
            <a:p>
              <a:r>
                <a:rPr lang="en-GB" sz="2000" b="1" dirty="0">
                  <a:latin typeface="Arial Narrow" pitchFamily="34" charset="0"/>
                </a:rPr>
                <a:t>Data retrieval</a:t>
              </a:r>
            </a:p>
          </p:txBody>
        </p:sp>
        <p:sp>
          <p:nvSpPr>
            <p:cNvPr id="76810" name="Text Box 10"/>
            <p:cNvSpPr txBox="1">
              <a:spLocks noChangeArrowheads="1"/>
            </p:cNvSpPr>
            <p:nvPr/>
          </p:nvSpPr>
          <p:spPr bwMode="auto">
            <a:xfrm>
              <a:off x="1836" y="1482"/>
              <a:ext cx="1782" cy="250"/>
            </a:xfrm>
            <a:prstGeom prst="rect">
              <a:avLst/>
            </a:prstGeom>
            <a:noFill/>
            <a:ln w="9525">
              <a:noFill/>
              <a:miter lim="800000"/>
              <a:headEnd/>
              <a:tailEnd/>
            </a:ln>
            <a:effectLst/>
          </p:spPr>
          <p:txBody>
            <a:bodyPr wrap="none">
              <a:spAutoFit/>
            </a:bodyPr>
            <a:lstStyle/>
            <a:p>
              <a:r>
                <a:rPr lang="en-GB" sz="2000" b="1">
                  <a:latin typeface="Arial Narrow" pitchFamily="34" charset="0"/>
                </a:rPr>
                <a:t>Online analytic processing</a:t>
              </a:r>
            </a:p>
          </p:txBody>
        </p:sp>
        <p:sp>
          <p:nvSpPr>
            <p:cNvPr id="76811" name="Text Box 11"/>
            <p:cNvSpPr txBox="1">
              <a:spLocks noChangeArrowheads="1"/>
            </p:cNvSpPr>
            <p:nvPr/>
          </p:nvSpPr>
          <p:spPr bwMode="auto">
            <a:xfrm>
              <a:off x="3792" y="1488"/>
              <a:ext cx="866" cy="250"/>
            </a:xfrm>
            <a:prstGeom prst="rect">
              <a:avLst/>
            </a:prstGeom>
            <a:noFill/>
            <a:ln w="9525">
              <a:noFill/>
              <a:miter lim="800000"/>
              <a:headEnd/>
              <a:tailEnd/>
            </a:ln>
            <a:effectLst/>
          </p:spPr>
          <p:txBody>
            <a:bodyPr wrap="none">
              <a:spAutoFit/>
            </a:bodyPr>
            <a:lstStyle/>
            <a:p>
              <a:r>
                <a:rPr lang="en-GB" sz="2000" b="1">
                  <a:latin typeface="Arial Narrow" pitchFamily="34" charset="0"/>
                </a:rPr>
                <a:t>Data mining</a:t>
              </a:r>
            </a:p>
          </p:txBody>
        </p:sp>
        <p:sp>
          <p:nvSpPr>
            <p:cNvPr id="76812" name="Rectangle 12"/>
            <p:cNvSpPr>
              <a:spLocks noChangeArrowheads="1"/>
            </p:cNvSpPr>
            <p:nvPr/>
          </p:nvSpPr>
          <p:spPr bwMode="auto">
            <a:xfrm>
              <a:off x="576" y="2400"/>
              <a:ext cx="1536" cy="577"/>
            </a:xfrm>
            <a:prstGeom prst="rect">
              <a:avLst/>
            </a:prstGeom>
            <a:noFill/>
            <a:ln w="9525">
              <a:noFill/>
              <a:miter lim="800000"/>
              <a:headEnd/>
              <a:tailEnd/>
            </a:ln>
            <a:effectLst/>
          </p:spPr>
          <p:txBody>
            <a:bodyPr>
              <a:spAutoFit/>
            </a:bodyPr>
            <a:lstStyle/>
            <a:p>
              <a:pPr marL="192088" indent="-192088" eaLnBrk="0" hangingPunct="0">
                <a:buFontTx/>
                <a:buChar char="•"/>
              </a:pPr>
              <a:r>
                <a:rPr lang="en-GB" altLang="zh-CN">
                  <a:latin typeface="Arial Narrow" pitchFamily="34" charset="0"/>
                  <a:ea typeface="??"/>
                  <a:cs typeface="??"/>
                </a:rPr>
                <a:t>Retrieval of stored data</a:t>
              </a:r>
            </a:p>
            <a:p>
              <a:pPr marL="192088" indent="-192088" eaLnBrk="0" hangingPunct="0">
                <a:buFontTx/>
                <a:buChar char="•"/>
              </a:pPr>
              <a:r>
                <a:rPr lang="en-GB" altLang="zh-CN">
                  <a:latin typeface="Arial Narrow" pitchFamily="34" charset="0"/>
                  <a:ea typeface="??"/>
                  <a:cs typeface="??"/>
                </a:rPr>
                <a:t>Trivial data aggregation</a:t>
              </a:r>
            </a:p>
            <a:p>
              <a:pPr marL="192088" indent="-192088" eaLnBrk="0" hangingPunct="0">
                <a:buFontTx/>
                <a:buChar char="•"/>
              </a:pPr>
              <a:r>
                <a:rPr lang="en-GB" altLang="zh-CN">
                  <a:latin typeface="Arial Narrow" pitchFamily="34" charset="0"/>
                  <a:ea typeface="??"/>
                  <a:cs typeface="??"/>
                </a:rPr>
                <a:t>Written in standard SQL</a:t>
              </a:r>
              <a:endParaRPr lang="en-GB">
                <a:latin typeface="Arial Narrow" pitchFamily="34" charset="0"/>
                <a:ea typeface="??"/>
                <a:cs typeface="??"/>
              </a:endParaRPr>
            </a:p>
          </p:txBody>
        </p:sp>
        <p:sp>
          <p:nvSpPr>
            <p:cNvPr id="76813" name="Text Box 13"/>
            <p:cNvSpPr txBox="1">
              <a:spLocks noChangeArrowheads="1"/>
            </p:cNvSpPr>
            <p:nvPr/>
          </p:nvSpPr>
          <p:spPr bwMode="auto">
            <a:xfrm>
              <a:off x="2064" y="2400"/>
              <a:ext cx="1392" cy="1269"/>
            </a:xfrm>
            <a:prstGeom prst="rect">
              <a:avLst/>
            </a:prstGeom>
            <a:noFill/>
            <a:ln w="9525">
              <a:noFill/>
              <a:miter lim="800000"/>
              <a:headEnd/>
              <a:tailEnd/>
            </a:ln>
            <a:effectLst/>
          </p:spPr>
          <p:txBody>
            <a:bodyPr>
              <a:spAutoFit/>
            </a:bodyPr>
            <a:lstStyle/>
            <a:p>
              <a:pPr marL="192088" indent="-192088" eaLnBrk="0" hangingPunct="0">
                <a:buFontTx/>
                <a:buChar char="•"/>
              </a:pPr>
              <a:r>
                <a:rPr lang="en-GB" altLang="zh-CN">
                  <a:latin typeface="Arial Narrow" pitchFamily="34" charset="0"/>
                  <a:ea typeface="??"/>
                  <a:cs typeface="??"/>
                </a:rPr>
                <a:t>Interactive reporting on stored data</a:t>
              </a:r>
            </a:p>
            <a:p>
              <a:pPr marL="192088" indent="-192088" eaLnBrk="0" hangingPunct="0">
                <a:buFontTx/>
                <a:buChar char="•"/>
              </a:pPr>
              <a:r>
                <a:rPr lang="en-GB" altLang="zh-CN">
                  <a:latin typeface="Arial Narrow" pitchFamily="34" charset="0"/>
                  <a:ea typeface="??"/>
                  <a:cs typeface="??"/>
                </a:rPr>
                <a:t>Summarisation and drilling along different attributes</a:t>
              </a:r>
            </a:p>
            <a:p>
              <a:pPr marL="192088" indent="-192088" eaLnBrk="0" hangingPunct="0">
                <a:buFontTx/>
                <a:buChar char="•"/>
              </a:pPr>
              <a:r>
                <a:rPr lang="en-GB" altLang="zh-CN">
                  <a:latin typeface="Arial Narrow" pitchFamily="34" charset="0"/>
                  <a:ea typeface="??"/>
                  <a:cs typeface="??"/>
                </a:rPr>
                <a:t>Written in extended SQL</a:t>
              </a:r>
            </a:p>
          </p:txBody>
        </p:sp>
        <p:sp>
          <p:nvSpPr>
            <p:cNvPr id="76814" name="Text Box 14"/>
            <p:cNvSpPr txBox="1">
              <a:spLocks noChangeArrowheads="1"/>
            </p:cNvSpPr>
            <p:nvPr/>
          </p:nvSpPr>
          <p:spPr bwMode="auto">
            <a:xfrm>
              <a:off x="3504" y="2398"/>
              <a:ext cx="1536" cy="1198"/>
            </a:xfrm>
            <a:prstGeom prst="rect">
              <a:avLst/>
            </a:prstGeom>
            <a:noFill/>
            <a:ln w="9525">
              <a:noFill/>
              <a:miter lim="800000"/>
              <a:headEnd/>
              <a:tailEnd/>
            </a:ln>
            <a:effectLst/>
          </p:spPr>
          <p:txBody>
            <a:bodyPr>
              <a:spAutoFit/>
            </a:bodyPr>
            <a:lstStyle/>
            <a:p>
              <a:pPr marL="192088" indent="-192088" eaLnBrk="0" hangingPunct="0">
                <a:lnSpc>
                  <a:spcPct val="110000"/>
                </a:lnSpc>
                <a:buFontTx/>
                <a:buChar char="•"/>
              </a:pPr>
              <a:r>
                <a:rPr lang="en-GB" altLang="zh-CN">
                  <a:latin typeface="Arial Narrow" pitchFamily="34" charset="0"/>
                  <a:ea typeface="??"/>
                  <a:cs typeface="??"/>
                </a:rPr>
                <a:t>Discovery of hidden and embedded patterns</a:t>
              </a:r>
            </a:p>
            <a:p>
              <a:pPr marL="192088" indent="-192088" eaLnBrk="0" hangingPunct="0">
                <a:lnSpc>
                  <a:spcPct val="110000"/>
                </a:lnSpc>
                <a:buFontTx/>
                <a:buChar char="•"/>
              </a:pPr>
              <a:r>
                <a:rPr lang="en-GB" altLang="zh-CN">
                  <a:latin typeface="Arial Narrow" pitchFamily="34" charset="0"/>
                  <a:ea typeface="??"/>
                  <a:cs typeface="??"/>
                </a:rPr>
                <a:t>Discovery algorithms</a:t>
              </a:r>
            </a:p>
            <a:p>
              <a:pPr marL="192088" indent="-192088" eaLnBrk="0" hangingPunct="0">
                <a:lnSpc>
                  <a:spcPct val="110000"/>
                </a:lnSpc>
                <a:buFontTx/>
                <a:buChar char="•"/>
              </a:pPr>
              <a:r>
                <a:rPr lang="en-GB" altLang="zh-CN">
                  <a:latin typeface="Arial Narrow" pitchFamily="34" charset="0"/>
                  <a:ea typeface="??"/>
                  <a:cs typeface="??"/>
                </a:rPr>
                <a:t>Written in programming language probably with the assistance of SQL</a:t>
              </a:r>
            </a:p>
          </p:txBody>
        </p:sp>
      </p:grpSp>
    </p:spTree>
    <p:extLst>
      <p:ext uri="{BB962C8B-B14F-4D97-AF65-F5344CB8AC3E}">
        <p14:creationId xmlns:p14="http://schemas.microsoft.com/office/powerpoint/2010/main" val="317557262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4098"/>
          <p:cNvSpPr>
            <a:spLocks noGrp="1" noChangeArrowheads="1"/>
          </p:cNvSpPr>
          <p:nvPr>
            <p:ph type="title"/>
          </p:nvPr>
        </p:nvSpPr>
        <p:spPr/>
        <p:txBody>
          <a:bodyPr>
            <a:noAutofit/>
          </a:bodyPr>
          <a:lstStyle/>
          <a:p>
            <a:r>
              <a:rPr lang="en-GB" sz="3600" dirty="0" smtClean="0"/>
              <a:t>Data Mining Objectives</a:t>
            </a:r>
          </a:p>
        </p:txBody>
      </p:sp>
      <p:sp>
        <p:nvSpPr>
          <p:cNvPr id="86019" name="Rectangle 4099"/>
          <p:cNvSpPr>
            <a:spLocks noGrp="1" noChangeArrowheads="1"/>
          </p:cNvSpPr>
          <p:nvPr>
            <p:ph idx="1"/>
          </p:nvPr>
        </p:nvSpPr>
        <p:spPr>
          <a:xfrm>
            <a:off x="457200" y="1124744"/>
            <a:ext cx="8229600" cy="5256584"/>
          </a:xfrm>
        </p:spPr>
        <p:txBody>
          <a:bodyPr>
            <a:normAutofit/>
          </a:bodyPr>
          <a:lstStyle/>
          <a:p>
            <a:pPr marL="284163" indent="-284163">
              <a:lnSpc>
                <a:spcPct val="90000"/>
              </a:lnSpc>
            </a:pPr>
            <a:r>
              <a:rPr lang="en-GB" sz="2400" dirty="0" smtClean="0"/>
              <a:t>Classification</a:t>
            </a:r>
          </a:p>
          <a:p>
            <a:pPr marL="760413" lvl="1" indent="-222250">
              <a:lnSpc>
                <a:spcPct val="90000"/>
              </a:lnSpc>
            </a:pPr>
            <a:r>
              <a:rPr lang="en-GB" sz="2200" dirty="0" smtClean="0"/>
              <a:t>Using existing data to form a classification model and then using the model to assign an appropriate class label for a data record (e.g. safe vs. risky customers)</a:t>
            </a:r>
          </a:p>
          <a:p>
            <a:pPr marL="284163" indent="-284163">
              <a:lnSpc>
                <a:spcPct val="90000"/>
              </a:lnSpc>
            </a:pPr>
            <a:r>
              <a:rPr lang="en-GB" sz="2400" dirty="0" smtClean="0"/>
              <a:t>Estimation</a:t>
            </a:r>
          </a:p>
          <a:p>
            <a:pPr marL="760413" lvl="1" indent="-222250">
              <a:lnSpc>
                <a:spcPct val="90000"/>
              </a:lnSpc>
            </a:pPr>
            <a:r>
              <a:rPr lang="en-GB" sz="2200" dirty="0" smtClean="0"/>
              <a:t>Similar to classification but to assign a value to an output variable of a data record (e.g. estimated house value)</a:t>
            </a:r>
          </a:p>
          <a:p>
            <a:pPr marL="284163" indent="-284163">
              <a:lnSpc>
                <a:spcPct val="90000"/>
              </a:lnSpc>
            </a:pPr>
            <a:r>
              <a:rPr lang="en-GB" sz="2400" dirty="0" smtClean="0"/>
              <a:t> Prediction</a:t>
            </a:r>
          </a:p>
          <a:p>
            <a:pPr marL="760413" lvl="1" indent="-222250">
              <a:lnSpc>
                <a:spcPct val="90000"/>
              </a:lnSpc>
            </a:pPr>
            <a:r>
              <a:rPr lang="en-GB" sz="2200" dirty="0" smtClean="0"/>
              <a:t>Similar to classification and estimation, but more concerned with future outcome of the output (e.g. tomorrow’s weather)</a:t>
            </a:r>
          </a:p>
          <a:p>
            <a:pPr marL="284163" indent="-284163">
              <a:lnSpc>
                <a:spcPct val="90000"/>
              </a:lnSpc>
            </a:pPr>
            <a:r>
              <a:rPr lang="en-GB" sz="2400" dirty="0" smtClean="0"/>
              <a:t>Description</a:t>
            </a:r>
          </a:p>
          <a:p>
            <a:pPr marL="760413" lvl="1" indent="-222250">
              <a:lnSpc>
                <a:spcPct val="90000"/>
              </a:lnSpc>
            </a:pPr>
            <a:r>
              <a:rPr lang="en-GB" sz="2200" dirty="0" smtClean="0"/>
              <a:t>General description of data characteristics (e.g. customer profile)</a:t>
            </a:r>
          </a:p>
        </p:txBody>
      </p:sp>
    </p:spTree>
    <p:extLst>
      <p:ext uri="{BB962C8B-B14F-4D97-AF65-F5344CB8AC3E}">
        <p14:creationId xmlns:p14="http://schemas.microsoft.com/office/powerpoint/2010/main" val="204382814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ChangeArrowheads="1"/>
          </p:cNvSpPr>
          <p:nvPr>
            <p:ph type="title"/>
          </p:nvPr>
        </p:nvSpPr>
        <p:spPr/>
        <p:txBody>
          <a:bodyPr>
            <a:noAutofit/>
          </a:bodyPr>
          <a:lstStyle/>
          <a:p>
            <a:r>
              <a:rPr lang="en-US" sz="3600" dirty="0" smtClean="0"/>
              <a:t>Data Mining &amp; Other Disciplines</a:t>
            </a:r>
          </a:p>
        </p:txBody>
      </p:sp>
      <p:sp>
        <p:nvSpPr>
          <p:cNvPr id="83972" name="Oval 4"/>
          <p:cNvSpPr>
            <a:spLocks noChangeArrowheads="1"/>
          </p:cNvSpPr>
          <p:nvPr/>
        </p:nvSpPr>
        <p:spPr bwMode="auto">
          <a:xfrm>
            <a:off x="762000" y="1727200"/>
            <a:ext cx="2667000" cy="990600"/>
          </a:xfrm>
          <a:prstGeom prst="ellipse">
            <a:avLst/>
          </a:prstGeom>
          <a:solidFill>
            <a:schemeClr val="folHlink"/>
          </a:solidFill>
          <a:ln w="9525">
            <a:solidFill>
              <a:schemeClr val="folHlink"/>
            </a:solidFill>
            <a:round/>
            <a:headEnd/>
            <a:tailEnd/>
          </a:ln>
          <a:effectLst/>
        </p:spPr>
        <p:txBody>
          <a:bodyPr wrap="none" anchor="ctr"/>
          <a:lstStyle/>
          <a:p>
            <a:pPr algn="ctr" eaLnBrk="0" hangingPunct="0"/>
            <a:r>
              <a:rPr lang="en-GB" b="1" dirty="0">
                <a:solidFill>
                  <a:schemeClr val="bg1"/>
                </a:solidFill>
                <a:latin typeface="Helvetica" charset="0"/>
                <a:ea typeface="SimSun" pitchFamily="2" charset="-122"/>
              </a:rPr>
              <a:t>Machine Learning</a:t>
            </a:r>
          </a:p>
          <a:p>
            <a:pPr algn="ctr" eaLnBrk="0" hangingPunct="0"/>
            <a:r>
              <a:rPr lang="en-GB" b="1" dirty="0">
                <a:latin typeface="Helvetica" charset="0"/>
                <a:ea typeface="SimSun" pitchFamily="2" charset="-122"/>
              </a:rPr>
              <a:t>(</a:t>
            </a:r>
            <a:r>
              <a:rPr lang="en-GB" b="1" dirty="0">
                <a:solidFill>
                  <a:schemeClr val="bg1"/>
                </a:solidFill>
                <a:latin typeface="Helvetica" charset="0"/>
                <a:ea typeface="SimSun" pitchFamily="2" charset="-122"/>
              </a:rPr>
              <a:t>Artificial</a:t>
            </a:r>
            <a:r>
              <a:rPr lang="en-GB" b="1" dirty="0">
                <a:latin typeface="Helvetica" charset="0"/>
                <a:ea typeface="SimSun" pitchFamily="2" charset="-122"/>
              </a:rPr>
              <a:t> </a:t>
            </a:r>
            <a:r>
              <a:rPr lang="en-GB" b="1" dirty="0">
                <a:solidFill>
                  <a:schemeClr val="bg1"/>
                </a:solidFill>
                <a:latin typeface="Helvetica" charset="0"/>
                <a:ea typeface="SimSun" pitchFamily="2" charset="-122"/>
              </a:rPr>
              <a:t>Intelligence</a:t>
            </a:r>
            <a:r>
              <a:rPr lang="en-GB" b="1" dirty="0">
                <a:latin typeface="Helvetica" charset="0"/>
                <a:ea typeface="SimSun" pitchFamily="2" charset="-122"/>
              </a:rPr>
              <a:t>)</a:t>
            </a:r>
            <a:endParaRPr lang="en-GB" sz="2400" dirty="0">
              <a:latin typeface="Times New Roman" pitchFamily="18" charset="0"/>
              <a:ea typeface="SimSun" pitchFamily="2" charset="-122"/>
            </a:endParaRPr>
          </a:p>
        </p:txBody>
      </p:sp>
      <p:sp>
        <p:nvSpPr>
          <p:cNvPr id="83973" name="Oval 5"/>
          <p:cNvSpPr>
            <a:spLocks noChangeArrowheads="1"/>
          </p:cNvSpPr>
          <p:nvPr/>
        </p:nvSpPr>
        <p:spPr bwMode="auto">
          <a:xfrm>
            <a:off x="5943600" y="1727200"/>
            <a:ext cx="2590800" cy="990600"/>
          </a:xfrm>
          <a:prstGeom prst="ellipse">
            <a:avLst/>
          </a:prstGeom>
          <a:ln>
            <a:headEnd/>
            <a:tailEnd/>
          </a:ln>
        </p:spPr>
        <p:style>
          <a:lnRef idx="2">
            <a:schemeClr val="accent6">
              <a:shade val="50000"/>
            </a:schemeClr>
          </a:lnRef>
          <a:fillRef idx="1">
            <a:schemeClr val="accent6"/>
          </a:fillRef>
          <a:effectRef idx="0">
            <a:schemeClr val="accent6"/>
          </a:effectRef>
          <a:fontRef idx="minor">
            <a:schemeClr val="lt1"/>
          </a:fontRef>
        </p:style>
        <p:txBody>
          <a:bodyPr wrap="none" anchor="ctr"/>
          <a:lstStyle/>
          <a:p>
            <a:pPr algn="ctr" eaLnBrk="0" hangingPunct="0"/>
            <a:r>
              <a:rPr lang="en-GB" b="1" dirty="0">
                <a:solidFill>
                  <a:schemeClr val="bg1"/>
                </a:solidFill>
                <a:latin typeface="Helvetica" charset="0"/>
                <a:ea typeface="SimSun" pitchFamily="2" charset="-122"/>
              </a:rPr>
              <a:t>Statistics</a:t>
            </a:r>
          </a:p>
        </p:txBody>
      </p:sp>
      <p:sp>
        <p:nvSpPr>
          <p:cNvPr id="83974" name="Oval 6"/>
          <p:cNvSpPr>
            <a:spLocks noChangeArrowheads="1"/>
          </p:cNvSpPr>
          <p:nvPr/>
        </p:nvSpPr>
        <p:spPr bwMode="auto">
          <a:xfrm>
            <a:off x="3276600" y="5257800"/>
            <a:ext cx="2743200" cy="762000"/>
          </a:xfrm>
          <a:prstGeom prst="ellipse">
            <a:avLst/>
          </a:prstGeom>
          <a:solidFill>
            <a:schemeClr val="accent1"/>
          </a:solidFill>
          <a:ln w="9525">
            <a:solidFill>
              <a:srgbClr val="EAEAEA"/>
            </a:solidFill>
            <a:round/>
            <a:headEnd/>
            <a:tailEnd/>
          </a:ln>
          <a:effectLst/>
        </p:spPr>
        <p:txBody>
          <a:bodyPr wrap="none" anchor="ctr"/>
          <a:lstStyle/>
          <a:p>
            <a:pPr algn="ctr" eaLnBrk="0" hangingPunct="0"/>
            <a:r>
              <a:rPr lang="en-GB" b="1" dirty="0">
                <a:solidFill>
                  <a:schemeClr val="bg1"/>
                </a:solidFill>
                <a:latin typeface="Helvetica" charset="0"/>
                <a:ea typeface="SimSun" pitchFamily="2" charset="-122"/>
              </a:rPr>
              <a:t>Database</a:t>
            </a:r>
            <a:r>
              <a:rPr lang="en-GB" b="1" dirty="0">
                <a:latin typeface="Helvetica" charset="0"/>
                <a:ea typeface="SimSun" pitchFamily="2" charset="-122"/>
              </a:rPr>
              <a:t> </a:t>
            </a:r>
          </a:p>
          <a:p>
            <a:pPr algn="ctr" eaLnBrk="0" hangingPunct="0"/>
            <a:r>
              <a:rPr lang="en-GB" b="1" dirty="0">
                <a:solidFill>
                  <a:schemeClr val="bg1"/>
                </a:solidFill>
                <a:latin typeface="Helvetica" charset="0"/>
                <a:ea typeface="SimSun" pitchFamily="2" charset="-122"/>
              </a:rPr>
              <a:t>Management</a:t>
            </a:r>
            <a:endParaRPr lang="en-GB" sz="2400" dirty="0">
              <a:solidFill>
                <a:schemeClr val="bg1"/>
              </a:solidFill>
              <a:latin typeface="Times New Roman" pitchFamily="18" charset="0"/>
              <a:ea typeface="SimSun" pitchFamily="2" charset="-122"/>
            </a:endParaRPr>
          </a:p>
        </p:txBody>
      </p:sp>
      <p:sp>
        <p:nvSpPr>
          <p:cNvPr id="83975" name="Rectangle 7"/>
          <p:cNvSpPr>
            <a:spLocks noChangeArrowheads="1"/>
          </p:cNvSpPr>
          <p:nvPr/>
        </p:nvSpPr>
        <p:spPr bwMode="auto">
          <a:xfrm>
            <a:off x="3276600" y="3479800"/>
            <a:ext cx="2743200" cy="762000"/>
          </a:xfrm>
          <a:prstGeom prst="rect">
            <a:avLst/>
          </a:prstGeom>
          <a:solidFill>
            <a:srgbClr val="FF9900"/>
          </a:solidFill>
          <a:ln w="9525">
            <a:solidFill>
              <a:schemeClr val="tx1"/>
            </a:solidFill>
            <a:miter lim="800000"/>
            <a:headEnd/>
            <a:tailEnd/>
          </a:ln>
          <a:effectLst/>
        </p:spPr>
        <p:txBody>
          <a:bodyPr wrap="none" anchor="ctr"/>
          <a:lstStyle/>
          <a:p>
            <a:pPr algn="ctr"/>
            <a:r>
              <a:rPr lang="en-GB" sz="2400" b="1">
                <a:latin typeface="Tahoma" pitchFamily="34" charset="0"/>
              </a:rPr>
              <a:t>DATA MINING</a:t>
            </a:r>
          </a:p>
        </p:txBody>
      </p:sp>
      <p:grpSp>
        <p:nvGrpSpPr>
          <p:cNvPr id="2" name="Group 8"/>
          <p:cNvGrpSpPr>
            <a:grpSpLocks/>
          </p:cNvGrpSpPr>
          <p:nvPr/>
        </p:nvGrpSpPr>
        <p:grpSpPr bwMode="auto">
          <a:xfrm>
            <a:off x="3276600" y="4241800"/>
            <a:ext cx="2722563" cy="1016000"/>
            <a:chOff x="2112" y="2976"/>
            <a:chExt cx="1715" cy="640"/>
          </a:xfrm>
        </p:grpSpPr>
        <p:cxnSp>
          <p:nvCxnSpPr>
            <p:cNvPr id="83977" name="AutoShape 9"/>
            <p:cNvCxnSpPr>
              <a:cxnSpLocks noChangeShapeType="1"/>
              <a:stCxn id="83974" idx="0"/>
              <a:endCxn id="83975" idx="2"/>
            </p:cNvCxnSpPr>
            <p:nvPr/>
          </p:nvCxnSpPr>
          <p:spPr bwMode="auto">
            <a:xfrm flipV="1">
              <a:off x="2976" y="2976"/>
              <a:ext cx="0" cy="640"/>
            </a:xfrm>
            <a:prstGeom prst="straightConnector1">
              <a:avLst/>
            </a:prstGeom>
            <a:noFill/>
            <a:ln w="28575">
              <a:solidFill>
                <a:schemeClr val="tx1"/>
              </a:solidFill>
              <a:miter lim="800000"/>
              <a:headEnd/>
              <a:tailEnd type="stealth" w="med" len="med"/>
            </a:ln>
            <a:effectLst/>
          </p:spPr>
        </p:cxnSp>
        <p:sp>
          <p:nvSpPr>
            <p:cNvPr id="83978" name="Text Box 10"/>
            <p:cNvSpPr txBox="1">
              <a:spLocks noChangeArrowheads="1"/>
            </p:cNvSpPr>
            <p:nvPr/>
          </p:nvSpPr>
          <p:spPr bwMode="auto">
            <a:xfrm>
              <a:off x="2112" y="3148"/>
              <a:ext cx="1715" cy="404"/>
            </a:xfrm>
            <a:prstGeom prst="rect">
              <a:avLst/>
            </a:prstGeom>
            <a:solidFill>
              <a:schemeClr val="bg1"/>
            </a:solidFill>
            <a:ln w="9525">
              <a:noFill/>
              <a:miter lim="800000"/>
              <a:headEnd/>
              <a:tailEnd/>
            </a:ln>
            <a:effectLst/>
          </p:spPr>
          <p:txBody>
            <a:bodyPr wrap="none">
              <a:spAutoFit/>
            </a:bodyPr>
            <a:lstStyle/>
            <a:p>
              <a:r>
                <a:rPr lang="en-GB" altLang="zh-CN" i="1">
                  <a:latin typeface="Tahoma" pitchFamily="34" charset="0"/>
                  <a:ea typeface="SimSun" pitchFamily="2" charset="-122"/>
                </a:rPr>
                <a:t>Fast storage structures &amp;</a:t>
              </a:r>
            </a:p>
            <a:p>
              <a:r>
                <a:rPr lang="en-GB" altLang="zh-CN" i="1">
                  <a:latin typeface="Tahoma" pitchFamily="34" charset="0"/>
                  <a:ea typeface="SimSun" pitchFamily="2" charset="-122"/>
                </a:rPr>
                <a:t> retrieval operations</a:t>
              </a:r>
              <a:endParaRPr lang="en-GB" i="1">
                <a:latin typeface="Tahoma" pitchFamily="34" charset="0"/>
                <a:ea typeface="SimSun" pitchFamily="2" charset="-122"/>
              </a:endParaRPr>
            </a:p>
          </p:txBody>
        </p:sp>
      </p:grpSp>
      <p:grpSp>
        <p:nvGrpSpPr>
          <p:cNvPr id="3" name="Group 11"/>
          <p:cNvGrpSpPr>
            <a:grpSpLocks/>
          </p:cNvGrpSpPr>
          <p:nvPr/>
        </p:nvGrpSpPr>
        <p:grpSpPr bwMode="auto">
          <a:xfrm>
            <a:off x="6019800" y="2717800"/>
            <a:ext cx="2536825" cy="1143000"/>
            <a:chOff x="3840" y="2016"/>
            <a:chExt cx="1598" cy="720"/>
          </a:xfrm>
        </p:grpSpPr>
        <p:cxnSp>
          <p:nvCxnSpPr>
            <p:cNvPr id="83980" name="AutoShape 12"/>
            <p:cNvCxnSpPr>
              <a:cxnSpLocks noChangeShapeType="1"/>
              <a:stCxn id="83973" idx="4"/>
              <a:endCxn id="83975" idx="3"/>
            </p:cNvCxnSpPr>
            <p:nvPr/>
          </p:nvCxnSpPr>
          <p:spPr bwMode="auto">
            <a:xfrm rot="5400000">
              <a:off x="3864" y="1992"/>
              <a:ext cx="720" cy="768"/>
            </a:xfrm>
            <a:prstGeom prst="bentConnector2">
              <a:avLst/>
            </a:prstGeom>
            <a:noFill/>
            <a:ln w="28575">
              <a:solidFill>
                <a:schemeClr val="tx1"/>
              </a:solidFill>
              <a:miter lim="800000"/>
              <a:headEnd/>
              <a:tailEnd type="stealth" w="med" len="med"/>
            </a:ln>
            <a:effectLst/>
          </p:spPr>
        </p:cxnSp>
        <p:sp>
          <p:nvSpPr>
            <p:cNvPr id="83981" name="Text Box 13"/>
            <p:cNvSpPr txBox="1">
              <a:spLocks noChangeArrowheads="1"/>
            </p:cNvSpPr>
            <p:nvPr/>
          </p:nvSpPr>
          <p:spPr bwMode="auto">
            <a:xfrm>
              <a:off x="3840" y="2112"/>
              <a:ext cx="1598" cy="404"/>
            </a:xfrm>
            <a:prstGeom prst="rect">
              <a:avLst/>
            </a:prstGeom>
            <a:solidFill>
              <a:schemeClr val="bg1"/>
            </a:solidFill>
            <a:ln w="9525">
              <a:noFill/>
              <a:miter lim="800000"/>
              <a:headEnd/>
              <a:tailEnd/>
            </a:ln>
            <a:effectLst/>
          </p:spPr>
          <p:txBody>
            <a:bodyPr wrap="none">
              <a:spAutoFit/>
            </a:bodyPr>
            <a:lstStyle/>
            <a:p>
              <a:r>
                <a:rPr lang="en-GB" altLang="zh-CN" i="1">
                  <a:latin typeface="Tahoma" pitchFamily="34" charset="0"/>
                  <a:ea typeface="SimSun" pitchFamily="2" charset="-122"/>
                </a:rPr>
                <a:t>Data analysis theories</a:t>
              </a:r>
            </a:p>
            <a:p>
              <a:r>
                <a:rPr lang="en-GB" altLang="zh-CN" i="1">
                  <a:latin typeface="Tahoma" pitchFamily="34" charset="0"/>
                  <a:ea typeface="SimSun" pitchFamily="2" charset="-122"/>
                </a:rPr>
                <a:t>methods and measures</a:t>
              </a:r>
              <a:endParaRPr lang="en-GB" i="1">
                <a:latin typeface="Tahoma" pitchFamily="34" charset="0"/>
                <a:ea typeface="SimSun" pitchFamily="2" charset="-122"/>
              </a:endParaRPr>
            </a:p>
          </p:txBody>
        </p:sp>
      </p:grpSp>
      <p:grpSp>
        <p:nvGrpSpPr>
          <p:cNvPr id="4" name="Group 14"/>
          <p:cNvGrpSpPr>
            <a:grpSpLocks/>
          </p:cNvGrpSpPr>
          <p:nvPr/>
        </p:nvGrpSpPr>
        <p:grpSpPr bwMode="auto">
          <a:xfrm>
            <a:off x="762000" y="2717800"/>
            <a:ext cx="2514600" cy="1143000"/>
            <a:chOff x="528" y="2016"/>
            <a:chExt cx="1584" cy="720"/>
          </a:xfrm>
        </p:grpSpPr>
        <p:cxnSp>
          <p:nvCxnSpPr>
            <p:cNvPr id="83983" name="AutoShape 15"/>
            <p:cNvCxnSpPr>
              <a:cxnSpLocks noChangeShapeType="1"/>
              <a:stCxn id="83972" idx="4"/>
              <a:endCxn id="83975" idx="1"/>
            </p:cNvCxnSpPr>
            <p:nvPr/>
          </p:nvCxnSpPr>
          <p:spPr bwMode="auto">
            <a:xfrm rot="16200000" flipH="1">
              <a:off x="1380" y="2004"/>
              <a:ext cx="720" cy="744"/>
            </a:xfrm>
            <a:prstGeom prst="bentConnector2">
              <a:avLst/>
            </a:prstGeom>
            <a:noFill/>
            <a:ln w="28575">
              <a:solidFill>
                <a:schemeClr val="tx1"/>
              </a:solidFill>
              <a:miter lim="800000"/>
              <a:headEnd/>
              <a:tailEnd type="stealth" w="med" len="med"/>
            </a:ln>
            <a:effectLst/>
          </p:spPr>
        </p:cxnSp>
        <p:sp>
          <p:nvSpPr>
            <p:cNvPr id="83984" name="Text Box 16"/>
            <p:cNvSpPr txBox="1">
              <a:spLocks noChangeArrowheads="1"/>
            </p:cNvSpPr>
            <p:nvPr/>
          </p:nvSpPr>
          <p:spPr bwMode="auto">
            <a:xfrm>
              <a:off x="528" y="2112"/>
              <a:ext cx="1548" cy="404"/>
            </a:xfrm>
            <a:prstGeom prst="rect">
              <a:avLst/>
            </a:prstGeom>
            <a:solidFill>
              <a:schemeClr val="bg1"/>
            </a:solidFill>
            <a:ln w="9525">
              <a:noFill/>
              <a:miter lim="800000"/>
              <a:headEnd/>
              <a:tailEnd/>
            </a:ln>
            <a:effectLst/>
          </p:spPr>
          <p:txBody>
            <a:bodyPr wrap="none">
              <a:spAutoFit/>
            </a:bodyPr>
            <a:lstStyle/>
            <a:p>
              <a:pPr eaLnBrk="0" hangingPunct="0"/>
              <a:r>
                <a:rPr lang="en-GB" altLang="zh-CN" i="1">
                  <a:latin typeface="Tahoma" pitchFamily="34" charset="0"/>
                  <a:ea typeface="SimSun" pitchFamily="2" charset="-122"/>
                </a:rPr>
                <a:t>Inductive &amp; deductive </a:t>
              </a:r>
            </a:p>
            <a:p>
              <a:pPr eaLnBrk="0" hangingPunct="0"/>
              <a:r>
                <a:rPr lang="en-GB" altLang="zh-CN" i="1">
                  <a:latin typeface="Tahoma" pitchFamily="34" charset="0"/>
                  <a:ea typeface="SimSun" pitchFamily="2" charset="-122"/>
                </a:rPr>
                <a:t>learning methods</a:t>
              </a:r>
            </a:p>
          </p:txBody>
        </p:sp>
      </p:grpSp>
    </p:spTree>
    <p:extLst>
      <p:ext uri="{BB962C8B-B14F-4D97-AF65-F5344CB8AC3E}">
        <p14:creationId xmlns:p14="http://schemas.microsoft.com/office/powerpoint/2010/main" val="38634100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32" fill="hold" grpId="0" nodeType="clickEffect">
                                  <p:stCondLst>
                                    <p:cond delay="0"/>
                                  </p:stCondLst>
                                  <p:childTnLst>
                                    <p:set>
                                      <p:cBhvr>
                                        <p:cTn id="6" dur="1" fill="hold">
                                          <p:stCondLst>
                                            <p:cond delay="0"/>
                                          </p:stCondLst>
                                        </p:cTn>
                                        <p:tgtEl>
                                          <p:spTgt spid="83972"/>
                                        </p:tgtEl>
                                        <p:attrNameLst>
                                          <p:attrName>style.visibility</p:attrName>
                                        </p:attrNameLst>
                                      </p:cBhvr>
                                      <p:to>
                                        <p:strVal val="visible"/>
                                      </p:to>
                                    </p:set>
                                    <p:animEffect transition="in" filter="box(out)">
                                      <p:cBhvr>
                                        <p:cTn id="7" dur="500"/>
                                        <p:tgtEl>
                                          <p:spTgt spid="83972"/>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32" fill="hold" grpId="0" nodeType="clickEffect">
                                  <p:stCondLst>
                                    <p:cond delay="0"/>
                                  </p:stCondLst>
                                  <p:childTnLst>
                                    <p:set>
                                      <p:cBhvr>
                                        <p:cTn id="11" dur="1" fill="hold">
                                          <p:stCondLst>
                                            <p:cond delay="0"/>
                                          </p:stCondLst>
                                        </p:cTn>
                                        <p:tgtEl>
                                          <p:spTgt spid="83973"/>
                                        </p:tgtEl>
                                        <p:attrNameLst>
                                          <p:attrName>style.visibility</p:attrName>
                                        </p:attrNameLst>
                                      </p:cBhvr>
                                      <p:to>
                                        <p:strVal val="visible"/>
                                      </p:to>
                                    </p:set>
                                    <p:animEffect transition="in" filter="box(out)">
                                      <p:cBhvr>
                                        <p:cTn id="12" dur="500"/>
                                        <p:tgtEl>
                                          <p:spTgt spid="83973"/>
                                        </p:tgtEl>
                                      </p:cBhvr>
                                    </p:animEffect>
                                  </p:childTnLst>
                                </p:cTn>
                              </p:par>
                            </p:childTnLst>
                          </p:cTn>
                        </p:par>
                      </p:childTnLst>
                    </p:cTn>
                  </p:par>
                  <p:par>
                    <p:cTn id="13" fill="hold">
                      <p:stCondLst>
                        <p:cond delay="indefinite"/>
                      </p:stCondLst>
                      <p:childTnLst>
                        <p:par>
                          <p:cTn id="14" fill="hold">
                            <p:stCondLst>
                              <p:cond delay="0"/>
                            </p:stCondLst>
                            <p:childTnLst>
                              <p:par>
                                <p:cTn id="15" presetID="4" presetClass="entr" presetSubtype="32" fill="hold" grpId="0" nodeType="clickEffect">
                                  <p:stCondLst>
                                    <p:cond delay="0"/>
                                  </p:stCondLst>
                                  <p:childTnLst>
                                    <p:set>
                                      <p:cBhvr>
                                        <p:cTn id="16" dur="1" fill="hold">
                                          <p:stCondLst>
                                            <p:cond delay="0"/>
                                          </p:stCondLst>
                                        </p:cTn>
                                        <p:tgtEl>
                                          <p:spTgt spid="83974"/>
                                        </p:tgtEl>
                                        <p:attrNameLst>
                                          <p:attrName>style.visibility</p:attrName>
                                        </p:attrNameLst>
                                      </p:cBhvr>
                                      <p:to>
                                        <p:strVal val="visible"/>
                                      </p:to>
                                    </p:set>
                                    <p:animEffect transition="in" filter="box(out)">
                                      <p:cBhvr>
                                        <p:cTn id="17" dur="500"/>
                                        <p:tgtEl>
                                          <p:spTgt spid="83974"/>
                                        </p:tgtEl>
                                      </p:cBhvr>
                                    </p:animEffec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nodeType="clickEffect">
                                  <p:stCondLst>
                                    <p:cond delay="0"/>
                                  </p:stCondLst>
                                  <p:childTnLst>
                                    <p:set>
                                      <p:cBhvr>
                                        <p:cTn id="21" dur="1" fill="hold">
                                          <p:stCondLst>
                                            <p:cond delay="499"/>
                                          </p:stCondLst>
                                        </p:cTn>
                                        <p:tgtEl>
                                          <p:spTgt spid="4"/>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nodeType="clickEffect">
                                  <p:stCondLst>
                                    <p:cond delay="0"/>
                                  </p:stCondLst>
                                  <p:childTnLst>
                                    <p:set>
                                      <p:cBhvr>
                                        <p:cTn id="25" dur="1" fill="hold">
                                          <p:stCondLst>
                                            <p:cond delay="499"/>
                                          </p:stCondLst>
                                        </p:cTn>
                                        <p:tgtEl>
                                          <p:spTgt spid="3"/>
                                        </p:tgtEl>
                                        <p:attrNameLst>
                                          <p:attrName>style.visibility</p:attrName>
                                        </p:attrNameLst>
                                      </p:cBhvr>
                                      <p:to>
                                        <p:strVal val="visible"/>
                                      </p:to>
                                    </p:set>
                                  </p:childTnLst>
                                </p:cTn>
                              </p:par>
                            </p:childTnLst>
                          </p:cTn>
                        </p:par>
                      </p:childTnLst>
                    </p:cTn>
                  </p:par>
                  <p:par>
                    <p:cTn id="26" fill="hold">
                      <p:stCondLst>
                        <p:cond delay="indefinite"/>
                      </p:stCondLst>
                      <p:childTnLst>
                        <p:par>
                          <p:cTn id="27" fill="hold">
                            <p:stCondLst>
                              <p:cond delay="0"/>
                            </p:stCondLst>
                            <p:childTnLst>
                              <p:par>
                                <p:cTn id="28" presetID="1" presetClass="entr" presetSubtype="0" fill="hold" nodeType="clickEffect">
                                  <p:stCondLst>
                                    <p:cond delay="0"/>
                                  </p:stCondLst>
                                  <p:childTnLst>
                                    <p:set>
                                      <p:cBhvr>
                                        <p:cTn id="29" dur="1" fill="hold">
                                          <p:stCondLst>
                                            <p:cond delay="499"/>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3972" grpId="0" animBg="1" autoUpdateAnimBg="0"/>
      <p:bldP spid="83973" grpId="0" animBg="1" autoUpdateAnimBg="0"/>
      <p:bldP spid="83974" grpId="0" animBg="1" autoUpdateAnimBg="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7"/>
          <p:cNvSpPr>
            <a:spLocks noGrp="1"/>
          </p:cNvSpPr>
          <p:nvPr>
            <p:ph type="title" idx="4294967295"/>
          </p:nvPr>
        </p:nvSpPr>
        <p:spPr>
          <a:xfrm>
            <a:off x="130968" y="188640"/>
            <a:ext cx="7272338" cy="1012825"/>
          </a:xfrm>
        </p:spPr>
        <p:txBody>
          <a:bodyPr>
            <a:normAutofit/>
          </a:bodyPr>
          <a:lstStyle/>
          <a:p>
            <a:r>
              <a:rPr lang="en-GB" sz="3600" dirty="0" smtClean="0"/>
              <a:t>Data Mining Process</a:t>
            </a:r>
          </a:p>
        </p:txBody>
      </p:sp>
      <p:grpSp>
        <p:nvGrpSpPr>
          <p:cNvPr id="2" name="Group 39"/>
          <p:cNvGrpSpPr>
            <a:grpSpLocks/>
          </p:cNvGrpSpPr>
          <p:nvPr/>
        </p:nvGrpSpPr>
        <p:grpSpPr bwMode="auto">
          <a:xfrm>
            <a:off x="1096963" y="1268413"/>
            <a:ext cx="7132637" cy="4673600"/>
            <a:chOff x="691" y="912"/>
            <a:chExt cx="4493" cy="2944"/>
          </a:xfrm>
        </p:grpSpPr>
        <p:grpSp>
          <p:nvGrpSpPr>
            <p:cNvPr id="3" name="Group 1045"/>
            <p:cNvGrpSpPr>
              <a:grpSpLocks/>
            </p:cNvGrpSpPr>
            <p:nvPr/>
          </p:nvGrpSpPr>
          <p:grpSpPr bwMode="auto">
            <a:xfrm>
              <a:off x="691" y="912"/>
              <a:ext cx="4493" cy="1776"/>
              <a:chOff x="340" y="1824"/>
              <a:chExt cx="4305" cy="1680"/>
            </a:xfrm>
          </p:grpSpPr>
          <p:cxnSp>
            <p:nvCxnSpPr>
              <p:cNvPr id="11278" name="AutoShape 1046"/>
              <p:cNvCxnSpPr>
                <a:cxnSpLocks noChangeShapeType="1"/>
              </p:cNvCxnSpPr>
              <p:nvPr/>
            </p:nvCxnSpPr>
            <p:spPr bwMode="auto">
              <a:xfrm rot="10800000">
                <a:off x="2400" y="2928"/>
                <a:ext cx="720" cy="360"/>
              </a:xfrm>
              <a:prstGeom prst="bentConnector3">
                <a:avLst>
                  <a:gd name="adj1" fmla="val 100000"/>
                </a:avLst>
              </a:prstGeom>
              <a:noFill/>
              <a:ln w="19050">
                <a:solidFill>
                  <a:schemeClr val="tx1"/>
                </a:solidFill>
                <a:prstDash val="dash"/>
                <a:miter lim="800000"/>
                <a:headEnd/>
                <a:tailEnd type="triangle" w="med" len="lg"/>
              </a:ln>
            </p:spPr>
          </p:cxnSp>
          <p:grpSp>
            <p:nvGrpSpPr>
              <p:cNvPr id="4" name="Group 1047"/>
              <p:cNvGrpSpPr>
                <a:grpSpLocks/>
              </p:cNvGrpSpPr>
              <p:nvPr/>
            </p:nvGrpSpPr>
            <p:grpSpPr bwMode="auto">
              <a:xfrm>
                <a:off x="3648" y="2976"/>
                <a:ext cx="288" cy="288"/>
                <a:chOff x="1584" y="1824"/>
                <a:chExt cx="288" cy="288"/>
              </a:xfrm>
            </p:grpSpPr>
            <p:sp>
              <p:nvSpPr>
                <p:cNvPr id="11301" name="Oval 1048"/>
                <p:cNvSpPr>
                  <a:spLocks noChangeArrowheads="1"/>
                </p:cNvSpPr>
                <p:nvPr/>
              </p:nvSpPr>
              <p:spPr bwMode="auto">
                <a:xfrm>
                  <a:off x="1584" y="1824"/>
                  <a:ext cx="288" cy="288"/>
                </a:xfrm>
                <a:prstGeom prst="ellipse">
                  <a:avLst/>
                </a:prstGeom>
                <a:noFill/>
                <a:ln w="19050">
                  <a:solidFill>
                    <a:schemeClr val="tx1"/>
                  </a:solidFill>
                  <a:prstDash val="dash"/>
                  <a:round/>
                  <a:headEnd/>
                  <a:tailEnd/>
                </a:ln>
              </p:spPr>
              <p:txBody>
                <a:bodyPr wrap="none" anchor="ctr"/>
                <a:lstStyle/>
                <a:p>
                  <a:endParaRPr lang="en-GB"/>
                </a:p>
              </p:txBody>
            </p:sp>
            <p:sp>
              <p:nvSpPr>
                <p:cNvPr id="11302" name="Line 1049"/>
                <p:cNvSpPr>
                  <a:spLocks noChangeShapeType="1"/>
                </p:cNvSpPr>
                <p:nvPr/>
              </p:nvSpPr>
              <p:spPr bwMode="auto">
                <a:xfrm>
                  <a:off x="1584" y="1968"/>
                  <a:ext cx="0" cy="48"/>
                </a:xfrm>
                <a:prstGeom prst="line">
                  <a:avLst/>
                </a:prstGeom>
                <a:noFill/>
                <a:ln w="9525">
                  <a:solidFill>
                    <a:schemeClr val="tx1"/>
                  </a:solidFill>
                  <a:round/>
                  <a:headEnd/>
                  <a:tailEnd type="stealth" w="med" len="med"/>
                </a:ln>
              </p:spPr>
              <p:txBody>
                <a:bodyPr wrap="none" anchor="ctr"/>
                <a:lstStyle/>
                <a:p>
                  <a:endParaRPr lang="en-GB"/>
                </a:p>
              </p:txBody>
            </p:sp>
          </p:grpSp>
          <p:grpSp>
            <p:nvGrpSpPr>
              <p:cNvPr id="5" name="Group 1050"/>
              <p:cNvGrpSpPr>
                <a:grpSpLocks/>
              </p:cNvGrpSpPr>
              <p:nvPr/>
            </p:nvGrpSpPr>
            <p:grpSpPr bwMode="auto">
              <a:xfrm>
                <a:off x="2592" y="2400"/>
                <a:ext cx="288" cy="288"/>
                <a:chOff x="1584" y="1824"/>
                <a:chExt cx="288" cy="288"/>
              </a:xfrm>
            </p:grpSpPr>
            <p:sp>
              <p:nvSpPr>
                <p:cNvPr id="11299" name="Oval 1051"/>
                <p:cNvSpPr>
                  <a:spLocks noChangeArrowheads="1"/>
                </p:cNvSpPr>
                <p:nvPr/>
              </p:nvSpPr>
              <p:spPr bwMode="auto">
                <a:xfrm>
                  <a:off x="1584" y="1824"/>
                  <a:ext cx="288" cy="288"/>
                </a:xfrm>
                <a:prstGeom prst="ellipse">
                  <a:avLst/>
                </a:prstGeom>
                <a:noFill/>
                <a:ln w="19050">
                  <a:solidFill>
                    <a:schemeClr val="tx1"/>
                  </a:solidFill>
                  <a:prstDash val="dash"/>
                  <a:round/>
                  <a:headEnd/>
                  <a:tailEnd/>
                </a:ln>
              </p:spPr>
              <p:txBody>
                <a:bodyPr wrap="none" anchor="ctr"/>
                <a:lstStyle/>
                <a:p>
                  <a:endParaRPr lang="en-GB"/>
                </a:p>
              </p:txBody>
            </p:sp>
            <p:sp>
              <p:nvSpPr>
                <p:cNvPr id="11300" name="Line 1052"/>
                <p:cNvSpPr>
                  <a:spLocks noChangeShapeType="1"/>
                </p:cNvSpPr>
                <p:nvPr/>
              </p:nvSpPr>
              <p:spPr bwMode="auto">
                <a:xfrm>
                  <a:off x="1584" y="1968"/>
                  <a:ext cx="0" cy="48"/>
                </a:xfrm>
                <a:prstGeom prst="line">
                  <a:avLst/>
                </a:prstGeom>
                <a:noFill/>
                <a:ln w="9525">
                  <a:solidFill>
                    <a:schemeClr val="tx1"/>
                  </a:solidFill>
                  <a:round/>
                  <a:headEnd/>
                  <a:tailEnd type="stealth" w="med" len="med"/>
                </a:ln>
              </p:spPr>
              <p:txBody>
                <a:bodyPr wrap="none" anchor="ctr"/>
                <a:lstStyle/>
                <a:p>
                  <a:endParaRPr lang="en-GB"/>
                </a:p>
              </p:txBody>
            </p:sp>
          </p:grpSp>
          <p:grpSp>
            <p:nvGrpSpPr>
              <p:cNvPr id="6" name="Group 1053"/>
              <p:cNvGrpSpPr>
                <a:grpSpLocks/>
              </p:cNvGrpSpPr>
              <p:nvPr/>
            </p:nvGrpSpPr>
            <p:grpSpPr bwMode="auto">
              <a:xfrm>
                <a:off x="1584" y="1824"/>
                <a:ext cx="288" cy="288"/>
                <a:chOff x="1584" y="1824"/>
                <a:chExt cx="288" cy="288"/>
              </a:xfrm>
            </p:grpSpPr>
            <p:sp>
              <p:nvSpPr>
                <p:cNvPr id="11297" name="Oval 1054"/>
                <p:cNvSpPr>
                  <a:spLocks noChangeArrowheads="1"/>
                </p:cNvSpPr>
                <p:nvPr/>
              </p:nvSpPr>
              <p:spPr bwMode="auto">
                <a:xfrm>
                  <a:off x="1584" y="1824"/>
                  <a:ext cx="288" cy="288"/>
                </a:xfrm>
                <a:prstGeom prst="ellipse">
                  <a:avLst/>
                </a:prstGeom>
                <a:noFill/>
                <a:ln w="19050">
                  <a:solidFill>
                    <a:schemeClr val="tx1"/>
                  </a:solidFill>
                  <a:prstDash val="dash"/>
                  <a:round/>
                  <a:headEnd/>
                  <a:tailEnd/>
                </a:ln>
              </p:spPr>
              <p:txBody>
                <a:bodyPr wrap="none" anchor="ctr"/>
                <a:lstStyle/>
                <a:p>
                  <a:endParaRPr lang="en-GB"/>
                </a:p>
              </p:txBody>
            </p:sp>
            <p:sp>
              <p:nvSpPr>
                <p:cNvPr id="11298" name="Line 1055"/>
                <p:cNvSpPr>
                  <a:spLocks noChangeShapeType="1"/>
                </p:cNvSpPr>
                <p:nvPr/>
              </p:nvSpPr>
              <p:spPr bwMode="auto">
                <a:xfrm>
                  <a:off x="1584" y="1968"/>
                  <a:ext cx="0" cy="48"/>
                </a:xfrm>
                <a:prstGeom prst="line">
                  <a:avLst/>
                </a:prstGeom>
                <a:noFill/>
                <a:ln w="9525">
                  <a:solidFill>
                    <a:schemeClr val="tx1"/>
                  </a:solidFill>
                  <a:round/>
                  <a:headEnd/>
                  <a:tailEnd type="stealth" w="med" len="med"/>
                </a:ln>
              </p:spPr>
              <p:txBody>
                <a:bodyPr wrap="none" anchor="ctr"/>
                <a:lstStyle/>
                <a:p>
                  <a:endParaRPr lang="en-GB"/>
                </a:p>
              </p:txBody>
            </p:sp>
          </p:grpSp>
          <p:sp>
            <p:nvSpPr>
              <p:cNvPr id="11282" name="Rectangle 1056"/>
              <p:cNvSpPr>
                <a:spLocks noChangeArrowheads="1"/>
              </p:cNvSpPr>
              <p:nvPr/>
            </p:nvSpPr>
            <p:spPr bwMode="auto">
              <a:xfrm>
                <a:off x="1056" y="2016"/>
                <a:ext cx="672" cy="336"/>
              </a:xfrm>
              <a:prstGeom prst="rect">
                <a:avLst/>
              </a:prstGeom>
              <a:solidFill>
                <a:srgbClr val="EAEAEA"/>
              </a:solidFill>
              <a:ln w="9525">
                <a:solidFill>
                  <a:schemeClr val="tx1"/>
                </a:solidFill>
                <a:miter lim="800000"/>
                <a:headEnd/>
                <a:tailEnd/>
              </a:ln>
            </p:spPr>
            <p:txBody>
              <a:bodyPr wrap="none" anchor="ctr"/>
              <a:lstStyle/>
              <a:p>
                <a:endParaRPr lang="en-GB"/>
              </a:p>
            </p:txBody>
          </p:sp>
          <p:sp>
            <p:nvSpPr>
              <p:cNvPr id="11283" name="Text Box 1057"/>
              <p:cNvSpPr txBox="1">
                <a:spLocks noChangeArrowheads="1"/>
              </p:cNvSpPr>
              <p:nvPr/>
            </p:nvSpPr>
            <p:spPr bwMode="auto">
              <a:xfrm>
                <a:off x="1126" y="2020"/>
                <a:ext cx="542" cy="308"/>
              </a:xfrm>
              <a:prstGeom prst="rect">
                <a:avLst/>
              </a:prstGeom>
              <a:noFill/>
              <a:ln w="9525">
                <a:noFill/>
                <a:miter lim="800000"/>
                <a:headEnd/>
                <a:tailEnd/>
              </a:ln>
            </p:spPr>
            <p:txBody>
              <a:bodyPr wrap="none">
                <a:spAutoFit/>
              </a:bodyPr>
              <a:lstStyle/>
              <a:p>
                <a:pPr algn="ctr"/>
                <a:r>
                  <a:rPr lang="en-GB" sz="1400" b="1">
                    <a:latin typeface="Arial Narrow" pitchFamily="34" charset="0"/>
                  </a:rPr>
                  <a:t>Preparing</a:t>
                </a:r>
              </a:p>
              <a:p>
                <a:pPr algn="ctr"/>
                <a:r>
                  <a:rPr lang="en-GB" sz="1400" b="1">
                    <a:latin typeface="Arial Narrow" pitchFamily="34" charset="0"/>
                  </a:rPr>
                  <a:t>Input Data</a:t>
                </a:r>
              </a:p>
            </p:txBody>
          </p:sp>
          <p:sp>
            <p:nvSpPr>
              <p:cNvPr id="11284" name="Rectangle 1058"/>
              <p:cNvSpPr>
                <a:spLocks noChangeArrowheads="1"/>
              </p:cNvSpPr>
              <p:nvPr/>
            </p:nvSpPr>
            <p:spPr bwMode="auto">
              <a:xfrm>
                <a:off x="2064" y="2592"/>
                <a:ext cx="672" cy="336"/>
              </a:xfrm>
              <a:prstGeom prst="rect">
                <a:avLst/>
              </a:prstGeom>
              <a:solidFill>
                <a:srgbClr val="EAEAEA"/>
              </a:solidFill>
              <a:ln w="9525">
                <a:solidFill>
                  <a:schemeClr val="tx1"/>
                </a:solidFill>
                <a:miter lim="800000"/>
                <a:headEnd/>
                <a:tailEnd/>
              </a:ln>
            </p:spPr>
            <p:txBody>
              <a:bodyPr wrap="none" anchor="ctr"/>
              <a:lstStyle/>
              <a:p>
                <a:endParaRPr lang="en-GB"/>
              </a:p>
            </p:txBody>
          </p:sp>
          <p:sp>
            <p:nvSpPr>
              <p:cNvPr id="11285" name="Text Box 1059"/>
              <p:cNvSpPr txBox="1">
                <a:spLocks noChangeArrowheads="1"/>
              </p:cNvSpPr>
              <p:nvPr/>
            </p:nvSpPr>
            <p:spPr bwMode="auto">
              <a:xfrm>
                <a:off x="2173" y="2592"/>
                <a:ext cx="464" cy="308"/>
              </a:xfrm>
              <a:prstGeom prst="rect">
                <a:avLst/>
              </a:prstGeom>
              <a:noFill/>
              <a:ln w="9525">
                <a:noFill/>
                <a:miter lim="800000"/>
                <a:headEnd/>
                <a:tailEnd/>
              </a:ln>
            </p:spPr>
            <p:txBody>
              <a:bodyPr wrap="none">
                <a:spAutoFit/>
              </a:bodyPr>
              <a:lstStyle/>
              <a:p>
                <a:pPr algn="ctr"/>
                <a:r>
                  <a:rPr lang="en-GB" sz="1400" b="1">
                    <a:latin typeface="Arial Narrow" pitchFamily="34" charset="0"/>
                  </a:rPr>
                  <a:t>Mining</a:t>
                </a:r>
              </a:p>
              <a:p>
                <a:pPr algn="ctr"/>
                <a:r>
                  <a:rPr lang="en-GB" sz="1400" b="1">
                    <a:latin typeface="Arial Narrow" pitchFamily="34" charset="0"/>
                  </a:rPr>
                  <a:t>Patterns</a:t>
                </a:r>
              </a:p>
            </p:txBody>
          </p:sp>
          <p:sp>
            <p:nvSpPr>
              <p:cNvPr id="11286" name="Rectangle 1060"/>
              <p:cNvSpPr>
                <a:spLocks noChangeArrowheads="1"/>
              </p:cNvSpPr>
              <p:nvPr/>
            </p:nvSpPr>
            <p:spPr bwMode="auto">
              <a:xfrm>
                <a:off x="3024" y="3168"/>
                <a:ext cx="768" cy="336"/>
              </a:xfrm>
              <a:prstGeom prst="rect">
                <a:avLst/>
              </a:prstGeom>
              <a:solidFill>
                <a:srgbClr val="EAEAEA"/>
              </a:solidFill>
              <a:ln w="9525">
                <a:solidFill>
                  <a:schemeClr val="tx1"/>
                </a:solidFill>
                <a:miter lim="800000"/>
                <a:headEnd/>
                <a:tailEnd/>
              </a:ln>
            </p:spPr>
            <p:txBody>
              <a:bodyPr wrap="none" anchor="ctr"/>
              <a:lstStyle/>
              <a:p>
                <a:endParaRPr lang="en-GB"/>
              </a:p>
            </p:txBody>
          </p:sp>
          <p:sp>
            <p:nvSpPr>
              <p:cNvPr id="11287" name="Text Box 1061"/>
              <p:cNvSpPr txBox="1">
                <a:spLocks noChangeArrowheads="1"/>
              </p:cNvSpPr>
              <p:nvPr/>
            </p:nvSpPr>
            <p:spPr bwMode="auto">
              <a:xfrm>
                <a:off x="2993" y="3168"/>
                <a:ext cx="801" cy="309"/>
              </a:xfrm>
              <a:prstGeom prst="rect">
                <a:avLst/>
              </a:prstGeom>
              <a:noFill/>
              <a:ln w="9525">
                <a:noFill/>
                <a:miter lim="800000"/>
                <a:headEnd/>
                <a:tailEnd/>
              </a:ln>
            </p:spPr>
            <p:txBody>
              <a:bodyPr wrap="none">
                <a:spAutoFit/>
              </a:bodyPr>
              <a:lstStyle/>
              <a:p>
                <a:pPr algn="ctr"/>
                <a:r>
                  <a:rPr lang="en-GB" sz="1400" b="1">
                    <a:latin typeface="Arial Narrow" pitchFamily="34" charset="0"/>
                  </a:rPr>
                  <a:t>Post-processing</a:t>
                </a:r>
              </a:p>
              <a:p>
                <a:pPr algn="ctr"/>
                <a:r>
                  <a:rPr lang="en-GB" sz="1400" b="1">
                    <a:latin typeface="Arial Narrow" pitchFamily="34" charset="0"/>
                  </a:rPr>
                  <a:t>Patterns</a:t>
                </a:r>
              </a:p>
            </p:txBody>
          </p:sp>
          <p:sp>
            <p:nvSpPr>
              <p:cNvPr id="11288" name="Line 1062"/>
              <p:cNvSpPr>
                <a:spLocks noChangeShapeType="1"/>
              </p:cNvSpPr>
              <p:nvPr/>
            </p:nvSpPr>
            <p:spPr bwMode="auto">
              <a:xfrm>
                <a:off x="768" y="2178"/>
                <a:ext cx="288" cy="0"/>
              </a:xfrm>
              <a:prstGeom prst="line">
                <a:avLst/>
              </a:prstGeom>
              <a:noFill/>
              <a:ln w="19050">
                <a:solidFill>
                  <a:schemeClr val="tx1"/>
                </a:solidFill>
                <a:round/>
                <a:headEnd/>
                <a:tailEnd type="stealth" w="lg" len="lg"/>
              </a:ln>
            </p:spPr>
            <p:txBody>
              <a:bodyPr wrap="none" anchor="ctr"/>
              <a:lstStyle/>
              <a:p>
                <a:endParaRPr lang="en-GB"/>
              </a:p>
            </p:txBody>
          </p:sp>
          <p:sp>
            <p:nvSpPr>
              <p:cNvPr id="11289" name="Text Box 1063"/>
              <p:cNvSpPr txBox="1">
                <a:spLocks noChangeArrowheads="1"/>
              </p:cNvSpPr>
              <p:nvPr/>
            </p:nvSpPr>
            <p:spPr bwMode="auto">
              <a:xfrm>
                <a:off x="340" y="2016"/>
                <a:ext cx="371" cy="308"/>
              </a:xfrm>
              <a:prstGeom prst="rect">
                <a:avLst/>
              </a:prstGeom>
              <a:noFill/>
              <a:ln w="9525">
                <a:noFill/>
                <a:miter lim="800000"/>
                <a:headEnd/>
                <a:tailEnd/>
              </a:ln>
            </p:spPr>
            <p:txBody>
              <a:bodyPr wrap="none">
                <a:spAutoFit/>
              </a:bodyPr>
              <a:lstStyle/>
              <a:p>
                <a:pPr algn="ctr"/>
                <a:r>
                  <a:rPr lang="en-GB" sz="1400" b="1"/>
                  <a:t>Input</a:t>
                </a:r>
              </a:p>
              <a:p>
                <a:pPr algn="ctr"/>
                <a:r>
                  <a:rPr lang="en-GB" sz="1400" b="1"/>
                  <a:t>Data</a:t>
                </a:r>
              </a:p>
            </p:txBody>
          </p:sp>
          <p:sp>
            <p:nvSpPr>
              <p:cNvPr id="11290" name="Line 1064"/>
              <p:cNvSpPr>
                <a:spLocks noChangeShapeType="1"/>
              </p:cNvSpPr>
              <p:nvPr/>
            </p:nvSpPr>
            <p:spPr bwMode="auto">
              <a:xfrm>
                <a:off x="3792" y="3330"/>
                <a:ext cx="288" cy="0"/>
              </a:xfrm>
              <a:prstGeom prst="line">
                <a:avLst/>
              </a:prstGeom>
              <a:noFill/>
              <a:ln w="19050">
                <a:solidFill>
                  <a:schemeClr val="tx1"/>
                </a:solidFill>
                <a:round/>
                <a:headEnd/>
                <a:tailEnd type="stealth" w="lg" len="lg"/>
              </a:ln>
            </p:spPr>
            <p:txBody>
              <a:bodyPr wrap="none" anchor="ctr"/>
              <a:lstStyle/>
              <a:p>
                <a:endParaRPr lang="en-GB"/>
              </a:p>
            </p:txBody>
          </p:sp>
          <p:sp>
            <p:nvSpPr>
              <p:cNvPr id="11291" name="Text Box 1065"/>
              <p:cNvSpPr txBox="1">
                <a:spLocks noChangeArrowheads="1"/>
              </p:cNvSpPr>
              <p:nvPr/>
            </p:nvSpPr>
            <p:spPr bwMode="auto">
              <a:xfrm>
                <a:off x="4105" y="3178"/>
                <a:ext cx="540" cy="308"/>
              </a:xfrm>
              <a:prstGeom prst="rect">
                <a:avLst/>
              </a:prstGeom>
              <a:noFill/>
              <a:ln w="9525">
                <a:noFill/>
                <a:miter lim="800000"/>
                <a:headEnd/>
                <a:tailEnd/>
              </a:ln>
            </p:spPr>
            <p:txBody>
              <a:bodyPr wrap="none">
                <a:spAutoFit/>
              </a:bodyPr>
              <a:lstStyle/>
              <a:p>
                <a:pPr algn="ctr"/>
                <a:r>
                  <a:rPr lang="en-GB" sz="1400" b="1"/>
                  <a:t>Output</a:t>
                </a:r>
              </a:p>
              <a:p>
                <a:pPr algn="ctr"/>
                <a:r>
                  <a:rPr lang="en-GB" sz="1400" b="1"/>
                  <a:t>Patterns</a:t>
                </a:r>
              </a:p>
            </p:txBody>
          </p:sp>
          <p:cxnSp>
            <p:nvCxnSpPr>
              <p:cNvPr id="11292" name="AutoShape 1066"/>
              <p:cNvCxnSpPr>
                <a:cxnSpLocks noChangeShapeType="1"/>
                <a:stCxn id="11282" idx="3"/>
                <a:endCxn id="11284" idx="0"/>
              </p:cNvCxnSpPr>
              <p:nvPr/>
            </p:nvCxnSpPr>
            <p:spPr bwMode="auto">
              <a:xfrm>
                <a:off x="1728" y="2184"/>
                <a:ext cx="672" cy="408"/>
              </a:xfrm>
              <a:prstGeom prst="bentConnector2">
                <a:avLst/>
              </a:prstGeom>
              <a:noFill/>
              <a:ln w="19050">
                <a:solidFill>
                  <a:schemeClr val="tx1"/>
                </a:solidFill>
                <a:miter lim="800000"/>
                <a:headEnd/>
                <a:tailEnd type="stealth" w="lg" len="lg"/>
              </a:ln>
            </p:spPr>
          </p:cxnSp>
          <p:cxnSp>
            <p:nvCxnSpPr>
              <p:cNvPr id="11293" name="AutoShape 1067"/>
              <p:cNvCxnSpPr>
                <a:cxnSpLocks noChangeShapeType="1"/>
                <a:stCxn id="11284" idx="3"/>
                <a:endCxn id="11287" idx="0"/>
              </p:cNvCxnSpPr>
              <p:nvPr/>
            </p:nvCxnSpPr>
            <p:spPr bwMode="auto">
              <a:xfrm>
                <a:off x="2736" y="2760"/>
                <a:ext cx="658" cy="408"/>
              </a:xfrm>
              <a:prstGeom prst="bentConnector2">
                <a:avLst/>
              </a:prstGeom>
              <a:noFill/>
              <a:ln w="19050">
                <a:solidFill>
                  <a:schemeClr val="tx1"/>
                </a:solidFill>
                <a:miter lim="800000"/>
                <a:headEnd/>
                <a:tailEnd type="stealth" w="lg" len="lg"/>
              </a:ln>
            </p:spPr>
          </p:cxnSp>
          <p:cxnSp>
            <p:nvCxnSpPr>
              <p:cNvPr id="11294" name="AutoShape 1068"/>
              <p:cNvCxnSpPr>
                <a:cxnSpLocks noChangeShapeType="1"/>
                <a:endCxn id="11283" idx="2"/>
              </p:cNvCxnSpPr>
              <p:nvPr/>
            </p:nvCxnSpPr>
            <p:spPr bwMode="auto">
              <a:xfrm rot="10800000">
                <a:off x="1397" y="2346"/>
                <a:ext cx="662" cy="372"/>
              </a:xfrm>
              <a:prstGeom prst="bentConnector2">
                <a:avLst/>
              </a:prstGeom>
              <a:noFill/>
              <a:ln w="19050">
                <a:solidFill>
                  <a:schemeClr val="tx1"/>
                </a:solidFill>
                <a:prstDash val="dash"/>
                <a:miter lim="800000"/>
                <a:headEnd/>
                <a:tailEnd type="triangle" w="med" len="lg"/>
              </a:ln>
            </p:spPr>
          </p:cxnSp>
          <p:cxnSp>
            <p:nvCxnSpPr>
              <p:cNvPr id="11295" name="AutoShape 1069"/>
              <p:cNvCxnSpPr>
                <a:cxnSpLocks noChangeShapeType="1"/>
              </p:cNvCxnSpPr>
              <p:nvPr/>
            </p:nvCxnSpPr>
            <p:spPr bwMode="auto">
              <a:xfrm rot="10800000">
                <a:off x="1344" y="2352"/>
                <a:ext cx="1627" cy="1052"/>
              </a:xfrm>
              <a:prstGeom prst="bentConnector2">
                <a:avLst/>
              </a:prstGeom>
              <a:noFill/>
              <a:ln w="19050">
                <a:solidFill>
                  <a:schemeClr val="tx1"/>
                </a:solidFill>
                <a:prstDash val="dash"/>
                <a:miter lim="800000"/>
                <a:headEnd/>
                <a:tailEnd type="triangle" w="med" len="lg"/>
              </a:ln>
            </p:spPr>
          </p:cxnSp>
          <p:sp>
            <p:nvSpPr>
              <p:cNvPr id="11296" name="Line 1070"/>
              <p:cNvSpPr>
                <a:spLocks noChangeShapeType="1"/>
              </p:cNvSpPr>
              <p:nvPr/>
            </p:nvSpPr>
            <p:spPr bwMode="auto">
              <a:xfrm>
                <a:off x="2928" y="3402"/>
                <a:ext cx="96" cy="0"/>
              </a:xfrm>
              <a:prstGeom prst="line">
                <a:avLst/>
              </a:prstGeom>
              <a:noFill/>
              <a:ln w="19050">
                <a:solidFill>
                  <a:schemeClr val="tx1"/>
                </a:solidFill>
                <a:round/>
                <a:headEnd/>
                <a:tailEnd/>
              </a:ln>
            </p:spPr>
            <p:txBody>
              <a:bodyPr wrap="none" anchor="ctr"/>
              <a:lstStyle/>
              <a:p>
                <a:endParaRPr lang="en-GB"/>
              </a:p>
            </p:txBody>
          </p:sp>
        </p:grpSp>
        <p:sp>
          <p:nvSpPr>
            <p:cNvPr id="11268" name="Rectangle 1071"/>
            <p:cNvSpPr>
              <a:spLocks noChangeArrowheads="1"/>
            </p:cNvSpPr>
            <p:nvPr/>
          </p:nvSpPr>
          <p:spPr bwMode="auto">
            <a:xfrm>
              <a:off x="912" y="3063"/>
              <a:ext cx="336" cy="121"/>
            </a:xfrm>
            <a:prstGeom prst="rect">
              <a:avLst/>
            </a:prstGeom>
            <a:solidFill>
              <a:srgbClr val="EAEAEA"/>
            </a:solidFill>
            <a:ln w="9525">
              <a:solidFill>
                <a:schemeClr val="tx1"/>
              </a:solidFill>
              <a:miter lim="800000"/>
              <a:headEnd/>
              <a:tailEnd/>
            </a:ln>
          </p:spPr>
          <p:txBody>
            <a:bodyPr wrap="none" anchor="ctr"/>
            <a:lstStyle/>
            <a:p>
              <a:endParaRPr lang="en-GB"/>
            </a:p>
          </p:txBody>
        </p:sp>
        <p:sp>
          <p:nvSpPr>
            <p:cNvPr id="11269" name="Text Box 1072"/>
            <p:cNvSpPr txBox="1">
              <a:spLocks noChangeArrowheads="1"/>
            </p:cNvSpPr>
            <p:nvPr/>
          </p:nvSpPr>
          <p:spPr bwMode="auto">
            <a:xfrm>
              <a:off x="1440" y="3024"/>
              <a:ext cx="1103" cy="192"/>
            </a:xfrm>
            <a:prstGeom prst="rect">
              <a:avLst/>
            </a:prstGeom>
            <a:noFill/>
            <a:ln w="9525">
              <a:noFill/>
              <a:miter lim="800000"/>
              <a:headEnd/>
              <a:tailEnd/>
            </a:ln>
          </p:spPr>
          <p:txBody>
            <a:bodyPr wrap="none">
              <a:spAutoFit/>
            </a:bodyPr>
            <a:lstStyle/>
            <a:p>
              <a:r>
                <a:rPr lang="en-GB" sz="1400"/>
                <a:t>A data mining stage</a:t>
              </a:r>
            </a:p>
          </p:txBody>
        </p:sp>
        <p:sp>
          <p:nvSpPr>
            <p:cNvPr id="11270" name="Text Box 1074"/>
            <p:cNvSpPr txBox="1">
              <a:spLocks noChangeArrowheads="1"/>
            </p:cNvSpPr>
            <p:nvPr/>
          </p:nvSpPr>
          <p:spPr bwMode="auto">
            <a:xfrm>
              <a:off x="1440" y="3232"/>
              <a:ext cx="2473" cy="192"/>
            </a:xfrm>
            <a:prstGeom prst="rect">
              <a:avLst/>
            </a:prstGeom>
            <a:noFill/>
            <a:ln w="9525">
              <a:noFill/>
              <a:miter lim="800000"/>
              <a:headEnd/>
              <a:tailEnd/>
            </a:ln>
          </p:spPr>
          <p:txBody>
            <a:bodyPr wrap="none">
              <a:spAutoFit/>
            </a:bodyPr>
            <a:lstStyle/>
            <a:p>
              <a:r>
                <a:rPr lang="en-GB" sz="1400"/>
                <a:t>Flow of control from one stage to the next stage</a:t>
              </a:r>
            </a:p>
          </p:txBody>
        </p:sp>
        <p:sp>
          <p:nvSpPr>
            <p:cNvPr id="11271" name="Text Box 1076"/>
            <p:cNvSpPr txBox="1">
              <a:spLocks noChangeArrowheads="1"/>
            </p:cNvSpPr>
            <p:nvPr/>
          </p:nvSpPr>
          <p:spPr bwMode="auto">
            <a:xfrm>
              <a:off x="1444" y="3424"/>
              <a:ext cx="2684" cy="192"/>
            </a:xfrm>
            <a:prstGeom prst="rect">
              <a:avLst/>
            </a:prstGeom>
            <a:noFill/>
            <a:ln w="9525">
              <a:noFill/>
              <a:miter lim="800000"/>
              <a:headEnd/>
              <a:tailEnd/>
            </a:ln>
          </p:spPr>
          <p:txBody>
            <a:bodyPr wrap="none">
              <a:spAutoFit/>
            </a:bodyPr>
            <a:lstStyle/>
            <a:p>
              <a:r>
                <a:rPr lang="en-GB" sz="1400"/>
                <a:t>Flow of control from one stage to the previous stage</a:t>
              </a:r>
            </a:p>
          </p:txBody>
        </p:sp>
        <p:grpSp>
          <p:nvGrpSpPr>
            <p:cNvPr id="7" name="Group 1084"/>
            <p:cNvGrpSpPr>
              <a:grpSpLocks/>
            </p:cNvGrpSpPr>
            <p:nvPr/>
          </p:nvGrpSpPr>
          <p:grpSpPr bwMode="auto">
            <a:xfrm>
              <a:off x="960" y="3616"/>
              <a:ext cx="240" cy="240"/>
              <a:chOff x="912" y="3616"/>
              <a:chExt cx="240" cy="240"/>
            </a:xfrm>
          </p:grpSpPr>
          <p:sp>
            <p:nvSpPr>
              <p:cNvPr id="11276" name="Oval 1078"/>
              <p:cNvSpPr>
                <a:spLocks noChangeArrowheads="1"/>
              </p:cNvSpPr>
              <p:nvPr/>
            </p:nvSpPr>
            <p:spPr bwMode="auto">
              <a:xfrm>
                <a:off x="912" y="3616"/>
                <a:ext cx="240" cy="240"/>
              </a:xfrm>
              <a:prstGeom prst="ellipse">
                <a:avLst/>
              </a:prstGeom>
              <a:noFill/>
              <a:ln w="28575">
                <a:solidFill>
                  <a:schemeClr val="tx1"/>
                </a:solidFill>
                <a:prstDash val="sysDot"/>
                <a:round/>
                <a:headEnd/>
                <a:tailEnd/>
              </a:ln>
            </p:spPr>
            <p:txBody>
              <a:bodyPr wrap="none" anchor="ctr"/>
              <a:lstStyle/>
              <a:p>
                <a:endParaRPr lang="en-GB"/>
              </a:p>
            </p:txBody>
          </p:sp>
          <p:sp>
            <p:nvSpPr>
              <p:cNvPr id="11277" name="Line 1079"/>
              <p:cNvSpPr>
                <a:spLocks noChangeShapeType="1"/>
              </p:cNvSpPr>
              <p:nvPr/>
            </p:nvSpPr>
            <p:spPr bwMode="auto">
              <a:xfrm>
                <a:off x="912" y="3694"/>
                <a:ext cx="0" cy="96"/>
              </a:xfrm>
              <a:prstGeom prst="line">
                <a:avLst/>
              </a:prstGeom>
              <a:noFill/>
              <a:ln w="9525">
                <a:solidFill>
                  <a:schemeClr val="tx1"/>
                </a:solidFill>
                <a:round/>
                <a:headEnd/>
                <a:tailEnd type="stealth" w="med" len="med"/>
              </a:ln>
            </p:spPr>
            <p:txBody>
              <a:bodyPr/>
              <a:lstStyle/>
              <a:p>
                <a:endParaRPr lang="en-GB"/>
              </a:p>
            </p:txBody>
          </p:sp>
        </p:grpSp>
        <p:sp>
          <p:nvSpPr>
            <p:cNvPr id="11273" name="Text Box 1080"/>
            <p:cNvSpPr txBox="1">
              <a:spLocks noChangeArrowheads="1"/>
            </p:cNvSpPr>
            <p:nvPr/>
          </p:nvSpPr>
          <p:spPr bwMode="auto">
            <a:xfrm>
              <a:off x="1440" y="3657"/>
              <a:ext cx="1866" cy="192"/>
            </a:xfrm>
            <a:prstGeom prst="rect">
              <a:avLst/>
            </a:prstGeom>
            <a:noFill/>
            <a:ln w="9525">
              <a:noFill/>
              <a:miter lim="800000"/>
              <a:headEnd/>
              <a:tailEnd/>
            </a:ln>
          </p:spPr>
          <p:txBody>
            <a:bodyPr wrap="none">
              <a:spAutoFit/>
            </a:bodyPr>
            <a:lstStyle/>
            <a:p>
              <a:r>
                <a:rPr lang="en-GB" sz="1400"/>
                <a:t>Repetition of the tasks at one stage</a:t>
              </a:r>
            </a:p>
          </p:txBody>
        </p:sp>
        <p:sp>
          <p:nvSpPr>
            <p:cNvPr id="11274" name="Line 1081"/>
            <p:cNvSpPr>
              <a:spLocks noChangeShapeType="1"/>
            </p:cNvSpPr>
            <p:nvPr/>
          </p:nvSpPr>
          <p:spPr bwMode="auto">
            <a:xfrm>
              <a:off x="912" y="3328"/>
              <a:ext cx="336" cy="0"/>
            </a:xfrm>
            <a:prstGeom prst="line">
              <a:avLst/>
            </a:prstGeom>
            <a:noFill/>
            <a:ln w="19050">
              <a:solidFill>
                <a:schemeClr val="tx1"/>
              </a:solidFill>
              <a:round/>
              <a:headEnd/>
              <a:tailEnd type="stealth" w="med" len="med"/>
            </a:ln>
          </p:spPr>
          <p:txBody>
            <a:bodyPr/>
            <a:lstStyle/>
            <a:p>
              <a:endParaRPr lang="en-GB"/>
            </a:p>
          </p:txBody>
        </p:sp>
        <p:sp>
          <p:nvSpPr>
            <p:cNvPr id="11275" name="Line 1083"/>
            <p:cNvSpPr>
              <a:spLocks noChangeShapeType="1"/>
            </p:cNvSpPr>
            <p:nvPr/>
          </p:nvSpPr>
          <p:spPr bwMode="auto">
            <a:xfrm>
              <a:off x="912" y="3520"/>
              <a:ext cx="336" cy="0"/>
            </a:xfrm>
            <a:prstGeom prst="line">
              <a:avLst/>
            </a:prstGeom>
            <a:noFill/>
            <a:ln w="19050">
              <a:solidFill>
                <a:schemeClr val="tx1"/>
              </a:solidFill>
              <a:prstDash val="dash"/>
              <a:round/>
              <a:headEnd/>
              <a:tailEnd type="stealth" w="med" len="med"/>
            </a:ln>
          </p:spPr>
          <p:txBody>
            <a:bodyPr/>
            <a:lstStyle/>
            <a:p>
              <a:endParaRPr lang="en-GB"/>
            </a:p>
          </p:txBody>
        </p:sp>
      </p:grpSp>
    </p:spTree>
    <p:extLst>
      <p:ext uri="{BB962C8B-B14F-4D97-AF65-F5344CB8AC3E}">
        <p14:creationId xmlns:p14="http://schemas.microsoft.com/office/powerpoint/2010/main" val="351448813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7"/>
          <p:cNvSpPr>
            <a:spLocks noGrp="1"/>
          </p:cNvSpPr>
          <p:nvPr>
            <p:ph type="title" idx="4294967295"/>
          </p:nvPr>
        </p:nvSpPr>
        <p:spPr>
          <a:xfrm>
            <a:off x="251520" y="116632"/>
            <a:ext cx="7772400" cy="1012825"/>
          </a:xfrm>
        </p:spPr>
        <p:txBody>
          <a:bodyPr>
            <a:normAutofit/>
          </a:bodyPr>
          <a:lstStyle/>
          <a:p>
            <a:r>
              <a:rPr lang="en-GB" sz="3600" dirty="0" smtClean="0"/>
              <a:t>Data Mining Process</a:t>
            </a:r>
          </a:p>
        </p:txBody>
      </p:sp>
      <p:sp>
        <p:nvSpPr>
          <p:cNvPr id="15363" name="Content Placeholder 8"/>
          <p:cNvSpPr>
            <a:spLocks/>
          </p:cNvSpPr>
          <p:nvPr/>
        </p:nvSpPr>
        <p:spPr bwMode="auto">
          <a:xfrm>
            <a:off x="500034" y="928670"/>
            <a:ext cx="8255000" cy="4724400"/>
          </a:xfrm>
          <a:prstGeom prst="rect">
            <a:avLst/>
          </a:prstGeom>
          <a:noFill/>
          <a:ln w="9525">
            <a:noFill/>
            <a:miter lim="800000"/>
            <a:headEnd/>
            <a:tailEnd/>
          </a:ln>
        </p:spPr>
        <p:txBody>
          <a:bodyPr/>
          <a:lstStyle/>
          <a:p>
            <a:pPr marL="284163" indent="-284163" eaLnBrk="0" hangingPunct="0">
              <a:buFontTx/>
              <a:buChar char="•"/>
            </a:pPr>
            <a:r>
              <a:rPr lang="en-GB" altLang="zh-CN" sz="2800" b="1" dirty="0">
                <a:latin typeface="Helvetica" charset="0"/>
                <a:ea typeface="SimSun" pitchFamily="2" charset="-122"/>
              </a:rPr>
              <a:t>Roles of participants in data mining</a:t>
            </a:r>
            <a:endParaRPr lang="en-GB" sz="2800" b="1" dirty="0"/>
          </a:p>
          <a:p>
            <a:pPr marL="760413" lvl="1" indent="-285750" eaLnBrk="0" hangingPunct="0">
              <a:spcBef>
                <a:spcPct val="20000"/>
              </a:spcBef>
              <a:buFontTx/>
              <a:buChar char="–"/>
            </a:pPr>
            <a:r>
              <a:rPr lang="en-GB" altLang="zh-CN" sz="2400" dirty="0">
                <a:latin typeface="Helvetica" charset="0"/>
                <a:ea typeface="SimSun" pitchFamily="2" charset="-122"/>
              </a:rPr>
              <a:t>Participants include:</a:t>
            </a:r>
          </a:p>
          <a:p>
            <a:pPr marL="1001713" lvl="2" indent="1588" eaLnBrk="0" hangingPunct="0">
              <a:spcBef>
                <a:spcPct val="20000"/>
              </a:spcBef>
              <a:buFontTx/>
              <a:buChar char="•"/>
            </a:pPr>
            <a:r>
              <a:rPr lang="en-GB" altLang="zh-CN" sz="2000" dirty="0">
                <a:latin typeface="Helvetica" charset="0"/>
                <a:ea typeface="SimSun" pitchFamily="2" charset="-122"/>
              </a:rPr>
              <a:t> Data miners / data analysts: main participant of a DM project</a:t>
            </a:r>
          </a:p>
          <a:p>
            <a:pPr marL="1001713" lvl="2" indent="1588" eaLnBrk="0" hangingPunct="0">
              <a:spcBef>
                <a:spcPct val="20000"/>
              </a:spcBef>
              <a:buFontTx/>
              <a:buChar char="•"/>
            </a:pPr>
            <a:r>
              <a:rPr lang="en-GB" altLang="zh-CN" sz="2000" dirty="0">
                <a:latin typeface="Helvetica" charset="0"/>
                <a:ea typeface="SimSun" pitchFamily="2" charset="-122"/>
              </a:rPr>
              <a:t> Domain expert: main collaborators of DM project</a:t>
            </a:r>
          </a:p>
          <a:p>
            <a:pPr marL="1001713" lvl="2" indent="1588" eaLnBrk="0" hangingPunct="0">
              <a:spcBef>
                <a:spcPct val="20000"/>
              </a:spcBef>
              <a:buFontTx/>
              <a:buChar char="•"/>
            </a:pPr>
            <a:r>
              <a:rPr lang="en-GB" altLang="zh-CN" sz="2000" dirty="0">
                <a:latin typeface="Helvetica" charset="0"/>
                <a:ea typeface="SimSun" pitchFamily="2" charset="-122"/>
              </a:rPr>
              <a:t> Decision makers: clients of a DM project</a:t>
            </a:r>
          </a:p>
          <a:p>
            <a:pPr marL="760413" lvl="1" indent="-285750" eaLnBrk="0" hangingPunct="0">
              <a:spcBef>
                <a:spcPct val="20000"/>
              </a:spcBef>
              <a:buFontTx/>
              <a:buChar char="–"/>
            </a:pPr>
            <a:r>
              <a:rPr lang="en-GB" altLang="zh-CN" sz="2400" dirty="0">
                <a:latin typeface="Helvetica" charset="0"/>
                <a:ea typeface="SimSun" pitchFamily="2" charset="-122"/>
              </a:rPr>
              <a:t>Risk of human bias in the discovery process</a:t>
            </a:r>
          </a:p>
          <a:p>
            <a:pPr marL="760413" lvl="1" indent="-285750" eaLnBrk="0" hangingPunct="0">
              <a:spcBef>
                <a:spcPct val="20000"/>
              </a:spcBef>
              <a:buFontTx/>
              <a:buChar char="–"/>
            </a:pPr>
            <a:r>
              <a:rPr lang="en-GB" altLang="zh-CN" sz="2400" dirty="0">
                <a:latin typeface="Helvetica" charset="0"/>
                <a:ea typeface="SimSun" pitchFamily="2" charset="-122"/>
              </a:rPr>
              <a:t>Important roles of domain expert</a:t>
            </a:r>
          </a:p>
          <a:p>
            <a:pPr marL="1001713" lvl="2" indent="1588" eaLnBrk="0" hangingPunct="0">
              <a:spcBef>
                <a:spcPct val="20000"/>
              </a:spcBef>
              <a:buFontTx/>
              <a:buChar char="•"/>
            </a:pPr>
            <a:r>
              <a:rPr lang="en-GB" altLang="zh-CN" sz="2000" dirty="0">
                <a:latin typeface="Helvetica" charset="0"/>
                <a:ea typeface="SimSun" pitchFamily="2" charset="-122"/>
              </a:rPr>
              <a:t> Pattern interpretation (for usefulness)</a:t>
            </a:r>
          </a:p>
          <a:p>
            <a:pPr marL="1001713" lvl="2" indent="1588" eaLnBrk="0" hangingPunct="0">
              <a:spcBef>
                <a:spcPct val="20000"/>
              </a:spcBef>
              <a:buFontTx/>
              <a:buChar char="•"/>
            </a:pPr>
            <a:r>
              <a:rPr lang="en-GB" altLang="zh-CN" sz="2000" dirty="0">
                <a:latin typeface="Helvetica" charset="0"/>
                <a:ea typeface="SimSun" pitchFamily="2" charset="-122"/>
              </a:rPr>
              <a:t> Pattern evaluation (for significance)</a:t>
            </a:r>
          </a:p>
          <a:p>
            <a:pPr marL="1001713" lvl="2" indent="1588" eaLnBrk="0" hangingPunct="0">
              <a:spcBef>
                <a:spcPct val="20000"/>
              </a:spcBef>
              <a:buFontTx/>
              <a:buChar char="•"/>
            </a:pPr>
            <a:r>
              <a:rPr lang="en-GB" altLang="zh-CN" sz="2000" dirty="0">
                <a:latin typeface="Helvetica" charset="0"/>
                <a:ea typeface="SimSun" pitchFamily="2" charset="-122"/>
              </a:rPr>
              <a:t> Mining options (for suitable tasks, limited)</a:t>
            </a:r>
          </a:p>
          <a:p>
            <a:pPr marL="1001713" lvl="2" indent="1588" eaLnBrk="0" hangingPunct="0">
              <a:spcBef>
                <a:spcPct val="20000"/>
              </a:spcBef>
              <a:buFontTx/>
              <a:buChar char="•"/>
            </a:pPr>
            <a:r>
              <a:rPr lang="en-GB" altLang="zh-CN" sz="2000" dirty="0">
                <a:latin typeface="Helvetica" charset="0"/>
                <a:ea typeface="SimSun" pitchFamily="2" charset="-122"/>
              </a:rPr>
              <a:t> Advisory on data pre-processing (for suitable operations, limited)</a:t>
            </a:r>
          </a:p>
          <a:p>
            <a:pPr marL="760413" lvl="1" indent="-285750" eaLnBrk="0" hangingPunct="0">
              <a:spcBef>
                <a:spcPct val="20000"/>
              </a:spcBef>
              <a:buFontTx/>
              <a:buChar char="–"/>
            </a:pPr>
            <a:r>
              <a:rPr lang="en-GB" altLang="zh-CN" sz="2400" dirty="0">
                <a:latin typeface="Helvetica" charset="0"/>
                <a:ea typeface="SimSun" pitchFamily="2" charset="-122"/>
              </a:rPr>
              <a:t>Balancing the strength of human and machine</a:t>
            </a:r>
          </a:p>
        </p:txBody>
      </p:sp>
    </p:spTree>
    <p:extLst>
      <p:ext uri="{BB962C8B-B14F-4D97-AF65-F5344CB8AC3E}">
        <p14:creationId xmlns:p14="http://schemas.microsoft.com/office/powerpoint/2010/main" val="4067381409"/>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KDD Tools</a:t>
            </a:r>
            <a:endParaRPr lang="en-GB" dirty="0"/>
          </a:p>
        </p:txBody>
      </p:sp>
      <p:sp>
        <p:nvSpPr>
          <p:cNvPr id="3" name="Content Placeholder 2"/>
          <p:cNvSpPr>
            <a:spLocks noGrp="1"/>
          </p:cNvSpPr>
          <p:nvPr>
            <p:ph idx="1"/>
          </p:nvPr>
        </p:nvSpPr>
        <p:spPr>
          <a:xfrm>
            <a:off x="457200" y="980728"/>
            <a:ext cx="8479536" cy="5593808"/>
          </a:xfrm>
        </p:spPr>
        <p:txBody>
          <a:bodyPr>
            <a:normAutofit/>
          </a:bodyPr>
          <a:lstStyle/>
          <a:p>
            <a:r>
              <a:rPr lang="en-GB" dirty="0" smtClean="0"/>
              <a:t>KDD is used in many fields, not just BI</a:t>
            </a:r>
          </a:p>
          <a:p>
            <a:r>
              <a:rPr lang="en-GB" dirty="0" smtClean="0"/>
              <a:t>Many different tools are therefore available, some more suited to BI than others</a:t>
            </a:r>
          </a:p>
          <a:p>
            <a:r>
              <a:rPr lang="en-GB" dirty="0" smtClean="0"/>
              <a:t>Integrated tools</a:t>
            </a:r>
          </a:p>
          <a:p>
            <a:pPr lvl="1"/>
            <a:r>
              <a:rPr lang="en-GB" dirty="0" smtClean="0"/>
              <a:t>Microsoft Analysis Services</a:t>
            </a:r>
          </a:p>
          <a:p>
            <a:pPr lvl="1"/>
            <a:r>
              <a:rPr lang="en-GB" dirty="0" smtClean="0"/>
              <a:t>Oracle Data Mining</a:t>
            </a:r>
          </a:p>
          <a:p>
            <a:pPr lvl="1"/>
            <a:r>
              <a:rPr lang="en-GB" dirty="0" smtClean="0"/>
              <a:t>SAS Enterprise Miner</a:t>
            </a:r>
          </a:p>
          <a:p>
            <a:pPr lvl="1"/>
            <a:r>
              <a:rPr lang="en-GB" dirty="0" smtClean="0"/>
              <a:t>IBM SPSS Modeller</a:t>
            </a:r>
          </a:p>
          <a:p>
            <a:r>
              <a:rPr lang="en-GB" dirty="0" smtClean="0"/>
              <a:t>Independent tools</a:t>
            </a:r>
          </a:p>
          <a:p>
            <a:pPr lvl="1"/>
            <a:r>
              <a:rPr lang="en-GB" dirty="0" err="1" smtClean="0"/>
              <a:t>RapidMiner</a:t>
            </a:r>
            <a:endParaRPr lang="en-GB" dirty="0" smtClean="0"/>
          </a:p>
          <a:p>
            <a:r>
              <a:rPr lang="en-GB" dirty="0" smtClean="0"/>
              <a:t>Programming tools</a:t>
            </a:r>
          </a:p>
          <a:p>
            <a:pPr lvl="1"/>
            <a:r>
              <a:rPr lang="en-GB" dirty="0" smtClean="0"/>
              <a:t>R (works with Tableau and other visualisation tools)</a:t>
            </a:r>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27</a:t>
            </a:fld>
            <a:endParaRPr lang="en-GB"/>
          </a:p>
        </p:txBody>
      </p:sp>
    </p:spTree>
    <p:extLst>
      <p:ext uri="{BB962C8B-B14F-4D97-AF65-F5344CB8AC3E}">
        <p14:creationId xmlns:p14="http://schemas.microsoft.com/office/powerpoint/2010/main" val="310164504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Exercise:</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The Israeli version of Track &amp; Trace is run by the Shin Bet (the Israeli equivalent of MI5/MI6) and performs the following operations:</a:t>
            </a:r>
          </a:p>
          <a:p>
            <a:pPr lvl="1"/>
            <a:r>
              <a:rPr lang="en-GB" dirty="0" smtClean="0"/>
              <a:t>“…gather </a:t>
            </a:r>
            <a:r>
              <a:rPr lang="en-GB" dirty="0"/>
              <a:t>location data of patients only 14 days prior to their diagnosis and for the purpose of identifying people they came in close contact </a:t>
            </a:r>
            <a:r>
              <a:rPr lang="en-GB" dirty="0" smtClean="0"/>
              <a:t>with … the contents </a:t>
            </a:r>
            <a:r>
              <a:rPr lang="en-GB" dirty="0"/>
              <a:t>of the conversations cannot be gathered but permits the collection of “call details” meaning the phone numbers of the caller and their recipient and the time the </a:t>
            </a:r>
            <a:r>
              <a:rPr lang="en-GB" dirty="0" smtClean="0"/>
              <a:t>call </a:t>
            </a:r>
            <a:r>
              <a:rPr lang="en-GB" dirty="0"/>
              <a:t>took place</a:t>
            </a:r>
            <a:r>
              <a:rPr lang="en-GB" dirty="0" smtClean="0"/>
              <a:t>.”</a:t>
            </a:r>
          </a:p>
          <a:p>
            <a:pPr marL="411480" lvl="1" indent="0" algn="r">
              <a:buNone/>
            </a:pPr>
            <a:r>
              <a:rPr lang="en-GB" sz="1600" dirty="0"/>
              <a:t>https://www.calcalistech.com/ctech/articles/0,7340,L-3825412,00.html</a:t>
            </a:r>
          </a:p>
          <a:p>
            <a:r>
              <a:rPr lang="en-GB" dirty="0" smtClean="0"/>
              <a:t>Suppose that NHS Track &amp; Trace did the same thing (which it doesn’t).</a:t>
            </a:r>
          </a:p>
          <a:p>
            <a:pPr marL="925830" lvl="1" indent="-514350">
              <a:buFont typeface="+mj-lt"/>
              <a:buAutoNum type="arabicPeriod"/>
            </a:pPr>
            <a:r>
              <a:rPr lang="en-GB" dirty="0" smtClean="0"/>
              <a:t>As a member of the Department of Health and Social Care, how might you use this data to improve people’s lives beyond just tracking the Covid-19 outbreak?</a:t>
            </a:r>
          </a:p>
          <a:p>
            <a:pPr marL="925830" lvl="1" indent="-514350">
              <a:buFont typeface="+mj-lt"/>
              <a:buAutoNum type="arabicPeriod"/>
            </a:pPr>
            <a:r>
              <a:rPr lang="en-GB" dirty="0" smtClean="0"/>
              <a:t>As a member of the security services, how might you use this data for the defence of the realm?</a:t>
            </a:r>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28</a:t>
            </a:fld>
            <a:endParaRPr lang="en-GB"/>
          </a:p>
        </p:txBody>
      </p:sp>
    </p:spTree>
    <p:extLst>
      <p:ext uri="{BB962C8B-B14F-4D97-AF65-F5344CB8AC3E}">
        <p14:creationId xmlns:p14="http://schemas.microsoft.com/office/powerpoint/2010/main" val="258363600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Looking ahead</a:t>
            </a:r>
            <a:endParaRPr lang="en-GB" dirty="0"/>
          </a:p>
        </p:txBody>
      </p:sp>
      <p:sp>
        <p:nvSpPr>
          <p:cNvPr id="3" name="Content Placeholder 2"/>
          <p:cNvSpPr>
            <a:spLocks noGrp="1"/>
          </p:cNvSpPr>
          <p:nvPr>
            <p:ph idx="1"/>
          </p:nvPr>
        </p:nvSpPr>
        <p:spPr/>
        <p:txBody>
          <a:bodyPr/>
          <a:lstStyle/>
          <a:p>
            <a:r>
              <a:rPr lang="en-GB" dirty="0" smtClean="0"/>
              <a:t>Next lecture: Dimensional Modelling</a:t>
            </a:r>
            <a:endParaRPr lang="en-GB" dirty="0"/>
          </a:p>
          <a:p>
            <a:endParaRPr lang="en-GB" dirty="0" smtClean="0"/>
          </a:p>
          <a:p>
            <a:r>
              <a:rPr lang="en-GB" dirty="0" smtClean="0"/>
              <a:t>Homework: </a:t>
            </a:r>
          </a:p>
          <a:p>
            <a:pPr lvl="1"/>
            <a:r>
              <a:rPr lang="en-GB" dirty="0" smtClean="0"/>
              <a:t>Read the “Big Data”, “Star schema” and “Data mining” entries on Wikipedia</a:t>
            </a:r>
          </a:p>
          <a:p>
            <a:pPr lvl="1"/>
            <a:r>
              <a:rPr lang="en-GB" dirty="0" smtClean="0"/>
              <a:t>Read chapters 1 and 2 of “Data Warehousing in the age of Big Data” (Krishnan</a:t>
            </a:r>
            <a:r>
              <a:rPr lang="en-GB" dirty="0" smtClean="0"/>
              <a:t>)</a:t>
            </a:r>
          </a:p>
          <a:p>
            <a:pPr lvl="1"/>
            <a:r>
              <a:rPr lang="en-GB" dirty="0"/>
              <a:t>Watch the BBC Horizon episode on “Big Data” available on </a:t>
            </a:r>
            <a:r>
              <a:rPr lang="en-GB" dirty="0" smtClean="0"/>
              <a:t>Moodle</a:t>
            </a:r>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29</a:t>
            </a:fld>
            <a:endParaRPr lang="en-GB"/>
          </a:p>
        </p:txBody>
      </p:sp>
    </p:spTree>
    <p:extLst>
      <p:ext uri="{BB962C8B-B14F-4D97-AF65-F5344CB8AC3E}">
        <p14:creationId xmlns:p14="http://schemas.microsoft.com/office/powerpoint/2010/main" val="3916084260"/>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Nik2013">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Cambria-Calibri">
      <a:majorFont>
        <a:latin typeface="Cambria" panose="02040503050406030204"/>
        <a:ea typeface=""/>
        <a:cs typeface=""/>
        <a:font script="Jpan" typeface="ＭＳ Ｐゴシック"/>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Urban">
      <a:fillStyleLst>
        <a:solidFill>
          <a:schemeClr val="phClr"/>
        </a:solidFill>
        <a:gradFill rotWithShape="1">
          <a:gsLst>
            <a:gs pos="0">
              <a:schemeClr val="phClr">
                <a:tint val="1000"/>
                <a:satMod val="255000"/>
              </a:schemeClr>
            </a:gs>
            <a:gs pos="55000">
              <a:schemeClr val="phClr">
                <a:tint val="12000"/>
                <a:satMod val="255000"/>
              </a:schemeClr>
            </a:gs>
            <a:gs pos="100000">
              <a:schemeClr val="phClr">
                <a:tint val="45000"/>
                <a:satMod val="250000"/>
              </a:schemeClr>
            </a:gs>
          </a:gsLst>
          <a:path path="circle">
            <a:fillToRect l="-40000" t="-90000" r="140000" b="190000"/>
          </a:path>
        </a:gradFill>
        <a:gradFill rotWithShape="1">
          <a:gsLst>
            <a:gs pos="0">
              <a:schemeClr val="phClr">
                <a:tint val="43000"/>
                <a:satMod val="165000"/>
              </a:schemeClr>
            </a:gs>
            <a:gs pos="55000">
              <a:schemeClr val="phClr">
                <a:tint val="83000"/>
                <a:satMod val="155000"/>
              </a:schemeClr>
            </a:gs>
            <a:gs pos="100000">
              <a:schemeClr val="phClr">
                <a:shade val="85000"/>
              </a:schemeClr>
            </a:gs>
          </a:gsLst>
          <a:path path="circle">
            <a:fillToRect l="-40000" t="-90000" r="140000" b="190000"/>
          </a:path>
        </a:gradFill>
      </a:fillStyleLst>
      <a:lnStyleLst>
        <a:ln w="9525" cap="flat" cmpd="sng" algn="ctr">
          <a:solidFill>
            <a:schemeClr val="phClr"/>
          </a:solidFill>
          <a:prstDash val="solid"/>
        </a:ln>
        <a:ln w="19050" cap="flat" cmpd="sng" algn="ctr">
          <a:solidFill>
            <a:schemeClr val="phClr"/>
          </a:solidFill>
          <a:prstDash val="solid"/>
        </a:ln>
        <a:ln w="31750" cap="flat" cmpd="sng" algn="ctr">
          <a:solidFill>
            <a:schemeClr val="phClr"/>
          </a:solidFill>
          <a:prstDash val="solid"/>
        </a:ln>
      </a:lnStyleLst>
      <a:effectStyleLst>
        <a:effectStyle>
          <a:effectLst>
            <a:outerShdw blurRad="51500" dist="25400" dir="5400000" rotWithShape="0">
              <a:srgbClr val="000000">
                <a:alpha val="40000"/>
              </a:srgbClr>
            </a:outerShdw>
          </a:effectLst>
        </a:effectStyle>
        <a:effectStyle>
          <a:effectLst>
            <a:outerShdw blurRad="50800" dist="25400" dir="5400000" rotWithShape="0">
              <a:srgbClr val="000000">
                <a:alpha val="4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phClr">
                <a:satMod val="115000"/>
              </a:schemeClr>
            </a:contourClr>
          </a:sp3d>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Nik2013</Template>
  <TotalTime>865</TotalTime>
  <Words>2043</Words>
  <Application>Microsoft Office PowerPoint</Application>
  <PresentationFormat>On-screen Show (4:3)</PresentationFormat>
  <Paragraphs>259</Paragraphs>
  <Slides>29</Slides>
  <Notes>8</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29</vt:i4>
      </vt:variant>
    </vt:vector>
  </HeadingPairs>
  <TitlesOfParts>
    <vt:vector size="41" baseType="lpstr">
      <vt:lpstr>SimSun</vt:lpstr>
      <vt:lpstr>??</vt:lpstr>
      <vt:lpstr>Arial</vt:lpstr>
      <vt:lpstr>Arial Narrow</vt:lpstr>
      <vt:lpstr>Calibri</vt:lpstr>
      <vt:lpstr>Cambria</vt:lpstr>
      <vt:lpstr>Georgia</vt:lpstr>
      <vt:lpstr>Helvetica</vt:lpstr>
      <vt:lpstr>Tahoma</vt:lpstr>
      <vt:lpstr>Times New Roman</vt:lpstr>
      <vt:lpstr>Wingdings 2</vt:lpstr>
      <vt:lpstr>Nik2013</vt:lpstr>
      <vt:lpstr>Data Warehousing &amp; Data Mining</vt:lpstr>
      <vt:lpstr>Reporting and Analytics</vt:lpstr>
      <vt:lpstr>Reporting and Analytics</vt:lpstr>
      <vt:lpstr>Big Data</vt:lpstr>
      <vt:lpstr>Big Data</vt:lpstr>
      <vt:lpstr>Data Marts</vt:lpstr>
      <vt:lpstr>OLAP</vt:lpstr>
      <vt:lpstr>Star schema database</vt:lpstr>
      <vt:lpstr>OLAP cubes</vt:lpstr>
      <vt:lpstr>OLAP cubes</vt:lpstr>
      <vt:lpstr>OLAP operations</vt:lpstr>
      <vt:lpstr>Pivot</vt:lpstr>
      <vt:lpstr>Drill-down / Drill-up</vt:lpstr>
      <vt:lpstr>Roll-up</vt:lpstr>
      <vt:lpstr>Slice and Dice</vt:lpstr>
      <vt:lpstr>Creating OLAP cubes</vt:lpstr>
      <vt:lpstr>Analysing OLAP cubes</vt:lpstr>
      <vt:lpstr>Beyond OLAP</vt:lpstr>
      <vt:lpstr>Beyond OLAP</vt:lpstr>
      <vt:lpstr>Knowledge Discovery in Databases</vt:lpstr>
      <vt:lpstr>PowerPoint Presentation</vt:lpstr>
      <vt:lpstr>Data Mining</vt:lpstr>
      <vt:lpstr>Data Mining Objectives</vt:lpstr>
      <vt:lpstr>Data Mining &amp; Other Disciplines</vt:lpstr>
      <vt:lpstr>Data Mining Process</vt:lpstr>
      <vt:lpstr>Data Mining Process</vt:lpstr>
      <vt:lpstr>KDD Tools</vt:lpstr>
      <vt:lpstr>Exercise:</vt:lpstr>
      <vt:lpstr>Looking ahead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Warehousing for Business Intelligence</dc:title>
  <dc:creator>PROJECTOR</dc:creator>
  <cp:lastModifiedBy>Nik Whitehead</cp:lastModifiedBy>
  <cp:revision>81</cp:revision>
  <dcterms:created xsi:type="dcterms:W3CDTF">2011-09-13T10:27:46Z</dcterms:created>
  <dcterms:modified xsi:type="dcterms:W3CDTF">2020-10-06T14:20:46Z</dcterms:modified>
</cp:coreProperties>
</file>