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Open Sans" panose="020F0502020204030204" pitchFamily="34" charset="0"/>
      <p:regular r:id="rId19"/>
      <p:bold r:id="rId20"/>
      <p:italic r:id="rId21"/>
      <p:boldItalic r:id="rId22"/>
    </p:embeddedFont>
    <p:embeddedFont>
      <p:font typeface="Open Sans Bold" panose="020B0604020202020204" charset="0"/>
      <p:regular r:id="rId23"/>
      <p:bold r:id="rId24"/>
    </p:embeddedFont>
    <p:embeddedFont>
      <p:font typeface="Poppins Bold"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515" autoAdjust="0"/>
  </p:normalViewPr>
  <p:slideViewPr>
    <p:cSldViewPr>
      <p:cViewPr varScale="1">
        <p:scale>
          <a:sx n="43" d="100"/>
          <a:sy n="43" d="100"/>
        </p:scale>
        <p:origin x="93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80806-037C-41FF-BAFE-0428020FADEE}"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75E726-22E4-4500-A979-C697B4657CEC}" type="slidenum">
              <a:rPr lang="en-GB" smtClean="0"/>
              <a:t>‹#›</a:t>
            </a:fld>
            <a:endParaRPr lang="en-GB"/>
          </a:p>
        </p:txBody>
      </p:sp>
    </p:spTree>
    <p:extLst>
      <p:ext uri="{BB962C8B-B14F-4D97-AF65-F5344CB8AC3E}">
        <p14:creationId xmlns:p14="http://schemas.microsoft.com/office/powerpoint/2010/main" val="4134241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75E726-22E4-4500-A979-C697B4657CEC}" type="slidenum">
              <a:rPr lang="en-GB" smtClean="0"/>
              <a:t>1</a:t>
            </a:fld>
            <a:endParaRPr lang="en-GB"/>
          </a:p>
        </p:txBody>
      </p:sp>
    </p:spTree>
    <p:extLst>
      <p:ext uri="{BB962C8B-B14F-4D97-AF65-F5344CB8AC3E}">
        <p14:creationId xmlns:p14="http://schemas.microsoft.com/office/powerpoint/2010/main" val="3869997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Tesco is one of the largest retail companies in the United Kingdom and plays a major role in the national retail industry. The company was founded in 1919 and has gradually expanded into several international markets. Today, Tesco operates supermarkets, hypermarkets and convenience stores and serves millions of customers every week. It employs over 300,000 people worldwide, making it one of the largest employers in the retail sector. The organisation focuses strongly on operational efficiency, customer satisfaction and employee development. Effective recruitment and training are essential for maintaining high service quality and competitiveness within the retail market (Tesco Plc, 2024; Armstrong &amp; Taylor, 2023).</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3</a:t>
            </a:fld>
            <a:endParaRPr lang="en-GB"/>
          </a:p>
        </p:txBody>
      </p:sp>
    </p:spTree>
    <p:extLst>
      <p:ext uri="{BB962C8B-B14F-4D97-AF65-F5344CB8AC3E}">
        <p14:creationId xmlns:p14="http://schemas.microsoft.com/office/powerpoint/2010/main" val="2134689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is a key human resource function because organisations rely on employees to achieve their strategic objectives. Hiring individuals with the appropriate knowledge, skills and attitudes helps organisations improve productivity and teamwork. When the recruitment process is structured and systematic, it reduces employee turnover and lowers the costs associated with rehiring and retraining employees. Selecting the right candidates also ensures that customer service standards and operational performance remain consistent. In the retail industry, this is particularly important because employees interact directly with customers. In Tesco, the Store Supervisor plays a vital role in organising staff, managing store operations and maintaining service quality (Masters et al., 2025; </a:t>
            </a:r>
            <a:r>
              <a:rPr lang="en-GB" sz="1200" kern="1200" dirty="0" err="1">
                <a:solidFill>
                  <a:schemeClr val="tx1"/>
                </a:solidFill>
                <a:effectLst/>
                <a:latin typeface="+mn-lt"/>
                <a:ea typeface="+mn-ea"/>
                <a:cs typeface="+mn-cs"/>
              </a:rPr>
              <a:t>Bonetti</a:t>
            </a:r>
            <a:r>
              <a:rPr lang="en-GB" sz="1200" kern="1200" dirty="0">
                <a:solidFill>
                  <a:schemeClr val="tx1"/>
                </a:solidFill>
                <a:effectLst/>
                <a:latin typeface="+mn-lt"/>
                <a:ea typeface="+mn-ea"/>
                <a:cs typeface="+mn-cs"/>
              </a:rPr>
              <a:t> et al., 2023).</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4</a:t>
            </a:fld>
            <a:endParaRPr lang="en-GB"/>
          </a:p>
        </p:txBody>
      </p:sp>
    </p:spTree>
    <p:extLst>
      <p:ext uri="{BB962C8B-B14F-4D97-AF65-F5344CB8AC3E}">
        <p14:creationId xmlns:p14="http://schemas.microsoft.com/office/powerpoint/2010/main" val="3015946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Job analysis is an important HR activity that identifies the duties, responsibilities and competencies required for a specific job role. Organisations conduct job analysis before recruitment in order to understand the exact requirements of the position. This process helps ensure that recruitment decisions align with organisational needs and job expectations. Various methods are used in job analysis, including observation of employees, interviews, work diaries and reviewing performance records. In Tesco, job analysis for the Store Supervisor role helps identify responsibilities such as supervising employees, coordinating store activities and monitoring operational performance. It also highlights key tasks such as inventory tracking, customer service management and monitoring sales performance (</a:t>
            </a:r>
            <a:r>
              <a:rPr lang="en-GB" sz="1200" kern="1200" dirty="0" err="1">
                <a:solidFill>
                  <a:schemeClr val="tx1"/>
                </a:solidFill>
                <a:effectLst/>
                <a:latin typeface="+mn-lt"/>
                <a:ea typeface="+mn-ea"/>
                <a:cs typeface="+mn-cs"/>
              </a:rPr>
              <a:t>Kesavan</a:t>
            </a:r>
            <a:r>
              <a:rPr lang="en-GB" sz="1200" kern="1200" dirty="0">
                <a:solidFill>
                  <a:schemeClr val="tx1"/>
                </a:solidFill>
                <a:effectLst/>
                <a:latin typeface="+mn-lt"/>
                <a:ea typeface="+mn-ea"/>
                <a:cs typeface="+mn-cs"/>
              </a:rPr>
              <a:t> et al., 2022; Masters et al., 2025).</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5</a:t>
            </a:fld>
            <a:endParaRPr lang="en-GB"/>
          </a:p>
        </p:txBody>
      </p:sp>
    </p:spTree>
    <p:extLst>
      <p:ext uri="{BB962C8B-B14F-4D97-AF65-F5344CB8AC3E}">
        <p14:creationId xmlns:p14="http://schemas.microsoft.com/office/powerpoint/2010/main" val="1041518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 job description clearly outlines the duties, responsibilities and expectations associated with a particular job role. It helps both employers and candidates understand what the job requires. For a Store Supervisor at Tesco, the primary responsibility is to supervise retail staff and ensure that daily store activities are carried out efficiently. Supervisors also ensure that store operations comply with organisational policies and retail standards. Another important responsibility involves handling customer complaints and ensuring that customer satisfaction remains high. In addition, Store Supervisors support the store manager by monitoring stock levels, tracking sales performance and managing daily operational activities within the store (Meltzer et al., 2020; Dexter, 2020).</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6</a:t>
            </a:fld>
            <a:endParaRPr lang="en-GB"/>
          </a:p>
        </p:txBody>
      </p:sp>
    </p:spTree>
    <p:extLst>
      <p:ext uri="{BB962C8B-B14F-4D97-AF65-F5344CB8AC3E}">
        <p14:creationId xmlns:p14="http://schemas.microsoft.com/office/powerpoint/2010/main" val="3024772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person specification describes the qualifications, skills and personal attributes required for a candidate to perform a job effectively. It helps HR managers identify the most suitable candidate for a role. For the Store Supervisor position at Tesco, essential qualities include strong leadership ability, effective communication skills and the ability to work well within a team. Candidates are also expected to have retail experience and strong problem-solving abilities to manage workplace challenges. Customer service orientation is particularly important because supervisors frequently interact with customers and staff members. Additional desirable qualities include previous supervisory experience and training in retail management or leadership (Woods, 2022; </a:t>
            </a:r>
            <a:r>
              <a:rPr lang="en-GB" sz="1200" kern="1200" dirty="0" err="1">
                <a:solidFill>
                  <a:schemeClr val="tx1"/>
                </a:solidFill>
                <a:effectLst/>
                <a:latin typeface="+mn-lt"/>
                <a:ea typeface="+mn-ea"/>
                <a:cs typeface="+mn-cs"/>
              </a:rPr>
              <a:t>Revi</a:t>
            </a:r>
            <a:r>
              <a:rPr lang="en-GB" sz="1200" kern="1200" dirty="0">
                <a:solidFill>
                  <a:schemeClr val="tx1"/>
                </a:solidFill>
                <a:effectLst/>
                <a:latin typeface="+mn-lt"/>
                <a:ea typeface="+mn-ea"/>
                <a:cs typeface="+mn-cs"/>
              </a:rPr>
              <a:t>, 2021).</a:t>
            </a:r>
          </a:p>
        </p:txBody>
      </p:sp>
      <p:sp>
        <p:nvSpPr>
          <p:cNvPr id="4" name="Slide Number Placeholder 3"/>
          <p:cNvSpPr>
            <a:spLocks noGrp="1"/>
          </p:cNvSpPr>
          <p:nvPr>
            <p:ph type="sldNum" sz="quarter" idx="10"/>
          </p:nvPr>
        </p:nvSpPr>
        <p:spPr/>
        <p:txBody>
          <a:bodyPr/>
          <a:lstStyle/>
          <a:p>
            <a:fld id="{2D75E726-22E4-4500-A979-C697B4657CEC}" type="slidenum">
              <a:rPr lang="en-GB" smtClean="0"/>
              <a:t>7</a:t>
            </a:fld>
            <a:endParaRPr lang="en-GB"/>
          </a:p>
        </p:txBody>
      </p:sp>
    </p:spTree>
    <p:extLst>
      <p:ext uri="{BB962C8B-B14F-4D97-AF65-F5344CB8AC3E}">
        <p14:creationId xmlns:p14="http://schemas.microsoft.com/office/powerpoint/2010/main" val="572779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recruitment process at Tesco involves several structured stages designed to ensure that the most suitable candidate is selected. The process usually begins with job analysis, which helps HR managers identify the requirements of the role. After this, a job description and person specification are developed to define the duties and qualifications required. The job vacancy is then advertised on platforms such as the Tesco careers website and other recruitment channels. Applications are reviewed and shortlisted candidates are invited to participate in interviews and assessments. Finally, successful candidates undergo reference checks before receiving job offers and completing onboarding programmes (</a:t>
            </a:r>
            <a:r>
              <a:rPr lang="en-GB" sz="1200" kern="1200" dirty="0" err="1">
                <a:solidFill>
                  <a:schemeClr val="tx1"/>
                </a:solidFill>
                <a:effectLst/>
                <a:latin typeface="+mn-lt"/>
                <a:ea typeface="+mn-ea"/>
                <a:cs typeface="+mn-cs"/>
              </a:rPr>
              <a:t>Pantano</a:t>
            </a:r>
            <a:r>
              <a:rPr lang="en-GB" sz="1200" kern="1200" dirty="0">
                <a:solidFill>
                  <a:schemeClr val="tx1"/>
                </a:solidFill>
                <a:effectLst/>
                <a:latin typeface="+mn-lt"/>
                <a:ea typeface="+mn-ea"/>
                <a:cs typeface="+mn-cs"/>
              </a:rPr>
              <a:t> et al., 2021; </a:t>
            </a:r>
            <a:r>
              <a:rPr lang="en-GB" sz="1200" kern="1200" dirty="0" err="1">
                <a:solidFill>
                  <a:schemeClr val="tx1"/>
                </a:solidFill>
                <a:effectLst/>
                <a:latin typeface="+mn-lt"/>
                <a:ea typeface="+mn-ea"/>
                <a:cs typeface="+mn-cs"/>
              </a:rPr>
              <a:t>Brannen</a:t>
            </a:r>
            <a:r>
              <a:rPr lang="en-GB" sz="1200" kern="1200" dirty="0">
                <a:solidFill>
                  <a:schemeClr val="tx1"/>
                </a:solidFill>
                <a:effectLst/>
                <a:latin typeface="+mn-lt"/>
                <a:ea typeface="+mn-ea"/>
                <a:cs typeface="+mn-cs"/>
              </a:rPr>
              <a:t> et al., 2020).</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8</a:t>
            </a:fld>
            <a:endParaRPr lang="en-GB"/>
          </a:p>
        </p:txBody>
      </p:sp>
    </p:spTree>
    <p:extLst>
      <p:ext uri="{BB962C8B-B14F-4D97-AF65-F5344CB8AC3E}">
        <p14:creationId xmlns:p14="http://schemas.microsoft.com/office/powerpoint/2010/main" val="1728917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Once employees are recruited, organisations must provide training and development to help them perform their roles effectively. For a Tesco Store Supervisor, leadership and team management skills are essential because supervisors are responsible for guiding and coordinating store employees. Training may also focus on communication and conflict resolution skills to help supervisors handle customer complaints and workplace issues. In addition, supervisors must understand inventory management systems and digital retail technologies used in modern supermarkets. Health and safety training is also important to ensure that employees follow workplace regulations and maintain a safe environment for customers and staff (Sanders et al., 2025; </a:t>
            </a:r>
            <a:r>
              <a:rPr lang="en-GB" sz="1200" kern="1200" dirty="0" err="1">
                <a:solidFill>
                  <a:schemeClr val="tx1"/>
                </a:solidFill>
                <a:effectLst/>
                <a:latin typeface="+mn-lt"/>
                <a:ea typeface="+mn-ea"/>
                <a:cs typeface="+mn-cs"/>
              </a:rPr>
              <a:t>Bao</a:t>
            </a:r>
            <a:r>
              <a:rPr lang="en-GB" sz="1200" kern="1200" dirty="0">
                <a:solidFill>
                  <a:schemeClr val="tx1"/>
                </a:solidFill>
                <a:effectLst/>
                <a:latin typeface="+mn-lt"/>
                <a:ea typeface="+mn-ea"/>
                <a:cs typeface="+mn-cs"/>
              </a:rPr>
              <a:t> et al., 2021).</a:t>
            </a:r>
          </a:p>
        </p:txBody>
      </p:sp>
      <p:sp>
        <p:nvSpPr>
          <p:cNvPr id="4" name="Slide Number Placeholder 3"/>
          <p:cNvSpPr>
            <a:spLocks noGrp="1"/>
          </p:cNvSpPr>
          <p:nvPr>
            <p:ph type="sldNum" sz="quarter" idx="10"/>
          </p:nvPr>
        </p:nvSpPr>
        <p:spPr/>
        <p:txBody>
          <a:bodyPr/>
          <a:lstStyle/>
          <a:p>
            <a:fld id="{2D75E726-22E4-4500-A979-C697B4657CEC}" type="slidenum">
              <a:rPr lang="en-GB" smtClean="0"/>
              <a:t>9</a:t>
            </a:fld>
            <a:endParaRPr lang="en-GB"/>
          </a:p>
        </p:txBody>
      </p:sp>
    </p:spTree>
    <p:extLst>
      <p:ext uri="{BB962C8B-B14F-4D97-AF65-F5344CB8AC3E}">
        <p14:creationId xmlns:p14="http://schemas.microsoft.com/office/powerpoint/2010/main" val="2796516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Behaviourist learning theory suggests that learning occurs through reinforcement, repetition and observable behaviour. According to this approach, individuals develop skills when positive behaviours are rewarded and reinforced. In workplace environments, organisations can apply behaviourist principles through structured training and performance feedback. For example, Tesco can implement on-the-job training where supervisors learn operational tasks through practice and guidance. Reward systems such as bonuses, recognition programmes or promotion opportunities can motivate employees to maintain high performance. When supervisors receive positive reinforcement for achieving store targets, they are more likely to repeat those behaviours and improve their overall performance (</a:t>
            </a:r>
            <a:r>
              <a:rPr lang="en-GB" sz="1200" kern="1200" dirty="0" err="1">
                <a:solidFill>
                  <a:schemeClr val="tx1"/>
                </a:solidFill>
                <a:effectLst/>
                <a:latin typeface="+mn-lt"/>
                <a:ea typeface="+mn-ea"/>
                <a:cs typeface="+mn-cs"/>
              </a:rPr>
              <a:t>Kesavan</a:t>
            </a:r>
            <a:r>
              <a:rPr lang="en-GB" sz="1200" kern="1200" dirty="0">
                <a:solidFill>
                  <a:schemeClr val="tx1"/>
                </a:solidFill>
                <a:effectLst/>
                <a:latin typeface="+mn-lt"/>
                <a:ea typeface="+mn-ea"/>
                <a:cs typeface="+mn-cs"/>
              </a:rPr>
              <a:t> et al., 2022; Masters et al., 2025).</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10</a:t>
            </a:fld>
            <a:endParaRPr lang="en-GB"/>
          </a:p>
        </p:txBody>
      </p:sp>
    </p:spTree>
    <p:extLst>
      <p:ext uri="{BB962C8B-B14F-4D97-AF65-F5344CB8AC3E}">
        <p14:creationId xmlns:p14="http://schemas.microsoft.com/office/powerpoint/2010/main" val="2203772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Cognitivist learning theory focuses on how individuals process information and develop understanding through thinking and reasoning. This theory emphasises knowledge development, decision-making and problem-solving abilities. In organisations, cognitivist approaches involve providing structured learning experiences that encourage employees to understand concepts rather than simply memorising procedures. Tesco can apply this theory by offering digital training modules, workshops and scenario-based learning activities. These methods allow supervisors to analyse workplace problems and develop better decision-making skills. As a result, employees gain deeper knowledge about retail operations and are better prepared to manage complex situations in the workplace (</a:t>
            </a:r>
            <a:r>
              <a:rPr lang="en-GB" sz="1200" kern="1200" dirty="0" err="1">
                <a:solidFill>
                  <a:schemeClr val="tx1"/>
                </a:solidFill>
                <a:effectLst/>
                <a:latin typeface="+mn-lt"/>
                <a:ea typeface="+mn-ea"/>
                <a:cs typeface="+mn-cs"/>
              </a:rPr>
              <a:t>Bao</a:t>
            </a:r>
            <a:r>
              <a:rPr lang="en-GB" sz="1200" kern="1200" dirty="0">
                <a:solidFill>
                  <a:schemeClr val="tx1"/>
                </a:solidFill>
                <a:effectLst/>
                <a:latin typeface="+mn-lt"/>
                <a:ea typeface="+mn-ea"/>
                <a:cs typeface="+mn-cs"/>
              </a:rPr>
              <a:t> et al., 2021; Sanders et al., 2025).</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11</a:t>
            </a:fld>
            <a:endParaRPr lang="en-GB"/>
          </a:p>
        </p:txBody>
      </p:sp>
    </p:spTree>
    <p:extLst>
      <p:ext uri="{BB962C8B-B14F-4D97-AF65-F5344CB8AC3E}">
        <p14:creationId xmlns:p14="http://schemas.microsoft.com/office/powerpoint/2010/main" val="135340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Experiential learning theory suggests that individuals learn effectively through practical experience and reflection on their actions. According to Kolb’s model, learning occurs through a cycle that includes experience, reflection, conceptualisation and experimentation. In the retail environment, Tesco supervisors gain valuable learning experiences by managing real workplace situations. For example, supervisors may develop leadership skills by coordinating staff, solving operational problems and responding to customer needs. Mentoring from experienced managers can further support learning by encouraging employees to reflect on their experiences and improve their decision-making abilities. This practical learning approach helps supervisors develop confidence and competence in managing teams and store operations (Dexter, 2020; </a:t>
            </a:r>
            <a:r>
              <a:rPr lang="en-GB" sz="1200" kern="1200" dirty="0" err="1">
                <a:solidFill>
                  <a:schemeClr val="tx1"/>
                </a:solidFill>
                <a:effectLst/>
                <a:latin typeface="+mn-lt"/>
                <a:ea typeface="+mn-ea"/>
                <a:cs typeface="+mn-cs"/>
              </a:rPr>
              <a:t>Kesavan</a:t>
            </a:r>
            <a:r>
              <a:rPr lang="en-GB" sz="1200" kern="1200" dirty="0">
                <a:solidFill>
                  <a:schemeClr val="tx1"/>
                </a:solidFill>
                <a:effectLst/>
                <a:latin typeface="+mn-lt"/>
                <a:ea typeface="+mn-ea"/>
                <a:cs typeface="+mn-cs"/>
              </a:rPr>
              <a:t> et al., 2022).</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12</a:t>
            </a:fld>
            <a:endParaRPr lang="en-GB"/>
          </a:p>
        </p:txBody>
      </p:sp>
    </p:spTree>
    <p:extLst>
      <p:ext uri="{BB962C8B-B14F-4D97-AF65-F5344CB8AC3E}">
        <p14:creationId xmlns:p14="http://schemas.microsoft.com/office/powerpoint/2010/main" val="2903265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structured training and development plan is essential for helping employees improve their skills and performance. In Tesco, Store Supervisors can benefit from various training methods designed to support professional development. On-the-job training allows supervisors to learn practical skills while performing daily tasks in the store. Leadership workshops help develop communication, motivation and team management abilities. Online learning platforms can also provide training on digital retail systems and company policies. In addition, coaching and mentoring programmes allow experienced managers to guide new supervisors and support their development. These training methods contribute to improved employee confidence, productivity and overall organisational performance (</a:t>
            </a:r>
            <a:r>
              <a:rPr lang="en-GB" sz="1200" kern="1200" dirty="0" err="1">
                <a:solidFill>
                  <a:schemeClr val="tx1"/>
                </a:solidFill>
                <a:effectLst/>
                <a:latin typeface="+mn-lt"/>
                <a:ea typeface="+mn-ea"/>
                <a:cs typeface="+mn-cs"/>
              </a:rPr>
              <a:t>Revi</a:t>
            </a:r>
            <a:r>
              <a:rPr lang="en-GB" sz="1200" kern="1200" dirty="0">
                <a:solidFill>
                  <a:schemeClr val="tx1"/>
                </a:solidFill>
                <a:effectLst/>
                <a:latin typeface="+mn-lt"/>
                <a:ea typeface="+mn-ea"/>
                <a:cs typeface="+mn-cs"/>
              </a:rPr>
              <a:t>, 2021; Sanders et al., 2025).</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13</a:t>
            </a:fld>
            <a:endParaRPr lang="en-GB"/>
          </a:p>
        </p:txBody>
      </p:sp>
    </p:spTree>
    <p:extLst>
      <p:ext uri="{BB962C8B-B14F-4D97-AF65-F5344CB8AC3E}">
        <p14:creationId xmlns:p14="http://schemas.microsoft.com/office/powerpoint/2010/main" val="1850754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effective recruitment and employee development are essential for organisational success. The recruitment process, which includes job analysis, job description and person specification, helps organisations identify suitable candidates for specific roles. In the case of Tesco, hiring a competent Store Supervisor is particularly important because the role involves managing employees and ensuring efficient store operations. In addition to recruitment, organisations must also invest in training and development to improve employee performance. Learning theories such as behaviourist, cognitivist and experiential learning provide useful frameworks for designing workplace training programmes. By investing in employee development, organisations can achieve long-term sustainability and maintain a competitive advantage (Armstrong &amp; Taylor, 2023).</a:t>
            </a:r>
            <a:endParaRPr lang="en-GB" dirty="0"/>
          </a:p>
        </p:txBody>
      </p:sp>
      <p:sp>
        <p:nvSpPr>
          <p:cNvPr id="4" name="Slide Number Placeholder 3"/>
          <p:cNvSpPr>
            <a:spLocks noGrp="1"/>
          </p:cNvSpPr>
          <p:nvPr>
            <p:ph type="sldNum" sz="quarter" idx="10"/>
          </p:nvPr>
        </p:nvSpPr>
        <p:spPr/>
        <p:txBody>
          <a:bodyPr/>
          <a:lstStyle/>
          <a:p>
            <a:fld id="{2D75E726-22E4-4500-A979-C697B4657CEC}" type="slidenum">
              <a:rPr lang="en-GB" smtClean="0"/>
              <a:t>14</a:t>
            </a:fld>
            <a:endParaRPr lang="en-GB"/>
          </a:p>
        </p:txBody>
      </p:sp>
    </p:spTree>
    <p:extLst>
      <p:ext uri="{BB962C8B-B14F-4D97-AF65-F5344CB8AC3E}">
        <p14:creationId xmlns:p14="http://schemas.microsoft.com/office/powerpoint/2010/main" val="61125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sp>
        <p:nvSpPr>
          <p:cNvPr id="2" name="Freeform 2"/>
          <p:cNvSpPr/>
          <p:nvPr/>
        </p:nvSpPr>
        <p:spPr>
          <a:xfrm>
            <a:off x="-25717" y="0"/>
            <a:ext cx="5272087" cy="10287000"/>
          </a:xfrm>
          <a:custGeom>
            <a:avLst/>
            <a:gdLst/>
            <a:ahLst/>
            <a:cxnLst/>
            <a:rect l="l" t="t" r="r" b="b"/>
            <a:pathLst>
              <a:path w="5272087" h="10287000">
                <a:moveTo>
                  <a:pt x="0" y="0"/>
                </a:moveTo>
                <a:lnTo>
                  <a:pt x="5272087" y="0"/>
                </a:lnTo>
                <a:lnTo>
                  <a:pt x="5272087"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16452592" y="144490"/>
            <a:ext cx="1613416" cy="1042670"/>
          </a:xfrm>
          <a:custGeom>
            <a:avLst/>
            <a:gdLst/>
            <a:ahLst/>
            <a:cxnLst/>
            <a:rect l="l" t="t" r="r" b="b"/>
            <a:pathLst>
              <a:path w="1613416" h="1042670">
                <a:moveTo>
                  <a:pt x="0" y="0"/>
                </a:moveTo>
                <a:lnTo>
                  <a:pt x="1613416" y="0"/>
                </a:lnTo>
                <a:lnTo>
                  <a:pt x="1613416" y="1042671"/>
                </a:lnTo>
                <a:lnTo>
                  <a:pt x="0" y="10426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6451432" y="6421069"/>
            <a:ext cx="9955197" cy="2837231"/>
          </a:xfrm>
          <a:custGeom>
            <a:avLst/>
            <a:gdLst/>
            <a:ahLst/>
            <a:cxnLst/>
            <a:rect l="l" t="t" r="r" b="b"/>
            <a:pathLst>
              <a:path w="9955197" h="2837231">
                <a:moveTo>
                  <a:pt x="0" y="0"/>
                </a:moveTo>
                <a:lnTo>
                  <a:pt x="9955197" y="0"/>
                </a:lnTo>
                <a:lnTo>
                  <a:pt x="9955197" y="2837231"/>
                </a:lnTo>
                <a:lnTo>
                  <a:pt x="0" y="2837231"/>
                </a:lnTo>
                <a:lnTo>
                  <a:pt x="0" y="0"/>
                </a:lnTo>
                <a:close/>
              </a:path>
            </a:pathLst>
          </a:custGeom>
          <a:blipFill>
            <a:blip r:embed="rId7"/>
            <a:stretch>
              <a:fillRect/>
            </a:stretch>
          </a:blipFill>
        </p:spPr>
      </p:sp>
      <p:sp>
        <p:nvSpPr>
          <p:cNvPr id="5" name="TextBox 5"/>
          <p:cNvSpPr txBox="1"/>
          <p:nvPr/>
        </p:nvSpPr>
        <p:spPr>
          <a:xfrm>
            <a:off x="4792053" y="5050853"/>
            <a:ext cx="13273955" cy="532696"/>
          </a:xfrm>
          <a:prstGeom prst="rect">
            <a:avLst/>
          </a:prstGeom>
        </p:spPr>
        <p:txBody>
          <a:bodyPr lIns="0" tIns="0" rIns="0" bIns="0" rtlCol="0" anchor="t">
            <a:spAutoFit/>
          </a:bodyPr>
          <a:lstStyle/>
          <a:p>
            <a:pPr marL="0" lvl="0" indent="0" algn="ctr">
              <a:lnSpc>
                <a:spcPts val="4394"/>
              </a:lnSpc>
              <a:spcBef>
                <a:spcPct val="0"/>
              </a:spcBef>
            </a:pPr>
            <a:r>
              <a:rPr lang="en-US" sz="3138">
                <a:solidFill>
                  <a:srgbClr val="2F2E2E"/>
                </a:solidFill>
                <a:latin typeface="Open Sans"/>
                <a:ea typeface="Open Sans"/>
                <a:cs typeface="Open Sans"/>
                <a:sym typeface="Open Sans"/>
              </a:rPr>
              <a:t>Module: Developing and Managing Individuals and Teams [LCLM5002]</a:t>
            </a:r>
          </a:p>
        </p:txBody>
      </p:sp>
      <p:sp>
        <p:nvSpPr>
          <p:cNvPr id="6" name="TextBox 6"/>
          <p:cNvSpPr txBox="1"/>
          <p:nvPr/>
        </p:nvSpPr>
        <p:spPr>
          <a:xfrm>
            <a:off x="5246370" y="2217414"/>
            <a:ext cx="12579388" cy="1366459"/>
          </a:xfrm>
          <a:prstGeom prst="rect">
            <a:avLst/>
          </a:prstGeom>
        </p:spPr>
        <p:txBody>
          <a:bodyPr lIns="0" tIns="0" rIns="0" bIns="0" rtlCol="0" anchor="t">
            <a:spAutoFit/>
          </a:bodyPr>
          <a:lstStyle/>
          <a:p>
            <a:pPr marL="0" lvl="0" indent="0" algn="ctr">
              <a:lnSpc>
                <a:spcPts val="5042"/>
              </a:lnSpc>
            </a:pPr>
            <a:r>
              <a:rPr lang="en-US" sz="5308" b="1">
                <a:solidFill>
                  <a:srgbClr val="9C3535"/>
                </a:solidFill>
                <a:latin typeface="Poppins Bold"/>
                <a:ea typeface="Poppins Bold"/>
                <a:cs typeface="Poppins Bold"/>
                <a:sym typeface="Poppins Bold"/>
              </a:rPr>
              <a:t>Recruitment and Development of a Retail Store Supervisor at Tesco</a:t>
            </a:r>
          </a:p>
        </p:txBody>
      </p:sp>
      <p:sp>
        <p:nvSpPr>
          <p:cNvPr id="7" name="TextBox 7"/>
          <p:cNvSpPr txBox="1"/>
          <p:nvPr/>
        </p:nvSpPr>
        <p:spPr>
          <a:xfrm>
            <a:off x="5985071" y="4174354"/>
            <a:ext cx="11840686" cy="481349"/>
          </a:xfrm>
          <a:prstGeom prst="rect">
            <a:avLst/>
          </a:prstGeom>
        </p:spPr>
        <p:txBody>
          <a:bodyPr lIns="0" tIns="0" rIns="0" bIns="0" rtlCol="0" anchor="t">
            <a:spAutoFit/>
          </a:bodyPr>
          <a:lstStyle/>
          <a:p>
            <a:pPr lvl="0" algn="ctr">
              <a:lnSpc>
                <a:spcPts val="3919"/>
              </a:lnSpc>
              <a:spcBef>
                <a:spcPct val="0"/>
              </a:spcBef>
            </a:pPr>
            <a:r>
              <a:rPr lang="en-US" sz="2799" b="1" dirty="0">
                <a:solidFill>
                  <a:srgbClr val="2F2E2E"/>
                </a:solidFill>
                <a:latin typeface="Open Sans Bold"/>
                <a:ea typeface="Open Sans Bold"/>
                <a:cs typeface="Open Sans Bold"/>
                <a:sym typeface="Open Sans Bold"/>
              </a:rPr>
              <a:t>Wellington de Souza Oliveira Pasquinelli Student ID 2416921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sp>
        <p:nvSpPr>
          <p:cNvPr id="2" name="Freeform 2"/>
          <p:cNvSpPr/>
          <p:nvPr/>
        </p:nvSpPr>
        <p:spPr>
          <a:xfrm>
            <a:off x="5334935" y="0"/>
            <a:ext cx="7618131" cy="2199735"/>
          </a:xfrm>
          <a:custGeom>
            <a:avLst/>
            <a:gdLst/>
            <a:ahLst/>
            <a:cxnLst/>
            <a:rect l="l" t="t" r="r" b="b"/>
            <a:pathLst>
              <a:path w="7618131" h="2199735">
                <a:moveTo>
                  <a:pt x="0" y="0"/>
                </a:moveTo>
                <a:lnTo>
                  <a:pt x="7618130" y="0"/>
                </a:lnTo>
                <a:lnTo>
                  <a:pt x="7618130" y="2199735"/>
                </a:lnTo>
                <a:lnTo>
                  <a:pt x="0" y="219973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flipV="1">
            <a:off x="0" y="0"/>
            <a:ext cx="4205577" cy="3485372"/>
          </a:xfrm>
          <a:custGeom>
            <a:avLst/>
            <a:gdLst/>
            <a:ahLst/>
            <a:cxnLst/>
            <a:rect l="l" t="t" r="r" b="b"/>
            <a:pathLst>
              <a:path w="4205577" h="3485372">
                <a:moveTo>
                  <a:pt x="0" y="3485372"/>
                </a:moveTo>
                <a:lnTo>
                  <a:pt x="4205577" y="3485372"/>
                </a:lnTo>
                <a:lnTo>
                  <a:pt x="4205577" y="0"/>
                </a:lnTo>
                <a:lnTo>
                  <a:pt x="0" y="0"/>
                </a:lnTo>
                <a:lnTo>
                  <a:pt x="0" y="348537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4892885" y="2114010"/>
            <a:ext cx="8792092" cy="910699"/>
          </a:xfrm>
          <a:prstGeom prst="rect">
            <a:avLst/>
          </a:prstGeom>
        </p:spPr>
        <p:txBody>
          <a:bodyPr lIns="0" tIns="0" rIns="0" bIns="0" rtlCol="0" anchor="t">
            <a:spAutoFit/>
          </a:bodyPr>
          <a:lstStyle/>
          <a:p>
            <a:pPr marL="0" lvl="0" indent="0" algn="ctr">
              <a:lnSpc>
                <a:spcPts val="7078"/>
              </a:lnSpc>
              <a:spcBef>
                <a:spcPct val="0"/>
              </a:spcBef>
            </a:pPr>
            <a:r>
              <a:rPr lang="en-US" sz="5055" b="1">
                <a:solidFill>
                  <a:srgbClr val="930A0A"/>
                </a:solidFill>
                <a:latin typeface="Poppins Bold"/>
                <a:ea typeface="Poppins Bold"/>
                <a:cs typeface="Poppins Bold"/>
                <a:sym typeface="Poppins Bold"/>
              </a:rPr>
              <a:t>Table of content</a:t>
            </a:r>
          </a:p>
        </p:txBody>
      </p:sp>
      <p:sp>
        <p:nvSpPr>
          <p:cNvPr id="5" name="Freeform 5"/>
          <p:cNvSpPr/>
          <p:nvPr/>
        </p:nvSpPr>
        <p:spPr>
          <a:xfrm flipH="1" flipV="1">
            <a:off x="14082423" y="0"/>
            <a:ext cx="4205577" cy="3485372"/>
          </a:xfrm>
          <a:custGeom>
            <a:avLst/>
            <a:gdLst/>
            <a:ahLst/>
            <a:cxnLst/>
            <a:rect l="l" t="t" r="r" b="b"/>
            <a:pathLst>
              <a:path w="4205577" h="3485372">
                <a:moveTo>
                  <a:pt x="4205577" y="3485372"/>
                </a:moveTo>
                <a:lnTo>
                  <a:pt x="0" y="3485372"/>
                </a:lnTo>
                <a:lnTo>
                  <a:pt x="0" y="0"/>
                </a:lnTo>
                <a:lnTo>
                  <a:pt x="4205577" y="0"/>
                </a:lnTo>
                <a:lnTo>
                  <a:pt x="4205577" y="3485372"/>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6" name="Group 6"/>
          <p:cNvGrpSpPr/>
          <p:nvPr/>
        </p:nvGrpSpPr>
        <p:grpSpPr>
          <a:xfrm>
            <a:off x="1847901" y="3542522"/>
            <a:ext cx="14882059" cy="6032749"/>
            <a:chOff x="0" y="0"/>
            <a:chExt cx="19842745" cy="8043666"/>
          </a:xfrm>
        </p:grpSpPr>
        <p:sp>
          <p:nvSpPr>
            <p:cNvPr id="7" name="TextBox 7"/>
            <p:cNvSpPr txBox="1"/>
            <p:nvPr/>
          </p:nvSpPr>
          <p:spPr>
            <a:xfrm>
              <a:off x="50800" y="225637"/>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Introduction to Tesco</a:t>
              </a:r>
            </a:p>
          </p:txBody>
        </p:sp>
        <p:sp>
          <p:nvSpPr>
            <p:cNvPr id="8" name="TextBox 8"/>
            <p:cNvSpPr txBox="1"/>
            <p:nvPr/>
          </p:nvSpPr>
          <p:spPr>
            <a:xfrm>
              <a:off x="8353605" y="-114300"/>
              <a:ext cx="1418108" cy="1245447"/>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01</a:t>
              </a:r>
            </a:p>
          </p:txBody>
        </p:sp>
        <p:sp>
          <p:nvSpPr>
            <p:cNvPr id="9" name="TextBox 9"/>
            <p:cNvSpPr txBox="1"/>
            <p:nvPr/>
          </p:nvSpPr>
          <p:spPr>
            <a:xfrm>
              <a:off x="50800" y="1631762"/>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Importance of Recruitment</a:t>
              </a:r>
            </a:p>
          </p:txBody>
        </p:sp>
        <p:sp>
          <p:nvSpPr>
            <p:cNvPr id="10" name="TextBox 10"/>
            <p:cNvSpPr txBox="1"/>
            <p:nvPr/>
          </p:nvSpPr>
          <p:spPr>
            <a:xfrm>
              <a:off x="8353605" y="1291826"/>
              <a:ext cx="1418108" cy="1245447"/>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02</a:t>
              </a:r>
            </a:p>
          </p:txBody>
        </p:sp>
        <p:sp>
          <p:nvSpPr>
            <p:cNvPr id="11" name="TextBox 11"/>
            <p:cNvSpPr txBox="1"/>
            <p:nvPr/>
          </p:nvSpPr>
          <p:spPr>
            <a:xfrm>
              <a:off x="50800" y="3037888"/>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Job Analysis</a:t>
              </a:r>
            </a:p>
          </p:txBody>
        </p:sp>
        <p:sp>
          <p:nvSpPr>
            <p:cNvPr id="12" name="TextBox 12"/>
            <p:cNvSpPr txBox="1"/>
            <p:nvPr/>
          </p:nvSpPr>
          <p:spPr>
            <a:xfrm>
              <a:off x="8353605" y="2697951"/>
              <a:ext cx="1418108" cy="1245447"/>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03</a:t>
              </a:r>
            </a:p>
          </p:txBody>
        </p:sp>
        <p:sp>
          <p:nvSpPr>
            <p:cNvPr id="13" name="TextBox 13"/>
            <p:cNvSpPr txBox="1"/>
            <p:nvPr/>
          </p:nvSpPr>
          <p:spPr>
            <a:xfrm>
              <a:off x="50800" y="4444013"/>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Job Description</a:t>
              </a:r>
            </a:p>
          </p:txBody>
        </p:sp>
        <p:sp>
          <p:nvSpPr>
            <p:cNvPr id="14" name="TextBox 14"/>
            <p:cNvSpPr txBox="1"/>
            <p:nvPr/>
          </p:nvSpPr>
          <p:spPr>
            <a:xfrm>
              <a:off x="8353605" y="4104077"/>
              <a:ext cx="1418108" cy="1245447"/>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04</a:t>
              </a:r>
            </a:p>
          </p:txBody>
        </p:sp>
        <p:sp>
          <p:nvSpPr>
            <p:cNvPr id="15" name="TextBox 15"/>
            <p:cNvSpPr txBox="1"/>
            <p:nvPr/>
          </p:nvSpPr>
          <p:spPr>
            <a:xfrm>
              <a:off x="11973954" y="225637"/>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Learning &amp; Development Needs</a:t>
              </a:r>
            </a:p>
          </p:txBody>
        </p:sp>
        <p:sp>
          <p:nvSpPr>
            <p:cNvPr id="16" name="TextBox 16"/>
            <p:cNvSpPr txBox="1"/>
            <p:nvPr/>
          </p:nvSpPr>
          <p:spPr>
            <a:xfrm>
              <a:off x="10165413" y="-114300"/>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07</a:t>
              </a:r>
            </a:p>
          </p:txBody>
        </p:sp>
        <p:sp>
          <p:nvSpPr>
            <p:cNvPr id="17" name="TextBox 17"/>
            <p:cNvSpPr txBox="1"/>
            <p:nvPr/>
          </p:nvSpPr>
          <p:spPr>
            <a:xfrm>
              <a:off x="11973954" y="1631762"/>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Behaviourist Learning Theory</a:t>
              </a:r>
            </a:p>
          </p:txBody>
        </p:sp>
        <p:sp>
          <p:nvSpPr>
            <p:cNvPr id="18" name="TextBox 18"/>
            <p:cNvSpPr txBox="1"/>
            <p:nvPr/>
          </p:nvSpPr>
          <p:spPr>
            <a:xfrm>
              <a:off x="10165413" y="1291826"/>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08</a:t>
              </a:r>
            </a:p>
          </p:txBody>
        </p:sp>
        <p:sp>
          <p:nvSpPr>
            <p:cNvPr id="19" name="TextBox 19"/>
            <p:cNvSpPr txBox="1"/>
            <p:nvPr/>
          </p:nvSpPr>
          <p:spPr>
            <a:xfrm>
              <a:off x="11973954" y="3037888"/>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Cognitivist Learning Theory</a:t>
              </a:r>
            </a:p>
          </p:txBody>
        </p:sp>
        <p:sp>
          <p:nvSpPr>
            <p:cNvPr id="20" name="TextBox 20"/>
            <p:cNvSpPr txBox="1"/>
            <p:nvPr/>
          </p:nvSpPr>
          <p:spPr>
            <a:xfrm>
              <a:off x="10165413" y="2697951"/>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09</a:t>
              </a:r>
            </a:p>
          </p:txBody>
        </p:sp>
        <p:sp>
          <p:nvSpPr>
            <p:cNvPr id="21" name="TextBox 21"/>
            <p:cNvSpPr txBox="1"/>
            <p:nvPr/>
          </p:nvSpPr>
          <p:spPr>
            <a:xfrm>
              <a:off x="11973954" y="4444013"/>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Experiential Learning Theory</a:t>
              </a:r>
            </a:p>
          </p:txBody>
        </p:sp>
        <p:sp>
          <p:nvSpPr>
            <p:cNvPr id="22" name="TextBox 22"/>
            <p:cNvSpPr txBox="1"/>
            <p:nvPr/>
          </p:nvSpPr>
          <p:spPr>
            <a:xfrm>
              <a:off x="10165413" y="4104077"/>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10</a:t>
              </a:r>
            </a:p>
          </p:txBody>
        </p:sp>
        <p:sp>
          <p:nvSpPr>
            <p:cNvPr id="23" name="AutoShape 23"/>
            <p:cNvSpPr/>
            <p:nvPr/>
          </p:nvSpPr>
          <p:spPr>
            <a:xfrm>
              <a:off x="9959473" y="178838"/>
              <a:ext cx="0" cy="7864828"/>
            </a:xfrm>
            <a:prstGeom prst="line">
              <a:avLst/>
            </a:prstGeom>
            <a:ln w="25400" cap="flat">
              <a:solidFill>
                <a:srgbClr val="000000"/>
              </a:solidFill>
              <a:prstDash val="solid"/>
              <a:headEnd type="none" w="sm" len="sm"/>
              <a:tailEnd type="none" w="sm" len="sm"/>
            </a:ln>
          </p:spPr>
        </p:sp>
        <p:sp>
          <p:nvSpPr>
            <p:cNvPr id="24" name="TextBox 24"/>
            <p:cNvSpPr txBox="1"/>
            <p:nvPr/>
          </p:nvSpPr>
          <p:spPr>
            <a:xfrm>
              <a:off x="25400" y="5791060"/>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Person Specification</a:t>
              </a:r>
            </a:p>
          </p:txBody>
        </p:sp>
        <p:sp>
          <p:nvSpPr>
            <p:cNvPr id="25" name="TextBox 25"/>
            <p:cNvSpPr txBox="1"/>
            <p:nvPr/>
          </p:nvSpPr>
          <p:spPr>
            <a:xfrm>
              <a:off x="8328205" y="5451123"/>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05</a:t>
              </a:r>
            </a:p>
          </p:txBody>
        </p:sp>
        <p:sp>
          <p:nvSpPr>
            <p:cNvPr id="26" name="TextBox 26"/>
            <p:cNvSpPr txBox="1"/>
            <p:nvPr/>
          </p:nvSpPr>
          <p:spPr>
            <a:xfrm>
              <a:off x="11948554" y="5791060"/>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Training and Development Plan</a:t>
              </a:r>
            </a:p>
          </p:txBody>
        </p:sp>
        <p:sp>
          <p:nvSpPr>
            <p:cNvPr id="27" name="TextBox 27"/>
            <p:cNvSpPr txBox="1"/>
            <p:nvPr/>
          </p:nvSpPr>
          <p:spPr>
            <a:xfrm>
              <a:off x="10140013" y="5451123"/>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11</a:t>
              </a:r>
            </a:p>
          </p:txBody>
        </p:sp>
        <p:sp>
          <p:nvSpPr>
            <p:cNvPr id="28" name="TextBox 28"/>
            <p:cNvSpPr txBox="1"/>
            <p:nvPr/>
          </p:nvSpPr>
          <p:spPr>
            <a:xfrm>
              <a:off x="0" y="7138106"/>
              <a:ext cx="7868791" cy="622748"/>
            </a:xfrm>
            <a:prstGeom prst="rect">
              <a:avLst/>
            </a:prstGeom>
          </p:spPr>
          <p:txBody>
            <a:bodyPr lIns="0" tIns="0" rIns="0" bIns="0" rtlCol="0" anchor="t">
              <a:spAutoFit/>
            </a:bodyPr>
            <a:lstStyle/>
            <a:p>
              <a:pPr algn="r">
                <a:lnSpc>
                  <a:spcPts val="3919"/>
                </a:lnSpc>
              </a:pPr>
              <a:r>
                <a:rPr lang="en-US" sz="2799">
                  <a:solidFill>
                    <a:srgbClr val="2F2E2E"/>
                  </a:solidFill>
                  <a:latin typeface="Open Sans"/>
                  <a:ea typeface="Open Sans"/>
                  <a:cs typeface="Open Sans"/>
                  <a:sym typeface="Open Sans"/>
                </a:rPr>
                <a:t>Recruitment Process</a:t>
              </a:r>
            </a:p>
          </p:txBody>
        </p:sp>
        <p:sp>
          <p:nvSpPr>
            <p:cNvPr id="29" name="TextBox 29"/>
            <p:cNvSpPr txBox="1"/>
            <p:nvPr/>
          </p:nvSpPr>
          <p:spPr>
            <a:xfrm>
              <a:off x="8302805" y="6798170"/>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06</a:t>
              </a:r>
            </a:p>
          </p:txBody>
        </p:sp>
        <p:sp>
          <p:nvSpPr>
            <p:cNvPr id="30" name="TextBox 30"/>
            <p:cNvSpPr txBox="1"/>
            <p:nvPr/>
          </p:nvSpPr>
          <p:spPr>
            <a:xfrm>
              <a:off x="11923154" y="7138106"/>
              <a:ext cx="7868791" cy="622748"/>
            </a:xfrm>
            <a:prstGeom prst="rect">
              <a:avLst/>
            </a:prstGeom>
          </p:spPr>
          <p:txBody>
            <a:bodyPr lIns="0" tIns="0" rIns="0" bIns="0" rtlCol="0" anchor="t">
              <a:spAutoFit/>
            </a:bodyPr>
            <a:lstStyle/>
            <a:p>
              <a:pPr algn="l">
                <a:lnSpc>
                  <a:spcPts val="3919"/>
                </a:lnSpc>
              </a:pPr>
              <a:r>
                <a:rPr lang="en-US" sz="2799">
                  <a:solidFill>
                    <a:srgbClr val="2F2E2E"/>
                  </a:solidFill>
                  <a:latin typeface="Open Sans"/>
                  <a:ea typeface="Open Sans"/>
                  <a:cs typeface="Open Sans"/>
                  <a:sym typeface="Open Sans"/>
                </a:rPr>
                <a:t>Conclusion</a:t>
              </a:r>
            </a:p>
          </p:txBody>
        </p:sp>
        <p:sp>
          <p:nvSpPr>
            <p:cNvPr id="31" name="TextBox 31"/>
            <p:cNvSpPr txBox="1"/>
            <p:nvPr/>
          </p:nvSpPr>
          <p:spPr>
            <a:xfrm>
              <a:off x="10114613" y="6798170"/>
              <a:ext cx="1418108" cy="1245496"/>
            </a:xfrm>
            <a:prstGeom prst="rect">
              <a:avLst/>
            </a:prstGeom>
          </p:spPr>
          <p:txBody>
            <a:bodyPr lIns="0" tIns="0" rIns="0" bIns="0" rtlCol="0" anchor="t">
              <a:spAutoFit/>
            </a:bodyPr>
            <a:lstStyle/>
            <a:p>
              <a:pPr algn="ctr">
                <a:lnSpc>
                  <a:spcPts val="7840"/>
                </a:lnSpc>
              </a:pPr>
              <a:r>
                <a:rPr lang="en-US" sz="5600">
                  <a:solidFill>
                    <a:srgbClr val="2F2E2E"/>
                  </a:solidFill>
                  <a:latin typeface="Open Sans"/>
                  <a:ea typeface="Open Sans"/>
                  <a:cs typeface="Open Sans"/>
                  <a:sym typeface="Open Sans"/>
                </a:rPr>
                <a:t>12</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215661" y="0"/>
            <a:ext cx="8045995" cy="10287000"/>
            <a:chOff x="0" y="0"/>
            <a:chExt cx="1246535" cy="1593725"/>
          </a:xfrm>
        </p:grpSpPr>
        <p:sp>
          <p:nvSpPr>
            <p:cNvPr id="3" name="Freeform 3"/>
            <p:cNvSpPr/>
            <p:nvPr/>
          </p:nvSpPr>
          <p:spPr>
            <a:xfrm>
              <a:off x="0" y="0"/>
              <a:ext cx="1246535" cy="1593725"/>
            </a:xfrm>
            <a:custGeom>
              <a:avLst/>
              <a:gdLst/>
              <a:ahLst/>
              <a:cxnLst/>
              <a:rect l="l" t="t" r="r" b="b"/>
              <a:pathLst>
                <a:path w="1246535" h="1593725">
                  <a:moveTo>
                    <a:pt x="0" y="0"/>
                  </a:moveTo>
                  <a:lnTo>
                    <a:pt x="1246535" y="0"/>
                  </a:lnTo>
                  <a:lnTo>
                    <a:pt x="1246535" y="1593725"/>
                  </a:lnTo>
                  <a:lnTo>
                    <a:pt x="0" y="1593725"/>
                  </a:lnTo>
                  <a:close/>
                </a:path>
              </a:pathLst>
            </a:custGeom>
            <a:blipFill>
              <a:blip r:embed="rId3"/>
              <a:stretch>
                <a:fillRect l="-29783" r="-29783"/>
              </a:stretch>
            </a:blipFill>
          </p:spPr>
        </p:sp>
      </p:grpSp>
      <p:sp>
        <p:nvSpPr>
          <p:cNvPr id="4" name="Freeform 4"/>
          <p:cNvSpPr/>
          <p:nvPr/>
        </p:nvSpPr>
        <p:spPr>
          <a:xfrm flipH="1" flipV="1">
            <a:off x="12052952" y="0"/>
            <a:ext cx="6235048" cy="3359132"/>
          </a:xfrm>
          <a:custGeom>
            <a:avLst/>
            <a:gdLst/>
            <a:ahLst/>
            <a:cxnLst/>
            <a:rect l="l" t="t" r="r" b="b"/>
            <a:pathLst>
              <a:path w="6235048" h="3359132">
                <a:moveTo>
                  <a:pt x="6235048" y="3359132"/>
                </a:moveTo>
                <a:lnTo>
                  <a:pt x="0" y="3359132"/>
                </a:lnTo>
                <a:lnTo>
                  <a:pt x="0" y="0"/>
                </a:lnTo>
                <a:lnTo>
                  <a:pt x="6235048" y="0"/>
                </a:lnTo>
                <a:lnTo>
                  <a:pt x="6235048" y="33591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10385328" y="2641545"/>
            <a:ext cx="5621253"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930A0A"/>
                </a:solidFill>
                <a:latin typeface="Poppins Bold"/>
                <a:ea typeface="Poppins Bold"/>
                <a:cs typeface="Poppins Bold"/>
                <a:sym typeface="Poppins Bold"/>
              </a:rPr>
              <a:t>Introduction to Tesco</a:t>
            </a:r>
          </a:p>
        </p:txBody>
      </p:sp>
      <p:sp>
        <p:nvSpPr>
          <p:cNvPr id="6" name="TextBox 6"/>
          <p:cNvSpPr txBox="1"/>
          <p:nvPr/>
        </p:nvSpPr>
        <p:spPr>
          <a:xfrm>
            <a:off x="8412618" y="3784095"/>
            <a:ext cx="9566673" cy="6099994"/>
          </a:xfrm>
          <a:prstGeom prst="rect">
            <a:avLst/>
          </a:prstGeom>
        </p:spPr>
        <p:txBody>
          <a:bodyPr lIns="0" tIns="0" rIns="0" bIns="0" rtlCol="0" anchor="t">
            <a:spAutoFit/>
          </a:bodyPr>
          <a:lstStyle/>
          <a:p>
            <a:pPr marL="466585" lvl="1" indent="-233293" algn="just">
              <a:lnSpc>
                <a:spcPts val="3457"/>
              </a:lnSpc>
              <a:buFont typeface="Arial"/>
              <a:buChar char="•"/>
            </a:pPr>
            <a:r>
              <a:rPr lang="en-US" sz="2161">
                <a:solidFill>
                  <a:srgbClr val="2F2E2E"/>
                </a:solidFill>
                <a:latin typeface="Open Sans"/>
                <a:ea typeface="Open Sans"/>
                <a:cs typeface="Open Sans"/>
                <a:sym typeface="Open Sans"/>
              </a:rPr>
              <a:t>Tesco is a major retail firm in United Kingdom with supermarkets, hypermarkets and convenience stores spread within the country.</a:t>
            </a:r>
          </a:p>
          <a:p>
            <a:pPr algn="just">
              <a:lnSpc>
                <a:spcPts val="3457"/>
              </a:lnSpc>
            </a:pPr>
            <a:endParaRPr lang="en-US" sz="2161">
              <a:solidFill>
                <a:srgbClr val="2F2E2E"/>
              </a:solidFill>
              <a:latin typeface="Open Sans"/>
              <a:ea typeface="Open Sans"/>
              <a:cs typeface="Open Sans"/>
              <a:sym typeface="Open Sans"/>
            </a:endParaRPr>
          </a:p>
          <a:p>
            <a:pPr marL="466585" lvl="1" indent="-233293" algn="just">
              <a:lnSpc>
                <a:spcPts val="3457"/>
              </a:lnSpc>
              <a:buFont typeface="Arial"/>
              <a:buChar char="•"/>
            </a:pPr>
            <a:r>
              <a:rPr lang="en-US" sz="2161">
                <a:solidFill>
                  <a:srgbClr val="2F2E2E"/>
                </a:solidFill>
                <a:latin typeface="Open Sans"/>
                <a:ea typeface="Open Sans"/>
                <a:cs typeface="Open Sans"/>
                <a:sym typeface="Open Sans"/>
              </a:rPr>
              <a:t>The company was established in 1919, and it has grown to be operating in various global markets.</a:t>
            </a:r>
          </a:p>
          <a:p>
            <a:pPr algn="just">
              <a:lnSpc>
                <a:spcPts val="3457"/>
              </a:lnSpc>
            </a:pPr>
            <a:endParaRPr lang="en-US" sz="2161">
              <a:solidFill>
                <a:srgbClr val="2F2E2E"/>
              </a:solidFill>
              <a:latin typeface="Open Sans"/>
              <a:ea typeface="Open Sans"/>
              <a:cs typeface="Open Sans"/>
              <a:sym typeface="Open Sans"/>
            </a:endParaRPr>
          </a:p>
          <a:p>
            <a:pPr marL="466585" lvl="1" indent="-233293" algn="just">
              <a:lnSpc>
                <a:spcPts val="3457"/>
              </a:lnSpc>
              <a:buFont typeface="Arial"/>
              <a:buChar char="•"/>
            </a:pPr>
            <a:r>
              <a:rPr lang="en-US" sz="2161">
                <a:solidFill>
                  <a:srgbClr val="2F2E2E"/>
                </a:solidFill>
                <a:latin typeface="Open Sans"/>
                <a:ea typeface="Open Sans"/>
                <a:cs typeface="Open Sans"/>
                <a:sym typeface="Open Sans"/>
              </a:rPr>
              <a:t>Tesco has a workforce of over 300,000 people across the world with millions of clients being served in a weekly basis.</a:t>
            </a:r>
          </a:p>
          <a:p>
            <a:pPr algn="just">
              <a:lnSpc>
                <a:spcPts val="3457"/>
              </a:lnSpc>
            </a:pPr>
            <a:endParaRPr lang="en-US" sz="2161">
              <a:solidFill>
                <a:srgbClr val="2F2E2E"/>
              </a:solidFill>
              <a:latin typeface="Open Sans"/>
              <a:ea typeface="Open Sans"/>
              <a:cs typeface="Open Sans"/>
              <a:sym typeface="Open Sans"/>
            </a:endParaRPr>
          </a:p>
          <a:p>
            <a:pPr marL="466585" lvl="1" indent="-233293" algn="just">
              <a:lnSpc>
                <a:spcPts val="3457"/>
              </a:lnSpc>
              <a:buFont typeface="Arial"/>
              <a:buChar char="•"/>
            </a:pPr>
            <a:r>
              <a:rPr lang="en-US" sz="2161">
                <a:solidFill>
                  <a:srgbClr val="2F2E2E"/>
                </a:solidFill>
                <a:latin typeface="Open Sans"/>
                <a:ea typeface="Open Sans"/>
                <a:cs typeface="Open Sans"/>
                <a:sym typeface="Open Sans"/>
              </a:rPr>
              <a:t>The organisation pays much attention to customer satisfaction, efficiency in operations and employee development.</a:t>
            </a:r>
          </a:p>
          <a:p>
            <a:pPr algn="just">
              <a:lnSpc>
                <a:spcPts val="3457"/>
              </a:lnSpc>
            </a:pPr>
            <a:endParaRPr lang="en-US" sz="2161">
              <a:solidFill>
                <a:srgbClr val="2F2E2E"/>
              </a:solidFill>
              <a:latin typeface="Open Sans"/>
              <a:ea typeface="Open Sans"/>
              <a:cs typeface="Open Sans"/>
              <a:sym typeface="Open Sans"/>
            </a:endParaRPr>
          </a:p>
          <a:p>
            <a:pPr marL="466585" lvl="1" indent="-233293" algn="just">
              <a:lnSpc>
                <a:spcPts val="3457"/>
              </a:lnSpc>
              <a:buFont typeface="Arial"/>
              <a:buChar char="•"/>
            </a:pPr>
            <a:r>
              <a:rPr lang="en-US" sz="2161">
                <a:solidFill>
                  <a:srgbClr val="2F2E2E"/>
                </a:solidFill>
                <a:latin typeface="Open Sans"/>
                <a:ea typeface="Open Sans"/>
                <a:cs typeface="Open Sans"/>
                <a:sym typeface="Open Sans"/>
              </a:rPr>
              <a:t>Tesco has been able to retain high level of service and competitiveness through effective recruitment and employee training.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0" y="32385"/>
            <a:ext cx="4380169" cy="10254615"/>
            <a:chOff x="0" y="0"/>
            <a:chExt cx="1153625" cy="2700804"/>
          </a:xfrm>
        </p:grpSpPr>
        <p:sp>
          <p:nvSpPr>
            <p:cNvPr id="3" name="Freeform 3"/>
            <p:cNvSpPr/>
            <p:nvPr/>
          </p:nvSpPr>
          <p:spPr>
            <a:xfrm>
              <a:off x="0" y="0"/>
              <a:ext cx="1153625" cy="2700804"/>
            </a:xfrm>
            <a:custGeom>
              <a:avLst/>
              <a:gdLst/>
              <a:ahLst/>
              <a:cxnLst/>
              <a:rect l="l" t="t" r="r" b="b"/>
              <a:pathLst>
                <a:path w="1153625" h="2700804">
                  <a:moveTo>
                    <a:pt x="0" y="0"/>
                  </a:moveTo>
                  <a:lnTo>
                    <a:pt x="1153625" y="0"/>
                  </a:lnTo>
                  <a:lnTo>
                    <a:pt x="1153625" y="2700804"/>
                  </a:lnTo>
                  <a:lnTo>
                    <a:pt x="0" y="2700804"/>
                  </a:lnTo>
                  <a:close/>
                </a:path>
              </a:pathLst>
            </a:custGeom>
            <a:solidFill>
              <a:srgbClr val="930A0A"/>
            </a:solidFill>
          </p:spPr>
        </p:sp>
        <p:sp>
          <p:nvSpPr>
            <p:cNvPr id="4" name="TextBox 4"/>
            <p:cNvSpPr txBox="1"/>
            <p:nvPr/>
          </p:nvSpPr>
          <p:spPr>
            <a:xfrm>
              <a:off x="0" y="-38100"/>
              <a:ext cx="1153625" cy="2738904"/>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028700" y="1028700"/>
            <a:ext cx="6702938" cy="8229600"/>
            <a:chOff x="0" y="0"/>
            <a:chExt cx="1038460" cy="1274980"/>
          </a:xfrm>
        </p:grpSpPr>
        <p:sp>
          <p:nvSpPr>
            <p:cNvPr id="6" name="Freeform 6"/>
            <p:cNvSpPr/>
            <p:nvPr/>
          </p:nvSpPr>
          <p:spPr>
            <a:xfrm>
              <a:off x="0" y="0"/>
              <a:ext cx="1038460" cy="1274980"/>
            </a:xfrm>
            <a:custGeom>
              <a:avLst/>
              <a:gdLst/>
              <a:ahLst/>
              <a:cxnLst/>
              <a:rect l="l" t="t" r="r" b="b"/>
              <a:pathLst>
                <a:path w="1038460" h="1274980">
                  <a:moveTo>
                    <a:pt x="0" y="0"/>
                  </a:moveTo>
                  <a:lnTo>
                    <a:pt x="1038460" y="0"/>
                  </a:lnTo>
                  <a:lnTo>
                    <a:pt x="1038460" y="1274980"/>
                  </a:lnTo>
                  <a:lnTo>
                    <a:pt x="0" y="1274980"/>
                  </a:lnTo>
                  <a:close/>
                </a:path>
              </a:pathLst>
            </a:custGeom>
            <a:blipFill>
              <a:blip r:embed="rId3"/>
              <a:stretch>
                <a:fillRect l="-11388" r="-11388"/>
              </a:stretch>
            </a:blipFill>
          </p:spPr>
        </p:sp>
      </p:grpSp>
      <p:sp>
        <p:nvSpPr>
          <p:cNvPr id="7" name="TextBox 7"/>
          <p:cNvSpPr txBox="1"/>
          <p:nvPr/>
        </p:nvSpPr>
        <p:spPr>
          <a:xfrm>
            <a:off x="8114586" y="914400"/>
            <a:ext cx="10014514" cy="1422474"/>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2F2E2E"/>
                </a:solidFill>
                <a:latin typeface="Poppins Bold"/>
                <a:ea typeface="Poppins Bold"/>
                <a:cs typeface="Poppins Bold"/>
                <a:sym typeface="Poppins Bold"/>
              </a:rPr>
              <a:t>Importance of Recruiting the Right Employee</a:t>
            </a:r>
          </a:p>
        </p:txBody>
      </p:sp>
      <p:sp>
        <p:nvSpPr>
          <p:cNvPr id="8" name="TextBox 8"/>
          <p:cNvSpPr txBox="1"/>
          <p:nvPr/>
        </p:nvSpPr>
        <p:spPr>
          <a:xfrm>
            <a:off x="8445330" y="2703830"/>
            <a:ext cx="9072763" cy="6107544"/>
          </a:xfrm>
          <a:prstGeom prst="rect">
            <a:avLst/>
          </a:prstGeom>
        </p:spPr>
        <p:txBody>
          <a:bodyPr lIns="0" tIns="0" rIns="0" bIns="0" rtlCol="0" anchor="t">
            <a:spAutoFit/>
          </a:bodyPr>
          <a:lstStyle/>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Recruitment is a critical HR process that makes organisations recruit people possessing the necessary skills, knowledge and attitudes.</a:t>
            </a: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Recruiting the right employee enhances productivity of the team, teamwork and general performance at the workplace (Masters et al., 2025).</a:t>
            </a: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An organised recruitment strategy will decrease the turnover of employees and will reduce the rehiring and retraining expenses.</a:t>
            </a: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The choice of appropriate staff members enables organisations to ensure stable service levels and operational effectiveness (Bonetti et al., 2023).</a:t>
            </a: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At Tesco, an efficient Store Supervisor is instrumental in organising the people and running the day-to-day activities in the store.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6429831" cy="10287000"/>
            <a:chOff x="0" y="0"/>
            <a:chExt cx="996149" cy="1593725"/>
          </a:xfrm>
        </p:grpSpPr>
        <p:sp>
          <p:nvSpPr>
            <p:cNvPr id="3" name="Freeform 3"/>
            <p:cNvSpPr/>
            <p:nvPr/>
          </p:nvSpPr>
          <p:spPr>
            <a:xfrm>
              <a:off x="0" y="0"/>
              <a:ext cx="996149" cy="1593725"/>
            </a:xfrm>
            <a:custGeom>
              <a:avLst/>
              <a:gdLst/>
              <a:ahLst/>
              <a:cxnLst/>
              <a:rect l="l" t="t" r="r" b="b"/>
              <a:pathLst>
                <a:path w="996149" h="1593725">
                  <a:moveTo>
                    <a:pt x="0" y="0"/>
                  </a:moveTo>
                  <a:lnTo>
                    <a:pt x="996149" y="0"/>
                  </a:lnTo>
                  <a:lnTo>
                    <a:pt x="996149" y="1593725"/>
                  </a:lnTo>
                  <a:lnTo>
                    <a:pt x="0" y="1593725"/>
                  </a:lnTo>
                  <a:close/>
                </a:path>
              </a:pathLst>
            </a:custGeom>
            <a:blipFill>
              <a:blip r:embed="rId3"/>
              <a:stretch>
                <a:fillRect l="-70066" r="-70066"/>
              </a:stretch>
            </a:blipFill>
          </p:spPr>
        </p:sp>
      </p:grpSp>
      <p:sp>
        <p:nvSpPr>
          <p:cNvPr id="4" name="Freeform 4"/>
          <p:cNvSpPr/>
          <p:nvPr/>
        </p:nvSpPr>
        <p:spPr>
          <a:xfrm flipH="1" flipV="1">
            <a:off x="13288092" y="0"/>
            <a:ext cx="4999908" cy="2693701"/>
          </a:xfrm>
          <a:custGeom>
            <a:avLst/>
            <a:gdLst/>
            <a:ahLst/>
            <a:cxnLst/>
            <a:rect l="l" t="t" r="r" b="b"/>
            <a:pathLst>
              <a:path w="4999908" h="2693701">
                <a:moveTo>
                  <a:pt x="4999908" y="2693701"/>
                </a:moveTo>
                <a:lnTo>
                  <a:pt x="0" y="2693701"/>
                </a:lnTo>
                <a:lnTo>
                  <a:pt x="0" y="0"/>
                </a:lnTo>
                <a:lnTo>
                  <a:pt x="4999908" y="0"/>
                </a:lnTo>
                <a:lnTo>
                  <a:pt x="4999908" y="2693701"/>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6983155" y="2788951"/>
            <a:ext cx="10071315"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2F2E2E"/>
                </a:solidFill>
                <a:latin typeface="Poppins Bold"/>
                <a:ea typeface="Poppins Bold"/>
                <a:cs typeface="Poppins Bold"/>
                <a:sym typeface="Poppins Bold"/>
              </a:rPr>
              <a:t>Job Analysis</a:t>
            </a:r>
          </a:p>
        </p:txBody>
      </p:sp>
      <p:sp>
        <p:nvSpPr>
          <p:cNvPr id="6" name="TextBox 6"/>
          <p:cNvSpPr txBox="1"/>
          <p:nvPr/>
        </p:nvSpPr>
        <p:spPr>
          <a:xfrm>
            <a:off x="6983155" y="3855085"/>
            <a:ext cx="10987826" cy="6107544"/>
          </a:xfrm>
          <a:prstGeom prst="rect">
            <a:avLst/>
          </a:prstGeom>
        </p:spPr>
        <p:txBody>
          <a:bodyPr lIns="0" tIns="0" rIns="0" bIns="0" rtlCol="0" anchor="t">
            <a:spAutoFit/>
          </a:bodyPr>
          <a:lstStyle/>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Job analysis entails a process of identifying the job duties, responsibilities and expertise that is needed in a job position.</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Job analysis is carried out by organisations to ensure that organisational needs are met by the recruitment decisions made (Kesavan et al., 2022).</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Observation, interviews with employees, work diaries and performance records are the common job analysis methods.</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A job analysis of a Store Supervisor in Tesco will list duties like supervising the employees and coordinating the stores (Masters et al., 2025).</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The process also brings to the fore vital responsibilities including inventory tracking, customer management, and sales performance-monitoring.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644695" cy="10287000"/>
            <a:chOff x="0" y="0"/>
            <a:chExt cx="2540167" cy="2709333"/>
          </a:xfrm>
        </p:grpSpPr>
        <p:sp>
          <p:nvSpPr>
            <p:cNvPr id="3" name="Freeform 3"/>
            <p:cNvSpPr/>
            <p:nvPr/>
          </p:nvSpPr>
          <p:spPr>
            <a:xfrm>
              <a:off x="0" y="0"/>
              <a:ext cx="2540167" cy="2709333"/>
            </a:xfrm>
            <a:custGeom>
              <a:avLst/>
              <a:gdLst/>
              <a:ahLst/>
              <a:cxnLst/>
              <a:rect l="l" t="t" r="r" b="b"/>
              <a:pathLst>
                <a:path w="2540167" h="2709333">
                  <a:moveTo>
                    <a:pt x="0" y="0"/>
                  </a:moveTo>
                  <a:lnTo>
                    <a:pt x="2540167" y="0"/>
                  </a:lnTo>
                  <a:lnTo>
                    <a:pt x="2540167" y="2709333"/>
                  </a:lnTo>
                  <a:lnTo>
                    <a:pt x="0" y="2709333"/>
                  </a:lnTo>
                  <a:close/>
                </a:path>
              </a:pathLst>
            </a:custGeom>
            <a:solidFill>
              <a:srgbClr val="E5C3C3"/>
            </a:solidFill>
          </p:spPr>
        </p:sp>
        <p:sp>
          <p:nvSpPr>
            <p:cNvPr id="4" name="TextBox 4"/>
            <p:cNvSpPr txBox="1"/>
            <p:nvPr/>
          </p:nvSpPr>
          <p:spPr>
            <a:xfrm>
              <a:off x="0" y="-38100"/>
              <a:ext cx="2540167" cy="2747433"/>
            </a:xfrm>
            <a:prstGeom prst="rect">
              <a:avLst/>
            </a:prstGeom>
          </p:spPr>
          <p:txBody>
            <a:bodyPr lIns="50800" tIns="50800" rIns="50800" bIns="50800" rtlCol="0" anchor="ctr"/>
            <a:lstStyle/>
            <a:p>
              <a:pPr algn="ctr">
                <a:lnSpc>
                  <a:spcPts val="3359"/>
                </a:lnSpc>
              </a:pPr>
              <a:endParaRPr/>
            </a:p>
          </p:txBody>
        </p:sp>
      </p:grpSp>
      <p:sp>
        <p:nvSpPr>
          <p:cNvPr id="5" name="Freeform 5"/>
          <p:cNvSpPr/>
          <p:nvPr/>
        </p:nvSpPr>
        <p:spPr>
          <a:xfrm flipV="1">
            <a:off x="0" y="0"/>
            <a:ext cx="4999908" cy="2693701"/>
          </a:xfrm>
          <a:custGeom>
            <a:avLst/>
            <a:gdLst/>
            <a:ahLst/>
            <a:cxnLst/>
            <a:rect l="l" t="t" r="r" b="b"/>
            <a:pathLst>
              <a:path w="4999908" h="2693701">
                <a:moveTo>
                  <a:pt x="0" y="2693701"/>
                </a:moveTo>
                <a:lnTo>
                  <a:pt x="4999908" y="2693701"/>
                </a:lnTo>
                <a:lnTo>
                  <a:pt x="4999908" y="0"/>
                </a:lnTo>
                <a:lnTo>
                  <a:pt x="0" y="0"/>
                </a:lnTo>
                <a:lnTo>
                  <a:pt x="0" y="2693701"/>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49566" y="3120390"/>
            <a:ext cx="8145564" cy="3846307"/>
          </a:xfrm>
          <a:prstGeom prst="rect">
            <a:avLst/>
          </a:prstGeom>
        </p:spPr>
        <p:txBody>
          <a:bodyPr lIns="0" tIns="0" rIns="0" bIns="0" rtlCol="0" anchor="t">
            <a:spAutoFit/>
          </a:bodyPr>
          <a:lstStyle/>
          <a:p>
            <a:pPr marL="0" lvl="0" indent="0" algn="ctr">
              <a:lnSpc>
                <a:spcPts val="10080"/>
              </a:lnSpc>
              <a:spcBef>
                <a:spcPct val="0"/>
              </a:spcBef>
            </a:pPr>
            <a:r>
              <a:rPr lang="en-US" sz="7200" b="1">
                <a:solidFill>
                  <a:srgbClr val="2F2E2E"/>
                </a:solidFill>
                <a:latin typeface="Poppins Bold"/>
                <a:ea typeface="Poppins Bold"/>
                <a:cs typeface="Poppins Bold"/>
                <a:sym typeface="Poppins Bold"/>
              </a:rPr>
              <a:t>Job Description (Retail Store Supervisor)</a:t>
            </a:r>
          </a:p>
        </p:txBody>
      </p:sp>
      <p:sp>
        <p:nvSpPr>
          <p:cNvPr id="7" name="TextBox 7"/>
          <p:cNvSpPr txBox="1"/>
          <p:nvPr/>
        </p:nvSpPr>
        <p:spPr>
          <a:xfrm>
            <a:off x="10045814" y="173352"/>
            <a:ext cx="7946733" cy="7421883"/>
          </a:xfrm>
          <a:prstGeom prst="rect">
            <a:avLst/>
          </a:prstGeom>
        </p:spPr>
        <p:txBody>
          <a:bodyPr lIns="0" tIns="0" rIns="0" bIns="0" rtlCol="0" anchor="t">
            <a:spAutoFit/>
          </a:bodyPr>
          <a:lstStyle/>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Job description entails the description of duties, responsibilities and expectations related to the specific job position (Meltzer et al., 2020).</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Tesco Store Supervisor will oversee the retail personnel and make sure that activities are done effectively.</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The position will be working to guarantee that the operations of the store are in line with the company policies and retail standards.</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Store Supervisors have also the role of dealing with customer complaints and making sure that there is high customer satisfaction (Dexter, 2020).</a:t>
            </a:r>
          </a:p>
          <a:p>
            <a:pPr algn="just">
              <a:lnSpc>
                <a:spcPts val="3519"/>
              </a:lnSpc>
            </a:pPr>
            <a:endParaRPr lang="en-US" sz="2199">
              <a:solidFill>
                <a:srgbClr val="2F2E2E"/>
              </a:solidFill>
              <a:latin typeface="Open Sans"/>
              <a:ea typeface="Open Sans"/>
              <a:cs typeface="Open Sans"/>
              <a:sym typeface="Open Sans"/>
            </a:endParaRPr>
          </a:p>
          <a:p>
            <a:pPr marL="474979" lvl="1" indent="-237490" algn="just">
              <a:lnSpc>
                <a:spcPts val="3519"/>
              </a:lnSpc>
              <a:buFont typeface="Arial"/>
              <a:buChar char="•"/>
            </a:pPr>
            <a:r>
              <a:rPr lang="en-US" sz="2199">
                <a:solidFill>
                  <a:srgbClr val="2F2E2E"/>
                </a:solidFill>
                <a:latin typeface="Open Sans"/>
                <a:ea typeface="Open Sans"/>
                <a:cs typeface="Open Sans"/>
                <a:sym typeface="Open Sans"/>
              </a:rPr>
              <a:t>They also assist the store manager to control the level of stock, sales performance and daily activities in the store.</a:t>
            </a:r>
          </a:p>
        </p:txBody>
      </p:sp>
      <p:sp>
        <p:nvSpPr>
          <p:cNvPr id="8" name="Freeform 8"/>
          <p:cNvSpPr/>
          <p:nvPr/>
        </p:nvSpPr>
        <p:spPr>
          <a:xfrm>
            <a:off x="0" y="7595235"/>
            <a:ext cx="4999908" cy="2693701"/>
          </a:xfrm>
          <a:custGeom>
            <a:avLst/>
            <a:gdLst/>
            <a:ahLst/>
            <a:cxnLst/>
            <a:rect l="l" t="t" r="r" b="b"/>
            <a:pathLst>
              <a:path w="4999908" h="2693701">
                <a:moveTo>
                  <a:pt x="0" y="0"/>
                </a:moveTo>
                <a:lnTo>
                  <a:pt x="4999908" y="0"/>
                </a:lnTo>
                <a:lnTo>
                  <a:pt x="4999908" y="2693701"/>
                </a:lnTo>
                <a:lnTo>
                  <a:pt x="0" y="26937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F2E2E"/>
        </a:solidFill>
        <a:effectLst/>
      </p:bgPr>
    </p:bg>
    <p:spTree>
      <p:nvGrpSpPr>
        <p:cNvPr id="1" name=""/>
        <p:cNvGrpSpPr/>
        <p:nvPr/>
      </p:nvGrpSpPr>
      <p:grpSpPr>
        <a:xfrm>
          <a:off x="0" y="0"/>
          <a:ext cx="0" cy="0"/>
          <a:chOff x="0" y="0"/>
          <a:chExt cx="0" cy="0"/>
        </a:xfrm>
      </p:grpSpPr>
      <p:sp>
        <p:nvSpPr>
          <p:cNvPr id="2" name="AutoShape 2"/>
          <p:cNvSpPr/>
          <p:nvPr/>
        </p:nvSpPr>
        <p:spPr>
          <a:xfrm>
            <a:off x="9144000" y="1965313"/>
            <a:ext cx="8115300" cy="0"/>
          </a:xfrm>
          <a:prstGeom prst="line">
            <a:avLst/>
          </a:prstGeom>
          <a:ln w="19050" cap="flat">
            <a:solidFill>
              <a:srgbClr val="E5C3C3"/>
            </a:solidFill>
            <a:prstDash val="solid"/>
            <a:headEnd type="none" w="sm" len="sm"/>
            <a:tailEnd type="none" w="sm" len="sm"/>
          </a:ln>
        </p:spPr>
      </p:sp>
      <p:grpSp>
        <p:nvGrpSpPr>
          <p:cNvPr id="3" name="Group 3"/>
          <p:cNvGrpSpPr/>
          <p:nvPr/>
        </p:nvGrpSpPr>
        <p:grpSpPr>
          <a:xfrm>
            <a:off x="0"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930A0A"/>
            </a:solidFill>
          </p:spPr>
        </p:sp>
        <p:sp>
          <p:nvSpPr>
            <p:cNvPr id="5" name="TextBox 5"/>
            <p:cNvSpPr txBox="1"/>
            <p:nvPr/>
          </p:nvSpPr>
          <p:spPr>
            <a:xfrm>
              <a:off x="0" y="-38100"/>
              <a:ext cx="2408296" cy="2747433"/>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699804" y="1028700"/>
            <a:ext cx="7744391" cy="5246370"/>
            <a:chOff x="0" y="0"/>
            <a:chExt cx="1199809" cy="812800"/>
          </a:xfrm>
        </p:grpSpPr>
        <p:sp>
          <p:nvSpPr>
            <p:cNvPr id="7" name="Freeform 7"/>
            <p:cNvSpPr/>
            <p:nvPr/>
          </p:nvSpPr>
          <p:spPr>
            <a:xfrm>
              <a:off x="0" y="0"/>
              <a:ext cx="1199809" cy="812800"/>
            </a:xfrm>
            <a:custGeom>
              <a:avLst/>
              <a:gdLst/>
              <a:ahLst/>
              <a:cxnLst/>
              <a:rect l="l" t="t" r="r" b="b"/>
              <a:pathLst>
                <a:path w="1199809" h="812800">
                  <a:moveTo>
                    <a:pt x="0" y="0"/>
                  </a:moveTo>
                  <a:lnTo>
                    <a:pt x="1199809" y="0"/>
                  </a:lnTo>
                  <a:lnTo>
                    <a:pt x="1199809" y="812800"/>
                  </a:lnTo>
                  <a:lnTo>
                    <a:pt x="0" y="812800"/>
                  </a:lnTo>
                  <a:close/>
                </a:path>
              </a:pathLst>
            </a:custGeom>
            <a:blipFill>
              <a:blip r:embed="rId3"/>
              <a:stretch>
                <a:fillRect t="-17441" b="-17441"/>
              </a:stretch>
            </a:blipFill>
          </p:spPr>
        </p:sp>
      </p:grpSp>
      <p:sp>
        <p:nvSpPr>
          <p:cNvPr id="8" name="AutoShape 8"/>
          <p:cNvSpPr/>
          <p:nvPr/>
        </p:nvSpPr>
        <p:spPr>
          <a:xfrm>
            <a:off x="9144000" y="4037095"/>
            <a:ext cx="8115300" cy="0"/>
          </a:xfrm>
          <a:prstGeom prst="line">
            <a:avLst/>
          </a:prstGeom>
          <a:ln w="19050" cap="flat">
            <a:solidFill>
              <a:srgbClr val="E5C3C3"/>
            </a:solidFill>
            <a:prstDash val="solid"/>
            <a:headEnd type="none" w="sm" len="sm"/>
            <a:tailEnd type="none" w="sm" len="sm"/>
          </a:ln>
        </p:spPr>
      </p:sp>
      <p:sp>
        <p:nvSpPr>
          <p:cNvPr id="9" name="AutoShape 9"/>
          <p:cNvSpPr/>
          <p:nvPr/>
        </p:nvSpPr>
        <p:spPr>
          <a:xfrm>
            <a:off x="9144000" y="6108877"/>
            <a:ext cx="8115300" cy="0"/>
          </a:xfrm>
          <a:prstGeom prst="line">
            <a:avLst/>
          </a:prstGeom>
          <a:ln w="19050" cap="flat">
            <a:solidFill>
              <a:srgbClr val="E5C3C3"/>
            </a:solidFill>
            <a:prstDash val="solid"/>
            <a:headEnd type="none" w="sm" len="sm"/>
            <a:tailEnd type="none" w="sm" len="sm"/>
          </a:ln>
        </p:spPr>
      </p:sp>
      <p:sp>
        <p:nvSpPr>
          <p:cNvPr id="10" name="AutoShape 10"/>
          <p:cNvSpPr/>
          <p:nvPr/>
        </p:nvSpPr>
        <p:spPr>
          <a:xfrm>
            <a:off x="9144000" y="8180659"/>
            <a:ext cx="8115300" cy="0"/>
          </a:xfrm>
          <a:prstGeom prst="line">
            <a:avLst/>
          </a:prstGeom>
          <a:ln w="19050" cap="flat">
            <a:solidFill>
              <a:srgbClr val="E5C3C3"/>
            </a:solidFill>
            <a:prstDash val="solid"/>
            <a:headEnd type="none" w="sm" len="sm"/>
            <a:tailEnd type="none" w="sm" len="sm"/>
          </a:ln>
        </p:spPr>
      </p:sp>
      <p:sp>
        <p:nvSpPr>
          <p:cNvPr id="11" name="TextBox 11"/>
          <p:cNvSpPr txBox="1"/>
          <p:nvPr/>
        </p:nvSpPr>
        <p:spPr>
          <a:xfrm>
            <a:off x="696607" y="7764715"/>
            <a:ext cx="7747589"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F1F1F1"/>
                </a:solidFill>
                <a:latin typeface="Poppins Bold"/>
                <a:ea typeface="Poppins Bold"/>
                <a:cs typeface="Poppins Bold"/>
                <a:sym typeface="Poppins Bold"/>
              </a:rPr>
              <a:t>Person Specification</a:t>
            </a:r>
          </a:p>
        </p:txBody>
      </p:sp>
      <p:sp>
        <p:nvSpPr>
          <p:cNvPr id="12" name="TextBox 12"/>
          <p:cNvSpPr txBox="1"/>
          <p:nvPr/>
        </p:nvSpPr>
        <p:spPr>
          <a:xfrm>
            <a:off x="9454569" y="432808"/>
            <a:ext cx="7955694" cy="763196"/>
          </a:xfrm>
          <a:prstGeom prst="rect">
            <a:avLst/>
          </a:prstGeom>
        </p:spPr>
        <p:txBody>
          <a:bodyPr lIns="0" tIns="0" rIns="0" bIns="0" rtlCol="0" anchor="t">
            <a:spAutoFit/>
          </a:bodyPr>
          <a:lstStyle/>
          <a:p>
            <a:pPr marL="0" lvl="0" indent="0" algn="just">
              <a:lnSpc>
                <a:spcPts val="3079"/>
              </a:lnSpc>
              <a:spcBef>
                <a:spcPct val="0"/>
              </a:spcBef>
            </a:pPr>
            <a:r>
              <a:rPr lang="en-US" sz="2199">
                <a:solidFill>
                  <a:srgbClr val="F1F1F1"/>
                </a:solidFill>
                <a:latin typeface="Open Sans"/>
                <a:ea typeface="Open Sans"/>
                <a:cs typeface="Open Sans"/>
                <a:sym typeface="Open Sans"/>
              </a:rPr>
              <a:t>Person specification is a list of job skills, qualifications and personal qualities needed in a job position (Woods, 2022).</a:t>
            </a:r>
          </a:p>
        </p:txBody>
      </p:sp>
      <p:sp>
        <p:nvSpPr>
          <p:cNvPr id="13" name="TextBox 13"/>
          <p:cNvSpPr txBox="1"/>
          <p:nvPr/>
        </p:nvSpPr>
        <p:spPr>
          <a:xfrm>
            <a:off x="9454569" y="2504590"/>
            <a:ext cx="7955694" cy="763196"/>
          </a:xfrm>
          <a:prstGeom prst="rect">
            <a:avLst/>
          </a:prstGeom>
        </p:spPr>
        <p:txBody>
          <a:bodyPr lIns="0" tIns="0" rIns="0" bIns="0" rtlCol="0" anchor="t">
            <a:spAutoFit/>
          </a:bodyPr>
          <a:lstStyle/>
          <a:p>
            <a:pPr marL="0" lvl="0" indent="0" algn="just">
              <a:lnSpc>
                <a:spcPts val="3079"/>
              </a:lnSpc>
              <a:spcBef>
                <a:spcPct val="0"/>
              </a:spcBef>
            </a:pPr>
            <a:r>
              <a:rPr lang="en-US" sz="2199">
                <a:solidFill>
                  <a:srgbClr val="F1F1F1"/>
                </a:solidFill>
                <a:latin typeface="Open Sans"/>
                <a:ea typeface="Open Sans"/>
                <a:cs typeface="Open Sans"/>
                <a:sym typeface="Open Sans"/>
              </a:rPr>
              <a:t>The key qualifications of Tesco Store Supervisor include high leadership skills, communication or teamwork skills.</a:t>
            </a:r>
          </a:p>
        </p:txBody>
      </p:sp>
      <p:sp>
        <p:nvSpPr>
          <p:cNvPr id="14" name="TextBox 14"/>
          <p:cNvSpPr txBox="1"/>
          <p:nvPr/>
        </p:nvSpPr>
        <p:spPr>
          <a:xfrm>
            <a:off x="9454569" y="4576372"/>
            <a:ext cx="7955694" cy="1153683"/>
          </a:xfrm>
          <a:prstGeom prst="rect">
            <a:avLst/>
          </a:prstGeom>
        </p:spPr>
        <p:txBody>
          <a:bodyPr lIns="0" tIns="0" rIns="0" bIns="0" rtlCol="0" anchor="t">
            <a:spAutoFit/>
          </a:bodyPr>
          <a:lstStyle/>
          <a:p>
            <a:pPr marL="0" lvl="0" indent="0" algn="just">
              <a:lnSpc>
                <a:spcPts val="3079"/>
              </a:lnSpc>
              <a:spcBef>
                <a:spcPct val="0"/>
              </a:spcBef>
            </a:pPr>
            <a:r>
              <a:rPr lang="en-US" sz="2199">
                <a:solidFill>
                  <a:srgbClr val="F1F1F1"/>
                </a:solidFill>
                <a:latin typeface="Open Sans"/>
                <a:ea typeface="Open Sans"/>
                <a:cs typeface="Open Sans"/>
                <a:sym typeface="Open Sans"/>
              </a:rPr>
              <a:t>Applicants are also required to exhibit retail experience and good problem-solving skills in the workplace scenarios (Revi, 2021).</a:t>
            </a:r>
          </a:p>
        </p:txBody>
      </p:sp>
      <p:sp>
        <p:nvSpPr>
          <p:cNvPr id="15" name="TextBox 15"/>
          <p:cNvSpPr txBox="1"/>
          <p:nvPr/>
        </p:nvSpPr>
        <p:spPr>
          <a:xfrm>
            <a:off x="9454569" y="6648154"/>
            <a:ext cx="7955694" cy="763196"/>
          </a:xfrm>
          <a:prstGeom prst="rect">
            <a:avLst/>
          </a:prstGeom>
        </p:spPr>
        <p:txBody>
          <a:bodyPr lIns="0" tIns="0" rIns="0" bIns="0" rtlCol="0" anchor="t">
            <a:spAutoFit/>
          </a:bodyPr>
          <a:lstStyle/>
          <a:p>
            <a:pPr marL="0" lvl="0" indent="0" algn="just">
              <a:lnSpc>
                <a:spcPts val="3079"/>
              </a:lnSpc>
              <a:spcBef>
                <a:spcPct val="0"/>
              </a:spcBef>
            </a:pPr>
            <a:r>
              <a:rPr lang="en-US" sz="2199">
                <a:solidFill>
                  <a:srgbClr val="F1F1F1"/>
                </a:solidFill>
                <a:latin typeface="Open Sans"/>
                <a:ea typeface="Open Sans"/>
                <a:cs typeface="Open Sans"/>
                <a:sym typeface="Open Sans"/>
              </a:rPr>
              <a:t>Customer service orientation is necessary since supervisors frequently deal with customers and members of staff.</a:t>
            </a:r>
          </a:p>
        </p:txBody>
      </p:sp>
      <p:sp>
        <p:nvSpPr>
          <p:cNvPr id="16" name="TextBox 16"/>
          <p:cNvSpPr txBox="1"/>
          <p:nvPr/>
        </p:nvSpPr>
        <p:spPr>
          <a:xfrm>
            <a:off x="9454569" y="8719935"/>
            <a:ext cx="7955694" cy="763196"/>
          </a:xfrm>
          <a:prstGeom prst="rect">
            <a:avLst/>
          </a:prstGeom>
        </p:spPr>
        <p:txBody>
          <a:bodyPr lIns="0" tIns="0" rIns="0" bIns="0" rtlCol="0" anchor="t">
            <a:spAutoFit/>
          </a:bodyPr>
          <a:lstStyle/>
          <a:p>
            <a:pPr marL="0" lvl="0" indent="0" algn="just">
              <a:lnSpc>
                <a:spcPts val="3079"/>
              </a:lnSpc>
              <a:spcBef>
                <a:spcPct val="0"/>
              </a:spcBef>
            </a:pPr>
            <a:r>
              <a:rPr lang="en-US" sz="2199">
                <a:solidFill>
                  <a:srgbClr val="F1F1F1"/>
                </a:solidFill>
                <a:latin typeface="Open Sans"/>
                <a:ea typeface="Open Sans"/>
                <a:cs typeface="Open Sans"/>
                <a:sym typeface="Open Sans"/>
              </a:rPr>
              <a:t>Preferred attributes are prior supervisory experience and retail management or leadership training.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4563604" cy="8229600"/>
            <a:chOff x="0" y="0"/>
            <a:chExt cx="707022" cy="1274980"/>
          </a:xfrm>
        </p:grpSpPr>
        <p:sp>
          <p:nvSpPr>
            <p:cNvPr id="3" name="Freeform 3"/>
            <p:cNvSpPr/>
            <p:nvPr/>
          </p:nvSpPr>
          <p:spPr>
            <a:xfrm>
              <a:off x="0" y="0"/>
              <a:ext cx="707022" cy="1274980"/>
            </a:xfrm>
            <a:custGeom>
              <a:avLst/>
              <a:gdLst/>
              <a:ahLst/>
              <a:cxnLst/>
              <a:rect l="l" t="t" r="r" b="b"/>
              <a:pathLst>
                <a:path w="707022" h="1274980">
                  <a:moveTo>
                    <a:pt x="0" y="0"/>
                  </a:moveTo>
                  <a:lnTo>
                    <a:pt x="707022" y="0"/>
                  </a:lnTo>
                  <a:lnTo>
                    <a:pt x="707022" y="1274980"/>
                  </a:lnTo>
                  <a:lnTo>
                    <a:pt x="0" y="1274980"/>
                  </a:lnTo>
                  <a:close/>
                </a:path>
              </a:pathLst>
            </a:custGeom>
            <a:blipFill>
              <a:blip r:embed="rId3"/>
              <a:stretch>
                <a:fillRect l="-125069" r="-45596"/>
              </a:stretch>
            </a:blipFill>
          </p:spPr>
        </p:sp>
      </p:grpSp>
      <p:sp>
        <p:nvSpPr>
          <p:cNvPr id="4" name="TextBox 4"/>
          <p:cNvSpPr txBox="1"/>
          <p:nvPr/>
        </p:nvSpPr>
        <p:spPr>
          <a:xfrm>
            <a:off x="6172747" y="914400"/>
            <a:ext cx="10916375"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2F2E2E"/>
                </a:solidFill>
                <a:latin typeface="Poppins Bold"/>
                <a:ea typeface="Poppins Bold"/>
                <a:cs typeface="Poppins Bold"/>
                <a:sym typeface="Poppins Bold"/>
              </a:rPr>
              <a:t>Recruitment Process at Tesco</a:t>
            </a:r>
          </a:p>
        </p:txBody>
      </p:sp>
      <p:sp>
        <p:nvSpPr>
          <p:cNvPr id="5" name="TextBox 5"/>
          <p:cNvSpPr txBox="1"/>
          <p:nvPr/>
        </p:nvSpPr>
        <p:spPr>
          <a:xfrm>
            <a:off x="5722588" y="1895624"/>
            <a:ext cx="11816693" cy="6899600"/>
          </a:xfrm>
          <a:prstGeom prst="rect">
            <a:avLst/>
          </a:prstGeom>
        </p:spPr>
        <p:txBody>
          <a:bodyPr lIns="0" tIns="0" rIns="0" bIns="0" rtlCol="0" anchor="t">
            <a:spAutoFit/>
          </a:bodyPr>
          <a:lstStyle/>
          <a:p>
            <a:pPr marL="536703" lvl="1" indent="-268351" algn="just">
              <a:lnSpc>
                <a:spcPts val="3977"/>
              </a:lnSpc>
              <a:buFont typeface="Arial"/>
              <a:buChar char="•"/>
            </a:pPr>
            <a:r>
              <a:rPr lang="en-US" sz="2485">
                <a:solidFill>
                  <a:srgbClr val="2F2E2E"/>
                </a:solidFill>
                <a:latin typeface="Open Sans"/>
                <a:ea typeface="Open Sans"/>
                <a:cs typeface="Open Sans"/>
                <a:sym typeface="Open Sans"/>
              </a:rPr>
              <a:t>Recruitment starts with the job analysis to determine the requirements and duties of the post (Pantano et al., 2021).</a:t>
            </a:r>
          </a:p>
          <a:p>
            <a:pPr algn="just">
              <a:lnSpc>
                <a:spcPts val="3977"/>
              </a:lnSpc>
            </a:pPr>
            <a:endParaRPr lang="en-US" sz="2485">
              <a:solidFill>
                <a:srgbClr val="2F2E2E"/>
              </a:solidFill>
              <a:latin typeface="Open Sans"/>
              <a:ea typeface="Open Sans"/>
              <a:cs typeface="Open Sans"/>
              <a:sym typeface="Open Sans"/>
            </a:endParaRPr>
          </a:p>
          <a:p>
            <a:pPr marL="536703" lvl="1" indent="-268351" algn="just">
              <a:lnSpc>
                <a:spcPts val="3977"/>
              </a:lnSpc>
              <a:buFont typeface="Arial"/>
              <a:buChar char="•"/>
            </a:pPr>
            <a:r>
              <a:rPr lang="en-US" sz="2485">
                <a:solidFill>
                  <a:srgbClr val="2F2E2E"/>
                </a:solidFill>
                <a:latin typeface="Open Sans"/>
                <a:ea typeface="Open Sans"/>
                <a:cs typeface="Open Sans"/>
                <a:sym typeface="Open Sans"/>
              </a:rPr>
              <a:t>HR then comes up with a job description and person specification to take the process of recruitment.</a:t>
            </a:r>
          </a:p>
          <a:p>
            <a:pPr algn="just">
              <a:lnSpc>
                <a:spcPts val="3977"/>
              </a:lnSpc>
            </a:pPr>
            <a:endParaRPr lang="en-US" sz="2485">
              <a:solidFill>
                <a:srgbClr val="2F2E2E"/>
              </a:solidFill>
              <a:latin typeface="Open Sans"/>
              <a:ea typeface="Open Sans"/>
              <a:cs typeface="Open Sans"/>
              <a:sym typeface="Open Sans"/>
            </a:endParaRPr>
          </a:p>
          <a:p>
            <a:pPr marL="536703" lvl="1" indent="-268351" algn="just">
              <a:lnSpc>
                <a:spcPts val="3977"/>
              </a:lnSpc>
              <a:buFont typeface="Arial"/>
              <a:buChar char="•"/>
            </a:pPr>
            <a:r>
              <a:rPr lang="en-US" sz="2485">
                <a:solidFill>
                  <a:srgbClr val="2F2E2E"/>
                </a:solidFill>
                <a:latin typeface="Open Sans"/>
                <a:ea typeface="Open Sans"/>
                <a:cs typeface="Open Sans"/>
                <a:sym typeface="Open Sans"/>
              </a:rPr>
              <a:t>The advertisement of the job vacancy is published on the Tesco careers site and other recruitment sites.</a:t>
            </a:r>
          </a:p>
          <a:p>
            <a:pPr algn="just">
              <a:lnSpc>
                <a:spcPts val="3977"/>
              </a:lnSpc>
            </a:pPr>
            <a:endParaRPr lang="en-US" sz="2485">
              <a:solidFill>
                <a:srgbClr val="2F2E2E"/>
              </a:solidFill>
              <a:latin typeface="Open Sans"/>
              <a:ea typeface="Open Sans"/>
              <a:cs typeface="Open Sans"/>
              <a:sym typeface="Open Sans"/>
            </a:endParaRPr>
          </a:p>
          <a:p>
            <a:pPr marL="536703" lvl="1" indent="-268351" algn="just">
              <a:lnSpc>
                <a:spcPts val="3977"/>
              </a:lnSpc>
              <a:buFont typeface="Arial"/>
              <a:buChar char="•"/>
            </a:pPr>
            <a:r>
              <a:rPr lang="en-US" sz="2485">
                <a:solidFill>
                  <a:srgbClr val="2F2E2E"/>
                </a:solidFill>
                <a:latin typeface="Open Sans"/>
                <a:ea typeface="Open Sans"/>
                <a:cs typeface="Open Sans"/>
                <a:sym typeface="Open Sans"/>
              </a:rPr>
              <a:t>Resumes are considered and short-listed candidates are called to interviews and tests (Brannen et al., 2020).</a:t>
            </a:r>
          </a:p>
          <a:p>
            <a:pPr algn="just">
              <a:lnSpc>
                <a:spcPts val="3977"/>
              </a:lnSpc>
            </a:pPr>
            <a:endParaRPr lang="en-US" sz="2485">
              <a:solidFill>
                <a:srgbClr val="2F2E2E"/>
              </a:solidFill>
              <a:latin typeface="Open Sans"/>
              <a:ea typeface="Open Sans"/>
              <a:cs typeface="Open Sans"/>
              <a:sym typeface="Open Sans"/>
            </a:endParaRPr>
          </a:p>
          <a:p>
            <a:pPr marL="536703" lvl="1" indent="-268351" algn="just">
              <a:lnSpc>
                <a:spcPts val="3977"/>
              </a:lnSpc>
              <a:buFont typeface="Arial"/>
              <a:buChar char="•"/>
            </a:pPr>
            <a:r>
              <a:rPr lang="en-US" sz="2485">
                <a:solidFill>
                  <a:srgbClr val="2F2E2E"/>
                </a:solidFill>
                <a:latin typeface="Open Sans"/>
                <a:ea typeface="Open Sans"/>
                <a:cs typeface="Open Sans"/>
                <a:sym typeface="Open Sans"/>
              </a:rPr>
              <a:t>Successful applicants are also subjected to reference checks before they are offered employment and undergo onboarding programmes.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5C3C3"/>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7453834" cy="10287000"/>
            <a:chOff x="0" y="0"/>
            <a:chExt cx="1963150" cy="2709333"/>
          </a:xfrm>
        </p:grpSpPr>
        <p:sp>
          <p:nvSpPr>
            <p:cNvPr id="3" name="Freeform 3"/>
            <p:cNvSpPr/>
            <p:nvPr/>
          </p:nvSpPr>
          <p:spPr>
            <a:xfrm>
              <a:off x="0" y="0"/>
              <a:ext cx="1963150" cy="2709333"/>
            </a:xfrm>
            <a:custGeom>
              <a:avLst/>
              <a:gdLst/>
              <a:ahLst/>
              <a:cxnLst/>
              <a:rect l="l" t="t" r="r" b="b"/>
              <a:pathLst>
                <a:path w="1963150" h="2709333">
                  <a:moveTo>
                    <a:pt x="0" y="0"/>
                  </a:moveTo>
                  <a:lnTo>
                    <a:pt x="1963150" y="0"/>
                  </a:lnTo>
                  <a:lnTo>
                    <a:pt x="1963150" y="2709333"/>
                  </a:lnTo>
                  <a:lnTo>
                    <a:pt x="0" y="2709333"/>
                  </a:lnTo>
                  <a:close/>
                </a:path>
              </a:pathLst>
            </a:custGeom>
            <a:solidFill>
              <a:srgbClr val="F1F1F1"/>
            </a:solidFill>
          </p:spPr>
        </p:sp>
        <p:sp>
          <p:nvSpPr>
            <p:cNvPr id="4" name="TextBox 4"/>
            <p:cNvSpPr txBox="1"/>
            <p:nvPr/>
          </p:nvSpPr>
          <p:spPr>
            <a:xfrm>
              <a:off x="0" y="-38100"/>
              <a:ext cx="1963150" cy="2747433"/>
            </a:xfrm>
            <a:prstGeom prst="rect">
              <a:avLst/>
            </a:prstGeom>
          </p:spPr>
          <p:txBody>
            <a:bodyPr lIns="50800" tIns="50800" rIns="50800" bIns="50800" rtlCol="0" anchor="ctr"/>
            <a:lstStyle/>
            <a:p>
              <a:pPr algn="ctr">
                <a:lnSpc>
                  <a:spcPts val="3178"/>
                </a:lnSpc>
              </a:pPr>
              <a:endParaRPr/>
            </a:p>
          </p:txBody>
        </p:sp>
      </p:grpSp>
      <p:sp>
        <p:nvSpPr>
          <p:cNvPr id="5" name="Freeform 5"/>
          <p:cNvSpPr/>
          <p:nvPr/>
        </p:nvSpPr>
        <p:spPr>
          <a:xfrm>
            <a:off x="0" y="0"/>
            <a:ext cx="7453834" cy="2152295"/>
          </a:xfrm>
          <a:custGeom>
            <a:avLst/>
            <a:gdLst/>
            <a:ahLst/>
            <a:cxnLst/>
            <a:rect l="l" t="t" r="r" b="b"/>
            <a:pathLst>
              <a:path w="7453834" h="2152295">
                <a:moveTo>
                  <a:pt x="0" y="0"/>
                </a:moveTo>
                <a:lnTo>
                  <a:pt x="7453834" y="0"/>
                </a:lnTo>
                <a:lnTo>
                  <a:pt x="7453834" y="2152295"/>
                </a:lnTo>
                <a:lnTo>
                  <a:pt x="0" y="21522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516354" y="4360388"/>
            <a:ext cx="6421126" cy="1422474"/>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BB8E8E"/>
                </a:solidFill>
                <a:latin typeface="Poppins Bold"/>
                <a:ea typeface="Poppins Bold"/>
                <a:cs typeface="Poppins Bold"/>
                <a:sym typeface="Poppins Bold"/>
              </a:rPr>
              <a:t>Learning and Development Needs</a:t>
            </a:r>
          </a:p>
        </p:txBody>
      </p:sp>
      <p:sp>
        <p:nvSpPr>
          <p:cNvPr id="7" name="TextBox 7"/>
          <p:cNvSpPr txBox="1"/>
          <p:nvPr/>
        </p:nvSpPr>
        <p:spPr>
          <a:xfrm>
            <a:off x="7764745" y="413758"/>
            <a:ext cx="10093680" cy="9436832"/>
          </a:xfrm>
          <a:prstGeom prst="rect">
            <a:avLst/>
          </a:prstGeom>
        </p:spPr>
        <p:txBody>
          <a:bodyPr lIns="0" tIns="0" rIns="0" bIns="0" rtlCol="0" anchor="t">
            <a:spAutoFit/>
          </a:bodyPr>
          <a:lstStyle/>
          <a:p>
            <a:pPr marL="605042" lvl="1" indent="-302521" algn="just">
              <a:lnSpc>
                <a:spcPts val="3923"/>
              </a:lnSpc>
              <a:buFont typeface="Arial"/>
              <a:buChar char="•"/>
            </a:pPr>
            <a:r>
              <a:rPr lang="en-US" sz="2802">
                <a:solidFill>
                  <a:srgbClr val="2F2E2E"/>
                </a:solidFill>
                <a:latin typeface="Open Sans"/>
                <a:ea typeface="Open Sans"/>
                <a:cs typeface="Open Sans"/>
                <a:sym typeface="Open Sans"/>
              </a:rPr>
              <a:t>Employees need training and development to undertake their roles effectively after the recruitment (Sanders et al., 2025).</a:t>
            </a:r>
          </a:p>
          <a:p>
            <a:pPr algn="just">
              <a:lnSpc>
                <a:spcPts val="3923"/>
              </a:lnSpc>
            </a:pPr>
            <a:endParaRPr lang="en-US" sz="2802">
              <a:solidFill>
                <a:srgbClr val="2F2E2E"/>
              </a:solidFill>
              <a:latin typeface="Open Sans"/>
              <a:ea typeface="Open Sans"/>
              <a:cs typeface="Open Sans"/>
              <a:sym typeface="Open Sans"/>
            </a:endParaRPr>
          </a:p>
          <a:p>
            <a:pPr marL="605042" lvl="1" indent="-302521" algn="just">
              <a:lnSpc>
                <a:spcPts val="3923"/>
              </a:lnSpc>
              <a:buFont typeface="Arial"/>
              <a:buChar char="•"/>
            </a:pPr>
            <a:r>
              <a:rPr lang="en-US" sz="2802">
                <a:solidFill>
                  <a:srgbClr val="2F2E2E"/>
                </a:solidFill>
                <a:latin typeface="Open Sans"/>
                <a:ea typeface="Open Sans"/>
                <a:cs typeface="Open Sans"/>
                <a:sym typeface="Open Sans"/>
              </a:rPr>
              <a:t>As a Store Supervisor at Tesco, the individual will need leadership and team management skills as the leader in order to oversee the employees effectively.</a:t>
            </a:r>
          </a:p>
          <a:p>
            <a:pPr algn="just">
              <a:lnSpc>
                <a:spcPts val="3923"/>
              </a:lnSpc>
            </a:pPr>
            <a:endParaRPr lang="en-US" sz="2802">
              <a:solidFill>
                <a:srgbClr val="2F2E2E"/>
              </a:solidFill>
              <a:latin typeface="Open Sans"/>
              <a:ea typeface="Open Sans"/>
              <a:cs typeface="Open Sans"/>
              <a:sym typeface="Open Sans"/>
            </a:endParaRPr>
          </a:p>
          <a:p>
            <a:pPr marL="605042" lvl="1" indent="-302521" algn="just">
              <a:lnSpc>
                <a:spcPts val="3923"/>
              </a:lnSpc>
              <a:buFont typeface="Arial"/>
              <a:buChar char="•"/>
            </a:pPr>
            <a:r>
              <a:rPr lang="en-US" sz="2802">
                <a:solidFill>
                  <a:srgbClr val="2F2E2E"/>
                </a:solidFill>
                <a:latin typeface="Open Sans"/>
                <a:ea typeface="Open Sans"/>
                <a:cs typeface="Open Sans"/>
                <a:sym typeface="Open Sans"/>
              </a:rPr>
              <a:t>Training can also be based on conflict resolution and communication skills to address the complaints of customers.</a:t>
            </a:r>
          </a:p>
          <a:p>
            <a:pPr algn="just">
              <a:lnSpc>
                <a:spcPts val="3923"/>
              </a:lnSpc>
            </a:pPr>
            <a:endParaRPr lang="en-US" sz="2802">
              <a:solidFill>
                <a:srgbClr val="2F2E2E"/>
              </a:solidFill>
              <a:latin typeface="Open Sans"/>
              <a:ea typeface="Open Sans"/>
              <a:cs typeface="Open Sans"/>
              <a:sym typeface="Open Sans"/>
            </a:endParaRPr>
          </a:p>
          <a:p>
            <a:pPr marL="605042" lvl="1" indent="-302521" algn="just">
              <a:lnSpc>
                <a:spcPts val="3923"/>
              </a:lnSpc>
              <a:buFont typeface="Arial"/>
              <a:buChar char="•"/>
            </a:pPr>
            <a:r>
              <a:rPr lang="en-US" sz="2802">
                <a:solidFill>
                  <a:srgbClr val="2F2E2E"/>
                </a:solidFill>
                <a:latin typeface="Open Sans"/>
                <a:ea typeface="Open Sans"/>
                <a:cs typeface="Open Sans"/>
                <a:sym typeface="Open Sans"/>
              </a:rPr>
              <a:t>Supervisors should be aware of inventory management systems and online retail technologies in shops (Bao et al., 2021).</a:t>
            </a:r>
          </a:p>
          <a:p>
            <a:pPr algn="just">
              <a:lnSpc>
                <a:spcPts val="3923"/>
              </a:lnSpc>
            </a:pPr>
            <a:endParaRPr lang="en-US" sz="2802">
              <a:solidFill>
                <a:srgbClr val="2F2E2E"/>
              </a:solidFill>
              <a:latin typeface="Open Sans"/>
              <a:ea typeface="Open Sans"/>
              <a:cs typeface="Open Sans"/>
              <a:sym typeface="Open Sans"/>
            </a:endParaRPr>
          </a:p>
          <a:p>
            <a:pPr marL="605042" lvl="1" indent="-302521" algn="just">
              <a:lnSpc>
                <a:spcPts val="3923"/>
              </a:lnSpc>
              <a:buFont typeface="Arial"/>
              <a:buChar char="•"/>
            </a:pPr>
            <a:r>
              <a:rPr lang="en-US" sz="2802">
                <a:solidFill>
                  <a:srgbClr val="2F2E2E"/>
                </a:solidFill>
                <a:latin typeface="Open Sans"/>
                <a:ea typeface="Open Sans"/>
                <a:cs typeface="Open Sans"/>
                <a:sym typeface="Open Sans"/>
              </a:rPr>
              <a:t>The health and safety training is necessary to guarantee adherence to the rules of the workplace and safety of the employees and customers.</a:t>
            </a:r>
          </a:p>
        </p:txBody>
      </p:sp>
      <p:sp>
        <p:nvSpPr>
          <p:cNvPr id="8" name="Freeform 8"/>
          <p:cNvSpPr/>
          <p:nvPr/>
        </p:nvSpPr>
        <p:spPr>
          <a:xfrm flipV="1">
            <a:off x="0" y="8105256"/>
            <a:ext cx="7453834" cy="2152295"/>
          </a:xfrm>
          <a:custGeom>
            <a:avLst/>
            <a:gdLst/>
            <a:ahLst/>
            <a:cxnLst/>
            <a:rect l="l" t="t" r="r" b="b"/>
            <a:pathLst>
              <a:path w="7453834" h="2152295">
                <a:moveTo>
                  <a:pt x="0" y="2152295"/>
                </a:moveTo>
                <a:lnTo>
                  <a:pt x="7453834" y="2152295"/>
                </a:lnTo>
                <a:lnTo>
                  <a:pt x="7453834" y="0"/>
                </a:lnTo>
                <a:lnTo>
                  <a:pt x="0" y="0"/>
                </a:lnTo>
                <a:lnTo>
                  <a:pt x="0" y="2152295"/>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F2E2E"/>
        </a:solidFill>
        <a:effectLst/>
      </p:bgPr>
    </p:bg>
    <p:spTree>
      <p:nvGrpSpPr>
        <p:cNvPr id="1" name=""/>
        <p:cNvGrpSpPr/>
        <p:nvPr/>
      </p:nvGrpSpPr>
      <p:grpSpPr>
        <a:xfrm>
          <a:off x="0" y="0"/>
          <a:ext cx="0" cy="0"/>
          <a:chOff x="0" y="0"/>
          <a:chExt cx="0" cy="0"/>
        </a:xfrm>
      </p:grpSpPr>
      <p:sp>
        <p:nvSpPr>
          <p:cNvPr id="2" name="Freeform 2"/>
          <p:cNvSpPr/>
          <p:nvPr/>
        </p:nvSpPr>
        <p:spPr>
          <a:xfrm flipV="1">
            <a:off x="0" y="0"/>
            <a:ext cx="4254625" cy="4514191"/>
          </a:xfrm>
          <a:custGeom>
            <a:avLst/>
            <a:gdLst/>
            <a:ahLst/>
            <a:cxnLst/>
            <a:rect l="l" t="t" r="r" b="b"/>
            <a:pathLst>
              <a:path w="4254625" h="4514191">
                <a:moveTo>
                  <a:pt x="0" y="4514191"/>
                </a:moveTo>
                <a:lnTo>
                  <a:pt x="4254625" y="4514191"/>
                </a:lnTo>
                <a:lnTo>
                  <a:pt x="4254625" y="0"/>
                </a:lnTo>
                <a:lnTo>
                  <a:pt x="0" y="0"/>
                </a:lnTo>
                <a:lnTo>
                  <a:pt x="0" y="4514191"/>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028700" y="4900259"/>
            <a:ext cx="6371946" cy="1404752"/>
          </a:xfrm>
          <a:prstGeom prst="rect">
            <a:avLst/>
          </a:prstGeom>
        </p:spPr>
        <p:txBody>
          <a:bodyPr lIns="0" tIns="0" rIns="0" bIns="0" rtlCol="0" anchor="t">
            <a:spAutoFit/>
          </a:bodyPr>
          <a:lstStyle/>
          <a:p>
            <a:pPr marL="0" lvl="0" indent="0" algn="ctr">
              <a:lnSpc>
                <a:spcPts val="5524"/>
              </a:lnSpc>
              <a:spcBef>
                <a:spcPct val="0"/>
              </a:spcBef>
            </a:pPr>
            <a:r>
              <a:rPr lang="en-US" sz="3945" b="1">
                <a:solidFill>
                  <a:srgbClr val="F1F1F1"/>
                </a:solidFill>
                <a:latin typeface="Poppins Bold"/>
                <a:ea typeface="Poppins Bold"/>
                <a:cs typeface="Poppins Bold"/>
                <a:sym typeface="Poppins Bold"/>
              </a:rPr>
              <a:t>Behaviourist Learning Theory</a:t>
            </a:r>
          </a:p>
        </p:txBody>
      </p:sp>
      <p:grpSp>
        <p:nvGrpSpPr>
          <p:cNvPr id="4" name="Group 4"/>
          <p:cNvGrpSpPr/>
          <p:nvPr/>
        </p:nvGrpSpPr>
        <p:grpSpPr>
          <a:xfrm>
            <a:off x="8308084" y="443920"/>
            <a:ext cx="9348522" cy="9210123"/>
            <a:chOff x="0" y="0"/>
            <a:chExt cx="12464696" cy="12280164"/>
          </a:xfrm>
        </p:grpSpPr>
        <p:sp>
          <p:nvSpPr>
            <p:cNvPr id="5" name="AutoShape 5"/>
            <p:cNvSpPr/>
            <p:nvPr/>
          </p:nvSpPr>
          <p:spPr>
            <a:xfrm>
              <a:off x="0" y="2246290"/>
              <a:ext cx="12464696" cy="0"/>
            </a:xfrm>
            <a:prstGeom prst="line">
              <a:avLst/>
            </a:prstGeom>
            <a:ln w="27372" cap="flat">
              <a:solidFill>
                <a:srgbClr val="E5C3C3"/>
              </a:solidFill>
              <a:prstDash val="solid"/>
              <a:headEnd type="none" w="sm" len="sm"/>
              <a:tailEnd type="none" w="sm" len="sm"/>
            </a:ln>
          </p:spPr>
        </p:sp>
        <p:sp>
          <p:nvSpPr>
            <p:cNvPr id="6" name="TextBox 6"/>
            <p:cNvSpPr txBox="1"/>
            <p:nvPr/>
          </p:nvSpPr>
          <p:spPr>
            <a:xfrm>
              <a:off x="0" y="-85725"/>
              <a:ext cx="12464696" cy="1813662"/>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According to Behaviourist learning theory, reinforcement, repetition and observable behaviour are the means through which learning takes place.</a:t>
              </a:r>
            </a:p>
          </p:txBody>
        </p:sp>
        <p:sp>
          <p:nvSpPr>
            <p:cNvPr id="7" name="AutoShape 7"/>
            <p:cNvSpPr/>
            <p:nvPr/>
          </p:nvSpPr>
          <p:spPr>
            <a:xfrm>
              <a:off x="0" y="5012652"/>
              <a:ext cx="12464696" cy="0"/>
            </a:xfrm>
            <a:prstGeom prst="line">
              <a:avLst/>
            </a:prstGeom>
            <a:ln w="27372" cap="flat">
              <a:solidFill>
                <a:srgbClr val="E5C3C3"/>
              </a:solidFill>
              <a:prstDash val="solid"/>
              <a:headEnd type="none" w="sm" len="sm"/>
              <a:tailEnd type="none" w="sm" len="sm"/>
            </a:ln>
          </p:spPr>
        </p:sp>
        <p:sp>
          <p:nvSpPr>
            <p:cNvPr id="8" name="TextBox 8"/>
            <p:cNvSpPr txBox="1"/>
            <p:nvPr/>
          </p:nvSpPr>
          <p:spPr>
            <a:xfrm>
              <a:off x="0" y="2680637"/>
              <a:ext cx="12464696" cy="1813662"/>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The employees in the workplace grow by having skills which are rewarded and reinforced once they are positive in nature (Kesavan et al., 2022).</a:t>
              </a:r>
            </a:p>
          </p:txBody>
        </p:sp>
        <p:sp>
          <p:nvSpPr>
            <p:cNvPr id="9" name="AutoShape 9"/>
            <p:cNvSpPr/>
            <p:nvPr/>
          </p:nvSpPr>
          <p:spPr>
            <a:xfrm>
              <a:off x="0" y="7524058"/>
              <a:ext cx="12464696" cy="0"/>
            </a:xfrm>
            <a:prstGeom prst="line">
              <a:avLst/>
            </a:prstGeom>
            <a:ln w="27372" cap="flat">
              <a:solidFill>
                <a:srgbClr val="E5C3C3"/>
              </a:solidFill>
              <a:prstDash val="solid"/>
              <a:headEnd type="none" w="sm" len="sm"/>
              <a:tailEnd type="none" w="sm" len="sm"/>
            </a:ln>
          </p:spPr>
        </p:sp>
        <p:sp>
          <p:nvSpPr>
            <p:cNvPr id="10" name="TextBox 10"/>
            <p:cNvSpPr txBox="1"/>
            <p:nvPr/>
          </p:nvSpPr>
          <p:spPr>
            <a:xfrm>
              <a:off x="0" y="5505937"/>
              <a:ext cx="12464696" cy="1184155"/>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Tesco can use behaviourist learning as an on-the-job training and effective performance feedback.</a:t>
              </a:r>
            </a:p>
          </p:txBody>
        </p:sp>
        <p:sp>
          <p:nvSpPr>
            <p:cNvPr id="11" name="AutoShape 11"/>
            <p:cNvSpPr/>
            <p:nvPr/>
          </p:nvSpPr>
          <p:spPr>
            <a:xfrm>
              <a:off x="0" y="10346883"/>
              <a:ext cx="12464696" cy="0"/>
            </a:xfrm>
            <a:prstGeom prst="line">
              <a:avLst/>
            </a:prstGeom>
            <a:ln w="27372" cap="flat">
              <a:solidFill>
                <a:srgbClr val="E5C3C3"/>
              </a:solidFill>
              <a:prstDash val="solid"/>
              <a:headEnd type="none" w="sm" len="sm"/>
              <a:tailEnd type="none" w="sm" len="sm"/>
            </a:ln>
          </p:spPr>
        </p:sp>
        <p:sp>
          <p:nvSpPr>
            <p:cNvPr id="12" name="TextBox 12"/>
            <p:cNvSpPr txBox="1"/>
            <p:nvPr/>
          </p:nvSpPr>
          <p:spPr>
            <a:xfrm>
              <a:off x="0" y="7958405"/>
              <a:ext cx="12464696" cy="1813662"/>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Performance incentives and reward systems encourage supervisors to ensure that they have high work standards (Masters et al., 2025).</a:t>
              </a:r>
            </a:p>
          </p:txBody>
        </p:sp>
        <p:sp>
          <p:nvSpPr>
            <p:cNvPr id="13" name="TextBox 13"/>
            <p:cNvSpPr txBox="1"/>
            <p:nvPr/>
          </p:nvSpPr>
          <p:spPr>
            <a:xfrm>
              <a:off x="0" y="11096009"/>
              <a:ext cx="12464696" cy="1184155"/>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As an example, supervisors who meet store goals can be rewarded with recognition, bonuses or career promotion.</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F2E2E"/>
        </a:solidFill>
        <a:effectLst/>
      </p:bgPr>
    </p:bg>
    <p:spTree>
      <p:nvGrpSpPr>
        <p:cNvPr id="1" name=""/>
        <p:cNvGrpSpPr/>
        <p:nvPr/>
      </p:nvGrpSpPr>
      <p:grpSpPr>
        <a:xfrm>
          <a:off x="0" y="0"/>
          <a:ext cx="0" cy="0"/>
          <a:chOff x="0" y="0"/>
          <a:chExt cx="0" cy="0"/>
        </a:xfrm>
      </p:grpSpPr>
      <p:sp>
        <p:nvSpPr>
          <p:cNvPr id="2" name="Freeform 2"/>
          <p:cNvSpPr/>
          <p:nvPr/>
        </p:nvSpPr>
        <p:spPr>
          <a:xfrm flipV="1">
            <a:off x="0" y="0"/>
            <a:ext cx="4254625" cy="4514191"/>
          </a:xfrm>
          <a:custGeom>
            <a:avLst/>
            <a:gdLst/>
            <a:ahLst/>
            <a:cxnLst/>
            <a:rect l="l" t="t" r="r" b="b"/>
            <a:pathLst>
              <a:path w="4254625" h="4514191">
                <a:moveTo>
                  <a:pt x="0" y="4514191"/>
                </a:moveTo>
                <a:lnTo>
                  <a:pt x="4254625" y="4514191"/>
                </a:lnTo>
                <a:lnTo>
                  <a:pt x="4254625" y="0"/>
                </a:lnTo>
                <a:lnTo>
                  <a:pt x="0" y="0"/>
                </a:lnTo>
                <a:lnTo>
                  <a:pt x="0" y="4514191"/>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028700" y="4900259"/>
            <a:ext cx="6371946" cy="1404752"/>
          </a:xfrm>
          <a:prstGeom prst="rect">
            <a:avLst/>
          </a:prstGeom>
        </p:spPr>
        <p:txBody>
          <a:bodyPr lIns="0" tIns="0" rIns="0" bIns="0" rtlCol="0" anchor="t">
            <a:spAutoFit/>
          </a:bodyPr>
          <a:lstStyle/>
          <a:p>
            <a:pPr marL="0" lvl="0" indent="0" algn="ctr">
              <a:lnSpc>
                <a:spcPts val="5524"/>
              </a:lnSpc>
              <a:spcBef>
                <a:spcPct val="0"/>
              </a:spcBef>
            </a:pPr>
            <a:r>
              <a:rPr lang="en-US" sz="3945" b="1">
                <a:solidFill>
                  <a:srgbClr val="F1F1F1"/>
                </a:solidFill>
                <a:latin typeface="Poppins Bold"/>
                <a:ea typeface="Poppins Bold"/>
                <a:cs typeface="Poppins Bold"/>
                <a:sym typeface="Poppins Bold"/>
              </a:rPr>
              <a:t>Cognitivist Learning Theory</a:t>
            </a:r>
          </a:p>
        </p:txBody>
      </p:sp>
      <p:sp>
        <p:nvSpPr>
          <p:cNvPr id="4" name="AutoShape 4"/>
          <p:cNvSpPr/>
          <p:nvPr/>
        </p:nvSpPr>
        <p:spPr>
          <a:xfrm>
            <a:off x="8308084" y="1661442"/>
            <a:ext cx="9348522" cy="0"/>
          </a:xfrm>
          <a:prstGeom prst="line">
            <a:avLst/>
          </a:prstGeom>
          <a:ln w="19050" cap="flat">
            <a:solidFill>
              <a:srgbClr val="E5C3C3"/>
            </a:solidFill>
            <a:prstDash val="solid"/>
            <a:headEnd type="none" w="sm" len="sm"/>
            <a:tailEnd type="none" w="sm" len="sm"/>
          </a:ln>
        </p:spPr>
      </p:sp>
      <p:sp>
        <p:nvSpPr>
          <p:cNvPr id="5" name="TextBox 5"/>
          <p:cNvSpPr txBox="1"/>
          <p:nvPr/>
        </p:nvSpPr>
        <p:spPr>
          <a:xfrm>
            <a:off x="8308084" y="358195"/>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Cognitivist learning theory emphasises on the way people deal with information and acquire knowledge by thinking.</a:t>
            </a:r>
          </a:p>
        </p:txBody>
      </p:sp>
      <p:sp>
        <p:nvSpPr>
          <p:cNvPr id="6" name="AutoShape 6"/>
          <p:cNvSpPr/>
          <p:nvPr/>
        </p:nvSpPr>
        <p:spPr>
          <a:xfrm>
            <a:off x="8308084" y="3266314"/>
            <a:ext cx="9348522" cy="0"/>
          </a:xfrm>
          <a:prstGeom prst="line">
            <a:avLst/>
          </a:prstGeom>
          <a:ln w="19050" cap="flat">
            <a:solidFill>
              <a:srgbClr val="E5C3C3"/>
            </a:solidFill>
            <a:prstDash val="solid"/>
            <a:headEnd type="none" w="sm" len="sm"/>
            <a:tailEnd type="none" w="sm" len="sm"/>
          </a:ln>
        </p:spPr>
      </p:sp>
      <p:sp>
        <p:nvSpPr>
          <p:cNvPr id="7" name="TextBox 7"/>
          <p:cNvSpPr txBox="1"/>
          <p:nvPr/>
        </p:nvSpPr>
        <p:spPr>
          <a:xfrm>
            <a:off x="8308084" y="1966242"/>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This method focuses on decision-making, knowledge development and problem solving (Bao et al., 2021).</a:t>
            </a:r>
          </a:p>
        </p:txBody>
      </p:sp>
      <p:sp>
        <p:nvSpPr>
          <p:cNvPr id="8" name="AutoShape 8"/>
          <p:cNvSpPr/>
          <p:nvPr/>
        </p:nvSpPr>
        <p:spPr>
          <a:xfrm>
            <a:off x="8308084" y="5250594"/>
            <a:ext cx="9348522" cy="0"/>
          </a:xfrm>
          <a:prstGeom prst="line">
            <a:avLst/>
          </a:prstGeom>
          <a:ln w="19050" cap="flat">
            <a:solidFill>
              <a:srgbClr val="E5C3C3"/>
            </a:solidFill>
            <a:prstDash val="solid"/>
            <a:headEnd type="none" w="sm" len="sm"/>
            <a:tailEnd type="none" w="sm" len="sm"/>
          </a:ln>
        </p:spPr>
      </p:sp>
      <p:sp>
        <p:nvSpPr>
          <p:cNvPr id="9" name="TextBox 9"/>
          <p:cNvSpPr txBox="1"/>
          <p:nvPr/>
        </p:nvSpPr>
        <p:spPr>
          <a:xfrm>
            <a:off x="8308084" y="3818695"/>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Tesco could use this theory by engaging in systematic training modules and online learning.</a:t>
            </a:r>
          </a:p>
        </p:txBody>
      </p:sp>
      <p:sp>
        <p:nvSpPr>
          <p:cNvPr id="10" name="AutoShape 10"/>
          <p:cNvSpPr/>
          <p:nvPr/>
        </p:nvSpPr>
        <p:spPr>
          <a:xfrm>
            <a:off x="8308084" y="7708596"/>
            <a:ext cx="9348522" cy="0"/>
          </a:xfrm>
          <a:prstGeom prst="line">
            <a:avLst/>
          </a:prstGeom>
          <a:ln w="19050" cap="flat">
            <a:solidFill>
              <a:srgbClr val="E5C3C3"/>
            </a:solidFill>
            <a:prstDash val="solid"/>
            <a:headEnd type="none" w="sm" len="sm"/>
            <a:tailEnd type="none" w="sm" len="sm"/>
          </a:ln>
        </p:spPr>
      </p:sp>
      <p:sp>
        <p:nvSpPr>
          <p:cNvPr id="11" name="TextBox 11"/>
          <p:cNvSpPr txBox="1"/>
          <p:nvPr/>
        </p:nvSpPr>
        <p:spPr>
          <a:xfrm>
            <a:off x="8308084" y="5688744"/>
            <a:ext cx="9348522" cy="138167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Supervisors can be trained in workshops and motivated to work in decision-making activities that are scenario-based (Sanders et al., 2025).</a:t>
            </a:r>
          </a:p>
        </p:txBody>
      </p:sp>
      <p:sp>
        <p:nvSpPr>
          <p:cNvPr id="12" name="TextBox 12"/>
          <p:cNvSpPr txBox="1"/>
          <p:nvPr/>
        </p:nvSpPr>
        <p:spPr>
          <a:xfrm>
            <a:off x="8308084" y="8261046"/>
            <a:ext cx="9348522" cy="138167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This strategy allows supervisors to learn more about the operations of the stores and to deal with more complicated retail scenarios.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F2E2E"/>
        </a:solidFill>
        <a:effectLst/>
      </p:bgPr>
    </p:bg>
    <p:spTree>
      <p:nvGrpSpPr>
        <p:cNvPr id="1" name=""/>
        <p:cNvGrpSpPr/>
        <p:nvPr/>
      </p:nvGrpSpPr>
      <p:grpSpPr>
        <a:xfrm>
          <a:off x="0" y="0"/>
          <a:ext cx="0" cy="0"/>
          <a:chOff x="0" y="0"/>
          <a:chExt cx="0" cy="0"/>
        </a:xfrm>
      </p:grpSpPr>
      <p:sp>
        <p:nvSpPr>
          <p:cNvPr id="2" name="Freeform 2"/>
          <p:cNvSpPr/>
          <p:nvPr/>
        </p:nvSpPr>
        <p:spPr>
          <a:xfrm flipV="1">
            <a:off x="0" y="0"/>
            <a:ext cx="4254625" cy="4514191"/>
          </a:xfrm>
          <a:custGeom>
            <a:avLst/>
            <a:gdLst/>
            <a:ahLst/>
            <a:cxnLst/>
            <a:rect l="l" t="t" r="r" b="b"/>
            <a:pathLst>
              <a:path w="4254625" h="4514191">
                <a:moveTo>
                  <a:pt x="0" y="4514191"/>
                </a:moveTo>
                <a:lnTo>
                  <a:pt x="4254625" y="4514191"/>
                </a:lnTo>
                <a:lnTo>
                  <a:pt x="4254625" y="0"/>
                </a:lnTo>
                <a:lnTo>
                  <a:pt x="0" y="0"/>
                </a:lnTo>
                <a:lnTo>
                  <a:pt x="0" y="4514191"/>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028700" y="4900259"/>
            <a:ext cx="6371946" cy="1404752"/>
          </a:xfrm>
          <a:prstGeom prst="rect">
            <a:avLst/>
          </a:prstGeom>
        </p:spPr>
        <p:txBody>
          <a:bodyPr lIns="0" tIns="0" rIns="0" bIns="0" rtlCol="0" anchor="t">
            <a:spAutoFit/>
          </a:bodyPr>
          <a:lstStyle/>
          <a:p>
            <a:pPr marL="0" lvl="0" indent="0" algn="ctr">
              <a:lnSpc>
                <a:spcPts val="5524"/>
              </a:lnSpc>
              <a:spcBef>
                <a:spcPct val="0"/>
              </a:spcBef>
            </a:pPr>
            <a:r>
              <a:rPr lang="en-US" sz="3945" b="1">
                <a:solidFill>
                  <a:srgbClr val="F1F1F1"/>
                </a:solidFill>
                <a:latin typeface="Poppins Bold"/>
                <a:ea typeface="Poppins Bold"/>
                <a:cs typeface="Poppins Bold"/>
                <a:sym typeface="Poppins Bold"/>
              </a:rPr>
              <a:t>Experiential Learning Theory</a:t>
            </a:r>
          </a:p>
        </p:txBody>
      </p:sp>
      <p:sp>
        <p:nvSpPr>
          <p:cNvPr id="4" name="AutoShape 4"/>
          <p:cNvSpPr/>
          <p:nvPr/>
        </p:nvSpPr>
        <p:spPr>
          <a:xfrm>
            <a:off x="8308084" y="2128638"/>
            <a:ext cx="9348522" cy="0"/>
          </a:xfrm>
          <a:prstGeom prst="line">
            <a:avLst/>
          </a:prstGeom>
          <a:ln w="19050" cap="flat">
            <a:solidFill>
              <a:srgbClr val="E5C3C3"/>
            </a:solidFill>
            <a:prstDash val="solid"/>
            <a:headEnd type="none" w="sm" len="sm"/>
            <a:tailEnd type="none" w="sm" len="sm"/>
          </a:ln>
        </p:spPr>
      </p:sp>
      <p:sp>
        <p:nvSpPr>
          <p:cNvPr id="5" name="TextBox 5"/>
          <p:cNvSpPr txBox="1"/>
          <p:nvPr/>
        </p:nvSpPr>
        <p:spPr>
          <a:xfrm>
            <a:off x="8308084" y="358195"/>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The theory of experiential learning implies that people can learn effectively by having practical experience and reflection.</a:t>
            </a:r>
          </a:p>
        </p:txBody>
      </p:sp>
      <p:sp>
        <p:nvSpPr>
          <p:cNvPr id="6" name="AutoShape 6"/>
          <p:cNvSpPr/>
          <p:nvPr/>
        </p:nvSpPr>
        <p:spPr>
          <a:xfrm>
            <a:off x="8308084" y="4203409"/>
            <a:ext cx="9348522" cy="0"/>
          </a:xfrm>
          <a:prstGeom prst="line">
            <a:avLst/>
          </a:prstGeom>
          <a:ln w="19050" cap="flat">
            <a:solidFill>
              <a:srgbClr val="E5C3C3"/>
            </a:solidFill>
            <a:prstDash val="solid"/>
            <a:headEnd type="none" w="sm" len="sm"/>
            <a:tailEnd type="none" w="sm" len="sm"/>
          </a:ln>
        </p:spPr>
      </p:sp>
      <p:sp>
        <p:nvSpPr>
          <p:cNvPr id="7" name="TextBox 7"/>
          <p:cNvSpPr txBox="1"/>
          <p:nvPr/>
        </p:nvSpPr>
        <p:spPr>
          <a:xfrm>
            <a:off x="8308084" y="2432967"/>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Kolb argues that learning is a cycle that entails the experience, reflection, conceptualisation and experimentation (Dexter, 2020).</a:t>
            </a:r>
          </a:p>
        </p:txBody>
      </p:sp>
      <p:sp>
        <p:nvSpPr>
          <p:cNvPr id="8" name="AutoShape 8"/>
          <p:cNvSpPr/>
          <p:nvPr/>
        </p:nvSpPr>
        <p:spPr>
          <a:xfrm>
            <a:off x="8308084" y="6086964"/>
            <a:ext cx="9348522" cy="0"/>
          </a:xfrm>
          <a:prstGeom prst="line">
            <a:avLst/>
          </a:prstGeom>
          <a:ln w="19050" cap="flat">
            <a:solidFill>
              <a:srgbClr val="E5C3C3"/>
            </a:solidFill>
            <a:prstDash val="solid"/>
            <a:headEnd type="none" w="sm" len="sm"/>
            <a:tailEnd type="none" w="sm" len="sm"/>
          </a:ln>
        </p:spPr>
      </p:sp>
      <p:sp>
        <p:nvSpPr>
          <p:cNvPr id="9" name="TextBox 9"/>
          <p:cNvSpPr txBox="1"/>
          <p:nvPr/>
        </p:nvSpPr>
        <p:spPr>
          <a:xfrm>
            <a:off x="8308084" y="4551942"/>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Supervisors in Tesco acquire experience through dealing with actual work scenarios in the retail setting.</a:t>
            </a:r>
          </a:p>
        </p:txBody>
      </p:sp>
      <p:sp>
        <p:nvSpPr>
          <p:cNvPr id="10" name="AutoShape 10"/>
          <p:cNvSpPr/>
          <p:nvPr/>
        </p:nvSpPr>
        <p:spPr>
          <a:xfrm>
            <a:off x="8308084" y="8204082"/>
            <a:ext cx="9348522" cy="0"/>
          </a:xfrm>
          <a:prstGeom prst="line">
            <a:avLst/>
          </a:prstGeom>
          <a:ln w="19050" cap="flat">
            <a:solidFill>
              <a:srgbClr val="E5C3C3"/>
            </a:solidFill>
            <a:prstDash val="solid"/>
            <a:headEnd type="none" w="sm" len="sm"/>
            <a:tailEnd type="none" w="sm" len="sm"/>
          </a:ln>
        </p:spPr>
      </p:sp>
      <p:sp>
        <p:nvSpPr>
          <p:cNvPr id="11" name="TextBox 11"/>
          <p:cNvSpPr txBox="1"/>
          <p:nvPr/>
        </p:nvSpPr>
        <p:spPr>
          <a:xfrm>
            <a:off x="8308084" y="6391293"/>
            <a:ext cx="9348522" cy="138167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The experienced managers can mentor the employees in order to reflect on the difficulties and enhance their skills in becoming leaders (Kesavan et al., 2022).</a:t>
            </a:r>
          </a:p>
        </p:txBody>
      </p:sp>
      <p:sp>
        <p:nvSpPr>
          <p:cNvPr id="12" name="TextBox 12"/>
          <p:cNvSpPr txBox="1"/>
          <p:nvPr/>
        </p:nvSpPr>
        <p:spPr>
          <a:xfrm>
            <a:off x="8308084" y="8744496"/>
            <a:ext cx="9348522" cy="909548"/>
          </a:xfrm>
          <a:prstGeom prst="rect">
            <a:avLst/>
          </a:prstGeom>
        </p:spPr>
        <p:txBody>
          <a:bodyPr lIns="0" tIns="0" rIns="0" bIns="0" rtlCol="0" anchor="t">
            <a:spAutoFit/>
          </a:bodyPr>
          <a:lstStyle/>
          <a:p>
            <a:pPr marL="0" lvl="0" indent="0" algn="just">
              <a:lnSpc>
                <a:spcPts val="3793"/>
              </a:lnSpc>
            </a:pPr>
            <a:r>
              <a:rPr lang="en-US" sz="2370">
                <a:solidFill>
                  <a:srgbClr val="F1F1F1"/>
                </a:solidFill>
                <a:latin typeface="Open Sans"/>
                <a:ea typeface="Open Sans"/>
                <a:cs typeface="Open Sans"/>
                <a:sym typeface="Open Sans"/>
              </a:rPr>
              <a:t>This strategy aids supervisors to acquire practical knowledge and trust the ability of running teams and stores.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sp>
        <p:nvSpPr>
          <p:cNvPr id="2" name="TextBox 2"/>
          <p:cNvSpPr txBox="1"/>
          <p:nvPr/>
        </p:nvSpPr>
        <p:spPr>
          <a:xfrm>
            <a:off x="741083" y="1066062"/>
            <a:ext cx="16806309" cy="638156"/>
          </a:xfrm>
          <a:prstGeom prst="rect">
            <a:avLst/>
          </a:prstGeom>
        </p:spPr>
        <p:txBody>
          <a:bodyPr lIns="0" tIns="0" rIns="0" bIns="0" rtlCol="0" anchor="t">
            <a:spAutoFit/>
          </a:bodyPr>
          <a:lstStyle/>
          <a:p>
            <a:pPr marL="0" lvl="0" indent="0" algn="ctr">
              <a:lnSpc>
                <a:spcPts val="4799"/>
              </a:lnSpc>
            </a:pPr>
            <a:r>
              <a:rPr lang="en-US" sz="3999" b="1">
                <a:solidFill>
                  <a:srgbClr val="930A0A"/>
                </a:solidFill>
                <a:latin typeface="Poppins Bold"/>
                <a:ea typeface="Poppins Bold"/>
                <a:cs typeface="Poppins Bold"/>
                <a:sym typeface="Poppins Bold"/>
              </a:rPr>
              <a:t>Training and Development Plan</a:t>
            </a:r>
          </a:p>
        </p:txBody>
      </p:sp>
      <p:grpSp>
        <p:nvGrpSpPr>
          <p:cNvPr id="3" name="Group 3"/>
          <p:cNvGrpSpPr/>
          <p:nvPr/>
        </p:nvGrpSpPr>
        <p:grpSpPr>
          <a:xfrm>
            <a:off x="741083" y="2866287"/>
            <a:ext cx="5418871" cy="6849416"/>
            <a:chOff x="0" y="0"/>
            <a:chExt cx="1427192" cy="1803962"/>
          </a:xfrm>
        </p:grpSpPr>
        <p:sp>
          <p:nvSpPr>
            <p:cNvPr id="4" name="Freeform 4"/>
            <p:cNvSpPr/>
            <p:nvPr/>
          </p:nvSpPr>
          <p:spPr>
            <a:xfrm>
              <a:off x="0" y="0"/>
              <a:ext cx="1427192" cy="1803962"/>
            </a:xfrm>
            <a:custGeom>
              <a:avLst/>
              <a:gdLst/>
              <a:ahLst/>
              <a:cxnLst/>
              <a:rect l="l" t="t" r="r" b="b"/>
              <a:pathLst>
                <a:path w="1427192" h="1803962">
                  <a:moveTo>
                    <a:pt x="0" y="0"/>
                  </a:moveTo>
                  <a:lnTo>
                    <a:pt x="1427192" y="0"/>
                  </a:lnTo>
                  <a:lnTo>
                    <a:pt x="1427192" y="1803962"/>
                  </a:lnTo>
                  <a:lnTo>
                    <a:pt x="0" y="1803962"/>
                  </a:lnTo>
                  <a:close/>
                </a:path>
              </a:pathLst>
            </a:custGeom>
            <a:solidFill>
              <a:srgbClr val="2F2E2E"/>
            </a:solidFill>
          </p:spPr>
        </p:sp>
        <p:sp>
          <p:nvSpPr>
            <p:cNvPr id="5" name="TextBox 5"/>
            <p:cNvSpPr txBox="1"/>
            <p:nvPr/>
          </p:nvSpPr>
          <p:spPr>
            <a:xfrm>
              <a:off x="0" y="-38100"/>
              <a:ext cx="1427192" cy="1842062"/>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6379119" y="2866287"/>
            <a:ext cx="5418871" cy="6849416"/>
            <a:chOff x="0" y="0"/>
            <a:chExt cx="1427192" cy="1803962"/>
          </a:xfrm>
        </p:grpSpPr>
        <p:sp>
          <p:nvSpPr>
            <p:cNvPr id="7" name="Freeform 7"/>
            <p:cNvSpPr/>
            <p:nvPr/>
          </p:nvSpPr>
          <p:spPr>
            <a:xfrm>
              <a:off x="0" y="0"/>
              <a:ext cx="1427192" cy="1803962"/>
            </a:xfrm>
            <a:custGeom>
              <a:avLst/>
              <a:gdLst/>
              <a:ahLst/>
              <a:cxnLst/>
              <a:rect l="l" t="t" r="r" b="b"/>
              <a:pathLst>
                <a:path w="1427192" h="1803962">
                  <a:moveTo>
                    <a:pt x="0" y="0"/>
                  </a:moveTo>
                  <a:lnTo>
                    <a:pt x="1427192" y="0"/>
                  </a:lnTo>
                  <a:lnTo>
                    <a:pt x="1427192" y="1803962"/>
                  </a:lnTo>
                  <a:lnTo>
                    <a:pt x="0" y="1803962"/>
                  </a:lnTo>
                  <a:close/>
                </a:path>
              </a:pathLst>
            </a:custGeom>
            <a:solidFill>
              <a:srgbClr val="2F2E2E"/>
            </a:solidFill>
          </p:spPr>
        </p:sp>
        <p:sp>
          <p:nvSpPr>
            <p:cNvPr id="8" name="TextBox 8"/>
            <p:cNvSpPr txBox="1"/>
            <p:nvPr/>
          </p:nvSpPr>
          <p:spPr>
            <a:xfrm>
              <a:off x="0" y="-38100"/>
              <a:ext cx="1427192" cy="1842062"/>
            </a:xfrm>
            <a:prstGeom prst="rect">
              <a:avLst/>
            </a:prstGeom>
          </p:spPr>
          <p:txBody>
            <a:bodyPr lIns="50800" tIns="50800" rIns="50800" bIns="50800" rtlCol="0" anchor="ctr"/>
            <a:lstStyle/>
            <a:p>
              <a:pPr algn="ctr">
                <a:lnSpc>
                  <a:spcPts val="3079"/>
                </a:lnSpc>
              </a:pPr>
              <a:endParaRPr/>
            </a:p>
          </p:txBody>
        </p:sp>
      </p:grpSp>
      <p:grpSp>
        <p:nvGrpSpPr>
          <p:cNvPr id="9" name="Group 9"/>
          <p:cNvGrpSpPr/>
          <p:nvPr/>
        </p:nvGrpSpPr>
        <p:grpSpPr>
          <a:xfrm>
            <a:off x="12128521" y="2866287"/>
            <a:ext cx="5418871" cy="6849416"/>
            <a:chOff x="0" y="0"/>
            <a:chExt cx="1427192" cy="1803962"/>
          </a:xfrm>
        </p:grpSpPr>
        <p:sp>
          <p:nvSpPr>
            <p:cNvPr id="10" name="Freeform 10"/>
            <p:cNvSpPr/>
            <p:nvPr/>
          </p:nvSpPr>
          <p:spPr>
            <a:xfrm>
              <a:off x="0" y="0"/>
              <a:ext cx="1427192" cy="1803962"/>
            </a:xfrm>
            <a:custGeom>
              <a:avLst/>
              <a:gdLst/>
              <a:ahLst/>
              <a:cxnLst/>
              <a:rect l="l" t="t" r="r" b="b"/>
              <a:pathLst>
                <a:path w="1427192" h="1803962">
                  <a:moveTo>
                    <a:pt x="0" y="0"/>
                  </a:moveTo>
                  <a:lnTo>
                    <a:pt x="1427192" y="0"/>
                  </a:lnTo>
                  <a:lnTo>
                    <a:pt x="1427192" y="1803962"/>
                  </a:lnTo>
                  <a:lnTo>
                    <a:pt x="0" y="1803962"/>
                  </a:lnTo>
                  <a:close/>
                </a:path>
              </a:pathLst>
            </a:custGeom>
            <a:solidFill>
              <a:srgbClr val="2F2E2E"/>
            </a:solidFill>
          </p:spPr>
        </p:sp>
        <p:sp>
          <p:nvSpPr>
            <p:cNvPr id="11" name="TextBox 11"/>
            <p:cNvSpPr txBox="1"/>
            <p:nvPr/>
          </p:nvSpPr>
          <p:spPr>
            <a:xfrm>
              <a:off x="0" y="-38100"/>
              <a:ext cx="1427192" cy="1842062"/>
            </a:xfrm>
            <a:prstGeom prst="rect">
              <a:avLst/>
            </a:prstGeom>
          </p:spPr>
          <p:txBody>
            <a:bodyPr lIns="50800" tIns="50800" rIns="50800" bIns="50800" rtlCol="0" anchor="ctr"/>
            <a:lstStyle/>
            <a:p>
              <a:pPr algn="ctr">
                <a:lnSpc>
                  <a:spcPts val="3079"/>
                </a:lnSpc>
              </a:pPr>
              <a:endParaRPr/>
            </a:p>
          </p:txBody>
        </p:sp>
      </p:grpSp>
      <p:sp>
        <p:nvSpPr>
          <p:cNvPr id="12" name="TextBox 12"/>
          <p:cNvSpPr txBox="1"/>
          <p:nvPr/>
        </p:nvSpPr>
        <p:spPr>
          <a:xfrm>
            <a:off x="999126" y="3161665"/>
            <a:ext cx="4675143" cy="5929912"/>
          </a:xfrm>
          <a:prstGeom prst="rect">
            <a:avLst/>
          </a:prstGeom>
        </p:spPr>
        <p:txBody>
          <a:bodyPr lIns="0" tIns="0" rIns="0" bIns="0" rtlCol="0" anchor="t">
            <a:spAutoFit/>
          </a:bodyPr>
          <a:lstStyle/>
          <a:p>
            <a:pPr marL="604021" lvl="1" indent="-302010" algn="just">
              <a:lnSpc>
                <a:spcPts val="3916"/>
              </a:lnSpc>
              <a:buFont typeface="Arial"/>
              <a:buChar char="•"/>
            </a:pPr>
            <a:r>
              <a:rPr lang="en-US" sz="2797">
                <a:solidFill>
                  <a:srgbClr val="F1F1F1"/>
                </a:solidFill>
                <a:latin typeface="Open Sans"/>
                <a:ea typeface="Open Sans"/>
                <a:cs typeface="Open Sans"/>
                <a:sym typeface="Open Sans"/>
              </a:rPr>
              <a:t>Tesco can adopt a structured training programme to aid in cultivating Store Supervisors.</a:t>
            </a:r>
          </a:p>
          <a:p>
            <a:pPr algn="just">
              <a:lnSpc>
                <a:spcPts val="3916"/>
              </a:lnSpc>
            </a:pPr>
            <a:endParaRPr lang="en-US" sz="2797">
              <a:solidFill>
                <a:srgbClr val="F1F1F1"/>
              </a:solidFill>
              <a:latin typeface="Open Sans"/>
              <a:ea typeface="Open Sans"/>
              <a:cs typeface="Open Sans"/>
              <a:sym typeface="Open Sans"/>
            </a:endParaRPr>
          </a:p>
          <a:p>
            <a:pPr marL="604021" lvl="1" indent="-302010" algn="just">
              <a:lnSpc>
                <a:spcPts val="3916"/>
              </a:lnSpc>
              <a:spcBef>
                <a:spcPct val="0"/>
              </a:spcBef>
              <a:buFont typeface="Arial"/>
              <a:buChar char="•"/>
            </a:pPr>
            <a:r>
              <a:rPr lang="en-US" sz="2797">
                <a:solidFill>
                  <a:srgbClr val="F1F1F1"/>
                </a:solidFill>
                <a:latin typeface="Open Sans"/>
                <a:ea typeface="Open Sans"/>
                <a:cs typeface="Open Sans"/>
                <a:sym typeface="Open Sans"/>
              </a:rPr>
              <a:t>On-the-job training enables the supervisors to acquire practical skills in the course of conducting daily work activities (Revi, 2021).</a:t>
            </a:r>
          </a:p>
        </p:txBody>
      </p:sp>
      <p:sp>
        <p:nvSpPr>
          <p:cNvPr id="13" name="TextBox 13"/>
          <p:cNvSpPr txBox="1"/>
          <p:nvPr/>
        </p:nvSpPr>
        <p:spPr>
          <a:xfrm>
            <a:off x="6750983" y="3161665"/>
            <a:ext cx="4675143" cy="5929912"/>
          </a:xfrm>
          <a:prstGeom prst="rect">
            <a:avLst/>
          </a:prstGeom>
        </p:spPr>
        <p:txBody>
          <a:bodyPr lIns="0" tIns="0" rIns="0" bIns="0" rtlCol="0" anchor="t">
            <a:spAutoFit/>
          </a:bodyPr>
          <a:lstStyle/>
          <a:p>
            <a:pPr marL="604021" lvl="1" indent="-302010" algn="just">
              <a:lnSpc>
                <a:spcPts val="3916"/>
              </a:lnSpc>
              <a:buFont typeface="Arial"/>
              <a:buChar char="•"/>
            </a:pPr>
            <a:r>
              <a:rPr lang="en-US" sz="2797">
                <a:solidFill>
                  <a:srgbClr val="F1F1F1"/>
                </a:solidFill>
                <a:latin typeface="Open Sans"/>
                <a:ea typeface="Open Sans"/>
                <a:cs typeface="Open Sans"/>
                <a:sym typeface="Open Sans"/>
              </a:rPr>
              <a:t>Leadership workshops assist the supervisors to acquire the skills of communication, motivation and team management skills.</a:t>
            </a:r>
          </a:p>
          <a:p>
            <a:pPr algn="just">
              <a:lnSpc>
                <a:spcPts val="3916"/>
              </a:lnSpc>
            </a:pPr>
            <a:endParaRPr lang="en-US" sz="2797">
              <a:solidFill>
                <a:srgbClr val="F1F1F1"/>
              </a:solidFill>
              <a:latin typeface="Open Sans"/>
              <a:ea typeface="Open Sans"/>
              <a:cs typeface="Open Sans"/>
              <a:sym typeface="Open Sans"/>
            </a:endParaRPr>
          </a:p>
          <a:p>
            <a:pPr marL="604021" lvl="1" indent="-302010" algn="just">
              <a:lnSpc>
                <a:spcPts val="3916"/>
              </a:lnSpc>
              <a:spcBef>
                <a:spcPct val="0"/>
              </a:spcBef>
              <a:buFont typeface="Arial"/>
              <a:buChar char="•"/>
            </a:pPr>
            <a:r>
              <a:rPr lang="en-US" sz="2797">
                <a:solidFill>
                  <a:srgbClr val="F1F1F1"/>
                </a:solidFill>
                <a:latin typeface="Open Sans"/>
                <a:ea typeface="Open Sans"/>
                <a:cs typeface="Open Sans"/>
                <a:sym typeface="Open Sans"/>
              </a:rPr>
              <a:t>Training related to digital retail system and company policies can be offered online (Sanders et al., 2025).</a:t>
            </a:r>
          </a:p>
        </p:txBody>
      </p:sp>
      <p:sp>
        <p:nvSpPr>
          <p:cNvPr id="14" name="TextBox 14"/>
          <p:cNvSpPr txBox="1"/>
          <p:nvPr/>
        </p:nvSpPr>
        <p:spPr>
          <a:xfrm>
            <a:off x="12388540" y="3161665"/>
            <a:ext cx="4675143" cy="2462682"/>
          </a:xfrm>
          <a:prstGeom prst="rect">
            <a:avLst/>
          </a:prstGeom>
        </p:spPr>
        <p:txBody>
          <a:bodyPr lIns="0" tIns="0" rIns="0" bIns="0" rtlCol="0" anchor="t">
            <a:spAutoFit/>
          </a:bodyPr>
          <a:lstStyle/>
          <a:p>
            <a:pPr marL="604021" lvl="1" indent="-302010" algn="just">
              <a:lnSpc>
                <a:spcPts val="3916"/>
              </a:lnSpc>
              <a:spcBef>
                <a:spcPct val="0"/>
              </a:spcBef>
              <a:buFont typeface="Arial"/>
              <a:buChar char="•"/>
            </a:pPr>
            <a:r>
              <a:rPr lang="en-US" sz="2797">
                <a:solidFill>
                  <a:srgbClr val="F1F1F1"/>
                </a:solidFill>
                <a:latin typeface="Open Sans"/>
                <a:ea typeface="Open Sans"/>
                <a:cs typeface="Open Sans"/>
                <a:sym typeface="Open Sans"/>
              </a:rPr>
              <a:t>Mentoring and coaching assist in the ongoing growth and enhance employee confidence and output.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6452590" cy="10287000"/>
            <a:chOff x="0" y="0"/>
            <a:chExt cx="999675" cy="1593725"/>
          </a:xfrm>
        </p:grpSpPr>
        <p:sp>
          <p:nvSpPr>
            <p:cNvPr id="3" name="Freeform 3"/>
            <p:cNvSpPr/>
            <p:nvPr/>
          </p:nvSpPr>
          <p:spPr>
            <a:xfrm>
              <a:off x="0" y="0"/>
              <a:ext cx="999675" cy="1593725"/>
            </a:xfrm>
            <a:custGeom>
              <a:avLst/>
              <a:gdLst/>
              <a:ahLst/>
              <a:cxnLst/>
              <a:rect l="l" t="t" r="r" b="b"/>
              <a:pathLst>
                <a:path w="999675" h="1593725">
                  <a:moveTo>
                    <a:pt x="0" y="0"/>
                  </a:moveTo>
                  <a:lnTo>
                    <a:pt x="999675" y="0"/>
                  </a:lnTo>
                  <a:lnTo>
                    <a:pt x="999675" y="1593725"/>
                  </a:lnTo>
                  <a:lnTo>
                    <a:pt x="0" y="1593725"/>
                  </a:lnTo>
                  <a:close/>
                </a:path>
              </a:pathLst>
            </a:custGeom>
            <a:blipFill>
              <a:blip r:embed="rId3"/>
              <a:stretch>
                <a:fillRect l="-62073" r="-62073"/>
              </a:stretch>
            </a:blipFill>
          </p:spPr>
        </p:sp>
      </p:grpSp>
      <p:sp>
        <p:nvSpPr>
          <p:cNvPr id="4" name="Freeform 4"/>
          <p:cNvSpPr/>
          <p:nvPr/>
        </p:nvSpPr>
        <p:spPr>
          <a:xfrm flipH="1" flipV="1">
            <a:off x="14082423" y="0"/>
            <a:ext cx="4205577" cy="3485372"/>
          </a:xfrm>
          <a:custGeom>
            <a:avLst/>
            <a:gdLst/>
            <a:ahLst/>
            <a:cxnLst/>
            <a:rect l="l" t="t" r="r" b="b"/>
            <a:pathLst>
              <a:path w="4205577" h="3485372">
                <a:moveTo>
                  <a:pt x="4205577" y="3485372"/>
                </a:moveTo>
                <a:lnTo>
                  <a:pt x="0" y="3485372"/>
                </a:lnTo>
                <a:lnTo>
                  <a:pt x="0" y="0"/>
                </a:lnTo>
                <a:lnTo>
                  <a:pt x="4205577" y="0"/>
                </a:lnTo>
                <a:lnTo>
                  <a:pt x="4205577" y="348537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6846888" y="1977610"/>
            <a:ext cx="6841238"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2F2E2E"/>
                </a:solidFill>
                <a:latin typeface="Poppins Bold"/>
                <a:ea typeface="Poppins Bold"/>
                <a:cs typeface="Poppins Bold"/>
                <a:sym typeface="Poppins Bold"/>
              </a:rPr>
              <a:t>Conclusion</a:t>
            </a:r>
          </a:p>
        </p:txBody>
      </p:sp>
      <p:sp>
        <p:nvSpPr>
          <p:cNvPr id="6" name="TextBox 6"/>
          <p:cNvSpPr txBox="1"/>
          <p:nvPr/>
        </p:nvSpPr>
        <p:spPr>
          <a:xfrm>
            <a:off x="6472357" y="3667965"/>
            <a:ext cx="11548943" cy="6226994"/>
          </a:xfrm>
          <a:prstGeom prst="rect">
            <a:avLst/>
          </a:prstGeom>
        </p:spPr>
        <p:txBody>
          <a:bodyPr lIns="0" tIns="0" rIns="0" bIns="0" rtlCol="0" anchor="t">
            <a:spAutoFit/>
          </a:bodyPr>
          <a:lstStyle/>
          <a:p>
            <a:pPr marL="485153" lvl="1" indent="-242576" algn="just">
              <a:lnSpc>
                <a:spcPts val="3595"/>
              </a:lnSpc>
              <a:buFont typeface="Arial"/>
              <a:buChar char="•"/>
            </a:pPr>
            <a:r>
              <a:rPr lang="en-US" sz="2247">
                <a:solidFill>
                  <a:srgbClr val="2F2E2E"/>
                </a:solidFill>
                <a:latin typeface="Open Sans"/>
                <a:ea typeface="Open Sans"/>
                <a:cs typeface="Open Sans"/>
                <a:sym typeface="Open Sans"/>
              </a:rPr>
              <a:t>A successful recruitment process would help organisations to recruit employees with the specific skills needed to make organisations succeed.</a:t>
            </a:r>
          </a:p>
          <a:p>
            <a:pPr algn="just">
              <a:lnSpc>
                <a:spcPts val="3595"/>
              </a:lnSpc>
            </a:pPr>
            <a:endParaRPr lang="en-US" sz="2247">
              <a:solidFill>
                <a:srgbClr val="2F2E2E"/>
              </a:solidFill>
              <a:latin typeface="Open Sans"/>
              <a:ea typeface="Open Sans"/>
              <a:cs typeface="Open Sans"/>
              <a:sym typeface="Open Sans"/>
            </a:endParaRPr>
          </a:p>
          <a:p>
            <a:pPr marL="485153" lvl="1" indent="-242576" algn="just">
              <a:lnSpc>
                <a:spcPts val="3595"/>
              </a:lnSpc>
              <a:buFont typeface="Arial"/>
              <a:buChar char="•"/>
            </a:pPr>
            <a:r>
              <a:rPr lang="en-US" sz="2247">
                <a:solidFill>
                  <a:srgbClr val="2F2E2E"/>
                </a:solidFill>
                <a:latin typeface="Open Sans"/>
                <a:ea typeface="Open Sans"/>
                <a:cs typeface="Open Sans"/>
                <a:sym typeface="Open Sans"/>
              </a:rPr>
              <a:t>Job analysis, job description and person specification are used to assist the HR managers to find the right candidates.</a:t>
            </a:r>
          </a:p>
          <a:p>
            <a:pPr algn="just">
              <a:lnSpc>
                <a:spcPts val="3595"/>
              </a:lnSpc>
            </a:pPr>
            <a:endParaRPr lang="en-US" sz="2247">
              <a:solidFill>
                <a:srgbClr val="2F2E2E"/>
              </a:solidFill>
              <a:latin typeface="Open Sans"/>
              <a:ea typeface="Open Sans"/>
              <a:cs typeface="Open Sans"/>
              <a:sym typeface="Open Sans"/>
            </a:endParaRPr>
          </a:p>
          <a:p>
            <a:pPr marL="485153" lvl="1" indent="-242576" algn="just">
              <a:lnSpc>
                <a:spcPts val="3595"/>
              </a:lnSpc>
              <a:buFont typeface="Arial"/>
              <a:buChar char="•"/>
            </a:pPr>
            <a:r>
              <a:rPr lang="en-US" sz="2247">
                <a:solidFill>
                  <a:srgbClr val="2F2E2E"/>
                </a:solidFill>
                <a:latin typeface="Open Sans"/>
                <a:ea typeface="Open Sans"/>
                <a:cs typeface="Open Sans"/>
                <a:sym typeface="Open Sans"/>
              </a:rPr>
              <a:t>The development and continuous training are much needed in enhancing the performance of employees and productivity at the workplace.</a:t>
            </a:r>
          </a:p>
          <a:p>
            <a:pPr algn="just">
              <a:lnSpc>
                <a:spcPts val="3595"/>
              </a:lnSpc>
            </a:pPr>
            <a:endParaRPr lang="en-US" sz="2247">
              <a:solidFill>
                <a:srgbClr val="2F2E2E"/>
              </a:solidFill>
              <a:latin typeface="Open Sans"/>
              <a:ea typeface="Open Sans"/>
              <a:cs typeface="Open Sans"/>
              <a:sym typeface="Open Sans"/>
            </a:endParaRPr>
          </a:p>
          <a:p>
            <a:pPr marL="485153" lvl="1" indent="-242576" algn="just">
              <a:lnSpc>
                <a:spcPts val="3595"/>
              </a:lnSpc>
              <a:buFont typeface="Arial"/>
              <a:buChar char="•"/>
            </a:pPr>
            <a:r>
              <a:rPr lang="en-US" sz="2247">
                <a:solidFill>
                  <a:srgbClr val="2F2E2E"/>
                </a:solidFill>
                <a:latin typeface="Open Sans"/>
                <a:ea typeface="Open Sans"/>
                <a:cs typeface="Open Sans"/>
                <a:sym typeface="Open Sans"/>
              </a:rPr>
              <a:t>There are learning theories like behaviourist, cognitivist and experiential learning, which contribute to effective employee development.</a:t>
            </a:r>
          </a:p>
          <a:p>
            <a:pPr algn="just">
              <a:lnSpc>
                <a:spcPts val="3595"/>
              </a:lnSpc>
            </a:pPr>
            <a:endParaRPr lang="en-US" sz="2247">
              <a:solidFill>
                <a:srgbClr val="2F2E2E"/>
              </a:solidFill>
              <a:latin typeface="Open Sans"/>
              <a:ea typeface="Open Sans"/>
              <a:cs typeface="Open Sans"/>
              <a:sym typeface="Open Sans"/>
            </a:endParaRPr>
          </a:p>
          <a:p>
            <a:pPr marL="485153" lvl="1" indent="-242576" algn="just">
              <a:lnSpc>
                <a:spcPts val="3595"/>
              </a:lnSpc>
              <a:buFont typeface="Arial"/>
              <a:buChar char="•"/>
            </a:pPr>
            <a:r>
              <a:rPr lang="en-US" sz="2247">
                <a:solidFill>
                  <a:srgbClr val="2F2E2E"/>
                </a:solidFill>
                <a:latin typeface="Open Sans"/>
                <a:ea typeface="Open Sans"/>
                <a:cs typeface="Open Sans"/>
                <a:sym typeface="Open Sans"/>
              </a:rPr>
              <a:t>Employee learning and development is an investment in employees which can enable organisations to attain long-term sustainability and competitive advantage.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sp>
        <p:nvSpPr>
          <p:cNvPr id="2" name="Freeform 2"/>
          <p:cNvSpPr/>
          <p:nvPr/>
        </p:nvSpPr>
        <p:spPr>
          <a:xfrm flipH="1" flipV="1">
            <a:off x="14082423" y="0"/>
            <a:ext cx="4205577" cy="3485372"/>
          </a:xfrm>
          <a:custGeom>
            <a:avLst/>
            <a:gdLst/>
            <a:ahLst/>
            <a:cxnLst/>
            <a:rect l="l" t="t" r="r" b="b"/>
            <a:pathLst>
              <a:path w="4205577" h="3485372">
                <a:moveTo>
                  <a:pt x="4205577" y="3485372"/>
                </a:moveTo>
                <a:lnTo>
                  <a:pt x="0" y="3485372"/>
                </a:lnTo>
                <a:lnTo>
                  <a:pt x="0" y="0"/>
                </a:lnTo>
                <a:lnTo>
                  <a:pt x="4205577" y="0"/>
                </a:lnTo>
                <a:lnTo>
                  <a:pt x="4205577" y="3485372"/>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14554578" y="5778366"/>
            <a:ext cx="3261267" cy="717587"/>
          </a:xfrm>
          <a:prstGeom prst="rect">
            <a:avLst/>
          </a:prstGeom>
        </p:spPr>
        <p:txBody>
          <a:bodyPr lIns="0" tIns="0" rIns="0" bIns="0" rtlCol="0" anchor="t">
            <a:spAutoFit/>
          </a:bodyPr>
          <a:lstStyle/>
          <a:p>
            <a:pPr marL="0" lvl="0" indent="0" algn="ctr">
              <a:lnSpc>
                <a:spcPts val="5599"/>
              </a:lnSpc>
              <a:spcBef>
                <a:spcPct val="0"/>
              </a:spcBef>
            </a:pPr>
            <a:r>
              <a:rPr lang="en-US" sz="3999" b="1">
                <a:solidFill>
                  <a:srgbClr val="2F2E2E"/>
                </a:solidFill>
                <a:latin typeface="Poppins Bold"/>
                <a:ea typeface="Poppins Bold"/>
                <a:cs typeface="Poppins Bold"/>
                <a:sym typeface="Poppins Bold"/>
              </a:rPr>
              <a:t>References</a:t>
            </a:r>
          </a:p>
        </p:txBody>
      </p:sp>
      <p:sp>
        <p:nvSpPr>
          <p:cNvPr id="4" name="TextBox 4"/>
          <p:cNvSpPr txBox="1"/>
          <p:nvPr/>
        </p:nvSpPr>
        <p:spPr>
          <a:xfrm>
            <a:off x="245047" y="220085"/>
            <a:ext cx="13837376" cy="9770630"/>
          </a:xfrm>
          <a:prstGeom prst="rect">
            <a:avLst/>
          </a:prstGeom>
        </p:spPr>
        <p:txBody>
          <a:bodyPr lIns="0" tIns="0" rIns="0" bIns="0" rtlCol="0" anchor="t">
            <a:spAutoFit/>
          </a:bodyPr>
          <a:lstStyle/>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Bao, H. J., Cheng, H. K., Vejayaratnam, N., Anathuri, A., Seksyen, S., Bangi, B. B., and Bakar, A. A. (2021). A study on human resource function: recruitment, training and development, performance appraisal and compensation. Journal of Global Business and Social Entrepreneurship (GBSE), 7(20), 11-22.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Sanders, D., Perry, J., and Saundry, R. (2025). Creating an Effective Employment Relations Strategy. In Collective Employment Relations: A Strategic Guide (pp. 45-66). Cham: Springer Nature Switzerland.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Brannen, M. Y., Mughan, T., and Moore, F. (2020). The creative use of insider ethnography as a means for organizational self investigation: The “Essence of Tesco” project. In The Routledge companion to anthropology and business (pp. 132-154). Routledge.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Pantano, E., Pizzi, G., and Rogers, A. (2021). Who is interested in retail education? The (mis) match between the leading universities’ offerings and job demand in the UK. International Journal of Retail &amp; Distribution Management, 49(3), 317-340.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Revi, D. (2021). The Impact of Work Place Bullying Practices and Job Satisfaction Among Employees of Tesco Stores in Johor Bahru. European Journal of Humanities and Educational Advancements, 2(3), 38-46.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Woods, M. (2022). Risk Management in Retail: Tesco PLC (2004–2019). In Risk Management in Organisations (pp. 109-156). Routledge.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Dexter, J. C. (2020). Human resources challenges of military to civilian employment transitions. Career Development International, 25(5), 481-500.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Meltzer, A., Robinson, S., and Fisher, K. R. (2020). Barriers to finding and maintaining open employment for people with intellectual disability in Australia. Social Policy &amp; Administration, 54(1), 88-101.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Kesavan, S., Lambert, S. J., Williams, J. C., and Pendem, P. K. (2022). Doing well by doing good: Improving retail store performance with responsible scheduling practices at the Gap, Inc. Management Science, 68(11), 7818-7836.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Bonetti, F., Montecchi, M., Plangger, K., and Schau, H. J. (2023). Practice co-evolution: Collaboratively embedding artificial intelligence in retail practices. Journal of the Academy of Marketing Science, 51(4), 867-888. </a:t>
            </a:r>
          </a:p>
          <a:p>
            <a:pPr marL="424742" lvl="1" indent="-212371" algn="just">
              <a:lnSpc>
                <a:spcPts val="3147"/>
              </a:lnSpc>
              <a:buFont typeface="Arial"/>
              <a:buChar char="•"/>
            </a:pPr>
            <a:r>
              <a:rPr lang="en-US" sz="1967">
                <a:solidFill>
                  <a:srgbClr val="2F2E2E"/>
                </a:solidFill>
                <a:latin typeface="Open Sans"/>
                <a:ea typeface="Open Sans"/>
                <a:cs typeface="Open Sans"/>
                <a:sym typeface="Open Sans"/>
              </a:rPr>
              <a:t>Masters, T., Swenson, M., and Rhoads, G. K. R. (2025). Help wanted: attracting and keeping retail employees in today’s competitive market. International Journal of Retail &amp; Distribution Management, 53(4), 347-363.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p:cNvGrpSpPr/>
        <p:nvPr/>
      </p:nvGrpSpPr>
      <p:grpSpPr>
        <a:xfrm>
          <a:off x="0" y="0"/>
          <a:ext cx="0" cy="0"/>
          <a:chOff x="0" y="0"/>
          <a:chExt cx="0" cy="0"/>
        </a:xfrm>
      </p:grpSpPr>
      <p:sp>
        <p:nvSpPr>
          <p:cNvPr id="2" name="TextBox 2"/>
          <p:cNvSpPr txBox="1"/>
          <p:nvPr/>
        </p:nvSpPr>
        <p:spPr>
          <a:xfrm>
            <a:off x="731385" y="4740487"/>
            <a:ext cx="17299961" cy="3437021"/>
          </a:xfrm>
          <a:prstGeom prst="rect">
            <a:avLst/>
          </a:prstGeom>
        </p:spPr>
        <p:txBody>
          <a:bodyPr lIns="0" tIns="0" rIns="0" bIns="0" rtlCol="0" anchor="t">
            <a:spAutoFit/>
          </a:bodyPr>
          <a:lstStyle/>
          <a:p>
            <a:pPr marL="0" lvl="0" indent="0" algn="ctr">
              <a:lnSpc>
                <a:spcPts val="23681"/>
              </a:lnSpc>
            </a:pPr>
            <a:r>
              <a:rPr lang="en-US" sz="24927" b="1">
                <a:solidFill>
                  <a:srgbClr val="2F2E2E"/>
                </a:solidFill>
                <a:latin typeface="Poppins Bold"/>
                <a:ea typeface="Poppins Bold"/>
                <a:cs typeface="Poppins Bold"/>
                <a:sym typeface="Poppins Bold"/>
              </a:rPr>
              <a:t>Thank You</a:t>
            </a:r>
          </a:p>
        </p:txBody>
      </p:sp>
      <p:sp>
        <p:nvSpPr>
          <p:cNvPr id="3" name="Freeform 3"/>
          <p:cNvSpPr/>
          <p:nvPr/>
        </p:nvSpPr>
        <p:spPr>
          <a:xfrm>
            <a:off x="3790291" y="0"/>
            <a:ext cx="10707418" cy="3091767"/>
          </a:xfrm>
          <a:custGeom>
            <a:avLst/>
            <a:gdLst/>
            <a:ahLst/>
            <a:cxnLst/>
            <a:rect l="l" t="t" r="r" b="b"/>
            <a:pathLst>
              <a:path w="10707418" h="3091767">
                <a:moveTo>
                  <a:pt x="0" y="0"/>
                </a:moveTo>
                <a:lnTo>
                  <a:pt x="10707418" y="0"/>
                </a:lnTo>
                <a:lnTo>
                  <a:pt x="10707418" y="3091767"/>
                </a:lnTo>
                <a:lnTo>
                  <a:pt x="0" y="309176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3307</Words>
  <Application>Microsoft Office PowerPoint</Application>
  <PresentationFormat>Custom</PresentationFormat>
  <Paragraphs>164</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Poppins Bold</vt:lpstr>
      <vt:lpstr>Arial</vt:lpstr>
      <vt:lpstr>Calibri</vt:lpstr>
      <vt:lpstr>Open Sans</vt:lpstr>
      <vt:lpstr>Open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Red Modern HR Performance Management Report Presentation</dc:title>
  <cp:lastModifiedBy>Dell Latitude</cp:lastModifiedBy>
  <cp:revision>4</cp:revision>
  <dcterms:created xsi:type="dcterms:W3CDTF">2006-08-16T00:00:00Z</dcterms:created>
  <dcterms:modified xsi:type="dcterms:W3CDTF">2026-03-07T10:29:26Z</dcterms:modified>
  <dc:identifier>DAHDPppzki0</dc:identifier>
</cp:coreProperties>
</file>