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sldIdLst>
    <p:sldId id="256" r:id="rId2"/>
    <p:sldId id="257" r:id="rId3"/>
    <p:sldId id="258" r:id="rId4"/>
    <p:sldId id="260" r:id="rId5"/>
    <p:sldId id="259"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61454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94019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26878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2213784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03257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83518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19483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3802758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90432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15253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54914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586490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0129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189272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37078795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16292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00042716"/>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hyperlink" Target="https://scholar.google.com/scholar?hl=en&amp;as_sdt=0%2C5&amp;q=piaget%27s+theory+on+cognative+theory&amp;btnG=#d=gs_qabs&amp;t=1676846526305&amp;u=%23p%3DbTGPomHj3uEJ" TargetMode="External" /><Relationship Id="rId2" Type="http://schemas.openxmlformats.org/officeDocument/2006/relationships/hyperlink" Target="https://www.communityplaythings.co.uk/learning-library/articles/making-the-most-of-water-play"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D18BE-160C-E437-1696-0213416B5569}"/>
              </a:ext>
            </a:extLst>
          </p:cNvPr>
          <p:cNvSpPr>
            <a:spLocks noGrp="1"/>
          </p:cNvSpPr>
          <p:nvPr>
            <p:ph type="ctrTitle"/>
          </p:nvPr>
        </p:nvSpPr>
        <p:spPr/>
        <p:txBody>
          <a:bodyPr/>
          <a:lstStyle/>
          <a:p>
            <a:r>
              <a:rPr lang="en-GB" dirty="0"/>
              <a:t>Cognitive development </a:t>
            </a:r>
            <a:endParaRPr lang="en-US" dirty="0"/>
          </a:p>
        </p:txBody>
      </p:sp>
      <p:sp>
        <p:nvSpPr>
          <p:cNvPr id="3" name="Subtitle 2">
            <a:extLst>
              <a:ext uri="{FF2B5EF4-FFF2-40B4-BE49-F238E27FC236}">
                <a16:creationId xmlns:a16="http://schemas.microsoft.com/office/drawing/2014/main" id="{2FFED2B3-9E0C-6ABC-A81E-C7001CB11C4B}"/>
              </a:ext>
            </a:extLst>
          </p:cNvPr>
          <p:cNvSpPr>
            <a:spLocks noGrp="1"/>
          </p:cNvSpPr>
          <p:nvPr>
            <p:ph type="subTitle" idx="1"/>
          </p:nvPr>
        </p:nvSpPr>
        <p:spPr/>
        <p:txBody>
          <a:bodyPr/>
          <a:lstStyle/>
          <a:p>
            <a:r>
              <a:rPr lang="en-GB" dirty="0"/>
              <a:t>By </a:t>
            </a:r>
            <a:r>
              <a:rPr lang="en-GB" dirty="0" err="1"/>
              <a:t>Letisha</a:t>
            </a:r>
            <a:r>
              <a:rPr lang="en-GB" dirty="0"/>
              <a:t> </a:t>
            </a:r>
            <a:r>
              <a:rPr lang="en-GB" dirty="0" err="1"/>
              <a:t>mcintosh</a:t>
            </a:r>
            <a:r>
              <a:rPr lang="en-GB" dirty="0"/>
              <a:t> </a:t>
            </a:r>
          </a:p>
          <a:p>
            <a:r>
              <a:rPr lang="en-GB" dirty="0"/>
              <a:t>         2128932</a:t>
            </a:r>
          </a:p>
        </p:txBody>
      </p:sp>
      <p:sp>
        <p:nvSpPr>
          <p:cNvPr id="4" name="TextBox 3">
            <a:extLst>
              <a:ext uri="{FF2B5EF4-FFF2-40B4-BE49-F238E27FC236}">
                <a16:creationId xmlns:a16="http://schemas.microsoft.com/office/drawing/2014/main" id="{90538A86-0EA3-E109-2849-4C0E67053B71}"/>
              </a:ext>
            </a:extLst>
          </p:cNvPr>
          <p:cNvSpPr txBox="1"/>
          <p:nvPr/>
        </p:nvSpPr>
        <p:spPr>
          <a:xfrm>
            <a:off x="9560830" y="4409501"/>
            <a:ext cx="1374084" cy="369332"/>
          </a:xfrm>
          <a:prstGeom prst="rect">
            <a:avLst/>
          </a:prstGeom>
          <a:noFill/>
        </p:spPr>
        <p:txBody>
          <a:bodyPr wrap="square" rtlCol="0">
            <a:spAutoFit/>
          </a:bodyPr>
          <a:lstStyle/>
          <a:p>
            <a:pPr algn="l"/>
            <a:r>
              <a:rPr lang="en-GB" dirty="0"/>
              <a:t>LCHS4006</a:t>
            </a:r>
            <a:endParaRPr lang="en-US" dirty="0"/>
          </a:p>
        </p:txBody>
      </p:sp>
    </p:spTree>
    <p:extLst>
      <p:ext uri="{BB962C8B-B14F-4D97-AF65-F5344CB8AC3E}">
        <p14:creationId xmlns:p14="http://schemas.microsoft.com/office/powerpoint/2010/main" val="1514452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426F7-F783-BD10-8CA0-8351D7330246}"/>
              </a:ext>
            </a:extLst>
          </p:cNvPr>
          <p:cNvSpPr>
            <a:spLocks noGrp="1"/>
          </p:cNvSpPr>
          <p:nvPr>
            <p:ph type="title"/>
          </p:nvPr>
        </p:nvSpPr>
        <p:spPr/>
        <p:txBody>
          <a:bodyPr/>
          <a:lstStyle/>
          <a:p>
            <a:r>
              <a:rPr lang="en-GB" u="sng" dirty="0"/>
              <a:t>Introduction</a:t>
            </a:r>
            <a:r>
              <a:rPr lang="en-GB" dirty="0"/>
              <a:t> </a:t>
            </a:r>
            <a:endParaRPr lang="en-US" dirty="0"/>
          </a:p>
        </p:txBody>
      </p:sp>
      <p:sp>
        <p:nvSpPr>
          <p:cNvPr id="3" name="Content Placeholder 2">
            <a:extLst>
              <a:ext uri="{FF2B5EF4-FFF2-40B4-BE49-F238E27FC236}">
                <a16:creationId xmlns:a16="http://schemas.microsoft.com/office/drawing/2014/main" id="{4E5516AF-9172-523C-4DAB-AE9F771B8E63}"/>
              </a:ext>
            </a:extLst>
          </p:cNvPr>
          <p:cNvSpPr>
            <a:spLocks noGrp="1"/>
          </p:cNvSpPr>
          <p:nvPr>
            <p:ph idx="1"/>
          </p:nvPr>
        </p:nvSpPr>
        <p:spPr>
          <a:xfrm>
            <a:off x="677334" y="1924050"/>
            <a:ext cx="8596668" cy="2571750"/>
          </a:xfrm>
        </p:spPr>
        <p:txBody>
          <a:bodyPr>
            <a:noAutofit/>
          </a:bodyPr>
          <a:lstStyle/>
          <a:p>
            <a:pPr marL="0" indent="0">
              <a:buNone/>
            </a:pPr>
            <a:r>
              <a:rPr lang="en-GB" sz="2400" dirty="0"/>
              <a:t>This will propose a crèche created for children from birth up until the age of 2 years old, for any mother who will be attending support sessions. I will be suggesting age appropriate activities for the children relating it to relevant existing physiological theory’s such a Paiget's theory.</a:t>
            </a:r>
            <a:endParaRPr lang="en-US" sz="2400" dirty="0"/>
          </a:p>
        </p:txBody>
      </p:sp>
    </p:spTree>
    <p:extLst>
      <p:ext uri="{BB962C8B-B14F-4D97-AF65-F5344CB8AC3E}">
        <p14:creationId xmlns:p14="http://schemas.microsoft.com/office/powerpoint/2010/main" val="598282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C5DD8-1F44-58FC-9819-541D98FFEF93}"/>
              </a:ext>
            </a:extLst>
          </p:cNvPr>
          <p:cNvSpPr>
            <a:spLocks noGrp="1"/>
          </p:cNvSpPr>
          <p:nvPr>
            <p:ph type="ctrTitle"/>
          </p:nvPr>
        </p:nvSpPr>
        <p:spPr>
          <a:xfrm>
            <a:off x="1423723" y="-310090"/>
            <a:ext cx="7766936" cy="1646302"/>
          </a:xfrm>
        </p:spPr>
        <p:txBody>
          <a:bodyPr/>
          <a:lstStyle/>
          <a:p>
            <a:r>
              <a:rPr lang="en-GB" dirty="0"/>
              <a:t>Existing research </a:t>
            </a:r>
            <a:endParaRPr lang="en-US" dirty="0"/>
          </a:p>
        </p:txBody>
      </p:sp>
      <p:sp>
        <p:nvSpPr>
          <p:cNvPr id="3" name="Content Placeholder 2">
            <a:extLst>
              <a:ext uri="{FF2B5EF4-FFF2-40B4-BE49-F238E27FC236}">
                <a16:creationId xmlns:a16="http://schemas.microsoft.com/office/drawing/2014/main" id="{4DCB10C5-8347-8B16-721F-FD7D6C8E8D54}"/>
              </a:ext>
            </a:extLst>
          </p:cNvPr>
          <p:cNvSpPr>
            <a:spLocks noGrp="1"/>
          </p:cNvSpPr>
          <p:nvPr>
            <p:ph type="subTitle" idx="1"/>
          </p:nvPr>
        </p:nvSpPr>
        <p:spPr>
          <a:xfrm>
            <a:off x="1126067" y="1626557"/>
            <a:ext cx="7766936" cy="3604886"/>
          </a:xfrm>
        </p:spPr>
        <p:txBody>
          <a:bodyPr>
            <a:normAutofit lnSpcReduction="10000"/>
          </a:bodyPr>
          <a:lstStyle/>
          <a:p>
            <a:pPr marL="0" indent="0" algn="just">
              <a:buNone/>
            </a:pPr>
            <a:r>
              <a:rPr lang="en-GB" dirty="0">
                <a:solidFill>
                  <a:schemeClr val="tx1"/>
                </a:solidFill>
              </a:rPr>
              <a:t>Piaget was interested in how a child thinks and learns rather than how much they learn. He identified 4 major stages in child development and he believed that each stage is discontinuous from another and more advanced than the previous, describing the process as structured. Controlled through a mental organisation or a systematic sequence called schemes. For example schemes are a cluster of patterned repeated action, a Perceived role or a worldview that later develops into concepts that has under gone the process controlled through mental organisation that then are replaced with constructed Schemes to adapt to the environment. This is described as assimilation and accommodation used simultaneously, meaning that </a:t>
            </a:r>
            <a:r>
              <a:rPr lang="en-GB" dirty="0">
                <a:solidFill>
                  <a:schemeClr val="tx1"/>
                </a:solidFill>
                <a:latin typeface="-apple-system"/>
              </a:rPr>
              <a:t>a</a:t>
            </a:r>
            <a:r>
              <a:rPr lang="en-GB" b="0" i="0" dirty="0">
                <a:solidFill>
                  <a:schemeClr val="tx1"/>
                </a:solidFill>
                <a:effectLst/>
                <a:latin typeface="-apple-system"/>
              </a:rPr>
              <a:t>s </a:t>
            </a:r>
            <a:r>
              <a:rPr lang="en-GB" dirty="0">
                <a:solidFill>
                  <a:schemeClr val="tx1"/>
                </a:solidFill>
                <a:latin typeface="-apple-system"/>
              </a:rPr>
              <a:t>new </a:t>
            </a:r>
            <a:r>
              <a:rPr lang="en-GB" b="0" i="0" dirty="0">
                <a:solidFill>
                  <a:schemeClr val="tx1"/>
                </a:solidFill>
                <a:effectLst/>
                <a:latin typeface="-apple-system"/>
              </a:rPr>
              <a:t>experiences happen, current information is modified added to, or changing previous existing schemas to make suitable for given situation.</a:t>
            </a:r>
            <a:endParaRPr lang="en-GB" dirty="0">
              <a:solidFill>
                <a:schemeClr val="tx1"/>
              </a:solidFill>
            </a:endParaRPr>
          </a:p>
          <a:p>
            <a:pPr marL="0" indent="0" algn="just">
              <a:buNone/>
            </a:pPr>
            <a:r>
              <a:rPr lang="en-GB" dirty="0" err="1">
                <a:solidFill>
                  <a:schemeClr val="tx1"/>
                </a:solidFill>
              </a:rPr>
              <a:t>Huitt,W.,and</a:t>
            </a:r>
            <a:r>
              <a:rPr lang="en-GB" dirty="0">
                <a:solidFill>
                  <a:schemeClr val="tx1"/>
                </a:solidFill>
              </a:rPr>
              <a:t> </a:t>
            </a:r>
            <a:r>
              <a:rPr lang="en-GB" dirty="0" err="1">
                <a:solidFill>
                  <a:schemeClr val="tx1"/>
                </a:solidFill>
              </a:rPr>
              <a:t>Hummel,J</a:t>
            </a:r>
            <a:r>
              <a:rPr lang="en-GB" dirty="0">
                <a:solidFill>
                  <a:schemeClr val="tx1"/>
                </a:solidFill>
              </a:rPr>
              <a:t>. (2003)</a:t>
            </a:r>
            <a:endParaRPr lang="en-GB" b="0" i="0" dirty="0">
              <a:solidFill>
                <a:schemeClr val="tx1"/>
              </a:solidFill>
              <a:effectLst/>
              <a:latin typeface="-apple-system"/>
            </a:endParaRPr>
          </a:p>
          <a:p>
            <a:pPr marL="0" indent="0">
              <a:buNone/>
            </a:pPr>
            <a:endParaRPr lang="en-GB" dirty="0">
              <a:solidFill>
                <a:srgbClr val="1E1E1E"/>
              </a:solidFill>
              <a:latin typeface="-apple-system"/>
            </a:endParaRPr>
          </a:p>
          <a:p>
            <a:pPr marL="0" indent="0">
              <a:buNone/>
            </a:pPr>
            <a:endParaRPr lang="en-GB" dirty="0"/>
          </a:p>
        </p:txBody>
      </p:sp>
    </p:spTree>
    <p:extLst>
      <p:ext uri="{BB962C8B-B14F-4D97-AF65-F5344CB8AC3E}">
        <p14:creationId xmlns:p14="http://schemas.microsoft.com/office/powerpoint/2010/main" val="3345958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6C56B-B93D-E709-40ED-DFF7DE264AC9}"/>
              </a:ext>
            </a:extLst>
          </p:cNvPr>
          <p:cNvSpPr>
            <a:spLocks noGrp="1"/>
          </p:cNvSpPr>
          <p:nvPr>
            <p:ph idx="1"/>
          </p:nvPr>
        </p:nvSpPr>
        <p:spPr>
          <a:xfrm>
            <a:off x="1004756" y="2715861"/>
            <a:ext cx="8596668" cy="2499648"/>
          </a:xfrm>
        </p:spPr>
        <p:txBody>
          <a:bodyPr>
            <a:normAutofit fontScale="92500"/>
          </a:bodyPr>
          <a:lstStyle/>
          <a:p>
            <a:r>
              <a:rPr lang="en-GB" dirty="0"/>
              <a:t>Piaget’s theory </a:t>
            </a:r>
          </a:p>
          <a:p>
            <a:pPr marL="0" indent="0">
              <a:buNone/>
            </a:pPr>
            <a:r>
              <a:rPr lang="en-GB" dirty="0"/>
              <a:t>Given that it is a systematic sequence through which development proceeds. Sensory learning is not random, more structured. Sensory motor skills is developed in the first years of a child’s life. The sensory motor stage is the first of four stages of cognitive development, where babies and toddler learn through exploring the world around them. Making use of all of their senses, sensory play enables the child to stimulate there senses which helps them to keep engaged and involved with learning  and utilising the skills and abilities that they where born with. </a:t>
            </a:r>
          </a:p>
          <a:p>
            <a:pPr marL="0" indent="0">
              <a:buNone/>
            </a:pPr>
            <a:r>
              <a:rPr lang="en-GB" dirty="0" err="1"/>
              <a:t>A,Halpenny</a:t>
            </a:r>
            <a:r>
              <a:rPr lang="en-GB" dirty="0"/>
              <a:t>. (2013)</a:t>
            </a:r>
            <a:endParaRPr lang="en-US" dirty="0"/>
          </a:p>
        </p:txBody>
      </p:sp>
      <p:sp>
        <p:nvSpPr>
          <p:cNvPr id="8" name="Rectangle: Folded Corner 7">
            <a:extLst>
              <a:ext uri="{FF2B5EF4-FFF2-40B4-BE49-F238E27FC236}">
                <a16:creationId xmlns:a16="http://schemas.microsoft.com/office/drawing/2014/main" id="{B820EF79-C6D5-C485-5E20-70E2A0A4281A}"/>
              </a:ext>
            </a:extLst>
          </p:cNvPr>
          <p:cNvSpPr/>
          <p:nvPr/>
        </p:nvSpPr>
        <p:spPr>
          <a:xfrm flipV="1">
            <a:off x="3059907" y="583406"/>
            <a:ext cx="4790640" cy="1178719"/>
          </a:xfrm>
          <a:prstGeom prst="foldedCorner">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B151122-7239-B687-5FC3-CDAB7DEB565B}"/>
              </a:ext>
            </a:extLst>
          </p:cNvPr>
          <p:cNvSpPr txBox="1"/>
          <p:nvPr/>
        </p:nvSpPr>
        <p:spPr>
          <a:xfrm>
            <a:off x="4698638" y="988099"/>
            <a:ext cx="3151909" cy="369332"/>
          </a:xfrm>
          <a:prstGeom prst="rect">
            <a:avLst/>
          </a:prstGeom>
          <a:noFill/>
        </p:spPr>
        <p:txBody>
          <a:bodyPr wrap="square" rtlCol="0">
            <a:spAutoFit/>
          </a:bodyPr>
          <a:lstStyle/>
          <a:p>
            <a:pPr algn="l"/>
            <a:r>
              <a:rPr lang="en-GB" u="sng" dirty="0"/>
              <a:t>Piaget Theory</a:t>
            </a:r>
            <a:endParaRPr lang="en-US" u="sng" dirty="0"/>
          </a:p>
        </p:txBody>
      </p:sp>
    </p:spTree>
    <p:extLst>
      <p:ext uri="{BB962C8B-B14F-4D97-AF65-F5344CB8AC3E}">
        <p14:creationId xmlns:p14="http://schemas.microsoft.com/office/powerpoint/2010/main" val="3860759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13CC3A71-BB66-4CD6-8F0D-1258DE5304A2}"/>
              </a:ext>
            </a:extLst>
          </p:cNvPr>
          <p:cNvPicPr>
            <a:picLocks noChangeAspect="1"/>
          </p:cNvPicPr>
          <p:nvPr/>
        </p:nvPicPr>
        <p:blipFill>
          <a:blip r:embed="rId2"/>
          <a:stretch>
            <a:fillRect/>
          </a:stretch>
        </p:blipFill>
        <p:spPr>
          <a:xfrm>
            <a:off x="23811" y="0"/>
            <a:ext cx="15980099" cy="6858000"/>
          </a:xfrm>
          <a:prstGeom prst="rect">
            <a:avLst/>
          </a:prstGeom>
        </p:spPr>
      </p:pic>
      <p:pic>
        <p:nvPicPr>
          <p:cNvPr id="17" name="Picture 17">
            <a:extLst>
              <a:ext uri="{FF2B5EF4-FFF2-40B4-BE49-F238E27FC236}">
                <a16:creationId xmlns:a16="http://schemas.microsoft.com/office/drawing/2014/main" id="{543E94FD-8811-CC82-C912-3B71AD8DFFE5}"/>
              </a:ext>
            </a:extLst>
          </p:cNvPr>
          <p:cNvPicPr>
            <a:picLocks noChangeAspect="1"/>
          </p:cNvPicPr>
          <p:nvPr/>
        </p:nvPicPr>
        <p:blipFill>
          <a:blip r:embed="rId3"/>
          <a:stretch>
            <a:fillRect/>
          </a:stretch>
        </p:blipFill>
        <p:spPr>
          <a:xfrm>
            <a:off x="-17696" y="40101"/>
            <a:ext cx="3496406" cy="2302414"/>
          </a:xfrm>
          <a:prstGeom prst="rect">
            <a:avLst/>
          </a:prstGeom>
        </p:spPr>
      </p:pic>
      <p:sp>
        <p:nvSpPr>
          <p:cNvPr id="2" name="Title 1">
            <a:extLst>
              <a:ext uri="{FF2B5EF4-FFF2-40B4-BE49-F238E27FC236}">
                <a16:creationId xmlns:a16="http://schemas.microsoft.com/office/drawing/2014/main" id="{52D08838-AE4B-73B9-29DE-C7731E79C731}"/>
              </a:ext>
            </a:extLst>
          </p:cNvPr>
          <p:cNvSpPr>
            <a:spLocks noGrp="1"/>
          </p:cNvSpPr>
          <p:nvPr>
            <p:ph type="title"/>
          </p:nvPr>
        </p:nvSpPr>
        <p:spPr>
          <a:xfrm>
            <a:off x="5225129" y="249959"/>
            <a:ext cx="10058400" cy="1609344"/>
          </a:xfrm>
        </p:spPr>
        <p:txBody>
          <a:bodyPr/>
          <a:lstStyle/>
          <a:p>
            <a:r>
              <a:rPr lang="en-GB" u="sng" dirty="0">
                <a:solidFill>
                  <a:schemeClr val="tx1"/>
                </a:solidFill>
              </a:rPr>
              <a:t>Proposed Staff activities</a:t>
            </a:r>
            <a:r>
              <a:rPr lang="en-GB" dirty="0"/>
              <a:t> </a:t>
            </a:r>
            <a:endParaRPr lang="en-US" dirty="0"/>
          </a:p>
        </p:txBody>
      </p:sp>
      <p:sp>
        <p:nvSpPr>
          <p:cNvPr id="10" name="Cylinder 9">
            <a:extLst>
              <a:ext uri="{FF2B5EF4-FFF2-40B4-BE49-F238E27FC236}">
                <a16:creationId xmlns:a16="http://schemas.microsoft.com/office/drawing/2014/main" id="{01DE7EA0-2229-1ED1-29AF-C9F09049619A}"/>
              </a:ext>
            </a:extLst>
          </p:cNvPr>
          <p:cNvSpPr/>
          <p:nvPr/>
        </p:nvSpPr>
        <p:spPr>
          <a:xfrm>
            <a:off x="952500" y="2109262"/>
            <a:ext cx="4655343" cy="4663012"/>
          </a:xfrm>
          <a:prstGeom prst="can">
            <a:avLst>
              <a:gd name="adj" fmla="val 2596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ylinder 10">
            <a:extLst>
              <a:ext uri="{FF2B5EF4-FFF2-40B4-BE49-F238E27FC236}">
                <a16:creationId xmlns:a16="http://schemas.microsoft.com/office/drawing/2014/main" id="{3343346F-54AA-D9BA-6B0A-6B469EBEFCB5}"/>
              </a:ext>
            </a:extLst>
          </p:cNvPr>
          <p:cNvSpPr/>
          <p:nvPr/>
        </p:nvSpPr>
        <p:spPr>
          <a:xfrm>
            <a:off x="6096000" y="2109262"/>
            <a:ext cx="4392883" cy="4663012"/>
          </a:xfrm>
          <a:prstGeom prst="can">
            <a:avLst>
              <a:gd name="adj" fmla="val 280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8D59DDE8-D890-6CB4-BA82-A756DF58D8B8}"/>
              </a:ext>
            </a:extLst>
          </p:cNvPr>
          <p:cNvSpPr txBox="1"/>
          <p:nvPr/>
        </p:nvSpPr>
        <p:spPr>
          <a:xfrm>
            <a:off x="1758553" y="2306241"/>
            <a:ext cx="3206354" cy="707886"/>
          </a:xfrm>
          <a:prstGeom prst="rect">
            <a:avLst/>
          </a:prstGeom>
          <a:noFill/>
        </p:spPr>
        <p:txBody>
          <a:bodyPr wrap="square" rtlCol="0">
            <a:spAutoFit/>
          </a:bodyPr>
          <a:lstStyle/>
          <a:p>
            <a:pPr algn="l"/>
            <a:r>
              <a:rPr lang="en-GB" sz="4000" b="1" u="sng" dirty="0">
                <a:latin typeface="Amasis MT Pro" panose="02040504050005020304" pitchFamily="18" charset="0"/>
                <a:ea typeface="Amasis MT Pro" panose="02000000000000000000" pitchFamily="2" charset="0"/>
              </a:rPr>
              <a:t>Water play</a:t>
            </a:r>
            <a:endParaRPr lang="en-US" sz="4000" b="1" u="sng" dirty="0">
              <a:latin typeface="Amasis MT Pro" panose="02040504050005020304" pitchFamily="18" charset="0"/>
              <a:ea typeface="Amasis MT Pro" panose="02000000000000000000" pitchFamily="2" charset="0"/>
            </a:endParaRPr>
          </a:p>
        </p:txBody>
      </p:sp>
      <p:sp>
        <p:nvSpPr>
          <p:cNvPr id="13" name="TextBox 12">
            <a:extLst>
              <a:ext uri="{FF2B5EF4-FFF2-40B4-BE49-F238E27FC236}">
                <a16:creationId xmlns:a16="http://schemas.microsoft.com/office/drawing/2014/main" id="{CA1CB1F5-A775-556D-2B40-133B560F64CA}"/>
              </a:ext>
            </a:extLst>
          </p:cNvPr>
          <p:cNvSpPr txBox="1"/>
          <p:nvPr/>
        </p:nvSpPr>
        <p:spPr>
          <a:xfrm>
            <a:off x="6467212" y="2306241"/>
            <a:ext cx="3911799" cy="707886"/>
          </a:xfrm>
          <a:prstGeom prst="rect">
            <a:avLst/>
          </a:prstGeom>
          <a:noFill/>
        </p:spPr>
        <p:txBody>
          <a:bodyPr wrap="square" rtlCol="0">
            <a:spAutoFit/>
          </a:bodyPr>
          <a:lstStyle/>
          <a:p>
            <a:pPr algn="l"/>
            <a:r>
              <a:rPr lang="en-GB" sz="4000" b="1" u="sng" dirty="0">
                <a:latin typeface="Amasis MT Pro" panose="02040504050005020304" pitchFamily="18" charset="0"/>
              </a:rPr>
              <a:t>Finger painting</a:t>
            </a:r>
            <a:endParaRPr lang="en-US" sz="4000" b="1" u="sng" dirty="0">
              <a:latin typeface="Amasis MT Pro" panose="02040504050005020304" pitchFamily="18" charset="0"/>
            </a:endParaRPr>
          </a:p>
        </p:txBody>
      </p:sp>
      <p:sp>
        <p:nvSpPr>
          <p:cNvPr id="14" name="TextBox 13">
            <a:extLst>
              <a:ext uri="{FF2B5EF4-FFF2-40B4-BE49-F238E27FC236}">
                <a16:creationId xmlns:a16="http://schemas.microsoft.com/office/drawing/2014/main" id="{3B579A88-9771-B5F2-2E54-1F72A748CF30}"/>
              </a:ext>
            </a:extLst>
          </p:cNvPr>
          <p:cNvSpPr txBox="1"/>
          <p:nvPr/>
        </p:nvSpPr>
        <p:spPr>
          <a:xfrm>
            <a:off x="3667125" y="1105912"/>
            <a:ext cx="4857749" cy="1292662"/>
          </a:xfrm>
          <a:prstGeom prst="rect">
            <a:avLst/>
          </a:prstGeom>
          <a:noFill/>
        </p:spPr>
        <p:txBody>
          <a:bodyPr wrap="square" rtlCol="0">
            <a:spAutoFit/>
          </a:bodyPr>
          <a:lstStyle/>
          <a:p>
            <a:pPr marL="285750" indent="-285750" algn="l">
              <a:buFont typeface="Arial" panose="020B0604020202020204" pitchFamily="34" charset="0"/>
              <a:buChar char="•"/>
            </a:pPr>
            <a:r>
              <a:rPr lang="en-GB" sz="2000" dirty="0"/>
              <a:t>A brilliant source of child exploration </a:t>
            </a:r>
          </a:p>
          <a:p>
            <a:pPr marL="285750" indent="-285750" algn="l">
              <a:buFont typeface="Arial" panose="020B0604020202020204" pitchFamily="34" charset="0"/>
              <a:buChar char="•"/>
            </a:pPr>
            <a:r>
              <a:rPr lang="en-GB" sz="2000" dirty="0"/>
              <a:t>Has a effect on all senses  </a:t>
            </a:r>
          </a:p>
          <a:p>
            <a:pPr marL="285750" indent="-285750" algn="l">
              <a:buFont typeface="Arial" panose="020B0604020202020204" pitchFamily="34" charset="0"/>
              <a:buChar char="•"/>
            </a:pPr>
            <a:r>
              <a:rPr lang="en-GB" sz="2000" dirty="0"/>
              <a:t>Discover and explore outcomes</a:t>
            </a:r>
          </a:p>
          <a:p>
            <a:pPr algn="l"/>
            <a:endParaRPr lang="en-US" dirty="0"/>
          </a:p>
        </p:txBody>
      </p:sp>
      <p:sp>
        <p:nvSpPr>
          <p:cNvPr id="15" name="TextBox 14">
            <a:extLst>
              <a:ext uri="{FF2B5EF4-FFF2-40B4-BE49-F238E27FC236}">
                <a16:creationId xmlns:a16="http://schemas.microsoft.com/office/drawing/2014/main" id="{012703B5-823F-5BE0-8046-4D73827AAD49}"/>
              </a:ext>
            </a:extLst>
          </p:cNvPr>
          <p:cNvSpPr txBox="1"/>
          <p:nvPr/>
        </p:nvSpPr>
        <p:spPr>
          <a:xfrm>
            <a:off x="1254920" y="3964843"/>
            <a:ext cx="4447581" cy="1754326"/>
          </a:xfrm>
          <a:prstGeom prst="rect">
            <a:avLst/>
          </a:prstGeom>
          <a:noFill/>
        </p:spPr>
        <p:txBody>
          <a:bodyPr wrap="square" rtlCol="0">
            <a:spAutoFit/>
          </a:bodyPr>
          <a:lstStyle/>
          <a:p>
            <a:pPr algn="l"/>
            <a:r>
              <a:rPr lang="en-GB" dirty="0"/>
              <a:t>Water play naturally Leads children to be curious and curiosity itself will lead to experimentation and perseverance; stimulating further curiosity, learning to explore and understand environment.</a:t>
            </a:r>
          </a:p>
          <a:p>
            <a:pPr algn="l"/>
            <a:r>
              <a:rPr lang="en-GB"/>
              <a:t>J, Horvath.(2016)</a:t>
            </a:r>
            <a:endParaRPr lang="en-US" dirty="0"/>
          </a:p>
        </p:txBody>
      </p:sp>
      <p:sp>
        <p:nvSpPr>
          <p:cNvPr id="16" name="TextBox 15">
            <a:extLst>
              <a:ext uri="{FF2B5EF4-FFF2-40B4-BE49-F238E27FC236}">
                <a16:creationId xmlns:a16="http://schemas.microsoft.com/office/drawing/2014/main" id="{413941D9-ACFB-556D-6554-A4F6DD8DC3F9}"/>
              </a:ext>
            </a:extLst>
          </p:cNvPr>
          <p:cNvSpPr txBox="1"/>
          <p:nvPr/>
        </p:nvSpPr>
        <p:spPr>
          <a:xfrm>
            <a:off x="6882998" y="3687844"/>
            <a:ext cx="2966704" cy="2308324"/>
          </a:xfrm>
          <a:prstGeom prst="rect">
            <a:avLst/>
          </a:prstGeom>
          <a:noFill/>
        </p:spPr>
        <p:txBody>
          <a:bodyPr wrap="square" rtlCol="0">
            <a:spAutoFit/>
          </a:bodyPr>
          <a:lstStyle/>
          <a:p>
            <a:pPr algn="l"/>
            <a:r>
              <a:rPr lang="en-GB" dirty="0"/>
              <a:t>Finger painting develops a child’s sense of vision through mixing paint and touch by painting a picture by hand, further developing fine motor skills, coordination and creativity.</a:t>
            </a:r>
          </a:p>
          <a:p>
            <a:pPr algn="l"/>
            <a:r>
              <a:rPr lang="en-GB" dirty="0" err="1"/>
              <a:t>J,Peacock</a:t>
            </a:r>
            <a:r>
              <a:rPr lang="en-GB" dirty="0"/>
              <a:t>. (2022)</a:t>
            </a:r>
            <a:endParaRPr lang="en-US" dirty="0"/>
          </a:p>
        </p:txBody>
      </p:sp>
    </p:spTree>
    <p:extLst>
      <p:ext uri="{BB962C8B-B14F-4D97-AF65-F5344CB8AC3E}">
        <p14:creationId xmlns:p14="http://schemas.microsoft.com/office/powerpoint/2010/main" val="2288110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5553B-A438-B4FD-1547-AC2826BCCB93}"/>
              </a:ext>
            </a:extLst>
          </p:cNvPr>
          <p:cNvSpPr>
            <a:spLocks noGrp="1"/>
          </p:cNvSpPr>
          <p:nvPr>
            <p:ph type="title"/>
          </p:nvPr>
        </p:nvSpPr>
        <p:spPr/>
        <p:txBody>
          <a:bodyPr/>
          <a:lstStyle/>
          <a:p>
            <a:r>
              <a:rPr lang="en-GB" dirty="0"/>
              <a:t>Paiget’s theory example </a:t>
            </a:r>
            <a:endParaRPr lang="en-US" dirty="0"/>
          </a:p>
        </p:txBody>
      </p:sp>
      <p:sp>
        <p:nvSpPr>
          <p:cNvPr id="3" name="Content Placeholder 2">
            <a:extLst>
              <a:ext uri="{FF2B5EF4-FFF2-40B4-BE49-F238E27FC236}">
                <a16:creationId xmlns:a16="http://schemas.microsoft.com/office/drawing/2014/main" id="{C1D50CA2-AA27-44CE-6BEE-133F1F727707}"/>
              </a:ext>
            </a:extLst>
          </p:cNvPr>
          <p:cNvSpPr>
            <a:spLocks noGrp="1"/>
          </p:cNvSpPr>
          <p:nvPr>
            <p:ph idx="1"/>
          </p:nvPr>
        </p:nvSpPr>
        <p:spPr>
          <a:xfrm>
            <a:off x="236411" y="1631156"/>
            <a:ext cx="8776620" cy="4345782"/>
          </a:xfrm>
        </p:spPr>
        <p:txBody>
          <a:bodyPr/>
          <a:lstStyle/>
          <a:p>
            <a:r>
              <a:rPr lang="en-GB" dirty="0"/>
              <a:t>Reflecting on the first stage of Paiget’s cognitive development theory, creative activities such as finger painting and water play used with verbal therapies can help trauma children to enhance communication. Children are active in constructing their development, through actions of their own learning to make sense of the world around them. For example if the child softly touches water then that child can then identify the gentle sound that the water makes. Buts if the child hits the water the louder the sound becomes and at that point the child is challenged to adjust their way of thinking.</a:t>
            </a:r>
          </a:p>
          <a:p>
            <a:pPr marL="0" indent="0">
              <a:buNone/>
            </a:pPr>
            <a:r>
              <a:rPr lang="en-GB" dirty="0"/>
              <a:t> </a:t>
            </a:r>
            <a:r>
              <a:rPr lang="en-GB" dirty="0" err="1"/>
              <a:t>s.crosser</a:t>
            </a:r>
            <a:r>
              <a:rPr lang="en-GB" dirty="0"/>
              <a:t>,(2012)</a:t>
            </a:r>
          </a:p>
          <a:p>
            <a:pPr marL="0" indent="0">
              <a:buNone/>
            </a:pPr>
            <a:endParaRPr lang="en-GB" dirty="0"/>
          </a:p>
        </p:txBody>
      </p:sp>
    </p:spTree>
    <p:extLst>
      <p:ext uri="{BB962C8B-B14F-4D97-AF65-F5344CB8AC3E}">
        <p14:creationId xmlns:p14="http://schemas.microsoft.com/office/powerpoint/2010/main" val="111203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D30F-88D5-91C3-675E-B222C63C1526}"/>
              </a:ext>
            </a:extLst>
          </p:cNvPr>
          <p:cNvSpPr>
            <a:spLocks noGrp="1"/>
          </p:cNvSpPr>
          <p:nvPr>
            <p:ph type="title"/>
          </p:nvPr>
        </p:nvSpPr>
        <p:spPr/>
        <p:txBody>
          <a:bodyPr/>
          <a:lstStyle/>
          <a:p>
            <a:r>
              <a:rPr lang="en-GB" dirty="0"/>
              <a:t>Conclusion</a:t>
            </a:r>
            <a:endParaRPr lang="en-US" dirty="0"/>
          </a:p>
        </p:txBody>
      </p:sp>
      <p:sp>
        <p:nvSpPr>
          <p:cNvPr id="3" name="Content Placeholder 2">
            <a:extLst>
              <a:ext uri="{FF2B5EF4-FFF2-40B4-BE49-F238E27FC236}">
                <a16:creationId xmlns:a16="http://schemas.microsoft.com/office/drawing/2014/main" id="{657BB23B-417F-BF60-009F-F64A6B0662E6}"/>
              </a:ext>
            </a:extLst>
          </p:cNvPr>
          <p:cNvSpPr>
            <a:spLocks noGrp="1"/>
          </p:cNvSpPr>
          <p:nvPr>
            <p:ph idx="1"/>
          </p:nvPr>
        </p:nvSpPr>
        <p:spPr>
          <a:xfrm>
            <a:off x="677334" y="1488613"/>
            <a:ext cx="7877307" cy="3880773"/>
          </a:xfrm>
        </p:spPr>
        <p:txBody>
          <a:bodyPr/>
          <a:lstStyle/>
          <a:p>
            <a:pPr marL="0" indent="0">
              <a:buNone/>
            </a:pPr>
            <a:r>
              <a:rPr lang="en-GB" dirty="0"/>
              <a:t>Physiological theories such as Paiget’s is relevant to understanding how children from birth up until 2years old learn and adapt to the environment. During this stage infants are only reliant on sensory information, so more varieties and opportunities a child has to explore the more they abstract meaningful ideas.  Therefore stimulating sensory motor skills is one of the best ways to encourage a child to explore and understand the world around them and for that reason it is important that their natural desire to explore are accommodated. Having proposed age appropriate activities that not only offer endless enjoyment but positively motivates sensory motor skill in order to move on to the next stage of development</a:t>
            </a:r>
            <a:endParaRPr lang="en-US" dirty="0"/>
          </a:p>
        </p:txBody>
      </p:sp>
    </p:spTree>
    <p:extLst>
      <p:ext uri="{BB962C8B-B14F-4D97-AF65-F5344CB8AC3E}">
        <p14:creationId xmlns:p14="http://schemas.microsoft.com/office/powerpoint/2010/main" val="1728622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7F2F4-7272-087C-DB83-9600476382A5}"/>
              </a:ext>
            </a:extLst>
          </p:cNvPr>
          <p:cNvSpPr>
            <a:spLocks noGrp="1"/>
          </p:cNvSpPr>
          <p:nvPr>
            <p:ph type="title"/>
          </p:nvPr>
        </p:nvSpPr>
        <p:spPr/>
        <p:txBody>
          <a:bodyPr/>
          <a:lstStyle/>
          <a:p>
            <a:r>
              <a:rPr lang="en-GB"/>
              <a:t>Reference </a:t>
            </a:r>
            <a:endParaRPr lang="en-US"/>
          </a:p>
        </p:txBody>
      </p:sp>
      <p:sp>
        <p:nvSpPr>
          <p:cNvPr id="3" name="Content Placeholder 2">
            <a:extLst>
              <a:ext uri="{FF2B5EF4-FFF2-40B4-BE49-F238E27FC236}">
                <a16:creationId xmlns:a16="http://schemas.microsoft.com/office/drawing/2014/main" id="{BC891490-FD9B-93AF-F641-90E0F49EB697}"/>
              </a:ext>
            </a:extLst>
          </p:cNvPr>
          <p:cNvSpPr>
            <a:spLocks noGrp="1"/>
          </p:cNvSpPr>
          <p:nvPr>
            <p:ph idx="1"/>
          </p:nvPr>
        </p:nvSpPr>
        <p:spPr>
          <a:xfrm>
            <a:off x="677334" y="1488613"/>
            <a:ext cx="8596668" cy="3880773"/>
          </a:xfrm>
        </p:spPr>
        <p:txBody>
          <a:bodyPr>
            <a:normAutofit fontScale="70000" lnSpcReduction="20000"/>
          </a:bodyPr>
          <a:lstStyle/>
          <a:p>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S,Crosser</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.(2012) Making the most of water play community playthings Available at:  </a:t>
            </a:r>
            <a:r>
              <a:rPr lang="en-GB" sz="18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2"/>
              </a:rPr>
              <a:t>https://www.communityplaythings.co.uk/learning-library/articles/making-the-most-of-water-play</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(Accessed: February 19, 2023). </a:t>
            </a:r>
          </a:p>
          <a:p>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A,Halpenny</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(2013) </a:t>
            </a:r>
            <a:r>
              <a:rPr lang="en-GB" sz="1800" i="1" dirty="0">
                <a:effectLst/>
                <a:latin typeface="Calibri" panose="020F0502020204030204" pitchFamily="34" charset="0"/>
                <a:ea typeface="Times New Roman" panose="02020603050405020304" pitchFamily="18" charset="0"/>
                <a:cs typeface="Times New Roman" panose="02020603050405020304" pitchFamily="18" charset="0"/>
              </a:rPr>
              <a:t>Introducing piaget: A guide for practitioners and students in early years education</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London: Routledge. </a:t>
            </a:r>
          </a:p>
          <a:p>
            <a:r>
              <a:rPr lang="en-GB" dirty="0" err="1">
                <a:latin typeface="Calibri" panose="020F0502020204030204" pitchFamily="34" charset="0"/>
                <a:ea typeface="Times New Roman" panose="02020603050405020304" pitchFamily="18" charset="0"/>
                <a:cs typeface="Times New Roman" panose="02020603050405020304" pitchFamily="18" charset="0"/>
              </a:rPr>
              <a:t>J,Horvath</a:t>
            </a:r>
            <a:r>
              <a:rPr lang="en-GB" dirty="0">
                <a:latin typeface="Calibri" panose="020F0502020204030204" pitchFamily="34" charset="0"/>
                <a:ea typeface="Times New Roman" panose="02020603050405020304" pitchFamily="18" charset="0"/>
                <a:cs typeface="Times New Roman" panose="02020603050405020304" pitchFamily="18" charset="0"/>
              </a:rPr>
              <a:t>. (2016)</a:t>
            </a:r>
            <a:r>
              <a:rPr lang="en-GB" sz="1800" i="1" dirty="0">
                <a:effectLst/>
                <a:latin typeface="Calibri" panose="020F0502020204030204" pitchFamily="34" charset="0"/>
                <a:ea typeface="Times New Roman" panose="02020603050405020304" pitchFamily="18" charset="0"/>
                <a:cs typeface="Times New Roman" panose="02020603050405020304" pitchFamily="18" charset="0"/>
              </a:rPr>
              <a:t>Educating young children through natural water: How to use coastlines, rivers and lakes to promote learning and development</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Abingdon, Oxon: Routledge, is an imprint of the Taylor &amp; Francis Group, an </a:t>
            </a:r>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Informa</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business. </a:t>
            </a:r>
          </a:p>
          <a:p>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W,Huitt</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and </a:t>
            </a:r>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J,Hummel</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(2003)</a:t>
            </a:r>
            <a:r>
              <a:rPr lang="en-GB" sz="18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Piaget's theory of cognitive </a:t>
            </a:r>
            <a:r>
              <a:rPr lang="en-GB" sz="1800" dirty="0" err="1">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developmentl</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800" i="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Educational psychology interactive 3 (2), 1-5,</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GB" sz="1800" i="1" dirty="0">
                <a:solidFill>
                  <a:srgbClr val="222222"/>
                </a:solidFill>
                <a:effectLst/>
                <a:latin typeface="Arial" panose="020B0604020202020204" pitchFamily="34" charset="0"/>
                <a:ea typeface="Times New Roman" panose="02020603050405020304" pitchFamily="18" charset="0"/>
              </a:rPr>
              <a:t> </a:t>
            </a:r>
            <a:r>
              <a:rPr lang="en-GB" sz="1800" i="1" u="sng" dirty="0">
                <a:solidFill>
                  <a:srgbClr val="0563C1"/>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https://scholar.google.com/scholar?hl=en&amp;as_sdt=0%2C5&amp;q=piaget%27s+theory+on+cognative+theory&amp;btnG=#d=gs_qabs&amp;t=1676846526305&amp;u=%23p%3DbTGPomHj3uEJ</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err="1">
                <a:effectLst/>
              </a:rPr>
              <a:t>J,Peacock</a:t>
            </a:r>
            <a:r>
              <a:rPr lang="en-GB" dirty="0">
                <a:effectLst/>
              </a:rPr>
              <a:t>. (2022) </a:t>
            </a:r>
            <a:r>
              <a:rPr lang="en-GB" i="1" dirty="0">
                <a:effectLst/>
              </a:rPr>
              <a:t>Sensory activities for babies, infants &amp; toddlers: </a:t>
            </a:r>
            <a:r>
              <a:rPr lang="en-GB" i="1" dirty="0" err="1">
                <a:effectLst/>
              </a:rPr>
              <a:t>Procare</a:t>
            </a:r>
            <a:r>
              <a:rPr lang="en-GB" dirty="0">
                <a:effectLst/>
              </a:rPr>
              <a:t>, </a:t>
            </a:r>
            <a:r>
              <a:rPr lang="en-GB" i="1" dirty="0" err="1">
                <a:effectLst/>
              </a:rPr>
              <a:t>Procare</a:t>
            </a:r>
            <a:r>
              <a:rPr lang="en-GB" i="1" dirty="0">
                <a:effectLst/>
              </a:rPr>
              <a:t> Solutions</a:t>
            </a:r>
            <a:r>
              <a:rPr lang="en-GB" dirty="0">
                <a:effectLst/>
              </a:rPr>
              <a:t>. Available at: https://www.procaresoftware.com/resources/list-of-sensory-activities-for-infants-toddlers/ (Accessed: March 1, 2023). </a:t>
            </a:r>
          </a:p>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C. </a:t>
            </a:r>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A,Malchiodi</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.(2015)</a:t>
            </a:r>
            <a:r>
              <a:rPr lang="en-GB" sz="1800" i="1" dirty="0">
                <a:effectLst/>
                <a:latin typeface="Calibri" panose="020F0502020204030204" pitchFamily="34" charset="0"/>
                <a:ea typeface="Times New Roman" panose="02020603050405020304" pitchFamily="18" charset="0"/>
                <a:cs typeface="Times New Roman" panose="02020603050405020304" pitchFamily="18" charset="0"/>
              </a:rPr>
              <a:t> Creative interventions with traumatized children</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Second edition New York, NY: Guilford Press. </a:t>
            </a:r>
          </a:p>
          <a:p>
            <a:pPr marL="0" indent="0">
              <a:buNone/>
            </a:pP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496356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Facet</vt:lpstr>
      <vt:lpstr>Cognitive development </vt:lpstr>
      <vt:lpstr>Introduction </vt:lpstr>
      <vt:lpstr>Existing research </vt:lpstr>
      <vt:lpstr>PowerPoint Presentation</vt:lpstr>
      <vt:lpstr>Proposed Staff activities </vt:lpstr>
      <vt:lpstr>Paiget’s theory example </vt:lpstr>
      <vt:lpstr>Conclusion</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Cognitive development </dc:title>
  <dc:creator>ksh_mckenzie@yahoo.co.uk</dc:creator>
  <cp:lastModifiedBy>ksh_mckenzie@yahoo.co.uk</cp:lastModifiedBy>
  <cp:revision>22</cp:revision>
  <dcterms:created xsi:type="dcterms:W3CDTF">2023-02-16T07:33:38Z</dcterms:created>
  <dcterms:modified xsi:type="dcterms:W3CDTF">2023-03-01T10:10:59Z</dcterms:modified>
</cp:coreProperties>
</file>