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 bookmarkIdSeed="2">
  <p:sldMasterIdLst>
    <p:sldMasterId id="2147483651" r:id="rId4"/>
    <p:sldMasterId id="2147483652" r:id="rId5"/>
    <p:sldMasterId id="2147483658" r:id="rId6"/>
    <p:sldMasterId id="2147483660" r:id="rId7"/>
  </p:sldMasterIdLst>
  <p:notesMasterIdLst>
    <p:notesMasterId r:id="rId14"/>
  </p:notesMasterIdLst>
  <p:sldIdLst>
    <p:sldId id="344" r:id="rId8"/>
    <p:sldId id="523" r:id="rId9"/>
    <p:sldId id="524" r:id="rId10"/>
    <p:sldId id="525" r:id="rId11"/>
    <p:sldId id="526" r:id="rId12"/>
    <p:sldId id="528" r:id="rId13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3B59"/>
    <a:srgbClr val="FFF2CC"/>
    <a:srgbClr val="FFFF00"/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105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5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4.xml"/><Relationship Id="rId5" Type="http://schemas.openxmlformats.org/officeDocument/2006/relationships/slideMaster" Target="slideMasters/slideMaster2.xml"/><Relationship Id="rId15" Type="http://schemas.openxmlformats.org/officeDocument/2006/relationships/presProps" Target="presProps.xml"/><Relationship Id="rId10" Type="http://schemas.openxmlformats.org/officeDocument/2006/relationships/slide" Target="slides/slide3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e Piper (IMH)" userId="f69ee4e2-845b-4a1f-89c4-60fce9da139f" providerId="ADAL" clId="{5495BD67-6B1C-4244-BAED-E61C14CAA4B2}"/>
    <pc:docChg chg="delSld">
      <pc:chgData name="Kate Piper (IMH)" userId="f69ee4e2-845b-4a1f-89c4-60fce9da139f" providerId="ADAL" clId="{5495BD67-6B1C-4244-BAED-E61C14CAA4B2}" dt="2025-12-08T08:07:20.617" v="0" actId="47"/>
      <pc:docMkLst>
        <pc:docMk/>
      </pc:docMkLst>
      <pc:sldChg chg="del">
        <pc:chgData name="Kate Piper (IMH)" userId="f69ee4e2-845b-4a1f-89c4-60fce9da139f" providerId="ADAL" clId="{5495BD67-6B1C-4244-BAED-E61C14CAA4B2}" dt="2025-12-08T08:07:20.617" v="0" actId="47"/>
        <pc:sldMkLst>
          <pc:docMk/>
          <pc:sldMk cId="4093884637" sldId="429"/>
        </pc:sldMkLst>
      </pc:sldChg>
      <pc:sldChg chg="del">
        <pc:chgData name="Kate Piper (IMH)" userId="f69ee4e2-845b-4a1f-89c4-60fce9da139f" providerId="ADAL" clId="{5495BD67-6B1C-4244-BAED-E61C14CAA4B2}" dt="2025-12-08T08:07:20.617" v="0" actId="47"/>
        <pc:sldMkLst>
          <pc:docMk/>
          <pc:sldMk cId="2120618763" sldId="529"/>
        </pc:sldMkLst>
      </pc:sldChg>
      <pc:sldChg chg="del">
        <pc:chgData name="Kate Piper (IMH)" userId="f69ee4e2-845b-4a1f-89c4-60fce9da139f" providerId="ADAL" clId="{5495BD67-6B1C-4244-BAED-E61C14CAA4B2}" dt="2025-12-08T08:07:20.617" v="0" actId="47"/>
        <pc:sldMkLst>
          <pc:docMk/>
          <pc:sldMk cId="2079327546" sldId="547"/>
        </pc:sldMkLst>
      </pc:sldChg>
      <pc:sldChg chg="del">
        <pc:chgData name="Kate Piper (IMH)" userId="f69ee4e2-845b-4a1f-89c4-60fce9da139f" providerId="ADAL" clId="{5495BD67-6B1C-4244-BAED-E61C14CAA4B2}" dt="2025-12-08T08:07:20.617" v="0" actId="47"/>
        <pc:sldMkLst>
          <pc:docMk/>
          <pc:sldMk cId="441522818" sldId="548"/>
        </pc:sldMkLst>
      </pc:sldChg>
      <pc:sldChg chg="del">
        <pc:chgData name="Kate Piper (IMH)" userId="f69ee4e2-845b-4a1f-89c4-60fce9da139f" providerId="ADAL" clId="{5495BD67-6B1C-4244-BAED-E61C14CAA4B2}" dt="2025-12-08T08:07:20.617" v="0" actId="47"/>
        <pc:sldMkLst>
          <pc:docMk/>
          <pc:sldMk cId="3380337317" sldId="549"/>
        </pc:sldMkLst>
      </pc:sldChg>
      <pc:sldChg chg="del">
        <pc:chgData name="Kate Piper (IMH)" userId="f69ee4e2-845b-4a1f-89c4-60fce9da139f" providerId="ADAL" clId="{5495BD67-6B1C-4244-BAED-E61C14CAA4B2}" dt="2025-12-08T08:07:20.617" v="0" actId="47"/>
        <pc:sldMkLst>
          <pc:docMk/>
          <pc:sldMk cId="1165041429" sldId="550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945659" cy="498056"/>
          </a:xfrm>
          <a:prstGeom prst="rect">
            <a:avLst/>
          </a:prstGeom>
        </p:spPr>
        <p:txBody>
          <a:bodyPr vert="horz" lIns="93102" tIns="46551" rIns="93102" bIns="46551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3102" tIns="46551" rIns="93102" bIns="46551" rtlCol="0"/>
          <a:lstStyle>
            <a:lvl1pPr algn="r">
              <a:defRPr sz="1200"/>
            </a:lvl1pPr>
          </a:lstStyle>
          <a:p>
            <a:fld id="{C48B7F3B-1B0C-4B2E-ACE7-8ECD7883D7D2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0688" y="1241425"/>
            <a:ext cx="5956300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102" tIns="46551" rIns="93102" bIns="46551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3102" tIns="46551" rIns="93102" bIns="46551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428585"/>
            <a:ext cx="2945659" cy="498055"/>
          </a:xfrm>
          <a:prstGeom prst="rect">
            <a:avLst/>
          </a:prstGeom>
        </p:spPr>
        <p:txBody>
          <a:bodyPr vert="horz" lIns="93102" tIns="46551" rIns="93102" bIns="46551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5"/>
            <a:ext cx="2945659" cy="498055"/>
          </a:xfrm>
          <a:prstGeom prst="rect">
            <a:avLst/>
          </a:prstGeom>
        </p:spPr>
        <p:txBody>
          <a:bodyPr vert="horz" lIns="93102" tIns="46551" rIns="93102" bIns="46551" rtlCol="0" anchor="b"/>
          <a:lstStyle>
            <a:lvl1pPr algn="r">
              <a:defRPr sz="12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E3006-EAAA-41D8-8301-35C3AD3241CF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4CC41-CDBB-44BC-BECF-A76E589B6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19179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06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614F22-D4B2-A691-03DF-23CA22D149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823047"/>
          </a:xfrm>
        </p:spPr>
        <p:txBody>
          <a:bodyPr/>
          <a:lstStyle/>
          <a:p>
            <a:r>
              <a:rPr lang="en-GB"/>
              <a:t>Proposal breakdown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AC4DB6DD-DFCA-7087-43C5-DD79B0C6D4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7237475"/>
              </p:ext>
            </p:extLst>
          </p:nvPr>
        </p:nvGraphicFramePr>
        <p:xfrm>
          <a:off x="351934" y="1261654"/>
          <a:ext cx="11480799" cy="4394200"/>
        </p:xfrm>
        <a:graphic>
          <a:graphicData uri="http://schemas.openxmlformats.org/drawingml/2006/table">
            <a:tbl>
              <a:tblPr firstCol="1" bandCol="1">
                <a:tableStyleId>{5C22544A-7EE6-4342-B048-85BDC9FD1C3A}</a:tableStyleId>
              </a:tblPr>
              <a:tblGrid>
                <a:gridCol w="3826933">
                  <a:extLst>
                    <a:ext uri="{9D8B030D-6E8A-4147-A177-3AD203B41FA5}">
                      <a16:colId xmlns:a16="http://schemas.microsoft.com/office/drawing/2014/main" val="502062215"/>
                    </a:ext>
                  </a:extLst>
                </a:gridCol>
                <a:gridCol w="1634694">
                  <a:extLst>
                    <a:ext uri="{9D8B030D-6E8A-4147-A177-3AD203B41FA5}">
                      <a16:colId xmlns:a16="http://schemas.microsoft.com/office/drawing/2014/main" val="4214142302"/>
                    </a:ext>
                  </a:extLst>
                </a:gridCol>
                <a:gridCol w="6019172">
                  <a:extLst>
                    <a:ext uri="{9D8B030D-6E8A-4147-A177-3AD203B41FA5}">
                      <a16:colId xmlns:a16="http://schemas.microsoft.com/office/drawing/2014/main" val="32856876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Summary Purpose of project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50 words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purpose of this research project is to…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211424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Intro and supporting literature</a:t>
                      </a:r>
                    </a:p>
                    <a:p>
                      <a:pPr lvl="0">
                        <a:buNone/>
                      </a:pPr>
                      <a:endParaRPr lang="en-GB" dirty="0"/>
                    </a:p>
                    <a:p>
                      <a:pPr lvl="0">
                        <a:buNone/>
                      </a:pPr>
                      <a:endParaRPr lang="en-GB" dirty="0"/>
                    </a:p>
                    <a:p>
                      <a:pPr lvl="0">
                        <a:buNone/>
                      </a:pPr>
                      <a:r>
                        <a:rPr lang="en-GB" dirty="0"/>
                        <a:t>AIM + RESEARCH QUESTION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HYPOTHESIS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800</a:t>
                      </a:r>
                    </a:p>
                    <a:p>
                      <a:pPr lvl="0">
                        <a:buNone/>
                      </a:pPr>
                      <a:endParaRPr lang="en-GB" dirty="0"/>
                    </a:p>
                    <a:p>
                      <a:pPr lvl="0">
                        <a:buNone/>
                      </a:pPr>
                      <a:endParaRPr lang="en-GB" dirty="0"/>
                    </a:p>
                    <a:p>
                      <a:pPr lvl="0">
                        <a:buNone/>
                      </a:pPr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Funnel literature information leading to your research question</a:t>
                      </a:r>
                    </a:p>
                    <a:p>
                      <a:r>
                        <a:rPr lang="en-GB" b="1" dirty="0"/>
                        <a:t>Rationale for topic</a:t>
                      </a:r>
                    </a:p>
                    <a:p>
                      <a:r>
                        <a:rPr lang="en-GB" dirty="0"/>
                        <a:t>What do we know about what has already been down with participants and methodology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385955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Methodology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Rationale for the methodology. </a:t>
                      </a:r>
                      <a:r>
                        <a:rPr lang="en-GB" dirty="0"/>
                        <a:t>Explain your research design. Talking about your methodology approach and methods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519865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Data Analysis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are you going to analyse data. Depending on the methodology and methods chosen.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00236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Ethics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With link to policy explain the ethical issues for your study and how you are going to combat them.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261063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Timeline of your project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Not included in word count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List or table. Explain how you are going to manage your project of time by the deadline.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6839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0142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614F22-D4B2-A691-03DF-23CA22D149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823047"/>
          </a:xfrm>
        </p:spPr>
        <p:txBody>
          <a:bodyPr/>
          <a:lstStyle/>
          <a:p>
            <a:r>
              <a:rPr lang="en-GB"/>
              <a:t>Proposal breakdown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AC4DB6DD-DFCA-7087-43C5-DD79B0C6D4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98782136"/>
              </p:ext>
            </p:extLst>
          </p:nvPr>
        </p:nvGraphicFramePr>
        <p:xfrm>
          <a:off x="351934" y="1261654"/>
          <a:ext cx="11480799" cy="3586480"/>
        </p:xfrm>
        <a:graphic>
          <a:graphicData uri="http://schemas.openxmlformats.org/drawingml/2006/table">
            <a:tbl>
              <a:tblPr firstCol="1" bandCol="1">
                <a:tableStyleId>{5C22544A-7EE6-4342-B048-85BDC9FD1C3A}</a:tableStyleId>
              </a:tblPr>
              <a:tblGrid>
                <a:gridCol w="3826933">
                  <a:extLst>
                    <a:ext uri="{9D8B030D-6E8A-4147-A177-3AD203B41FA5}">
                      <a16:colId xmlns:a16="http://schemas.microsoft.com/office/drawing/2014/main" val="502062215"/>
                    </a:ext>
                  </a:extLst>
                </a:gridCol>
                <a:gridCol w="1634694">
                  <a:extLst>
                    <a:ext uri="{9D8B030D-6E8A-4147-A177-3AD203B41FA5}">
                      <a16:colId xmlns:a16="http://schemas.microsoft.com/office/drawing/2014/main" val="4214142302"/>
                    </a:ext>
                  </a:extLst>
                </a:gridCol>
                <a:gridCol w="6019172">
                  <a:extLst>
                    <a:ext uri="{9D8B030D-6E8A-4147-A177-3AD203B41FA5}">
                      <a16:colId xmlns:a16="http://schemas.microsoft.com/office/drawing/2014/main" val="32856876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Summary Purpose of project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50 words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purpose of this research project is to…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211424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1" i="0" u="none" strike="noStrike" noProof="0" dirty="0">
                          <a:solidFill>
                            <a:srgbClr val="FFFFFF"/>
                          </a:solidFill>
                          <a:latin typeface="Calibri"/>
                        </a:rPr>
                        <a:t>Intro and supporting literature</a:t>
                      </a:r>
                    </a:p>
                    <a:p>
                      <a:pPr lvl="0">
                        <a:buNone/>
                      </a:pPr>
                      <a:endParaRPr lang="en-GB" sz="1800" b="1" i="0" u="none" strike="noStrike" noProof="0" dirty="0">
                        <a:solidFill>
                          <a:srgbClr val="FFFFFF"/>
                        </a:solidFill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GB" sz="1800" b="1" i="0" u="none" strike="noStrike" noProof="0" dirty="0">
                        <a:solidFill>
                          <a:srgbClr val="FFFFFF"/>
                        </a:solidFill>
                        <a:latin typeface="Calibri"/>
                      </a:endParaRPr>
                    </a:p>
                    <a:p>
                      <a:pPr lvl="0">
                        <a:buNone/>
                      </a:pPr>
                      <a:r>
                        <a:rPr lang="en-GB" sz="1800" b="1" i="0" u="none" strike="noStrike" noProof="0" dirty="0">
                          <a:solidFill>
                            <a:srgbClr val="FFFFFF"/>
                          </a:solidFill>
                          <a:latin typeface="Calibri"/>
                        </a:rPr>
                        <a:t>AIM + RESEARCH QUESTION</a:t>
                      </a:r>
                      <a:endParaRPr lang="en-US" sz="1800" b="1" i="0" u="none" strike="noStrike" noProof="0" dirty="0">
                        <a:solidFill>
                          <a:srgbClr val="FFFFFF"/>
                        </a:solidFill>
                        <a:latin typeface="Calibri"/>
                      </a:endParaRPr>
                    </a:p>
                    <a:p>
                      <a:pPr lvl="0">
                        <a:buNone/>
                      </a:pPr>
                      <a:r>
                        <a:rPr lang="en-GB" sz="1800" b="1" i="0" u="none" strike="noStrike" noProof="0" dirty="0">
                          <a:solidFill>
                            <a:srgbClr val="FFFFFF"/>
                          </a:solidFill>
                          <a:latin typeface="Calibri"/>
                        </a:rPr>
                        <a:t>HYPOTHESIS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800</a:t>
                      </a:r>
                    </a:p>
                    <a:p>
                      <a:pPr lvl="0">
                        <a:buNone/>
                      </a:pPr>
                      <a:endParaRPr lang="en-GB" dirty="0"/>
                    </a:p>
                    <a:p>
                      <a:pPr lvl="0">
                        <a:buNone/>
                      </a:pPr>
                      <a:endParaRPr lang="en-GB" dirty="0"/>
                    </a:p>
                    <a:p>
                      <a:pPr lvl="0">
                        <a:buNone/>
                      </a:pPr>
                      <a:r>
                        <a:rPr lang="en-GB" dirty="0"/>
                        <a:t>100</a:t>
                      </a:r>
                    </a:p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Funnel literature information leading to your research question</a:t>
                      </a:r>
                    </a:p>
                    <a:p>
                      <a:r>
                        <a:rPr lang="en-GB" b="1" dirty="0"/>
                        <a:t>Rationale for topic</a:t>
                      </a:r>
                    </a:p>
                    <a:p>
                      <a:r>
                        <a:rPr lang="en-GB" dirty="0"/>
                        <a:t>What do we know about what has already been down with participants and methodology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385955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Methodology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519865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Data Analysis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00236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Ethics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261063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Timeline of your project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Not included in word count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6839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393513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614F22-D4B2-A691-03DF-23CA22D149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823047"/>
          </a:xfrm>
        </p:spPr>
        <p:txBody>
          <a:bodyPr/>
          <a:lstStyle/>
          <a:p>
            <a:r>
              <a:rPr lang="en-GB"/>
              <a:t>Proposal breakdown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AC4DB6DD-DFCA-7087-43C5-DD79B0C6D4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0243078"/>
              </p:ext>
            </p:extLst>
          </p:nvPr>
        </p:nvGraphicFramePr>
        <p:xfrm>
          <a:off x="351934" y="1261654"/>
          <a:ext cx="11480799" cy="2772169"/>
        </p:xfrm>
        <a:graphic>
          <a:graphicData uri="http://schemas.openxmlformats.org/drawingml/2006/table">
            <a:tbl>
              <a:tblPr firstCol="1" bandCol="1">
                <a:tableStyleId>{5C22544A-7EE6-4342-B048-85BDC9FD1C3A}</a:tableStyleId>
              </a:tblPr>
              <a:tblGrid>
                <a:gridCol w="3826933">
                  <a:extLst>
                    <a:ext uri="{9D8B030D-6E8A-4147-A177-3AD203B41FA5}">
                      <a16:colId xmlns:a16="http://schemas.microsoft.com/office/drawing/2014/main" val="502062215"/>
                    </a:ext>
                  </a:extLst>
                </a:gridCol>
                <a:gridCol w="1634694">
                  <a:extLst>
                    <a:ext uri="{9D8B030D-6E8A-4147-A177-3AD203B41FA5}">
                      <a16:colId xmlns:a16="http://schemas.microsoft.com/office/drawing/2014/main" val="4214142302"/>
                    </a:ext>
                  </a:extLst>
                </a:gridCol>
                <a:gridCol w="6019172">
                  <a:extLst>
                    <a:ext uri="{9D8B030D-6E8A-4147-A177-3AD203B41FA5}">
                      <a16:colId xmlns:a16="http://schemas.microsoft.com/office/drawing/2014/main" val="32856876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Summary Purpose of project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50 words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211424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Intro and supporting literature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385955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Methodology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Rationale for the methodology. </a:t>
                      </a:r>
                      <a:r>
                        <a:rPr lang="en-GB" dirty="0"/>
                        <a:t>Explain your research design. Talking about your methodology approach and methods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519865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Data Analysis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00236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Ethics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26106333"/>
                  </a:ext>
                </a:extLst>
              </a:tr>
              <a:tr h="648729">
                <a:tc>
                  <a:txBody>
                    <a:bodyPr/>
                    <a:lstStyle/>
                    <a:p>
                      <a:r>
                        <a:rPr lang="en-GB" dirty="0"/>
                        <a:t>Timeline of your project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Not included in word count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683923"/>
                  </a:ext>
                </a:extLst>
              </a:tr>
            </a:tbl>
          </a:graphicData>
        </a:graphic>
      </p:graphicFrame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04119A47-9280-9ABF-A8CD-5A97C61386AD}"/>
              </a:ext>
            </a:extLst>
          </p:cNvPr>
          <p:cNvSpPr/>
          <p:nvPr/>
        </p:nvSpPr>
        <p:spPr>
          <a:xfrm>
            <a:off x="4588733" y="2791339"/>
            <a:ext cx="7248782" cy="280704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ea typeface="Calibri"/>
                <a:cs typeface="Calibri"/>
              </a:rPr>
              <a:t>What methodology have you chose? What is it? What are the strengths or limitations of it?</a:t>
            </a:r>
          </a:p>
          <a:p>
            <a:pPr algn="ctr"/>
            <a:r>
              <a:rPr lang="en-US" dirty="0">
                <a:ea typeface="Calibri"/>
                <a:cs typeface="Calibri"/>
              </a:rPr>
              <a:t>What is qualitative and quantitative methodology? </a:t>
            </a:r>
            <a:endParaRPr lang="en-US" dirty="0"/>
          </a:p>
          <a:p>
            <a:pPr algn="ctr"/>
            <a:r>
              <a:rPr lang="en-US" dirty="0">
                <a:ea typeface="Calibri"/>
                <a:cs typeface="Calibri"/>
              </a:rPr>
              <a:t>Why have you chosen this approach – strengths and limitations</a:t>
            </a:r>
          </a:p>
          <a:p>
            <a:pPr algn="ctr"/>
            <a:endParaRPr lang="en-US" dirty="0">
              <a:ea typeface="Calibri"/>
              <a:cs typeface="Calibri"/>
            </a:endParaRPr>
          </a:p>
          <a:p>
            <a:pPr algn="ctr"/>
            <a:r>
              <a:rPr lang="en-US" dirty="0">
                <a:ea typeface="Calibri"/>
                <a:cs typeface="Calibri"/>
              </a:rPr>
              <a:t>Explain the process of your study</a:t>
            </a:r>
          </a:p>
          <a:p>
            <a:pPr algn="ctr"/>
            <a:endParaRPr lang="en-US" dirty="0">
              <a:ea typeface="Calibri"/>
              <a:cs typeface="Calibri"/>
            </a:endParaRPr>
          </a:p>
          <a:p>
            <a:pPr algn="ctr"/>
            <a:r>
              <a:rPr lang="en-US" dirty="0">
                <a:ea typeface="Calibri"/>
                <a:cs typeface="Calibri"/>
              </a:rPr>
              <a:t>LIBRARY READING LIST: BMST5005</a:t>
            </a:r>
          </a:p>
        </p:txBody>
      </p:sp>
    </p:spTree>
    <p:extLst>
      <p:ext uri="{BB962C8B-B14F-4D97-AF65-F5344CB8AC3E}">
        <p14:creationId xmlns:p14="http://schemas.microsoft.com/office/powerpoint/2010/main" val="29407181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614F22-D4B2-A691-03DF-23CA22D149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823047"/>
          </a:xfrm>
        </p:spPr>
        <p:txBody>
          <a:bodyPr/>
          <a:lstStyle/>
          <a:p>
            <a:r>
              <a:rPr lang="en-GB"/>
              <a:t>Proposal breakdown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AC4DB6DD-DFCA-7087-43C5-DD79B0C6D4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60303027"/>
              </p:ext>
            </p:extLst>
          </p:nvPr>
        </p:nvGraphicFramePr>
        <p:xfrm>
          <a:off x="351934" y="1261654"/>
          <a:ext cx="11480799" cy="4124960"/>
        </p:xfrm>
        <a:graphic>
          <a:graphicData uri="http://schemas.openxmlformats.org/drawingml/2006/table">
            <a:tbl>
              <a:tblPr firstCol="1" bandCol="1">
                <a:tableStyleId>{5C22544A-7EE6-4342-B048-85BDC9FD1C3A}</a:tableStyleId>
              </a:tblPr>
              <a:tblGrid>
                <a:gridCol w="3826933">
                  <a:extLst>
                    <a:ext uri="{9D8B030D-6E8A-4147-A177-3AD203B41FA5}">
                      <a16:colId xmlns:a16="http://schemas.microsoft.com/office/drawing/2014/main" val="502062215"/>
                    </a:ext>
                  </a:extLst>
                </a:gridCol>
                <a:gridCol w="1634694">
                  <a:extLst>
                    <a:ext uri="{9D8B030D-6E8A-4147-A177-3AD203B41FA5}">
                      <a16:colId xmlns:a16="http://schemas.microsoft.com/office/drawing/2014/main" val="4214142302"/>
                    </a:ext>
                  </a:extLst>
                </a:gridCol>
                <a:gridCol w="6019172">
                  <a:extLst>
                    <a:ext uri="{9D8B030D-6E8A-4147-A177-3AD203B41FA5}">
                      <a16:colId xmlns:a16="http://schemas.microsoft.com/office/drawing/2014/main" val="32856876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Summary Purpose of project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50 words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purpose of this research project is to…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211424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Intro and supporting literature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Funnel literature information leading to your research question</a:t>
                      </a:r>
                    </a:p>
                    <a:p>
                      <a:r>
                        <a:rPr lang="en-GB" b="1" dirty="0"/>
                        <a:t>Rationale for topic</a:t>
                      </a:r>
                    </a:p>
                    <a:p>
                      <a:r>
                        <a:rPr lang="en-GB" dirty="0"/>
                        <a:t>What do we know about what has already been down with participants and methodology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385955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Methodology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Rationale for the methodology. </a:t>
                      </a:r>
                      <a:r>
                        <a:rPr lang="en-GB" dirty="0"/>
                        <a:t>Explain your research design. Talking about your methodology approach and methods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519865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Data Analysis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are you going to analyse data. Depending on the methodology and methods chosen.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00236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Ethics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261063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Timeline of your project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Not included in word count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683923"/>
                  </a:ext>
                </a:extLst>
              </a:tr>
            </a:tbl>
          </a:graphicData>
        </a:graphic>
      </p:graphicFrame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F575EAFE-D5FD-9703-C4EC-1E5FFC2C4E14}"/>
              </a:ext>
            </a:extLst>
          </p:cNvPr>
          <p:cNvSpPr/>
          <p:nvPr/>
        </p:nvSpPr>
        <p:spPr>
          <a:xfrm>
            <a:off x="6126892" y="4489621"/>
            <a:ext cx="5560540" cy="216243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ea typeface="Calibri"/>
                <a:cs typeface="Calibri"/>
              </a:rPr>
              <a:t>Quantitative Analysis: Statistical Analysis</a:t>
            </a:r>
          </a:p>
          <a:p>
            <a:pPr algn="ctr"/>
            <a:r>
              <a:rPr lang="en-US" dirty="0">
                <a:ea typeface="Calibri"/>
                <a:cs typeface="Calibri"/>
              </a:rPr>
              <a:t>What test are you going to use?</a:t>
            </a:r>
          </a:p>
          <a:p>
            <a:pPr algn="ctr"/>
            <a:endParaRPr lang="en-US" dirty="0">
              <a:ea typeface="Calibri"/>
              <a:cs typeface="Calibri"/>
            </a:endParaRPr>
          </a:p>
          <a:p>
            <a:pPr algn="ctr"/>
            <a:r>
              <a:rPr lang="en-US" dirty="0">
                <a:ea typeface="Calibri"/>
                <a:cs typeface="Calibri"/>
              </a:rPr>
              <a:t>Qualitative Analysis: Thematic analysis</a:t>
            </a:r>
          </a:p>
          <a:p>
            <a:pPr algn="ctr"/>
            <a:r>
              <a:rPr lang="en-US" dirty="0">
                <a:ea typeface="Calibri"/>
                <a:cs typeface="Calibri"/>
              </a:rPr>
              <a:t>How are you going to go through the process?</a:t>
            </a:r>
          </a:p>
        </p:txBody>
      </p:sp>
    </p:spTree>
    <p:extLst>
      <p:ext uri="{BB962C8B-B14F-4D97-AF65-F5344CB8AC3E}">
        <p14:creationId xmlns:p14="http://schemas.microsoft.com/office/powerpoint/2010/main" val="27469558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614F22-D4B2-A691-03DF-23CA22D149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823047"/>
          </a:xfrm>
        </p:spPr>
        <p:txBody>
          <a:bodyPr/>
          <a:lstStyle/>
          <a:p>
            <a:r>
              <a:rPr lang="en-GB"/>
              <a:t>Proposal breakdown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AC4DB6DD-DFCA-7087-43C5-DD79B0C6D4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70472099"/>
              </p:ext>
            </p:extLst>
          </p:nvPr>
        </p:nvGraphicFramePr>
        <p:xfrm>
          <a:off x="361459" y="2566579"/>
          <a:ext cx="11480799" cy="2763520"/>
        </p:xfrm>
        <a:graphic>
          <a:graphicData uri="http://schemas.openxmlformats.org/drawingml/2006/table">
            <a:tbl>
              <a:tblPr firstCol="1" bandCol="1">
                <a:tableStyleId>{5C22544A-7EE6-4342-B048-85BDC9FD1C3A}</a:tableStyleId>
              </a:tblPr>
              <a:tblGrid>
                <a:gridCol w="3826933">
                  <a:extLst>
                    <a:ext uri="{9D8B030D-6E8A-4147-A177-3AD203B41FA5}">
                      <a16:colId xmlns:a16="http://schemas.microsoft.com/office/drawing/2014/main" val="502062215"/>
                    </a:ext>
                  </a:extLst>
                </a:gridCol>
                <a:gridCol w="1634694">
                  <a:extLst>
                    <a:ext uri="{9D8B030D-6E8A-4147-A177-3AD203B41FA5}">
                      <a16:colId xmlns:a16="http://schemas.microsoft.com/office/drawing/2014/main" val="4214142302"/>
                    </a:ext>
                  </a:extLst>
                </a:gridCol>
                <a:gridCol w="6019172">
                  <a:extLst>
                    <a:ext uri="{9D8B030D-6E8A-4147-A177-3AD203B41FA5}">
                      <a16:colId xmlns:a16="http://schemas.microsoft.com/office/drawing/2014/main" val="32856876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Summary Purpose of project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50 words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211424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Intro and supporting literature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385955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Methodology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519865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Data Analysis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00236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Ethics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With link to policy explain the ethical issues for your study and how you are going to combat them.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261063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Timeline of your project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Not included in word count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List or table. Explain how you are going to manage your project of time by the deadline.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683923"/>
                  </a:ext>
                </a:extLst>
              </a:tr>
            </a:tbl>
          </a:graphicData>
        </a:graphic>
      </p:graphicFrame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983B42AC-E03F-6073-D88D-91C6FC951CE2}"/>
              </a:ext>
            </a:extLst>
          </p:cNvPr>
          <p:cNvSpPr/>
          <p:nvPr/>
        </p:nvSpPr>
        <p:spPr>
          <a:xfrm>
            <a:off x="6095484" y="363237"/>
            <a:ext cx="5519351" cy="321275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ea typeface="Calibri"/>
                <a:cs typeface="Calibri"/>
              </a:rPr>
              <a:t>What are the main points of ethics in general?</a:t>
            </a:r>
          </a:p>
          <a:p>
            <a:pPr algn="ctr"/>
            <a:endParaRPr lang="en-US" dirty="0">
              <a:ea typeface="Calibri"/>
              <a:cs typeface="Calibri"/>
            </a:endParaRPr>
          </a:p>
          <a:p>
            <a:pPr algn="ctr"/>
            <a:r>
              <a:rPr lang="en-US">
                <a:ea typeface="Calibri"/>
                <a:cs typeface="Calibri"/>
              </a:rPr>
              <a:t>What are the main points of ethics of your specific study?</a:t>
            </a:r>
            <a:endParaRPr lang="en-US" dirty="0">
              <a:ea typeface="Calibri"/>
              <a:cs typeface="Calibri"/>
            </a:endParaRPr>
          </a:p>
          <a:p>
            <a:pPr algn="ctr"/>
            <a:endParaRPr lang="en-US" dirty="0">
              <a:ea typeface="Calibri"/>
              <a:cs typeface="Calibri"/>
            </a:endParaRPr>
          </a:p>
          <a:p>
            <a:pPr algn="ctr"/>
            <a:r>
              <a:rPr lang="en-US" dirty="0">
                <a:ea typeface="Calibri"/>
                <a:cs typeface="Calibri"/>
              </a:rPr>
              <a:t>What policies/ documents or guidelines do you need </a:t>
            </a:r>
            <a:r>
              <a:rPr lang="en-US">
                <a:ea typeface="Calibri"/>
                <a:cs typeface="Calibri"/>
              </a:rPr>
              <a:t>to link to for your study?</a:t>
            </a:r>
            <a:endParaRPr lang="en-US" dirty="0">
              <a:ea typeface="Calibri"/>
              <a:cs typeface="Calibri"/>
            </a:endParaRPr>
          </a:p>
          <a:p>
            <a:pPr algn="ctr"/>
            <a:endParaRPr lang="en-US" dirty="0">
              <a:ea typeface="Calibri"/>
              <a:cs typeface="Calibri"/>
            </a:endParaRPr>
          </a:p>
          <a:p>
            <a:pPr algn="ctr"/>
            <a:r>
              <a:rPr lang="en-US" dirty="0">
                <a:ea typeface="Calibri"/>
                <a:cs typeface="Calibri"/>
              </a:rPr>
              <a:t>UWTSD ETHICAL GUIDELINES</a:t>
            </a:r>
          </a:p>
        </p:txBody>
      </p:sp>
    </p:spTree>
    <p:extLst>
      <p:ext uri="{BB962C8B-B14F-4D97-AF65-F5344CB8AC3E}">
        <p14:creationId xmlns:p14="http://schemas.microsoft.com/office/powerpoint/2010/main" val="32262048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614F22-D4B2-A691-03DF-23CA22D149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823047"/>
          </a:xfrm>
        </p:spPr>
        <p:txBody>
          <a:bodyPr/>
          <a:lstStyle/>
          <a:p>
            <a:r>
              <a:rPr lang="en-GB"/>
              <a:t>Proposal breakdown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AC4DB6DD-DFCA-7087-43C5-DD79B0C6D47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51934" y="1261654"/>
          <a:ext cx="11480799" cy="4394200"/>
        </p:xfrm>
        <a:graphic>
          <a:graphicData uri="http://schemas.openxmlformats.org/drawingml/2006/table">
            <a:tbl>
              <a:tblPr firstCol="1" bandCol="1">
                <a:tableStyleId>{5C22544A-7EE6-4342-B048-85BDC9FD1C3A}</a:tableStyleId>
              </a:tblPr>
              <a:tblGrid>
                <a:gridCol w="3826933">
                  <a:extLst>
                    <a:ext uri="{9D8B030D-6E8A-4147-A177-3AD203B41FA5}">
                      <a16:colId xmlns:a16="http://schemas.microsoft.com/office/drawing/2014/main" val="502062215"/>
                    </a:ext>
                  </a:extLst>
                </a:gridCol>
                <a:gridCol w="1634694">
                  <a:extLst>
                    <a:ext uri="{9D8B030D-6E8A-4147-A177-3AD203B41FA5}">
                      <a16:colId xmlns:a16="http://schemas.microsoft.com/office/drawing/2014/main" val="4214142302"/>
                    </a:ext>
                  </a:extLst>
                </a:gridCol>
                <a:gridCol w="6019172">
                  <a:extLst>
                    <a:ext uri="{9D8B030D-6E8A-4147-A177-3AD203B41FA5}">
                      <a16:colId xmlns:a16="http://schemas.microsoft.com/office/drawing/2014/main" val="32856876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Summary Purpose of project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50 words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purpose of this research project is to…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211424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Intro and supporting literature</a:t>
                      </a:r>
                    </a:p>
                    <a:p>
                      <a:pPr lvl="0">
                        <a:buNone/>
                      </a:pPr>
                      <a:endParaRPr lang="en-GB" dirty="0"/>
                    </a:p>
                    <a:p>
                      <a:pPr lvl="0">
                        <a:buNone/>
                      </a:pPr>
                      <a:endParaRPr lang="en-GB" dirty="0"/>
                    </a:p>
                    <a:p>
                      <a:pPr lvl="0">
                        <a:buNone/>
                      </a:pPr>
                      <a:r>
                        <a:rPr lang="en-GB" dirty="0"/>
                        <a:t>AIM + RESEARCH QUESTION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HYPOTHESIS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800</a:t>
                      </a:r>
                    </a:p>
                    <a:p>
                      <a:pPr lvl="0">
                        <a:buNone/>
                      </a:pPr>
                      <a:endParaRPr lang="en-GB" dirty="0"/>
                    </a:p>
                    <a:p>
                      <a:pPr lvl="0">
                        <a:buNone/>
                      </a:pPr>
                      <a:endParaRPr lang="en-GB" dirty="0"/>
                    </a:p>
                    <a:p>
                      <a:pPr lvl="0">
                        <a:buNone/>
                      </a:pPr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Funnel literature information leading to your research question</a:t>
                      </a:r>
                    </a:p>
                    <a:p>
                      <a:r>
                        <a:rPr lang="en-GB" b="1" dirty="0"/>
                        <a:t>Rationale for topic</a:t>
                      </a:r>
                    </a:p>
                    <a:p>
                      <a:r>
                        <a:rPr lang="en-GB" dirty="0"/>
                        <a:t>What do we know about what has already been down with participants and methodology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385955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Methodology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Rationale for the methodology. </a:t>
                      </a:r>
                      <a:r>
                        <a:rPr lang="en-GB" dirty="0"/>
                        <a:t>Explain your research design. Talking about your methodology approach and methods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519865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Data Analysis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are you going to analyse data. Depending on the methodology and methods chosen.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00236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Ethics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With link to policy explain the ethical issues for your study and how you are going to combat them.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261063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Timeline of your project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Not included in word count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List or table. Explain how you are going to manage your project of time by the deadline.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6839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6264835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6" ma:contentTypeDescription="Create a new document." ma:contentTypeScope="" ma:versionID="3bc897534f9bc65ae1b0ec3f12a018cb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1b12d1a05b0a1fa0f55e9b0f86061701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D2DE48B-498F-4597-A7EC-27A09A8F2988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303dbf9b-b85b-46a0-94f1-894078c07ecd"/>
    <ds:schemaRef ds:uri="http://purl.org/dc/terms/"/>
    <ds:schemaRef ds:uri="http://schemas.microsoft.com/office/infopath/2007/PartnerControls"/>
    <ds:schemaRef ds:uri="http://schemas.microsoft.com/office/2006/metadata/properties"/>
    <ds:schemaRef ds:uri="http://www.w3.org/XML/1998/namespace"/>
    <ds:schemaRef ds:uri="http://purl.org/dc/dcmitype/"/>
    <ds:schemaRef ds:uri="http://schemas.openxmlformats.org/package/2006/metadata/core-properties"/>
    <ds:schemaRef ds:uri="http://purl.org/dc/elements/1.1/"/>
    <ds:schemaRef ds:uri="http://schemas.microsoft.com/office/2006/documentManagement/types"/>
    <ds:schemaRef ds:uri="211f9404-bca0-4bcf-9c1d-965ccb6f8d2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677</Words>
  <Application>Microsoft Office PowerPoint</Application>
  <PresentationFormat>Widescreen</PresentationFormat>
  <Paragraphs>147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6</vt:i4>
      </vt:variant>
    </vt:vector>
  </HeadingPairs>
  <TitlesOfParts>
    <vt:vector size="13" baseType="lpstr">
      <vt:lpstr>Arial</vt:lpstr>
      <vt:lpstr>Calibri</vt:lpstr>
      <vt:lpstr>Calibri Light</vt:lpstr>
      <vt:lpstr>UWTSD 200_Title Page</vt:lpstr>
      <vt:lpstr>UWTSD 200_Title Page 2</vt:lpstr>
      <vt:lpstr>UWTSD 200_Text 1</vt:lpstr>
      <vt:lpstr>UWTSD 200_Text 2</vt:lpstr>
      <vt:lpstr>Proposal breakdown</vt:lpstr>
      <vt:lpstr>Proposal breakdown</vt:lpstr>
      <vt:lpstr>Proposal breakdown</vt:lpstr>
      <vt:lpstr>Proposal breakdown</vt:lpstr>
      <vt:lpstr>Proposal breakdown</vt:lpstr>
      <vt:lpstr>Proposal breakdown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Kate Piper (IMH)</cp:lastModifiedBy>
  <cp:revision>70</cp:revision>
  <cp:lastPrinted>2025-12-08T08:06:15Z</cp:lastPrinted>
  <dcterms:created xsi:type="dcterms:W3CDTF">2021-03-09T15:35:42Z</dcterms:created>
  <dcterms:modified xsi:type="dcterms:W3CDTF">2025-12-08T08:07:25Z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