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57" r:id="rId2"/>
    <p:sldId id="372" r:id="rId3"/>
    <p:sldId id="384" r:id="rId4"/>
    <p:sldId id="386" r:id="rId5"/>
    <p:sldId id="385" r:id="rId6"/>
    <p:sldId id="352" r:id="rId7"/>
    <p:sldId id="365" r:id="rId8"/>
    <p:sldId id="366" r:id="rId9"/>
    <p:sldId id="277" r:id="rId10"/>
    <p:sldId id="261" r:id="rId11"/>
    <p:sldId id="274" r:id="rId12"/>
    <p:sldId id="262" r:id="rId13"/>
    <p:sldId id="275" r:id="rId14"/>
    <p:sldId id="263" r:id="rId15"/>
    <p:sldId id="363" r:id="rId16"/>
    <p:sldId id="364" r:id="rId17"/>
    <p:sldId id="361" r:id="rId18"/>
    <p:sldId id="360" r:id="rId19"/>
    <p:sldId id="367" r:id="rId20"/>
    <p:sldId id="368" r:id="rId21"/>
    <p:sldId id="369" r:id="rId22"/>
    <p:sldId id="370" r:id="rId23"/>
    <p:sldId id="375" r:id="rId24"/>
    <p:sldId id="383" r:id="rId25"/>
    <p:sldId id="373" r:id="rId26"/>
    <p:sldId id="37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3E1392-DE18-43C3-859B-186A27446806}" v="47" dt="2020-06-23T20:55:30.9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4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19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26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29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6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70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427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009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062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500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89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262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g12U1BAno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peoplepopulationandcommunity/populationandmigration/populationestimates/timeseries/ukpop/po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3"/>
            <a:ext cx="7772400" cy="1470025"/>
          </a:xfrm>
        </p:spPr>
        <p:txBody>
          <a:bodyPr anchor="ctr">
            <a:normAutofit fontScale="90000"/>
          </a:bodyPr>
          <a:lstStyle/>
          <a:p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7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Introduction to Data Collection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Methods </a:t>
            </a:r>
          </a:p>
        </p:txBody>
      </p:sp>
    </p:spTree>
    <p:extLst>
      <p:ext uri="{BB962C8B-B14F-4D97-AF65-F5344CB8AC3E}">
        <p14:creationId xmlns:p14="http://schemas.microsoft.com/office/powerpoint/2010/main" val="1035271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2A86-B3DA-4D20-9ECA-4BDF5CE31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E3CA-CCE0-4C7C-B986-E6C4969B6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distinguish between data, information and knowledge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Explore the various types of data and data collection methods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 demonstrate how data can be presented in various formats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232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Data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Data is..</a:t>
            </a:r>
            <a:r>
              <a:rPr lang="en-US" sz="2800" dirty="0">
                <a:ea typeface="ＭＳ Ｐゴシック" panose="020B0600070205080204" pitchFamily="34" charset="-128"/>
              </a:rPr>
              <a:t>u</a:t>
            </a:r>
            <a:r>
              <a:rPr lang="en-US" altLang="ja-JP" sz="2800" dirty="0">
                <a:ea typeface="ＭＳ Ｐゴシック" panose="020B0600070205080204" pitchFamily="34" charset="-128"/>
              </a:rPr>
              <a:t>norganized and unprocessed facts. 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  <a:p>
            <a:r>
              <a:rPr lang="en-US" altLang="ja-JP" sz="2800" dirty="0">
                <a:ea typeface="ＭＳ Ｐゴシック" panose="020B0600070205080204" pitchFamily="34" charset="-128"/>
              </a:rPr>
              <a:t>It is a  set of discrete facts about events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Data represents a fact or statement of event without relation to other things.</a:t>
            </a: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What is data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84420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dirty="0"/>
              <a:t>Is there any difference between Data, Information and Knowledge </a:t>
            </a:r>
          </a:p>
        </p:txBody>
      </p:sp>
    </p:spTree>
    <p:extLst>
      <p:ext uri="{BB962C8B-B14F-4D97-AF65-F5344CB8AC3E}">
        <p14:creationId xmlns:p14="http://schemas.microsoft.com/office/powerpoint/2010/main" val="3848108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r>
              <a:rPr lang="en-US" altLang="ja-JP" sz="2800" dirty="0">
                <a:ea typeface="ＭＳ Ｐゴシック" panose="020B0600070205080204" pitchFamily="34" charset="-128"/>
              </a:rPr>
              <a:t>Our focus in this lecture is on data </a:t>
            </a: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1DB9-D386-43C6-B0D9-D0C7D8ECF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0E2F8-0DC4-4BEF-9D8F-25F43FF63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56854"/>
            <a:ext cx="10972800" cy="41355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3300" dirty="0"/>
          </a:p>
          <a:p>
            <a:pPr marL="457200" lvl="1" indent="0" algn="just">
              <a:buNone/>
            </a:pPr>
            <a:r>
              <a:rPr lang="en-GB" sz="3300" dirty="0"/>
              <a:t>Primary Data – Original data collected for a specific research goal (e.g., interviews, surveys that you conduct yourself for a specific purpose)</a:t>
            </a:r>
          </a:p>
          <a:p>
            <a:pPr marL="457200" lvl="1" indent="0" algn="just">
              <a:buNone/>
            </a:pPr>
            <a:endParaRPr lang="en-GB" sz="3300" dirty="0"/>
          </a:p>
          <a:p>
            <a:pPr marL="457200" lvl="1" indent="0" algn="just">
              <a:buNone/>
            </a:pPr>
            <a:r>
              <a:rPr lang="en-GB" sz="3300" dirty="0"/>
              <a:t>Secondary Data – Data originally collected for a different purpose and reused for another research question (e.g., interviews, surveys, charts, stats already existing that you retrieve to use for your own research)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692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B73D-370E-4F10-9B1C-E57612A46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B4942-C5E5-40FD-B2FB-4E73A0A98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Original and relevant to the topic of the research study so the degree of accuracy is very high.</a:t>
            </a:r>
          </a:p>
          <a:p>
            <a:r>
              <a:rPr lang="en-GB" sz="2800" dirty="0"/>
              <a:t>Good for resolving specific research issues. </a:t>
            </a:r>
          </a:p>
          <a:p>
            <a:r>
              <a:rPr lang="en-GB" sz="2800" dirty="0"/>
              <a:t>Higher level of control and up-to-date information</a:t>
            </a:r>
          </a:p>
          <a:p>
            <a:r>
              <a:rPr lang="en-GB" sz="2800" dirty="0"/>
              <a:t>You are the owner of the information.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But….may be expensive and time consuming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753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554DD-017D-405B-AEFE-C5ECABB3D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F5448-5615-494D-AA4C-B1CF95FF5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</a:t>
            </a:r>
            <a:r>
              <a:rPr lang="en-GB" sz="3000" dirty="0"/>
              <a:t>Readily available from other sources</a:t>
            </a:r>
          </a:p>
          <a:p>
            <a:pPr algn="just"/>
            <a:r>
              <a:rPr lang="en-GB" sz="3000" dirty="0"/>
              <a:t>Likely to have been used in previous research, making it easier to carry out further research. </a:t>
            </a:r>
          </a:p>
          <a:p>
            <a:pPr algn="just"/>
            <a:r>
              <a:rPr lang="en-GB" sz="3000" dirty="0"/>
              <a:t>It is time-saving and cost-efficient</a:t>
            </a:r>
          </a:p>
          <a:p>
            <a:pPr algn="just"/>
            <a:endParaRPr lang="en-GB" sz="3000" dirty="0"/>
          </a:p>
          <a:p>
            <a:pPr marL="0" indent="0" algn="just">
              <a:buNone/>
            </a:pPr>
            <a:r>
              <a:rPr lang="en-GB" sz="3000" dirty="0"/>
              <a:t>But…may not answer the researcher's specific research questions or contain specific information that the researcher would like to have.</a:t>
            </a:r>
          </a:p>
        </p:txBody>
      </p:sp>
    </p:spTree>
    <p:extLst>
      <p:ext uri="{BB962C8B-B14F-4D97-AF65-F5344CB8AC3E}">
        <p14:creationId xmlns:p14="http://schemas.microsoft.com/office/powerpoint/2010/main" val="2751481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7878224C-4EDE-492F-88EC-9D2EDF2E21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dirty="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7411" name="Rectangle 1027">
            <a:extLst>
              <a:ext uri="{FF2B5EF4-FFF2-40B4-BE49-F238E27FC236}">
                <a16:creationId xmlns:a16="http://schemas.microsoft.com/office/drawing/2014/main" id="{B27F9266-BE66-493C-B06B-B28B17356B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43138" y="1736726"/>
            <a:ext cx="7313612" cy="4056063"/>
          </a:xfrm>
        </p:spPr>
        <p:txBody>
          <a:bodyPr/>
          <a:lstStyle/>
          <a:p>
            <a:pPr marL="0" indent="0"/>
            <a:r>
              <a:rPr lang="en-GB" altLang="en-US" sz="2800">
                <a:latin typeface="Arial" panose="020B0604020202020204" pitchFamily="34" charset="0"/>
                <a:ea typeface="ＭＳ Ｐゴシック" panose="020B0600070205080204" pitchFamily="34" charset="-128"/>
              </a:rPr>
              <a:t>In groups identify the advantages and disadvantages of using secondary and primary research.</a:t>
            </a:r>
          </a:p>
          <a:p>
            <a:pPr marL="0" indent="0"/>
            <a:endParaRPr lang="en-GB" altLang="en-US" sz="28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en-US" sz="2800">
                <a:latin typeface="Arial" panose="020B0604020202020204" pitchFamily="34" charset="0"/>
                <a:ea typeface="ＭＳ Ｐゴシック" panose="020B0600070205080204" pitchFamily="34" charset="-128"/>
              </a:rPr>
              <a:t>Be prepared to report you findings to the group.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E72E95EB-7656-442A-BF22-66954C7A1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>
                <a:latin typeface="Arial Black" panose="020B0A04020102020204" pitchFamily="34" charset="0"/>
                <a:ea typeface="ＭＳ Ｐゴシック" panose="020B0600070205080204" pitchFamily="34" charset="-128"/>
              </a:rPr>
              <a:t>Advantages and Disadvantages of Secondary Research</a:t>
            </a:r>
            <a:endParaRPr lang="en-GB" altLang="en-US" sz="280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6B16DD45-E378-4EE3-A982-37F50C44E4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lnSpc>
                <a:spcPct val="70000"/>
              </a:lnSpc>
              <a:buFont typeface="Monotype Sorts" pitchFamily="14" charset="2"/>
              <a:buChar char="n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Advantages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Inexpensive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Easily accessible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Immediately available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Will provide essential background and help to clarify or refine research problem – essential for literature review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Secondary data sources will provide research method alternatives.</a:t>
            </a:r>
          </a:p>
          <a:p>
            <a:pPr marL="533400" indent="-533400">
              <a:lnSpc>
                <a:spcPct val="70000"/>
              </a:lnSpc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 sz="1700">
                <a:latin typeface="Arial Black" panose="020B0A04020102020204" pitchFamily="34" charset="0"/>
                <a:ea typeface="ＭＳ Ｐゴシック" panose="020B0600070205080204" pitchFamily="34" charset="-128"/>
              </a:rPr>
              <a:t>Will also alert the researcher to any potential difficulties.</a:t>
            </a:r>
          </a:p>
          <a:p>
            <a:pPr marL="533400" indent="-533400">
              <a:lnSpc>
                <a:spcPct val="70000"/>
              </a:lnSpc>
              <a:buFont typeface="Monotype Sorts" pitchFamily="14" charset="2"/>
              <a:buChar char="n"/>
            </a:pPr>
            <a:endParaRPr lang="en-US" altLang="en-US" sz="1400">
              <a:solidFill>
                <a:srgbClr val="0070C0"/>
              </a:solidFill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  <a:p>
            <a:pPr marL="533400" indent="-533400">
              <a:lnSpc>
                <a:spcPct val="70000"/>
              </a:lnSpc>
            </a:pPr>
            <a:endParaRPr lang="en-GB" altLang="en-US" sz="170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DD2475A9-0717-461F-9E0C-FDDDE54E9A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>
                <a:latin typeface="Arial Black" panose="020B0A04020102020204" pitchFamily="34" charset="0"/>
                <a:ea typeface="ＭＳ Ｐゴシック" panose="020B0600070205080204" pitchFamily="34" charset="-128"/>
              </a:rPr>
              <a:t>Advantages and Disadvantages of Secondary Research</a:t>
            </a:r>
            <a:endParaRPr lang="en-GB" altLang="en-US" sz="280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28482041-282C-42AD-A6D0-B71524D5A4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33400" indent="-533400">
              <a:lnSpc>
                <a:spcPct val="90000"/>
              </a:lnSpc>
              <a:buFont typeface="Monotype Sorts" pitchFamily="14" charset="2"/>
              <a:buChar char="n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Disadvantages</a:t>
            </a:r>
          </a:p>
          <a:p>
            <a:pPr marL="533400" indent="-533400"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Frequently outdated – e.g. census data</a:t>
            </a:r>
          </a:p>
          <a:p>
            <a:pPr marL="533400" indent="-533400"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Potentially unreliable – not always sure where information has come from</a:t>
            </a:r>
          </a:p>
          <a:p>
            <a:pPr marL="533400" indent="-533400"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May not be applicable – may not totally answer your research questions</a:t>
            </a:r>
          </a:p>
          <a:p>
            <a:pPr marL="533400" indent="-533400">
              <a:buClr>
                <a:schemeClr val="tx1"/>
              </a:buClr>
              <a:buFont typeface="Monotype Sorts" pitchFamily="14" charset="2"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Lack of availability – i.e. no data available or very difficult to obtain</a:t>
            </a:r>
            <a:endParaRPr lang="en-US" altLang="en-US" sz="20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533400" indent="-533400">
              <a:lnSpc>
                <a:spcPct val="90000"/>
              </a:lnSpc>
            </a:pPr>
            <a:endParaRPr lang="en-GB" altLang="en-US" sz="310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59C8181-4ADA-4199-94D8-8A3C5C5CAB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latin typeface="Arial Black" panose="020B0A04020102020204" pitchFamily="34" charset="0"/>
                <a:ea typeface="ＭＳ Ｐゴシック" panose="020B0600070205080204" pitchFamily="34" charset="-128"/>
              </a:rPr>
              <a:t>Advantages and Disadvantages of Primary Research</a:t>
            </a:r>
            <a:endParaRPr lang="en-GB" altLang="en-US" sz="320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9C8FD5A0-F44D-42DE-B1AD-367B9A50DB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Monotype Sorts" pitchFamily="14" charset="2"/>
              <a:buChar char="n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Advantages</a:t>
            </a:r>
          </a:p>
          <a:p>
            <a:pPr eaLnBrk="1" hangingPunct="1"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Applicable and usable – if done right</a:t>
            </a:r>
          </a:p>
          <a:p>
            <a:pPr eaLnBrk="1" hangingPunct="1"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Accurate and reliable – can answer your direct research questions</a:t>
            </a:r>
          </a:p>
          <a:p>
            <a:pPr eaLnBrk="1" hangingPunct="1"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Up-to-date – as you have collected </a:t>
            </a:r>
            <a:r>
              <a:rPr lang="en-US" altLang="en-US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the data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815D8B8-E010-45EB-916C-CDC519743B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latin typeface="Arial Black" panose="020B0A04020102020204" pitchFamily="34" charset="0"/>
                <a:ea typeface="ＭＳ Ｐゴシック" panose="020B0600070205080204" pitchFamily="34" charset="-128"/>
              </a:rPr>
              <a:t>Advantages and Disadvantages of Primary Research</a:t>
            </a:r>
            <a:endParaRPr lang="en-GB" altLang="en-US" sz="320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94239D8-3663-4639-963E-55A452EEBA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Monotype Sorts" pitchFamily="14" charset="2"/>
              <a:buChar char="n"/>
            </a:pPr>
            <a:endParaRPr lang="en-US" altLang="en-US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 typeface="Monotype Sorts" pitchFamily="14" charset="2"/>
              <a:buChar char="n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Disadvantages</a:t>
            </a:r>
          </a:p>
          <a:p>
            <a:pPr eaLnBrk="1" hangingPunct="1">
              <a:lnSpc>
                <a:spcPct val="110000"/>
              </a:lnSpc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Expensive</a:t>
            </a:r>
          </a:p>
          <a:p>
            <a:pPr eaLnBrk="1" hangingPunct="1">
              <a:lnSpc>
                <a:spcPct val="110000"/>
              </a:lnSpc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Not immediately available – takes time to define problem, sampling frame, method and analysis.</a:t>
            </a:r>
          </a:p>
          <a:p>
            <a:pPr eaLnBrk="1" hangingPunct="1">
              <a:lnSpc>
                <a:spcPct val="110000"/>
              </a:lnSpc>
              <a:buFontTx/>
              <a:buAutoNum type="arabicPeriod"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Not as readily accessible</a:t>
            </a: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34FEA90C-99D6-4464-B1E2-8E2D09849B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z="2800">
                <a:latin typeface="Arial Black" panose="020B0A04020102020204" pitchFamily="34" charset="0"/>
                <a:ea typeface="ＭＳ Ｐゴシック" panose="020B0600070205080204" pitchFamily="34" charset="-128"/>
              </a:rPr>
              <a:t>Primary Research Methods &amp; Techniques</a:t>
            </a:r>
            <a:endParaRPr lang="en-GB" altLang="en-US" sz="2800"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221" name="Rectangle 5">
            <a:extLst>
              <a:ext uri="{FF2B5EF4-FFF2-40B4-BE49-F238E27FC236}">
                <a16:creationId xmlns:a16="http://schemas.microsoft.com/office/drawing/2014/main" id="{64239485-21CD-4DEB-B999-66B5CDD2CE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657600"/>
            <a:ext cx="2046288" cy="2971800"/>
          </a:xfrm>
          <a:prstGeom prst="rect">
            <a:avLst/>
          </a:prstGeom>
          <a:noFill/>
          <a:ln w="38100">
            <a:solidFill>
              <a:srgbClr val="5E574E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Surveys</a:t>
            </a:r>
          </a:p>
          <a:p>
            <a:pPr eaLnBrk="1" hangingPunct="1">
              <a:buFont typeface="Monotype Sorts" pitchFamily="14" charset="2"/>
              <a:buNone/>
            </a:pPr>
            <a:r>
              <a:rPr lang="en-US" altLang="en-US" sz="1800">
                <a:latin typeface="Arial Black" panose="020B0A04020102020204" pitchFamily="34" charset="0"/>
              </a:rPr>
              <a:t> </a:t>
            </a:r>
          </a:p>
          <a:p>
            <a:pPr eaLnBrk="1" hangingPunct="1">
              <a:buFont typeface="Monotype Sorts" pitchFamily="14" charset="2"/>
              <a:buChar char="n"/>
            </a:pPr>
            <a:r>
              <a:rPr lang="en-US" altLang="en-US" sz="1800">
                <a:latin typeface="Arial Black" panose="020B0A04020102020204" pitchFamily="34" charset="0"/>
              </a:rPr>
              <a:t> </a:t>
            </a:r>
            <a:r>
              <a:rPr lang="en-US" altLang="en-US" sz="1600">
                <a:latin typeface="Arial Black" panose="020B0A04020102020204" pitchFamily="34" charset="0"/>
              </a:rPr>
              <a:t>Personal interview (intercepts)</a:t>
            </a:r>
          </a:p>
          <a:p>
            <a:pPr eaLnBrk="1" hangingPunct="1">
              <a:buFont typeface="Monotype Sorts" pitchFamily="14" charset="2"/>
              <a:buChar char="n"/>
            </a:pPr>
            <a:r>
              <a:rPr lang="en-US" altLang="en-US" sz="1600">
                <a:latin typeface="Arial Black" panose="020B0A04020102020204" pitchFamily="34" charset="0"/>
              </a:rPr>
              <a:t> Mail</a:t>
            </a:r>
          </a:p>
          <a:p>
            <a:pPr eaLnBrk="1" hangingPunct="1">
              <a:buFont typeface="Monotype Sorts" pitchFamily="14" charset="2"/>
              <a:buChar char="n"/>
            </a:pPr>
            <a:r>
              <a:rPr lang="en-US" altLang="en-US" sz="1600">
                <a:latin typeface="Arial Black" panose="020B0A04020102020204" pitchFamily="34" charset="0"/>
              </a:rPr>
              <a:t> In-house, self-administered</a:t>
            </a:r>
          </a:p>
          <a:p>
            <a:pPr eaLnBrk="1" hangingPunct="1">
              <a:buFont typeface="Monotype Sorts" pitchFamily="14" charset="2"/>
              <a:buChar char="n"/>
            </a:pPr>
            <a:r>
              <a:rPr lang="en-US" altLang="en-US" sz="1600">
                <a:latin typeface="Arial Black" panose="020B0A04020102020204" pitchFamily="34" charset="0"/>
              </a:rPr>
              <a:t> Telephone, fax, e-mail, Web</a:t>
            </a:r>
            <a:endParaRPr lang="en-US" altLang="en-US" sz="1800">
              <a:latin typeface="Arial Black" panose="020B0A04020102020204" pitchFamily="34" charset="0"/>
            </a:endParaRPr>
          </a:p>
        </p:txBody>
      </p:sp>
      <p:sp>
        <p:nvSpPr>
          <p:cNvPr id="9222" name="Rectangle 6">
            <a:extLst>
              <a:ext uri="{FF2B5EF4-FFF2-40B4-BE49-F238E27FC236}">
                <a16:creationId xmlns:a16="http://schemas.microsoft.com/office/drawing/2014/main" id="{336910B2-5F50-44DE-8585-8A73D23BD1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2590800"/>
            <a:ext cx="2667000" cy="762000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sz="1800">
              <a:latin typeface="Arial Black" panose="020B0A04020102020204" pitchFamily="34" charset="0"/>
            </a:endParaRPr>
          </a:p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Quantitative Data</a:t>
            </a:r>
          </a:p>
        </p:txBody>
      </p:sp>
      <p:sp>
        <p:nvSpPr>
          <p:cNvPr id="22533" name="Rectangle 7">
            <a:extLst>
              <a:ext uri="{FF2B5EF4-FFF2-40B4-BE49-F238E27FC236}">
                <a16:creationId xmlns:a16="http://schemas.microsoft.com/office/drawing/2014/main" id="{F4D5F5FF-437E-444F-BB39-6F06F8C99A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1752601"/>
            <a:ext cx="2038350" cy="6778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Primary Research</a:t>
            </a:r>
          </a:p>
        </p:txBody>
      </p:sp>
      <p:sp>
        <p:nvSpPr>
          <p:cNvPr id="9224" name="Line 8">
            <a:extLst>
              <a:ext uri="{FF2B5EF4-FFF2-40B4-BE49-F238E27FC236}">
                <a16:creationId xmlns:a16="http://schemas.microsoft.com/office/drawing/2014/main" id="{DA9C0F12-35AD-45D7-8814-D4DED0FA24A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29000" y="2057400"/>
            <a:ext cx="1752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Line 9">
            <a:extLst>
              <a:ext uri="{FF2B5EF4-FFF2-40B4-BE49-F238E27FC236}">
                <a16:creationId xmlns:a16="http://schemas.microsoft.com/office/drawing/2014/main" id="{4C1C437B-FB2F-4801-A43C-BA71DE19BD0C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2057400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6" name="Line 10">
            <a:extLst>
              <a:ext uri="{FF2B5EF4-FFF2-40B4-BE49-F238E27FC236}">
                <a16:creationId xmlns:a16="http://schemas.microsoft.com/office/drawing/2014/main" id="{6BF411BD-19FA-4A1A-8012-9AFC56EE4313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33528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7" name="Rectangle 11">
            <a:extLst>
              <a:ext uri="{FF2B5EF4-FFF2-40B4-BE49-F238E27FC236}">
                <a16:creationId xmlns:a16="http://schemas.microsoft.com/office/drawing/2014/main" id="{F2AA10AC-EDB8-4636-A766-B67950280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36576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Experiments</a:t>
            </a:r>
          </a:p>
        </p:txBody>
      </p:sp>
      <p:sp>
        <p:nvSpPr>
          <p:cNvPr id="9228" name="Rectangle 12">
            <a:extLst>
              <a:ext uri="{FF2B5EF4-FFF2-40B4-BE49-F238E27FC236}">
                <a16:creationId xmlns:a16="http://schemas.microsoft.com/office/drawing/2014/main" id="{DC08E983-765D-422B-B538-2BFAE6E6A0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4572000"/>
            <a:ext cx="2133600" cy="6858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Mechanical </a:t>
            </a:r>
          </a:p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observation</a:t>
            </a:r>
          </a:p>
        </p:txBody>
      </p:sp>
      <p:sp>
        <p:nvSpPr>
          <p:cNvPr id="9229" name="Rectangle 13">
            <a:extLst>
              <a:ext uri="{FF2B5EF4-FFF2-40B4-BE49-F238E27FC236}">
                <a16:creationId xmlns:a16="http://schemas.microsoft.com/office/drawing/2014/main" id="{632B8088-7582-4E1D-83FD-5F68A1538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56388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Simulation</a:t>
            </a:r>
          </a:p>
        </p:txBody>
      </p:sp>
      <p:sp>
        <p:nvSpPr>
          <p:cNvPr id="9230" name="Line 14">
            <a:extLst>
              <a:ext uri="{FF2B5EF4-FFF2-40B4-BE49-F238E27FC236}">
                <a16:creationId xmlns:a16="http://schemas.microsoft.com/office/drawing/2014/main" id="{6DCD94F5-9CB3-4830-8732-99BEE476017E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33528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1" name="Line 15">
            <a:extLst>
              <a:ext uri="{FF2B5EF4-FFF2-40B4-BE49-F238E27FC236}">
                <a16:creationId xmlns:a16="http://schemas.microsoft.com/office/drawing/2014/main" id="{7F283F8D-7FC6-4EF8-8DB1-D530F6735A86}"/>
              </a:ext>
            </a:extLst>
          </p:cNvPr>
          <p:cNvSpPr>
            <a:spLocks noChangeShapeType="1"/>
          </p:cNvSpPr>
          <p:nvPr/>
        </p:nvSpPr>
        <p:spPr bwMode="auto">
          <a:xfrm>
            <a:off x="5638800" y="4191000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2" name="Line 16">
            <a:extLst>
              <a:ext uri="{FF2B5EF4-FFF2-40B4-BE49-F238E27FC236}">
                <a16:creationId xmlns:a16="http://schemas.microsoft.com/office/drawing/2014/main" id="{8977D7FC-A863-4CAD-AB56-D042605665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638800" y="5257800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3" name="Rectangle 17">
            <a:extLst>
              <a:ext uri="{FF2B5EF4-FFF2-40B4-BE49-F238E27FC236}">
                <a16:creationId xmlns:a16="http://schemas.microsoft.com/office/drawing/2014/main" id="{48B4942C-235C-4030-8806-0E7B2E17EA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590800"/>
            <a:ext cx="2895600" cy="762000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sz="1800">
              <a:latin typeface="Arial Black" panose="020B0A04020102020204" pitchFamily="34" charset="0"/>
            </a:endParaRPr>
          </a:p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Qualitative Data</a:t>
            </a:r>
          </a:p>
        </p:txBody>
      </p:sp>
      <p:sp>
        <p:nvSpPr>
          <p:cNvPr id="9234" name="Rectangle 18">
            <a:extLst>
              <a:ext uri="{FF2B5EF4-FFF2-40B4-BE49-F238E27FC236}">
                <a16:creationId xmlns:a16="http://schemas.microsoft.com/office/drawing/2014/main" id="{03F23F61-8C14-4914-8870-56B145D0D1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60198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Case studies</a:t>
            </a:r>
          </a:p>
        </p:txBody>
      </p:sp>
      <p:sp>
        <p:nvSpPr>
          <p:cNvPr id="9235" name="Rectangle 19">
            <a:extLst>
              <a:ext uri="{FF2B5EF4-FFF2-40B4-BE49-F238E27FC236}">
                <a16:creationId xmlns:a16="http://schemas.microsoft.com/office/drawing/2014/main" id="{B49A2D50-D5B5-46A7-99B1-BCDE578347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52578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Human </a:t>
            </a:r>
          </a:p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observation</a:t>
            </a:r>
          </a:p>
        </p:txBody>
      </p:sp>
      <p:sp>
        <p:nvSpPr>
          <p:cNvPr id="9236" name="Rectangle 20">
            <a:extLst>
              <a:ext uri="{FF2B5EF4-FFF2-40B4-BE49-F238E27FC236}">
                <a16:creationId xmlns:a16="http://schemas.microsoft.com/office/drawing/2014/main" id="{B3082782-83B7-4053-B9DF-E0AE103D03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44958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Individual depth</a:t>
            </a:r>
          </a:p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interviews</a:t>
            </a:r>
          </a:p>
        </p:txBody>
      </p:sp>
      <p:sp>
        <p:nvSpPr>
          <p:cNvPr id="9237" name="Rectangle 21">
            <a:extLst>
              <a:ext uri="{FF2B5EF4-FFF2-40B4-BE49-F238E27FC236}">
                <a16:creationId xmlns:a16="http://schemas.microsoft.com/office/drawing/2014/main" id="{DB232FAB-167A-4A10-8233-1EFFB969C7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657600"/>
            <a:ext cx="2133600" cy="533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Unicode MS" panose="020B0604020202020204" pitchFamily="34" charset="-128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1800">
                <a:latin typeface="Arial Black" panose="020B0A04020102020204" pitchFamily="34" charset="0"/>
              </a:rPr>
              <a:t>Focus groups</a:t>
            </a:r>
          </a:p>
        </p:txBody>
      </p:sp>
      <p:sp>
        <p:nvSpPr>
          <p:cNvPr id="9238" name="Line 22">
            <a:extLst>
              <a:ext uri="{FF2B5EF4-FFF2-40B4-BE49-F238E27FC236}">
                <a16:creationId xmlns:a16="http://schemas.microsoft.com/office/drawing/2014/main" id="{57471929-2C7B-4D26-ABED-B2263D1165E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39000" y="2057400"/>
            <a:ext cx="1828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9" name="Line 23">
            <a:extLst>
              <a:ext uri="{FF2B5EF4-FFF2-40B4-BE49-F238E27FC236}">
                <a16:creationId xmlns:a16="http://schemas.microsoft.com/office/drawing/2014/main" id="{2BEE2880-581C-40EF-8048-7244DD53A7F4}"/>
              </a:ext>
            </a:extLst>
          </p:cNvPr>
          <p:cNvSpPr>
            <a:spLocks noChangeShapeType="1"/>
          </p:cNvSpPr>
          <p:nvPr/>
        </p:nvSpPr>
        <p:spPr bwMode="auto">
          <a:xfrm>
            <a:off x="9067800" y="2057400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0" name="Line 24">
            <a:extLst>
              <a:ext uri="{FF2B5EF4-FFF2-40B4-BE49-F238E27FC236}">
                <a16:creationId xmlns:a16="http://schemas.microsoft.com/office/drawing/2014/main" id="{882FF409-784A-4412-AD06-B767474740AF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33528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1" name="Line 25">
            <a:extLst>
              <a:ext uri="{FF2B5EF4-FFF2-40B4-BE49-F238E27FC236}">
                <a16:creationId xmlns:a16="http://schemas.microsoft.com/office/drawing/2014/main" id="{1B3B99C0-1F59-45F0-ABCB-B46B5C5D9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4191000"/>
            <a:ext cx="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2" name="Line 26">
            <a:extLst>
              <a:ext uri="{FF2B5EF4-FFF2-40B4-BE49-F238E27FC236}">
                <a16:creationId xmlns:a16="http://schemas.microsoft.com/office/drawing/2014/main" id="{9E48B1BB-7F50-4851-A7BA-55D93F3257AA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5029200"/>
            <a:ext cx="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3" name="Line 27">
            <a:extLst>
              <a:ext uri="{FF2B5EF4-FFF2-40B4-BE49-F238E27FC236}">
                <a16:creationId xmlns:a16="http://schemas.microsoft.com/office/drawing/2014/main" id="{94E6AB56-5C93-4BEF-A3C7-9FEA3E9997B9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5791200"/>
            <a:ext cx="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build="p" animBg="1" autoUpdateAnimBg="0"/>
      <p:bldP spid="9222" grpId="0" animBg="1" autoUpdateAnimBg="0"/>
      <p:bldP spid="9227" grpId="0" animBg="1" autoUpdateAnimBg="0"/>
      <p:bldP spid="9228" grpId="0" animBg="1" autoUpdateAnimBg="0"/>
      <p:bldP spid="9229" grpId="0" animBg="1" autoUpdateAnimBg="0"/>
      <p:bldP spid="9233" grpId="0" animBg="1" autoUpdateAnimBg="0"/>
      <p:bldP spid="9234" grpId="0" animBg="1" autoUpdateAnimBg="0"/>
      <p:bldP spid="9235" grpId="0" animBg="1" autoUpdateAnimBg="0"/>
      <p:bldP spid="9236" grpId="0" animBg="1" autoUpdateAnimBg="0"/>
      <p:bldP spid="9237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F35E2-A346-4061-8B7A-BCB53B095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</a:t>
            </a:r>
            <a:br>
              <a:rPr lang="en-GB" dirty="0"/>
            </a:br>
            <a:r>
              <a:rPr lang="en-GB" dirty="0"/>
              <a:t>Primary or Secondary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9E3AB-0A2C-491D-8FEB-20B1C2AC8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 You go to </a:t>
            </a:r>
            <a:r>
              <a:rPr lang="en-GB" dirty="0">
                <a:hlinkClick r:id="rId2"/>
              </a:rPr>
              <a:t>Office of National Statistics </a:t>
            </a:r>
            <a:r>
              <a:rPr lang="en-GB" dirty="0"/>
              <a:t>United Kingdom population mid-year estimate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You interview your Lecturer to find out what s/he thinks about Coca Cola’s sales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3. Coca Cola’s annual reports that you collected yourself from their website </a:t>
            </a:r>
          </a:p>
        </p:txBody>
      </p:sp>
    </p:spTree>
    <p:extLst>
      <p:ext uri="{BB962C8B-B14F-4D97-AF65-F5344CB8AC3E}">
        <p14:creationId xmlns:p14="http://schemas.microsoft.com/office/powerpoint/2010/main" val="3335970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2C079-5A5E-4B0D-8343-CA40AE83D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A2180-9249-48BD-B54C-56367DFDB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just">
              <a:buAutoNum type="arabicPeriod"/>
            </a:pPr>
            <a:r>
              <a:rPr lang="en-GB" sz="2800" dirty="0"/>
              <a:t>Secondary – the data already exists, you only retrieved it</a:t>
            </a:r>
          </a:p>
          <a:p>
            <a:pPr marL="514350" indent="-514350" algn="just">
              <a:buAutoNum type="arabicPeriod"/>
            </a:pPr>
            <a:endParaRPr lang="en-GB" sz="2800" dirty="0"/>
          </a:p>
          <a:p>
            <a:pPr marL="514350" indent="-514350" algn="just">
              <a:buAutoNum type="arabicPeriod"/>
            </a:pPr>
            <a:r>
              <a:rPr lang="en-GB" sz="2800" dirty="0"/>
              <a:t>Primary – the data does not previously exist, you get from the interview</a:t>
            </a:r>
          </a:p>
          <a:p>
            <a:pPr marL="514350" indent="-514350" algn="just">
              <a:buAutoNum type="arabicPeriod"/>
            </a:pPr>
            <a:endParaRPr lang="en-GB" sz="2800" dirty="0"/>
          </a:p>
          <a:p>
            <a:pPr marL="514350" indent="-514350" algn="just">
              <a:buAutoNum type="arabicPeriod"/>
            </a:pPr>
            <a:r>
              <a:rPr lang="en-GB" sz="2800" dirty="0"/>
              <a:t>Secondary  - Annual reports are prepared by the company, you merely retrieved them</a:t>
            </a:r>
          </a:p>
        </p:txBody>
      </p:sp>
    </p:spTree>
    <p:extLst>
      <p:ext uri="{BB962C8B-B14F-4D97-AF65-F5344CB8AC3E}">
        <p14:creationId xmlns:p14="http://schemas.microsoft.com/office/powerpoint/2010/main" val="2302632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03EAD-55C6-481A-BF1D-5B4A68528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82900-EB68-4E04-8197-75E91AED1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39983"/>
            <a:ext cx="10972800" cy="43849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Quantitative – Data that can be described numerically in terms of objects, variables and other values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Qualitative – Data involving the understanding of the complexities, details and contexts of the research subject, often consisting of texts (e.g., interview transcripts and field notes)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Mixed methods – a mix of the two above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8665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1384E-09D3-4781-A4B3-628FFF57B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Common techniques for Presenting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8BEFE-C277-4928-9621-4E7A35CCC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846138"/>
            <a:ext cx="10972800" cy="479728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400" dirty="0"/>
              <a:t>Chart - drawing that shows information in a simple way, often using lines and curves to show amounts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Graphs - a diagram showing the relation between variable quantities, typically of two variables, each measured along one of a pair of axes at right angles.</a:t>
            </a:r>
          </a:p>
          <a:p>
            <a:endParaRPr lang="en-GB" sz="2400" dirty="0"/>
          </a:p>
          <a:p>
            <a:r>
              <a:rPr lang="en-GB" sz="2400" dirty="0"/>
              <a:t>Themes/Text – thematic presentation of analysed qualitative (e.g., interview) data</a:t>
            </a:r>
          </a:p>
          <a:p>
            <a:r>
              <a:rPr lang="en-GB" sz="2400" dirty="0"/>
              <a:t>Working with excel to create charts, diagrams and graphs</a:t>
            </a:r>
          </a:p>
        </p:txBody>
      </p:sp>
    </p:spTree>
    <p:extLst>
      <p:ext uri="{BB962C8B-B14F-4D97-AF65-F5344CB8AC3E}">
        <p14:creationId xmlns:p14="http://schemas.microsoft.com/office/powerpoint/2010/main" val="31974471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F6AE7AB-4D33-4E17-9E2B-8054D989FF2E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680" y="0"/>
            <a:ext cx="9672320" cy="5598160"/>
          </a:xfrm>
        </p:spPr>
      </p:pic>
    </p:spTree>
    <p:extLst>
      <p:ext uri="{BB962C8B-B14F-4D97-AF65-F5344CB8AC3E}">
        <p14:creationId xmlns:p14="http://schemas.microsoft.com/office/powerpoint/2010/main" val="1921654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1DD7C-C406-4BB4-BE27-2B0BEF12B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Showing percentage or proportional data.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B87EAF-F65B-4690-98B4-4A3E4BE57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5714" y="1600200"/>
            <a:ext cx="616057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744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C5938-10CA-4A19-9918-ACE22D5BC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for showing trends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B2B02E-7E03-4B27-B5F0-AED13BB25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9325" y="1600200"/>
            <a:ext cx="627335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8479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81063-4ACB-40A8-B20B-BD29795BE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Comparing data among different categories.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F383F9-5A25-4981-8123-02AE97404A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7600" y="1600200"/>
            <a:ext cx="710184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3262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able Structure">
            <a:extLst>
              <a:ext uri="{FF2B5EF4-FFF2-40B4-BE49-F238E27FC236}">
                <a16:creationId xmlns:a16="http://schemas.microsoft.com/office/drawing/2014/main" id="{E914236F-BAC5-4B17-8244-F6BB59472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13" y="600076"/>
            <a:ext cx="8229600" cy="1096963"/>
          </a:xfrm>
        </p:spPr>
        <p:txBody>
          <a:bodyPr>
            <a:normAutofit fontScale="90000"/>
          </a:bodyPr>
          <a:lstStyle/>
          <a:p>
            <a:br>
              <a:rPr lang="en-US" altLang="en-US" b="1" dirty="0"/>
            </a:br>
            <a:r>
              <a:rPr lang="en-US" altLang="en-US" b="1" dirty="0"/>
              <a:t>Contingency table: Number of insurance claims by gender, 2018</a:t>
            </a:r>
          </a:p>
        </p:txBody>
      </p:sp>
      <p:sp>
        <p:nvSpPr>
          <p:cNvPr id="22531" name="Caption">
            <a:extLst>
              <a:ext uri="{FF2B5EF4-FFF2-40B4-BE49-F238E27FC236}">
                <a16:creationId xmlns:a16="http://schemas.microsoft.com/office/drawing/2014/main" id="{026CB842-C4B6-49DE-A8CB-21EBF34175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95475" y="4956175"/>
            <a:ext cx="80010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1500"/>
              </a:spcBef>
              <a:buClr>
                <a:srgbClr val="007FA3"/>
              </a:buClr>
              <a:buNone/>
            </a:pPr>
            <a:r>
              <a:rPr lang="en-US" altLang="en-US" sz="800" i="1"/>
              <a:t>Source: </a:t>
            </a:r>
            <a:r>
              <a:rPr lang="en-US" altLang="en-US" sz="800"/>
              <a:t>PJ Insurance Services</a:t>
            </a:r>
          </a:p>
        </p:txBody>
      </p:sp>
      <p:pic>
        <p:nvPicPr>
          <p:cNvPr id="22532" name="Picture 1">
            <a:extLst>
              <a:ext uri="{FF2B5EF4-FFF2-40B4-BE49-F238E27FC236}">
                <a16:creationId xmlns:a16="http://schemas.microsoft.com/office/drawing/2014/main" id="{CE5EAB95-C441-40BA-802C-189F9419B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925" y="2449514"/>
            <a:ext cx="8312150" cy="235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01730-3EC3-48AB-B8AD-BDA980D04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Presentation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92FA-31E7-410B-B8D4-29C76A6A8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09255"/>
            <a:ext cx="10972800" cy="3917032"/>
          </a:xfrm>
        </p:spPr>
        <p:txBody>
          <a:bodyPr>
            <a:no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Your group is required to make a presentation that describes the main purpose and services of any UK based commercial company of your choice. 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Your group has to recommend at least two appropriate strategies on how the products or services of this company can be improved to gain additional customer satisfaction in a post pandemic era 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858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41B13-DE8A-47AC-A938-97349EA4F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31D10-D05F-46C7-891D-BCE70A2D2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Each presentation team will  search and identify a data presentation method that may be relevant for their presentation- discuss this among yourselves then the tutor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could primary or secondary data  be used for your presentation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9228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E8B41-B766-4FEF-9139-B2034607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2C773-2982-43C0-A503-555813DA0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Each Group to continue developing their presentation slides</a:t>
            </a:r>
          </a:p>
          <a:p>
            <a:endParaRPr lang="en-GB" dirty="0"/>
          </a:p>
          <a:p>
            <a:r>
              <a:rPr lang="en-GB" dirty="0"/>
              <a:t>Set up your code of conduct </a:t>
            </a:r>
          </a:p>
          <a:p>
            <a:endParaRPr lang="en-GB" dirty="0"/>
          </a:p>
          <a:p>
            <a:r>
              <a:rPr lang="en-GB" dirty="0"/>
              <a:t>Think of the task; what have you completed and what next do you need to complete?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5038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2972</TotalTime>
  <Words>958</Words>
  <Application>Microsoft Office PowerPoint</Application>
  <PresentationFormat>Widescreen</PresentationFormat>
  <Paragraphs>137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Arial Black</vt:lpstr>
      <vt:lpstr>Comic Sans MS</vt:lpstr>
      <vt:lpstr>Monotype Sorts</vt:lpstr>
      <vt:lpstr>Myriad Pro</vt:lpstr>
      <vt:lpstr>20140311PresentationUWTSDTemplate</vt:lpstr>
      <vt:lpstr>WEEK 7 Introduction to Data Collection Methods </vt:lpstr>
      <vt:lpstr>Today’s Objectives </vt:lpstr>
      <vt:lpstr>What is Data  </vt:lpstr>
      <vt:lpstr>PowerPoint Presentation</vt:lpstr>
      <vt:lpstr>Data, Information and Knowledge </vt:lpstr>
      <vt:lpstr>TYPES OF DATA</vt:lpstr>
      <vt:lpstr>Primary Data</vt:lpstr>
      <vt:lpstr>Secondary Data</vt:lpstr>
      <vt:lpstr>PowerPoint Presentation</vt:lpstr>
      <vt:lpstr>Advantages and Disadvantages of Secondary Research</vt:lpstr>
      <vt:lpstr>Advantages and Disadvantages of Secondary Research</vt:lpstr>
      <vt:lpstr>Advantages and Disadvantages of Primary Research</vt:lpstr>
      <vt:lpstr>Advantages and Disadvantages of Primary Research</vt:lpstr>
      <vt:lpstr>Primary Research Methods &amp; Techniques</vt:lpstr>
      <vt:lpstr>Activity  Primary or Secondary Data?</vt:lpstr>
      <vt:lpstr>Answer</vt:lpstr>
      <vt:lpstr>DATA COLLECTION METHODS</vt:lpstr>
      <vt:lpstr>Common techniques for Presenting Data</vt:lpstr>
      <vt:lpstr>PowerPoint Presentation</vt:lpstr>
      <vt:lpstr>Showing percentage or proportional data.</vt:lpstr>
      <vt:lpstr>Good for showing trends</vt:lpstr>
      <vt:lpstr>Comparing data among different categories.</vt:lpstr>
      <vt:lpstr> Contingency table: Number of insurance claims by gender, 2018</vt:lpstr>
      <vt:lpstr>The Presentation Task</vt:lpstr>
      <vt:lpstr>ACTIVITY – Group Work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DATA COLLECTION METHODS</dc:title>
  <dc:creator>Chijioke Uba</dc:creator>
  <cp:lastModifiedBy>Tarila Zuofa</cp:lastModifiedBy>
  <cp:revision>12</cp:revision>
  <dcterms:created xsi:type="dcterms:W3CDTF">2020-06-21T20:57:38Z</dcterms:created>
  <dcterms:modified xsi:type="dcterms:W3CDTF">2022-07-08T06:24:22Z</dcterms:modified>
</cp:coreProperties>
</file>