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5" r:id="rId3"/>
    <p:sldId id="266" r:id="rId4"/>
    <p:sldId id="278" r:id="rId5"/>
    <p:sldId id="267" r:id="rId6"/>
    <p:sldId id="286" r:id="rId7"/>
    <p:sldId id="287" r:id="rId8"/>
    <p:sldId id="288" r:id="rId9"/>
    <p:sldId id="289" r:id="rId10"/>
    <p:sldId id="279" r:id="rId11"/>
    <p:sldId id="290" r:id="rId12"/>
    <p:sldId id="268" r:id="rId13"/>
    <p:sldId id="280" r:id="rId14"/>
    <p:sldId id="291" r:id="rId15"/>
    <p:sldId id="281" r:id="rId16"/>
    <p:sldId id="29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94660"/>
  </p:normalViewPr>
  <p:slideViewPr>
    <p:cSldViewPr snapToGrid="0">
      <p:cViewPr varScale="1">
        <p:scale>
          <a:sx n="102" d="100"/>
          <a:sy n="102" d="100"/>
        </p:scale>
        <p:origin x="120" y="4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41E1DAD-BFD2-4DA8-9E06-1D3FF89661D9}"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71873BA2-3CB4-40B9-ACE0-D8B76AB6D012}">
      <dgm:prSet/>
      <dgm:spPr/>
      <dgm:t>
        <a:bodyPr/>
        <a:lstStyle/>
        <a:p>
          <a:r>
            <a:rPr lang="en-GB"/>
            <a:t>Drug trafficking</a:t>
          </a:r>
          <a:endParaRPr lang="en-US"/>
        </a:p>
      </dgm:t>
    </dgm:pt>
    <dgm:pt modelId="{A1C4A0CD-2900-4B44-8820-E4FDC4D5B774}" type="parTrans" cxnId="{A4282A94-3236-495E-BC77-6005AFE2A615}">
      <dgm:prSet/>
      <dgm:spPr/>
      <dgm:t>
        <a:bodyPr/>
        <a:lstStyle/>
        <a:p>
          <a:endParaRPr lang="en-US"/>
        </a:p>
      </dgm:t>
    </dgm:pt>
    <dgm:pt modelId="{C8067827-41A0-4B84-A7E0-1A027A1B3A18}" type="sibTrans" cxnId="{A4282A94-3236-495E-BC77-6005AFE2A615}">
      <dgm:prSet/>
      <dgm:spPr/>
      <dgm:t>
        <a:bodyPr/>
        <a:lstStyle/>
        <a:p>
          <a:endParaRPr lang="en-US"/>
        </a:p>
      </dgm:t>
    </dgm:pt>
    <dgm:pt modelId="{2A22711D-839B-41A0-8395-262F9B1DC512}">
      <dgm:prSet/>
      <dgm:spPr/>
      <dgm:t>
        <a:bodyPr/>
        <a:lstStyle/>
        <a:p>
          <a:r>
            <a:rPr lang="en-GB"/>
            <a:t>County lines</a:t>
          </a:r>
          <a:endParaRPr lang="en-US"/>
        </a:p>
      </dgm:t>
    </dgm:pt>
    <dgm:pt modelId="{E343B708-E029-4B86-8DA9-007E0FD3A418}" type="parTrans" cxnId="{19A4FDFF-55CA-41A9-B851-FCD1EF0D0AF4}">
      <dgm:prSet/>
      <dgm:spPr/>
      <dgm:t>
        <a:bodyPr/>
        <a:lstStyle/>
        <a:p>
          <a:endParaRPr lang="en-US"/>
        </a:p>
      </dgm:t>
    </dgm:pt>
    <dgm:pt modelId="{1AD1A6A9-17CF-4025-BAC0-F96A17D9106A}" type="sibTrans" cxnId="{19A4FDFF-55CA-41A9-B851-FCD1EF0D0AF4}">
      <dgm:prSet/>
      <dgm:spPr/>
      <dgm:t>
        <a:bodyPr/>
        <a:lstStyle/>
        <a:p>
          <a:endParaRPr lang="en-US"/>
        </a:p>
      </dgm:t>
    </dgm:pt>
    <dgm:pt modelId="{4E831D2C-0F74-4D45-BB2E-B36926F7A677}">
      <dgm:prSet/>
      <dgm:spPr/>
      <dgm:t>
        <a:bodyPr/>
        <a:lstStyle/>
        <a:p>
          <a:r>
            <a:rPr lang="en-GB"/>
            <a:t>Human Trafficking</a:t>
          </a:r>
          <a:endParaRPr lang="en-US"/>
        </a:p>
      </dgm:t>
    </dgm:pt>
    <dgm:pt modelId="{6EE6BACA-7E48-4932-AFBE-AC1F249ABFBB}" type="parTrans" cxnId="{ED4AB450-759A-42FC-B4DD-801D46A9E8DB}">
      <dgm:prSet/>
      <dgm:spPr/>
      <dgm:t>
        <a:bodyPr/>
        <a:lstStyle/>
        <a:p>
          <a:endParaRPr lang="en-US"/>
        </a:p>
      </dgm:t>
    </dgm:pt>
    <dgm:pt modelId="{F44C1537-C02C-43BB-8DE1-7DCEEFE46495}" type="sibTrans" cxnId="{ED4AB450-759A-42FC-B4DD-801D46A9E8DB}">
      <dgm:prSet/>
      <dgm:spPr/>
      <dgm:t>
        <a:bodyPr/>
        <a:lstStyle/>
        <a:p>
          <a:endParaRPr lang="en-US"/>
        </a:p>
      </dgm:t>
    </dgm:pt>
    <dgm:pt modelId="{8404FD98-0243-4D3C-95A7-760B6DD1AD53}">
      <dgm:prSet/>
      <dgm:spPr/>
      <dgm:t>
        <a:bodyPr/>
        <a:lstStyle/>
        <a:p>
          <a:r>
            <a:rPr lang="en-GB"/>
            <a:t>Organised crime</a:t>
          </a:r>
          <a:endParaRPr lang="en-US"/>
        </a:p>
      </dgm:t>
    </dgm:pt>
    <dgm:pt modelId="{CE5D3DDC-80D0-49EF-9200-3EE8D0356877}" type="parTrans" cxnId="{8FD12288-3B4D-4CC1-A920-70E816C1B3CF}">
      <dgm:prSet/>
      <dgm:spPr/>
      <dgm:t>
        <a:bodyPr/>
        <a:lstStyle/>
        <a:p>
          <a:endParaRPr lang="en-US"/>
        </a:p>
      </dgm:t>
    </dgm:pt>
    <dgm:pt modelId="{090F0DF8-0C41-4B21-8A2C-40CAEDD31378}" type="sibTrans" cxnId="{8FD12288-3B4D-4CC1-A920-70E816C1B3CF}">
      <dgm:prSet/>
      <dgm:spPr/>
      <dgm:t>
        <a:bodyPr/>
        <a:lstStyle/>
        <a:p>
          <a:endParaRPr lang="en-US"/>
        </a:p>
      </dgm:t>
    </dgm:pt>
    <dgm:pt modelId="{081C512E-F0B0-4D50-9126-B0C9E807485D}">
      <dgm:prSet/>
      <dgm:spPr/>
      <dgm:t>
        <a:bodyPr/>
        <a:lstStyle/>
        <a:p>
          <a:r>
            <a:rPr lang="en-GB"/>
            <a:t>Theft, Burglary, shoplifting</a:t>
          </a:r>
          <a:endParaRPr lang="en-US"/>
        </a:p>
      </dgm:t>
    </dgm:pt>
    <dgm:pt modelId="{8E62B1F2-DBB2-42AD-AB86-9AFAEDA127D6}" type="parTrans" cxnId="{D67C5A5C-DE74-4C6E-856A-952D894B120F}">
      <dgm:prSet/>
      <dgm:spPr/>
      <dgm:t>
        <a:bodyPr/>
        <a:lstStyle/>
        <a:p>
          <a:endParaRPr lang="en-US"/>
        </a:p>
      </dgm:t>
    </dgm:pt>
    <dgm:pt modelId="{70D4C29A-75B0-4ACE-82D8-F5C43D3837C5}" type="sibTrans" cxnId="{D67C5A5C-DE74-4C6E-856A-952D894B120F}">
      <dgm:prSet/>
      <dgm:spPr/>
      <dgm:t>
        <a:bodyPr/>
        <a:lstStyle/>
        <a:p>
          <a:endParaRPr lang="en-US"/>
        </a:p>
      </dgm:t>
    </dgm:pt>
    <dgm:pt modelId="{D7E2B931-3A9C-4D01-B6CD-7ABE23384EB7}">
      <dgm:prSet/>
      <dgm:spPr/>
      <dgm:t>
        <a:bodyPr/>
        <a:lstStyle/>
        <a:p>
          <a:r>
            <a:rPr lang="en-GB"/>
            <a:t>Modern day slavery</a:t>
          </a:r>
          <a:endParaRPr lang="en-US"/>
        </a:p>
      </dgm:t>
    </dgm:pt>
    <dgm:pt modelId="{6D23E34C-57B6-4B45-9080-F9D26808AF7C}" type="parTrans" cxnId="{67FCED16-F83F-4FE6-96A6-0E2B5C12F30E}">
      <dgm:prSet/>
      <dgm:spPr/>
      <dgm:t>
        <a:bodyPr/>
        <a:lstStyle/>
        <a:p>
          <a:endParaRPr lang="en-US"/>
        </a:p>
      </dgm:t>
    </dgm:pt>
    <dgm:pt modelId="{5786FE8C-8515-4AA5-ABFF-FE72F8FBC43C}" type="sibTrans" cxnId="{67FCED16-F83F-4FE6-96A6-0E2B5C12F30E}">
      <dgm:prSet/>
      <dgm:spPr/>
      <dgm:t>
        <a:bodyPr/>
        <a:lstStyle/>
        <a:p>
          <a:endParaRPr lang="en-US"/>
        </a:p>
      </dgm:t>
    </dgm:pt>
    <dgm:pt modelId="{BC180922-9252-4678-A257-3A9D39C4B363}">
      <dgm:prSet/>
      <dgm:spPr/>
      <dgm:t>
        <a:bodyPr/>
        <a:lstStyle/>
        <a:p>
          <a:r>
            <a:rPr lang="en-GB"/>
            <a:t>Harassment</a:t>
          </a:r>
          <a:endParaRPr lang="en-US"/>
        </a:p>
      </dgm:t>
    </dgm:pt>
    <dgm:pt modelId="{010DC670-5D98-4554-ABEF-DF65018EB005}" type="parTrans" cxnId="{ADB6BE1C-91F2-4920-B420-A9C5AA4C66E1}">
      <dgm:prSet/>
      <dgm:spPr/>
      <dgm:t>
        <a:bodyPr/>
        <a:lstStyle/>
        <a:p>
          <a:endParaRPr lang="en-US"/>
        </a:p>
      </dgm:t>
    </dgm:pt>
    <dgm:pt modelId="{7F7BD170-CCC3-4A4D-BC66-C2A1DCB3FA35}" type="sibTrans" cxnId="{ADB6BE1C-91F2-4920-B420-A9C5AA4C66E1}">
      <dgm:prSet/>
      <dgm:spPr/>
      <dgm:t>
        <a:bodyPr/>
        <a:lstStyle/>
        <a:p>
          <a:endParaRPr lang="en-US"/>
        </a:p>
      </dgm:t>
    </dgm:pt>
    <dgm:pt modelId="{72CFC5BD-CEA1-49E0-82B8-8FB109D7246B}">
      <dgm:prSet/>
      <dgm:spPr/>
      <dgm:t>
        <a:bodyPr/>
        <a:lstStyle/>
        <a:p>
          <a:r>
            <a:rPr lang="en-GB"/>
            <a:t>Domestic Abuse</a:t>
          </a:r>
          <a:endParaRPr lang="en-US"/>
        </a:p>
      </dgm:t>
    </dgm:pt>
    <dgm:pt modelId="{1B891A3C-4520-4568-9129-89C1BF3F2026}" type="parTrans" cxnId="{7C827C20-BBAB-4102-BEA8-458970EF2FA1}">
      <dgm:prSet/>
      <dgm:spPr/>
      <dgm:t>
        <a:bodyPr/>
        <a:lstStyle/>
        <a:p>
          <a:endParaRPr lang="en-US"/>
        </a:p>
      </dgm:t>
    </dgm:pt>
    <dgm:pt modelId="{92884614-CA2A-4D20-8E7D-7933FB10C02A}" type="sibTrans" cxnId="{7C827C20-BBAB-4102-BEA8-458970EF2FA1}">
      <dgm:prSet/>
      <dgm:spPr/>
      <dgm:t>
        <a:bodyPr/>
        <a:lstStyle/>
        <a:p>
          <a:endParaRPr lang="en-US"/>
        </a:p>
      </dgm:t>
    </dgm:pt>
    <dgm:pt modelId="{7129297A-8C77-432F-99F5-D5D39E336718}">
      <dgm:prSet/>
      <dgm:spPr/>
      <dgm:t>
        <a:bodyPr/>
        <a:lstStyle/>
        <a:p>
          <a:r>
            <a:rPr lang="en-GB" dirty="0"/>
            <a:t>Terrorism offences</a:t>
          </a:r>
          <a:endParaRPr lang="en-US" dirty="0"/>
        </a:p>
      </dgm:t>
    </dgm:pt>
    <dgm:pt modelId="{4D361B82-F140-432E-8E4D-B97915B54357}" type="parTrans" cxnId="{4C3E574D-2A58-4439-8855-0C364E5017AD}">
      <dgm:prSet/>
      <dgm:spPr/>
      <dgm:t>
        <a:bodyPr/>
        <a:lstStyle/>
        <a:p>
          <a:endParaRPr lang="en-US"/>
        </a:p>
      </dgm:t>
    </dgm:pt>
    <dgm:pt modelId="{A420CDFD-47CE-4FAB-9094-8DC091332D6B}" type="sibTrans" cxnId="{4C3E574D-2A58-4439-8855-0C364E5017AD}">
      <dgm:prSet/>
      <dgm:spPr/>
      <dgm:t>
        <a:bodyPr/>
        <a:lstStyle/>
        <a:p>
          <a:endParaRPr lang="en-US"/>
        </a:p>
      </dgm:t>
    </dgm:pt>
    <dgm:pt modelId="{3038A19D-1E8E-4523-9853-3765436951B5}">
      <dgm:prSet/>
      <dgm:spPr/>
      <dgm:t>
        <a:bodyPr/>
        <a:lstStyle/>
        <a:p>
          <a:r>
            <a:rPr lang="en-US" dirty="0"/>
            <a:t>High Value Vehicle thefts</a:t>
          </a:r>
        </a:p>
      </dgm:t>
    </dgm:pt>
    <dgm:pt modelId="{3A0F721A-4848-4ED0-9C80-226A9B777C4B}" type="parTrans" cxnId="{476F4F9E-1BF6-4E35-AEE0-8A34110A7165}">
      <dgm:prSet/>
      <dgm:spPr/>
      <dgm:t>
        <a:bodyPr/>
        <a:lstStyle/>
        <a:p>
          <a:endParaRPr lang="en-GB"/>
        </a:p>
      </dgm:t>
    </dgm:pt>
    <dgm:pt modelId="{2337D4CE-F61E-4BD4-86FE-7EBEAB43B084}" type="sibTrans" cxnId="{476F4F9E-1BF6-4E35-AEE0-8A34110A7165}">
      <dgm:prSet/>
      <dgm:spPr/>
      <dgm:t>
        <a:bodyPr/>
        <a:lstStyle/>
        <a:p>
          <a:endParaRPr lang="en-GB"/>
        </a:p>
      </dgm:t>
    </dgm:pt>
    <dgm:pt modelId="{9DA98151-2A29-46D5-8656-774C0B4C5D7A}">
      <dgm:prSet/>
      <dgm:spPr/>
      <dgm:t>
        <a:bodyPr/>
        <a:lstStyle/>
        <a:p>
          <a:r>
            <a:rPr lang="en-US" dirty="0"/>
            <a:t>Immigration Offences</a:t>
          </a:r>
        </a:p>
      </dgm:t>
    </dgm:pt>
    <dgm:pt modelId="{383BA156-8989-4DB1-A6AC-DE457B8B165F}" type="parTrans" cxnId="{3AC43F1B-C55A-4D54-8676-6B724C994B6D}">
      <dgm:prSet/>
      <dgm:spPr/>
      <dgm:t>
        <a:bodyPr/>
        <a:lstStyle/>
        <a:p>
          <a:endParaRPr lang="en-GB"/>
        </a:p>
      </dgm:t>
    </dgm:pt>
    <dgm:pt modelId="{6D087306-3823-4304-AD74-CF97780550A0}" type="sibTrans" cxnId="{3AC43F1B-C55A-4D54-8676-6B724C994B6D}">
      <dgm:prSet/>
      <dgm:spPr/>
      <dgm:t>
        <a:bodyPr/>
        <a:lstStyle/>
        <a:p>
          <a:endParaRPr lang="en-GB"/>
        </a:p>
      </dgm:t>
    </dgm:pt>
    <dgm:pt modelId="{88124060-D20D-437D-B82D-6C8E8295717A}">
      <dgm:prSet/>
      <dgm:spPr/>
      <dgm:t>
        <a:bodyPr/>
        <a:lstStyle/>
        <a:p>
          <a:r>
            <a:rPr lang="en-US" dirty="0"/>
            <a:t>Fuel tax evasion</a:t>
          </a:r>
        </a:p>
      </dgm:t>
    </dgm:pt>
    <dgm:pt modelId="{7CD0F740-5411-4666-9F26-2318CA5EB8AD}" type="parTrans" cxnId="{59CA2E53-8287-41AC-B8D6-B83FBFE40F09}">
      <dgm:prSet/>
      <dgm:spPr/>
      <dgm:t>
        <a:bodyPr/>
        <a:lstStyle/>
        <a:p>
          <a:endParaRPr lang="en-GB"/>
        </a:p>
      </dgm:t>
    </dgm:pt>
    <dgm:pt modelId="{37408354-8CFC-4084-B455-35A09280621E}" type="sibTrans" cxnId="{59CA2E53-8287-41AC-B8D6-B83FBFE40F09}">
      <dgm:prSet/>
      <dgm:spPr/>
      <dgm:t>
        <a:bodyPr/>
        <a:lstStyle/>
        <a:p>
          <a:endParaRPr lang="en-GB"/>
        </a:p>
      </dgm:t>
    </dgm:pt>
    <dgm:pt modelId="{B6CA6B3A-AB91-4C98-882B-E2C1283D9D9A}" type="pres">
      <dgm:prSet presAssocID="{841E1DAD-BFD2-4DA8-9E06-1D3FF89661D9}" presName="diagram" presStyleCnt="0">
        <dgm:presLayoutVars>
          <dgm:dir/>
          <dgm:resizeHandles val="exact"/>
        </dgm:presLayoutVars>
      </dgm:prSet>
      <dgm:spPr/>
    </dgm:pt>
    <dgm:pt modelId="{FB317750-265E-4707-A2FC-7A8A02E7FAEB}" type="pres">
      <dgm:prSet presAssocID="{71873BA2-3CB4-40B9-ACE0-D8B76AB6D012}" presName="node" presStyleLbl="node1" presStyleIdx="0" presStyleCnt="12">
        <dgm:presLayoutVars>
          <dgm:bulletEnabled val="1"/>
        </dgm:presLayoutVars>
      </dgm:prSet>
      <dgm:spPr/>
    </dgm:pt>
    <dgm:pt modelId="{57619CFC-21DB-4C19-814C-99BACDA4759E}" type="pres">
      <dgm:prSet presAssocID="{C8067827-41A0-4B84-A7E0-1A027A1B3A18}" presName="sibTrans" presStyleCnt="0"/>
      <dgm:spPr/>
    </dgm:pt>
    <dgm:pt modelId="{3FFDA459-AEE2-43A0-8665-658C3AA484BD}" type="pres">
      <dgm:prSet presAssocID="{2A22711D-839B-41A0-8395-262F9B1DC512}" presName="node" presStyleLbl="node1" presStyleIdx="1" presStyleCnt="12">
        <dgm:presLayoutVars>
          <dgm:bulletEnabled val="1"/>
        </dgm:presLayoutVars>
      </dgm:prSet>
      <dgm:spPr/>
    </dgm:pt>
    <dgm:pt modelId="{4F566DD6-1602-4796-87B8-5427DD501985}" type="pres">
      <dgm:prSet presAssocID="{1AD1A6A9-17CF-4025-BAC0-F96A17D9106A}" presName="sibTrans" presStyleCnt="0"/>
      <dgm:spPr/>
    </dgm:pt>
    <dgm:pt modelId="{0E4E79F2-3FD7-4033-9AD2-7DCA8298FD81}" type="pres">
      <dgm:prSet presAssocID="{4E831D2C-0F74-4D45-BB2E-B36926F7A677}" presName="node" presStyleLbl="node1" presStyleIdx="2" presStyleCnt="12">
        <dgm:presLayoutVars>
          <dgm:bulletEnabled val="1"/>
        </dgm:presLayoutVars>
      </dgm:prSet>
      <dgm:spPr/>
    </dgm:pt>
    <dgm:pt modelId="{7910F5DC-E405-45ED-BDD2-7A9F7FD33DCE}" type="pres">
      <dgm:prSet presAssocID="{F44C1537-C02C-43BB-8DE1-7DCEEFE46495}" presName="sibTrans" presStyleCnt="0"/>
      <dgm:spPr/>
    </dgm:pt>
    <dgm:pt modelId="{8C28247F-C6BE-453A-811D-6529C112477D}" type="pres">
      <dgm:prSet presAssocID="{8404FD98-0243-4D3C-95A7-760B6DD1AD53}" presName="node" presStyleLbl="node1" presStyleIdx="3" presStyleCnt="12">
        <dgm:presLayoutVars>
          <dgm:bulletEnabled val="1"/>
        </dgm:presLayoutVars>
      </dgm:prSet>
      <dgm:spPr/>
    </dgm:pt>
    <dgm:pt modelId="{01275E5C-C767-4548-AB1B-FFA409EF48A9}" type="pres">
      <dgm:prSet presAssocID="{090F0DF8-0C41-4B21-8A2C-40CAEDD31378}" presName="sibTrans" presStyleCnt="0"/>
      <dgm:spPr/>
    </dgm:pt>
    <dgm:pt modelId="{9637D456-851E-4BDF-B0CA-CD5DF141FF02}" type="pres">
      <dgm:prSet presAssocID="{081C512E-F0B0-4D50-9126-B0C9E807485D}" presName="node" presStyleLbl="node1" presStyleIdx="4" presStyleCnt="12">
        <dgm:presLayoutVars>
          <dgm:bulletEnabled val="1"/>
        </dgm:presLayoutVars>
      </dgm:prSet>
      <dgm:spPr/>
    </dgm:pt>
    <dgm:pt modelId="{516E6896-B026-4A6E-890B-4BFC7648CF14}" type="pres">
      <dgm:prSet presAssocID="{70D4C29A-75B0-4ACE-82D8-F5C43D3837C5}" presName="sibTrans" presStyleCnt="0"/>
      <dgm:spPr/>
    </dgm:pt>
    <dgm:pt modelId="{8C9953EC-4B4D-46DA-9824-EEE3C48AC22F}" type="pres">
      <dgm:prSet presAssocID="{D7E2B931-3A9C-4D01-B6CD-7ABE23384EB7}" presName="node" presStyleLbl="node1" presStyleIdx="5" presStyleCnt="12">
        <dgm:presLayoutVars>
          <dgm:bulletEnabled val="1"/>
        </dgm:presLayoutVars>
      </dgm:prSet>
      <dgm:spPr/>
    </dgm:pt>
    <dgm:pt modelId="{863C7572-BBBA-4CF9-9B20-CE987F637BB1}" type="pres">
      <dgm:prSet presAssocID="{5786FE8C-8515-4AA5-ABFF-FE72F8FBC43C}" presName="sibTrans" presStyleCnt="0"/>
      <dgm:spPr/>
    </dgm:pt>
    <dgm:pt modelId="{14DD1AC4-7F84-446A-802D-9E7343FBF9B7}" type="pres">
      <dgm:prSet presAssocID="{BC180922-9252-4678-A257-3A9D39C4B363}" presName="node" presStyleLbl="node1" presStyleIdx="6" presStyleCnt="12">
        <dgm:presLayoutVars>
          <dgm:bulletEnabled val="1"/>
        </dgm:presLayoutVars>
      </dgm:prSet>
      <dgm:spPr/>
    </dgm:pt>
    <dgm:pt modelId="{602E7D28-9EE2-436B-BEFB-75235340A334}" type="pres">
      <dgm:prSet presAssocID="{7F7BD170-CCC3-4A4D-BC66-C2A1DCB3FA35}" presName="sibTrans" presStyleCnt="0"/>
      <dgm:spPr/>
    </dgm:pt>
    <dgm:pt modelId="{12CB84CB-6261-42F2-957F-8680892DE276}" type="pres">
      <dgm:prSet presAssocID="{72CFC5BD-CEA1-49E0-82B8-8FB109D7246B}" presName="node" presStyleLbl="node1" presStyleIdx="7" presStyleCnt="12">
        <dgm:presLayoutVars>
          <dgm:bulletEnabled val="1"/>
        </dgm:presLayoutVars>
      </dgm:prSet>
      <dgm:spPr/>
    </dgm:pt>
    <dgm:pt modelId="{6F8F87F2-55E3-47E7-8E10-EB6A641E5AFF}" type="pres">
      <dgm:prSet presAssocID="{92884614-CA2A-4D20-8E7D-7933FB10C02A}" presName="sibTrans" presStyleCnt="0"/>
      <dgm:spPr/>
    </dgm:pt>
    <dgm:pt modelId="{EFB59162-709D-44BE-A46B-2C6D1446683E}" type="pres">
      <dgm:prSet presAssocID="{7129297A-8C77-432F-99F5-D5D39E336718}" presName="node" presStyleLbl="node1" presStyleIdx="8" presStyleCnt="12">
        <dgm:presLayoutVars>
          <dgm:bulletEnabled val="1"/>
        </dgm:presLayoutVars>
      </dgm:prSet>
      <dgm:spPr/>
    </dgm:pt>
    <dgm:pt modelId="{E6E1FE5A-6502-47D2-92F2-8D6E17121EFD}" type="pres">
      <dgm:prSet presAssocID="{A420CDFD-47CE-4FAB-9094-8DC091332D6B}" presName="sibTrans" presStyleCnt="0"/>
      <dgm:spPr/>
    </dgm:pt>
    <dgm:pt modelId="{2846A411-CCA9-441D-A957-0214978C66DC}" type="pres">
      <dgm:prSet presAssocID="{3038A19D-1E8E-4523-9853-3765436951B5}" presName="node" presStyleLbl="node1" presStyleIdx="9" presStyleCnt="12">
        <dgm:presLayoutVars>
          <dgm:bulletEnabled val="1"/>
        </dgm:presLayoutVars>
      </dgm:prSet>
      <dgm:spPr/>
    </dgm:pt>
    <dgm:pt modelId="{00B36A20-C731-4483-AE0F-971824CEB5D3}" type="pres">
      <dgm:prSet presAssocID="{2337D4CE-F61E-4BD4-86FE-7EBEAB43B084}" presName="sibTrans" presStyleCnt="0"/>
      <dgm:spPr/>
    </dgm:pt>
    <dgm:pt modelId="{E0A7C782-1113-4D90-AE2A-3D612B6AB5C6}" type="pres">
      <dgm:prSet presAssocID="{9DA98151-2A29-46D5-8656-774C0B4C5D7A}" presName="node" presStyleLbl="node1" presStyleIdx="10" presStyleCnt="12">
        <dgm:presLayoutVars>
          <dgm:bulletEnabled val="1"/>
        </dgm:presLayoutVars>
      </dgm:prSet>
      <dgm:spPr/>
    </dgm:pt>
    <dgm:pt modelId="{D480ABC0-0410-4843-8360-8BB7DCD61F88}" type="pres">
      <dgm:prSet presAssocID="{6D087306-3823-4304-AD74-CF97780550A0}" presName="sibTrans" presStyleCnt="0"/>
      <dgm:spPr/>
    </dgm:pt>
    <dgm:pt modelId="{7E3B6EE2-2A19-4F6F-9492-F997605CFCF1}" type="pres">
      <dgm:prSet presAssocID="{88124060-D20D-437D-B82D-6C8E8295717A}" presName="node" presStyleLbl="node1" presStyleIdx="11" presStyleCnt="12">
        <dgm:presLayoutVars>
          <dgm:bulletEnabled val="1"/>
        </dgm:presLayoutVars>
      </dgm:prSet>
      <dgm:spPr/>
    </dgm:pt>
  </dgm:ptLst>
  <dgm:cxnLst>
    <dgm:cxn modelId="{BCBE8002-F419-49D4-B87F-044349B066B0}" type="presOf" srcId="{71873BA2-3CB4-40B9-ACE0-D8B76AB6D012}" destId="{FB317750-265E-4707-A2FC-7A8A02E7FAEB}" srcOrd="0" destOrd="0" presId="urn:microsoft.com/office/officeart/2005/8/layout/default"/>
    <dgm:cxn modelId="{A41A590A-02F3-43C4-B65E-3F2CA14C1594}" type="presOf" srcId="{3038A19D-1E8E-4523-9853-3765436951B5}" destId="{2846A411-CCA9-441D-A957-0214978C66DC}" srcOrd="0" destOrd="0" presId="urn:microsoft.com/office/officeart/2005/8/layout/default"/>
    <dgm:cxn modelId="{333D5D0F-385D-4F11-B0A6-7CDE4B7E24DF}" type="presOf" srcId="{72CFC5BD-CEA1-49E0-82B8-8FB109D7246B}" destId="{12CB84CB-6261-42F2-957F-8680892DE276}" srcOrd="0" destOrd="0" presId="urn:microsoft.com/office/officeart/2005/8/layout/default"/>
    <dgm:cxn modelId="{67FCED16-F83F-4FE6-96A6-0E2B5C12F30E}" srcId="{841E1DAD-BFD2-4DA8-9E06-1D3FF89661D9}" destId="{D7E2B931-3A9C-4D01-B6CD-7ABE23384EB7}" srcOrd="5" destOrd="0" parTransId="{6D23E34C-57B6-4B45-9080-F9D26808AF7C}" sibTransId="{5786FE8C-8515-4AA5-ABFF-FE72F8FBC43C}"/>
    <dgm:cxn modelId="{3AC43F1B-C55A-4D54-8676-6B724C994B6D}" srcId="{841E1DAD-BFD2-4DA8-9E06-1D3FF89661D9}" destId="{9DA98151-2A29-46D5-8656-774C0B4C5D7A}" srcOrd="10" destOrd="0" parTransId="{383BA156-8989-4DB1-A6AC-DE457B8B165F}" sibTransId="{6D087306-3823-4304-AD74-CF97780550A0}"/>
    <dgm:cxn modelId="{ADB6BE1C-91F2-4920-B420-A9C5AA4C66E1}" srcId="{841E1DAD-BFD2-4DA8-9E06-1D3FF89661D9}" destId="{BC180922-9252-4678-A257-3A9D39C4B363}" srcOrd="6" destOrd="0" parTransId="{010DC670-5D98-4554-ABEF-DF65018EB005}" sibTransId="{7F7BD170-CCC3-4A4D-BC66-C2A1DCB3FA35}"/>
    <dgm:cxn modelId="{7C827C20-BBAB-4102-BEA8-458970EF2FA1}" srcId="{841E1DAD-BFD2-4DA8-9E06-1D3FF89661D9}" destId="{72CFC5BD-CEA1-49E0-82B8-8FB109D7246B}" srcOrd="7" destOrd="0" parTransId="{1B891A3C-4520-4568-9129-89C1BF3F2026}" sibTransId="{92884614-CA2A-4D20-8E7D-7933FB10C02A}"/>
    <dgm:cxn modelId="{D67C5A5C-DE74-4C6E-856A-952D894B120F}" srcId="{841E1DAD-BFD2-4DA8-9E06-1D3FF89661D9}" destId="{081C512E-F0B0-4D50-9126-B0C9E807485D}" srcOrd="4" destOrd="0" parTransId="{8E62B1F2-DBB2-42AD-AB86-9AFAEDA127D6}" sibTransId="{70D4C29A-75B0-4ACE-82D8-F5C43D3837C5}"/>
    <dgm:cxn modelId="{593BC369-C334-4ABC-9234-037B0F06622F}" type="presOf" srcId="{7129297A-8C77-432F-99F5-D5D39E336718}" destId="{EFB59162-709D-44BE-A46B-2C6D1446683E}" srcOrd="0" destOrd="0" presId="urn:microsoft.com/office/officeart/2005/8/layout/default"/>
    <dgm:cxn modelId="{E99F746D-F856-4658-842D-1276B8BFFD3C}" type="presOf" srcId="{BC180922-9252-4678-A257-3A9D39C4B363}" destId="{14DD1AC4-7F84-446A-802D-9E7343FBF9B7}" srcOrd="0" destOrd="0" presId="urn:microsoft.com/office/officeart/2005/8/layout/default"/>
    <dgm:cxn modelId="{4C3E574D-2A58-4439-8855-0C364E5017AD}" srcId="{841E1DAD-BFD2-4DA8-9E06-1D3FF89661D9}" destId="{7129297A-8C77-432F-99F5-D5D39E336718}" srcOrd="8" destOrd="0" parTransId="{4D361B82-F140-432E-8E4D-B97915B54357}" sibTransId="{A420CDFD-47CE-4FAB-9094-8DC091332D6B}"/>
    <dgm:cxn modelId="{2E11094E-725D-4310-879F-ECC003536908}" type="presOf" srcId="{D7E2B931-3A9C-4D01-B6CD-7ABE23384EB7}" destId="{8C9953EC-4B4D-46DA-9824-EEE3C48AC22F}" srcOrd="0" destOrd="0" presId="urn:microsoft.com/office/officeart/2005/8/layout/default"/>
    <dgm:cxn modelId="{ED4AB450-759A-42FC-B4DD-801D46A9E8DB}" srcId="{841E1DAD-BFD2-4DA8-9E06-1D3FF89661D9}" destId="{4E831D2C-0F74-4D45-BB2E-B36926F7A677}" srcOrd="2" destOrd="0" parTransId="{6EE6BACA-7E48-4932-AFBE-AC1F249ABFBB}" sibTransId="{F44C1537-C02C-43BB-8DE1-7DCEEFE46495}"/>
    <dgm:cxn modelId="{E518B751-C0EB-47B9-9E7F-FEA01B565A80}" type="presOf" srcId="{2A22711D-839B-41A0-8395-262F9B1DC512}" destId="{3FFDA459-AEE2-43A0-8665-658C3AA484BD}" srcOrd="0" destOrd="0" presId="urn:microsoft.com/office/officeart/2005/8/layout/default"/>
    <dgm:cxn modelId="{250A9D72-7738-4C31-BA1E-C62B90A56DD9}" type="presOf" srcId="{88124060-D20D-437D-B82D-6C8E8295717A}" destId="{7E3B6EE2-2A19-4F6F-9492-F997605CFCF1}" srcOrd="0" destOrd="0" presId="urn:microsoft.com/office/officeart/2005/8/layout/default"/>
    <dgm:cxn modelId="{59CA2E53-8287-41AC-B8D6-B83FBFE40F09}" srcId="{841E1DAD-BFD2-4DA8-9E06-1D3FF89661D9}" destId="{88124060-D20D-437D-B82D-6C8E8295717A}" srcOrd="11" destOrd="0" parTransId="{7CD0F740-5411-4666-9F26-2318CA5EB8AD}" sibTransId="{37408354-8CFC-4084-B455-35A09280621E}"/>
    <dgm:cxn modelId="{29971D54-7AA8-4B5B-8A45-B843D797E35E}" type="presOf" srcId="{9DA98151-2A29-46D5-8656-774C0B4C5D7A}" destId="{E0A7C782-1113-4D90-AE2A-3D612B6AB5C6}" srcOrd="0" destOrd="0" presId="urn:microsoft.com/office/officeart/2005/8/layout/default"/>
    <dgm:cxn modelId="{8FD12288-3B4D-4CC1-A920-70E816C1B3CF}" srcId="{841E1DAD-BFD2-4DA8-9E06-1D3FF89661D9}" destId="{8404FD98-0243-4D3C-95A7-760B6DD1AD53}" srcOrd="3" destOrd="0" parTransId="{CE5D3DDC-80D0-49EF-9200-3EE8D0356877}" sibTransId="{090F0DF8-0C41-4B21-8A2C-40CAEDD31378}"/>
    <dgm:cxn modelId="{A4282A94-3236-495E-BC77-6005AFE2A615}" srcId="{841E1DAD-BFD2-4DA8-9E06-1D3FF89661D9}" destId="{71873BA2-3CB4-40B9-ACE0-D8B76AB6D012}" srcOrd="0" destOrd="0" parTransId="{A1C4A0CD-2900-4B44-8820-E4FDC4D5B774}" sibTransId="{C8067827-41A0-4B84-A7E0-1A027A1B3A18}"/>
    <dgm:cxn modelId="{368F5C98-49DE-4A51-A850-04D8CB365563}" type="presOf" srcId="{841E1DAD-BFD2-4DA8-9E06-1D3FF89661D9}" destId="{B6CA6B3A-AB91-4C98-882B-E2C1283D9D9A}" srcOrd="0" destOrd="0" presId="urn:microsoft.com/office/officeart/2005/8/layout/default"/>
    <dgm:cxn modelId="{476F4F9E-1BF6-4E35-AEE0-8A34110A7165}" srcId="{841E1DAD-BFD2-4DA8-9E06-1D3FF89661D9}" destId="{3038A19D-1E8E-4523-9853-3765436951B5}" srcOrd="9" destOrd="0" parTransId="{3A0F721A-4848-4ED0-9C80-226A9B777C4B}" sibTransId="{2337D4CE-F61E-4BD4-86FE-7EBEAB43B084}"/>
    <dgm:cxn modelId="{306AE1AD-D829-4B73-B896-781546D167C1}" type="presOf" srcId="{4E831D2C-0F74-4D45-BB2E-B36926F7A677}" destId="{0E4E79F2-3FD7-4033-9AD2-7DCA8298FD81}" srcOrd="0" destOrd="0" presId="urn:microsoft.com/office/officeart/2005/8/layout/default"/>
    <dgm:cxn modelId="{F65D73BA-5460-4290-88B3-C8D473055958}" type="presOf" srcId="{8404FD98-0243-4D3C-95A7-760B6DD1AD53}" destId="{8C28247F-C6BE-453A-811D-6529C112477D}" srcOrd="0" destOrd="0" presId="urn:microsoft.com/office/officeart/2005/8/layout/default"/>
    <dgm:cxn modelId="{03F660CB-33B5-468B-B454-8AF68A31BD6B}" type="presOf" srcId="{081C512E-F0B0-4D50-9126-B0C9E807485D}" destId="{9637D456-851E-4BDF-B0CA-CD5DF141FF02}" srcOrd="0" destOrd="0" presId="urn:microsoft.com/office/officeart/2005/8/layout/default"/>
    <dgm:cxn modelId="{19A4FDFF-55CA-41A9-B851-FCD1EF0D0AF4}" srcId="{841E1DAD-BFD2-4DA8-9E06-1D3FF89661D9}" destId="{2A22711D-839B-41A0-8395-262F9B1DC512}" srcOrd="1" destOrd="0" parTransId="{E343B708-E029-4B86-8DA9-007E0FD3A418}" sibTransId="{1AD1A6A9-17CF-4025-BAC0-F96A17D9106A}"/>
    <dgm:cxn modelId="{40218D2F-C8DE-4121-9BB2-5F233E8485BE}" type="presParOf" srcId="{B6CA6B3A-AB91-4C98-882B-E2C1283D9D9A}" destId="{FB317750-265E-4707-A2FC-7A8A02E7FAEB}" srcOrd="0" destOrd="0" presId="urn:microsoft.com/office/officeart/2005/8/layout/default"/>
    <dgm:cxn modelId="{291924BA-70FF-4B2B-9AFB-8FFDF422656A}" type="presParOf" srcId="{B6CA6B3A-AB91-4C98-882B-E2C1283D9D9A}" destId="{57619CFC-21DB-4C19-814C-99BACDA4759E}" srcOrd="1" destOrd="0" presId="urn:microsoft.com/office/officeart/2005/8/layout/default"/>
    <dgm:cxn modelId="{1AF85B55-F3FB-4E4B-A0A1-C6D370155E9D}" type="presParOf" srcId="{B6CA6B3A-AB91-4C98-882B-E2C1283D9D9A}" destId="{3FFDA459-AEE2-43A0-8665-658C3AA484BD}" srcOrd="2" destOrd="0" presId="urn:microsoft.com/office/officeart/2005/8/layout/default"/>
    <dgm:cxn modelId="{25C9ADD4-C2C9-4AB8-A6DD-BB465E7E786E}" type="presParOf" srcId="{B6CA6B3A-AB91-4C98-882B-E2C1283D9D9A}" destId="{4F566DD6-1602-4796-87B8-5427DD501985}" srcOrd="3" destOrd="0" presId="urn:microsoft.com/office/officeart/2005/8/layout/default"/>
    <dgm:cxn modelId="{C6C53E36-EC4F-44FC-845A-22CE9C3EA73B}" type="presParOf" srcId="{B6CA6B3A-AB91-4C98-882B-E2C1283D9D9A}" destId="{0E4E79F2-3FD7-4033-9AD2-7DCA8298FD81}" srcOrd="4" destOrd="0" presId="urn:microsoft.com/office/officeart/2005/8/layout/default"/>
    <dgm:cxn modelId="{0AF1D716-7B8B-4073-B1BC-C14B7F3CF937}" type="presParOf" srcId="{B6CA6B3A-AB91-4C98-882B-E2C1283D9D9A}" destId="{7910F5DC-E405-45ED-BDD2-7A9F7FD33DCE}" srcOrd="5" destOrd="0" presId="urn:microsoft.com/office/officeart/2005/8/layout/default"/>
    <dgm:cxn modelId="{01988D00-240C-456A-A165-F613B56F2806}" type="presParOf" srcId="{B6CA6B3A-AB91-4C98-882B-E2C1283D9D9A}" destId="{8C28247F-C6BE-453A-811D-6529C112477D}" srcOrd="6" destOrd="0" presId="urn:microsoft.com/office/officeart/2005/8/layout/default"/>
    <dgm:cxn modelId="{415A4CF6-F988-4F22-B5BE-380FD78ECD85}" type="presParOf" srcId="{B6CA6B3A-AB91-4C98-882B-E2C1283D9D9A}" destId="{01275E5C-C767-4548-AB1B-FFA409EF48A9}" srcOrd="7" destOrd="0" presId="urn:microsoft.com/office/officeart/2005/8/layout/default"/>
    <dgm:cxn modelId="{E1EF89F0-03FA-4C5E-86F2-10730A97A641}" type="presParOf" srcId="{B6CA6B3A-AB91-4C98-882B-E2C1283D9D9A}" destId="{9637D456-851E-4BDF-B0CA-CD5DF141FF02}" srcOrd="8" destOrd="0" presId="urn:microsoft.com/office/officeart/2005/8/layout/default"/>
    <dgm:cxn modelId="{6472B9C3-E87C-4CB7-BF3B-85C0E21C8E92}" type="presParOf" srcId="{B6CA6B3A-AB91-4C98-882B-E2C1283D9D9A}" destId="{516E6896-B026-4A6E-890B-4BFC7648CF14}" srcOrd="9" destOrd="0" presId="urn:microsoft.com/office/officeart/2005/8/layout/default"/>
    <dgm:cxn modelId="{55C69A53-713E-45BF-853D-F20A0BADA3E2}" type="presParOf" srcId="{B6CA6B3A-AB91-4C98-882B-E2C1283D9D9A}" destId="{8C9953EC-4B4D-46DA-9824-EEE3C48AC22F}" srcOrd="10" destOrd="0" presId="urn:microsoft.com/office/officeart/2005/8/layout/default"/>
    <dgm:cxn modelId="{DDE65EBA-E452-4F14-8CE9-FB5008810B43}" type="presParOf" srcId="{B6CA6B3A-AB91-4C98-882B-E2C1283D9D9A}" destId="{863C7572-BBBA-4CF9-9B20-CE987F637BB1}" srcOrd="11" destOrd="0" presId="urn:microsoft.com/office/officeart/2005/8/layout/default"/>
    <dgm:cxn modelId="{6FE387A5-B9B2-427C-9381-FCCF02D5C74D}" type="presParOf" srcId="{B6CA6B3A-AB91-4C98-882B-E2C1283D9D9A}" destId="{14DD1AC4-7F84-446A-802D-9E7343FBF9B7}" srcOrd="12" destOrd="0" presId="urn:microsoft.com/office/officeart/2005/8/layout/default"/>
    <dgm:cxn modelId="{AE752F09-A764-4FA4-A6C9-6333F670D9EA}" type="presParOf" srcId="{B6CA6B3A-AB91-4C98-882B-E2C1283D9D9A}" destId="{602E7D28-9EE2-436B-BEFB-75235340A334}" srcOrd="13" destOrd="0" presId="urn:microsoft.com/office/officeart/2005/8/layout/default"/>
    <dgm:cxn modelId="{1F22C9D9-2642-4213-8F0A-2B7453B8507A}" type="presParOf" srcId="{B6CA6B3A-AB91-4C98-882B-E2C1283D9D9A}" destId="{12CB84CB-6261-42F2-957F-8680892DE276}" srcOrd="14" destOrd="0" presId="urn:microsoft.com/office/officeart/2005/8/layout/default"/>
    <dgm:cxn modelId="{6C588CFE-0D8E-4A5A-A6BD-BAD2B4FEEBB6}" type="presParOf" srcId="{B6CA6B3A-AB91-4C98-882B-E2C1283D9D9A}" destId="{6F8F87F2-55E3-47E7-8E10-EB6A641E5AFF}" srcOrd="15" destOrd="0" presId="urn:microsoft.com/office/officeart/2005/8/layout/default"/>
    <dgm:cxn modelId="{953A5E2C-C887-4B36-94FC-EA796B3C9C6C}" type="presParOf" srcId="{B6CA6B3A-AB91-4C98-882B-E2C1283D9D9A}" destId="{EFB59162-709D-44BE-A46B-2C6D1446683E}" srcOrd="16" destOrd="0" presId="urn:microsoft.com/office/officeart/2005/8/layout/default"/>
    <dgm:cxn modelId="{CD17C2D9-20F1-4E53-92CF-730077C16890}" type="presParOf" srcId="{B6CA6B3A-AB91-4C98-882B-E2C1283D9D9A}" destId="{E6E1FE5A-6502-47D2-92F2-8D6E17121EFD}" srcOrd="17" destOrd="0" presId="urn:microsoft.com/office/officeart/2005/8/layout/default"/>
    <dgm:cxn modelId="{CD499B00-6369-408D-A6E5-4B37262EDCFC}" type="presParOf" srcId="{B6CA6B3A-AB91-4C98-882B-E2C1283D9D9A}" destId="{2846A411-CCA9-441D-A957-0214978C66DC}" srcOrd="18" destOrd="0" presId="urn:microsoft.com/office/officeart/2005/8/layout/default"/>
    <dgm:cxn modelId="{9DB4D168-43DB-45E1-BFDB-46126CC1BA3D}" type="presParOf" srcId="{B6CA6B3A-AB91-4C98-882B-E2C1283D9D9A}" destId="{00B36A20-C731-4483-AE0F-971824CEB5D3}" srcOrd="19" destOrd="0" presId="urn:microsoft.com/office/officeart/2005/8/layout/default"/>
    <dgm:cxn modelId="{F2BE6EC3-B528-415F-A58D-E04522B331B6}" type="presParOf" srcId="{B6CA6B3A-AB91-4C98-882B-E2C1283D9D9A}" destId="{E0A7C782-1113-4D90-AE2A-3D612B6AB5C6}" srcOrd="20" destOrd="0" presId="urn:microsoft.com/office/officeart/2005/8/layout/default"/>
    <dgm:cxn modelId="{05E8B685-D0B0-4448-B792-BCE9C78E04F2}" type="presParOf" srcId="{B6CA6B3A-AB91-4C98-882B-E2C1283D9D9A}" destId="{D480ABC0-0410-4843-8360-8BB7DCD61F88}" srcOrd="21" destOrd="0" presId="urn:microsoft.com/office/officeart/2005/8/layout/default"/>
    <dgm:cxn modelId="{00E35802-8E7B-45C5-8650-63AC6B7A4CA2}" type="presParOf" srcId="{B6CA6B3A-AB91-4C98-882B-E2C1283D9D9A}" destId="{7E3B6EE2-2A19-4F6F-9492-F997605CFCF1}" srcOrd="2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730D978-A725-4FF9-AD97-D1DF24BA6B3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03C4C20-740E-44D2-8345-1D469B3AFE3F}">
      <dgm:prSet/>
      <dgm:spPr/>
      <dgm:t>
        <a:bodyPr/>
        <a:lstStyle/>
        <a:p>
          <a:r>
            <a:rPr lang="en-GB"/>
            <a:t>Sex workers</a:t>
          </a:r>
          <a:endParaRPr lang="en-US"/>
        </a:p>
      </dgm:t>
    </dgm:pt>
    <dgm:pt modelId="{E18FC102-F0EB-4256-8ABC-168D146FED66}" type="parTrans" cxnId="{7D4107AC-FB30-4308-8F80-FD36BE876EEA}">
      <dgm:prSet/>
      <dgm:spPr/>
      <dgm:t>
        <a:bodyPr/>
        <a:lstStyle/>
        <a:p>
          <a:endParaRPr lang="en-US"/>
        </a:p>
      </dgm:t>
    </dgm:pt>
    <dgm:pt modelId="{25A98A8A-E60B-4C5D-A9D3-3DBABBC52FBD}" type="sibTrans" cxnId="{7D4107AC-FB30-4308-8F80-FD36BE876EEA}">
      <dgm:prSet/>
      <dgm:spPr/>
      <dgm:t>
        <a:bodyPr/>
        <a:lstStyle/>
        <a:p>
          <a:endParaRPr lang="en-US"/>
        </a:p>
      </dgm:t>
    </dgm:pt>
    <dgm:pt modelId="{DDC7E105-C112-4717-BB0E-DDCB8C3A8EFD}">
      <dgm:prSet/>
      <dgm:spPr/>
      <dgm:t>
        <a:bodyPr/>
        <a:lstStyle/>
        <a:p>
          <a:r>
            <a:rPr lang="en-GB"/>
            <a:t>Factory or farm workers</a:t>
          </a:r>
          <a:endParaRPr lang="en-US"/>
        </a:p>
      </dgm:t>
    </dgm:pt>
    <dgm:pt modelId="{B446D3DF-B023-49C8-80C7-DD7E9B7CC9A3}" type="parTrans" cxnId="{E3797418-6C1D-4864-B9CF-426B587418C1}">
      <dgm:prSet/>
      <dgm:spPr/>
      <dgm:t>
        <a:bodyPr/>
        <a:lstStyle/>
        <a:p>
          <a:endParaRPr lang="en-US"/>
        </a:p>
      </dgm:t>
    </dgm:pt>
    <dgm:pt modelId="{16EE82AA-8C6A-44BA-A8FD-8B8B56E410C8}" type="sibTrans" cxnId="{E3797418-6C1D-4864-B9CF-426B587418C1}">
      <dgm:prSet/>
      <dgm:spPr/>
      <dgm:t>
        <a:bodyPr/>
        <a:lstStyle/>
        <a:p>
          <a:endParaRPr lang="en-US"/>
        </a:p>
      </dgm:t>
    </dgm:pt>
    <dgm:pt modelId="{53A1FA22-D50B-4151-A42C-C1B1A7627392}">
      <dgm:prSet/>
      <dgm:spPr/>
      <dgm:t>
        <a:bodyPr/>
        <a:lstStyle/>
        <a:p>
          <a:r>
            <a:rPr lang="en-GB"/>
            <a:t>Domestic Servants</a:t>
          </a:r>
          <a:endParaRPr lang="en-US"/>
        </a:p>
      </dgm:t>
    </dgm:pt>
    <dgm:pt modelId="{BBA1A3A9-C619-47AE-9083-3A2A93876331}" type="parTrans" cxnId="{854A7C69-E336-4E33-98EF-74A0FCA48226}">
      <dgm:prSet/>
      <dgm:spPr/>
      <dgm:t>
        <a:bodyPr/>
        <a:lstStyle/>
        <a:p>
          <a:endParaRPr lang="en-US"/>
        </a:p>
      </dgm:t>
    </dgm:pt>
    <dgm:pt modelId="{80B33094-E033-4CD1-96AE-B2AF268F998F}" type="sibTrans" cxnId="{854A7C69-E336-4E33-98EF-74A0FCA48226}">
      <dgm:prSet/>
      <dgm:spPr/>
      <dgm:t>
        <a:bodyPr/>
        <a:lstStyle/>
        <a:p>
          <a:endParaRPr lang="en-US"/>
        </a:p>
      </dgm:t>
    </dgm:pt>
    <dgm:pt modelId="{62582F67-3C3F-42E6-820E-C75E9FE822AD}">
      <dgm:prSet/>
      <dgm:spPr/>
      <dgm:t>
        <a:bodyPr/>
        <a:lstStyle/>
        <a:p>
          <a:r>
            <a:rPr lang="en-GB"/>
            <a:t>Illegal Immigrants</a:t>
          </a:r>
          <a:endParaRPr lang="en-US"/>
        </a:p>
      </dgm:t>
    </dgm:pt>
    <dgm:pt modelId="{6682F1A3-85CC-4360-813D-9066A2DA942D}" type="parTrans" cxnId="{1716050C-8908-4C51-A7D9-7711C22381C7}">
      <dgm:prSet/>
      <dgm:spPr/>
      <dgm:t>
        <a:bodyPr/>
        <a:lstStyle/>
        <a:p>
          <a:endParaRPr lang="en-US"/>
        </a:p>
      </dgm:t>
    </dgm:pt>
    <dgm:pt modelId="{4F0E6DCC-A316-4BA7-8EB2-A7E1DA44AEAD}" type="sibTrans" cxnId="{1716050C-8908-4C51-A7D9-7711C22381C7}">
      <dgm:prSet/>
      <dgm:spPr/>
      <dgm:t>
        <a:bodyPr/>
        <a:lstStyle/>
        <a:p>
          <a:endParaRPr lang="en-US"/>
        </a:p>
      </dgm:t>
    </dgm:pt>
    <dgm:pt modelId="{71A2B440-C2E1-41B1-A972-FD4A85A7E6D0}" type="pres">
      <dgm:prSet presAssocID="{F730D978-A725-4FF9-AD97-D1DF24BA6B37}" presName="linear" presStyleCnt="0">
        <dgm:presLayoutVars>
          <dgm:animLvl val="lvl"/>
          <dgm:resizeHandles val="exact"/>
        </dgm:presLayoutVars>
      </dgm:prSet>
      <dgm:spPr/>
    </dgm:pt>
    <dgm:pt modelId="{009C5D93-169A-4419-B11B-C8734B0BFBE6}" type="pres">
      <dgm:prSet presAssocID="{B03C4C20-740E-44D2-8345-1D469B3AFE3F}" presName="parentText" presStyleLbl="node1" presStyleIdx="0" presStyleCnt="4">
        <dgm:presLayoutVars>
          <dgm:chMax val="0"/>
          <dgm:bulletEnabled val="1"/>
        </dgm:presLayoutVars>
      </dgm:prSet>
      <dgm:spPr/>
    </dgm:pt>
    <dgm:pt modelId="{D5AB65C6-4316-4231-84AC-91BCC9A55C2B}" type="pres">
      <dgm:prSet presAssocID="{25A98A8A-E60B-4C5D-A9D3-3DBABBC52FBD}" presName="spacer" presStyleCnt="0"/>
      <dgm:spPr/>
    </dgm:pt>
    <dgm:pt modelId="{2A0AC906-8FB8-4605-8696-39D127399662}" type="pres">
      <dgm:prSet presAssocID="{DDC7E105-C112-4717-BB0E-DDCB8C3A8EFD}" presName="parentText" presStyleLbl="node1" presStyleIdx="1" presStyleCnt="4">
        <dgm:presLayoutVars>
          <dgm:chMax val="0"/>
          <dgm:bulletEnabled val="1"/>
        </dgm:presLayoutVars>
      </dgm:prSet>
      <dgm:spPr/>
    </dgm:pt>
    <dgm:pt modelId="{32125D9E-62C8-4541-B163-0ABE96A59F8A}" type="pres">
      <dgm:prSet presAssocID="{16EE82AA-8C6A-44BA-A8FD-8B8B56E410C8}" presName="spacer" presStyleCnt="0"/>
      <dgm:spPr/>
    </dgm:pt>
    <dgm:pt modelId="{8442D3B6-F1B0-44C1-9630-2365287CDCCF}" type="pres">
      <dgm:prSet presAssocID="{53A1FA22-D50B-4151-A42C-C1B1A7627392}" presName="parentText" presStyleLbl="node1" presStyleIdx="2" presStyleCnt="4">
        <dgm:presLayoutVars>
          <dgm:chMax val="0"/>
          <dgm:bulletEnabled val="1"/>
        </dgm:presLayoutVars>
      </dgm:prSet>
      <dgm:spPr/>
    </dgm:pt>
    <dgm:pt modelId="{CB09489E-EBDD-4996-BFF9-5C229D88A194}" type="pres">
      <dgm:prSet presAssocID="{80B33094-E033-4CD1-96AE-B2AF268F998F}" presName="spacer" presStyleCnt="0"/>
      <dgm:spPr/>
    </dgm:pt>
    <dgm:pt modelId="{E42BB976-60B3-4BD6-A4CD-9C8E6F1EC555}" type="pres">
      <dgm:prSet presAssocID="{62582F67-3C3F-42E6-820E-C75E9FE822AD}" presName="parentText" presStyleLbl="node1" presStyleIdx="3" presStyleCnt="4">
        <dgm:presLayoutVars>
          <dgm:chMax val="0"/>
          <dgm:bulletEnabled val="1"/>
        </dgm:presLayoutVars>
      </dgm:prSet>
      <dgm:spPr/>
    </dgm:pt>
  </dgm:ptLst>
  <dgm:cxnLst>
    <dgm:cxn modelId="{1716050C-8908-4C51-A7D9-7711C22381C7}" srcId="{F730D978-A725-4FF9-AD97-D1DF24BA6B37}" destId="{62582F67-3C3F-42E6-820E-C75E9FE822AD}" srcOrd="3" destOrd="0" parTransId="{6682F1A3-85CC-4360-813D-9066A2DA942D}" sibTransId="{4F0E6DCC-A316-4BA7-8EB2-A7E1DA44AEAD}"/>
    <dgm:cxn modelId="{E3797418-6C1D-4864-B9CF-426B587418C1}" srcId="{F730D978-A725-4FF9-AD97-D1DF24BA6B37}" destId="{DDC7E105-C112-4717-BB0E-DDCB8C3A8EFD}" srcOrd="1" destOrd="0" parTransId="{B446D3DF-B023-49C8-80C7-DD7E9B7CC9A3}" sibTransId="{16EE82AA-8C6A-44BA-A8FD-8B8B56E410C8}"/>
    <dgm:cxn modelId="{854A7C69-E336-4E33-98EF-74A0FCA48226}" srcId="{F730D978-A725-4FF9-AD97-D1DF24BA6B37}" destId="{53A1FA22-D50B-4151-A42C-C1B1A7627392}" srcOrd="2" destOrd="0" parTransId="{BBA1A3A9-C619-47AE-9083-3A2A93876331}" sibTransId="{80B33094-E033-4CD1-96AE-B2AF268F998F}"/>
    <dgm:cxn modelId="{66867A4C-BD59-460E-8503-AA7909413C5E}" type="presOf" srcId="{B03C4C20-740E-44D2-8345-1D469B3AFE3F}" destId="{009C5D93-169A-4419-B11B-C8734B0BFBE6}" srcOrd="0" destOrd="0" presId="urn:microsoft.com/office/officeart/2005/8/layout/vList2"/>
    <dgm:cxn modelId="{7D4107AC-FB30-4308-8F80-FD36BE876EEA}" srcId="{F730D978-A725-4FF9-AD97-D1DF24BA6B37}" destId="{B03C4C20-740E-44D2-8345-1D469B3AFE3F}" srcOrd="0" destOrd="0" parTransId="{E18FC102-F0EB-4256-8ABC-168D146FED66}" sibTransId="{25A98A8A-E60B-4C5D-A9D3-3DBABBC52FBD}"/>
    <dgm:cxn modelId="{B0B678CE-6F45-4E0A-957E-C005E8E059AE}" type="presOf" srcId="{DDC7E105-C112-4717-BB0E-DDCB8C3A8EFD}" destId="{2A0AC906-8FB8-4605-8696-39D127399662}" srcOrd="0" destOrd="0" presId="urn:microsoft.com/office/officeart/2005/8/layout/vList2"/>
    <dgm:cxn modelId="{8600B5CF-4237-40B4-B17F-943EB19A1F54}" type="presOf" srcId="{62582F67-3C3F-42E6-820E-C75E9FE822AD}" destId="{E42BB976-60B3-4BD6-A4CD-9C8E6F1EC555}" srcOrd="0" destOrd="0" presId="urn:microsoft.com/office/officeart/2005/8/layout/vList2"/>
    <dgm:cxn modelId="{144609EB-BC03-4C8A-82EE-35EA432C26CF}" type="presOf" srcId="{53A1FA22-D50B-4151-A42C-C1B1A7627392}" destId="{8442D3B6-F1B0-44C1-9630-2365287CDCCF}" srcOrd="0" destOrd="0" presId="urn:microsoft.com/office/officeart/2005/8/layout/vList2"/>
    <dgm:cxn modelId="{575479F9-8DF2-4238-8709-B726F1EC7E58}" type="presOf" srcId="{F730D978-A725-4FF9-AD97-D1DF24BA6B37}" destId="{71A2B440-C2E1-41B1-A972-FD4A85A7E6D0}" srcOrd="0" destOrd="0" presId="urn:microsoft.com/office/officeart/2005/8/layout/vList2"/>
    <dgm:cxn modelId="{EA635E04-5739-4963-B193-87541BFC3367}" type="presParOf" srcId="{71A2B440-C2E1-41B1-A972-FD4A85A7E6D0}" destId="{009C5D93-169A-4419-B11B-C8734B0BFBE6}" srcOrd="0" destOrd="0" presId="urn:microsoft.com/office/officeart/2005/8/layout/vList2"/>
    <dgm:cxn modelId="{A5BAE6EA-C67A-4036-8B6A-EB3496519F39}" type="presParOf" srcId="{71A2B440-C2E1-41B1-A972-FD4A85A7E6D0}" destId="{D5AB65C6-4316-4231-84AC-91BCC9A55C2B}" srcOrd="1" destOrd="0" presId="urn:microsoft.com/office/officeart/2005/8/layout/vList2"/>
    <dgm:cxn modelId="{3468077D-51AB-4943-A6DC-5C2BB20AC439}" type="presParOf" srcId="{71A2B440-C2E1-41B1-A972-FD4A85A7E6D0}" destId="{2A0AC906-8FB8-4605-8696-39D127399662}" srcOrd="2" destOrd="0" presId="urn:microsoft.com/office/officeart/2005/8/layout/vList2"/>
    <dgm:cxn modelId="{E27776AD-E1E9-4EC8-A76E-3EB8AE8ACF76}" type="presParOf" srcId="{71A2B440-C2E1-41B1-A972-FD4A85A7E6D0}" destId="{32125D9E-62C8-4541-B163-0ABE96A59F8A}" srcOrd="3" destOrd="0" presId="urn:microsoft.com/office/officeart/2005/8/layout/vList2"/>
    <dgm:cxn modelId="{AC8F1BA5-D37B-4F79-95AA-AB5AB618091A}" type="presParOf" srcId="{71A2B440-C2E1-41B1-A972-FD4A85A7E6D0}" destId="{8442D3B6-F1B0-44C1-9630-2365287CDCCF}" srcOrd="4" destOrd="0" presId="urn:microsoft.com/office/officeart/2005/8/layout/vList2"/>
    <dgm:cxn modelId="{AF33E114-10D6-4D0B-A1DE-05601DA72EA3}" type="presParOf" srcId="{71A2B440-C2E1-41B1-A972-FD4A85A7E6D0}" destId="{CB09489E-EBDD-4996-BFF9-5C229D88A194}" srcOrd="5" destOrd="0" presId="urn:microsoft.com/office/officeart/2005/8/layout/vList2"/>
    <dgm:cxn modelId="{AD103E1D-7564-42DB-857E-B601D0C4D132}" type="presParOf" srcId="{71A2B440-C2E1-41B1-A972-FD4A85A7E6D0}" destId="{E42BB976-60B3-4BD6-A4CD-9C8E6F1EC555}"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317750-265E-4707-A2FC-7A8A02E7FAEB}">
      <dsp:nvSpPr>
        <dsp:cNvPr id="0" name=""/>
        <dsp:cNvSpPr/>
      </dsp:nvSpPr>
      <dsp:spPr>
        <a:xfrm>
          <a:off x="145959" y="991"/>
          <a:ext cx="2119908" cy="1271945"/>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Drug trafficking</a:t>
          </a:r>
          <a:endParaRPr lang="en-US" sz="2500" kern="1200"/>
        </a:p>
      </dsp:txBody>
      <dsp:txXfrm>
        <a:off x="145959" y="991"/>
        <a:ext cx="2119908" cy="1271945"/>
      </dsp:txXfrm>
    </dsp:sp>
    <dsp:sp modelId="{3FFDA459-AEE2-43A0-8665-658C3AA484BD}">
      <dsp:nvSpPr>
        <dsp:cNvPr id="0" name=""/>
        <dsp:cNvSpPr/>
      </dsp:nvSpPr>
      <dsp:spPr>
        <a:xfrm>
          <a:off x="2477858" y="991"/>
          <a:ext cx="2119908" cy="1271945"/>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County lines</a:t>
          </a:r>
          <a:endParaRPr lang="en-US" sz="2500" kern="1200"/>
        </a:p>
      </dsp:txBody>
      <dsp:txXfrm>
        <a:off x="2477858" y="991"/>
        <a:ext cx="2119908" cy="1271945"/>
      </dsp:txXfrm>
    </dsp:sp>
    <dsp:sp modelId="{0E4E79F2-3FD7-4033-9AD2-7DCA8298FD81}">
      <dsp:nvSpPr>
        <dsp:cNvPr id="0" name=""/>
        <dsp:cNvSpPr/>
      </dsp:nvSpPr>
      <dsp:spPr>
        <a:xfrm>
          <a:off x="4809757" y="991"/>
          <a:ext cx="2119908" cy="1271945"/>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Human Trafficking</a:t>
          </a:r>
          <a:endParaRPr lang="en-US" sz="2500" kern="1200"/>
        </a:p>
      </dsp:txBody>
      <dsp:txXfrm>
        <a:off x="4809757" y="991"/>
        <a:ext cx="2119908" cy="1271945"/>
      </dsp:txXfrm>
    </dsp:sp>
    <dsp:sp modelId="{8C28247F-C6BE-453A-811D-6529C112477D}">
      <dsp:nvSpPr>
        <dsp:cNvPr id="0" name=""/>
        <dsp:cNvSpPr/>
      </dsp:nvSpPr>
      <dsp:spPr>
        <a:xfrm>
          <a:off x="7141657" y="991"/>
          <a:ext cx="2119908" cy="1271945"/>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Organised crime</a:t>
          </a:r>
          <a:endParaRPr lang="en-US" sz="2500" kern="1200"/>
        </a:p>
      </dsp:txBody>
      <dsp:txXfrm>
        <a:off x="7141657" y="991"/>
        <a:ext cx="2119908" cy="1271945"/>
      </dsp:txXfrm>
    </dsp:sp>
    <dsp:sp modelId="{9637D456-851E-4BDF-B0CA-CD5DF141FF02}">
      <dsp:nvSpPr>
        <dsp:cNvPr id="0" name=""/>
        <dsp:cNvSpPr/>
      </dsp:nvSpPr>
      <dsp:spPr>
        <a:xfrm>
          <a:off x="145959" y="1484927"/>
          <a:ext cx="2119908" cy="1271945"/>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Theft, Burglary, shoplifting</a:t>
          </a:r>
          <a:endParaRPr lang="en-US" sz="2500" kern="1200"/>
        </a:p>
      </dsp:txBody>
      <dsp:txXfrm>
        <a:off x="145959" y="1484927"/>
        <a:ext cx="2119908" cy="1271945"/>
      </dsp:txXfrm>
    </dsp:sp>
    <dsp:sp modelId="{8C9953EC-4B4D-46DA-9824-EEE3C48AC22F}">
      <dsp:nvSpPr>
        <dsp:cNvPr id="0" name=""/>
        <dsp:cNvSpPr/>
      </dsp:nvSpPr>
      <dsp:spPr>
        <a:xfrm>
          <a:off x="2477858" y="1484927"/>
          <a:ext cx="2119908" cy="1271945"/>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Modern day slavery</a:t>
          </a:r>
          <a:endParaRPr lang="en-US" sz="2500" kern="1200"/>
        </a:p>
      </dsp:txBody>
      <dsp:txXfrm>
        <a:off x="2477858" y="1484927"/>
        <a:ext cx="2119908" cy="1271945"/>
      </dsp:txXfrm>
    </dsp:sp>
    <dsp:sp modelId="{14DD1AC4-7F84-446A-802D-9E7343FBF9B7}">
      <dsp:nvSpPr>
        <dsp:cNvPr id="0" name=""/>
        <dsp:cNvSpPr/>
      </dsp:nvSpPr>
      <dsp:spPr>
        <a:xfrm>
          <a:off x="4809757" y="1484927"/>
          <a:ext cx="2119908" cy="1271945"/>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Harassment</a:t>
          </a:r>
          <a:endParaRPr lang="en-US" sz="2500" kern="1200"/>
        </a:p>
      </dsp:txBody>
      <dsp:txXfrm>
        <a:off x="4809757" y="1484927"/>
        <a:ext cx="2119908" cy="1271945"/>
      </dsp:txXfrm>
    </dsp:sp>
    <dsp:sp modelId="{12CB84CB-6261-42F2-957F-8680892DE276}">
      <dsp:nvSpPr>
        <dsp:cNvPr id="0" name=""/>
        <dsp:cNvSpPr/>
      </dsp:nvSpPr>
      <dsp:spPr>
        <a:xfrm>
          <a:off x="7141657" y="1484927"/>
          <a:ext cx="2119908" cy="1271945"/>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Domestic Abuse</a:t>
          </a:r>
          <a:endParaRPr lang="en-US" sz="2500" kern="1200"/>
        </a:p>
      </dsp:txBody>
      <dsp:txXfrm>
        <a:off x="7141657" y="1484927"/>
        <a:ext cx="2119908" cy="1271945"/>
      </dsp:txXfrm>
    </dsp:sp>
    <dsp:sp modelId="{EFB59162-709D-44BE-A46B-2C6D1446683E}">
      <dsp:nvSpPr>
        <dsp:cNvPr id="0" name=""/>
        <dsp:cNvSpPr/>
      </dsp:nvSpPr>
      <dsp:spPr>
        <a:xfrm>
          <a:off x="145959" y="2968863"/>
          <a:ext cx="2119908" cy="1271945"/>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Terrorism offences</a:t>
          </a:r>
          <a:endParaRPr lang="en-US" sz="2500" kern="1200" dirty="0"/>
        </a:p>
      </dsp:txBody>
      <dsp:txXfrm>
        <a:off x="145959" y="2968863"/>
        <a:ext cx="2119908" cy="1271945"/>
      </dsp:txXfrm>
    </dsp:sp>
    <dsp:sp modelId="{2846A411-CCA9-441D-A957-0214978C66DC}">
      <dsp:nvSpPr>
        <dsp:cNvPr id="0" name=""/>
        <dsp:cNvSpPr/>
      </dsp:nvSpPr>
      <dsp:spPr>
        <a:xfrm>
          <a:off x="2477858" y="2968863"/>
          <a:ext cx="2119908" cy="1271945"/>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High Value Vehicle thefts</a:t>
          </a:r>
        </a:p>
      </dsp:txBody>
      <dsp:txXfrm>
        <a:off x="2477858" y="2968863"/>
        <a:ext cx="2119908" cy="1271945"/>
      </dsp:txXfrm>
    </dsp:sp>
    <dsp:sp modelId="{E0A7C782-1113-4D90-AE2A-3D612B6AB5C6}">
      <dsp:nvSpPr>
        <dsp:cNvPr id="0" name=""/>
        <dsp:cNvSpPr/>
      </dsp:nvSpPr>
      <dsp:spPr>
        <a:xfrm>
          <a:off x="4809757" y="2968863"/>
          <a:ext cx="2119908" cy="1271945"/>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Immigration Offences</a:t>
          </a:r>
        </a:p>
      </dsp:txBody>
      <dsp:txXfrm>
        <a:off x="4809757" y="2968863"/>
        <a:ext cx="2119908" cy="1271945"/>
      </dsp:txXfrm>
    </dsp:sp>
    <dsp:sp modelId="{7E3B6EE2-2A19-4F6F-9492-F997605CFCF1}">
      <dsp:nvSpPr>
        <dsp:cNvPr id="0" name=""/>
        <dsp:cNvSpPr/>
      </dsp:nvSpPr>
      <dsp:spPr>
        <a:xfrm>
          <a:off x="7141657" y="2968863"/>
          <a:ext cx="2119908" cy="1271945"/>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Fuel tax evasion</a:t>
          </a:r>
        </a:p>
      </dsp:txBody>
      <dsp:txXfrm>
        <a:off x="7141657" y="2968863"/>
        <a:ext cx="2119908" cy="12719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9C5D93-169A-4419-B11B-C8734B0BFBE6}">
      <dsp:nvSpPr>
        <dsp:cNvPr id="0" name=""/>
        <dsp:cNvSpPr/>
      </dsp:nvSpPr>
      <dsp:spPr>
        <a:xfrm>
          <a:off x="0" y="109376"/>
          <a:ext cx="6589260" cy="115479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l" defTabSz="2089150">
            <a:lnSpc>
              <a:spcPct val="90000"/>
            </a:lnSpc>
            <a:spcBef>
              <a:spcPct val="0"/>
            </a:spcBef>
            <a:spcAft>
              <a:spcPct val="35000"/>
            </a:spcAft>
            <a:buNone/>
          </a:pPr>
          <a:r>
            <a:rPr lang="en-GB" sz="4700" kern="1200"/>
            <a:t>Sex workers</a:t>
          </a:r>
          <a:endParaRPr lang="en-US" sz="4700" kern="1200"/>
        </a:p>
      </dsp:txBody>
      <dsp:txXfrm>
        <a:off x="56372" y="165748"/>
        <a:ext cx="6476516" cy="1042046"/>
      </dsp:txXfrm>
    </dsp:sp>
    <dsp:sp modelId="{2A0AC906-8FB8-4605-8696-39D127399662}">
      <dsp:nvSpPr>
        <dsp:cNvPr id="0" name=""/>
        <dsp:cNvSpPr/>
      </dsp:nvSpPr>
      <dsp:spPr>
        <a:xfrm>
          <a:off x="0" y="1399526"/>
          <a:ext cx="6589260" cy="1154790"/>
        </a:xfrm>
        <a:prstGeom prst="round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l" defTabSz="2089150">
            <a:lnSpc>
              <a:spcPct val="90000"/>
            </a:lnSpc>
            <a:spcBef>
              <a:spcPct val="0"/>
            </a:spcBef>
            <a:spcAft>
              <a:spcPct val="35000"/>
            </a:spcAft>
            <a:buNone/>
          </a:pPr>
          <a:r>
            <a:rPr lang="en-GB" sz="4700" kern="1200"/>
            <a:t>Factory or farm workers</a:t>
          </a:r>
          <a:endParaRPr lang="en-US" sz="4700" kern="1200"/>
        </a:p>
      </dsp:txBody>
      <dsp:txXfrm>
        <a:off x="56372" y="1455898"/>
        <a:ext cx="6476516" cy="1042046"/>
      </dsp:txXfrm>
    </dsp:sp>
    <dsp:sp modelId="{8442D3B6-F1B0-44C1-9630-2365287CDCCF}">
      <dsp:nvSpPr>
        <dsp:cNvPr id="0" name=""/>
        <dsp:cNvSpPr/>
      </dsp:nvSpPr>
      <dsp:spPr>
        <a:xfrm>
          <a:off x="0" y="2689676"/>
          <a:ext cx="6589260" cy="1154790"/>
        </a:xfrm>
        <a:prstGeom prst="roundRect">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l" defTabSz="2089150">
            <a:lnSpc>
              <a:spcPct val="90000"/>
            </a:lnSpc>
            <a:spcBef>
              <a:spcPct val="0"/>
            </a:spcBef>
            <a:spcAft>
              <a:spcPct val="35000"/>
            </a:spcAft>
            <a:buNone/>
          </a:pPr>
          <a:r>
            <a:rPr lang="en-GB" sz="4700" kern="1200"/>
            <a:t>Domestic Servants</a:t>
          </a:r>
          <a:endParaRPr lang="en-US" sz="4700" kern="1200"/>
        </a:p>
      </dsp:txBody>
      <dsp:txXfrm>
        <a:off x="56372" y="2746048"/>
        <a:ext cx="6476516" cy="1042046"/>
      </dsp:txXfrm>
    </dsp:sp>
    <dsp:sp modelId="{E42BB976-60B3-4BD6-A4CD-9C8E6F1EC555}">
      <dsp:nvSpPr>
        <dsp:cNvPr id="0" name=""/>
        <dsp:cNvSpPr/>
      </dsp:nvSpPr>
      <dsp:spPr>
        <a:xfrm>
          <a:off x="0" y="3979826"/>
          <a:ext cx="6589260" cy="1154790"/>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l" defTabSz="2089150">
            <a:lnSpc>
              <a:spcPct val="90000"/>
            </a:lnSpc>
            <a:spcBef>
              <a:spcPct val="0"/>
            </a:spcBef>
            <a:spcAft>
              <a:spcPct val="35000"/>
            </a:spcAft>
            <a:buNone/>
          </a:pPr>
          <a:r>
            <a:rPr lang="en-GB" sz="4700" kern="1200"/>
            <a:t>Illegal Immigrants</a:t>
          </a:r>
          <a:endParaRPr lang="en-US" sz="4700" kern="1200"/>
        </a:p>
      </dsp:txBody>
      <dsp:txXfrm>
        <a:off x="56372" y="4036198"/>
        <a:ext cx="6476516" cy="104204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B7DF5-BC26-2E79-B36A-DA9D8C95B9D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E12933F-FCD8-2F3F-42FD-0D5B510CE09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739EEAA-07AF-4A0D-6B7E-0CA504A931A0}"/>
              </a:ext>
            </a:extLst>
          </p:cNvPr>
          <p:cNvSpPr>
            <a:spLocks noGrp="1"/>
          </p:cNvSpPr>
          <p:nvPr>
            <p:ph type="dt" sz="half" idx="10"/>
          </p:nvPr>
        </p:nvSpPr>
        <p:spPr/>
        <p:txBody>
          <a:bodyPr/>
          <a:lstStyle/>
          <a:p>
            <a:fld id="{D45AEA47-5110-4581-9B02-627E101A9450}" type="datetimeFigureOut">
              <a:rPr lang="en-GB" smtClean="0"/>
              <a:t>25/11/2024</a:t>
            </a:fld>
            <a:endParaRPr lang="en-GB"/>
          </a:p>
        </p:txBody>
      </p:sp>
      <p:sp>
        <p:nvSpPr>
          <p:cNvPr id="5" name="Footer Placeholder 4">
            <a:extLst>
              <a:ext uri="{FF2B5EF4-FFF2-40B4-BE49-F238E27FC236}">
                <a16:creationId xmlns:a16="http://schemas.microsoft.com/office/drawing/2014/main" id="{11B7A7BA-9F02-14E0-22DC-2425C94A2A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7A2739-83F1-BFB9-1C92-205A2096F4D1}"/>
              </a:ext>
            </a:extLst>
          </p:cNvPr>
          <p:cNvSpPr>
            <a:spLocks noGrp="1"/>
          </p:cNvSpPr>
          <p:nvPr>
            <p:ph type="sldNum" sz="quarter" idx="12"/>
          </p:nvPr>
        </p:nvSpPr>
        <p:spPr/>
        <p:txBody>
          <a:bodyPr/>
          <a:lstStyle/>
          <a:p>
            <a:fld id="{56EC5B77-2B9E-40B8-A35F-9E3B037DA719}" type="slidenum">
              <a:rPr lang="en-GB" smtClean="0"/>
              <a:t>‹#›</a:t>
            </a:fld>
            <a:endParaRPr lang="en-GB"/>
          </a:p>
        </p:txBody>
      </p:sp>
    </p:spTree>
    <p:extLst>
      <p:ext uri="{BB962C8B-B14F-4D97-AF65-F5344CB8AC3E}">
        <p14:creationId xmlns:p14="http://schemas.microsoft.com/office/powerpoint/2010/main" val="23927217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45CF2-C757-E21B-7CAB-E0118EB1E4E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CE5041F-3844-9D47-F3CF-B6DDFCB4DB7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CE6D18-A330-4D01-2011-CC373970F130}"/>
              </a:ext>
            </a:extLst>
          </p:cNvPr>
          <p:cNvSpPr>
            <a:spLocks noGrp="1"/>
          </p:cNvSpPr>
          <p:nvPr>
            <p:ph type="dt" sz="half" idx="10"/>
          </p:nvPr>
        </p:nvSpPr>
        <p:spPr/>
        <p:txBody>
          <a:bodyPr/>
          <a:lstStyle/>
          <a:p>
            <a:fld id="{D45AEA47-5110-4581-9B02-627E101A9450}" type="datetimeFigureOut">
              <a:rPr lang="en-GB" smtClean="0"/>
              <a:t>25/11/2024</a:t>
            </a:fld>
            <a:endParaRPr lang="en-GB"/>
          </a:p>
        </p:txBody>
      </p:sp>
      <p:sp>
        <p:nvSpPr>
          <p:cNvPr id="5" name="Footer Placeholder 4">
            <a:extLst>
              <a:ext uri="{FF2B5EF4-FFF2-40B4-BE49-F238E27FC236}">
                <a16:creationId xmlns:a16="http://schemas.microsoft.com/office/drawing/2014/main" id="{C92BB255-79AF-8F63-068F-FFD22C9384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C1B1C4-F39B-B685-3B98-CA84C386D900}"/>
              </a:ext>
            </a:extLst>
          </p:cNvPr>
          <p:cNvSpPr>
            <a:spLocks noGrp="1"/>
          </p:cNvSpPr>
          <p:nvPr>
            <p:ph type="sldNum" sz="quarter" idx="12"/>
          </p:nvPr>
        </p:nvSpPr>
        <p:spPr/>
        <p:txBody>
          <a:bodyPr/>
          <a:lstStyle/>
          <a:p>
            <a:fld id="{56EC5B77-2B9E-40B8-A35F-9E3B037DA719}" type="slidenum">
              <a:rPr lang="en-GB" smtClean="0"/>
              <a:t>‹#›</a:t>
            </a:fld>
            <a:endParaRPr lang="en-GB"/>
          </a:p>
        </p:txBody>
      </p:sp>
    </p:spTree>
    <p:extLst>
      <p:ext uri="{BB962C8B-B14F-4D97-AF65-F5344CB8AC3E}">
        <p14:creationId xmlns:p14="http://schemas.microsoft.com/office/powerpoint/2010/main" val="11113255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2F69DE-44CE-331E-7842-327D29A00F3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5CE96A1-8070-5060-868F-C19D85C271B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4F1219A-77B0-9B98-A6C8-D3E4E49420B4}"/>
              </a:ext>
            </a:extLst>
          </p:cNvPr>
          <p:cNvSpPr>
            <a:spLocks noGrp="1"/>
          </p:cNvSpPr>
          <p:nvPr>
            <p:ph type="dt" sz="half" idx="10"/>
          </p:nvPr>
        </p:nvSpPr>
        <p:spPr/>
        <p:txBody>
          <a:bodyPr/>
          <a:lstStyle/>
          <a:p>
            <a:fld id="{D45AEA47-5110-4581-9B02-627E101A9450}" type="datetimeFigureOut">
              <a:rPr lang="en-GB" smtClean="0"/>
              <a:t>25/11/2024</a:t>
            </a:fld>
            <a:endParaRPr lang="en-GB"/>
          </a:p>
        </p:txBody>
      </p:sp>
      <p:sp>
        <p:nvSpPr>
          <p:cNvPr id="5" name="Footer Placeholder 4">
            <a:extLst>
              <a:ext uri="{FF2B5EF4-FFF2-40B4-BE49-F238E27FC236}">
                <a16:creationId xmlns:a16="http://schemas.microsoft.com/office/drawing/2014/main" id="{089BA16A-94B5-11F6-A3BD-13C50FF867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A72543-4358-7021-2BCE-F03A1A458303}"/>
              </a:ext>
            </a:extLst>
          </p:cNvPr>
          <p:cNvSpPr>
            <a:spLocks noGrp="1"/>
          </p:cNvSpPr>
          <p:nvPr>
            <p:ph type="sldNum" sz="quarter" idx="12"/>
          </p:nvPr>
        </p:nvSpPr>
        <p:spPr/>
        <p:txBody>
          <a:bodyPr/>
          <a:lstStyle/>
          <a:p>
            <a:fld id="{56EC5B77-2B9E-40B8-A35F-9E3B037DA719}" type="slidenum">
              <a:rPr lang="en-GB" smtClean="0"/>
              <a:t>‹#›</a:t>
            </a:fld>
            <a:endParaRPr lang="en-GB"/>
          </a:p>
        </p:txBody>
      </p:sp>
    </p:spTree>
    <p:extLst>
      <p:ext uri="{BB962C8B-B14F-4D97-AF65-F5344CB8AC3E}">
        <p14:creationId xmlns:p14="http://schemas.microsoft.com/office/powerpoint/2010/main" val="42859120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414E4-8F0D-6654-67D8-DBD44C77A52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549621-08E9-E190-CC05-134B7EF09CD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FAC70D2-B944-E5CA-3E5B-C85F5355AA8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14FA170-4E8F-491C-93D0-21F690A1733B}"/>
              </a:ext>
            </a:extLst>
          </p:cNvPr>
          <p:cNvSpPr>
            <a:spLocks noGrp="1"/>
          </p:cNvSpPr>
          <p:nvPr>
            <p:ph type="dt" sz="half" idx="10"/>
          </p:nvPr>
        </p:nvSpPr>
        <p:spPr/>
        <p:txBody>
          <a:bodyPr/>
          <a:lstStyle/>
          <a:p>
            <a:fld id="{D45AEA47-5110-4581-9B02-627E101A9450}" type="datetimeFigureOut">
              <a:rPr lang="en-GB" smtClean="0"/>
              <a:t>25/11/2024</a:t>
            </a:fld>
            <a:endParaRPr lang="en-GB"/>
          </a:p>
        </p:txBody>
      </p:sp>
      <p:sp>
        <p:nvSpPr>
          <p:cNvPr id="6" name="Footer Placeholder 5">
            <a:extLst>
              <a:ext uri="{FF2B5EF4-FFF2-40B4-BE49-F238E27FC236}">
                <a16:creationId xmlns:a16="http://schemas.microsoft.com/office/drawing/2014/main" id="{FA120F43-EBCD-0C07-F664-0C42B067EE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E460387-EDE1-769D-3206-27796A08898A}"/>
              </a:ext>
            </a:extLst>
          </p:cNvPr>
          <p:cNvSpPr>
            <a:spLocks noGrp="1"/>
          </p:cNvSpPr>
          <p:nvPr>
            <p:ph type="sldNum" sz="quarter" idx="12"/>
          </p:nvPr>
        </p:nvSpPr>
        <p:spPr/>
        <p:txBody>
          <a:bodyPr/>
          <a:lstStyle/>
          <a:p>
            <a:fld id="{56EC5B77-2B9E-40B8-A35F-9E3B037DA719}" type="slidenum">
              <a:rPr lang="en-GB" smtClean="0"/>
              <a:t>‹#›</a:t>
            </a:fld>
            <a:endParaRPr lang="en-GB"/>
          </a:p>
        </p:txBody>
      </p:sp>
    </p:spTree>
    <p:extLst>
      <p:ext uri="{BB962C8B-B14F-4D97-AF65-F5344CB8AC3E}">
        <p14:creationId xmlns:p14="http://schemas.microsoft.com/office/powerpoint/2010/main" val="36326942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AB01B2-1E0B-01E0-69CD-33E197FB9D2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38DDC42-8EF8-7848-8B55-85BE8169F19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DD4AE-92BD-A306-E7C0-BD02A6C2E80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0D1F83B-6BEE-3557-CB67-DF48262827B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B062FF0-83D8-706B-8E30-CA2B9DE5D5B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CABA377-3445-1897-587A-7EB589BB700A}"/>
              </a:ext>
            </a:extLst>
          </p:cNvPr>
          <p:cNvSpPr>
            <a:spLocks noGrp="1"/>
          </p:cNvSpPr>
          <p:nvPr>
            <p:ph type="dt" sz="half" idx="10"/>
          </p:nvPr>
        </p:nvSpPr>
        <p:spPr/>
        <p:txBody>
          <a:bodyPr/>
          <a:lstStyle/>
          <a:p>
            <a:fld id="{D45AEA47-5110-4581-9B02-627E101A9450}" type="datetimeFigureOut">
              <a:rPr lang="en-GB" smtClean="0"/>
              <a:t>25/11/2024</a:t>
            </a:fld>
            <a:endParaRPr lang="en-GB"/>
          </a:p>
        </p:txBody>
      </p:sp>
      <p:sp>
        <p:nvSpPr>
          <p:cNvPr id="8" name="Footer Placeholder 7">
            <a:extLst>
              <a:ext uri="{FF2B5EF4-FFF2-40B4-BE49-F238E27FC236}">
                <a16:creationId xmlns:a16="http://schemas.microsoft.com/office/drawing/2014/main" id="{C16ABDC9-F8F0-7AB4-0484-8D35A93E7EC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69F0DAB-2209-B01E-5C97-9781D4787D4C}"/>
              </a:ext>
            </a:extLst>
          </p:cNvPr>
          <p:cNvSpPr>
            <a:spLocks noGrp="1"/>
          </p:cNvSpPr>
          <p:nvPr>
            <p:ph type="sldNum" sz="quarter" idx="12"/>
          </p:nvPr>
        </p:nvSpPr>
        <p:spPr/>
        <p:txBody>
          <a:bodyPr/>
          <a:lstStyle/>
          <a:p>
            <a:fld id="{56EC5B77-2B9E-40B8-A35F-9E3B037DA719}" type="slidenum">
              <a:rPr lang="en-GB" smtClean="0"/>
              <a:t>‹#›</a:t>
            </a:fld>
            <a:endParaRPr lang="en-GB"/>
          </a:p>
        </p:txBody>
      </p:sp>
    </p:spTree>
    <p:extLst>
      <p:ext uri="{BB962C8B-B14F-4D97-AF65-F5344CB8AC3E}">
        <p14:creationId xmlns:p14="http://schemas.microsoft.com/office/powerpoint/2010/main" val="42496282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9D599-492E-DD76-2BBC-BA45BF51B1A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DFBF57B-1C9D-B632-1EF8-D3E438773E80}"/>
              </a:ext>
            </a:extLst>
          </p:cNvPr>
          <p:cNvSpPr>
            <a:spLocks noGrp="1"/>
          </p:cNvSpPr>
          <p:nvPr>
            <p:ph type="dt" sz="half" idx="10"/>
          </p:nvPr>
        </p:nvSpPr>
        <p:spPr/>
        <p:txBody>
          <a:bodyPr/>
          <a:lstStyle/>
          <a:p>
            <a:fld id="{D45AEA47-5110-4581-9B02-627E101A9450}" type="datetimeFigureOut">
              <a:rPr lang="en-GB" smtClean="0"/>
              <a:t>25/11/2024</a:t>
            </a:fld>
            <a:endParaRPr lang="en-GB"/>
          </a:p>
        </p:txBody>
      </p:sp>
      <p:sp>
        <p:nvSpPr>
          <p:cNvPr id="4" name="Footer Placeholder 3">
            <a:extLst>
              <a:ext uri="{FF2B5EF4-FFF2-40B4-BE49-F238E27FC236}">
                <a16:creationId xmlns:a16="http://schemas.microsoft.com/office/drawing/2014/main" id="{73CD9DB7-DE6D-CC4F-15EC-CFCB1419331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D331D8E-3AEB-183F-83A8-20978CD1E95F}"/>
              </a:ext>
            </a:extLst>
          </p:cNvPr>
          <p:cNvSpPr>
            <a:spLocks noGrp="1"/>
          </p:cNvSpPr>
          <p:nvPr>
            <p:ph type="sldNum" sz="quarter" idx="12"/>
          </p:nvPr>
        </p:nvSpPr>
        <p:spPr/>
        <p:txBody>
          <a:bodyPr/>
          <a:lstStyle/>
          <a:p>
            <a:fld id="{56EC5B77-2B9E-40B8-A35F-9E3B037DA719}" type="slidenum">
              <a:rPr lang="en-GB" smtClean="0"/>
              <a:t>‹#›</a:t>
            </a:fld>
            <a:endParaRPr lang="en-GB"/>
          </a:p>
        </p:txBody>
      </p:sp>
    </p:spTree>
    <p:extLst>
      <p:ext uri="{BB962C8B-B14F-4D97-AF65-F5344CB8AC3E}">
        <p14:creationId xmlns:p14="http://schemas.microsoft.com/office/powerpoint/2010/main" val="27687634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158C58E-E7CE-70C8-19CB-C9CA3F5B15AB}"/>
              </a:ext>
            </a:extLst>
          </p:cNvPr>
          <p:cNvSpPr>
            <a:spLocks noGrp="1"/>
          </p:cNvSpPr>
          <p:nvPr>
            <p:ph type="dt" sz="half" idx="10"/>
          </p:nvPr>
        </p:nvSpPr>
        <p:spPr/>
        <p:txBody>
          <a:bodyPr/>
          <a:lstStyle/>
          <a:p>
            <a:fld id="{D45AEA47-5110-4581-9B02-627E101A9450}" type="datetimeFigureOut">
              <a:rPr lang="en-GB" smtClean="0"/>
              <a:t>25/11/2024</a:t>
            </a:fld>
            <a:endParaRPr lang="en-GB"/>
          </a:p>
        </p:txBody>
      </p:sp>
      <p:sp>
        <p:nvSpPr>
          <p:cNvPr id="3" name="Footer Placeholder 2">
            <a:extLst>
              <a:ext uri="{FF2B5EF4-FFF2-40B4-BE49-F238E27FC236}">
                <a16:creationId xmlns:a16="http://schemas.microsoft.com/office/drawing/2014/main" id="{166A77DD-739D-051C-7BFA-3377FDEF73D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8CC2F17-DDD3-FCDF-D6DF-801E144373A9}"/>
              </a:ext>
            </a:extLst>
          </p:cNvPr>
          <p:cNvSpPr>
            <a:spLocks noGrp="1"/>
          </p:cNvSpPr>
          <p:nvPr>
            <p:ph type="sldNum" sz="quarter" idx="12"/>
          </p:nvPr>
        </p:nvSpPr>
        <p:spPr/>
        <p:txBody>
          <a:bodyPr/>
          <a:lstStyle/>
          <a:p>
            <a:fld id="{56EC5B77-2B9E-40B8-A35F-9E3B037DA719}" type="slidenum">
              <a:rPr lang="en-GB" smtClean="0"/>
              <a:t>‹#›</a:t>
            </a:fld>
            <a:endParaRPr lang="en-GB"/>
          </a:p>
        </p:txBody>
      </p:sp>
    </p:spTree>
    <p:extLst>
      <p:ext uri="{BB962C8B-B14F-4D97-AF65-F5344CB8AC3E}">
        <p14:creationId xmlns:p14="http://schemas.microsoft.com/office/powerpoint/2010/main" val="36021411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C0ED6-80A2-E75F-DDFB-32D13954657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ACF0F46-16E3-86CA-17E6-3B8C9AF9067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4539765-F49E-0660-64B7-B82AA3DAA3A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0D77BB-C79A-4F53-8EE4-4C2C17F8BB1F}"/>
              </a:ext>
            </a:extLst>
          </p:cNvPr>
          <p:cNvSpPr>
            <a:spLocks noGrp="1"/>
          </p:cNvSpPr>
          <p:nvPr>
            <p:ph type="dt" sz="half" idx="10"/>
          </p:nvPr>
        </p:nvSpPr>
        <p:spPr/>
        <p:txBody>
          <a:bodyPr/>
          <a:lstStyle/>
          <a:p>
            <a:fld id="{D45AEA47-5110-4581-9B02-627E101A9450}" type="datetimeFigureOut">
              <a:rPr lang="en-GB" smtClean="0"/>
              <a:t>25/11/2024</a:t>
            </a:fld>
            <a:endParaRPr lang="en-GB"/>
          </a:p>
        </p:txBody>
      </p:sp>
      <p:sp>
        <p:nvSpPr>
          <p:cNvPr id="6" name="Footer Placeholder 5">
            <a:extLst>
              <a:ext uri="{FF2B5EF4-FFF2-40B4-BE49-F238E27FC236}">
                <a16:creationId xmlns:a16="http://schemas.microsoft.com/office/drawing/2014/main" id="{FE364FE3-0E2E-BE15-A18B-3FA7F91B16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F9650DE-7ACC-BA82-191C-6380F6D2D2EA}"/>
              </a:ext>
            </a:extLst>
          </p:cNvPr>
          <p:cNvSpPr>
            <a:spLocks noGrp="1"/>
          </p:cNvSpPr>
          <p:nvPr>
            <p:ph type="sldNum" sz="quarter" idx="12"/>
          </p:nvPr>
        </p:nvSpPr>
        <p:spPr/>
        <p:txBody>
          <a:bodyPr/>
          <a:lstStyle/>
          <a:p>
            <a:fld id="{56EC5B77-2B9E-40B8-A35F-9E3B037DA719}" type="slidenum">
              <a:rPr lang="en-GB" smtClean="0"/>
              <a:t>‹#›</a:t>
            </a:fld>
            <a:endParaRPr lang="en-GB"/>
          </a:p>
        </p:txBody>
      </p:sp>
    </p:spTree>
    <p:extLst>
      <p:ext uri="{BB962C8B-B14F-4D97-AF65-F5344CB8AC3E}">
        <p14:creationId xmlns:p14="http://schemas.microsoft.com/office/powerpoint/2010/main" val="40621929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2B4A3-8C74-4661-DA32-BB53047F20C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92905A6-23CA-88D8-9634-059B71880F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A1582C5-2143-41A9-8E8A-8D55C4C2B8C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8DDC2F4-1691-FE17-1E0E-A970EB6CA32D}"/>
              </a:ext>
            </a:extLst>
          </p:cNvPr>
          <p:cNvSpPr>
            <a:spLocks noGrp="1"/>
          </p:cNvSpPr>
          <p:nvPr>
            <p:ph type="dt" sz="half" idx="10"/>
          </p:nvPr>
        </p:nvSpPr>
        <p:spPr/>
        <p:txBody>
          <a:bodyPr/>
          <a:lstStyle/>
          <a:p>
            <a:fld id="{D45AEA47-5110-4581-9B02-627E101A9450}" type="datetimeFigureOut">
              <a:rPr lang="en-GB" smtClean="0"/>
              <a:t>25/11/2024</a:t>
            </a:fld>
            <a:endParaRPr lang="en-GB"/>
          </a:p>
        </p:txBody>
      </p:sp>
      <p:sp>
        <p:nvSpPr>
          <p:cNvPr id="6" name="Footer Placeholder 5">
            <a:extLst>
              <a:ext uri="{FF2B5EF4-FFF2-40B4-BE49-F238E27FC236}">
                <a16:creationId xmlns:a16="http://schemas.microsoft.com/office/drawing/2014/main" id="{5DD85A9E-B38A-1960-0CD8-657169BBD77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4C55006-9157-FD8B-234B-30BA3586EFDB}"/>
              </a:ext>
            </a:extLst>
          </p:cNvPr>
          <p:cNvSpPr>
            <a:spLocks noGrp="1"/>
          </p:cNvSpPr>
          <p:nvPr>
            <p:ph type="sldNum" sz="quarter" idx="12"/>
          </p:nvPr>
        </p:nvSpPr>
        <p:spPr/>
        <p:txBody>
          <a:bodyPr/>
          <a:lstStyle/>
          <a:p>
            <a:fld id="{56EC5B77-2B9E-40B8-A35F-9E3B037DA719}" type="slidenum">
              <a:rPr lang="en-GB" smtClean="0"/>
              <a:t>‹#›</a:t>
            </a:fld>
            <a:endParaRPr lang="en-GB"/>
          </a:p>
        </p:txBody>
      </p:sp>
    </p:spTree>
    <p:extLst>
      <p:ext uri="{BB962C8B-B14F-4D97-AF65-F5344CB8AC3E}">
        <p14:creationId xmlns:p14="http://schemas.microsoft.com/office/powerpoint/2010/main" val="38546460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34618-DE37-A650-346D-3CC60EF183E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64C769A-CE0C-5771-8230-09002DCDD3A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68E57F-BD59-F0B7-98FB-59E95A459C14}"/>
              </a:ext>
            </a:extLst>
          </p:cNvPr>
          <p:cNvSpPr>
            <a:spLocks noGrp="1"/>
          </p:cNvSpPr>
          <p:nvPr>
            <p:ph type="dt" sz="half" idx="10"/>
          </p:nvPr>
        </p:nvSpPr>
        <p:spPr/>
        <p:txBody>
          <a:bodyPr/>
          <a:lstStyle/>
          <a:p>
            <a:fld id="{D45AEA47-5110-4581-9B02-627E101A9450}" type="datetimeFigureOut">
              <a:rPr lang="en-GB" smtClean="0"/>
              <a:t>25/11/2024</a:t>
            </a:fld>
            <a:endParaRPr lang="en-GB"/>
          </a:p>
        </p:txBody>
      </p:sp>
      <p:sp>
        <p:nvSpPr>
          <p:cNvPr id="5" name="Footer Placeholder 4">
            <a:extLst>
              <a:ext uri="{FF2B5EF4-FFF2-40B4-BE49-F238E27FC236}">
                <a16:creationId xmlns:a16="http://schemas.microsoft.com/office/drawing/2014/main" id="{85B6DF86-46E0-C934-0B76-BAC132A0DD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C67FA4-BD4C-CEA3-3465-ADDB212B415B}"/>
              </a:ext>
            </a:extLst>
          </p:cNvPr>
          <p:cNvSpPr>
            <a:spLocks noGrp="1"/>
          </p:cNvSpPr>
          <p:nvPr>
            <p:ph type="sldNum" sz="quarter" idx="12"/>
          </p:nvPr>
        </p:nvSpPr>
        <p:spPr/>
        <p:txBody>
          <a:bodyPr/>
          <a:lstStyle/>
          <a:p>
            <a:fld id="{56EC5B77-2B9E-40B8-A35F-9E3B037DA719}" type="slidenum">
              <a:rPr lang="en-GB" smtClean="0"/>
              <a:t>‹#›</a:t>
            </a:fld>
            <a:endParaRPr lang="en-GB"/>
          </a:p>
        </p:txBody>
      </p:sp>
    </p:spTree>
    <p:extLst>
      <p:ext uri="{BB962C8B-B14F-4D97-AF65-F5344CB8AC3E}">
        <p14:creationId xmlns:p14="http://schemas.microsoft.com/office/powerpoint/2010/main" val="28631786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72B69E4-26DD-00FB-1AF8-7EA1E74099B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B61EDC2-44D9-0F7A-C558-72E8D243EB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FC651A-A2AE-5C39-4C76-BF154032CA74}"/>
              </a:ext>
            </a:extLst>
          </p:cNvPr>
          <p:cNvSpPr>
            <a:spLocks noGrp="1"/>
          </p:cNvSpPr>
          <p:nvPr>
            <p:ph type="dt" sz="half" idx="10"/>
          </p:nvPr>
        </p:nvSpPr>
        <p:spPr/>
        <p:txBody>
          <a:bodyPr/>
          <a:lstStyle/>
          <a:p>
            <a:fld id="{D45AEA47-5110-4581-9B02-627E101A9450}" type="datetimeFigureOut">
              <a:rPr lang="en-GB" smtClean="0"/>
              <a:t>25/11/2024</a:t>
            </a:fld>
            <a:endParaRPr lang="en-GB"/>
          </a:p>
        </p:txBody>
      </p:sp>
      <p:sp>
        <p:nvSpPr>
          <p:cNvPr id="5" name="Footer Placeholder 4">
            <a:extLst>
              <a:ext uri="{FF2B5EF4-FFF2-40B4-BE49-F238E27FC236}">
                <a16:creationId xmlns:a16="http://schemas.microsoft.com/office/drawing/2014/main" id="{97E915DD-5359-3D5B-D82A-B5C3E1B559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96C118-E5F2-10A6-DC14-8F98549C1999}"/>
              </a:ext>
            </a:extLst>
          </p:cNvPr>
          <p:cNvSpPr>
            <a:spLocks noGrp="1"/>
          </p:cNvSpPr>
          <p:nvPr>
            <p:ph type="sldNum" sz="quarter" idx="12"/>
          </p:nvPr>
        </p:nvSpPr>
        <p:spPr/>
        <p:txBody>
          <a:bodyPr/>
          <a:lstStyle/>
          <a:p>
            <a:fld id="{56EC5B77-2B9E-40B8-A35F-9E3B037DA719}" type="slidenum">
              <a:rPr lang="en-GB" smtClean="0"/>
              <a:t>‹#›</a:t>
            </a:fld>
            <a:endParaRPr lang="en-GB"/>
          </a:p>
        </p:txBody>
      </p:sp>
    </p:spTree>
    <p:extLst>
      <p:ext uri="{BB962C8B-B14F-4D97-AF65-F5344CB8AC3E}">
        <p14:creationId xmlns:p14="http://schemas.microsoft.com/office/powerpoint/2010/main" val="38541708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D8C413-7240-106E-B439-62121418BB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C4B455B-4193-3414-8526-19A98F7786F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0803AB-7A4B-1E15-5486-ABF622C82E6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45AEA47-5110-4581-9B02-627E101A9450}" type="datetimeFigureOut">
              <a:rPr lang="en-GB" smtClean="0"/>
              <a:t>25/11/2024</a:t>
            </a:fld>
            <a:endParaRPr lang="en-GB"/>
          </a:p>
        </p:txBody>
      </p:sp>
      <p:sp>
        <p:nvSpPr>
          <p:cNvPr id="5" name="Footer Placeholder 4">
            <a:extLst>
              <a:ext uri="{FF2B5EF4-FFF2-40B4-BE49-F238E27FC236}">
                <a16:creationId xmlns:a16="http://schemas.microsoft.com/office/drawing/2014/main" id="{EB33352E-E789-85CB-7D2A-88FDD14C484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3378BC1-725C-DBF0-F486-A79E417D37C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6EC5B77-2B9E-40B8-A35F-9E3B037DA719}" type="slidenum">
              <a:rPr lang="en-GB" smtClean="0"/>
              <a:t>‹#›</a:t>
            </a:fld>
            <a:endParaRPr lang="en-GB"/>
          </a:p>
        </p:txBody>
      </p:sp>
    </p:spTree>
    <p:extLst>
      <p:ext uri="{BB962C8B-B14F-4D97-AF65-F5344CB8AC3E}">
        <p14:creationId xmlns:p14="http://schemas.microsoft.com/office/powerpoint/2010/main" val="27634315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1.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www.nationalcrimeagency.gov.uk/what-we-do/crime-threats/drug-trafficking/county-lines" TargetMode="Externa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news.npcc.police.uk/releases/county-lines-are-changing-to-become-more-localised-reveals-new-county-lines-strategic-threat-risk-assessment"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youtube.com/watch?v=0PEv_aEUCQ0" TargetMode="Externa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4.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5" Type="http://schemas.openxmlformats.org/officeDocument/2006/relationships/image" Target="../media/image1.png"/><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committees.parliament.uk/publications/42482/documents/211207/default/" TargetMode="External"/><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www.youtube.com/watch?v=ANUjVYepplI" TargetMode="External"/><Relationship Id="rId1" Type="http://schemas.openxmlformats.org/officeDocument/2006/relationships/slideLayout" Target="../slideLayouts/slideLayout4.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94205-0D7F-3322-8459-1578501A217A}"/>
              </a:ext>
            </a:extLst>
          </p:cNvPr>
          <p:cNvSpPr>
            <a:spLocks noGrp="1"/>
          </p:cNvSpPr>
          <p:nvPr>
            <p:ph type="ctrTitle"/>
          </p:nvPr>
        </p:nvSpPr>
        <p:spPr/>
        <p:txBody>
          <a:bodyPr/>
          <a:lstStyle/>
          <a:p>
            <a:r>
              <a:rPr lang="en-GB" dirty="0"/>
              <a:t>Criminal Use of Road Networks</a:t>
            </a:r>
          </a:p>
        </p:txBody>
      </p:sp>
      <p:sp>
        <p:nvSpPr>
          <p:cNvPr id="3" name="Subtitle 2">
            <a:extLst>
              <a:ext uri="{FF2B5EF4-FFF2-40B4-BE49-F238E27FC236}">
                <a16:creationId xmlns:a16="http://schemas.microsoft.com/office/drawing/2014/main" id="{D969B546-7419-849A-A8C2-3551B248A3BA}"/>
              </a:ext>
            </a:extLst>
          </p:cNvPr>
          <p:cNvSpPr>
            <a:spLocks noGrp="1"/>
          </p:cNvSpPr>
          <p:nvPr>
            <p:ph type="subTitle" idx="1"/>
          </p:nvPr>
        </p:nvSpPr>
        <p:spPr/>
        <p:txBody>
          <a:bodyPr/>
          <a:lstStyle/>
          <a:p>
            <a:r>
              <a:rPr lang="en-GB" dirty="0"/>
              <a:t>Tuesday 19.11.24</a:t>
            </a:r>
          </a:p>
        </p:txBody>
      </p:sp>
    </p:spTree>
    <p:extLst>
      <p:ext uri="{BB962C8B-B14F-4D97-AF65-F5344CB8AC3E}">
        <p14:creationId xmlns:p14="http://schemas.microsoft.com/office/powerpoint/2010/main" val="37111463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1FF27-8932-8015-5287-1369BBFD4572}"/>
              </a:ext>
            </a:extLst>
          </p:cNvPr>
          <p:cNvSpPr>
            <a:spLocks noGrp="1"/>
          </p:cNvSpPr>
          <p:nvPr>
            <p:ph type="title"/>
          </p:nvPr>
        </p:nvSpPr>
        <p:spPr>
          <a:xfrm>
            <a:off x="838200" y="388308"/>
            <a:ext cx="5499970" cy="1021424"/>
          </a:xfrm>
        </p:spPr>
        <p:txBody>
          <a:bodyPr anchor="b">
            <a:normAutofit/>
          </a:bodyPr>
          <a:lstStyle/>
          <a:p>
            <a:pPr algn="r"/>
            <a:r>
              <a:rPr lang="en-GB" sz="3100" dirty="0">
                <a:solidFill>
                  <a:schemeClr val="bg1"/>
                </a:solidFill>
              </a:rPr>
              <a:t>Did you consider any other offences?</a:t>
            </a:r>
          </a:p>
        </p:txBody>
      </p:sp>
      <p:graphicFrame>
        <p:nvGraphicFramePr>
          <p:cNvPr id="12" name="Content Placeholder 2">
            <a:extLst>
              <a:ext uri="{FF2B5EF4-FFF2-40B4-BE49-F238E27FC236}">
                <a16:creationId xmlns:a16="http://schemas.microsoft.com/office/drawing/2014/main" id="{AEB4389D-DA4F-ABDA-859A-A1608E4BD322}"/>
              </a:ext>
            </a:extLst>
          </p:cNvPr>
          <p:cNvGraphicFramePr>
            <a:graphicFrameLocks noGrp="1"/>
          </p:cNvGraphicFramePr>
          <p:nvPr>
            <p:ph idx="1"/>
          </p:nvPr>
        </p:nvGraphicFramePr>
        <p:xfrm>
          <a:off x="1392238" y="1682750"/>
          <a:ext cx="9407525" cy="4241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347805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998604F-C734-28AC-27F5-834203EC21F9}"/>
              </a:ext>
            </a:extLst>
          </p:cNvPr>
          <p:cNvSpPr>
            <a:spLocks noGrp="1"/>
          </p:cNvSpPr>
          <p:nvPr>
            <p:ph idx="1"/>
          </p:nvPr>
        </p:nvSpPr>
        <p:spPr/>
        <p:txBody>
          <a:bodyPr>
            <a:normAutofit fontScale="85000" lnSpcReduction="10000"/>
          </a:bodyPr>
          <a:lstStyle/>
          <a:p>
            <a:endParaRPr lang="en-GB" dirty="0"/>
          </a:p>
          <a:p>
            <a:r>
              <a:rPr lang="en-GB" b="0" i="0" dirty="0">
                <a:solidFill>
                  <a:srgbClr val="333333"/>
                </a:solidFill>
                <a:effectLst/>
                <a:latin typeface="bahnschrift" panose="020B0502040204020203" pitchFamily="34" charset="0"/>
              </a:rPr>
              <a:t>Drug related deaths through misuse reported in the UK rose from 4,517 in 2020 to 4,564 in 2021</a:t>
            </a:r>
          </a:p>
          <a:p>
            <a:r>
              <a:rPr lang="en-GB" b="0" i="0" dirty="0">
                <a:solidFill>
                  <a:srgbClr val="333333"/>
                </a:solidFill>
                <a:effectLst/>
                <a:latin typeface="bahnschrift" panose="020B0502040204020203" pitchFamily="34" charset="0"/>
              </a:rPr>
              <a:t>Opium production in Afghanistan and cocaine production in Colombia are at record levels.</a:t>
            </a:r>
            <a:endParaRPr lang="en-GB" dirty="0">
              <a:solidFill>
                <a:srgbClr val="333333"/>
              </a:solidFill>
              <a:latin typeface="bahnschrift" panose="020B0502040204020203" pitchFamily="34" charset="0"/>
            </a:endParaRPr>
          </a:p>
          <a:p>
            <a:r>
              <a:rPr lang="en-GB" b="0" i="0" dirty="0">
                <a:solidFill>
                  <a:srgbClr val="333333"/>
                </a:solidFill>
                <a:effectLst/>
                <a:latin typeface="bahnschrift" panose="020B0502040204020203" pitchFamily="34" charset="0"/>
              </a:rPr>
              <a:t>The chemicals necessary for amphetamine production continue to enter the country in volume</a:t>
            </a:r>
          </a:p>
          <a:p>
            <a:r>
              <a:rPr lang="en-GB" b="0" i="0" dirty="0">
                <a:solidFill>
                  <a:srgbClr val="333333"/>
                </a:solidFill>
                <a:effectLst/>
                <a:latin typeface="bahnschrift" panose="020B0502040204020203" pitchFamily="34" charset="0"/>
              </a:rPr>
              <a:t>There is significant, and often deadly, competition between rival organised crime groups at all stages of class A drugs production and supply. </a:t>
            </a:r>
          </a:p>
          <a:p>
            <a:r>
              <a:rPr lang="en-GB" b="0" i="0" dirty="0">
                <a:solidFill>
                  <a:srgbClr val="333333"/>
                </a:solidFill>
                <a:effectLst/>
                <a:latin typeface="bahnschrift" panose="020B0502040204020203" pitchFamily="34" charset="0"/>
              </a:rPr>
              <a:t>Crime associated with drug trafficking is very often violent, with direct links to the criminal use of firearms and gang feud knife attacks, and traffickers frequently exploit young and vulnerable people.</a:t>
            </a:r>
          </a:p>
        </p:txBody>
      </p:sp>
      <p:pic>
        <p:nvPicPr>
          <p:cNvPr id="5" name="Picture 4">
            <a:extLst>
              <a:ext uri="{FF2B5EF4-FFF2-40B4-BE49-F238E27FC236}">
                <a16:creationId xmlns:a16="http://schemas.microsoft.com/office/drawing/2014/main" id="{EF7F8E87-1C9D-46AE-BC7E-29774AAD87FE}"/>
              </a:ext>
            </a:extLst>
          </p:cNvPr>
          <p:cNvPicPr>
            <a:picLocks noChangeAspect="1"/>
          </p:cNvPicPr>
          <p:nvPr/>
        </p:nvPicPr>
        <p:blipFill>
          <a:blip r:embed="rId2"/>
          <a:stretch>
            <a:fillRect/>
          </a:stretch>
        </p:blipFill>
        <p:spPr>
          <a:xfrm>
            <a:off x="9934646" y="6026299"/>
            <a:ext cx="1933443" cy="831701"/>
          </a:xfrm>
          <a:prstGeom prst="rect">
            <a:avLst/>
          </a:prstGeom>
        </p:spPr>
      </p:pic>
      <p:pic>
        <p:nvPicPr>
          <p:cNvPr id="6" name="Picture 5">
            <a:extLst>
              <a:ext uri="{FF2B5EF4-FFF2-40B4-BE49-F238E27FC236}">
                <a16:creationId xmlns:a16="http://schemas.microsoft.com/office/drawing/2014/main" id="{9162BA5B-9F0C-A3D2-5D6F-7C38F0DDA069}"/>
              </a:ext>
            </a:extLst>
          </p:cNvPr>
          <p:cNvPicPr>
            <a:picLocks noChangeAspect="1"/>
          </p:cNvPicPr>
          <p:nvPr/>
        </p:nvPicPr>
        <p:blipFill>
          <a:blip r:embed="rId3"/>
          <a:stretch>
            <a:fillRect/>
          </a:stretch>
        </p:blipFill>
        <p:spPr>
          <a:xfrm>
            <a:off x="838200" y="365125"/>
            <a:ext cx="3953741" cy="1325563"/>
          </a:xfrm>
          <a:prstGeom prst="rect">
            <a:avLst/>
          </a:prstGeom>
        </p:spPr>
      </p:pic>
    </p:spTree>
    <p:extLst>
      <p:ext uri="{BB962C8B-B14F-4D97-AF65-F5344CB8AC3E}">
        <p14:creationId xmlns:p14="http://schemas.microsoft.com/office/powerpoint/2010/main" val="36175177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744C69C-2CC8-BEA4-143F-B817EA8911E8}"/>
              </a:ext>
            </a:extLst>
          </p:cNvPr>
          <p:cNvPicPr>
            <a:picLocks noChangeAspect="1"/>
          </p:cNvPicPr>
          <p:nvPr/>
        </p:nvPicPr>
        <p:blipFill>
          <a:blip r:embed="rId2"/>
          <a:srcRect l="8070" r="8731" b="2"/>
          <a:stretch/>
        </p:blipFill>
        <p:spPr>
          <a:xfrm>
            <a:off x="626245" y="321734"/>
            <a:ext cx="5088677" cy="2905170"/>
          </a:xfrm>
          <a:prstGeom prst="rect">
            <a:avLst/>
          </a:prstGeom>
        </p:spPr>
      </p:pic>
      <p:pic>
        <p:nvPicPr>
          <p:cNvPr id="5" name="Content Placeholder 4">
            <a:extLst>
              <a:ext uri="{FF2B5EF4-FFF2-40B4-BE49-F238E27FC236}">
                <a16:creationId xmlns:a16="http://schemas.microsoft.com/office/drawing/2014/main" id="{866B025B-6A4A-A4D2-29C5-88DD0565DAC3}"/>
              </a:ext>
            </a:extLst>
          </p:cNvPr>
          <p:cNvPicPr>
            <a:picLocks noGrp="1" noChangeAspect="1"/>
          </p:cNvPicPr>
          <p:nvPr>
            <p:ph idx="1"/>
          </p:nvPr>
        </p:nvPicPr>
        <p:blipFill>
          <a:blip r:embed="rId3"/>
          <a:srcRect r="1563" b="-1"/>
          <a:stretch/>
        </p:blipFill>
        <p:spPr>
          <a:xfrm>
            <a:off x="0" y="3474720"/>
            <a:ext cx="5883965" cy="3207963"/>
          </a:xfrm>
          <a:prstGeom prst="rect">
            <a:avLst/>
          </a:prstGeom>
        </p:spPr>
      </p:pic>
      <p:pic>
        <p:nvPicPr>
          <p:cNvPr id="10" name="Picture 9">
            <a:extLst>
              <a:ext uri="{FF2B5EF4-FFF2-40B4-BE49-F238E27FC236}">
                <a16:creationId xmlns:a16="http://schemas.microsoft.com/office/drawing/2014/main" id="{30904CD7-CF6F-9526-1197-44EE0483A79F}"/>
              </a:ext>
            </a:extLst>
          </p:cNvPr>
          <p:cNvPicPr>
            <a:picLocks noChangeAspect="1"/>
          </p:cNvPicPr>
          <p:nvPr/>
        </p:nvPicPr>
        <p:blipFill>
          <a:blip r:embed="rId4"/>
          <a:srcRect l="10325" r="11997" b="1"/>
          <a:stretch/>
        </p:blipFill>
        <p:spPr>
          <a:xfrm>
            <a:off x="6308034" y="876609"/>
            <a:ext cx="5426764" cy="4960172"/>
          </a:xfrm>
          <a:prstGeom prst="rect">
            <a:avLst/>
          </a:prstGeom>
        </p:spPr>
      </p:pic>
      <p:pic>
        <p:nvPicPr>
          <p:cNvPr id="6" name="Picture 5">
            <a:extLst>
              <a:ext uri="{FF2B5EF4-FFF2-40B4-BE49-F238E27FC236}">
                <a16:creationId xmlns:a16="http://schemas.microsoft.com/office/drawing/2014/main" id="{458A96B5-A5EF-E28C-794E-0FB078A56320}"/>
              </a:ext>
            </a:extLst>
          </p:cNvPr>
          <p:cNvPicPr>
            <a:picLocks noChangeAspect="1"/>
          </p:cNvPicPr>
          <p:nvPr/>
        </p:nvPicPr>
        <p:blipFill>
          <a:blip r:embed="rId5"/>
          <a:stretch>
            <a:fillRect/>
          </a:stretch>
        </p:blipFill>
        <p:spPr>
          <a:xfrm>
            <a:off x="9934646" y="6026299"/>
            <a:ext cx="1933443" cy="831701"/>
          </a:xfrm>
          <a:prstGeom prst="rect">
            <a:avLst/>
          </a:prstGeom>
        </p:spPr>
      </p:pic>
    </p:spTree>
    <p:extLst>
      <p:ext uri="{BB962C8B-B14F-4D97-AF65-F5344CB8AC3E}">
        <p14:creationId xmlns:p14="http://schemas.microsoft.com/office/powerpoint/2010/main" val="4531135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AAF730F-1340-D68F-CAB6-6640126D3B7B}"/>
              </a:ext>
            </a:extLst>
          </p:cNvPr>
          <p:cNvSpPr>
            <a:spLocks noGrp="1"/>
          </p:cNvSpPr>
          <p:nvPr>
            <p:ph idx="1"/>
          </p:nvPr>
        </p:nvSpPr>
        <p:spPr/>
        <p:txBody>
          <a:bodyPr>
            <a:normAutofit lnSpcReduction="10000"/>
          </a:bodyPr>
          <a:lstStyle/>
          <a:p>
            <a:pPr algn="l"/>
            <a:r>
              <a:rPr lang="en-GB" b="0" i="0" dirty="0">
                <a:solidFill>
                  <a:srgbClr val="333333"/>
                </a:solidFill>
                <a:effectLst/>
                <a:latin typeface="bahnschrift" panose="020B0502040204020203" pitchFamily="34" charset="0"/>
              </a:rPr>
              <a:t>Urban street gangs play a key – and rising - role in the distribution of class A drugs, particularly heroin and crack cocaine. By their nature, </a:t>
            </a:r>
            <a:r>
              <a:rPr lang="en-GB" b="0" i="0" u="sng" dirty="0">
                <a:solidFill>
                  <a:srgbClr val="005E8D"/>
                </a:solidFill>
                <a:effectLst/>
                <a:latin typeface="bahnschrift" panose="020B0502040204020203" pitchFamily="34" charset="0"/>
                <a:hlinkClick r:id="rId2"/>
              </a:rPr>
              <a:t>County Line</a:t>
            </a:r>
            <a:r>
              <a:rPr lang="en-GB" b="0" i="0" dirty="0">
                <a:solidFill>
                  <a:srgbClr val="333333"/>
                </a:solidFill>
                <a:effectLst/>
                <a:latin typeface="bahnschrift" panose="020B0502040204020203" pitchFamily="34" charset="0"/>
              </a:rPr>
              <a:t> drug networks tend to operate across police and local authority boundaries, although not exclusively.</a:t>
            </a:r>
          </a:p>
          <a:p>
            <a:pPr algn="l"/>
            <a:r>
              <a:rPr lang="en-GB" b="0" i="0" dirty="0">
                <a:solidFill>
                  <a:srgbClr val="333333"/>
                </a:solidFill>
                <a:effectLst/>
                <a:latin typeface="bahnschrift" panose="020B0502040204020203" pitchFamily="34" charset="0"/>
              </a:rPr>
              <a:t>County Lines are not defined by the distance between the point of control and the point of distribution, but rather the mechanism by which that method of supply is supported; namely the use of a mobile telephone line and the use of vulnerable adults and children to facilitate the distribution. Importing areas are reporting increased levels of violence and weapons-related crimes as a result of this trend.</a:t>
            </a:r>
          </a:p>
          <a:p>
            <a:endParaRPr lang="en-GB" dirty="0"/>
          </a:p>
        </p:txBody>
      </p:sp>
      <p:pic>
        <p:nvPicPr>
          <p:cNvPr id="4" name="Picture 3">
            <a:extLst>
              <a:ext uri="{FF2B5EF4-FFF2-40B4-BE49-F238E27FC236}">
                <a16:creationId xmlns:a16="http://schemas.microsoft.com/office/drawing/2014/main" id="{50CC9DFF-95E4-F32D-1B15-CC900C3D5D5B}"/>
              </a:ext>
            </a:extLst>
          </p:cNvPr>
          <p:cNvPicPr>
            <a:picLocks noChangeAspect="1"/>
          </p:cNvPicPr>
          <p:nvPr/>
        </p:nvPicPr>
        <p:blipFill>
          <a:blip r:embed="rId3"/>
          <a:stretch>
            <a:fillRect/>
          </a:stretch>
        </p:blipFill>
        <p:spPr>
          <a:xfrm>
            <a:off x="9914020" y="5988288"/>
            <a:ext cx="1933443" cy="831701"/>
          </a:xfrm>
          <a:prstGeom prst="rect">
            <a:avLst/>
          </a:prstGeom>
        </p:spPr>
      </p:pic>
      <p:pic>
        <p:nvPicPr>
          <p:cNvPr id="6" name="Picture 5">
            <a:extLst>
              <a:ext uri="{FF2B5EF4-FFF2-40B4-BE49-F238E27FC236}">
                <a16:creationId xmlns:a16="http://schemas.microsoft.com/office/drawing/2014/main" id="{4078F98A-9B39-1646-C4AA-4D7105F14664}"/>
              </a:ext>
            </a:extLst>
          </p:cNvPr>
          <p:cNvPicPr>
            <a:picLocks noChangeAspect="1"/>
          </p:cNvPicPr>
          <p:nvPr/>
        </p:nvPicPr>
        <p:blipFill>
          <a:blip r:embed="rId4"/>
          <a:stretch>
            <a:fillRect/>
          </a:stretch>
        </p:blipFill>
        <p:spPr>
          <a:xfrm>
            <a:off x="838200" y="189278"/>
            <a:ext cx="3100754" cy="1325563"/>
          </a:xfrm>
          <a:prstGeom prst="rect">
            <a:avLst/>
          </a:prstGeom>
        </p:spPr>
      </p:pic>
    </p:spTree>
    <p:extLst>
      <p:ext uri="{BB962C8B-B14F-4D97-AF65-F5344CB8AC3E}">
        <p14:creationId xmlns:p14="http://schemas.microsoft.com/office/powerpoint/2010/main" val="23861764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961E0-638F-4322-3600-F8E405CCEF5E}"/>
              </a:ext>
            </a:extLst>
          </p:cNvPr>
          <p:cNvSpPr>
            <a:spLocks noGrp="1"/>
          </p:cNvSpPr>
          <p:nvPr>
            <p:ph type="title"/>
          </p:nvPr>
        </p:nvSpPr>
        <p:spPr>
          <a:xfrm>
            <a:off x="640080" y="325369"/>
            <a:ext cx="4368602" cy="1110435"/>
          </a:xfrm>
        </p:spPr>
        <p:txBody>
          <a:bodyPr anchor="b">
            <a:normAutofit fontScale="90000"/>
          </a:bodyPr>
          <a:lstStyle/>
          <a:p>
            <a:r>
              <a:rPr lang="en-GB" sz="4000" dirty="0"/>
              <a:t>NPCC News </a:t>
            </a:r>
            <a:br>
              <a:rPr lang="en-GB" sz="4000" dirty="0"/>
            </a:br>
            <a:r>
              <a:rPr lang="en-GB" sz="4000" dirty="0"/>
              <a:t>5th Nov 2024</a:t>
            </a:r>
          </a:p>
        </p:txBody>
      </p:sp>
      <p:sp>
        <p:nvSpPr>
          <p:cNvPr id="3" name="Content Placeholder 2">
            <a:extLst>
              <a:ext uri="{FF2B5EF4-FFF2-40B4-BE49-F238E27FC236}">
                <a16:creationId xmlns:a16="http://schemas.microsoft.com/office/drawing/2014/main" id="{00330852-5889-B475-73D4-CA03AD05612C}"/>
              </a:ext>
            </a:extLst>
          </p:cNvPr>
          <p:cNvSpPr>
            <a:spLocks noGrp="1"/>
          </p:cNvSpPr>
          <p:nvPr>
            <p:ph idx="1"/>
          </p:nvPr>
        </p:nvSpPr>
        <p:spPr>
          <a:xfrm>
            <a:off x="640080" y="2872899"/>
            <a:ext cx="4243589" cy="3320668"/>
          </a:xfrm>
        </p:spPr>
        <p:txBody>
          <a:bodyPr>
            <a:normAutofit/>
          </a:bodyPr>
          <a:lstStyle/>
          <a:p>
            <a:r>
              <a:rPr lang="en-GB" sz="1500"/>
              <a:t>County lines are becoming more localised.</a:t>
            </a:r>
          </a:p>
          <a:p>
            <a:r>
              <a:rPr lang="en-GB" sz="1500"/>
              <a:t>Cross force lines have reduced by 12.2%</a:t>
            </a:r>
          </a:p>
          <a:p>
            <a:r>
              <a:rPr lang="en-GB" sz="1500"/>
              <a:t>In force County lines have increased by 232% year on year.</a:t>
            </a:r>
          </a:p>
          <a:p>
            <a:r>
              <a:rPr lang="en-GB" sz="1500"/>
              <a:t>Between April 2023 and March 2024 more adults and fewer children have been recorded by the police as having County lines involvement (both victim and perpetrator).</a:t>
            </a:r>
          </a:p>
          <a:p>
            <a:endParaRPr lang="en-GB" sz="1500"/>
          </a:p>
          <a:p>
            <a:endParaRPr lang="en-GB" sz="1500"/>
          </a:p>
          <a:p>
            <a:r>
              <a:rPr lang="en-GB" sz="1500">
                <a:hlinkClick r:id="rId2"/>
              </a:rPr>
              <a:t>County Lines becoming more localised</a:t>
            </a:r>
            <a:endParaRPr lang="en-GB" sz="1500"/>
          </a:p>
        </p:txBody>
      </p:sp>
      <p:pic>
        <p:nvPicPr>
          <p:cNvPr id="7" name="Picture 6">
            <a:extLst>
              <a:ext uri="{FF2B5EF4-FFF2-40B4-BE49-F238E27FC236}">
                <a16:creationId xmlns:a16="http://schemas.microsoft.com/office/drawing/2014/main" id="{518D9670-4CA8-92F4-9FAD-1754CCED4071}"/>
              </a:ext>
            </a:extLst>
          </p:cNvPr>
          <p:cNvPicPr>
            <a:picLocks noChangeAspect="1"/>
          </p:cNvPicPr>
          <p:nvPr/>
        </p:nvPicPr>
        <p:blipFill>
          <a:blip r:embed="rId3"/>
          <a:srcRect l="25032" r="2005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5595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51DBAE-DDF6-F860-3E8F-925A889186B5}"/>
              </a:ext>
            </a:extLst>
          </p:cNvPr>
          <p:cNvSpPr>
            <a:spLocks noGrp="1"/>
          </p:cNvSpPr>
          <p:nvPr>
            <p:ph sz="half" idx="1"/>
          </p:nvPr>
        </p:nvSpPr>
        <p:spPr/>
        <p:txBody>
          <a:bodyPr/>
          <a:lstStyle/>
          <a:p>
            <a:r>
              <a:rPr lang="en-GB" sz="2800" dirty="0">
                <a:hlinkClick r:id="rId2"/>
              </a:rPr>
              <a:t>Modern Slavery: County Lines – YouTube</a:t>
            </a:r>
            <a:endParaRPr lang="en-GB" sz="2800" dirty="0"/>
          </a:p>
          <a:p>
            <a:endParaRPr lang="en-GB" dirty="0"/>
          </a:p>
        </p:txBody>
      </p:sp>
      <p:pic>
        <p:nvPicPr>
          <p:cNvPr id="6" name="Content Placeholder 5">
            <a:extLst>
              <a:ext uri="{FF2B5EF4-FFF2-40B4-BE49-F238E27FC236}">
                <a16:creationId xmlns:a16="http://schemas.microsoft.com/office/drawing/2014/main" id="{028D302D-3E51-8D4A-35EE-226DAD47AFC4}"/>
              </a:ext>
            </a:extLst>
          </p:cNvPr>
          <p:cNvPicPr>
            <a:picLocks noGrp="1" noChangeAspect="1"/>
          </p:cNvPicPr>
          <p:nvPr>
            <p:ph sz="half" idx="2"/>
          </p:nvPr>
        </p:nvPicPr>
        <p:blipFill>
          <a:blip r:embed="rId3"/>
          <a:stretch>
            <a:fillRect/>
          </a:stretch>
        </p:blipFill>
        <p:spPr>
          <a:xfrm>
            <a:off x="6499128" y="363415"/>
            <a:ext cx="4527743" cy="5813548"/>
          </a:xfrm>
        </p:spPr>
      </p:pic>
    </p:spTree>
    <p:extLst>
      <p:ext uri="{BB962C8B-B14F-4D97-AF65-F5344CB8AC3E}">
        <p14:creationId xmlns:p14="http://schemas.microsoft.com/office/powerpoint/2010/main" val="19126836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Content Placeholder 9">
            <a:extLst>
              <a:ext uri="{FF2B5EF4-FFF2-40B4-BE49-F238E27FC236}">
                <a16:creationId xmlns:a16="http://schemas.microsoft.com/office/drawing/2014/main" id="{AB73D580-81C4-1086-BD92-80A720F0612C}"/>
              </a:ext>
            </a:extLst>
          </p:cNvPr>
          <p:cNvPicPr>
            <a:picLocks noGrp="1" noChangeAspect="1"/>
          </p:cNvPicPr>
          <p:nvPr>
            <p:ph sz="half" idx="1"/>
          </p:nvPr>
        </p:nvPicPr>
        <p:blipFill>
          <a:blip r:embed="rId2"/>
          <a:stretch>
            <a:fillRect/>
          </a:stretch>
        </p:blipFill>
        <p:spPr>
          <a:xfrm>
            <a:off x="838199" y="1418492"/>
            <a:ext cx="10451123" cy="5310554"/>
          </a:xfrm>
        </p:spPr>
      </p:pic>
      <p:pic>
        <p:nvPicPr>
          <p:cNvPr id="12" name="Picture 11">
            <a:extLst>
              <a:ext uri="{FF2B5EF4-FFF2-40B4-BE49-F238E27FC236}">
                <a16:creationId xmlns:a16="http://schemas.microsoft.com/office/drawing/2014/main" id="{2DC40473-0637-ADC9-E7C6-925A2F00C335}"/>
              </a:ext>
            </a:extLst>
          </p:cNvPr>
          <p:cNvPicPr>
            <a:picLocks noChangeAspect="1"/>
          </p:cNvPicPr>
          <p:nvPr/>
        </p:nvPicPr>
        <p:blipFill>
          <a:blip r:embed="rId3"/>
          <a:stretch>
            <a:fillRect/>
          </a:stretch>
        </p:blipFill>
        <p:spPr>
          <a:xfrm>
            <a:off x="890955" y="346809"/>
            <a:ext cx="7373379" cy="962159"/>
          </a:xfrm>
          <a:prstGeom prst="rect">
            <a:avLst/>
          </a:prstGeom>
        </p:spPr>
      </p:pic>
    </p:spTree>
    <p:extLst>
      <p:ext uri="{BB962C8B-B14F-4D97-AF65-F5344CB8AC3E}">
        <p14:creationId xmlns:p14="http://schemas.microsoft.com/office/powerpoint/2010/main" val="19049545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5">
            <a:extLst>
              <a:ext uri="{FF2B5EF4-FFF2-40B4-BE49-F238E27FC236}">
                <a16:creationId xmlns:a16="http://schemas.microsoft.com/office/drawing/2014/main" id="{1FA432BC-100F-3A11-64FA-BBAD0AD6162E}"/>
              </a:ext>
            </a:extLst>
          </p:cNvPr>
          <p:cNvPicPr>
            <a:picLocks noGrp="1" noChangeAspect="1"/>
          </p:cNvPicPr>
          <p:nvPr>
            <p:ph sz="half" idx="2"/>
          </p:nvPr>
        </p:nvPicPr>
        <p:blipFill>
          <a:blip r:embed="rId2"/>
          <a:stretch>
            <a:fillRect/>
          </a:stretch>
        </p:blipFill>
        <p:spPr>
          <a:xfrm>
            <a:off x="3852724" y="365125"/>
            <a:ext cx="4974753" cy="5437798"/>
          </a:xfrm>
        </p:spPr>
      </p:pic>
      <p:pic>
        <p:nvPicPr>
          <p:cNvPr id="6" name="Content Placeholder 5">
            <a:extLst>
              <a:ext uri="{FF2B5EF4-FFF2-40B4-BE49-F238E27FC236}">
                <a16:creationId xmlns:a16="http://schemas.microsoft.com/office/drawing/2014/main" id="{6900CCCB-BF00-981D-4CFE-FB81443524C7}"/>
              </a:ext>
            </a:extLst>
          </p:cNvPr>
          <p:cNvPicPr>
            <a:picLocks noGrp="1" noChangeAspect="1"/>
          </p:cNvPicPr>
          <p:nvPr>
            <p:ph sz="half" idx="1"/>
          </p:nvPr>
        </p:nvPicPr>
        <p:blipFill>
          <a:blip r:embed="rId3"/>
          <a:stretch>
            <a:fillRect/>
          </a:stretch>
        </p:blipFill>
        <p:spPr>
          <a:xfrm>
            <a:off x="1143000" y="5996705"/>
            <a:ext cx="5181600" cy="650280"/>
          </a:xfrm>
          <a:prstGeom prst="rect">
            <a:avLst/>
          </a:prstGeom>
        </p:spPr>
      </p:pic>
      <p:pic>
        <p:nvPicPr>
          <p:cNvPr id="7" name="Picture 6">
            <a:extLst>
              <a:ext uri="{FF2B5EF4-FFF2-40B4-BE49-F238E27FC236}">
                <a16:creationId xmlns:a16="http://schemas.microsoft.com/office/drawing/2014/main" id="{53829EED-6F13-654F-6B7E-142978D1074E}"/>
              </a:ext>
            </a:extLst>
          </p:cNvPr>
          <p:cNvPicPr>
            <a:picLocks noChangeAspect="1"/>
          </p:cNvPicPr>
          <p:nvPr/>
        </p:nvPicPr>
        <p:blipFill>
          <a:blip r:embed="rId4"/>
          <a:stretch>
            <a:fillRect/>
          </a:stretch>
        </p:blipFill>
        <p:spPr>
          <a:xfrm>
            <a:off x="9648092" y="5802923"/>
            <a:ext cx="2543908" cy="962159"/>
          </a:xfrm>
          <a:prstGeom prst="rect">
            <a:avLst/>
          </a:prstGeom>
        </p:spPr>
      </p:pic>
    </p:spTree>
    <p:extLst>
      <p:ext uri="{BB962C8B-B14F-4D97-AF65-F5344CB8AC3E}">
        <p14:creationId xmlns:p14="http://schemas.microsoft.com/office/powerpoint/2010/main" val="926374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13F59BA1-C381-B353-F3CA-BF604D3EB144}"/>
              </a:ext>
            </a:extLst>
          </p:cNvPr>
          <p:cNvPicPr>
            <a:picLocks noGrp="1" noChangeAspect="1"/>
          </p:cNvPicPr>
          <p:nvPr>
            <p:ph idx="1"/>
          </p:nvPr>
        </p:nvPicPr>
        <p:blipFill>
          <a:blip r:embed="rId2"/>
          <a:stretch>
            <a:fillRect/>
          </a:stretch>
        </p:blipFill>
        <p:spPr>
          <a:xfrm>
            <a:off x="0" y="1"/>
            <a:ext cx="12191999" cy="6858000"/>
          </a:xfrm>
        </p:spPr>
      </p:pic>
      <p:pic>
        <p:nvPicPr>
          <p:cNvPr id="7" name="Picture 6">
            <a:extLst>
              <a:ext uri="{FF2B5EF4-FFF2-40B4-BE49-F238E27FC236}">
                <a16:creationId xmlns:a16="http://schemas.microsoft.com/office/drawing/2014/main" id="{2843CE94-9A77-2473-AEFA-1512432FCDC9}"/>
              </a:ext>
            </a:extLst>
          </p:cNvPr>
          <p:cNvPicPr>
            <a:picLocks noChangeAspect="1"/>
          </p:cNvPicPr>
          <p:nvPr/>
        </p:nvPicPr>
        <p:blipFill>
          <a:blip r:embed="rId3"/>
          <a:stretch>
            <a:fillRect/>
          </a:stretch>
        </p:blipFill>
        <p:spPr>
          <a:xfrm>
            <a:off x="10315312" y="4471111"/>
            <a:ext cx="1876687" cy="762106"/>
          </a:xfrm>
          <a:prstGeom prst="rect">
            <a:avLst/>
          </a:prstGeom>
        </p:spPr>
      </p:pic>
    </p:spTree>
    <p:extLst>
      <p:ext uri="{BB962C8B-B14F-4D97-AF65-F5344CB8AC3E}">
        <p14:creationId xmlns:p14="http://schemas.microsoft.com/office/powerpoint/2010/main" val="10067633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8A86CECB-F399-5121-5A16-BB1778F2CAFA}"/>
              </a:ext>
            </a:extLst>
          </p:cNvPr>
          <p:cNvPicPr>
            <a:picLocks noGrp="1" noChangeAspect="1"/>
          </p:cNvPicPr>
          <p:nvPr>
            <p:ph idx="1"/>
          </p:nvPr>
        </p:nvPicPr>
        <p:blipFill>
          <a:blip r:embed="rId2"/>
          <a:stretch>
            <a:fillRect/>
          </a:stretch>
        </p:blipFill>
        <p:spPr>
          <a:xfrm>
            <a:off x="838200" y="1956476"/>
            <a:ext cx="10202694" cy="1472524"/>
          </a:xfrm>
        </p:spPr>
      </p:pic>
      <p:pic>
        <p:nvPicPr>
          <p:cNvPr id="7" name="Picture 6">
            <a:extLst>
              <a:ext uri="{FF2B5EF4-FFF2-40B4-BE49-F238E27FC236}">
                <a16:creationId xmlns:a16="http://schemas.microsoft.com/office/drawing/2014/main" id="{AEF0838E-59BE-C4E2-A3A9-3AA701CAAE7C}"/>
              </a:ext>
            </a:extLst>
          </p:cNvPr>
          <p:cNvPicPr>
            <a:picLocks noChangeAspect="1"/>
          </p:cNvPicPr>
          <p:nvPr/>
        </p:nvPicPr>
        <p:blipFill>
          <a:blip r:embed="rId3"/>
          <a:stretch>
            <a:fillRect/>
          </a:stretch>
        </p:blipFill>
        <p:spPr>
          <a:xfrm>
            <a:off x="838199" y="3793787"/>
            <a:ext cx="10515599" cy="2402732"/>
          </a:xfrm>
          <a:prstGeom prst="rect">
            <a:avLst/>
          </a:prstGeom>
        </p:spPr>
      </p:pic>
      <p:pic>
        <p:nvPicPr>
          <p:cNvPr id="9" name="Picture 8">
            <a:extLst>
              <a:ext uri="{FF2B5EF4-FFF2-40B4-BE49-F238E27FC236}">
                <a16:creationId xmlns:a16="http://schemas.microsoft.com/office/drawing/2014/main" id="{7179CEE1-2618-9B9E-B58D-43E0B0AE627A}"/>
              </a:ext>
            </a:extLst>
          </p:cNvPr>
          <p:cNvPicPr>
            <a:picLocks noChangeAspect="1"/>
          </p:cNvPicPr>
          <p:nvPr/>
        </p:nvPicPr>
        <p:blipFill>
          <a:blip r:embed="rId4"/>
          <a:stretch>
            <a:fillRect/>
          </a:stretch>
        </p:blipFill>
        <p:spPr>
          <a:xfrm>
            <a:off x="758758" y="204281"/>
            <a:ext cx="10856068" cy="1387408"/>
          </a:xfrm>
          <a:prstGeom prst="rect">
            <a:avLst/>
          </a:prstGeom>
        </p:spPr>
      </p:pic>
      <p:pic>
        <p:nvPicPr>
          <p:cNvPr id="10" name="Picture 9">
            <a:extLst>
              <a:ext uri="{FF2B5EF4-FFF2-40B4-BE49-F238E27FC236}">
                <a16:creationId xmlns:a16="http://schemas.microsoft.com/office/drawing/2014/main" id="{EEF97C83-732E-DF56-90C9-C38566661EEB}"/>
              </a:ext>
            </a:extLst>
          </p:cNvPr>
          <p:cNvPicPr>
            <a:picLocks noChangeAspect="1"/>
          </p:cNvPicPr>
          <p:nvPr/>
        </p:nvPicPr>
        <p:blipFill>
          <a:blip r:embed="rId5"/>
          <a:stretch>
            <a:fillRect/>
          </a:stretch>
        </p:blipFill>
        <p:spPr>
          <a:xfrm>
            <a:off x="9914020" y="6284068"/>
            <a:ext cx="1933443" cy="535921"/>
          </a:xfrm>
          <a:prstGeom prst="rect">
            <a:avLst/>
          </a:prstGeom>
        </p:spPr>
      </p:pic>
    </p:spTree>
    <p:extLst>
      <p:ext uri="{BB962C8B-B14F-4D97-AF65-F5344CB8AC3E}">
        <p14:creationId xmlns:p14="http://schemas.microsoft.com/office/powerpoint/2010/main" val="15312340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40EEA-A83F-9400-143F-757F54D25A6D}"/>
              </a:ext>
            </a:extLst>
          </p:cNvPr>
          <p:cNvSpPr>
            <a:spLocks noGrp="1"/>
          </p:cNvSpPr>
          <p:nvPr>
            <p:ph type="title"/>
          </p:nvPr>
        </p:nvSpPr>
        <p:spPr/>
        <p:txBody>
          <a:bodyPr/>
          <a:lstStyle/>
          <a:p>
            <a:r>
              <a:rPr lang="en-GB" dirty="0"/>
              <a:t>Human Trafficking</a:t>
            </a:r>
          </a:p>
        </p:txBody>
      </p:sp>
      <p:sp>
        <p:nvSpPr>
          <p:cNvPr id="3" name="Content Placeholder 2">
            <a:extLst>
              <a:ext uri="{FF2B5EF4-FFF2-40B4-BE49-F238E27FC236}">
                <a16:creationId xmlns:a16="http://schemas.microsoft.com/office/drawing/2014/main" id="{B44DC755-0A36-F35B-3BE0-53B67EA3F707}"/>
              </a:ext>
            </a:extLst>
          </p:cNvPr>
          <p:cNvSpPr>
            <a:spLocks noGrp="1"/>
          </p:cNvSpPr>
          <p:nvPr>
            <p:ph idx="1"/>
          </p:nvPr>
        </p:nvSpPr>
        <p:spPr/>
        <p:txBody>
          <a:bodyPr/>
          <a:lstStyle/>
          <a:p>
            <a:r>
              <a:rPr lang="en-GB" b="0" i="0" dirty="0">
                <a:solidFill>
                  <a:srgbClr val="333333"/>
                </a:solidFill>
                <a:effectLst/>
                <a:latin typeface="bahnschrift" panose="020B0502040204020203" pitchFamily="34" charset="0"/>
              </a:rPr>
              <a:t>Cannabis gangs in particular are notorious for the trafficking and exploitation of Vietnamese children and other vulnerable people to carry out live-in work in dangerous cannabis factories. </a:t>
            </a:r>
          </a:p>
          <a:p>
            <a:endParaRPr lang="en-GB" dirty="0">
              <a:solidFill>
                <a:srgbClr val="333333"/>
              </a:solidFill>
              <a:latin typeface="bahnschrift" panose="020B0502040204020203" pitchFamily="34" charset="0"/>
            </a:endParaRPr>
          </a:p>
          <a:p>
            <a:endParaRPr lang="en-GB" b="0" i="0" dirty="0">
              <a:solidFill>
                <a:srgbClr val="333333"/>
              </a:solidFill>
              <a:effectLst/>
              <a:latin typeface="bahnschrift" panose="020B0502040204020203" pitchFamily="34" charset="0"/>
            </a:endParaRPr>
          </a:p>
          <a:p>
            <a:endParaRPr lang="en-GB" dirty="0"/>
          </a:p>
          <a:p>
            <a:endParaRPr lang="en-GB" dirty="0"/>
          </a:p>
        </p:txBody>
      </p:sp>
      <p:pic>
        <p:nvPicPr>
          <p:cNvPr id="6" name="Picture 5">
            <a:extLst>
              <a:ext uri="{FF2B5EF4-FFF2-40B4-BE49-F238E27FC236}">
                <a16:creationId xmlns:a16="http://schemas.microsoft.com/office/drawing/2014/main" id="{6D5213D3-AFF3-A210-3E4D-DD913ECB7000}"/>
              </a:ext>
            </a:extLst>
          </p:cNvPr>
          <p:cNvPicPr>
            <a:picLocks noChangeAspect="1"/>
          </p:cNvPicPr>
          <p:nvPr/>
        </p:nvPicPr>
        <p:blipFill>
          <a:blip r:embed="rId2"/>
          <a:stretch>
            <a:fillRect/>
          </a:stretch>
        </p:blipFill>
        <p:spPr>
          <a:xfrm>
            <a:off x="9891623" y="4744528"/>
            <a:ext cx="1596427" cy="1072373"/>
          </a:xfrm>
          <a:prstGeom prst="rect">
            <a:avLst/>
          </a:prstGeom>
        </p:spPr>
      </p:pic>
    </p:spTree>
    <p:extLst>
      <p:ext uri="{BB962C8B-B14F-4D97-AF65-F5344CB8AC3E}">
        <p14:creationId xmlns:p14="http://schemas.microsoft.com/office/powerpoint/2010/main" val="25865294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A797EAF-A76C-41C4-0AA8-F4291065D3C5}"/>
              </a:ext>
            </a:extLst>
          </p:cNvPr>
          <p:cNvPicPr>
            <a:picLocks noChangeAspect="1"/>
          </p:cNvPicPr>
          <p:nvPr/>
        </p:nvPicPr>
        <p:blipFill>
          <a:blip r:embed="rId2"/>
          <a:stretch>
            <a:fillRect/>
          </a:stretch>
        </p:blipFill>
        <p:spPr>
          <a:xfrm>
            <a:off x="1189409" y="1853125"/>
            <a:ext cx="9515259" cy="4217665"/>
          </a:xfrm>
          <a:prstGeom prst="rect">
            <a:avLst/>
          </a:prstGeom>
        </p:spPr>
      </p:pic>
      <p:pic>
        <p:nvPicPr>
          <p:cNvPr id="5" name="Picture 4">
            <a:extLst>
              <a:ext uri="{FF2B5EF4-FFF2-40B4-BE49-F238E27FC236}">
                <a16:creationId xmlns:a16="http://schemas.microsoft.com/office/drawing/2014/main" id="{D605BCC7-B728-6C6D-0415-DD3352226253}"/>
              </a:ext>
            </a:extLst>
          </p:cNvPr>
          <p:cNvPicPr>
            <a:picLocks noChangeAspect="1"/>
          </p:cNvPicPr>
          <p:nvPr/>
        </p:nvPicPr>
        <p:blipFill>
          <a:blip r:embed="rId3"/>
          <a:stretch>
            <a:fillRect/>
          </a:stretch>
        </p:blipFill>
        <p:spPr>
          <a:xfrm>
            <a:off x="1189409" y="365125"/>
            <a:ext cx="2564444" cy="1209708"/>
          </a:xfrm>
          <a:prstGeom prst="rect">
            <a:avLst/>
          </a:prstGeom>
        </p:spPr>
      </p:pic>
    </p:spTree>
    <p:extLst>
      <p:ext uri="{BB962C8B-B14F-4D97-AF65-F5344CB8AC3E}">
        <p14:creationId xmlns:p14="http://schemas.microsoft.com/office/powerpoint/2010/main" val="28521971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5803A136-EA34-038F-15CC-A53919CA5FCB}"/>
              </a:ext>
            </a:extLst>
          </p:cNvPr>
          <p:cNvPicPr>
            <a:picLocks noGrp="1" noChangeAspect="1"/>
          </p:cNvPicPr>
          <p:nvPr>
            <p:ph idx="1"/>
          </p:nvPr>
        </p:nvPicPr>
        <p:blipFill>
          <a:blip r:embed="rId2"/>
          <a:stretch>
            <a:fillRect/>
          </a:stretch>
        </p:blipFill>
        <p:spPr>
          <a:xfrm>
            <a:off x="1527243" y="535021"/>
            <a:ext cx="7170406" cy="5641942"/>
          </a:xfrm>
        </p:spPr>
      </p:pic>
      <p:sp>
        <p:nvSpPr>
          <p:cNvPr id="5" name="TextBox 4">
            <a:extLst>
              <a:ext uri="{FF2B5EF4-FFF2-40B4-BE49-F238E27FC236}">
                <a16:creationId xmlns:a16="http://schemas.microsoft.com/office/drawing/2014/main" id="{33A60FDC-CBAB-E3C9-ADE5-5C8713A88A59}"/>
              </a:ext>
            </a:extLst>
          </p:cNvPr>
          <p:cNvSpPr txBox="1"/>
          <p:nvPr/>
        </p:nvSpPr>
        <p:spPr>
          <a:xfrm>
            <a:off x="9834663" y="6176963"/>
            <a:ext cx="6750996" cy="369332"/>
          </a:xfrm>
          <a:prstGeom prst="rect">
            <a:avLst/>
          </a:prstGeom>
          <a:noFill/>
        </p:spPr>
        <p:txBody>
          <a:bodyPr wrap="square">
            <a:spAutoFit/>
          </a:bodyPr>
          <a:lstStyle/>
          <a:p>
            <a:r>
              <a:rPr lang="en-GB" dirty="0">
                <a:hlinkClick r:id="rId3"/>
              </a:rPr>
              <a:t>Human trafficking</a:t>
            </a:r>
            <a:endParaRPr lang="en-GB" dirty="0"/>
          </a:p>
        </p:txBody>
      </p:sp>
    </p:spTree>
    <p:extLst>
      <p:ext uri="{BB962C8B-B14F-4D97-AF65-F5344CB8AC3E}">
        <p14:creationId xmlns:p14="http://schemas.microsoft.com/office/powerpoint/2010/main" val="17131093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C70919-D88F-C705-8110-5C6B5DB8E19E}"/>
              </a:ext>
            </a:extLst>
          </p:cNvPr>
          <p:cNvSpPr>
            <a:spLocks noGrp="1"/>
          </p:cNvSpPr>
          <p:nvPr>
            <p:ph type="title"/>
          </p:nvPr>
        </p:nvSpPr>
        <p:spPr>
          <a:xfrm>
            <a:off x="504967" y="675564"/>
            <a:ext cx="3609833" cy="5204085"/>
          </a:xfrm>
        </p:spPr>
        <p:txBody>
          <a:bodyPr>
            <a:normAutofit/>
          </a:bodyPr>
          <a:lstStyle/>
          <a:p>
            <a:r>
              <a:rPr lang="en-GB"/>
              <a:t>Other types of Human Trafficking</a:t>
            </a:r>
            <a:endParaRPr lang="en-GB" dirty="0"/>
          </a:p>
        </p:txBody>
      </p:sp>
      <p:graphicFrame>
        <p:nvGraphicFramePr>
          <p:cNvPr id="27" name="Content Placeholder 2">
            <a:extLst>
              <a:ext uri="{FF2B5EF4-FFF2-40B4-BE49-F238E27FC236}">
                <a16:creationId xmlns:a16="http://schemas.microsoft.com/office/drawing/2014/main" id="{4E5F9FBF-9350-14B2-D109-703585848DA7}"/>
              </a:ext>
            </a:extLst>
          </p:cNvPr>
          <p:cNvGraphicFramePr>
            <a:graphicFrameLocks noGrp="1"/>
          </p:cNvGraphicFramePr>
          <p:nvPr>
            <p:ph idx="1"/>
          </p:nvPr>
        </p:nvGraphicFramePr>
        <p:xfrm>
          <a:off x="4776730" y="819369"/>
          <a:ext cx="6589260" cy="52439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219360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9FE3D8-BB5A-7991-643D-74FE41F8363A}"/>
              </a:ext>
            </a:extLst>
          </p:cNvPr>
          <p:cNvSpPr>
            <a:spLocks noGrp="1"/>
          </p:cNvSpPr>
          <p:nvPr>
            <p:ph type="title"/>
          </p:nvPr>
        </p:nvSpPr>
        <p:spPr/>
        <p:txBody>
          <a:bodyPr/>
          <a:lstStyle/>
          <a:p>
            <a:r>
              <a:rPr lang="en-GB" dirty="0">
                <a:hlinkClick r:id="rId2"/>
              </a:rPr>
              <a:t>Don’t buy into modern slavery</a:t>
            </a:r>
            <a:br>
              <a:rPr lang="en-GB" dirty="0"/>
            </a:br>
            <a:endParaRPr lang="en-GB" dirty="0"/>
          </a:p>
        </p:txBody>
      </p:sp>
      <p:pic>
        <p:nvPicPr>
          <p:cNvPr id="6" name="Content Placeholder 5">
            <a:extLst>
              <a:ext uri="{FF2B5EF4-FFF2-40B4-BE49-F238E27FC236}">
                <a16:creationId xmlns:a16="http://schemas.microsoft.com/office/drawing/2014/main" id="{0FFD3AAB-A01E-83BE-C43D-4B440FA9ECCE}"/>
              </a:ext>
            </a:extLst>
          </p:cNvPr>
          <p:cNvPicPr>
            <a:picLocks noGrp="1" noChangeAspect="1"/>
          </p:cNvPicPr>
          <p:nvPr>
            <p:ph sz="half" idx="1"/>
          </p:nvPr>
        </p:nvPicPr>
        <p:blipFill>
          <a:blip r:embed="rId3"/>
          <a:stretch>
            <a:fillRect/>
          </a:stretch>
        </p:blipFill>
        <p:spPr>
          <a:xfrm>
            <a:off x="945570" y="1412582"/>
            <a:ext cx="3267531" cy="2086266"/>
          </a:xfrm>
        </p:spPr>
      </p:pic>
      <p:pic>
        <p:nvPicPr>
          <p:cNvPr id="8" name="Picture 7">
            <a:extLst>
              <a:ext uri="{FF2B5EF4-FFF2-40B4-BE49-F238E27FC236}">
                <a16:creationId xmlns:a16="http://schemas.microsoft.com/office/drawing/2014/main" id="{8BCE683D-A865-E24E-1A9A-802D52AF52AA}"/>
              </a:ext>
            </a:extLst>
          </p:cNvPr>
          <p:cNvPicPr>
            <a:picLocks noChangeAspect="1"/>
          </p:cNvPicPr>
          <p:nvPr/>
        </p:nvPicPr>
        <p:blipFill>
          <a:blip r:embed="rId4"/>
          <a:stretch>
            <a:fillRect/>
          </a:stretch>
        </p:blipFill>
        <p:spPr>
          <a:xfrm>
            <a:off x="945570" y="3756834"/>
            <a:ext cx="3267531" cy="2086266"/>
          </a:xfrm>
          <a:prstGeom prst="rect">
            <a:avLst/>
          </a:prstGeom>
        </p:spPr>
      </p:pic>
      <p:pic>
        <p:nvPicPr>
          <p:cNvPr id="10" name="Picture 9">
            <a:extLst>
              <a:ext uri="{FF2B5EF4-FFF2-40B4-BE49-F238E27FC236}">
                <a16:creationId xmlns:a16="http://schemas.microsoft.com/office/drawing/2014/main" id="{F8144E93-85DA-C5F5-1E29-A4D490DF1742}"/>
              </a:ext>
            </a:extLst>
          </p:cNvPr>
          <p:cNvPicPr>
            <a:picLocks noChangeAspect="1"/>
          </p:cNvPicPr>
          <p:nvPr/>
        </p:nvPicPr>
        <p:blipFill>
          <a:blip r:embed="rId5"/>
          <a:stretch>
            <a:fillRect/>
          </a:stretch>
        </p:blipFill>
        <p:spPr>
          <a:xfrm>
            <a:off x="7004513" y="3214540"/>
            <a:ext cx="3346117" cy="2628560"/>
          </a:xfrm>
          <a:prstGeom prst="rect">
            <a:avLst/>
          </a:prstGeom>
        </p:spPr>
      </p:pic>
      <p:pic>
        <p:nvPicPr>
          <p:cNvPr id="12" name="Picture 11">
            <a:extLst>
              <a:ext uri="{FF2B5EF4-FFF2-40B4-BE49-F238E27FC236}">
                <a16:creationId xmlns:a16="http://schemas.microsoft.com/office/drawing/2014/main" id="{2A3B23DF-4B01-B305-62B5-21BAA079BE0F}"/>
              </a:ext>
            </a:extLst>
          </p:cNvPr>
          <p:cNvPicPr>
            <a:picLocks noChangeAspect="1"/>
          </p:cNvPicPr>
          <p:nvPr/>
        </p:nvPicPr>
        <p:blipFill>
          <a:blip r:embed="rId6"/>
          <a:stretch>
            <a:fillRect/>
          </a:stretch>
        </p:blipFill>
        <p:spPr>
          <a:xfrm>
            <a:off x="9711017" y="257115"/>
            <a:ext cx="933580" cy="857370"/>
          </a:xfrm>
          <a:prstGeom prst="rect">
            <a:avLst/>
          </a:prstGeom>
        </p:spPr>
      </p:pic>
    </p:spTree>
    <p:extLst>
      <p:ext uri="{BB962C8B-B14F-4D97-AF65-F5344CB8AC3E}">
        <p14:creationId xmlns:p14="http://schemas.microsoft.com/office/powerpoint/2010/main" val="27235865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393</Words>
  <Application>Microsoft Office PowerPoint</Application>
  <PresentationFormat>Widescreen</PresentationFormat>
  <Paragraphs>43</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Aptos</vt:lpstr>
      <vt:lpstr>Aptos Display</vt:lpstr>
      <vt:lpstr>Arial</vt:lpstr>
      <vt:lpstr>bahnschrift</vt:lpstr>
      <vt:lpstr>Office Theme</vt:lpstr>
      <vt:lpstr>Criminal Use of Road Networks</vt:lpstr>
      <vt:lpstr>Did you consider any other offences?</vt:lpstr>
      <vt:lpstr>PowerPoint Presentation</vt:lpstr>
      <vt:lpstr>PowerPoint Presentation</vt:lpstr>
      <vt:lpstr>PowerPoint Presentation</vt:lpstr>
      <vt:lpstr>NPCC News  5th Nov 2024</vt:lpstr>
      <vt:lpstr>PowerPoint Presentation</vt:lpstr>
      <vt:lpstr>PowerPoint Presentation</vt:lpstr>
      <vt:lpstr>PowerPoint Presentation</vt:lpstr>
      <vt:lpstr>PowerPoint Presentation</vt:lpstr>
      <vt:lpstr>PowerPoint Presentation</vt:lpstr>
      <vt:lpstr>Human Trafficking</vt:lpstr>
      <vt:lpstr>PowerPoint Presentation</vt:lpstr>
      <vt:lpstr>PowerPoint Presentation</vt:lpstr>
      <vt:lpstr>Other types of Human Trafficking</vt:lpstr>
      <vt:lpstr>Don’t buy into modern slavery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Melanie Thomas</cp:lastModifiedBy>
  <cp:revision>6</cp:revision>
  <dcterms:created xsi:type="dcterms:W3CDTF">2024-11-25T10:19:34Z</dcterms:created>
  <dcterms:modified xsi:type="dcterms:W3CDTF">2024-11-25T11:15:56Z</dcterms:modified>
</cp:coreProperties>
</file>