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sldIdLst>
    <p:sldId id="266" r:id="rId25"/>
    <p:sldId id="268" r:id="rId26"/>
    <p:sldId id="269" r:id="rId27"/>
    <p:sldId id="270" r:id="rId28"/>
    <p:sldId id="271" r:id="rId29"/>
    <p:sldId id="272" r:id="rId30"/>
    <p:sldId id="273" r:id="rId31"/>
    <p:sldId id="274" r:id="rId32"/>
    <p:sldId id="275" r:id="rId33"/>
    <p:sldId id="276" r:id="rId34"/>
    <p:sldId id="277" r:id="rId35"/>
    <p:sldId id="278" r:id="rId36"/>
    <p:sldId id="279" r:id="rId37"/>
    <p:sldId id="280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>
        <p:scale>
          <a:sx n="82" d="100"/>
          <a:sy n="82" d="100"/>
        </p:scale>
        <p:origin x="53" y="1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Mosey" userId="1fce0f73-4c33-467c-99c6-1dba87d98ca4" providerId="ADAL" clId="{45C34B6F-761E-49BF-B1B5-586EBFAE1980}"/>
    <pc:docChg chg="custSel addSld modSld">
      <pc:chgData name="Stephen Mosey" userId="1fce0f73-4c33-467c-99c6-1dba87d98ca4" providerId="ADAL" clId="{45C34B6F-761E-49BF-B1B5-586EBFAE1980}" dt="2022-04-28T10:56:33.801" v="324" actId="20577"/>
      <pc:docMkLst>
        <pc:docMk/>
      </pc:docMkLst>
      <pc:sldChg chg="modSp mod">
        <pc:chgData name="Stephen Mosey" userId="1fce0f73-4c33-467c-99c6-1dba87d98ca4" providerId="ADAL" clId="{45C34B6F-761E-49BF-B1B5-586EBFAE1980}" dt="2022-04-28T10:16:55.781" v="136" actId="20577"/>
        <pc:sldMkLst>
          <pc:docMk/>
          <pc:sldMk cId="4290485350" sldId="278"/>
        </pc:sldMkLst>
        <pc:spChg chg="mod">
          <ac:chgData name="Stephen Mosey" userId="1fce0f73-4c33-467c-99c6-1dba87d98ca4" providerId="ADAL" clId="{45C34B6F-761E-49BF-B1B5-586EBFAE1980}" dt="2022-04-28T10:16:55.781" v="136" actId="20577"/>
          <ac:spMkLst>
            <pc:docMk/>
            <pc:sldMk cId="4290485350" sldId="278"/>
            <ac:spMk id="3" creationId="{C5407236-B5EF-59FC-9CA0-D517C567ACF3}"/>
          </ac:spMkLst>
        </pc:spChg>
      </pc:sldChg>
      <pc:sldChg chg="modSp new mod">
        <pc:chgData name="Stephen Mosey" userId="1fce0f73-4c33-467c-99c6-1dba87d98ca4" providerId="ADAL" clId="{45C34B6F-761E-49BF-B1B5-586EBFAE1980}" dt="2022-04-28T10:56:33.801" v="324" actId="20577"/>
        <pc:sldMkLst>
          <pc:docMk/>
          <pc:sldMk cId="3464448243" sldId="280"/>
        </pc:sldMkLst>
        <pc:spChg chg="mod">
          <ac:chgData name="Stephen Mosey" userId="1fce0f73-4c33-467c-99c6-1dba87d98ca4" providerId="ADAL" clId="{45C34B6F-761E-49BF-B1B5-586EBFAE1980}" dt="2022-04-26T09:16:28.586" v="17" actId="20577"/>
          <ac:spMkLst>
            <pc:docMk/>
            <pc:sldMk cId="3464448243" sldId="280"/>
            <ac:spMk id="2" creationId="{9ABD11C5-8B15-DE97-DC9F-73C6AB53CF66}"/>
          </ac:spMkLst>
        </pc:spChg>
        <pc:spChg chg="mod">
          <ac:chgData name="Stephen Mosey" userId="1fce0f73-4c33-467c-99c6-1dba87d98ca4" providerId="ADAL" clId="{45C34B6F-761E-49BF-B1B5-586EBFAE1980}" dt="2022-04-28T10:56:33.801" v="324" actId="20577"/>
          <ac:spMkLst>
            <pc:docMk/>
            <pc:sldMk cId="3464448243" sldId="280"/>
            <ac:spMk id="3" creationId="{FA5F5776-6D6F-05BB-D2A0-AC22AB46DDB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94560"/>
            <a:ext cx="4535079" cy="3141010"/>
          </a:xfrm>
        </p:spPr>
        <p:txBody>
          <a:bodyPr/>
          <a:lstStyle/>
          <a:p>
            <a:r>
              <a:rPr lang="en-US" sz="4800" dirty="0"/>
              <a:t>Work Based Project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93A4F-7CB9-4879-BC08-5DB399813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7DEAF-EB44-47E7-87AF-D1538B8BC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 enable learners to pursue an independent work-based learning project which has been negotiated with both their organisation and their assigned tutor.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 apply engineering principles and skills to the cost-effective solution of technical problems with due regard to specification, design, cost and methods of production and developing effective team skills.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571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CB125-1D26-A195-04D4-B438270E3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98864-1287-AE54-921D-0F3CA74D6A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Select specify and plan an appropriate project involving a workplace related article, or process within the working environment and investigate and document the user requirements specific to the sector;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Apply a range of underlying concepts, principles and techniques to develop the project in a novel context, producing a specification using the format and methodology required;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Demonstrate, evaluate and communicate effectively the proposed project solution.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084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4A26B-24F0-0832-14FF-28E3B2327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25B18-9F08-4B91-C1FC-9E39ABE78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Outline relevant study areas and select an area of interest. 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Appraise the feasibility of the project in terms of personal workload, knowledge and skills, times and timescales;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148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CB546-6151-61B6-DDEE-CE38E566A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&amp; Ethical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17735-1CC4-DBC6-7B8C-2CDD53835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Consider all legal implications of the work you are going to do</a:t>
            </a:r>
          </a:p>
          <a:p>
            <a:pPr lvl="1"/>
            <a:r>
              <a:rPr lang="en-GB" dirty="0"/>
              <a:t>Will your employer get in trouble if you do this work?</a:t>
            </a:r>
          </a:p>
          <a:p>
            <a:pPr lvl="1"/>
            <a:r>
              <a:rPr lang="en-GB" dirty="0"/>
              <a:t>Will you get in trouble if you do this work?</a:t>
            </a:r>
          </a:p>
          <a:p>
            <a:r>
              <a:rPr lang="en-GB" dirty="0"/>
              <a:t>Is it ethical? – Although the work </a:t>
            </a:r>
            <a:r>
              <a:rPr lang="en-GB" i="1" dirty="0"/>
              <a:t>can</a:t>
            </a:r>
            <a:r>
              <a:rPr lang="en-GB" dirty="0"/>
              <a:t> be done, </a:t>
            </a:r>
            <a:r>
              <a:rPr lang="en-GB" i="1" dirty="0"/>
              <a:t>should</a:t>
            </a:r>
            <a:r>
              <a:rPr lang="en-GB" dirty="0"/>
              <a:t> it?</a:t>
            </a:r>
          </a:p>
          <a:p>
            <a:pPr lvl="1"/>
            <a:r>
              <a:rPr lang="en-GB" dirty="0"/>
              <a:t>Are there any Intellectual Property issues?</a:t>
            </a:r>
          </a:p>
          <a:p>
            <a:pPr lvl="1"/>
            <a:r>
              <a:rPr lang="en-GB" dirty="0"/>
              <a:t>Confidentiality and privacy issues?</a:t>
            </a:r>
          </a:p>
        </p:txBody>
      </p:sp>
    </p:spTree>
    <p:extLst>
      <p:ext uri="{BB962C8B-B14F-4D97-AF65-F5344CB8AC3E}">
        <p14:creationId xmlns:p14="http://schemas.microsoft.com/office/powerpoint/2010/main" val="1450296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E72EB-11A9-1E64-0A22-920679EF1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41A6E-A7F9-B701-3C79-FCBF2A5D52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Produce a user requirement specification for the proposed project, and then a technical specification.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Indicate costs and benefits.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Determine acceptance criteria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49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BC9F5-8D4F-0B69-0F3C-D37FD85F5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03DA7-2B06-82A0-63B1-ED97F1C3CB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Consider possible solutions, evaluate them, and select one. 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Select a suitable design methodology and apply it. 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Review and select suitable development environment(s) 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Specify equipment; 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56005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1BB57-9344-6DF2-7DFC-319612C10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E344F-CCD6-C72F-0478-30CEC08B1F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Describe the new system in detail using any diagrams / charts / equations considered necessary. 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Outline a high-level design. 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Specify equipment / personnel / training and performance criteria.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390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2320C-39A3-141D-EF4E-2CA8FF04C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F5046-1417-449F-6ADF-62518A1FE0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Formulate a verification plan using a range of testing techniques appropriate for your project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Apply the verification plan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61780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87827-4C28-9380-DED4-527DD6EBE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DBF72-4C78-C776-4812-3476E8370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Discuss and evaluate the results with reference to the acceptance criteria. </a:t>
            </a:r>
          </a:p>
          <a:p>
            <a:pPr lvl="1" algn="just" fontAlgn="base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Does your project work as it is supposed to?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Demonstrate the project to a known audience.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3102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4ADF9-A6C6-475F-9615-90630ECA1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0F9F7-7B0D-9B54-E0B2-33B3430509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project plan is a live document…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All project stages will require a realistic continually updated project plan for the whole project, together with a review of any unforeseen eventualities.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843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8AE19-612C-B9E2-BB8B-E9E311D0F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07236-B5EF-59FC-9CA0-D517C567AC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rtl="0" fontAlgn="base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Students will produce a portfolio of work appropriate to the nature of their project equivalent to 5000 words.</a:t>
            </a:r>
          </a:p>
          <a:p>
            <a:pPr algn="just" rtl="0" fontAlgn="base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Portfolio elements will include a selection of the following, to be agreed with the external examiner:  </a:t>
            </a:r>
          </a:p>
          <a:p>
            <a:pPr lvl="1" fontAlgn="base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One page proposal</a:t>
            </a:r>
          </a:p>
          <a:p>
            <a:pPr lvl="1" fontAlgn="base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Written Report </a:t>
            </a:r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lvl="1" fontAlgn="base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Viva Presentation  </a:t>
            </a:r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485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38AB1-E6DC-EC0F-6077-E4DC422EE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D2A400C-6255-B899-63A8-86C6A13EE2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1642793"/>
              </p:ext>
            </p:extLst>
          </p:nvPr>
        </p:nvGraphicFramePr>
        <p:xfrm>
          <a:off x="630195" y="1598125"/>
          <a:ext cx="10639168" cy="3946243"/>
        </p:xfrm>
        <a:graphic>
          <a:graphicData uri="http://schemas.openxmlformats.org/drawingml/2006/table">
            <a:tbl>
              <a:tblPr/>
              <a:tblGrid>
                <a:gridCol w="10639168">
                  <a:extLst>
                    <a:ext uri="{9D8B030D-6E8A-4147-A177-3AD203B41FA5}">
                      <a16:colId xmlns:a16="http://schemas.microsoft.com/office/drawing/2014/main" val="1756411240"/>
                    </a:ext>
                  </a:extLst>
                </a:gridCol>
              </a:tblGrid>
              <a:tr h="860740">
                <a:tc>
                  <a:txBody>
                    <a:bodyPr/>
                    <a:lstStyle/>
                    <a:p>
                      <a:pPr marL="457200" indent="-457200" algn="just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i="0" dirty="0">
                          <a:effectLst/>
                          <a:latin typeface="Calibri" panose="020F0502020204030204" pitchFamily="34" charset="0"/>
                        </a:rPr>
                        <a:t>Schertz, P. (2012) Practical Electronics for Inventors, McGraw Hill Professional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82222" marR="82222" marT="41111" marB="41111">
                    <a:lnL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2098449"/>
                  </a:ext>
                </a:extLst>
              </a:tr>
              <a:tr h="907654">
                <a:tc>
                  <a:txBody>
                    <a:bodyPr/>
                    <a:lstStyle/>
                    <a:p>
                      <a:pPr marL="457200" indent="-457200" algn="just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i="0">
                          <a:effectLst/>
                          <a:latin typeface="Calibri" panose="020F0502020204030204" pitchFamily="34" charset="0"/>
                        </a:rPr>
                        <a:t>Sherin, A. ( 2013) Sustainable Thinking: Ethical Approaches to Design and Design Management, Required Reading Range </a:t>
                      </a:r>
                      <a:endParaRPr lang="en-GB" sz="2800" b="0" i="0">
                        <a:effectLst/>
                      </a:endParaRPr>
                    </a:p>
                  </a:txBody>
                  <a:tcPr marL="82222" marR="82222" marT="41111" marB="41111">
                    <a:lnL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9222907"/>
                  </a:ext>
                </a:extLst>
              </a:tr>
              <a:tr h="630315">
                <a:tc>
                  <a:txBody>
                    <a:bodyPr/>
                    <a:lstStyle/>
                    <a:p>
                      <a:pPr marL="457200" indent="-457200" algn="just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i="0" dirty="0">
                          <a:effectLst/>
                          <a:latin typeface="Calibri" panose="020F0502020204030204" pitchFamily="34" charset="0"/>
                        </a:rPr>
                        <a:t>Floyd, T.L. (2009) Electronic Circuits Fundamentals, 8/E, Prentice Hall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82222" marR="82222" marT="41111" marB="41111">
                    <a:lnL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0742656"/>
                  </a:ext>
                </a:extLst>
              </a:tr>
              <a:tr h="860740">
                <a:tc>
                  <a:txBody>
                    <a:bodyPr/>
                    <a:lstStyle/>
                    <a:p>
                      <a:pPr marL="457200" indent="-457200" algn="just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i="0" dirty="0" err="1">
                          <a:effectLst/>
                          <a:latin typeface="Calibri" panose="020F0502020204030204" pitchFamily="34" charset="0"/>
                        </a:rPr>
                        <a:t>Mataric</a:t>
                      </a:r>
                      <a:r>
                        <a:rPr lang="en-GB" sz="2800" b="0" i="0" dirty="0">
                          <a:effectLst/>
                          <a:latin typeface="Calibri" panose="020F0502020204030204" pitchFamily="34" charset="0"/>
                        </a:rPr>
                        <a:t>, Maja J. (2007) The Robotics Primer Intelligent Robotics &amp; Autonomous Agents, MIT Press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82222" marR="82222" marT="41111" marB="41111">
                    <a:lnL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63000451"/>
                  </a:ext>
                </a:extLst>
              </a:tr>
              <a:tr h="468189">
                <a:tc>
                  <a:txBody>
                    <a:bodyPr/>
                    <a:lstStyle/>
                    <a:p>
                      <a:pPr algn="just" rtl="0" fontAlgn="base"/>
                      <a:endParaRPr lang="en-GB" sz="2800" b="1" i="0" dirty="0">
                        <a:effectLst/>
                      </a:endParaRPr>
                    </a:p>
                  </a:txBody>
                  <a:tcPr marL="82222" marR="82222" marT="41111" marB="41111">
                    <a:lnL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802484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4093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D11C5-8B15-DE97-DC9F-73C6AB53C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F5776-6D6F-05BB-D2A0-AC22AB46D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 during semester 3 (8 Weeks)</a:t>
            </a:r>
          </a:p>
          <a:p>
            <a:pPr lvl="1"/>
            <a:r>
              <a:rPr lang="en-GB" dirty="0"/>
              <a:t>1 Page proposal (500 Words) during week commencing 23</a:t>
            </a:r>
            <a:r>
              <a:rPr lang="en-GB" baseline="30000" dirty="0"/>
              <a:t>rd</a:t>
            </a:r>
            <a:r>
              <a:rPr lang="en-GB" dirty="0"/>
              <a:t> May 2022</a:t>
            </a:r>
          </a:p>
          <a:p>
            <a:pPr lvl="1"/>
            <a:r>
              <a:rPr lang="en-GB" dirty="0"/>
              <a:t>Report (3500 Words) submission during week commencing 4</a:t>
            </a:r>
            <a:r>
              <a:rPr lang="en-GB" baseline="30000" dirty="0"/>
              <a:t>th</a:t>
            </a:r>
            <a:r>
              <a:rPr lang="en-GB" dirty="0"/>
              <a:t> July 2022</a:t>
            </a:r>
          </a:p>
          <a:p>
            <a:pPr lvl="1"/>
            <a:r>
              <a:rPr lang="en-GB" dirty="0"/>
              <a:t>Viva presentation during week commencing 11</a:t>
            </a:r>
            <a:r>
              <a:rPr lang="en-GB" baseline="30000" dirty="0"/>
              <a:t>th</a:t>
            </a:r>
            <a:r>
              <a:rPr lang="en-GB" dirty="0"/>
              <a:t> July 2022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44824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3C581E8-AFC6-4985-BAF9-5E4CBDF1DD57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1BC3338-7677-41C9-A84C-E9462723D405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58D42FE1-E357-4223-86B2-648248FCBC55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8A47F369-2795-4F6C-AB66-413EB283C3F7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906825F6-80EE-4593-BE55-1B84E9E400AF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F8A8A90F-4827-4CBE-99CB-172684BE24E8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DB09F59-96F1-4872-A7D3-45C641C64B5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0C0622DC-FD19-42B0-80E0-A3D6D4C5A2A1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D36C624-1C1C-4291-8EC9-EE60A2A2D170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26747C-99FE-4A7E-9397-9034C85AB2D8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29EA82E2-D22A-4D18-AD86-209092D893B5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2ED0F9AB-C6EA-4B07-A464-669D8C0A2F84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F7E5E1BF-0FDD-46FD-A1C6-231C4B59D403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EDA22F5B-4DF2-413B-9C47-CB8416353B5B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1EAB63DE-BBDB-406D-86B5-BDB7CD506E55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CBB0FE39-D860-456F-AA8C-6507DBE8FB37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9C50FA4C-B13C-4F5A-87D8-41048682563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0A27B0-F23D-4421-8893-4630E3699475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C3DBD5CE-3EF0-4D32-8FC4-F28C39544ABB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1789BABE-3BDB-4DC0-9C28-CB651A7EB90E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5FCF7648-44C3-491E-9D74-6B0BB810360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211f9404-bca0-4bcf-9c1d-965ccb6f8d2d"/>
    <ds:schemaRef ds:uri="http://schemas.microsoft.com/office/infopath/2007/PartnerControls"/>
    <ds:schemaRef ds:uri="http://purl.org/dc/dcmitype/"/>
    <ds:schemaRef ds:uri="303dbf9b-b85b-46a0-94f1-894078c07ecd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 UWTSD PowerPoint Template</Template>
  <TotalTime>1505</TotalTime>
  <Words>568</Words>
  <Application>Microsoft Office PowerPoint</Application>
  <PresentationFormat>Widescreen</PresentationFormat>
  <Paragraphs>58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14</vt:i4>
      </vt:variant>
    </vt:vector>
  </HeadingPairs>
  <TitlesOfParts>
    <vt:vector size="39" baseType="lpstr">
      <vt:lpstr>Arial</vt:lpstr>
      <vt:lpstr>Calibri</vt:lpstr>
      <vt:lpstr>Calibri Light</vt:lpstr>
      <vt:lpstr>Times New Roman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Aims</vt:lpstr>
      <vt:lpstr>Learning Outcomes</vt:lpstr>
      <vt:lpstr>Planning</vt:lpstr>
      <vt:lpstr>Legal &amp; Ethical Issues</vt:lpstr>
      <vt:lpstr>Specification</vt:lpstr>
      <vt:lpstr>Design</vt:lpstr>
      <vt:lpstr>Development</vt:lpstr>
      <vt:lpstr>Verification</vt:lpstr>
      <vt:lpstr>Evaluation</vt:lpstr>
      <vt:lpstr>Project plan</vt:lpstr>
      <vt:lpstr>Assessment</vt:lpstr>
      <vt:lpstr>Reading list</vt:lpstr>
      <vt:lpstr>Important Dates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 Mosey</dc:creator>
  <cp:lastModifiedBy>Stephen Mosey</cp:lastModifiedBy>
  <cp:revision>1</cp:revision>
  <dcterms:created xsi:type="dcterms:W3CDTF">2022-04-26T08:25:46Z</dcterms:created>
  <dcterms:modified xsi:type="dcterms:W3CDTF">2022-04-28T10:56:38Z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