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6" r:id="rId4"/>
    <p:sldId id="258" r:id="rId5"/>
    <p:sldId id="259" r:id="rId6"/>
    <p:sldId id="260"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8ABF64-CCB2-4591-B5D4-E6B7B74E803C}" v="625" dt="2025-07-23T07:10:00.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7778" autoAdjust="0"/>
  </p:normalViewPr>
  <p:slideViewPr>
    <p:cSldViewPr snapToGrid="0">
      <p:cViewPr varScale="1">
        <p:scale>
          <a:sx n="54" d="100"/>
          <a:sy n="54" d="100"/>
        </p:scale>
        <p:origin x="135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n Hart - Humberside BB" userId="debe40ea-6901-4684-9bd2-fac9453a1f5e" providerId="ADAL" clId="{458ABF64-CCB2-4591-B5D4-E6B7B74E803C}"/>
    <pc:docChg chg="undo redo custSel delSld modSld">
      <pc:chgData name="Julian Hart - Humberside BB" userId="debe40ea-6901-4684-9bd2-fac9453a1f5e" providerId="ADAL" clId="{458ABF64-CCB2-4591-B5D4-E6B7B74E803C}" dt="2025-07-23T07:31:46.736" v="2723" actId="20577"/>
      <pc:docMkLst>
        <pc:docMk/>
      </pc:docMkLst>
      <pc:sldChg chg="addSp delSp modSp mod delAnim modAnim">
        <pc:chgData name="Julian Hart - Humberside BB" userId="debe40ea-6901-4684-9bd2-fac9453a1f5e" providerId="ADAL" clId="{458ABF64-CCB2-4591-B5D4-E6B7B74E803C}" dt="2025-07-08T17:34:50.840" v="2654" actId="478"/>
        <pc:sldMkLst>
          <pc:docMk/>
          <pc:sldMk cId="1915072764" sldId="256"/>
        </pc:sldMkLst>
      </pc:sldChg>
      <pc:sldChg chg="addSp delSp modSp mod modTransition delAnim modAnim">
        <pc:chgData name="Julian Hart - Humberside BB" userId="debe40ea-6901-4684-9bd2-fac9453a1f5e" providerId="ADAL" clId="{458ABF64-CCB2-4591-B5D4-E6B7B74E803C}" dt="2025-07-08T17:34:55.555" v="2655" actId="478"/>
        <pc:sldMkLst>
          <pc:docMk/>
          <pc:sldMk cId="2096319240" sldId="257"/>
        </pc:sldMkLst>
        <pc:graphicFrameChg chg="mod">
          <ac:chgData name="Julian Hart - Humberside BB" userId="debe40ea-6901-4684-9bd2-fac9453a1f5e" providerId="ADAL" clId="{458ABF64-CCB2-4591-B5D4-E6B7B74E803C}" dt="2025-07-04T14:12:43.343" v="664" actId="122"/>
          <ac:graphicFrameMkLst>
            <pc:docMk/>
            <pc:sldMk cId="2096319240" sldId="257"/>
            <ac:graphicFrameMk id="7" creationId="{698549A9-99B7-0605-26BC-975280852CDB}"/>
          </ac:graphicFrameMkLst>
        </pc:graphicFrameChg>
      </pc:sldChg>
      <pc:sldChg chg="addSp delSp modSp mod modTransition delAnim modAnim modNotesTx">
        <pc:chgData name="Julian Hart - Humberside BB" userId="debe40ea-6901-4684-9bd2-fac9453a1f5e" providerId="ADAL" clId="{458ABF64-CCB2-4591-B5D4-E6B7B74E803C}" dt="2025-07-23T07:06:41.691" v="2701" actId="20577"/>
        <pc:sldMkLst>
          <pc:docMk/>
          <pc:sldMk cId="2230050831" sldId="258"/>
        </pc:sldMkLst>
        <pc:spChg chg="mod">
          <ac:chgData name="Julian Hart - Humberside BB" userId="debe40ea-6901-4684-9bd2-fac9453a1f5e" providerId="ADAL" clId="{458ABF64-CCB2-4591-B5D4-E6B7B74E803C}" dt="2025-07-07T07:26:06.298" v="684" actId="26606"/>
          <ac:spMkLst>
            <pc:docMk/>
            <pc:sldMk cId="2230050831" sldId="258"/>
            <ac:spMk id="2" creationId="{0D82BD7A-5674-3118-A2BE-E404AD473F2E}"/>
          </ac:spMkLst>
        </pc:spChg>
        <pc:spChg chg="add mod">
          <ac:chgData name="Julian Hart - Humberside BB" userId="debe40ea-6901-4684-9bd2-fac9453a1f5e" providerId="ADAL" clId="{458ABF64-CCB2-4591-B5D4-E6B7B74E803C}" dt="2025-07-07T14:16:02.658" v="930" actId="1076"/>
          <ac:spMkLst>
            <pc:docMk/>
            <pc:sldMk cId="2230050831" sldId="258"/>
            <ac:spMk id="4" creationId="{9848A6E5-A0A2-5C89-1A83-D224EBBA9CD8}"/>
          </ac:spMkLst>
        </pc:spChg>
        <pc:spChg chg="add mod">
          <ac:chgData name="Julian Hart - Humberside BB" userId="debe40ea-6901-4684-9bd2-fac9453a1f5e" providerId="ADAL" clId="{458ABF64-CCB2-4591-B5D4-E6B7B74E803C}" dt="2025-07-15T18:36:23.593" v="2680" actId="1076"/>
          <ac:spMkLst>
            <pc:docMk/>
            <pc:sldMk cId="2230050831" sldId="258"/>
            <ac:spMk id="6" creationId="{351B5990-E6EE-964E-5B88-AA15B655F7DE}"/>
          </ac:spMkLst>
        </pc:spChg>
        <pc:spChg chg="mod ord">
          <ac:chgData name="Julian Hart - Humberside BB" userId="debe40ea-6901-4684-9bd2-fac9453a1f5e" providerId="ADAL" clId="{458ABF64-CCB2-4591-B5D4-E6B7B74E803C}" dt="2025-07-07T14:09:39.181" v="772" actId="20577"/>
          <ac:spMkLst>
            <pc:docMk/>
            <pc:sldMk cId="2230050831" sldId="258"/>
            <ac:spMk id="9" creationId="{0CA71753-17B6-71FF-9F50-C9D7D740AB4B}"/>
          </ac:spMkLst>
        </pc:spChg>
        <pc:spChg chg="add">
          <ac:chgData name="Julian Hart - Humberside BB" userId="debe40ea-6901-4684-9bd2-fac9453a1f5e" providerId="ADAL" clId="{458ABF64-CCB2-4591-B5D4-E6B7B74E803C}" dt="2025-07-07T07:26:06.298" v="684" actId="26606"/>
          <ac:spMkLst>
            <pc:docMk/>
            <pc:sldMk cId="2230050831" sldId="258"/>
            <ac:spMk id="1077" creationId="{38468727-63BE-4191-B4A6-C30C82C0E986}"/>
          </ac:spMkLst>
        </pc:spChg>
        <pc:spChg chg="add">
          <ac:chgData name="Julian Hart - Humberside BB" userId="debe40ea-6901-4684-9bd2-fac9453a1f5e" providerId="ADAL" clId="{458ABF64-CCB2-4591-B5D4-E6B7B74E803C}" dt="2025-07-07T07:26:06.298" v="684" actId="26606"/>
          <ac:spMkLst>
            <pc:docMk/>
            <pc:sldMk cId="2230050831" sldId="258"/>
            <ac:spMk id="1079" creationId="{9D355BB6-1BB8-4828-B246-CFB31742D7B8}"/>
          </ac:spMkLst>
        </pc:spChg>
        <pc:spChg chg="add">
          <ac:chgData name="Julian Hart - Humberside BB" userId="debe40ea-6901-4684-9bd2-fac9453a1f5e" providerId="ADAL" clId="{458ABF64-CCB2-4591-B5D4-E6B7B74E803C}" dt="2025-07-07T07:26:06.298" v="684" actId="26606"/>
          <ac:spMkLst>
            <pc:docMk/>
            <pc:sldMk cId="2230050831" sldId="258"/>
            <ac:spMk id="1081" creationId="{CA52A9B9-B2B3-46F0-9D53-0EFF9905BF8F}"/>
          </ac:spMkLst>
        </pc:spChg>
        <pc:picChg chg="mod ord">
          <ac:chgData name="Julian Hart - Humberside BB" userId="debe40ea-6901-4684-9bd2-fac9453a1f5e" providerId="ADAL" clId="{458ABF64-CCB2-4591-B5D4-E6B7B74E803C}" dt="2025-07-07T07:26:06.298" v="684" actId="26606"/>
          <ac:picMkLst>
            <pc:docMk/>
            <pc:sldMk cId="2230050831" sldId="258"/>
            <ac:picMk id="5" creationId="{E4387A9F-404B-9E35-565B-8FDA03159A43}"/>
          </ac:picMkLst>
        </pc:picChg>
        <pc:picChg chg="mod ord">
          <ac:chgData name="Julian Hart - Humberside BB" userId="debe40ea-6901-4684-9bd2-fac9453a1f5e" providerId="ADAL" clId="{458ABF64-CCB2-4591-B5D4-E6B7B74E803C}" dt="2025-07-08T13:13:07.737" v="2447" actId="1076"/>
          <ac:picMkLst>
            <pc:docMk/>
            <pc:sldMk cId="2230050831" sldId="258"/>
            <ac:picMk id="1028" creationId="{C90E269F-70E5-88FE-5FC5-CFAECCAC2572}"/>
          </ac:picMkLst>
        </pc:picChg>
      </pc:sldChg>
      <pc:sldChg chg="addSp delSp modSp mod modTransition setBg delAnim modAnim modNotesTx">
        <pc:chgData name="Julian Hart - Humberside BB" userId="debe40ea-6901-4684-9bd2-fac9453a1f5e" providerId="ADAL" clId="{458ABF64-CCB2-4591-B5D4-E6B7B74E803C}" dt="2025-07-23T07:31:46.736" v="2723" actId="20577"/>
        <pc:sldMkLst>
          <pc:docMk/>
          <pc:sldMk cId="2366589672" sldId="259"/>
        </pc:sldMkLst>
        <pc:spChg chg="mod ord">
          <ac:chgData name="Julian Hart - Humberside BB" userId="debe40ea-6901-4684-9bd2-fac9453a1f5e" providerId="ADAL" clId="{458ABF64-CCB2-4591-B5D4-E6B7B74E803C}" dt="2025-07-04T11:04:23.605" v="376" actId="26606"/>
          <ac:spMkLst>
            <pc:docMk/>
            <pc:sldMk cId="2366589672" sldId="259"/>
            <ac:spMk id="2" creationId="{FD5CA92D-2411-8175-E3F0-95D52E19C12C}"/>
          </ac:spMkLst>
        </pc:spChg>
        <pc:spChg chg="add mod">
          <ac:chgData name="Julian Hart - Humberside BB" userId="debe40ea-6901-4684-9bd2-fac9453a1f5e" providerId="ADAL" clId="{458ABF64-CCB2-4591-B5D4-E6B7B74E803C}" dt="2025-07-08T13:16:29.337" v="2462" actId="14100"/>
          <ac:spMkLst>
            <pc:docMk/>
            <pc:sldMk cId="2366589672" sldId="259"/>
            <ac:spMk id="3" creationId="{4515F445-FACE-4787-05C6-CA1D5AC7F7C5}"/>
          </ac:spMkLst>
        </pc:spChg>
        <pc:spChg chg="add mod">
          <ac:chgData name="Julian Hart - Humberside BB" userId="debe40ea-6901-4684-9bd2-fac9453a1f5e" providerId="ADAL" clId="{458ABF64-CCB2-4591-B5D4-E6B7B74E803C}" dt="2025-07-08T13:15:24.798" v="2455" actId="1076"/>
          <ac:spMkLst>
            <pc:docMk/>
            <pc:sldMk cId="2366589672" sldId="259"/>
            <ac:spMk id="1082" creationId="{80E9FF3A-E120-9DB6-4B16-F7C1A47823A4}"/>
          </ac:spMkLst>
        </pc:spChg>
        <pc:spChg chg="add">
          <ac:chgData name="Julian Hart - Humberside BB" userId="debe40ea-6901-4684-9bd2-fac9453a1f5e" providerId="ADAL" clId="{458ABF64-CCB2-4591-B5D4-E6B7B74E803C}" dt="2025-07-04T11:04:23.605" v="376" actId="26606"/>
          <ac:spMkLst>
            <pc:docMk/>
            <pc:sldMk cId="2366589672" sldId="259"/>
            <ac:spMk id="1087" creationId="{B43B9CA2-4B31-4ACD-9A9F-B8E6C6420386}"/>
          </ac:spMkLst>
        </pc:spChg>
        <pc:spChg chg="add">
          <ac:chgData name="Julian Hart - Humberside BB" userId="debe40ea-6901-4684-9bd2-fac9453a1f5e" providerId="ADAL" clId="{458ABF64-CCB2-4591-B5D4-E6B7B74E803C}" dt="2025-07-04T11:04:23.605" v="376" actId="26606"/>
          <ac:spMkLst>
            <pc:docMk/>
            <pc:sldMk cId="2366589672" sldId="259"/>
            <ac:spMk id="1089" creationId="{33F94DB1-BC5D-454D-845C-7BA3A1F46999}"/>
          </ac:spMkLst>
        </pc:spChg>
        <pc:spChg chg="add">
          <ac:chgData name="Julian Hart - Humberside BB" userId="debe40ea-6901-4684-9bd2-fac9453a1f5e" providerId="ADAL" clId="{458ABF64-CCB2-4591-B5D4-E6B7B74E803C}" dt="2025-07-04T11:04:23.605" v="376" actId="26606"/>
          <ac:spMkLst>
            <pc:docMk/>
            <pc:sldMk cId="2366589672" sldId="259"/>
            <ac:spMk id="1091" creationId="{5676B86F-860B-4586-BCAA-C0650C09B7B9}"/>
          </ac:spMkLst>
        </pc:spChg>
        <pc:spChg chg="add">
          <ac:chgData name="Julian Hart - Humberside BB" userId="debe40ea-6901-4684-9bd2-fac9453a1f5e" providerId="ADAL" clId="{458ABF64-CCB2-4591-B5D4-E6B7B74E803C}" dt="2025-07-04T11:04:23.605" v="376" actId="26606"/>
          <ac:spMkLst>
            <pc:docMk/>
            <pc:sldMk cId="2366589672" sldId="259"/>
            <ac:spMk id="1093" creationId="{8C818ED5-2F56-4171-9445-3AA4F4462396}"/>
          </ac:spMkLst>
        </pc:spChg>
        <pc:spChg chg="add">
          <ac:chgData name="Julian Hart - Humberside BB" userId="debe40ea-6901-4684-9bd2-fac9453a1f5e" providerId="ADAL" clId="{458ABF64-CCB2-4591-B5D4-E6B7B74E803C}" dt="2025-07-04T11:04:23.605" v="376" actId="26606"/>
          <ac:spMkLst>
            <pc:docMk/>
            <pc:sldMk cId="2366589672" sldId="259"/>
            <ac:spMk id="1095" creationId="{DE74FCE8-866C-4AFA-B45C-FACE2A6094E4}"/>
          </ac:spMkLst>
        </pc:spChg>
        <pc:picChg chg="add mod ord">
          <ac:chgData name="Julian Hart - Humberside BB" userId="debe40ea-6901-4684-9bd2-fac9453a1f5e" providerId="ADAL" clId="{458ABF64-CCB2-4591-B5D4-E6B7B74E803C}" dt="2025-07-04T11:04:23.605" v="376" actId="26606"/>
          <ac:picMkLst>
            <pc:docMk/>
            <pc:sldMk cId="2366589672" sldId="259"/>
            <ac:picMk id="1026" creationId="{BAB657D9-E314-1B43-7704-7F3E29AE47C1}"/>
          </ac:picMkLst>
        </pc:picChg>
        <pc:picChg chg="add mod ord">
          <ac:chgData name="Julian Hart - Humberside BB" userId="debe40ea-6901-4684-9bd2-fac9453a1f5e" providerId="ADAL" clId="{458ABF64-CCB2-4591-B5D4-E6B7B74E803C}" dt="2025-07-04T11:04:23.605" v="376" actId="26606"/>
          <ac:picMkLst>
            <pc:docMk/>
            <pc:sldMk cId="2366589672" sldId="259"/>
            <ac:picMk id="1030" creationId="{77B446AF-FB3E-3CE6-B223-3ACA88A05DD7}"/>
          </ac:picMkLst>
        </pc:picChg>
        <pc:picChg chg="add mod ord">
          <ac:chgData name="Julian Hart - Humberside BB" userId="debe40ea-6901-4684-9bd2-fac9453a1f5e" providerId="ADAL" clId="{458ABF64-CCB2-4591-B5D4-E6B7B74E803C}" dt="2025-07-04T11:04:23.605" v="376" actId="26606"/>
          <ac:picMkLst>
            <pc:docMk/>
            <pc:sldMk cId="2366589672" sldId="259"/>
            <ac:picMk id="1032" creationId="{A9A4F3AC-1192-95EE-5FD7-AD4ECB7FBEF8}"/>
          </ac:picMkLst>
        </pc:picChg>
      </pc:sldChg>
      <pc:sldChg chg="addSp modSp mod modTransition setBg modAnim">
        <pc:chgData name="Julian Hart - Humberside BB" userId="debe40ea-6901-4684-9bd2-fac9453a1f5e" providerId="ADAL" clId="{458ABF64-CCB2-4591-B5D4-E6B7B74E803C}" dt="2025-07-08T13:47:33.012" v="2614"/>
        <pc:sldMkLst>
          <pc:docMk/>
          <pc:sldMk cId="713272143" sldId="260"/>
        </pc:sldMkLst>
        <pc:spChg chg="mod">
          <ac:chgData name="Julian Hart - Humberside BB" userId="debe40ea-6901-4684-9bd2-fac9453a1f5e" providerId="ADAL" clId="{458ABF64-CCB2-4591-B5D4-E6B7B74E803C}" dt="2025-07-04T14:12:07.389" v="659" actId="20577"/>
          <ac:spMkLst>
            <pc:docMk/>
            <pc:sldMk cId="713272143" sldId="260"/>
            <ac:spMk id="2" creationId="{1C7CB0CB-2551-BDC5-9147-99AA76FD0B15}"/>
          </ac:spMkLst>
        </pc:spChg>
        <pc:spChg chg="mod">
          <ac:chgData name="Julian Hart - Humberside BB" userId="debe40ea-6901-4684-9bd2-fac9453a1f5e" providerId="ADAL" clId="{458ABF64-CCB2-4591-B5D4-E6B7B74E803C}" dt="2025-07-07T14:23:25.027" v="1072" actId="20577"/>
          <ac:spMkLst>
            <pc:docMk/>
            <pc:sldMk cId="713272143" sldId="260"/>
            <ac:spMk id="3" creationId="{759AA62A-5E52-E6DD-AA81-92B28558BAA0}"/>
          </ac:spMkLst>
        </pc:spChg>
        <pc:spChg chg="add mod">
          <ac:chgData name="Julian Hart - Humberside BB" userId="debe40ea-6901-4684-9bd2-fac9453a1f5e" providerId="ADAL" clId="{458ABF64-CCB2-4591-B5D4-E6B7B74E803C}" dt="2025-07-08T10:06:57.546" v="1295" actId="1076"/>
          <ac:spMkLst>
            <pc:docMk/>
            <pc:sldMk cId="713272143" sldId="260"/>
            <ac:spMk id="4" creationId="{53DD7757-35CC-A0CC-EDAB-CB9243AD0E8E}"/>
          </ac:spMkLst>
        </pc:spChg>
        <pc:spChg chg="add mod">
          <ac:chgData name="Julian Hart - Humberside BB" userId="debe40ea-6901-4684-9bd2-fac9453a1f5e" providerId="ADAL" clId="{458ABF64-CCB2-4591-B5D4-E6B7B74E803C}" dt="2025-07-08T10:06:32.213" v="1292" actId="207"/>
          <ac:spMkLst>
            <pc:docMk/>
            <pc:sldMk cId="713272143" sldId="260"/>
            <ac:spMk id="5" creationId="{C8E4E0B8-9E88-CF22-F43F-61E30403BC68}"/>
          </ac:spMkLst>
        </pc:spChg>
        <pc:spChg chg="add">
          <ac:chgData name="Julian Hart - Humberside BB" userId="debe40ea-6901-4684-9bd2-fac9453a1f5e" providerId="ADAL" clId="{458ABF64-CCB2-4591-B5D4-E6B7B74E803C}" dt="2025-07-04T13:54:02.061" v="627" actId="26606"/>
          <ac:spMkLst>
            <pc:docMk/>
            <pc:sldMk cId="713272143" sldId="260"/>
            <ac:spMk id="2057" creationId="{231BF440-39FA-4087-84CC-2EEC0BBDAF29}"/>
          </ac:spMkLst>
        </pc:spChg>
        <pc:spChg chg="add">
          <ac:chgData name="Julian Hart - Humberside BB" userId="debe40ea-6901-4684-9bd2-fac9453a1f5e" providerId="ADAL" clId="{458ABF64-CCB2-4591-B5D4-E6B7B74E803C}" dt="2025-07-04T13:54:02.061" v="627" actId="26606"/>
          <ac:spMkLst>
            <pc:docMk/>
            <pc:sldMk cId="713272143" sldId="260"/>
            <ac:spMk id="2059" creationId="{F04E4CBA-303B-48BD-8451-C2701CB0EEBF}"/>
          </ac:spMkLst>
        </pc:spChg>
        <pc:spChg chg="add">
          <ac:chgData name="Julian Hart - Humberside BB" userId="debe40ea-6901-4684-9bd2-fac9453a1f5e" providerId="ADAL" clId="{458ABF64-CCB2-4591-B5D4-E6B7B74E803C}" dt="2025-07-04T13:54:02.061" v="627" actId="26606"/>
          <ac:spMkLst>
            <pc:docMk/>
            <pc:sldMk cId="713272143" sldId="260"/>
            <ac:spMk id="2061" creationId="{F6CA58B3-AFCC-4A40-9882-50D5080879B0}"/>
          </ac:spMkLst>
        </pc:spChg>
        <pc:spChg chg="add">
          <ac:chgData name="Julian Hart - Humberside BB" userId="debe40ea-6901-4684-9bd2-fac9453a1f5e" providerId="ADAL" clId="{458ABF64-CCB2-4591-B5D4-E6B7B74E803C}" dt="2025-07-04T13:54:02.061" v="627" actId="26606"/>
          <ac:spMkLst>
            <pc:docMk/>
            <pc:sldMk cId="713272143" sldId="260"/>
            <ac:spMk id="2063" creationId="{75C56826-D4E5-42ED-8529-079651CB3005}"/>
          </ac:spMkLst>
        </pc:spChg>
        <pc:spChg chg="add">
          <ac:chgData name="Julian Hart - Humberside BB" userId="debe40ea-6901-4684-9bd2-fac9453a1f5e" providerId="ADAL" clId="{458ABF64-CCB2-4591-B5D4-E6B7B74E803C}" dt="2025-07-04T13:54:02.061" v="627" actId="26606"/>
          <ac:spMkLst>
            <pc:docMk/>
            <pc:sldMk cId="713272143" sldId="260"/>
            <ac:spMk id="2065" creationId="{82095FCE-EF05-4443-B97A-85DEE3A5CA17}"/>
          </ac:spMkLst>
        </pc:spChg>
        <pc:spChg chg="add">
          <ac:chgData name="Julian Hart - Humberside BB" userId="debe40ea-6901-4684-9bd2-fac9453a1f5e" providerId="ADAL" clId="{458ABF64-CCB2-4591-B5D4-E6B7B74E803C}" dt="2025-07-04T13:54:02.061" v="627" actId="26606"/>
          <ac:spMkLst>
            <pc:docMk/>
            <pc:sldMk cId="713272143" sldId="260"/>
            <ac:spMk id="2067" creationId="{CA00AE6B-AA30-4CF8-BA6F-339B780AD76C}"/>
          </ac:spMkLst>
        </pc:spChg>
        <pc:picChg chg="add mod">
          <ac:chgData name="Julian Hart - Humberside BB" userId="debe40ea-6901-4684-9bd2-fac9453a1f5e" providerId="ADAL" clId="{458ABF64-CCB2-4591-B5D4-E6B7B74E803C}" dt="2025-07-04T13:54:02.061" v="627" actId="26606"/>
          <ac:picMkLst>
            <pc:docMk/>
            <pc:sldMk cId="713272143" sldId="260"/>
            <ac:picMk id="2050" creationId="{4CD255E0-ECAC-AADE-3F42-92A4378CC41B}"/>
          </ac:picMkLst>
        </pc:picChg>
        <pc:picChg chg="add mod ord">
          <ac:chgData name="Julian Hart - Humberside BB" userId="debe40ea-6901-4684-9bd2-fac9453a1f5e" providerId="ADAL" clId="{458ABF64-CCB2-4591-B5D4-E6B7B74E803C}" dt="2025-07-04T13:54:07.344" v="628" actId="1076"/>
          <ac:picMkLst>
            <pc:docMk/>
            <pc:sldMk cId="713272143" sldId="260"/>
            <ac:picMk id="2052" creationId="{FAACE168-7FD4-6904-2B1B-8DBD3D212D7E}"/>
          </ac:picMkLst>
        </pc:picChg>
      </pc:sldChg>
      <pc:sldChg chg="del">
        <pc:chgData name="Julian Hart - Humberside BB" userId="debe40ea-6901-4684-9bd2-fac9453a1f5e" providerId="ADAL" clId="{458ABF64-CCB2-4591-B5D4-E6B7B74E803C}" dt="2025-07-04T11:08:22.189" v="380" actId="2696"/>
        <pc:sldMkLst>
          <pc:docMk/>
          <pc:sldMk cId="665111579" sldId="261"/>
        </pc:sldMkLst>
      </pc:sldChg>
      <pc:sldChg chg="addSp delSp modSp mod modTransition">
        <pc:chgData name="Julian Hart - Humberside BB" userId="debe40ea-6901-4684-9bd2-fac9453a1f5e" providerId="ADAL" clId="{458ABF64-CCB2-4591-B5D4-E6B7B74E803C}" dt="2025-07-08T17:23:54.041" v="2651" actId="1076"/>
        <pc:sldMkLst>
          <pc:docMk/>
          <pc:sldMk cId="1401815412" sldId="262"/>
        </pc:sldMkLst>
        <pc:picChg chg="add mod">
          <ac:chgData name="Julian Hart - Humberside BB" userId="debe40ea-6901-4684-9bd2-fac9453a1f5e" providerId="ADAL" clId="{458ABF64-CCB2-4591-B5D4-E6B7B74E803C}" dt="2025-07-08T17:21:31.924" v="2639" actId="1076"/>
          <ac:picMkLst>
            <pc:docMk/>
            <pc:sldMk cId="1401815412" sldId="262"/>
            <ac:picMk id="4" creationId="{8C168C05-B1F5-73AA-D3E2-3F5F3FDF6E7F}"/>
          </ac:picMkLst>
        </pc:picChg>
        <pc:picChg chg="add mod">
          <ac:chgData name="Julian Hart - Humberside BB" userId="debe40ea-6901-4684-9bd2-fac9453a1f5e" providerId="ADAL" clId="{458ABF64-CCB2-4591-B5D4-E6B7B74E803C}" dt="2025-07-08T17:22:01.793" v="2641" actId="1076"/>
          <ac:picMkLst>
            <pc:docMk/>
            <pc:sldMk cId="1401815412" sldId="262"/>
            <ac:picMk id="8" creationId="{62ED81DB-330D-5ACB-824E-2CCCAA3804D9}"/>
          </ac:picMkLst>
        </pc:picChg>
        <pc:picChg chg="add mod">
          <ac:chgData name="Julian Hart - Humberside BB" userId="debe40ea-6901-4684-9bd2-fac9453a1f5e" providerId="ADAL" clId="{458ABF64-CCB2-4591-B5D4-E6B7B74E803C}" dt="2025-07-08T17:23:54.041" v="2651" actId="1076"/>
          <ac:picMkLst>
            <pc:docMk/>
            <pc:sldMk cId="1401815412" sldId="262"/>
            <ac:picMk id="15" creationId="{6DBAD806-3B25-FD92-8176-0627C67FDCB7}"/>
          </ac:picMkLst>
        </pc:picChg>
      </pc:sldChg>
      <pc:sldChg chg="modSp mod modTransition modNotesTx">
        <pc:chgData name="Julian Hart - Humberside BB" userId="debe40ea-6901-4684-9bd2-fac9453a1f5e" providerId="ADAL" clId="{458ABF64-CCB2-4591-B5D4-E6B7B74E803C}" dt="2025-07-23T07:28:38.052" v="2722" actId="20577"/>
        <pc:sldMkLst>
          <pc:docMk/>
          <pc:sldMk cId="2164344058" sldId="263"/>
        </pc:sldMkLst>
        <pc:spChg chg="mod">
          <ac:chgData name="Julian Hart - Humberside BB" userId="debe40ea-6901-4684-9bd2-fac9453a1f5e" providerId="ADAL" clId="{458ABF64-CCB2-4591-B5D4-E6B7B74E803C}" dt="2025-07-08T17:24:47.008" v="2652" actId="2711"/>
          <ac:spMkLst>
            <pc:docMk/>
            <pc:sldMk cId="2164344058" sldId="263"/>
            <ac:spMk id="2" creationId="{11EA6684-11AC-40F2-B4A9-481866FD5A18}"/>
          </ac:spMkLst>
        </pc:spChg>
        <pc:spChg chg="mod">
          <ac:chgData name="Julian Hart - Humberside BB" userId="debe40ea-6901-4684-9bd2-fac9453a1f5e" providerId="ADAL" clId="{458ABF64-CCB2-4591-B5D4-E6B7B74E803C}" dt="2025-07-08T14:03:22.314" v="2626" actId="6549"/>
          <ac:spMkLst>
            <pc:docMk/>
            <pc:sldMk cId="2164344058" sldId="263"/>
            <ac:spMk id="3" creationId="{18D4ED5B-83FE-B5D2-4090-7D0DB6CE9020}"/>
          </ac:spMkLst>
        </pc:spChg>
      </pc:sldChg>
      <pc:sldChg chg="addSp delSp modSp mod modTransition delAnim modAnim modNotesTx">
        <pc:chgData name="Julian Hart - Humberside BB" userId="debe40ea-6901-4684-9bd2-fac9453a1f5e" providerId="ADAL" clId="{458ABF64-CCB2-4591-B5D4-E6B7B74E803C}" dt="2025-07-23T07:05:14.775" v="2691" actId="6549"/>
        <pc:sldMkLst>
          <pc:docMk/>
          <pc:sldMk cId="3932755891" sldId="266"/>
        </pc:sldMkLst>
        <pc:spChg chg="mod">
          <ac:chgData name="Julian Hart - Humberside BB" userId="debe40ea-6901-4684-9bd2-fac9453a1f5e" providerId="ADAL" clId="{458ABF64-CCB2-4591-B5D4-E6B7B74E803C}" dt="2025-07-08T12:09:04.799" v="2317" actId="14100"/>
          <ac:spMkLst>
            <pc:docMk/>
            <pc:sldMk cId="3932755891" sldId="266"/>
            <ac:spMk id="2" creationId="{F3B3F3A7-BB68-A6E2-008D-6418735AFF69}"/>
          </ac:spMkLst>
        </pc:spChg>
        <pc:spChg chg="add mod">
          <ac:chgData name="Julian Hart - Humberside BB" userId="debe40ea-6901-4684-9bd2-fac9453a1f5e" providerId="ADAL" clId="{458ABF64-CCB2-4591-B5D4-E6B7B74E803C}" dt="2025-07-15T18:36:49.767" v="2682" actId="1076"/>
          <ac:spMkLst>
            <pc:docMk/>
            <pc:sldMk cId="3932755891" sldId="266"/>
            <ac:spMk id="3" creationId="{A3DADCF5-8A9F-2B65-2B0B-978816D7DA87}"/>
          </ac:spMkLst>
        </pc:spChg>
        <pc:spChg chg="add">
          <ac:chgData name="Julian Hart - Humberside BB" userId="debe40ea-6901-4684-9bd2-fac9453a1f5e" providerId="ADAL" clId="{458ABF64-CCB2-4591-B5D4-E6B7B74E803C}" dt="2025-07-07T07:27:09.596" v="695" actId="26606"/>
          <ac:spMkLst>
            <pc:docMk/>
            <pc:sldMk cId="3932755891" sldId="266"/>
            <ac:spMk id="24" creationId="{C20CE451-818C-E63D-258B-234B6C543D34}"/>
          </ac:spMkLst>
        </pc:spChg>
        <pc:spChg chg="add mod">
          <ac:chgData name="Julian Hart - Humberside BB" userId="debe40ea-6901-4684-9bd2-fac9453a1f5e" providerId="ADAL" clId="{458ABF64-CCB2-4591-B5D4-E6B7B74E803C}" dt="2025-07-07T14:13:26.735" v="897" actId="27636"/>
          <ac:spMkLst>
            <pc:docMk/>
            <pc:sldMk cId="3932755891" sldId="266"/>
            <ac:spMk id="25" creationId="{FAF20178-EDA7-DDC6-3CCE-15D9BB71E6B5}"/>
          </ac:spMkLst>
        </pc:spChg>
        <pc:picChg chg="mod">
          <ac:chgData name="Julian Hart - Humberside BB" userId="debe40ea-6901-4684-9bd2-fac9453a1f5e" providerId="ADAL" clId="{458ABF64-CCB2-4591-B5D4-E6B7B74E803C}" dt="2025-07-07T07:27:09.584" v="694" actId="26606"/>
          <ac:picMkLst>
            <pc:docMk/>
            <pc:sldMk cId="3932755891" sldId="266"/>
            <ac:picMk id="7" creationId="{91AE3BF5-A933-A80D-6A5F-C475238DF26F}"/>
          </ac:picMkLst>
        </pc:picChg>
      </pc:sldChg>
      <pc:sldChg chg="del">
        <pc:chgData name="Julian Hart - Humberside BB" userId="debe40ea-6901-4684-9bd2-fac9453a1f5e" providerId="ADAL" clId="{458ABF64-CCB2-4591-B5D4-E6B7B74E803C}" dt="2025-07-04T11:08:13.631" v="379" actId="2696"/>
        <pc:sldMkLst>
          <pc:docMk/>
          <pc:sldMk cId="2295527489" sldId="267"/>
        </pc:sldMkLst>
      </pc:sldChg>
      <pc:sldChg chg="del">
        <pc:chgData name="Julian Hart - Humberside BB" userId="debe40ea-6901-4684-9bd2-fac9453a1f5e" providerId="ADAL" clId="{458ABF64-CCB2-4591-B5D4-E6B7B74E803C}" dt="2025-07-04T14:11:16.838" v="629" actId="2696"/>
        <pc:sldMkLst>
          <pc:docMk/>
          <pc:sldMk cId="2112770230" sldId="268"/>
        </pc:sldMkLst>
      </pc:sldChg>
      <pc:sldChg chg="del">
        <pc:chgData name="Julian Hart - Humberside BB" userId="debe40ea-6901-4684-9bd2-fac9453a1f5e" providerId="ADAL" clId="{458ABF64-CCB2-4591-B5D4-E6B7B74E803C}" dt="2025-07-04T11:12:15.453" v="410" actId="2696"/>
        <pc:sldMkLst>
          <pc:docMk/>
          <pc:sldMk cId="915138396" sldId="26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D8398E-1498-4CCF-82BF-53A20149B3A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0D405A9-FBB2-4B3B-BD10-49FF650BA1E5}">
      <dgm:prSet/>
      <dgm:spPr/>
      <dgm:t>
        <a:bodyPr/>
        <a:lstStyle/>
        <a:p>
          <a:pPr algn="l"/>
          <a:r>
            <a:rPr lang="en-GB" dirty="0"/>
            <a:t>The Impact politics has on policing:- </a:t>
          </a:r>
        </a:p>
        <a:p>
          <a:pPr algn="ctr"/>
          <a:r>
            <a:rPr lang="en-GB" dirty="0"/>
            <a:t>Funding </a:t>
          </a:r>
        </a:p>
        <a:p>
          <a:pPr algn="ctr"/>
          <a:r>
            <a:rPr lang="en-GB" dirty="0"/>
            <a:t>Grievance politics</a:t>
          </a:r>
          <a:endParaRPr lang="en-US" dirty="0"/>
        </a:p>
      </dgm:t>
    </dgm:pt>
    <dgm:pt modelId="{A52C8D38-F645-4E6F-AF4C-7F6D0AFF2B9C}" type="parTrans" cxnId="{EDA48A7F-9C84-46BB-A5B6-5C797C36F439}">
      <dgm:prSet/>
      <dgm:spPr/>
      <dgm:t>
        <a:bodyPr/>
        <a:lstStyle/>
        <a:p>
          <a:endParaRPr lang="en-US"/>
        </a:p>
      </dgm:t>
    </dgm:pt>
    <dgm:pt modelId="{2B1E0FFC-7154-4C8B-AD09-19B081DB19F5}" type="sibTrans" cxnId="{EDA48A7F-9C84-46BB-A5B6-5C797C36F439}">
      <dgm:prSet/>
      <dgm:spPr/>
      <dgm:t>
        <a:bodyPr/>
        <a:lstStyle/>
        <a:p>
          <a:endParaRPr lang="en-US"/>
        </a:p>
      </dgm:t>
    </dgm:pt>
    <dgm:pt modelId="{DE209F7D-93A2-4611-BDE7-CE848FCF6905}">
      <dgm:prSet/>
      <dgm:spPr/>
      <dgm:t>
        <a:bodyPr/>
        <a:lstStyle/>
        <a:p>
          <a:pPr algn="l"/>
          <a:r>
            <a:rPr lang="en-GB" dirty="0"/>
            <a:t>Impact of political decision making on partnership delivery:- </a:t>
          </a:r>
        </a:p>
        <a:p>
          <a:pPr algn="ctr"/>
          <a:r>
            <a:rPr lang="en-GB" dirty="0"/>
            <a:t>Pluralisation</a:t>
          </a:r>
        </a:p>
      </dgm:t>
    </dgm:pt>
    <dgm:pt modelId="{818AFD3B-C5EC-45B1-A5A7-2D94855F121A}" type="parTrans" cxnId="{934526B6-7A6C-4F30-86F7-CFA5283301F5}">
      <dgm:prSet/>
      <dgm:spPr/>
      <dgm:t>
        <a:bodyPr/>
        <a:lstStyle/>
        <a:p>
          <a:endParaRPr lang="en-US"/>
        </a:p>
      </dgm:t>
    </dgm:pt>
    <dgm:pt modelId="{B32DA714-205B-49DE-93B4-94F8E33E75B9}" type="sibTrans" cxnId="{934526B6-7A6C-4F30-86F7-CFA5283301F5}">
      <dgm:prSet/>
      <dgm:spPr/>
      <dgm:t>
        <a:bodyPr/>
        <a:lstStyle/>
        <a:p>
          <a:endParaRPr lang="en-US"/>
        </a:p>
      </dgm:t>
    </dgm:pt>
    <dgm:pt modelId="{2C92AE38-7BD6-44F5-B432-361D90BC6522}">
      <dgm:prSet/>
      <dgm:spPr/>
      <dgm:t>
        <a:bodyPr/>
        <a:lstStyle/>
        <a:p>
          <a:pPr algn="l"/>
          <a:r>
            <a:rPr lang="en-US" dirty="0"/>
            <a:t>Understanding policing and political relationships:- </a:t>
          </a:r>
        </a:p>
        <a:p>
          <a:pPr algn="ctr"/>
          <a:r>
            <a:rPr lang="en-US" dirty="0"/>
            <a:t>Strained relationships</a:t>
          </a:r>
        </a:p>
        <a:p>
          <a:pPr algn="ctr"/>
          <a:endParaRPr lang="en-US" dirty="0"/>
        </a:p>
      </dgm:t>
    </dgm:pt>
    <dgm:pt modelId="{E659D073-B22D-4462-86A4-6ED64B0982A4}" type="parTrans" cxnId="{01DC07B0-43E2-4C5B-ADF9-0FD955E426F0}">
      <dgm:prSet/>
      <dgm:spPr/>
      <dgm:t>
        <a:bodyPr/>
        <a:lstStyle/>
        <a:p>
          <a:endParaRPr lang="en-US"/>
        </a:p>
      </dgm:t>
    </dgm:pt>
    <dgm:pt modelId="{D179FDBD-AC77-4237-9D6B-C6DFE15F5DBA}" type="sibTrans" cxnId="{01DC07B0-43E2-4C5B-ADF9-0FD955E426F0}">
      <dgm:prSet/>
      <dgm:spPr/>
      <dgm:t>
        <a:bodyPr/>
        <a:lstStyle/>
        <a:p>
          <a:endParaRPr lang="en-US"/>
        </a:p>
      </dgm:t>
    </dgm:pt>
    <dgm:pt modelId="{D6CBD4C1-24B5-409E-AD8D-56BFBD3BE6EE}" type="pres">
      <dgm:prSet presAssocID="{13D8398E-1498-4CCF-82BF-53A20149B3AE}" presName="linear" presStyleCnt="0">
        <dgm:presLayoutVars>
          <dgm:animLvl val="lvl"/>
          <dgm:resizeHandles val="exact"/>
        </dgm:presLayoutVars>
      </dgm:prSet>
      <dgm:spPr/>
    </dgm:pt>
    <dgm:pt modelId="{E97AEAC5-EE33-4FD8-B86E-F65BA9998AAE}" type="pres">
      <dgm:prSet presAssocID="{A0D405A9-FBB2-4B3B-BD10-49FF650BA1E5}" presName="parentText" presStyleLbl="node1" presStyleIdx="0" presStyleCnt="3" custLinFactNeighborX="312" custLinFactNeighborY="23999">
        <dgm:presLayoutVars>
          <dgm:chMax val="0"/>
          <dgm:bulletEnabled val="1"/>
        </dgm:presLayoutVars>
      </dgm:prSet>
      <dgm:spPr/>
    </dgm:pt>
    <dgm:pt modelId="{D20B1DBA-CD06-468D-BDB9-7787A001CAA1}" type="pres">
      <dgm:prSet presAssocID="{2B1E0FFC-7154-4C8B-AD09-19B081DB19F5}" presName="spacer" presStyleCnt="0"/>
      <dgm:spPr/>
    </dgm:pt>
    <dgm:pt modelId="{56CD1ACB-C246-4398-862F-93F458729599}" type="pres">
      <dgm:prSet presAssocID="{DE209F7D-93A2-4611-BDE7-CE848FCF6905}" presName="parentText" presStyleLbl="node1" presStyleIdx="1" presStyleCnt="3">
        <dgm:presLayoutVars>
          <dgm:chMax val="0"/>
          <dgm:bulletEnabled val="1"/>
        </dgm:presLayoutVars>
      </dgm:prSet>
      <dgm:spPr/>
    </dgm:pt>
    <dgm:pt modelId="{BCD1C4EA-2B0C-478B-8BB7-BFD3D4F51595}" type="pres">
      <dgm:prSet presAssocID="{B32DA714-205B-49DE-93B4-94F8E33E75B9}" presName="spacer" presStyleCnt="0"/>
      <dgm:spPr/>
    </dgm:pt>
    <dgm:pt modelId="{C1C4B78E-6F5C-449A-9A66-B61DEB65BDAA}" type="pres">
      <dgm:prSet presAssocID="{2C92AE38-7BD6-44F5-B432-361D90BC6522}" presName="parentText" presStyleLbl="node1" presStyleIdx="2" presStyleCnt="3" custLinFactNeighborX="312" custLinFactNeighborY="28578">
        <dgm:presLayoutVars>
          <dgm:chMax val="0"/>
          <dgm:bulletEnabled val="1"/>
        </dgm:presLayoutVars>
      </dgm:prSet>
      <dgm:spPr/>
    </dgm:pt>
  </dgm:ptLst>
  <dgm:cxnLst>
    <dgm:cxn modelId="{6A165702-A66F-48C1-8064-433D29944749}" type="presOf" srcId="{A0D405A9-FBB2-4B3B-BD10-49FF650BA1E5}" destId="{E97AEAC5-EE33-4FD8-B86E-F65BA9998AAE}" srcOrd="0" destOrd="0" presId="urn:microsoft.com/office/officeart/2005/8/layout/vList2"/>
    <dgm:cxn modelId="{24035F67-CE2D-4150-A4B7-5B515CD14467}" type="presOf" srcId="{DE209F7D-93A2-4611-BDE7-CE848FCF6905}" destId="{56CD1ACB-C246-4398-862F-93F458729599}" srcOrd="0" destOrd="0" presId="urn:microsoft.com/office/officeart/2005/8/layout/vList2"/>
    <dgm:cxn modelId="{EDA48A7F-9C84-46BB-A5B6-5C797C36F439}" srcId="{13D8398E-1498-4CCF-82BF-53A20149B3AE}" destId="{A0D405A9-FBB2-4B3B-BD10-49FF650BA1E5}" srcOrd="0" destOrd="0" parTransId="{A52C8D38-F645-4E6F-AF4C-7F6D0AFF2B9C}" sibTransId="{2B1E0FFC-7154-4C8B-AD09-19B081DB19F5}"/>
    <dgm:cxn modelId="{01DC07B0-43E2-4C5B-ADF9-0FD955E426F0}" srcId="{13D8398E-1498-4CCF-82BF-53A20149B3AE}" destId="{2C92AE38-7BD6-44F5-B432-361D90BC6522}" srcOrd="2" destOrd="0" parTransId="{E659D073-B22D-4462-86A4-6ED64B0982A4}" sibTransId="{D179FDBD-AC77-4237-9D6B-C6DFE15F5DBA}"/>
    <dgm:cxn modelId="{975B16B6-50B2-4528-AA37-1BB4A2D6296C}" type="presOf" srcId="{13D8398E-1498-4CCF-82BF-53A20149B3AE}" destId="{D6CBD4C1-24B5-409E-AD8D-56BFBD3BE6EE}" srcOrd="0" destOrd="0" presId="urn:microsoft.com/office/officeart/2005/8/layout/vList2"/>
    <dgm:cxn modelId="{934526B6-7A6C-4F30-86F7-CFA5283301F5}" srcId="{13D8398E-1498-4CCF-82BF-53A20149B3AE}" destId="{DE209F7D-93A2-4611-BDE7-CE848FCF6905}" srcOrd="1" destOrd="0" parTransId="{818AFD3B-C5EC-45B1-A5A7-2D94855F121A}" sibTransId="{B32DA714-205B-49DE-93B4-94F8E33E75B9}"/>
    <dgm:cxn modelId="{34279DCA-27E1-404D-82FA-ABA01790D9D8}" type="presOf" srcId="{2C92AE38-7BD6-44F5-B432-361D90BC6522}" destId="{C1C4B78E-6F5C-449A-9A66-B61DEB65BDAA}" srcOrd="0" destOrd="0" presId="urn:microsoft.com/office/officeart/2005/8/layout/vList2"/>
    <dgm:cxn modelId="{678ABBF7-B706-46E4-8362-7BC47CD03F43}" type="presParOf" srcId="{D6CBD4C1-24B5-409E-AD8D-56BFBD3BE6EE}" destId="{E97AEAC5-EE33-4FD8-B86E-F65BA9998AAE}" srcOrd="0" destOrd="0" presId="urn:microsoft.com/office/officeart/2005/8/layout/vList2"/>
    <dgm:cxn modelId="{2CC0D4C4-8E2E-4951-BED1-3D305529E583}" type="presParOf" srcId="{D6CBD4C1-24B5-409E-AD8D-56BFBD3BE6EE}" destId="{D20B1DBA-CD06-468D-BDB9-7787A001CAA1}" srcOrd="1" destOrd="0" presId="urn:microsoft.com/office/officeart/2005/8/layout/vList2"/>
    <dgm:cxn modelId="{691C041D-D67F-4699-B534-33514DB6F34B}" type="presParOf" srcId="{D6CBD4C1-24B5-409E-AD8D-56BFBD3BE6EE}" destId="{56CD1ACB-C246-4398-862F-93F458729599}" srcOrd="2" destOrd="0" presId="urn:microsoft.com/office/officeart/2005/8/layout/vList2"/>
    <dgm:cxn modelId="{B3B4F80E-8714-453E-8AAE-DA532011930D}" type="presParOf" srcId="{D6CBD4C1-24B5-409E-AD8D-56BFBD3BE6EE}" destId="{BCD1C4EA-2B0C-478B-8BB7-BFD3D4F51595}" srcOrd="3" destOrd="0" presId="urn:microsoft.com/office/officeart/2005/8/layout/vList2"/>
    <dgm:cxn modelId="{10F6D079-C4CB-4B04-AB19-7079941FAF24}" type="presParOf" srcId="{D6CBD4C1-24B5-409E-AD8D-56BFBD3BE6EE}" destId="{C1C4B78E-6F5C-449A-9A66-B61DEB65BDA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AEAC5-EE33-4FD8-B86E-F65BA9998AAE}">
      <dsp:nvSpPr>
        <dsp:cNvPr id="0" name=""/>
        <dsp:cNvSpPr/>
      </dsp:nvSpPr>
      <dsp:spPr>
        <a:xfrm>
          <a:off x="0" y="293848"/>
          <a:ext cx="6949440" cy="16965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Impact politics has on policing:- </a:t>
          </a:r>
        </a:p>
        <a:p>
          <a:pPr marL="0" lvl="0" indent="0" algn="ctr" defTabSz="1111250">
            <a:lnSpc>
              <a:spcPct val="90000"/>
            </a:lnSpc>
            <a:spcBef>
              <a:spcPct val="0"/>
            </a:spcBef>
            <a:spcAft>
              <a:spcPct val="35000"/>
            </a:spcAft>
            <a:buNone/>
          </a:pPr>
          <a:r>
            <a:rPr lang="en-GB" sz="2500" kern="1200" dirty="0"/>
            <a:t>Funding </a:t>
          </a:r>
        </a:p>
        <a:p>
          <a:pPr marL="0" lvl="0" indent="0" algn="ctr" defTabSz="1111250">
            <a:lnSpc>
              <a:spcPct val="90000"/>
            </a:lnSpc>
            <a:spcBef>
              <a:spcPct val="0"/>
            </a:spcBef>
            <a:spcAft>
              <a:spcPct val="35000"/>
            </a:spcAft>
            <a:buNone/>
          </a:pPr>
          <a:r>
            <a:rPr lang="en-GB" sz="2500" kern="1200" dirty="0"/>
            <a:t>Grievance politics</a:t>
          </a:r>
          <a:endParaRPr lang="en-US" sz="2500" kern="1200" dirty="0"/>
        </a:p>
      </dsp:txBody>
      <dsp:txXfrm>
        <a:off x="82816" y="376664"/>
        <a:ext cx="6783808" cy="1530868"/>
      </dsp:txXfrm>
    </dsp:sp>
    <dsp:sp modelId="{56CD1ACB-C246-4398-862F-93F458729599}">
      <dsp:nvSpPr>
        <dsp:cNvPr id="0" name=""/>
        <dsp:cNvSpPr/>
      </dsp:nvSpPr>
      <dsp:spPr>
        <a:xfrm>
          <a:off x="0" y="2045068"/>
          <a:ext cx="6949440" cy="169650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Impact of political decision making on partnership delivery:- </a:t>
          </a:r>
        </a:p>
        <a:p>
          <a:pPr marL="0" lvl="0" indent="0" algn="ctr" defTabSz="1111250">
            <a:lnSpc>
              <a:spcPct val="90000"/>
            </a:lnSpc>
            <a:spcBef>
              <a:spcPct val="0"/>
            </a:spcBef>
            <a:spcAft>
              <a:spcPct val="35000"/>
            </a:spcAft>
            <a:buNone/>
          </a:pPr>
          <a:r>
            <a:rPr lang="en-GB" sz="2500" kern="1200" dirty="0"/>
            <a:t>Pluralisation</a:t>
          </a:r>
        </a:p>
      </dsp:txBody>
      <dsp:txXfrm>
        <a:off x="82816" y="2127884"/>
        <a:ext cx="6783808" cy="1530868"/>
      </dsp:txXfrm>
    </dsp:sp>
    <dsp:sp modelId="{C1C4B78E-6F5C-449A-9A66-B61DEB65BDAA}">
      <dsp:nvSpPr>
        <dsp:cNvPr id="0" name=""/>
        <dsp:cNvSpPr/>
      </dsp:nvSpPr>
      <dsp:spPr>
        <a:xfrm>
          <a:off x="0" y="3834145"/>
          <a:ext cx="6949440" cy="16965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Understanding policing and political relationships:- </a:t>
          </a:r>
        </a:p>
        <a:p>
          <a:pPr marL="0" lvl="0" indent="0" algn="ctr" defTabSz="1111250">
            <a:lnSpc>
              <a:spcPct val="90000"/>
            </a:lnSpc>
            <a:spcBef>
              <a:spcPct val="0"/>
            </a:spcBef>
            <a:spcAft>
              <a:spcPct val="35000"/>
            </a:spcAft>
            <a:buNone/>
          </a:pPr>
          <a:r>
            <a:rPr lang="en-US" sz="2500" kern="1200" dirty="0"/>
            <a:t>Strained relationships</a:t>
          </a:r>
        </a:p>
        <a:p>
          <a:pPr marL="0" lvl="0" indent="0" algn="ctr" defTabSz="1111250">
            <a:lnSpc>
              <a:spcPct val="90000"/>
            </a:lnSpc>
            <a:spcBef>
              <a:spcPct val="0"/>
            </a:spcBef>
            <a:spcAft>
              <a:spcPct val="35000"/>
            </a:spcAft>
            <a:buNone/>
          </a:pPr>
          <a:endParaRPr lang="en-US" sz="2500" kern="1200" dirty="0"/>
        </a:p>
      </dsp:txBody>
      <dsp:txXfrm>
        <a:off x="82816" y="3916961"/>
        <a:ext cx="6783808" cy="1530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C1CD58-F146-4019-81A4-C9094C02C607}" type="datetimeFigureOut">
              <a:rPr lang="en-GB" smtClean="0"/>
              <a:t>23/07/2025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686A66-9B20-4108-A548-1542701CBD6F}" type="slidenum">
              <a:rPr lang="en-GB" smtClean="0"/>
              <a:t>‹#›</a:t>
            </a:fld>
            <a:endParaRPr lang="en-GB"/>
          </a:p>
        </p:txBody>
      </p:sp>
    </p:spTree>
    <p:extLst>
      <p:ext uri="{BB962C8B-B14F-4D97-AF65-F5344CB8AC3E}">
        <p14:creationId xmlns:p14="http://schemas.microsoft.com/office/powerpoint/2010/main" val="3564018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o.org.uk/wp-content/uploads/2018/09/Financial-sustainability-of-police-forces-in-England-and-Wales-2018.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www.merriam-webster.com/dictionary/community" TargetMode="External"/><Relationship Id="rId3" Type="http://schemas.openxmlformats.org/officeDocument/2006/relationships/hyperlink" Target="https://www.britannica.com/topic/hate-speech" TargetMode="External"/><Relationship Id="rId7" Type="http://schemas.openxmlformats.org/officeDocument/2006/relationships/hyperlink" Target="https://www.britannica.com/topic/violence"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britannica.com/topic/hate-crime" TargetMode="External"/><Relationship Id="rId5" Type="http://schemas.openxmlformats.org/officeDocument/2006/relationships/hyperlink" Target="https://www.britannica.com/topic/rhetoric" TargetMode="External"/><Relationship Id="rId4" Type="http://schemas.openxmlformats.org/officeDocument/2006/relationships/hyperlink" Target="https://www.britannica.com/topic/dehumanization"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elegraph.co.uk/politics/2023/10/23/met-police-suella-braverman-meeting-israel-hamas-war/"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my name is Julian Hart and welcome to my presentation on the complex interplay between politics and policing. </a:t>
            </a:r>
          </a:p>
          <a:p>
            <a:r>
              <a:rPr lang="en-GB" sz="1200" kern="1200" dirty="0">
                <a:solidFill>
                  <a:schemeClr val="tx1"/>
                </a:solidFill>
                <a:effectLst/>
                <a:latin typeface="+mn-lt"/>
                <a:ea typeface="+mn-ea"/>
                <a:cs typeface="+mn-cs"/>
              </a:rPr>
              <a:t>This presentation has an accompanying report which I hope you have had the opportunity to read, it expands on some of the areas highlighted in the report which will cover the following areas: - </a:t>
            </a:r>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1</a:t>
            </a:fld>
            <a:endParaRPr lang="en-GB"/>
          </a:p>
        </p:txBody>
      </p:sp>
    </p:spTree>
    <p:extLst>
      <p:ext uri="{BB962C8B-B14F-4D97-AF65-F5344CB8AC3E}">
        <p14:creationId xmlns:p14="http://schemas.microsoft.com/office/powerpoint/2010/main" val="50535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impact politics has on policing, where I will cover….</a:t>
            </a:r>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2</a:t>
            </a:fld>
            <a:endParaRPr lang="en-GB"/>
          </a:p>
        </p:txBody>
      </p:sp>
    </p:spTree>
    <p:extLst>
      <p:ext uri="{BB962C8B-B14F-4D97-AF65-F5344CB8AC3E}">
        <p14:creationId xmlns:p14="http://schemas.microsoft.com/office/powerpoint/2010/main" val="3739146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area I will cover is key to how politics affects policing, which is funding &amp; more specifically.</a:t>
            </a:r>
          </a:p>
          <a:p>
            <a:r>
              <a:rPr lang="en-GB" sz="1200" b="1" kern="1200" dirty="0">
                <a:solidFill>
                  <a:schemeClr val="tx1"/>
                </a:solidFill>
                <a:effectLst/>
                <a:latin typeface="+mn-lt"/>
                <a:ea typeface="+mn-ea"/>
                <a:cs typeface="+mn-cs"/>
              </a:rPr>
              <a:t>The Police Allocation Formula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Police Main Grant element of the Police Core Settlement has been distributed on a pro-rata basis, using the same formula since 2013.</a:t>
            </a:r>
          </a:p>
          <a:p>
            <a:r>
              <a:rPr lang="en-GB" sz="1200" kern="1200" dirty="0">
                <a:solidFill>
                  <a:schemeClr val="tx1"/>
                </a:solidFill>
                <a:effectLst/>
                <a:latin typeface="+mn-lt"/>
                <a:ea typeface="+mn-ea"/>
                <a:cs typeface="+mn-cs"/>
              </a:rPr>
              <a:t>The formula is also being used for the 2025-26 settlement. </a:t>
            </a:r>
          </a:p>
          <a:p>
            <a:r>
              <a:rPr lang="en-GB" sz="1200" kern="1200" dirty="0">
                <a:solidFill>
                  <a:schemeClr val="tx1"/>
                </a:solidFill>
                <a:effectLst/>
                <a:latin typeface="+mn-lt"/>
                <a:ea typeface="+mn-ea"/>
                <a:cs typeface="+mn-cs"/>
              </a:rPr>
              <a:t>The formula has 2 stages. </a:t>
            </a:r>
          </a:p>
          <a:p>
            <a:r>
              <a:rPr lang="en-GB" sz="1200" kern="1200" dirty="0">
                <a:solidFill>
                  <a:schemeClr val="tx1"/>
                </a:solidFill>
                <a:effectLst/>
                <a:latin typeface="+mn-lt"/>
                <a:ea typeface="+mn-ea"/>
                <a:cs typeface="+mn-cs"/>
              </a:rPr>
              <a:t>The first is to divide funds between the different activities that the police undertake. These are broken down into five key areas:</a:t>
            </a:r>
          </a:p>
          <a:p>
            <a:pPr lvl="0"/>
            <a:r>
              <a:rPr lang="en-GB" sz="1200" kern="1200" dirty="0">
                <a:solidFill>
                  <a:schemeClr val="tx1"/>
                </a:solidFill>
                <a:effectLst/>
                <a:latin typeface="+mn-lt"/>
                <a:ea typeface="+mn-ea"/>
                <a:cs typeface="+mn-cs"/>
              </a:rPr>
              <a:t>Crime </a:t>
            </a:r>
          </a:p>
          <a:p>
            <a:pPr lvl="0"/>
            <a:r>
              <a:rPr lang="en-GB" sz="1200" kern="1200" dirty="0">
                <a:solidFill>
                  <a:schemeClr val="tx1"/>
                </a:solidFill>
                <a:effectLst/>
                <a:latin typeface="+mn-lt"/>
                <a:ea typeface="+mn-ea"/>
                <a:cs typeface="+mn-cs"/>
              </a:rPr>
              <a:t>Incidents</a:t>
            </a:r>
          </a:p>
          <a:p>
            <a:pPr lvl="0"/>
            <a:r>
              <a:rPr lang="en-GB" sz="1200" kern="1200" dirty="0">
                <a:solidFill>
                  <a:schemeClr val="tx1"/>
                </a:solidFill>
                <a:effectLst/>
                <a:latin typeface="+mn-lt"/>
                <a:ea typeface="+mn-ea"/>
                <a:cs typeface="+mn-cs"/>
              </a:rPr>
              <a:t>Traffic </a:t>
            </a:r>
          </a:p>
          <a:p>
            <a:pPr lvl="0"/>
            <a:r>
              <a:rPr lang="en-GB" sz="1200" kern="1200" dirty="0">
                <a:solidFill>
                  <a:schemeClr val="tx1"/>
                </a:solidFill>
                <a:effectLst/>
                <a:latin typeface="+mn-lt"/>
                <a:ea typeface="+mn-ea"/>
                <a:cs typeface="+mn-cs"/>
              </a:rPr>
              <a:t>Fear of Crime </a:t>
            </a:r>
          </a:p>
          <a:p>
            <a:pPr lvl="0"/>
            <a:r>
              <a:rPr lang="en-GB" sz="1200" kern="1200" dirty="0">
                <a:solidFill>
                  <a:schemeClr val="tx1"/>
                </a:solidFill>
                <a:effectLst/>
                <a:latin typeface="+mn-lt"/>
                <a:ea typeface="+mn-ea"/>
                <a:cs typeface="+mn-cs"/>
              </a:rPr>
              <a:t>Special Events</a:t>
            </a:r>
          </a:p>
          <a:p>
            <a:r>
              <a:rPr lang="en-GB" sz="1200" kern="1200" dirty="0">
                <a:solidFill>
                  <a:schemeClr val="tx1"/>
                </a:solidFill>
                <a:effectLst/>
                <a:latin typeface="+mn-lt"/>
                <a:ea typeface="+mn-ea"/>
                <a:cs typeface="+mn-cs"/>
              </a:rPr>
              <a:t>The second stage divides funding for each of these workloads between the 43  forces of England and Wales. </a:t>
            </a:r>
          </a:p>
          <a:p>
            <a:r>
              <a:rPr lang="en-GB" sz="1200" kern="1200" dirty="0">
                <a:solidFill>
                  <a:schemeClr val="tx1"/>
                </a:solidFill>
                <a:effectLst/>
                <a:latin typeface="+mn-lt"/>
                <a:ea typeface="+mn-ea"/>
                <a:cs typeface="+mn-cs"/>
              </a:rPr>
              <a:t>This is achieved by calculating ‘work load indicators’ to </a:t>
            </a:r>
            <a:r>
              <a:rPr lang="en-GB" sz="1200" i="1" kern="1200" dirty="0">
                <a:solidFill>
                  <a:schemeClr val="tx1"/>
                </a:solidFill>
                <a:effectLst/>
                <a:latin typeface="+mn-lt"/>
                <a:ea typeface="+mn-ea"/>
                <a:cs typeface="+mn-cs"/>
              </a:rPr>
              <a:t>estimate</a:t>
            </a:r>
            <a:r>
              <a:rPr lang="en-GB" sz="1200" kern="1200" dirty="0">
                <a:solidFill>
                  <a:schemeClr val="tx1"/>
                </a:solidFill>
                <a:effectLst/>
                <a:latin typeface="+mn-lt"/>
                <a:ea typeface="+mn-ea"/>
                <a:cs typeface="+mn-cs"/>
              </a:rPr>
              <a:t> how much work each force is expected to have in each of the key area’s, comparative to other forces.</a:t>
            </a:r>
          </a:p>
          <a:p>
            <a:r>
              <a:rPr lang="en-GB" sz="1200" kern="1200" dirty="0">
                <a:solidFill>
                  <a:schemeClr val="tx1"/>
                </a:solidFill>
                <a:effectLst/>
                <a:latin typeface="+mn-lt"/>
                <a:ea typeface="+mn-ea"/>
                <a:cs typeface="+mn-cs"/>
              </a:rPr>
              <a:t>The estimates are calculated using socio-economic and demographic indicators.</a:t>
            </a:r>
          </a:p>
          <a:p>
            <a:r>
              <a:rPr lang="en-GB" sz="1200" kern="1200" dirty="0">
                <a:solidFill>
                  <a:schemeClr val="tx1"/>
                </a:solidFill>
                <a:effectLst/>
                <a:latin typeface="+mn-lt"/>
                <a:ea typeface="+mn-ea"/>
                <a:cs typeface="+mn-cs"/>
              </a:rPr>
              <a:t>Indicators of workload are used rather than data </a:t>
            </a:r>
            <a:r>
              <a:rPr lang="en-GB" sz="1200" u="sng" kern="1200" dirty="0">
                <a:solidFill>
                  <a:schemeClr val="tx1"/>
                </a:solidFill>
                <a:effectLst/>
                <a:latin typeface="+mn-lt"/>
                <a:ea typeface="+mn-ea"/>
                <a:cs typeface="+mn-cs"/>
              </a:rPr>
              <a:t>on actual recorded crime.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Policing was badly affected by the austerity years and cuts that followed the 2010 general election. </a:t>
            </a:r>
          </a:p>
          <a:p>
            <a:r>
              <a:rPr lang="en-GB" sz="1200" kern="1200" dirty="0">
                <a:solidFill>
                  <a:schemeClr val="tx1"/>
                </a:solidFill>
                <a:effectLst/>
                <a:latin typeface="+mn-lt"/>
                <a:ea typeface="+mn-ea"/>
                <a:cs typeface="+mn-cs"/>
              </a:rPr>
              <a:t>Although the cuts did not fall evenly – it was roughly a 30 per cent flat rate cut – and took no account of funding derived from precept revenues. </a:t>
            </a:r>
          </a:p>
          <a:p>
            <a:r>
              <a:rPr lang="en-GB" sz="1200" kern="1200" dirty="0">
                <a:solidFill>
                  <a:schemeClr val="tx1"/>
                </a:solidFill>
                <a:effectLst/>
                <a:latin typeface="+mn-lt"/>
                <a:ea typeface="+mn-ea"/>
                <a:cs typeface="+mn-cs"/>
                <a:hlinkClick r:id="rId3"/>
              </a:rPr>
              <a:t>As a result</a:t>
            </a:r>
            <a:r>
              <a:rPr lang="en-GB" sz="1200" kern="1200" dirty="0">
                <a:solidFill>
                  <a:schemeClr val="tx1"/>
                </a:solidFill>
                <a:effectLst/>
                <a:latin typeface="+mn-lt"/>
                <a:ea typeface="+mn-ea"/>
                <a:cs typeface="+mn-cs"/>
              </a:rPr>
              <a:t>, between 2010/11 and 2018/19 overall police funding fell 19 per cent nationally, but that varied from only 11 per cent in Surrey to 25 per cent in Northumbria.</a:t>
            </a:r>
          </a:p>
          <a:p>
            <a:r>
              <a:rPr lang="en-GB" sz="1200" kern="1200" dirty="0">
                <a:solidFill>
                  <a:schemeClr val="tx1"/>
                </a:solidFill>
                <a:effectLst/>
                <a:latin typeface="+mn-lt"/>
                <a:ea typeface="+mn-ea"/>
                <a:cs typeface="+mn-cs"/>
              </a:rPr>
              <a:t>Redgrave outlines the two basic problems with the complex formula.</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Firstly, the formula fails to take account of the wide variation between forces of the proportion they get through each source of funding. </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Secondly is that much of the data underpinning the formula is two decades old and therefore not a reliable indicator of demands on police time.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Highlighting</a:t>
            </a:r>
          </a:p>
          <a:p>
            <a:r>
              <a:rPr lang="en-GB" sz="1200" kern="1200" dirty="0">
                <a:solidFill>
                  <a:schemeClr val="tx1"/>
                </a:solidFill>
                <a:effectLst/>
                <a:latin typeface="+mn-lt"/>
                <a:ea typeface="+mn-ea"/>
                <a:cs typeface="+mn-cs"/>
              </a:rPr>
              <a:t>That the most important point is, that demands on police time have changed significantly since the funding formula was devised.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and</a:t>
            </a:r>
          </a:p>
          <a:p>
            <a:r>
              <a:rPr lang="en-GB" sz="1200" kern="1200" dirty="0">
                <a:solidFill>
                  <a:schemeClr val="tx1"/>
                </a:solidFill>
                <a:effectLst/>
                <a:latin typeface="+mn-lt"/>
                <a:ea typeface="+mn-ea"/>
                <a:cs typeface="+mn-cs"/>
              </a:rPr>
              <a:t>There has been a steep drop in ‘traditional’ offences, while the number of more ‘complex’ crimes - serious violence, domestic abuse, and sexual offences - have increased.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Additionally, a growth in non-crime demand skews the formula.</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changes in the work police are expected to do are not reflected in the way money is allocated to forces.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The Home Office last tried to revise the formula, in 2015, However, the methods were criticised for being limited in a number of key respects:</a:t>
            </a:r>
          </a:p>
          <a:p>
            <a:pPr fontAlgn="base"/>
            <a:r>
              <a:rPr lang="en-GB" sz="1200" kern="1200" dirty="0">
                <a:solidFill>
                  <a:schemeClr val="tx1"/>
                </a:solidFill>
                <a:effectLst/>
                <a:latin typeface="+mn-lt"/>
                <a:ea typeface="+mn-ea"/>
                <a:cs typeface="+mn-cs"/>
              </a:rPr>
              <a:t> </a:t>
            </a:r>
          </a:p>
          <a:p>
            <a:pPr fontAlgn="base"/>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READ THE SLIDE HIGHLIGHTS</a:t>
            </a:r>
          </a:p>
          <a:p>
            <a:pPr fontAlgn="base"/>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The criticisms highlight how complex it is to develop a single formula which accounts for the numerous factors shaping police demand in a rapidly shifting crime landscape.</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To summarise there is clearly a need to look at how demand is calculated in different police forces. It can no longer be viewed simply through the traditional lens of Home Office counting rules.</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Unless the Government takes a different approach, every police funding settlement will continue to exacerbate inequalities between forces in the resources they have available. (Redgrave, 2022) </a:t>
            </a:r>
          </a:p>
          <a:p>
            <a:pPr fontAlgn="base"/>
            <a:r>
              <a:rPr lang="en-GB" sz="1200" kern="1200" dirty="0">
                <a:solidFill>
                  <a:schemeClr val="tx1"/>
                </a:solidFill>
                <a:effectLst/>
                <a:latin typeface="+mn-lt"/>
                <a:ea typeface="+mn-ea"/>
                <a:cs typeface="+mn-cs"/>
              </a:rPr>
              <a:t> </a:t>
            </a:r>
          </a:p>
          <a:p>
            <a:pPr fontAlgn="base"/>
            <a:r>
              <a:rPr lang="en-GB" sz="1200" kern="1200" dirty="0">
                <a:solidFill>
                  <a:schemeClr val="tx1"/>
                </a:solidFill>
                <a:effectLst/>
                <a:latin typeface="+mn-lt"/>
                <a:ea typeface="+mn-ea"/>
                <a:cs typeface="+mn-cs"/>
              </a:rPr>
              <a:t>The Police Foundation support the view offered by Redgrave and suggest </a:t>
            </a:r>
            <a:r>
              <a:rPr lang="en-GB" sz="1200" b="1" kern="1200" dirty="0">
                <a:solidFill>
                  <a:schemeClr val="tx1"/>
                </a:solidFill>
                <a:effectLst/>
                <a:latin typeface="+mn-lt"/>
                <a:ea typeface="+mn-ea"/>
                <a:cs typeface="+mn-cs"/>
              </a:rPr>
              <a:t>the change of government arguably offers the best opportunity in years for a revised police funding formula to be implemented. But that won’t address wide inequalities in funding and especially the balance between government and council tax precept revenues, nor whether overall resources are sufficient.</a:t>
            </a:r>
            <a:endParaRPr lang="en-GB" sz="120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fontAlgn="base"/>
            <a:r>
              <a:rPr lang="en-GB" sz="1200" b="1" kern="1200" dirty="0">
                <a:solidFill>
                  <a:schemeClr val="tx1"/>
                </a:solidFill>
                <a:effectLst/>
                <a:latin typeface="+mn-lt"/>
                <a:ea typeface="+mn-ea"/>
                <a:cs typeface="+mn-cs"/>
              </a:rPr>
              <a:t>Only yesterday the Lincolnshire PCC has stated that the force is close to going bankrupt!!.</a:t>
            </a:r>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3</a:t>
            </a:fld>
            <a:endParaRPr lang="en-GB"/>
          </a:p>
        </p:txBody>
      </p:sp>
    </p:spTree>
    <p:extLst>
      <p:ext uri="{BB962C8B-B14F-4D97-AF65-F5344CB8AC3E}">
        <p14:creationId xmlns:p14="http://schemas.microsoft.com/office/powerpoint/2010/main" val="1219236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next area I will cover is Grievance Politics </a:t>
            </a:r>
          </a:p>
          <a:p>
            <a:r>
              <a:rPr lang="en-GB" sz="1200" kern="1200" dirty="0">
                <a:solidFill>
                  <a:schemeClr val="tx1"/>
                </a:solidFill>
                <a:effectLst/>
                <a:latin typeface="+mn-lt"/>
                <a:ea typeface="+mn-ea"/>
                <a:cs typeface="+mn-cs"/>
              </a:rPr>
              <a:t>Grievance politics appears to be on the increase, particularly in the UK and USA with more politicians taking to social media to send out messaging.</a:t>
            </a:r>
          </a:p>
          <a:p>
            <a:r>
              <a:rPr lang="en-GB" sz="1200" kern="1200" dirty="0">
                <a:solidFill>
                  <a:schemeClr val="tx1"/>
                </a:solidFill>
                <a:effectLst/>
                <a:latin typeface="+mn-lt"/>
                <a:ea typeface="+mn-ea"/>
                <a:cs typeface="+mn-cs"/>
              </a:rPr>
              <a:t>Defined by the fuelling and funnelling of negative emotions and various blame-based political strategies which explicitly challenge and confound many of the core principles and values that have traditionally underpinned conventional conceptions of party politics. </a:t>
            </a:r>
          </a:p>
          <a:p>
            <a:r>
              <a:rPr lang="en-GB" sz="1200" kern="1200" dirty="0">
                <a:solidFill>
                  <a:schemeClr val="tx1"/>
                </a:solidFill>
                <a:effectLst/>
                <a:latin typeface="+mn-lt"/>
                <a:ea typeface="+mn-ea"/>
                <a:cs typeface="+mn-cs"/>
              </a:rPr>
              <a:t>Politicians can fuel grievances by creating chaos and confusion. Grievance politicians such as Trump have been shown to spread lies, fake news, conspiracies, disinformation, and misinformation . This in turn leads to increased demand on policing by creating a public response, usually citizens are encouraged to demonstrate their concerns which can lead to protests and in some cases anarchy. (Flinders &amp; Hinterleitner, 2022) (Millman, 2022)</a:t>
            </a:r>
          </a:p>
          <a:p>
            <a:r>
              <a:rPr lang="en-GB" sz="1200" kern="1200" dirty="0">
                <a:solidFill>
                  <a:schemeClr val="tx1"/>
                </a:solidFill>
                <a:effectLst/>
                <a:latin typeface="+mn-lt"/>
                <a:ea typeface="+mn-ea"/>
                <a:cs typeface="+mn-cs"/>
              </a:rPr>
              <a:t>On this slide we see one of the biggest well-known responses to grievance politics which is the attack on capitol hill in 2021 in response to Trumps address and rhetoric about the election being stolen from him. This resulted in significant disorder and 5 deaths including a police officer. </a:t>
            </a:r>
          </a:p>
          <a:p>
            <a:r>
              <a:rPr lang="en-GB" sz="1200" kern="1200" dirty="0">
                <a:solidFill>
                  <a:schemeClr val="tx1"/>
                </a:solidFill>
                <a:effectLst/>
                <a:latin typeface="+mn-lt"/>
                <a:ea typeface="+mn-ea"/>
                <a:cs typeface="+mn-cs"/>
              </a:rPr>
              <a:t>Believed to have its origins with King Henry II and the murder of Archbishop of Thomas Becket in 1170 (Amman &amp; Meloy, 2021).</a:t>
            </a:r>
          </a:p>
          <a:p>
            <a:r>
              <a:rPr lang="en-GB" sz="1200" kern="1200" dirty="0">
                <a:solidFill>
                  <a:schemeClr val="tx1"/>
                </a:solidFill>
                <a:effectLst/>
                <a:latin typeface="+mn-lt"/>
                <a:ea typeface="+mn-ea"/>
                <a:cs typeface="+mn-cs"/>
              </a:rPr>
              <a:t>This rhetoric is defined as stochastic terrorism, The repeated use of </a:t>
            </a:r>
            <a:r>
              <a:rPr lang="en-GB" sz="1200" kern="1200" dirty="0">
                <a:solidFill>
                  <a:schemeClr val="tx1"/>
                </a:solidFill>
                <a:effectLst/>
                <a:latin typeface="+mn-lt"/>
                <a:ea typeface="+mn-ea"/>
                <a:cs typeface="+mn-cs"/>
                <a:hlinkClick r:id="rId3"/>
              </a:rPr>
              <a:t>hate speech</a:t>
            </a:r>
            <a:r>
              <a:rPr lang="en-GB" sz="1200" kern="1200" dirty="0">
                <a:solidFill>
                  <a:schemeClr val="tx1"/>
                </a:solidFill>
                <a:effectLst/>
                <a:latin typeface="+mn-lt"/>
                <a:ea typeface="+mn-ea"/>
                <a:cs typeface="+mn-cs"/>
              </a:rPr>
              <a:t> or other vilifying, </a:t>
            </a:r>
            <a:r>
              <a:rPr lang="en-GB" sz="1200" kern="1200" dirty="0">
                <a:solidFill>
                  <a:schemeClr val="tx1"/>
                </a:solidFill>
                <a:effectLst/>
                <a:latin typeface="+mn-lt"/>
                <a:ea typeface="+mn-ea"/>
                <a:cs typeface="+mn-cs"/>
                <a:hlinkClick r:id="rId4"/>
              </a:rPr>
              <a:t>dehumanizing</a:t>
            </a:r>
            <a:r>
              <a:rPr lang="en-GB"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hlinkClick r:id="rId5"/>
              </a:rPr>
              <a:t>rhetoric</a:t>
            </a:r>
            <a:r>
              <a:rPr lang="en-GB" sz="1200" kern="1200" dirty="0">
                <a:solidFill>
                  <a:schemeClr val="tx1"/>
                </a:solidFill>
                <a:effectLst/>
                <a:latin typeface="+mn-lt"/>
                <a:ea typeface="+mn-ea"/>
                <a:cs typeface="+mn-cs"/>
              </a:rPr>
              <a:t> by a political leader or other public figure that inspires one or more of the figure’s supporters to commit </a:t>
            </a:r>
            <a:r>
              <a:rPr lang="en-GB" sz="1200" kern="1200" dirty="0">
                <a:solidFill>
                  <a:schemeClr val="tx1"/>
                </a:solidFill>
                <a:effectLst/>
                <a:latin typeface="+mn-lt"/>
                <a:ea typeface="+mn-ea"/>
                <a:cs typeface="+mn-cs"/>
                <a:hlinkClick r:id="rId6"/>
              </a:rPr>
              <a:t>hate crimes</a:t>
            </a:r>
            <a:r>
              <a:rPr lang="en-GB" sz="1200" kern="1200" dirty="0">
                <a:solidFill>
                  <a:schemeClr val="tx1"/>
                </a:solidFill>
                <a:effectLst/>
                <a:latin typeface="+mn-lt"/>
                <a:ea typeface="+mn-ea"/>
                <a:cs typeface="+mn-cs"/>
              </a:rPr>
              <a:t> or other acts of </a:t>
            </a:r>
            <a:r>
              <a:rPr lang="en-GB" sz="1200" kern="1200" dirty="0">
                <a:solidFill>
                  <a:schemeClr val="tx1"/>
                </a:solidFill>
                <a:effectLst/>
                <a:latin typeface="+mn-lt"/>
                <a:ea typeface="+mn-ea"/>
                <a:cs typeface="+mn-cs"/>
                <a:hlinkClick r:id="rId7"/>
              </a:rPr>
              <a:t>violence</a:t>
            </a:r>
            <a:r>
              <a:rPr lang="en-GB" sz="1200" kern="1200" dirty="0">
                <a:solidFill>
                  <a:schemeClr val="tx1"/>
                </a:solidFill>
                <a:effectLst/>
                <a:latin typeface="+mn-lt"/>
                <a:ea typeface="+mn-ea"/>
                <a:cs typeface="+mn-cs"/>
              </a:rPr>
              <a:t> against a targeted person, group, or </a:t>
            </a:r>
            <a:r>
              <a:rPr lang="en-GB" sz="1200" kern="1200" dirty="0">
                <a:solidFill>
                  <a:schemeClr val="tx1"/>
                </a:solidFill>
                <a:effectLst/>
                <a:latin typeface="+mn-lt"/>
                <a:ea typeface="+mn-ea"/>
                <a:cs typeface="+mn-cs"/>
                <a:hlinkClick r:id="rId8"/>
              </a:rPr>
              <a:t>community</a:t>
            </a:r>
            <a:r>
              <a:rPr lang="en-GB" sz="1200" kern="1200" dirty="0">
                <a:solidFill>
                  <a:schemeClr val="tx1"/>
                </a:solidFill>
                <a:effectLst/>
                <a:latin typeface="+mn-lt"/>
                <a:ea typeface="+mn-ea"/>
                <a:cs typeface="+mn-cs"/>
              </a:rPr>
              <a:t>.</a:t>
            </a:r>
            <a:endParaRPr lang="en-GB" dirty="0"/>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4</a:t>
            </a:fld>
            <a:endParaRPr lang="en-GB"/>
          </a:p>
        </p:txBody>
      </p:sp>
    </p:spTree>
    <p:extLst>
      <p:ext uri="{BB962C8B-B14F-4D97-AF65-F5344CB8AC3E}">
        <p14:creationId xmlns:p14="http://schemas.microsoft.com/office/powerpoint/2010/main" val="4028839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impact of political decision-making on partnership delivery </a:t>
            </a:r>
          </a:p>
          <a:p>
            <a:r>
              <a:rPr lang="en-GB" sz="1200" kern="1200" dirty="0">
                <a:solidFill>
                  <a:schemeClr val="tx1"/>
                </a:solidFill>
                <a:effectLst/>
                <a:latin typeface="+mn-lt"/>
                <a:ea typeface="+mn-ea"/>
                <a:cs typeface="+mn-cs"/>
              </a:rPr>
              <a:t>I will now cover Pluralisation CLICK6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Defined by Crawford, as a new way of looking at policing that may have moved away from a police-centric view of the world (Crawford, 2008).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increase in pluralisation fits with reduced funding and streamlining, i.e. reducing police costs but still carrying out those essential tasks that do not need to be completed by warranted officers.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includes PCSOs and formalising partnership working as far back as 1998’s Crime and Disorder Act, introducing other agencies </a:t>
            </a:r>
            <a:r>
              <a:rPr lang="en-GB" sz="1200" kern="1200" dirty="0" err="1">
                <a:solidFill>
                  <a:schemeClr val="tx1"/>
                </a:solidFill>
                <a:effectLst/>
                <a:latin typeface="+mn-lt"/>
                <a:ea typeface="+mn-ea"/>
                <a:cs typeface="+mn-cs"/>
              </a:rPr>
              <a:t>inc</a:t>
            </a:r>
            <a:r>
              <a:rPr lang="en-GB" sz="1200" kern="1200" dirty="0">
                <a:solidFill>
                  <a:schemeClr val="tx1"/>
                </a:solidFill>
                <a:effectLst/>
                <a:latin typeface="+mn-lt"/>
                <a:ea typeface="+mn-ea"/>
                <a:cs typeface="+mn-cs"/>
              </a:rPr>
              <a:t> local authorities, education, and health providers to be involved with and contribute to crime reduction.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(Loader, 2000) offers 4 distinct categories of policing, namely: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Private forms of Policing secured through government.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Transnational forms of policing that are above government.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market in policing and security beyond government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Policing activities engaged in by citizens themselves, considered to be below government.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(Wakefield &amp; Gill, 2009) believe plural policing is the expanding role of non-police service providers in policing, with a variety of different public, private and voluntary bodies now engaged in policing activity, also referring to it as a patchwork policing provision, replacing the notion of the police being the sole proprietors of public security provision.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Pluralisation is not unique to the UK, other countries (particularly European) have seen increases in plural policing and semi privatisation of policing services such as armed private security and highly visible unformed patrolling in public spaces that resemble police uniform CLICK7 (Rogers, 2017).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could be viewed that this is in relation to a failure on the polices part to meet that need, and that the police cannot meet this need due to a shift in core demand and service provision failure by other agencies, increasing the strain on the Police such as mental health for example.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visible absence of the police patrolling has the potential to affect peoples trust &amp; confidence as the common phrase rings out “you never see a bobby on the beat anymore.”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Click 8 An area where pluralisation is contentious is around accountability, it could be argued that if policing is spread across other agencies, then so is accountability. While policing is accountable to every citizen, private industry is not this brings into the picture many concerns including employee treatment, training, capability, and welfare engaged in plurality, particularly in an operational setting all carried out in the name of law enforcement.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Research carried out by the University of Portsmouth highlights 40% of British security operatives showing symptoms of PTSD and lack of Mental health support infrastructure (University of Portsmouth, 2020).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Plural policing has one other element which until this point has not featured, that is cost. Whilst the government may seek to reduce costs, services are not free with many companies making significant revenue and paying out to shareholders, this is why some countries outside of the UK are reluctant to embrace plurality as profit making CLICK9 is believed to be incompatible with ideals of impartial justice.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Has mission creep of policing remit, and a shift away from core policing activity created a deficit and allowed pluralisation to take a large foothold effectively establishing a sector of its own including policing for profit (Campaign Zero, 2025).</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Which came CLICK10 first the chicken or the egg?</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5</a:t>
            </a:fld>
            <a:endParaRPr lang="en-GB"/>
          </a:p>
        </p:txBody>
      </p:sp>
    </p:spTree>
    <p:extLst>
      <p:ext uri="{BB962C8B-B14F-4D97-AF65-F5344CB8AC3E}">
        <p14:creationId xmlns:p14="http://schemas.microsoft.com/office/powerpoint/2010/main" val="1140348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Understanding policing and political relationships</a:t>
            </a:r>
          </a:p>
          <a:p>
            <a:pPr lvl="0"/>
            <a:r>
              <a:rPr lang="en-GB" sz="1200" kern="1200" dirty="0">
                <a:solidFill>
                  <a:schemeClr val="tx1"/>
                </a:solidFill>
                <a:effectLst/>
                <a:latin typeface="+mn-lt"/>
                <a:ea typeface="+mn-ea"/>
                <a:cs typeface="+mn-cs"/>
              </a:rPr>
              <a:t>Strained relationships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My report outlines the balance of systemic power regarding PCCs. I will now cover some of the impact of when relations are strained and played out publicly.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Since the introduction of PCC’s in 2012 there have been concerns about their unrivalled power to hire and fire, and a fear of speaking out when Chief Constables were at odds with decisions or disagreed with their PCCs (Jones, et al., 2012).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early example of where this has played out publicly is the case of former Chief Neil Rhodes (Lincolnshire Police) and former PCC Alan Hardwick CLICK11, with Hardwick suspending Rhodes over his involvement while acting as a police ‘friend’ to a colleague in another force over a potential lawsuit. Hardwick decided to suspend Rhodes without explanation. Rhodes responded by taking Hardwick to court. The high court concluded that Hardwicks decision to suspend had been “irrational and perverse” (Laville, 2013). Rhodes returned to his role.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significance of this case was that both Rhodes and Hardwick felt that they had been treated unfavourably, Rhodes by Hardwick and Hardwick by the court. Hardwick believe that the ruling set the precedent for future PCCs to be taken to court and decisions overturned, which leads to the questioning of the power of decision making itself and legitimacy of the position.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costs associated with the court case are estimated at £160k which is seismic for a force that often is cited as being underfunded due to the police formula and its large rural make-up! Incidentally, the photo on the slide was taken after Rhodes retuned to his post, not sure that relationship was ever more than lukewarm again!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Clearly fear cuts both ways!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Chief Police Officers’ Staff Association (CPOSA) outlines from their research that they believe too many PCC’s mistakenly see Chief Constables as their employees which places undue pressure to conform particularly where CC’s need to extend contracts to reach pensionable age. It is apparent that the delineation between the roles and responsibilities between Chief and PCCs isn’t clear enough.</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2023 Then Home Secretary CLICK12 and Prime Minister criticised the Metropolitan Police Service accusing them and commissioner Sir Mark Rowley for playing favourites and double standards with groups of protestors for a forth coming pre-planned Palestinian Protest on Armistice Day. Rowley would go on to be summoned to no. 10 to provide assurances! Braverman would go on to order a report by the HMICFRS into bias when policing protests, Braverman suggesting that the Police were biased against right wing protestors and too soft on those supporting left-wing causes.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Neil Basu, a former Met Police assistant commissioner, told LBC the pressure on the force amounted to the “end of </a:t>
            </a:r>
            <a:r>
              <a:rPr lang="en-GB" sz="1200" kern="1200" dirty="0">
                <a:solidFill>
                  <a:schemeClr val="tx1"/>
                </a:solidFill>
                <a:effectLst/>
                <a:latin typeface="+mn-lt"/>
                <a:ea typeface="+mn-ea"/>
                <a:cs typeface="+mn-cs"/>
                <a:hlinkClick r:id="rId3"/>
              </a:rPr>
              <a:t>operational independence</a:t>
            </a:r>
            <a:r>
              <a:rPr lang="en-GB" sz="1200" kern="1200" dirty="0">
                <a:solidFill>
                  <a:schemeClr val="tx1"/>
                </a:solidFill>
                <a:effectLst/>
                <a:latin typeface="+mn-lt"/>
                <a:ea typeface="+mn-ea"/>
                <a:cs typeface="+mn-cs"/>
              </a:rPr>
              <a:t> in policing” and that the Government was “on the verge” of behaving unconstitutionally (The Guardian, 2023).</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report published in September 2024 highlighted that: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“Senior politicians should take great care to make sure they are in possession of the full facts before making public statements that can have a detrimental effect on the public perception of police impartiality.</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“In all but the most extreme and unusual of circumstances, MPs and councillors should be very mindful not to publicly criticise, interfere with or otherwise try to influence any decisions in advance of the police implementing them.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HMICFRS formed the view that the polarised positions taken by politicians and the public may prevent them from seeing the police as being impartial. It sometimes leaves the police in an invidious position.”</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chief inspector of constabulary, Andy Cooke, confirmed that passage of his report referred to Sunak and Braverman. He said of their comments: in his view, the comments were unfair.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this Suella Braverman would later call for </a:t>
            </a:r>
            <a:r>
              <a:rPr lang="en-GB" sz="1200" kern="1200" dirty="0" err="1">
                <a:solidFill>
                  <a:schemeClr val="tx1"/>
                </a:solidFill>
                <a:effectLst/>
                <a:latin typeface="+mn-lt"/>
                <a:ea typeface="+mn-ea"/>
                <a:cs typeface="+mn-cs"/>
              </a:rPr>
              <a:t>Rowleys</a:t>
            </a:r>
            <a:r>
              <a:rPr lang="en-GB" sz="1200" kern="1200" dirty="0">
                <a:solidFill>
                  <a:schemeClr val="tx1"/>
                </a:solidFill>
                <a:effectLst/>
                <a:latin typeface="+mn-lt"/>
                <a:ea typeface="+mn-ea"/>
                <a:cs typeface="+mn-cs"/>
              </a:rPr>
              <a:t> resignation (Conservatives, 2024) on her conservative web page, citing the bias towards left wing causes again, for which she outlines that she was previously fired by the prime minister, but also adding the Mets perceived treatment of Jewish people since those protests have led her to concluding that the commissioner must go!.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Who would be a chief!! </a:t>
            </a:r>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6</a:t>
            </a:fld>
            <a:endParaRPr lang="en-GB"/>
          </a:p>
        </p:txBody>
      </p:sp>
    </p:spTree>
    <p:extLst>
      <p:ext uri="{BB962C8B-B14F-4D97-AF65-F5344CB8AC3E}">
        <p14:creationId xmlns:p14="http://schemas.microsoft.com/office/powerpoint/2010/main" val="277613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Summary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presentation has served to highlight in more detail that there are significant concerns about how politics can severely impact upon policing, police leadership and the community, creating a new dimension and complexity for Chief officers to contend with in addition to the challenges of running their forces whilst competing with other threat-based demands.   </a:t>
            </a:r>
          </a:p>
          <a:p>
            <a:endParaRPr lang="en-GB" sz="1200" kern="1200" dirty="0">
              <a:solidFill>
                <a:schemeClr val="tx1"/>
              </a:solidFill>
              <a:effectLst/>
              <a:latin typeface="+mn-lt"/>
              <a:ea typeface="+mn-ea"/>
              <a:cs typeface="+mn-cs"/>
            </a:endParaRPr>
          </a:p>
          <a:p>
            <a:r>
              <a:rPr lang="en-GB" sz="1200" kern="1200">
                <a:solidFill>
                  <a:schemeClr val="tx1"/>
                </a:solidFill>
                <a:effectLst/>
                <a:latin typeface="+mn-lt"/>
                <a:ea typeface="+mn-ea"/>
                <a:cs typeface="+mn-cs"/>
              </a:rPr>
              <a:t>Read slide points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F686A66-9B20-4108-A548-1542701CBD6F}" type="slidenum">
              <a:rPr lang="en-GB" smtClean="0"/>
              <a:t>7</a:t>
            </a:fld>
            <a:endParaRPr lang="en-GB"/>
          </a:p>
        </p:txBody>
      </p:sp>
    </p:spTree>
    <p:extLst>
      <p:ext uri="{BB962C8B-B14F-4D97-AF65-F5344CB8AC3E}">
        <p14:creationId xmlns:p14="http://schemas.microsoft.com/office/powerpoint/2010/main" val="2632724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D02D-0BA7-AFEA-D44A-E2F1619E0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F4A2F8-DCE4-AF8B-970A-B2BBABC395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C25E9-B26E-4AAA-D857-E16D70E3BAD6}"/>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0304D52F-681E-50B4-5F19-75B5AC383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5DB8E-38B3-2542-A6F8-AEB64FA8FF36}"/>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76721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BD27A-DDCF-94DE-697F-F9014EE9AA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F0A36A-7256-2228-EF6A-4247FCFF4F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621DC2-E2C5-161F-7852-A520135CF5BB}"/>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536477F1-F63B-BF98-0866-FD6E0EC9B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C2051-FBB0-D708-BFD2-5C560EA5BF8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3654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7BC1-D9E9-E368-2EAE-15A2CF449D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A025DC9-6D5E-D6FB-1176-2EE69A0D6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D69D3-DA2F-7B28-C8C0-2DE1017031D3}"/>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AD0BC18E-F735-F3CE-D7A4-979BA8A56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2C5709-5BEB-6E44-F509-1FD6AF2FEBCC}"/>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2204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B3616-42E6-809E-1FAE-EBDA0978EC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57990-1A84-88C8-4534-1E2503C931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6AA28F-1747-98AB-14AE-281DABE1EB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FA7046-C74C-88CA-A1B8-B0FD89BE0B45}"/>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6" name="Footer Placeholder 5">
            <a:extLst>
              <a:ext uri="{FF2B5EF4-FFF2-40B4-BE49-F238E27FC236}">
                <a16:creationId xmlns:a16="http://schemas.microsoft.com/office/drawing/2014/main" id="{48F80B30-D5A6-835A-2BAB-83DC8EFFDA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228C8A-9BC3-7A44-898E-4BA3D0CB5E21}"/>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14107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DE32B-D60A-CD83-54ED-07EE55BEA3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A9136-1C1F-E0D7-3B43-D9B3BFF65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656DF-4D01-DCA8-F6FC-67DA9D40F57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E6A6B3-A157-E9CA-4222-56684B6724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5DAA22-D167-F85B-E934-E346AB17D0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A89CB6-0E2B-470E-89D3-0A9EA6FDF560}"/>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8" name="Footer Placeholder 7">
            <a:extLst>
              <a:ext uri="{FF2B5EF4-FFF2-40B4-BE49-F238E27FC236}">
                <a16:creationId xmlns:a16="http://schemas.microsoft.com/office/drawing/2014/main" id="{50B15C02-27A0-E5DC-406D-FEF010D019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94EF2C-9A80-595A-E9D8-1BE1A3AF7AE8}"/>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3093746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D2FAC-8ECF-11C6-2F68-5507C255F8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47E199-54FE-29E3-07D2-BA7AE7036D2A}"/>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4" name="Footer Placeholder 3">
            <a:extLst>
              <a:ext uri="{FF2B5EF4-FFF2-40B4-BE49-F238E27FC236}">
                <a16:creationId xmlns:a16="http://schemas.microsoft.com/office/drawing/2014/main" id="{61754D18-21AD-71FC-8FC0-B1617C8442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314EE3F-9AC8-716B-3C02-B027BD1AA55E}"/>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20220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110DBD-5BFD-0498-BD26-F2577020BFBF}"/>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3" name="Footer Placeholder 2">
            <a:extLst>
              <a:ext uri="{FF2B5EF4-FFF2-40B4-BE49-F238E27FC236}">
                <a16:creationId xmlns:a16="http://schemas.microsoft.com/office/drawing/2014/main" id="{BB681D9F-E8EF-B95A-5D22-88A7029541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FDE22-B0AF-04F5-5793-BBEC83A242D7}"/>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692611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E97F-0182-AEC2-127B-516B7B16B9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698D41-82E5-4A19-AFB0-5EBFD414C4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013ABC-88AB-9EAF-6E5F-38FB88C11A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B69A7-2EDA-D10F-37D8-0ACCC5C0A5A1}"/>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6" name="Footer Placeholder 5">
            <a:extLst>
              <a:ext uri="{FF2B5EF4-FFF2-40B4-BE49-F238E27FC236}">
                <a16:creationId xmlns:a16="http://schemas.microsoft.com/office/drawing/2014/main" id="{BBF81677-023D-9057-B78F-431D3C3CFB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54FE19-8536-FB4F-660F-5BAF3623E03B}"/>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1513476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1A8CF-BC6A-7E97-409E-2DE475817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02F27B-A636-BCCD-510F-BD4B8056E1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087F5F-4081-740E-58A5-6097E5CF8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B20A8F-CA82-4ED8-07C5-A276C6B5639A}"/>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6" name="Footer Placeholder 5">
            <a:extLst>
              <a:ext uri="{FF2B5EF4-FFF2-40B4-BE49-F238E27FC236}">
                <a16:creationId xmlns:a16="http://schemas.microsoft.com/office/drawing/2014/main" id="{7468C918-0181-FDF8-5407-CCF93DF31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121522-9808-B207-03ED-46BD04CDCBED}"/>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80495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FD307-2AB4-A53D-B04F-E2E8F0D907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60E70A-476D-66F5-C9BD-996364CE00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51542-9FFC-126D-6F93-F77AABAB129A}"/>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45AC81E8-36F9-4F85-24BE-25E0BD81C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50154-7096-B0BC-CC74-88119F6BCB0A}"/>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74586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850A37-F938-F1B5-32D7-A652694F1C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28CC6D-C25D-98F9-2C59-5B2B625DDC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FB75BD-1A5F-BD25-A6F5-80C2DAA85053}"/>
              </a:ext>
            </a:extLst>
          </p:cNvPr>
          <p:cNvSpPr>
            <a:spLocks noGrp="1"/>
          </p:cNvSpPr>
          <p:nvPr>
            <p:ph type="dt" sz="half" idx="10"/>
          </p:nvPr>
        </p:nvSpPr>
        <p:spPr/>
        <p:txBody>
          <a:body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3F515A29-85FE-3D56-9B8E-ADC0848F8F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F6C4E0-301D-0F76-46EE-AC207F792CE5}"/>
              </a:ext>
            </a:extLst>
          </p:cNvPr>
          <p:cNvSpPr>
            <a:spLocks noGrp="1"/>
          </p:cNvSpPr>
          <p:nvPr>
            <p:ph type="sldNum" sz="quarter" idx="12"/>
          </p:nvPr>
        </p:nvSpPr>
        <p:spPr/>
        <p:txBody>
          <a:bodyPr/>
          <a:lstStyle/>
          <a:p>
            <a:fld id="{6A68222C-0279-4CAE-838B-6D4737E1303B}" type="slidenum">
              <a:rPr lang="en-GB" smtClean="0"/>
              <a:t>‹#›</a:t>
            </a:fld>
            <a:endParaRPr lang="en-GB"/>
          </a:p>
        </p:txBody>
      </p:sp>
    </p:spTree>
    <p:extLst>
      <p:ext uri="{BB962C8B-B14F-4D97-AF65-F5344CB8AC3E}">
        <p14:creationId xmlns:p14="http://schemas.microsoft.com/office/powerpoint/2010/main" val="200664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6FE06A-5A22-0002-2A4D-3FFEE8A624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26764E-FC9D-BD6F-9228-2EBABBEBF4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4C3771-E1C1-0222-C0A2-9FB7AD28D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7CDFB5-495A-485F-B487-CDFD204185F9}" type="datetimeFigureOut">
              <a:rPr lang="en-GB" smtClean="0"/>
              <a:t>23/07/2025</a:t>
            </a:fld>
            <a:endParaRPr lang="en-GB"/>
          </a:p>
        </p:txBody>
      </p:sp>
      <p:sp>
        <p:nvSpPr>
          <p:cNvPr id="5" name="Footer Placeholder 4">
            <a:extLst>
              <a:ext uri="{FF2B5EF4-FFF2-40B4-BE49-F238E27FC236}">
                <a16:creationId xmlns:a16="http://schemas.microsoft.com/office/drawing/2014/main" id="{95B2E9C4-0AB6-3949-76D9-D4BF339E30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40B6F1-5283-D42B-03A9-F32BFC9F0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68222C-0279-4CAE-838B-6D4737E1303B}" type="slidenum">
              <a:rPr lang="en-GB" smtClean="0"/>
              <a:t>‹#›</a:t>
            </a:fld>
            <a:endParaRPr lang="en-GB"/>
          </a:p>
        </p:txBody>
      </p:sp>
    </p:spTree>
    <p:extLst>
      <p:ext uri="{BB962C8B-B14F-4D97-AF65-F5344CB8AC3E}">
        <p14:creationId xmlns:p14="http://schemas.microsoft.com/office/powerpoint/2010/main" val="21556480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797DE5A-DA89-0A80-C73D-8DCE1A3E2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715EA-38E0-E26F-1DA4-FDF319CE75C6}"/>
              </a:ext>
            </a:extLst>
          </p:cNvPr>
          <p:cNvSpPr>
            <a:spLocks noGrp="1"/>
          </p:cNvSpPr>
          <p:nvPr>
            <p:ph type="ctrTitle"/>
          </p:nvPr>
        </p:nvSpPr>
        <p:spPr>
          <a:xfrm>
            <a:off x="670045" y="1174376"/>
            <a:ext cx="3509383" cy="2781752"/>
          </a:xfrm>
        </p:spPr>
        <p:txBody>
          <a:bodyPr>
            <a:normAutofit/>
          </a:bodyPr>
          <a:lstStyle/>
          <a:p>
            <a:pPr algn="l"/>
            <a:r>
              <a:rPr lang="en-GB" sz="3300" kern="100" dirty="0">
                <a:latin typeface="Arial" panose="020B0604020202020204" pitchFamily="34" charset="0"/>
                <a:ea typeface="Calibri" panose="020F0502020204030204" pitchFamily="34" charset="0"/>
                <a:cs typeface="Times New Roman" panose="02020603050405020304" pitchFamily="18" charset="0"/>
              </a:rPr>
              <a:t>T</a:t>
            </a:r>
            <a:r>
              <a:rPr lang="en-GB" sz="3300" kern="100" dirty="0">
                <a:effectLst/>
                <a:latin typeface="Arial" panose="020B0604020202020204" pitchFamily="34" charset="0"/>
                <a:ea typeface="Calibri" panose="020F0502020204030204" pitchFamily="34" charset="0"/>
                <a:cs typeface="Times New Roman" panose="02020603050405020304" pitchFamily="18" charset="0"/>
              </a:rPr>
              <a:t>he complex interplay between politics &amp; policing</a:t>
            </a:r>
            <a:br>
              <a:rPr lang="en-GB" sz="3300" kern="100" dirty="0">
                <a:effectLst/>
                <a:latin typeface="Arial" panose="020B0604020202020204" pitchFamily="34" charset="0"/>
                <a:ea typeface="Calibri" panose="020F0502020204030204" pitchFamily="34" charset="0"/>
                <a:cs typeface="Times New Roman" panose="02020603050405020304" pitchFamily="18" charset="0"/>
              </a:rPr>
            </a:br>
            <a:endParaRPr lang="en-GB" sz="3300" dirty="0"/>
          </a:p>
        </p:txBody>
      </p:sp>
      <p:sp>
        <p:nvSpPr>
          <p:cNvPr id="3" name="Subtitle 2">
            <a:extLst>
              <a:ext uri="{FF2B5EF4-FFF2-40B4-BE49-F238E27FC236}">
                <a16:creationId xmlns:a16="http://schemas.microsoft.com/office/drawing/2014/main" id="{A9CEAF98-A10C-4721-776F-16E51B789A96}"/>
              </a:ext>
            </a:extLst>
          </p:cNvPr>
          <p:cNvSpPr>
            <a:spLocks noGrp="1"/>
          </p:cNvSpPr>
          <p:nvPr>
            <p:ph type="subTitle" idx="1"/>
          </p:nvPr>
        </p:nvSpPr>
        <p:spPr>
          <a:xfrm>
            <a:off x="670045" y="4062940"/>
            <a:ext cx="3509383" cy="1394913"/>
          </a:xfrm>
        </p:spPr>
        <p:txBody>
          <a:bodyPr>
            <a:normAutofit/>
          </a:bodyPr>
          <a:lstStyle/>
          <a:p>
            <a:pPr algn="l"/>
            <a:endParaRPr lang="en-GB" sz="1800" dirty="0"/>
          </a:p>
          <a:p>
            <a:pPr algn="l"/>
            <a:r>
              <a:rPr lang="en-GB" sz="1800" dirty="0"/>
              <a:t>Policing in the Political Landscape </a:t>
            </a:r>
          </a:p>
          <a:p>
            <a:pPr algn="l"/>
            <a:r>
              <a:rPr lang="en-GB" sz="1800" dirty="0"/>
              <a:t>Julian Hart Student number 2217422</a:t>
            </a:r>
          </a:p>
        </p:txBody>
      </p:sp>
      <p:pic>
        <p:nvPicPr>
          <p:cNvPr id="14" name="Picture 13" descr="Colorful carved figures of humans">
            <a:extLst>
              <a:ext uri="{FF2B5EF4-FFF2-40B4-BE49-F238E27FC236}">
                <a16:creationId xmlns:a16="http://schemas.microsoft.com/office/drawing/2014/main" id="{9E73DB22-63C8-D8A8-8657-472C106865FC}"/>
              </a:ext>
            </a:extLst>
          </p:cNvPr>
          <p:cNvPicPr>
            <a:picLocks noChangeAspect="1"/>
          </p:cNvPicPr>
          <p:nvPr/>
        </p:nvPicPr>
        <p:blipFill>
          <a:blip r:embed="rId4"/>
          <a:srcRect l="11727" r="11726" b="-1"/>
          <a:stretch>
            <a:fillRect/>
          </a:stretch>
        </p:blipFill>
        <p:spPr>
          <a:xfrm>
            <a:off x="4824248" y="1"/>
            <a:ext cx="7367752" cy="6858000"/>
          </a:xfrm>
          <a:prstGeom prst="rect">
            <a:avLst/>
          </a:prstGeom>
        </p:spPr>
      </p:pic>
    </p:spTree>
    <p:custDataLst>
      <p:tags r:id="rId1"/>
    </p:custDataLst>
    <p:extLst>
      <p:ext uri="{BB962C8B-B14F-4D97-AF65-F5344CB8AC3E}">
        <p14:creationId xmlns:p14="http://schemas.microsoft.com/office/powerpoint/2010/main" val="1915072764"/>
      </p:ext>
    </p:extLst>
  </p:cSld>
  <p:clrMapOvr>
    <a:masterClrMapping/>
  </p:clrMapOvr>
  <mc:AlternateContent xmlns:mc="http://schemas.openxmlformats.org/markup-compatibility/2006" xmlns:p14="http://schemas.microsoft.com/office/powerpoint/2010/main">
    <mc:Choice Requires="p14">
      <p:transition spd="slow" p14:dur="2000" advTm="11480"/>
    </mc:Choice>
    <mc:Fallback xmlns="">
      <p:transition spd="slow" advTm="1148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500" fill="hold"/>
                                        <p:tgtEl>
                                          <p:spTgt spid="2"/>
                                        </p:tgtEl>
                                        <p:attrNameLst>
                                          <p:attrName>ppt_w</p:attrName>
                                        </p:attrNameLst>
                                      </p:cBhvr>
                                      <p:tavLst>
                                        <p:tav tm="0">
                                          <p:val>
                                            <p:fltVal val="0"/>
                                          </p:val>
                                        </p:tav>
                                        <p:tav tm="100000">
                                          <p:val>
                                            <p:strVal val="#ppt_w"/>
                                          </p:val>
                                        </p:tav>
                                      </p:tavLst>
                                    </p:anim>
                                    <p:anim calcmode="lin" valueType="num">
                                      <p:cBhvr>
                                        <p:cTn id="8" dur="1500" fill="hold"/>
                                        <p:tgtEl>
                                          <p:spTgt spid="2"/>
                                        </p:tgtEl>
                                        <p:attrNameLst>
                                          <p:attrName>ppt_h</p:attrName>
                                        </p:attrNameLst>
                                      </p:cBhvr>
                                      <p:tavLst>
                                        <p:tav tm="0">
                                          <p:val>
                                            <p:fltVal val="0"/>
                                          </p:val>
                                        </p:tav>
                                        <p:tav tm="100000">
                                          <p:val>
                                            <p:strVal val="#ppt_h"/>
                                          </p:val>
                                        </p:tav>
                                      </p:tavLst>
                                    </p:anim>
                                    <p:anim calcmode="lin" valueType="num">
                                      <p:cBhvr>
                                        <p:cTn id="9" dur="15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500" fill="hold"/>
                                        <p:tgtEl>
                                          <p:spTgt spid="2"/>
                                        </p:tgtEl>
                                        <p:attrNameLst>
                                          <p:attrName>ppt_y</p:attrName>
                                        </p:attrNameLst>
                                      </p:cBhvr>
                                      <p:tavLst>
                                        <p:tav tm="0" fmla="#ppt_y+(sin(-2*pi*(1-$))*-#ppt_x+cos(-2*pi*(1-$))*(1-#ppt_y))*(1-$)">
                                          <p:val>
                                            <p:fltVal val="0"/>
                                          </p:val>
                                        </p:tav>
                                        <p:tav tm="100000">
                                          <p:val>
                                            <p:fltVal val="1"/>
                                          </p:val>
                                        </p:tav>
                                      </p:tavLst>
                                    </p:anim>
                                  </p:childTnLst>
                                </p:cTn>
                              </p:par>
                            </p:childTnLst>
                          </p:cTn>
                        </p:par>
                        <p:par>
                          <p:cTn id="11" fill="hold">
                            <p:stCondLst>
                              <p:cond delay="1500"/>
                            </p:stCondLst>
                            <p:childTnLst>
                              <p:par>
                                <p:cTn id="12" presetID="41" presetClass="entr" presetSubtype="0" fill="hold" grpId="0" nodeType="afterEffect">
                                  <p:stCondLst>
                                    <p:cond delay="0"/>
                                  </p:stCondLst>
                                  <p:iterate type="lt">
                                    <p:tmPct val="10000"/>
                                  </p:iterate>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3">
                                            <p:txEl>
                                              <p:pRg st="1" end="1"/>
                                            </p:txEl>
                                          </p:spTgt>
                                        </p:tgtEl>
                                        <p:attrNameLst>
                                          <p:attrName>ppt_y</p:attrName>
                                        </p:attrNameLst>
                                      </p:cBhvr>
                                      <p:tavLst>
                                        <p:tav tm="0">
                                          <p:val>
                                            <p:strVal val="#ppt_y"/>
                                          </p:val>
                                        </p:tav>
                                        <p:tav tm="100000">
                                          <p:val>
                                            <p:strVal val="#ppt_y"/>
                                          </p:val>
                                        </p:tav>
                                      </p:tavLst>
                                    </p:anim>
                                    <p:anim calcmode="lin" valueType="num">
                                      <p:cBhvr>
                                        <p:cTn id="16" dur="500" fill="hold"/>
                                        <p:tgtEl>
                                          <p:spTgt spid="3">
                                            <p:txEl>
                                              <p:pRg st="1" end="1"/>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3">
                                            <p:txEl>
                                              <p:pRg st="1" end="1"/>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3">
                                            <p:txEl>
                                              <p:pRg st="1" end="1"/>
                                            </p:txEl>
                                          </p:spTgt>
                                        </p:tgtEl>
                                      </p:cBhvr>
                                    </p:animEffect>
                                  </p:childTnLst>
                                </p:cTn>
                              </p:par>
                            </p:childTnLst>
                          </p:cTn>
                        </p:par>
                        <p:par>
                          <p:cTn id="19" fill="hold">
                            <p:stCondLst>
                              <p:cond delay="3500"/>
                            </p:stCondLst>
                            <p:childTnLst>
                              <p:par>
                                <p:cTn id="20" presetID="41" presetClass="entr" presetSubtype="0" fill="hold" grpId="0" nodeType="afterEffect">
                                  <p:stCondLst>
                                    <p:cond delay="0"/>
                                  </p:stCondLst>
                                  <p:iterate type="lt">
                                    <p:tmPct val="10000"/>
                                  </p:iterate>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ppt_x</p:attrName>
                                        </p:attrNameLst>
                                      </p:cBhvr>
                                      <p:tavLst>
                                        <p:tav tm="0">
                                          <p:val>
                                            <p:strVal val="#ppt_x"/>
                                          </p:val>
                                        </p:tav>
                                        <p:tav tm="50000">
                                          <p:val>
                                            <p:strVal val="#ppt_x+.1"/>
                                          </p:val>
                                        </p:tav>
                                        <p:tav tm="100000">
                                          <p:val>
                                            <p:strVal val="#ppt_x"/>
                                          </p:val>
                                        </p:tav>
                                      </p:tavLst>
                                    </p:anim>
                                    <p:anim calcmode="lin" valueType="num">
                                      <p:cBhvr>
                                        <p:cTn id="23" dur="500" fill="hold"/>
                                        <p:tgtEl>
                                          <p:spTgt spid="3">
                                            <p:txEl>
                                              <p:pRg st="2" end="2"/>
                                            </p:txEl>
                                          </p:spTgt>
                                        </p:tgtEl>
                                        <p:attrNameLst>
                                          <p:attrName>ppt_y</p:attrName>
                                        </p:attrNameLst>
                                      </p:cBhvr>
                                      <p:tavLst>
                                        <p:tav tm="0">
                                          <p:val>
                                            <p:strVal val="#ppt_y"/>
                                          </p:val>
                                        </p:tav>
                                        <p:tav tm="100000">
                                          <p:val>
                                            <p:strVal val="#ppt_y"/>
                                          </p:val>
                                        </p:tav>
                                      </p:tavLst>
                                    </p:anim>
                                    <p:anim calcmode="lin" valueType="num">
                                      <p:cBhvr>
                                        <p:cTn id="24" dur="500" fill="hold"/>
                                        <p:tgtEl>
                                          <p:spTgt spid="3">
                                            <p:txEl>
                                              <p:pRg st="2" end="2"/>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25" dur="500" fill="hold"/>
                                        <p:tgtEl>
                                          <p:spTgt spid="3">
                                            <p:txEl>
                                              <p:pRg st="2" end="2"/>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26" dur="500" tmFilter="0,0; .5, 1; 1, 1"/>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D31C7F-E213-6362-22A1-09EBC653E534}"/>
              </a:ext>
            </a:extLst>
          </p:cNvPr>
          <p:cNvSpPr>
            <a:spLocks noGrp="1"/>
          </p:cNvSpPr>
          <p:nvPr>
            <p:ph type="title"/>
          </p:nvPr>
        </p:nvSpPr>
        <p:spPr>
          <a:xfrm>
            <a:off x="612649" y="548638"/>
            <a:ext cx="3493008" cy="5788152"/>
          </a:xfrm>
        </p:spPr>
        <p:txBody>
          <a:bodyPr anchor="ctr">
            <a:normAutofit/>
          </a:bodyPr>
          <a:lstStyle/>
          <a:p>
            <a:r>
              <a:rPr lang="en-GB" sz="4000" dirty="0"/>
              <a:t>Contents</a:t>
            </a:r>
          </a:p>
        </p:txBody>
      </p:sp>
      <p:graphicFrame>
        <p:nvGraphicFramePr>
          <p:cNvPr id="7" name="Content Placeholder 2">
            <a:extLst>
              <a:ext uri="{FF2B5EF4-FFF2-40B4-BE49-F238E27FC236}">
                <a16:creationId xmlns:a16="http://schemas.microsoft.com/office/drawing/2014/main" id="{698549A9-99B7-0605-26BC-975280852CDB}"/>
              </a:ext>
            </a:extLst>
          </p:cNvPr>
          <p:cNvGraphicFramePr>
            <a:graphicFrameLocks noGrp="1"/>
          </p:cNvGraphicFramePr>
          <p:nvPr>
            <p:ph idx="1"/>
            <p:extLst>
              <p:ext uri="{D42A27DB-BD31-4B8C-83A1-F6EECF244321}">
                <p14:modId xmlns:p14="http://schemas.microsoft.com/office/powerpoint/2010/main" val="18510537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63192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166">
        <p159:morph option="byObject"/>
      </p:transition>
    </mc:Choice>
    <mc:Fallback xmlns="">
      <p:transition spd="slow" advTm="91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3F3A7-BB68-A6E2-008D-6418735AFF69}"/>
              </a:ext>
            </a:extLst>
          </p:cNvPr>
          <p:cNvSpPr>
            <a:spLocks noGrp="1"/>
          </p:cNvSpPr>
          <p:nvPr>
            <p:ph type="title"/>
          </p:nvPr>
        </p:nvSpPr>
        <p:spPr>
          <a:xfrm>
            <a:off x="612648" y="362139"/>
            <a:ext cx="4361686" cy="1768413"/>
          </a:xfrm>
        </p:spPr>
        <p:txBody>
          <a:bodyPr anchor="b">
            <a:normAutofit fontScale="90000"/>
          </a:bodyPr>
          <a:lstStyle/>
          <a:p>
            <a:r>
              <a:rPr lang="en-GB" sz="3200" dirty="0"/>
              <a:t>Funding – is the cake cut evenly? </a:t>
            </a:r>
            <a:br>
              <a:rPr lang="en-GB" sz="3200" dirty="0"/>
            </a:br>
            <a:r>
              <a:rPr lang="en-GB" sz="3200" dirty="0"/>
              <a:t>The Police Allocation Formula </a:t>
            </a:r>
          </a:p>
        </p:txBody>
      </p:sp>
      <p:sp>
        <p:nvSpPr>
          <p:cNvPr id="25" name="Content Placeholder 2">
            <a:extLst>
              <a:ext uri="{FF2B5EF4-FFF2-40B4-BE49-F238E27FC236}">
                <a16:creationId xmlns:a16="http://schemas.microsoft.com/office/drawing/2014/main" id="{FAF20178-EDA7-DDC6-3CCE-15D9BB71E6B5}"/>
              </a:ext>
            </a:extLst>
          </p:cNvPr>
          <p:cNvSpPr>
            <a:spLocks noGrp="1"/>
          </p:cNvSpPr>
          <p:nvPr>
            <p:ph idx="1"/>
          </p:nvPr>
        </p:nvSpPr>
        <p:spPr>
          <a:xfrm>
            <a:off x="612647" y="2212848"/>
            <a:ext cx="4361687" cy="4096512"/>
          </a:xfrm>
        </p:spPr>
        <p:txBody>
          <a:bodyPr>
            <a:normAutofit lnSpcReduction="10000"/>
          </a:bodyPr>
          <a:lstStyle/>
          <a:p>
            <a:pPr marL="342900" lvl="0" indent="-342900" fontAlgn="base">
              <a:spcAft>
                <a:spcPts val="800"/>
              </a:spcAft>
              <a:buSzPts val="1000"/>
              <a:buFont typeface="Symbol" panose="05050102010706020507" pitchFamily="18" charset="2"/>
              <a:buChar char=""/>
              <a:tabLst>
                <a:tab pos="457200" algn="l"/>
              </a:tabLst>
            </a:pPr>
            <a:r>
              <a:rPr lang="en-GB" sz="1500" kern="0" dirty="0">
                <a:latin typeface="Arial" panose="020B0604020202020204" pitchFamily="34" charset="0"/>
                <a:ea typeface="Times New Roman" panose="02020603050405020304" pitchFamily="18" charset="0"/>
                <a:cs typeface="Times New Roman" panose="02020603050405020304" pitchFamily="18" charset="0"/>
              </a:rPr>
              <a:t>Issues revising the formula highlighted:-</a:t>
            </a:r>
            <a:endParaRPr lang="en-GB" sz="1500" kern="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62% of funding still planned to be distributed according to indicators linked to crime </a:t>
            </a:r>
          </a:p>
          <a:p>
            <a:pPr marL="342900" indent="-342900" fontAlgn="base">
              <a:spcAft>
                <a:spcPts val="800"/>
              </a:spcAft>
              <a:buSzPts val="1000"/>
              <a:buFont typeface="Symbol" panose="05050102010706020507" pitchFamily="18" charset="2"/>
              <a:buChar char=""/>
              <a:tabLst>
                <a:tab pos="457200" algn="l"/>
              </a:tabLst>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Crime seemed to be missing drivers of new and emerging offence types, such as cyber-crime, child sexual exploitation and radicalisation</a:t>
            </a:r>
          </a:p>
          <a:p>
            <a:pPr marL="342900" indent="-342900" fontAlgn="base">
              <a:spcAft>
                <a:spcPts val="800"/>
              </a:spcAft>
              <a:buSzPts val="1000"/>
              <a:buFont typeface="Symbol" panose="05050102010706020507" pitchFamily="18" charset="2"/>
              <a:buChar char=""/>
              <a:tabLst>
                <a:tab pos="457200" algn="l"/>
              </a:tabLst>
            </a:pPr>
            <a:r>
              <a:rPr lang="en-GB" sz="1500" kern="0" dirty="0">
                <a:latin typeface="Arial" panose="020B0604020202020204" pitchFamily="34" charset="0"/>
                <a:ea typeface="Aptos" panose="020B0004020202020204" pitchFamily="34" charset="0"/>
                <a:cs typeface="Times New Roman" panose="02020603050405020304" pitchFamily="18" charset="0"/>
              </a:rPr>
              <a:t>The formula did not take account of how changes in demand move according to other public sectors</a:t>
            </a:r>
          </a:p>
          <a:p>
            <a:pPr marL="342900" indent="-342900" fontAlgn="base">
              <a:spcAft>
                <a:spcPts val="800"/>
              </a:spcAft>
              <a:buSzPts val="1000"/>
              <a:buFont typeface="Symbol" panose="05050102010706020507" pitchFamily="18" charset="2"/>
              <a:buChar char=""/>
              <a:tabLst>
                <a:tab pos="457200" algn="l"/>
              </a:tabLst>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The diversity of a police force area, with the demand for language and translation skills, was not a factor (Police Foundation 2024)</a:t>
            </a:r>
          </a:p>
          <a:p>
            <a:pPr marL="342900" indent="-342900" fontAlgn="base">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Highlights inequalities between available force resources </a:t>
            </a:r>
            <a:r>
              <a:rPr lang="en-GB" sz="1500" kern="0" dirty="0">
                <a:latin typeface="Arial" panose="020B0604020202020204" pitchFamily="34" charset="0"/>
                <a:ea typeface="Aptos" panose="020B0004020202020204" pitchFamily="34" charset="0"/>
                <a:cs typeface="Times New Roman" panose="02020603050405020304" pitchFamily="18" charset="0"/>
              </a:rPr>
              <a:t>(Redgrave 2022)</a:t>
            </a:r>
          </a:p>
          <a:p>
            <a:pPr marL="342900" indent="-342900" fontAlgn="base">
              <a:spcAft>
                <a:spcPts val="800"/>
              </a:spcAft>
              <a:buSzPts val="1000"/>
              <a:buFont typeface="Symbol" panose="05050102010706020507" pitchFamily="18" charset="2"/>
              <a:buChar char=""/>
              <a:tabLst>
                <a:tab pos="457200" algn="l"/>
              </a:tabLst>
            </a:pP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fontAlgn="base">
              <a:spcAft>
                <a:spcPts val="800"/>
              </a:spcAft>
              <a:buSzPts val="1000"/>
              <a:buFont typeface="Symbol" panose="05050102010706020507" pitchFamily="18" charset="2"/>
              <a:buChar char=""/>
              <a:tabLst>
                <a:tab pos="457200" algn="l"/>
              </a:tabLst>
            </a:pP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Picture 6" descr="A person cutting a cake&#10;&#10;AI-generated content may be incorrect.">
            <a:extLst>
              <a:ext uri="{FF2B5EF4-FFF2-40B4-BE49-F238E27FC236}">
                <a16:creationId xmlns:a16="http://schemas.microsoft.com/office/drawing/2014/main" id="{91AE3BF5-A933-A80D-6A5F-C475238DF26F}"/>
              </a:ext>
            </a:extLst>
          </p:cNvPr>
          <p:cNvPicPr>
            <a:picLocks noChangeAspect="1"/>
          </p:cNvPicPr>
          <p:nvPr/>
        </p:nvPicPr>
        <p:blipFill>
          <a:blip r:embed="rId4">
            <a:extLst>
              <a:ext uri="{28A0092B-C50C-407E-A947-70E740481C1C}">
                <a14:useLocalDpi xmlns:a14="http://schemas.microsoft.com/office/drawing/2010/main" val="0"/>
              </a:ext>
            </a:extLst>
          </a:blip>
          <a:srcRect r="7067"/>
          <a:stretch>
            <a:fillRect/>
          </a:stretch>
        </p:blipFill>
        <p:spPr>
          <a:xfrm>
            <a:off x="5818632" y="-1"/>
            <a:ext cx="6373368" cy="6858001"/>
          </a:xfrm>
          <a:prstGeom prst="rect">
            <a:avLst/>
          </a:prstGeom>
        </p:spPr>
      </p:pic>
      <p:sp>
        <p:nvSpPr>
          <p:cNvPr id="3" name="TextBox 2">
            <a:extLst>
              <a:ext uri="{FF2B5EF4-FFF2-40B4-BE49-F238E27FC236}">
                <a16:creationId xmlns:a16="http://schemas.microsoft.com/office/drawing/2014/main" id="{A3DADCF5-8A9F-2B65-2B0B-978816D7DA87}"/>
              </a:ext>
            </a:extLst>
          </p:cNvPr>
          <p:cNvSpPr txBox="1"/>
          <p:nvPr/>
        </p:nvSpPr>
        <p:spPr>
          <a:xfrm>
            <a:off x="9835944" y="6488668"/>
            <a:ext cx="2116394" cy="369332"/>
          </a:xfrm>
          <a:prstGeom prst="rect">
            <a:avLst/>
          </a:prstGeom>
          <a:noFill/>
        </p:spPr>
        <p:txBody>
          <a:bodyPr wrap="square" rtlCol="0">
            <a:spAutoFit/>
          </a:bodyPr>
          <a:lstStyle/>
          <a:p>
            <a:r>
              <a:rPr lang="en-GB" dirty="0"/>
              <a:t>(AI Generated 2025)</a:t>
            </a:r>
          </a:p>
        </p:txBody>
      </p:sp>
    </p:spTree>
    <p:custDataLst>
      <p:tags r:id="rId1"/>
    </p:custDataLst>
    <p:extLst>
      <p:ext uri="{BB962C8B-B14F-4D97-AF65-F5344CB8AC3E}">
        <p14:creationId xmlns:p14="http://schemas.microsoft.com/office/powerpoint/2010/main" val="3932755891"/>
      </p:ext>
    </p:extLst>
  </p:cSld>
  <p:clrMapOvr>
    <a:masterClrMapping/>
  </p:clrMapOvr>
  <mc:AlternateContent xmlns:mc="http://schemas.openxmlformats.org/markup-compatibility/2006" xmlns:p14="http://schemas.microsoft.com/office/powerpoint/2010/main">
    <mc:Choice Requires="p14">
      <p:transition spd="slow" p14:dur="800" advTm="6766">
        <p:circle/>
      </p:transition>
    </mc:Choice>
    <mc:Fallback xmlns="">
      <p:transition spd="slow" advTm="6766">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300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2000"/>
                                        <p:tgtEl>
                                          <p:spTgt spid="25">
                                            <p:txEl>
                                              <p:pRg st="0" end="0"/>
                                            </p:txEl>
                                          </p:spTgt>
                                        </p:tgtEl>
                                      </p:cBhvr>
                                    </p:animEffect>
                                    <p:anim calcmode="lin" valueType="num">
                                      <p:cBhvr>
                                        <p:cTn id="8" dur="2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2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5000"/>
                            </p:stCondLst>
                            <p:childTnLst>
                              <p:par>
                                <p:cTn id="11" presetID="42" presetClass="entr" presetSubtype="0" fill="hold" grpId="0" nodeType="afterEffect">
                                  <p:stCondLst>
                                    <p:cond delay="3000"/>
                                  </p:stCondLst>
                                  <p:childTnLst>
                                    <p:set>
                                      <p:cBhvr>
                                        <p:cTn id="12" dur="1" fill="hold">
                                          <p:stCondLst>
                                            <p:cond delay="0"/>
                                          </p:stCondLst>
                                        </p:cTn>
                                        <p:tgtEl>
                                          <p:spTgt spid="25">
                                            <p:txEl>
                                              <p:pRg st="1" end="1"/>
                                            </p:txEl>
                                          </p:spTgt>
                                        </p:tgtEl>
                                        <p:attrNameLst>
                                          <p:attrName>style.visibility</p:attrName>
                                        </p:attrNameLst>
                                      </p:cBhvr>
                                      <p:to>
                                        <p:strVal val="visible"/>
                                      </p:to>
                                    </p:set>
                                    <p:animEffect transition="in" filter="fade">
                                      <p:cBhvr>
                                        <p:cTn id="13" dur="2000"/>
                                        <p:tgtEl>
                                          <p:spTgt spid="25">
                                            <p:txEl>
                                              <p:pRg st="1" end="1"/>
                                            </p:txEl>
                                          </p:spTgt>
                                        </p:tgtEl>
                                      </p:cBhvr>
                                    </p:animEffect>
                                    <p:anim calcmode="lin" valueType="num">
                                      <p:cBhvr>
                                        <p:cTn id="14" dur="2000" fill="hold"/>
                                        <p:tgtEl>
                                          <p:spTgt spid="25">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2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10000"/>
                            </p:stCondLst>
                            <p:childTnLst>
                              <p:par>
                                <p:cTn id="17" presetID="42" presetClass="entr" presetSubtype="0" fill="hold" grpId="0" nodeType="afterEffect">
                                  <p:stCondLst>
                                    <p:cond delay="3000"/>
                                  </p:stCondLst>
                                  <p:childTnLst>
                                    <p:set>
                                      <p:cBhvr>
                                        <p:cTn id="18" dur="1" fill="hold">
                                          <p:stCondLst>
                                            <p:cond delay="0"/>
                                          </p:stCondLst>
                                        </p:cTn>
                                        <p:tgtEl>
                                          <p:spTgt spid="25">
                                            <p:txEl>
                                              <p:pRg st="2" end="2"/>
                                            </p:txEl>
                                          </p:spTgt>
                                        </p:tgtEl>
                                        <p:attrNameLst>
                                          <p:attrName>style.visibility</p:attrName>
                                        </p:attrNameLst>
                                      </p:cBhvr>
                                      <p:to>
                                        <p:strVal val="visible"/>
                                      </p:to>
                                    </p:set>
                                    <p:animEffect transition="in" filter="fade">
                                      <p:cBhvr>
                                        <p:cTn id="19" dur="2000"/>
                                        <p:tgtEl>
                                          <p:spTgt spid="25">
                                            <p:txEl>
                                              <p:pRg st="2" end="2"/>
                                            </p:txEl>
                                          </p:spTgt>
                                        </p:tgtEl>
                                      </p:cBhvr>
                                    </p:animEffect>
                                    <p:anim calcmode="lin" valueType="num">
                                      <p:cBhvr>
                                        <p:cTn id="20" dur="2000" fill="hold"/>
                                        <p:tgtEl>
                                          <p:spTgt spid="25">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2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5000"/>
                            </p:stCondLst>
                            <p:childTnLst>
                              <p:par>
                                <p:cTn id="23" presetID="42" presetClass="entr" presetSubtype="0" fill="hold" grpId="0" nodeType="afterEffect">
                                  <p:stCondLst>
                                    <p:cond delay="3000"/>
                                  </p:stCondLst>
                                  <p:childTnLst>
                                    <p:set>
                                      <p:cBhvr>
                                        <p:cTn id="24" dur="1" fill="hold">
                                          <p:stCondLst>
                                            <p:cond delay="0"/>
                                          </p:stCondLst>
                                        </p:cTn>
                                        <p:tgtEl>
                                          <p:spTgt spid="25">
                                            <p:txEl>
                                              <p:pRg st="3" end="3"/>
                                            </p:txEl>
                                          </p:spTgt>
                                        </p:tgtEl>
                                        <p:attrNameLst>
                                          <p:attrName>style.visibility</p:attrName>
                                        </p:attrNameLst>
                                      </p:cBhvr>
                                      <p:to>
                                        <p:strVal val="visible"/>
                                      </p:to>
                                    </p:set>
                                    <p:animEffect transition="in" filter="fade">
                                      <p:cBhvr>
                                        <p:cTn id="25" dur="2000"/>
                                        <p:tgtEl>
                                          <p:spTgt spid="25">
                                            <p:txEl>
                                              <p:pRg st="3" end="3"/>
                                            </p:txEl>
                                          </p:spTgt>
                                        </p:tgtEl>
                                      </p:cBhvr>
                                    </p:animEffect>
                                    <p:anim calcmode="lin" valueType="num">
                                      <p:cBhvr>
                                        <p:cTn id="26" dur="2000" fill="hold"/>
                                        <p:tgtEl>
                                          <p:spTgt spid="25">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2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20000"/>
                            </p:stCondLst>
                            <p:childTnLst>
                              <p:par>
                                <p:cTn id="29" presetID="42" presetClass="entr" presetSubtype="0" fill="hold" grpId="0" nodeType="afterEffect">
                                  <p:stCondLst>
                                    <p:cond delay="3000"/>
                                  </p:stCondLst>
                                  <p:childTnLst>
                                    <p:set>
                                      <p:cBhvr>
                                        <p:cTn id="30" dur="1" fill="hold">
                                          <p:stCondLst>
                                            <p:cond delay="0"/>
                                          </p:stCondLst>
                                        </p:cTn>
                                        <p:tgtEl>
                                          <p:spTgt spid="25">
                                            <p:txEl>
                                              <p:pRg st="4" end="4"/>
                                            </p:txEl>
                                          </p:spTgt>
                                        </p:tgtEl>
                                        <p:attrNameLst>
                                          <p:attrName>style.visibility</p:attrName>
                                        </p:attrNameLst>
                                      </p:cBhvr>
                                      <p:to>
                                        <p:strVal val="visible"/>
                                      </p:to>
                                    </p:set>
                                    <p:animEffect transition="in" filter="fade">
                                      <p:cBhvr>
                                        <p:cTn id="31" dur="2000"/>
                                        <p:tgtEl>
                                          <p:spTgt spid="25">
                                            <p:txEl>
                                              <p:pRg st="4" end="4"/>
                                            </p:txEl>
                                          </p:spTgt>
                                        </p:tgtEl>
                                      </p:cBhvr>
                                    </p:animEffect>
                                    <p:anim calcmode="lin" valueType="num">
                                      <p:cBhvr>
                                        <p:cTn id="32" dur="2000" fill="hold"/>
                                        <p:tgtEl>
                                          <p:spTgt spid="25">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2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25000"/>
                            </p:stCondLst>
                            <p:childTnLst>
                              <p:par>
                                <p:cTn id="35" presetID="42" presetClass="entr" presetSubtype="0" fill="hold" grpId="0" nodeType="afterEffect">
                                  <p:stCondLst>
                                    <p:cond delay="3000"/>
                                  </p:stCondLst>
                                  <p:childTnLst>
                                    <p:set>
                                      <p:cBhvr>
                                        <p:cTn id="36" dur="1" fill="hold">
                                          <p:stCondLst>
                                            <p:cond delay="0"/>
                                          </p:stCondLst>
                                        </p:cTn>
                                        <p:tgtEl>
                                          <p:spTgt spid="25">
                                            <p:txEl>
                                              <p:pRg st="5" end="5"/>
                                            </p:txEl>
                                          </p:spTgt>
                                        </p:tgtEl>
                                        <p:attrNameLst>
                                          <p:attrName>style.visibility</p:attrName>
                                        </p:attrNameLst>
                                      </p:cBhvr>
                                      <p:to>
                                        <p:strVal val="visible"/>
                                      </p:to>
                                    </p:set>
                                    <p:animEffect transition="in" filter="fade">
                                      <p:cBhvr>
                                        <p:cTn id="37" dur="2000"/>
                                        <p:tgtEl>
                                          <p:spTgt spid="25">
                                            <p:txEl>
                                              <p:pRg st="5" end="5"/>
                                            </p:txEl>
                                          </p:spTgt>
                                        </p:tgtEl>
                                      </p:cBhvr>
                                    </p:animEffect>
                                    <p:anim calcmode="lin" valueType="num">
                                      <p:cBhvr>
                                        <p:cTn id="38" dur="2000" fill="hold"/>
                                        <p:tgtEl>
                                          <p:spTgt spid="25">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2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7" name="Rectangle 1076">
            <a:extLst>
              <a:ext uri="{FF2B5EF4-FFF2-40B4-BE49-F238E27FC236}">
                <a16:creationId xmlns:a16="http://schemas.microsoft.com/office/drawing/2014/main" id="{38468727-63BE-4191-B4A6-C30C82C0E9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2BD7A-5674-3118-A2BE-E404AD473F2E}"/>
              </a:ext>
            </a:extLst>
          </p:cNvPr>
          <p:cNvSpPr>
            <a:spLocks noGrp="1"/>
          </p:cNvSpPr>
          <p:nvPr>
            <p:ph type="title"/>
          </p:nvPr>
        </p:nvSpPr>
        <p:spPr>
          <a:xfrm>
            <a:off x="457201" y="412454"/>
            <a:ext cx="2381250" cy="2101850"/>
          </a:xfrm>
        </p:spPr>
        <p:txBody>
          <a:bodyPr>
            <a:normAutofit/>
          </a:bodyPr>
          <a:lstStyle/>
          <a:p>
            <a:r>
              <a:rPr lang="en-GB" sz="2800" dirty="0"/>
              <a:t>Grievance Politics</a:t>
            </a:r>
          </a:p>
        </p:txBody>
      </p:sp>
      <p:sp>
        <p:nvSpPr>
          <p:cNvPr id="1079" name="Rectangle 1078">
            <a:extLst>
              <a:ext uri="{FF2B5EF4-FFF2-40B4-BE49-F238E27FC236}">
                <a16:creationId xmlns:a16="http://schemas.microsoft.com/office/drawing/2014/main" id="{9D355BB6-1BB8-4828-B246-CFB31742D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3483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81" name="Rectangle 1080">
            <a:extLst>
              <a:ext uri="{FF2B5EF4-FFF2-40B4-BE49-F238E27FC236}">
                <a16:creationId xmlns:a16="http://schemas.microsoft.com/office/drawing/2014/main" id="{CA52A9B9-B2B3-46F0-9D53-0EFF9905BF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45238" y="145264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0CA71753-17B6-71FF-9F50-C9D7D740AB4B}"/>
              </a:ext>
            </a:extLst>
          </p:cNvPr>
          <p:cNvSpPr>
            <a:spLocks noGrp="1"/>
          </p:cNvSpPr>
          <p:nvPr>
            <p:ph idx="1"/>
          </p:nvPr>
        </p:nvSpPr>
        <p:spPr>
          <a:xfrm>
            <a:off x="2035277" y="204638"/>
            <a:ext cx="4357470" cy="2514304"/>
          </a:xfrm>
        </p:spPr>
        <p:txBody>
          <a:bodyPr anchor="ctr">
            <a:normAutofit/>
          </a:bodyPr>
          <a:lstStyle/>
          <a:p>
            <a:r>
              <a:rPr lang="en-US" sz="1400" dirty="0">
                <a:latin typeface="Arial" panose="020B0604020202020204" pitchFamily="34" charset="0"/>
                <a:cs typeface="Arial" panose="020B0604020202020204" pitchFamily="34" charset="0"/>
              </a:rPr>
              <a:t>Grievance Politics is fundamentally different, from traditional party politics as a mode of representative politics. </a:t>
            </a:r>
          </a:p>
          <a:p>
            <a:r>
              <a:rPr lang="en-US" sz="1400" dirty="0">
                <a:latin typeface="Arial" panose="020B0604020202020204" pitchFamily="34" charset="0"/>
                <a:cs typeface="Arial" panose="020B0604020202020204" pitchFamily="34" charset="0"/>
              </a:rPr>
              <a:t>The foundational essence is negative, and it embraces “divide-and-rule” logic which polarizes opinion and inflames fears. </a:t>
            </a:r>
          </a:p>
          <a:p>
            <a:pPr marL="0" indent="0">
              <a:buNone/>
            </a:pPr>
            <a:r>
              <a:rPr lang="en-US" sz="1400" dirty="0">
                <a:latin typeface="Arial" panose="020B0604020202020204" pitchFamily="34" charset="0"/>
                <a:cs typeface="Arial" panose="020B0604020202020204" pitchFamily="34" charset="0"/>
              </a:rPr>
              <a:t>      (Flinders &amp; </a:t>
            </a:r>
            <a:r>
              <a:rPr lang="en-US" sz="1400" dirty="0" err="1">
                <a:latin typeface="Arial" panose="020B0604020202020204" pitchFamily="34" charset="0"/>
                <a:cs typeface="Arial" panose="020B0604020202020204" pitchFamily="34" charset="0"/>
              </a:rPr>
              <a:t>Hinterleitner</a:t>
            </a:r>
            <a:r>
              <a:rPr lang="en-US" sz="1400" dirty="0">
                <a:latin typeface="Arial" panose="020B0604020202020204" pitchFamily="34" charset="0"/>
                <a:cs typeface="Arial" panose="020B0604020202020204" pitchFamily="34" charset="0"/>
              </a:rPr>
              <a:t> 2022)</a:t>
            </a:r>
          </a:p>
          <a:p>
            <a:pPr marL="0" indent="0">
              <a:buNone/>
            </a:pPr>
            <a:endParaRPr lang="en-GB" sz="1400" dirty="0">
              <a:effectLst/>
              <a:latin typeface="Aptos" panose="020B0004020202020204" pitchFamily="34" charset="0"/>
              <a:ea typeface="Aptos" panose="020B0004020202020204" pitchFamily="34" charset="0"/>
              <a:cs typeface="Aptos" panose="020B0004020202020204" pitchFamily="34" charset="0"/>
            </a:endParaRPr>
          </a:p>
        </p:txBody>
      </p:sp>
      <p:pic>
        <p:nvPicPr>
          <p:cNvPr id="1028" name="Picture 4" descr="A large group of pro-Trump protesters stand on the East steps of the Capitol Building after storming its grounds on January 6, 2021 in Washington, DC. ">
            <a:extLst>
              <a:ext uri="{FF2B5EF4-FFF2-40B4-BE49-F238E27FC236}">
                <a16:creationId xmlns:a16="http://schemas.microsoft.com/office/drawing/2014/main" id="{C90E269F-70E5-88FE-5FC5-CFAECCAC2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405" r="3237" b="-1"/>
          <a:stretch>
            <a:fillRect/>
          </a:stretch>
        </p:blipFill>
        <p:spPr bwMode="auto">
          <a:xfrm>
            <a:off x="64008" y="2374186"/>
            <a:ext cx="6400781" cy="3898370"/>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cartoon of a person speaking at a podium&#10;&#10;AI-generated content may be incorrect.">
            <a:extLst>
              <a:ext uri="{FF2B5EF4-FFF2-40B4-BE49-F238E27FC236}">
                <a16:creationId xmlns:a16="http://schemas.microsoft.com/office/drawing/2014/main" id="{E4387A9F-404B-9E35-565B-8FDA03159A43}"/>
              </a:ext>
            </a:extLst>
          </p:cNvPr>
          <p:cNvPicPr>
            <a:picLocks noChangeAspect="1"/>
          </p:cNvPicPr>
          <p:nvPr/>
        </p:nvPicPr>
        <p:blipFill>
          <a:blip r:embed="rId4">
            <a:extLst>
              <a:ext uri="{28A0092B-C50C-407E-A947-70E740481C1C}">
                <a14:useLocalDpi xmlns:a14="http://schemas.microsoft.com/office/drawing/2010/main" val="0"/>
              </a:ext>
            </a:extLst>
          </a:blip>
          <a:srcRect t="2631" r="-2" b="15633"/>
          <a:stretch>
            <a:fillRect/>
          </a:stretch>
        </p:blipFill>
        <p:spPr>
          <a:xfrm>
            <a:off x="6591299" y="1"/>
            <a:ext cx="5600701" cy="6857999"/>
          </a:xfrm>
          <a:prstGeom prst="rect">
            <a:avLst/>
          </a:prstGeom>
        </p:spPr>
      </p:pic>
      <p:sp>
        <p:nvSpPr>
          <p:cNvPr id="3" name="AutoShape 2" descr="A large group of pro-Trump protesters stand on the East steps of the Capitol Building after storming its grounds on January 6, 2021 in Washington, DC. ">
            <a:extLst>
              <a:ext uri="{FF2B5EF4-FFF2-40B4-BE49-F238E27FC236}">
                <a16:creationId xmlns:a16="http://schemas.microsoft.com/office/drawing/2014/main" id="{AB988740-FA6A-FE2E-575A-FB4A563DE05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9848A6E5-A0A2-5C89-1A83-D224EBBA9CD8}"/>
              </a:ext>
            </a:extLst>
          </p:cNvPr>
          <p:cNvSpPr txBox="1"/>
          <p:nvPr/>
        </p:nvSpPr>
        <p:spPr>
          <a:xfrm>
            <a:off x="128016" y="6406321"/>
            <a:ext cx="2772697" cy="369332"/>
          </a:xfrm>
          <a:prstGeom prst="rect">
            <a:avLst/>
          </a:prstGeom>
          <a:noFill/>
        </p:spPr>
        <p:txBody>
          <a:bodyPr wrap="square" rtlCol="0">
            <a:spAutoFit/>
          </a:bodyPr>
          <a:lstStyle/>
          <a:p>
            <a:r>
              <a:rPr lang="en-GB" dirty="0"/>
              <a:t>(Millman 2022)</a:t>
            </a:r>
          </a:p>
        </p:txBody>
      </p:sp>
      <p:sp>
        <p:nvSpPr>
          <p:cNvPr id="6" name="TextBox 5">
            <a:extLst>
              <a:ext uri="{FF2B5EF4-FFF2-40B4-BE49-F238E27FC236}">
                <a16:creationId xmlns:a16="http://schemas.microsoft.com/office/drawing/2014/main" id="{351B5990-E6EE-964E-5B88-AA15B655F7DE}"/>
              </a:ext>
            </a:extLst>
          </p:cNvPr>
          <p:cNvSpPr txBox="1"/>
          <p:nvPr/>
        </p:nvSpPr>
        <p:spPr>
          <a:xfrm>
            <a:off x="6591299" y="107654"/>
            <a:ext cx="2116394" cy="369332"/>
          </a:xfrm>
          <a:prstGeom prst="rect">
            <a:avLst/>
          </a:prstGeom>
          <a:noFill/>
        </p:spPr>
        <p:txBody>
          <a:bodyPr wrap="square" rtlCol="0">
            <a:spAutoFit/>
          </a:bodyPr>
          <a:lstStyle/>
          <a:p>
            <a:r>
              <a:rPr lang="en-GB" dirty="0"/>
              <a:t>(AI Generated 2025)</a:t>
            </a:r>
          </a:p>
        </p:txBody>
      </p:sp>
    </p:spTree>
    <p:extLst>
      <p:ext uri="{BB962C8B-B14F-4D97-AF65-F5344CB8AC3E}">
        <p14:creationId xmlns:p14="http://schemas.microsoft.com/office/powerpoint/2010/main" val="22300508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7022">
        <p15:prstTrans prst="fallOver"/>
      </p:transition>
    </mc:Choice>
    <mc:Fallback xmlns="">
      <p:transition spd="slow" advTm="70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4000"/>
                                        <p:tgtEl>
                                          <p:spTgt spid="9">
                                            <p:txEl>
                                              <p:pRg st="0" end="0"/>
                                            </p:txEl>
                                          </p:spTgt>
                                        </p:tgtEl>
                                      </p:cBhvr>
                                    </p:animEffect>
                                    <p:anim calcmode="lin" valueType="num">
                                      <p:cBhvr>
                                        <p:cTn id="8" dur="4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4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4000"/>
                            </p:stCondLst>
                            <p:childTnLst>
                              <p:par>
                                <p:cTn id="11" presetID="42" presetClass="entr" presetSubtype="0" fill="hold" grpId="0" nodeType="after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Effect transition="in" filter="fade">
                                      <p:cBhvr>
                                        <p:cTn id="13" dur="4000"/>
                                        <p:tgtEl>
                                          <p:spTgt spid="9">
                                            <p:txEl>
                                              <p:pRg st="1" end="1"/>
                                            </p:txEl>
                                          </p:spTgt>
                                        </p:tgtEl>
                                      </p:cBhvr>
                                    </p:animEffect>
                                    <p:anim calcmode="lin" valueType="num">
                                      <p:cBhvr>
                                        <p:cTn id="14" dur="4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15" dur="4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8000"/>
                            </p:stCondLst>
                            <p:childTnLst>
                              <p:par>
                                <p:cTn id="17" presetID="42" presetClass="entr" presetSubtype="0" fill="hold" grpId="0" nodeType="after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Effect transition="in" filter="fade">
                                      <p:cBhvr>
                                        <p:cTn id="19" dur="4000"/>
                                        <p:tgtEl>
                                          <p:spTgt spid="9">
                                            <p:txEl>
                                              <p:pRg st="2" end="2"/>
                                            </p:txEl>
                                          </p:spTgt>
                                        </p:tgtEl>
                                      </p:cBhvr>
                                    </p:animEffect>
                                    <p:anim calcmode="lin" valueType="num">
                                      <p:cBhvr>
                                        <p:cTn id="20" dur="4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21" dur="4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12000"/>
                            </p:stCondLst>
                            <p:childTnLst>
                              <p:par>
                                <p:cTn id="23" presetID="45" presetClass="entr" presetSubtype="0" fill="hold"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2000"/>
                                        <p:tgtEl>
                                          <p:spTgt spid="5"/>
                                        </p:tgtEl>
                                      </p:cBhvr>
                                    </p:animEffect>
                                    <p:anim calcmode="lin" valueType="num">
                                      <p:cBhvr>
                                        <p:cTn id="26" dur="2000" fill="hold"/>
                                        <p:tgtEl>
                                          <p:spTgt spid="5"/>
                                        </p:tgtEl>
                                        <p:attrNameLst>
                                          <p:attrName>ppt_w</p:attrName>
                                        </p:attrNameLst>
                                      </p:cBhvr>
                                      <p:tavLst>
                                        <p:tav tm="0" fmla="#ppt_w*sin(2.5*pi*$)">
                                          <p:val>
                                            <p:fltVal val="0"/>
                                          </p:val>
                                        </p:tav>
                                        <p:tav tm="100000">
                                          <p:val>
                                            <p:fltVal val="1"/>
                                          </p:val>
                                        </p:tav>
                                      </p:tavLst>
                                    </p:anim>
                                    <p:anim calcmode="lin" valueType="num">
                                      <p:cBhvr>
                                        <p:cTn id="27" dur="2000" fill="hold"/>
                                        <p:tgtEl>
                                          <p:spTgt spid="5"/>
                                        </p:tgtEl>
                                        <p:attrNameLst>
                                          <p:attrName>ppt_h</p:attrName>
                                        </p:attrNameLst>
                                      </p:cBhvr>
                                      <p:tavLst>
                                        <p:tav tm="0">
                                          <p:val>
                                            <p:strVal val="#ppt_h"/>
                                          </p:val>
                                        </p:tav>
                                        <p:tav tm="100000">
                                          <p:val>
                                            <p:strVal val="#ppt_h"/>
                                          </p:val>
                                        </p:tav>
                                      </p:tavLst>
                                    </p:anim>
                                  </p:childTnLst>
                                </p:cTn>
                              </p:par>
                            </p:childTnLst>
                          </p:cTn>
                        </p:par>
                        <p:par>
                          <p:cTn id="28" fill="hold">
                            <p:stCondLst>
                              <p:cond delay="14000"/>
                            </p:stCondLst>
                            <p:childTnLst>
                              <p:par>
                                <p:cTn id="29" presetID="21" presetClass="entr" presetSubtype="1" fill="hold" nodeType="afterEffect">
                                  <p:stCondLst>
                                    <p:cond delay="2000"/>
                                  </p:stCondLst>
                                  <p:childTnLst>
                                    <p:set>
                                      <p:cBhvr>
                                        <p:cTn id="30" dur="1" fill="hold">
                                          <p:stCondLst>
                                            <p:cond delay="0"/>
                                          </p:stCondLst>
                                        </p:cTn>
                                        <p:tgtEl>
                                          <p:spTgt spid="1028"/>
                                        </p:tgtEl>
                                        <p:attrNameLst>
                                          <p:attrName>style.visibility</p:attrName>
                                        </p:attrNameLst>
                                      </p:cBhvr>
                                      <p:to>
                                        <p:strVal val="visible"/>
                                      </p:to>
                                    </p:set>
                                    <p:animEffect transition="in" filter="wheel(1)">
                                      <p:cBhvr>
                                        <p:cTn id="31" dur="2000"/>
                                        <p:tgtEl>
                                          <p:spTgt spid="1028"/>
                                        </p:tgtEl>
                                      </p:cBhvr>
                                    </p:animEffect>
                                  </p:childTnLst>
                                </p:cTn>
                              </p:par>
                            </p:childTnLst>
                          </p:cTn>
                        </p:par>
                        <p:par>
                          <p:cTn id="32" fill="hold">
                            <p:stCondLst>
                              <p:cond delay="18000"/>
                            </p:stCondLst>
                            <p:childTnLst>
                              <p:par>
                                <p:cTn id="33" presetID="2" presetClass="entr" presetSubtype="4" fill="hold" grpId="0" nodeType="afterEffect">
                                  <p:stCondLst>
                                    <p:cond delay="0"/>
                                  </p:stCondLst>
                                  <p:childTnLst>
                                    <p:set>
                                      <p:cBhvr>
                                        <p:cTn id="34" dur="1" fill="hold">
                                          <p:stCondLst>
                                            <p:cond delay="0"/>
                                          </p:stCondLst>
                                        </p:cTn>
                                        <p:tgtEl>
                                          <p:spTgt spid="4"/>
                                        </p:tgtEl>
                                        <p:attrNameLst>
                                          <p:attrName>style.visibility</p:attrName>
                                        </p:attrNameLst>
                                      </p:cBhvr>
                                      <p:to>
                                        <p:strVal val="visible"/>
                                      </p:to>
                                    </p:set>
                                    <p:anim calcmode="lin" valueType="num">
                                      <p:cBhvr additive="base">
                                        <p:cTn id="35" dur="500" fill="hold"/>
                                        <p:tgtEl>
                                          <p:spTgt spid="4"/>
                                        </p:tgtEl>
                                        <p:attrNameLst>
                                          <p:attrName>ppt_x</p:attrName>
                                        </p:attrNameLst>
                                      </p:cBhvr>
                                      <p:tavLst>
                                        <p:tav tm="0">
                                          <p:val>
                                            <p:strVal val="#ppt_x"/>
                                          </p:val>
                                        </p:tav>
                                        <p:tav tm="100000">
                                          <p:val>
                                            <p:strVal val="#ppt_x"/>
                                          </p:val>
                                        </p:tav>
                                      </p:tavLst>
                                    </p:anim>
                                    <p:anim calcmode="lin" valueType="num">
                                      <p:cBhvr additive="base">
                                        <p:cTn id="3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came first, the chicken or the egg? The definitive ...">
            <a:extLst>
              <a:ext uri="{FF2B5EF4-FFF2-40B4-BE49-F238E27FC236}">
                <a16:creationId xmlns:a16="http://schemas.microsoft.com/office/drawing/2014/main" id="{BAB657D9-E314-1B43-7704-7F3E29AE47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657" r="30737" b="-1"/>
          <a:stretch>
            <a:fillRect/>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End For-Profit Policing — Campaign Zero">
            <a:extLst>
              <a:ext uri="{FF2B5EF4-FFF2-40B4-BE49-F238E27FC236}">
                <a16:creationId xmlns:a16="http://schemas.microsoft.com/office/drawing/2014/main" id="{A9A4F3AC-1192-95EE-5FD7-AD4ECB7FBE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606" r="4583" b="1"/>
          <a:stretch>
            <a:fillRect/>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security guards with high-vis vests">
            <a:extLst>
              <a:ext uri="{FF2B5EF4-FFF2-40B4-BE49-F238E27FC236}">
                <a16:creationId xmlns:a16="http://schemas.microsoft.com/office/drawing/2014/main" id="{77B446AF-FB3E-3CE6-B223-3ACA88A05D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751" r="-1" b="14694"/>
          <a:stretch>
            <a:fillRect/>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9" name="Freeform: Shape 1088">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91" name="Freeform: Shape 1090">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5CA92D-2411-8175-E3F0-95D52E19C12C}"/>
              </a:ext>
            </a:extLst>
          </p:cNvPr>
          <p:cNvSpPr>
            <a:spLocks noGrp="1"/>
          </p:cNvSpPr>
          <p:nvPr>
            <p:ph type="title"/>
          </p:nvPr>
        </p:nvSpPr>
        <p:spPr>
          <a:xfrm>
            <a:off x="448056" y="685800"/>
            <a:ext cx="4922338" cy="1325563"/>
          </a:xfrm>
        </p:spPr>
        <p:txBody>
          <a:bodyPr>
            <a:normAutofit/>
          </a:bodyPr>
          <a:lstStyle/>
          <a:p>
            <a:r>
              <a:rPr lang="en-GB" sz="3400" dirty="0"/>
              <a:t>Pluralisation</a:t>
            </a:r>
          </a:p>
        </p:txBody>
      </p:sp>
      <p:sp>
        <p:nvSpPr>
          <p:cNvPr id="1093" name="Rectangle 1092">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5" name="Rectangle 1094">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2" name="Content Placeholder 3">
            <a:extLst>
              <a:ext uri="{FF2B5EF4-FFF2-40B4-BE49-F238E27FC236}">
                <a16:creationId xmlns:a16="http://schemas.microsoft.com/office/drawing/2014/main" id="{80E9FF3A-E120-9DB6-4B16-F7C1A47823A4}"/>
              </a:ext>
            </a:extLst>
          </p:cNvPr>
          <p:cNvSpPr>
            <a:spLocks noGrp="1"/>
          </p:cNvSpPr>
          <p:nvPr>
            <p:ph idx="1"/>
          </p:nvPr>
        </p:nvSpPr>
        <p:spPr>
          <a:xfrm>
            <a:off x="123008" y="3717289"/>
            <a:ext cx="4922338" cy="3073075"/>
          </a:xfrm>
        </p:spPr>
        <p:txBody>
          <a:bodyPr>
            <a:normAutofit/>
          </a:bodyPr>
          <a:lstStyle/>
          <a:p>
            <a:pPr marL="0" indent="0">
              <a:buNone/>
            </a:pPr>
            <a:endParaRPr lang="en-GB" sz="1900" dirty="0"/>
          </a:p>
          <a:p>
            <a:pPr marL="0" indent="0">
              <a:buNone/>
            </a:pPr>
            <a:r>
              <a:rPr lang="en-GB" sz="1900" dirty="0"/>
              <a:t>Concerns include;-</a:t>
            </a:r>
          </a:p>
          <a:p>
            <a:r>
              <a:rPr lang="en-GB" sz="1900" dirty="0"/>
              <a:t>Lack of accountability</a:t>
            </a:r>
          </a:p>
          <a:p>
            <a:r>
              <a:rPr lang="en-GB" sz="1900" dirty="0"/>
              <a:t>Training and capability</a:t>
            </a:r>
          </a:p>
          <a:p>
            <a:r>
              <a:rPr lang="en-GB" sz="1900" dirty="0"/>
              <a:t>40% of private security showing signs of PTSD</a:t>
            </a:r>
          </a:p>
          <a:p>
            <a:r>
              <a:rPr lang="en-GB" sz="1900" dirty="0"/>
              <a:t>A lack of industry wide welfare provision </a:t>
            </a:r>
          </a:p>
          <a:p>
            <a:r>
              <a:rPr lang="en-GB" sz="1900" dirty="0"/>
              <a:t>(University of Portsmouth 2020)</a:t>
            </a:r>
          </a:p>
          <a:p>
            <a:r>
              <a:rPr lang="en-GB" sz="1900" dirty="0"/>
              <a:t>Policing for profit (Campaign zero 2025)</a:t>
            </a:r>
          </a:p>
          <a:p>
            <a:endParaRPr lang="en-GB" sz="1900" dirty="0"/>
          </a:p>
          <a:p>
            <a:endParaRPr lang="en-GB" sz="1900" dirty="0"/>
          </a:p>
        </p:txBody>
      </p:sp>
      <p:sp>
        <p:nvSpPr>
          <p:cNvPr id="3" name="TextBox 2">
            <a:extLst>
              <a:ext uri="{FF2B5EF4-FFF2-40B4-BE49-F238E27FC236}">
                <a16:creationId xmlns:a16="http://schemas.microsoft.com/office/drawing/2014/main" id="{4515F445-FACE-4787-05C6-CA1D5AC7F7C5}"/>
              </a:ext>
            </a:extLst>
          </p:cNvPr>
          <p:cNvSpPr txBox="1"/>
          <p:nvPr/>
        </p:nvSpPr>
        <p:spPr>
          <a:xfrm>
            <a:off x="448057" y="2108229"/>
            <a:ext cx="4517050" cy="1754326"/>
          </a:xfrm>
          <a:prstGeom prst="rect">
            <a:avLst/>
          </a:prstGeom>
          <a:noFill/>
        </p:spPr>
        <p:txBody>
          <a:bodyPr wrap="square" rtlCol="0">
            <a:spAutoFit/>
          </a:bodyPr>
          <a:lstStyle/>
          <a:p>
            <a:r>
              <a:rPr lang="en-GB" sz="1800" dirty="0"/>
              <a:t>“A new way of looking at policing that has moved away from a police-centric view of the world” (Crawford 2008)</a:t>
            </a:r>
          </a:p>
          <a:p>
            <a:endParaRPr lang="en-GB" sz="1800" dirty="0"/>
          </a:p>
          <a:p>
            <a:r>
              <a:rPr lang="en-GB" sz="1800" dirty="0"/>
              <a:t>Implemented to support policing functions caused by service deficit and demand shift.</a:t>
            </a:r>
          </a:p>
        </p:txBody>
      </p:sp>
    </p:spTree>
    <p:custDataLst>
      <p:tags r:id="rId1"/>
    </p:custDataLst>
    <p:extLst>
      <p:ext uri="{BB962C8B-B14F-4D97-AF65-F5344CB8AC3E}">
        <p14:creationId xmlns:p14="http://schemas.microsoft.com/office/powerpoint/2010/main" val="2366589672"/>
      </p:ext>
    </p:extLst>
  </p:cSld>
  <p:clrMapOvr>
    <a:masterClrMapping/>
  </p:clrMapOvr>
  <mc:AlternateContent xmlns:mc="http://schemas.openxmlformats.org/markup-compatibility/2006" xmlns:p14="http://schemas.microsoft.com/office/powerpoint/2010/main">
    <mc:Choice Requires="p14">
      <p:transition spd="slow" p14:dur="1250" advTm="15377">
        <p14:switch dir="r"/>
      </p:transition>
    </mc:Choice>
    <mc:Fallback xmlns="">
      <p:transition spd="slow" advTm="1537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500"/>
                                        <p:tgtEl>
                                          <p:spTgt spid="3"/>
                                        </p:tgtEl>
                                      </p:cBhvr>
                                    </p:animEffect>
                                    <p:anim calcmode="lin" valueType="num">
                                      <p:cBhvr>
                                        <p:cTn id="8" dur="1500" fill="hold"/>
                                        <p:tgtEl>
                                          <p:spTgt spid="3"/>
                                        </p:tgtEl>
                                        <p:attrNameLst>
                                          <p:attrName>ppt_x</p:attrName>
                                        </p:attrNameLst>
                                      </p:cBhvr>
                                      <p:tavLst>
                                        <p:tav tm="0">
                                          <p:val>
                                            <p:strVal val="#ppt_x"/>
                                          </p:val>
                                        </p:tav>
                                        <p:tav tm="100000">
                                          <p:val>
                                            <p:strVal val="#ppt_x"/>
                                          </p:val>
                                        </p:tav>
                                      </p:tavLst>
                                    </p:anim>
                                    <p:anim calcmode="lin" valueType="num">
                                      <p:cBhvr>
                                        <p:cTn id="9" dur="1350" decel="100000" fill="hold"/>
                                        <p:tgtEl>
                                          <p:spTgt spid="3"/>
                                        </p:tgtEl>
                                        <p:attrNameLst>
                                          <p:attrName>ppt_y</p:attrName>
                                        </p:attrNameLst>
                                      </p:cBhvr>
                                      <p:tavLst>
                                        <p:tav tm="0">
                                          <p:val>
                                            <p:strVal val="#ppt_y+1"/>
                                          </p:val>
                                        </p:tav>
                                        <p:tav tm="100000">
                                          <p:val>
                                            <p:strVal val="#ppt_y-.03"/>
                                          </p:val>
                                        </p:tav>
                                      </p:tavLst>
                                    </p:anim>
                                    <p:anim calcmode="lin" valueType="num">
                                      <p:cBhvr>
                                        <p:cTn id="10" dur="150" accel="100000" fill="hold">
                                          <p:stCondLst>
                                            <p:cond delay="135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1030"/>
                                        </p:tgtEl>
                                        <p:attrNameLst>
                                          <p:attrName>style.visibility</p:attrName>
                                        </p:attrNameLst>
                                      </p:cBhvr>
                                      <p:to>
                                        <p:strVal val="visible"/>
                                      </p:to>
                                    </p:set>
                                    <p:animEffect transition="in" filter="wipe(down)">
                                      <p:cBhvr>
                                        <p:cTn id="15" dur="580">
                                          <p:stCondLst>
                                            <p:cond delay="0"/>
                                          </p:stCondLst>
                                        </p:cTn>
                                        <p:tgtEl>
                                          <p:spTgt spid="1030"/>
                                        </p:tgtEl>
                                      </p:cBhvr>
                                    </p:animEffect>
                                    <p:anim calcmode="lin" valueType="num">
                                      <p:cBhvr>
                                        <p:cTn id="16" dur="1822" tmFilter="0,0; 0.14,0.36; 0.43,0.73; 0.71,0.91; 1.0,1.0">
                                          <p:stCondLst>
                                            <p:cond delay="0"/>
                                          </p:stCondLst>
                                        </p:cTn>
                                        <p:tgtEl>
                                          <p:spTgt spid="1030"/>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030"/>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030"/>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030"/>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030"/>
                                        </p:tgtEl>
                                        <p:attrNameLst>
                                          <p:attrName>ppt_y</p:attrName>
                                        </p:attrNameLst>
                                      </p:cBhvr>
                                      <p:tavLst>
                                        <p:tav tm="0" fmla="#ppt_y-sin(pi*$)/81">
                                          <p:val>
                                            <p:fltVal val="0"/>
                                          </p:val>
                                        </p:tav>
                                        <p:tav tm="100000">
                                          <p:val>
                                            <p:fltVal val="1"/>
                                          </p:val>
                                        </p:tav>
                                      </p:tavLst>
                                    </p:anim>
                                    <p:animScale>
                                      <p:cBhvr>
                                        <p:cTn id="21" dur="26">
                                          <p:stCondLst>
                                            <p:cond delay="650"/>
                                          </p:stCondLst>
                                        </p:cTn>
                                        <p:tgtEl>
                                          <p:spTgt spid="1030"/>
                                        </p:tgtEl>
                                      </p:cBhvr>
                                      <p:to x="100000" y="60000"/>
                                    </p:animScale>
                                    <p:animScale>
                                      <p:cBhvr>
                                        <p:cTn id="22" dur="166" decel="50000">
                                          <p:stCondLst>
                                            <p:cond delay="676"/>
                                          </p:stCondLst>
                                        </p:cTn>
                                        <p:tgtEl>
                                          <p:spTgt spid="1030"/>
                                        </p:tgtEl>
                                      </p:cBhvr>
                                      <p:to x="100000" y="100000"/>
                                    </p:animScale>
                                    <p:animScale>
                                      <p:cBhvr>
                                        <p:cTn id="23" dur="26">
                                          <p:stCondLst>
                                            <p:cond delay="1312"/>
                                          </p:stCondLst>
                                        </p:cTn>
                                        <p:tgtEl>
                                          <p:spTgt spid="1030"/>
                                        </p:tgtEl>
                                      </p:cBhvr>
                                      <p:to x="100000" y="80000"/>
                                    </p:animScale>
                                    <p:animScale>
                                      <p:cBhvr>
                                        <p:cTn id="24" dur="166" decel="50000">
                                          <p:stCondLst>
                                            <p:cond delay="1338"/>
                                          </p:stCondLst>
                                        </p:cTn>
                                        <p:tgtEl>
                                          <p:spTgt spid="1030"/>
                                        </p:tgtEl>
                                      </p:cBhvr>
                                      <p:to x="100000" y="100000"/>
                                    </p:animScale>
                                    <p:animScale>
                                      <p:cBhvr>
                                        <p:cTn id="25" dur="26">
                                          <p:stCondLst>
                                            <p:cond delay="1642"/>
                                          </p:stCondLst>
                                        </p:cTn>
                                        <p:tgtEl>
                                          <p:spTgt spid="1030"/>
                                        </p:tgtEl>
                                      </p:cBhvr>
                                      <p:to x="100000" y="90000"/>
                                    </p:animScale>
                                    <p:animScale>
                                      <p:cBhvr>
                                        <p:cTn id="26" dur="166" decel="50000">
                                          <p:stCondLst>
                                            <p:cond delay="1668"/>
                                          </p:stCondLst>
                                        </p:cTn>
                                        <p:tgtEl>
                                          <p:spTgt spid="1030"/>
                                        </p:tgtEl>
                                      </p:cBhvr>
                                      <p:to x="100000" y="100000"/>
                                    </p:animScale>
                                    <p:animScale>
                                      <p:cBhvr>
                                        <p:cTn id="27" dur="26">
                                          <p:stCondLst>
                                            <p:cond delay="1808"/>
                                          </p:stCondLst>
                                        </p:cTn>
                                        <p:tgtEl>
                                          <p:spTgt spid="1030"/>
                                        </p:tgtEl>
                                      </p:cBhvr>
                                      <p:to x="100000" y="95000"/>
                                    </p:animScale>
                                    <p:animScale>
                                      <p:cBhvr>
                                        <p:cTn id="28" dur="166" decel="50000">
                                          <p:stCondLst>
                                            <p:cond delay="1834"/>
                                          </p:stCondLst>
                                        </p:cTn>
                                        <p:tgtEl>
                                          <p:spTgt spid="1030"/>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082">
                                            <p:txEl>
                                              <p:pRg st="1" end="1"/>
                                            </p:txEl>
                                          </p:spTgt>
                                        </p:tgtEl>
                                        <p:attrNameLst>
                                          <p:attrName>style.visibility</p:attrName>
                                        </p:attrNameLst>
                                      </p:cBhvr>
                                      <p:to>
                                        <p:strVal val="visible"/>
                                      </p:to>
                                    </p:set>
                                    <p:animEffect transition="in" filter="fade">
                                      <p:cBhvr>
                                        <p:cTn id="33" dur="1000"/>
                                        <p:tgtEl>
                                          <p:spTgt spid="1082">
                                            <p:txEl>
                                              <p:pRg st="1" end="1"/>
                                            </p:txEl>
                                          </p:spTgt>
                                        </p:tgtEl>
                                      </p:cBhvr>
                                    </p:animEffect>
                                    <p:anim calcmode="lin" valueType="num">
                                      <p:cBhvr>
                                        <p:cTn id="34" dur="1000" fill="hold"/>
                                        <p:tgtEl>
                                          <p:spTgt spid="1082">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082">
                                            <p:txEl>
                                              <p:pRg st="1" end="1"/>
                                            </p:txEl>
                                          </p:spTgt>
                                        </p:tgtEl>
                                        <p:attrNameLst>
                                          <p:attrName>ppt_y</p:attrName>
                                        </p:attrNameLst>
                                      </p:cBhvr>
                                      <p:tavLst>
                                        <p:tav tm="0">
                                          <p:val>
                                            <p:strVal val="#ppt_y+.1"/>
                                          </p:val>
                                        </p:tav>
                                        <p:tav tm="100000">
                                          <p:val>
                                            <p:strVal val="#ppt_y"/>
                                          </p:val>
                                        </p:tav>
                                      </p:tavLst>
                                    </p:anim>
                                  </p:childTnLst>
                                </p:cTn>
                              </p:par>
                            </p:childTnLst>
                          </p:cTn>
                        </p:par>
                        <p:par>
                          <p:cTn id="36" fill="hold">
                            <p:stCondLst>
                              <p:cond delay="1000"/>
                            </p:stCondLst>
                            <p:childTnLst>
                              <p:par>
                                <p:cTn id="37" presetID="42" presetClass="entr" presetSubtype="0" fill="hold" grpId="0" nodeType="afterEffect">
                                  <p:stCondLst>
                                    <p:cond delay="0"/>
                                  </p:stCondLst>
                                  <p:childTnLst>
                                    <p:set>
                                      <p:cBhvr>
                                        <p:cTn id="38" dur="1" fill="hold">
                                          <p:stCondLst>
                                            <p:cond delay="0"/>
                                          </p:stCondLst>
                                        </p:cTn>
                                        <p:tgtEl>
                                          <p:spTgt spid="1082">
                                            <p:txEl>
                                              <p:pRg st="2" end="2"/>
                                            </p:txEl>
                                          </p:spTgt>
                                        </p:tgtEl>
                                        <p:attrNameLst>
                                          <p:attrName>style.visibility</p:attrName>
                                        </p:attrNameLst>
                                      </p:cBhvr>
                                      <p:to>
                                        <p:strVal val="visible"/>
                                      </p:to>
                                    </p:set>
                                    <p:animEffect transition="in" filter="fade">
                                      <p:cBhvr>
                                        <p:cTn id="39" dur="1000"/>
                                        <p:tgtEl>
                                          <p:spTgt spid="1082">
                                            <p:txEl>
                                              <p:pRg st="2" end="2"/>
                                            </p:txEl>
                                          </p:spTgt>
                                        </p:tgtEl>
                                      </p:cBhvr>
                                    </p:animEffect>
                                    <p:anim calcmode="lin" valueType="num">
                                      <p:cBhvr>
                                        <p:cTn id="40" dur="1000" fill="hold"/>
                                        <p:tgtEl>
                                          <p:spTgt spid="1082">
                                            <p:txEl>
                                              <p:pRg st="2" end="2"/>
                                            </p:txEl>
                                          </p:spTgt>
                                        </p:tgtEl>
                                        <p:attrNameLst>
                                          <p:attrName>ppt_x</p:attrName>
                                        </p:attrNameLst>
                                      </p:cBhvr>
                                      <p:tavLst>
                                        <p:tav tm="0">
                                          <p:val>
                                            <p:strVal val="#ppt_x"/>
                                          </p:val>
                                        </p:tav>
                                        <p:tav tm="100000">
                                          <p:val>
                                            <p:strVal val="#ppt_x"/>
                                          </p:val>
                                        </p:tav>
                                      </p:tavLst>
                                    </p:anim>
                                    <p:anim calcmode="lin" valueType="num">
                                      <p:cBhvr>
                                        <p:cTn id="41" dur="1000" fill="hold"/>
                                        <p:tgtEl>
                                          <p:spTgt spid="1082">
                                            <p:txEl>
                                              <p:pRg st="2" end="2"/>
                                            </p:txEl>
                                          </p:spTgt>
                                        </p:tgtEl>
                                        <p:attrNameLst>
                                          <p:attrName>ppt_y</p:attrName>
                                        </p:attrNameLst>
                                      </p:cBhvr>
                                      <p:tavLst>
                                        <p:tav tm="0">
                                          <p:val>
                                            <p:strVal val="#ppt_y+.1"/>
                                          </p:val>
                                        </p:tav>
                                        <p:tav tm="100000">
                                          <p:val>
                                            <p:strVal val="#ppt_y"/>
                                          </p:val>
                                        </p:tav>
                                      </p:tavLst>
                                    </p:anim>
                                  </p:childTnLst>
                                </p:cTn>
                              </p:par>
                            </p:childTnLst>
                          </p:cTn>
                        </p:par>
                        <p:par>
                          <p:cTn id="42" fill="hold">
                            <p:stCondLst>
                              <p:cond delay="2000"/>
                            </p:stCondLst>
                            <p:childTnLst>
                              <p:par>
                                <p:cTn id="43" presetID="42" presetClass="entr" presetSubtype="0" fill="hold" grpId="0" nodeType="afterEffect">
                                  <p:stCondLst>
                                    <p:cond delay="0"/>
                                  </p:stCondLst>
                                  <p:childTnLst>
                                    <p:set>
                                      <p:cBhvr>
                                        <p:cTn id="44" dur="1" fill="hold">
                                          <p:stCondLst>
                                            <p:cond delay="0"/>
                                          </p:stCondLst>
                                        </p:cTn>
                                        <p:tgtEl>
                                          <p:spTgt spid="1082">
                                            <p:txEl>
                                              <p:pRg st="3" end="3"/>
                                            </p:txEl>
                                          </p:spTgt>
                                        </p:tgtEl>
                                        <p:attrNameLst>
                                          <p:attrName>style.visibility</p:attrName>
                                        </p:attrNameLst>
                                      </p:cBhvr>
                                      <p:to>
                                        <p:strVal val="visible"/>
                                      </p:to>
                                    </p:set>
                                    <p:animEffect transition="in" filter="fade">
                                      <p:cBhvr>
                                        <p:cTn id="45" dur="1000"/>
                                        <p:tgtEl>
                                          <p:spTgt spid="1082">
                                            <p:txEl>
                                              <p:pRg st="3" end="3"/>
                                            </p:txEl>
                                          </p:spTgt>
                                        </p:tgtEl>
                                      </p:cBhvr>
                                    </p:animEffect>
                                    <p:anim calcmode="lin" valueType="num">
                                      <p:cBhvr>
                                        <p:cTn id="46" dur="1000" fill="hold"/>
                                        <p:tgtEl>
                                          <p:spTgt spid="1082">
                                            <p:txEl>
                                              <p:pRg st="3" end="3"/>
                                            </p:txEl>
                                          </p:spTgt>
                                        </p:tgtEl>
                                        <p:attrNameLst>
                                          <p:attrName>ppt_x</p:attrName>
                                        </p:attrNameLst>
                                      </p:cBhvr>
                                      <p:tavLst>
                                        <p:tav tm="0">
                                          <p:val>
                                            <p:strVal val="#ppt_x"/>
                                          </p:val>
                                        </p:tav>
                                        <p:tav tm="100000">
                                          <p:val>
                                            <p:strVal val="#ppt_x"/>
                                          </p:val>
                                        </p:tav>
                                      </p:tavLst>
                                    </p:anim>
                                    <p:anim calcmode="lin" valueType="num">
                                      <p:cBhvr>
                                        <p:cTn id="47" dur="1000" fill="hold"/>
                                        <p:tgtEl>
                                          <p:spTgt spid="1082">
                                            <p:txEl>
                                              <p:pRg st="3" end="3"/>
                                            </p:txEl>
                                          </p:spTgt>
                                        </p:tgtEl>
                                        <p:attrNameLst>
                                          <p:attrName>ppt_y</p:attrName>
                                        </p:attrNameLst>
                                      </p:cBhvr>
                                      <p:tavLst>
                                        <p:tav tm="0">
                                          <p:val>
                                            <p:strVal val="#ppt_y+.1"/>
                                          </p:val>
                                        </p:tav>
                                        <p:tav tm="100000">
                                          <p:val>
                                            <p:strVal val="#ppt_y"/>
                                          </p:val>
                                        </p:tav>
                                      </p:tavLst>
                                    </p:anim>
                                  </p:childTnLst>
                                </p:cTn>
                              </p:par>
                            </p:childTnLst>
                          </p:cTn>
                        </p:par>
                        <p:par>
                          <p:cTn id="48" fill="hold">
                            <p:stCondLst>
                              <p:cond delay="3000"/>
                            </p:stCondLst>
                            <p:childTnLst>
                              <p:par>
                                <p:cTn id="49" presetID="42" presetClass="entr" presetSubtype="0" fill="hold" grpId="0" nodeType="afterEffect">
                                  <p:stCondLst>
                                    <p:cond delay="0"/>
                                  </p:stCondLst>
                                  <p:childTnLst>
                                    <p:set>
                                      <p:cBhvr>
                                        <p:cTn id="50" dur="1" fill="hold">
                                          <p:stCondLst>
                                            <p:cond delay="0"/>
                                          </p:stCondLst>
                                        </p:cTn>
                                        <p:tgtEl>
                                          <p:spTgt spid="1082">
                                            <p:txEl>
                                              <p:pRg st="4" end="4"/>
                                            </p:txEl>
                                          </p:spTgt>
                                        </p:tgtEl>
                                        <p:attrNameLst>
                                          <p:attrName>style.visibility</p:attrName>
                                        </p:attrNameLst>
                                      </p:cBhvr>
                                      <p:to>
                                        <p:strVal val="visible"/>
                                      </p:to>
                                    </p:set>
                                    <p:animEffect transition="in" filter="fade">
                                      <p:cBhvr>
                                        <p:cTn id="51" dur="1000"/>
                                        <p:tgtEl>
                                          <p:spTgt spid="1082">
                                            <p:txEl>
                                              <p:pRg st="4" end="4"/>
                                            </p:txEl>
                                          </p:spTgt>
                                        </p:tgtEl>
                                      </p:cBhvr>
                                    </p:animEffect>
                                    <p:anim calcmode="lin" valueType="num">
                                      <p:cBhvr>
                                        <p:cTn id="52" dur="1000" fill="hold"/>
                                        <p:tgtEl>
                                          <p:spTgt spid="1082">
                                            <p:txEl>
                                              <p:pRg st="4" end="4"/>
                                            </p:txEl>
                                          </p:spTgt>
                                        </p:tgtEl>
                                        <p:attrNameLst>
                                          <p:attrName>ppt_x</p:attrName>
                                        </p:attrNameLst>
                                      </p:cBhvr>
                                      <p:tavLst>
                                        <p:tav tm="0">
                                          <p:val>
                                            <p:strVal val="#ppt_x"/>
                                          </p:val>
                                        </p:tav>
                                        <p:tav tm="100000">
                                          <p:val>
                                            <p:strVal val="#ppt_x"/>
                                          </p:val>
                                        </p:tav>
                                      </p:tavLst>
                                    </p:anim>
                                    <p:anim calcmode="lin" valueType="num">
                                      <p:cBhvr>
                                        <p:cTn id="53" dur="1000" fill="hold"/>
                                        <p:tgtEl>
                                          <p:spTgt spid="1082">
                                            <p:txEl>
                                              <p:pRg st="4" end="4"/>
                                            </p:txEl>
                                          </p:spTgt>
                                        </p:tgtEl>
                                        <p:attrNameLst>
                                          <p:attrName>ppt_y</p:attrName>
                                        </p:attrNameLst>
                                      </p:cBhvr>
                                      <p:tavLst>
                                        <p:tav tm="0">
                                          <p:val>
                                            <p:strVal val="#ppt_y+.1"/>
                                          </p:val>
                                        </p:tav>
                                        <p:tav tm="100000">
                                          <p:val>
                                            <p:strVal val="#ppt_y"/>
                                          </p:val>
                                        </p:tav>
                                      </p:tavLst>
                                    </p:anim>
                                  </p:childTnLst>
                                </p:cTn>
                              </p:par>
                            </p:childTnLst>
                          </p:cTn>
                        </p:par>
                        <p:par>
                          <p:cTn id="54" fill="hold">
                            <p:stCondLst>
                              <p:cond delay="4000"/>
                            </p:stCondLst>
                            <p:childTnLst>
                              <p:par>
                                <p:cTn id="55" presetID="42" presetClass="entr" presetSubtype="0" fill="hold" grpId="0" nodeType="afterEffect">
                                  <p:stCondLst>
                                    <p:cond delay="0"/>
                                  </p:stCondLst>
                                  <p:childTnLst>
                                    <p:set>
                                      <p:cBhvr>
                                        <p:cTn id="56" dur="1" fill="hold">
                                          <p:stCondLst>
                                            <p:cond delay="0"/>
                                          </p:stCondLst>
                                        </p:cTn>
                                        <p:tgtEl>
                                          <p:spTgt spid="1082">
                                            <p:txEl>
                                              <p:pRg st="5" end="5"/>
                                            </p:txEl>
                                          </p:spTgt>
                                        </p:tgtEl>
                                        <p:attrNameLst>
                                          <p:attrName>style.visibility</p:attrName>
                                        </p:attrNameLst>
                                      </p:cBhvr>
                                      <p:to>
                                        <p:strVal val="visible"/>
                                      </p:to>
                                    </p:set>
                                    <p:animEffect transition="in" filter="fade">
                                      <p:cBhvr>
                                        <p:cTn id="57" dur="1000"/>
                                        <p:tgtEl>
                                          <p:spTgt spid="1082">
                                            <p:txEl>
                                              <p:pRg st="5" end="5"/>
                                            </p:txEl>
                                          </p:spTgt>
                                        </p:tgtEl>
                                      </p:cBhvr>
                                    </p:animEffect>
                                    <p:anim calcmode="lin" valueType="num">
                                      <p:cBhvr>
                                        <p:cTn id="58" dur="1000" fill="hold"/>
                                        <p:tgtEl>
                                          <p:spTgt spid="1082">
                                            <p:txEl>
                                              <p:pRg st="5" end="5"/>
                                            </p:txEl>
                                          </p:spTgt>
                                        </p:tgtEl>
                                        <p:attrNameLst>
                                          <p:attrName>ppt_x</p:attrName>
                                        </p:attrNameLst>
                                      </p:cBhvr>
                                      <p:tavLst>
                                        <p:tav tm="0">
                                          <p:val>
                                            <p:strVal val="#ppt_x"/>
                                          </p:val>
                                        </p:tav>
                                        <p:tav tm="100000">
                                          <p:val>
                                            <p:strVal val="#ppt_x"/>
                                          </p:val>
                                        </p:tav>
                                      </p:tavLst>
                                    </p:anim>
                                    <p:anim calcmode="lin" valueType="num">
                                      <p:cBhvr>
                                        <p:cTn id="59" dur="1000" fill="hold"/>
                                        <p:tgtEl>
                                          <p:spTgt spid="1082">
                                            <p:txEl>
                                              <p:pRg st="5" end="5"/>
                                            </p:txEl>
                                          </p:spTgt>
                                        </p:tgtEl>
                                        <p:attrNameLst>
                                          <p:attrName>ppt_y</p:attrName>
                                        </p:attrNameLst>
                                      </p:cBhvr>
                                      <p:tavLst>
                                        <p:tav tm="0">
                                          <p:val>
                                            <p:strVal val="#ppt_y+.1"/>
                                          </p:val>
                                        </p:tav>
                                        <p:tav tm="100000">
                                          <p:val>
                                            <p:strVal val="#ppt_y"/>
                                          </p:val>
                                        </p:tav>
                                      </p:tavLst>
                                    </p:anim>
                                  </p:childTnLst>
                                </p:cTn>
                              </p:par>
                            </p:childTnLst>
                          </p:cTn>
                        </p:par>
                        <p:par>
                          <p:cTn id="60" fill="hold">
                            <p:stCondLst>
                              <p:cond delay="5000"/>
                            </p:stCondLst>
                            <p:childTnLst>
                              <p:par>
                                <p:cTn id="61" presetID="42" presetClass="entr" presetSubtype="0" fill="hold" grpId="0" nodeType="afterEffect">
                                  <p:stCondLst>
                                    <p:cond delay="0"/>
                                  </p:stCondLst>
                                  <p:childTnLst>
                                    <p:set>
                                      <p:cBhvr>
                                        <p:cTn id="62" dur="1" fill="hold">
                                          <p:stCondLst>
                                            <p:cond delay="0"/>
                                          </p:stCondLst>
                                        </p:cTn>
                                        <p:tgtEl>
                                          <p:spTgt spid="1082">
                                            <p:txEl>
                                              <p:pRg st="6" end="6"/>
                                            </p:txEl>
                                          </p:spTgt>
                                        </p:tgtEl>
                                        <p:attrNameLst>
                                          <p:attrName>style.visibility</p:attrName>
                                        </p:attrNameLst>
                                      </p:cBhvr>
                                      <p:to>
                                        <p:strVal val="visible"/>
                                      </p:to>
                                    </p:set>
                                    <p:animEffect transition="in" filter="fade">
                                      <p:cBhvr>
                                        <p:cTn id="63" dur="1000"/>
                                        <p:tgtEl>
                                          <p:spTgt spid="1082">
                                            <p:txEl>
                                              <p:pRg st="6" end="6"/>
                                            </p:txEl>
                                          </p:spTgt>
                                        </p:tgtEl>
                                      </p:cBhvr>
                                    </p:animEffect>
                                    <p:anim calcmode="lin" valueType="num">
                                      <p:cBhvr>
                                        <p:cTn id="64" dur="1000" fill="hold"/>
                                        <p:tgtEl>
                                          <p:spTgt spid="1082">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1082">
                                            <p:txEl>
                                              <p:pRg st="6" end="6"/>
                                            </p:txEl>
                                          </p:spTgt>
                                        </p:tgtEl>
                                        <p:attrNameLst>
                                          <p:attrName>ppt_y</p:attrName>
                                        </p:attrNameLst>
                                      </p:cBhvr>
                                      <p:tavLst>
                                        <p:tav tm="0">
                                          <p:val>
                                            <p:strVal val="#ppt_y+.1"/>
                                          </p:val>
                                        </p:tav>
                                        <p:tav tm="100000">
                                          <p:val>
                                            <p:strVal val="#ppt_y"/>
                                          </p:val>
                                        </p:tav>
                                      </p:tavLst>
                                    </p:anim>
                                  </p:childTnLst>
                                </p:cTn>
                              </p:par>
                            </p:childTnLst>
                          </p:cTn>
                        </p:par>
                        <p:par>
                          <p:cTn id="66" fill="hold">
                            <p:stCondLst>
                              <p:cond delay="6000"/>
                            </p:stCondLst>
                            <p:childTnLst>
                              <p:par>
                                <p:cTn id="67" presetID="42" presetClass="entr" presetSubtype="0" fill="hold" grpId="0" nodeType="afterEffect">
                                  <p:stCondLst>
                                    <p:cond delay="0"/>
                                  </p:stCondLst>
                                  <p:childTnLst>
                                    <p:set>
                                      <p:cBhvr>
                                        <p:cTn id="68" dur="1" fill="hold">
                                          <p:stCondLst>
                                            <p:cond delay="0"/>
                                          </p:stCondLst>
                                        </p:cTn>
                                        <p:tgtEl>
                                          <p:spTgt spid="1082">
                                            <p:txEl>
                                              <p:pRg st="7" end="7"/>
                                            </p:txEl>
                                          </p:spTgt>
                                        </p:tgtEl>
                                        <p:attrNameLst>
                                          <p:attrName>style.visibility</p:attrName>
                                        </p:attrNameLst>
                                      </p:cBhvr>
                                      <p:to>
                                        <p:strVal val="visible"/>
                                      </p:to>
                                    </p:set>
                                    <p:animEffect transition="in" filter="fade">
                                      <p:cBhvr>
                                        <p:cTn id="69" dur="3000"/>
                                        <p:tgtEl>
                                          <p:spTgt spid="1082">
                                            <p:txEl>
                                              <p:pRg st="7" end="7"/>
                                            </p:txEl>
                                          </p:spTgt>
                                        </p:tgtEl>
                                      </p:cBhvr>
                                    </p:animEffect>
                                    <p:anim calcmode="lin" valueType="num">
                                      <p:cBhvr>
                                        <p:cTn id="70" dur="3000" fill="hold"/>
                                        <p:tgtEl>
                                          <p:spTgt spid="1082">
                                            <p:txEl>
                                              <p:pRg st="7" end="7"/>
                                            </p:txEl>
                                          </p:spTgt>
                                        </p:tgtEl>
                                        <p:attrNameLst>
                                          <p:attrName>ppt_x</p:attrName>
                                        </p:attrNameLst>
                                      </p:cBhvr>
                                      <p:tavLst>
                                        <p:tav tm="0">
                                          <p:val>
                                            <p:strVal val="#ppt_x"/>
                                          </p:val>
                                        </p:tav>
                                        <p:tav tm="100000">
                                          <p:val>
                                            <p:strVal val="#ppt_x"/>
                                          </p:val>
                                        </p:tav>
                                      </p:tavLst>
                                    </p:anim>
                                    <p:anim calcmode="lin" valueType="num">
                                      <p:cBhvr>
                                        <p:cTn id="71" dur="3000" fill="hold"/>
                                        <p:tgtEl>
                                          <p:spTgt spid="108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6" presetClass="entr" presetSubtype="0" fill="hold" nodeType="clickEffect">
                                  <p:stCondLst>
                                    <p:cond delay="0"/>
                                  </p:stCondLst>
                                  <p:childTnLst>
                                    <p:set>
                                      <p:cBhvr>
                                        <p:cTn id="75" dur="1" fill="hold">
                                          <p:stCondLst>
                                            <p:cond delay="0"/>
                                          </p:stCondLst>
                                        </p:cTn>
                                        <p:tgtEl>
                                          <p:spTgt spid="1032"/>
                                        </p:tgtEl>
                                        <p:attrNameLst>
                                          <p:attrName>style.visibility</p:attrName>
                                        </p:attrNameLst>
                                      </p:cBhvr>
                                      <p:to>
                                        <p:strVal val="visible"/>
                                      </p:to>
                                    </p:set>
                                    <p:animEffect transition="in" filter="wipe(down)">
                                      <p:cBhvr>
                                        <p:cTn id="76" dur="435">
                                          <p:stCondLst>
                                            <p:cond delay="0"/>
                                          </p:stCondLst>
                                        </p:cTn>
                                        <p:tgtEl>
                                          <p:spTgt spid="1032"/>
                                        </p:tgtEl>
                                      </p:cBhvr>
                                    </p:animEffect>
                                    <p:anim calcmode="lin" valueType="num">
                                      <p:cBhvr>
                                        <p:cTn id="77" dur="1367" tmFilter="0,0; 0.14,0.36; 0.43,0.73; 0.71,0.91; 1.0,1.0">
                                          <p:stCondLst>
                                            <p:cond delay="0"/>
                                          </p:stCondLst>
                                        </p:cTn>
                                        <p:tgtEl>
                                          <p:spTgt spid="1032"/>
                                        </p:tgtEl>
                                        <p:attrNameLst>
                                          <p:attrName>ppt_x</p:attrName>
                                        </p:attrNameLst>
                                      </p:cBhvr>
                                      <p:tavLst>
                                        <p:tav tm="0">
                                          <p:val>
                                            <p:strVal val="#ppt_x-0.25"/>
                                          </p:val>
                                        </p:tav>
                                        <p:tav tm="100000">
                                          <p:val>
                                            <p:strVal val="#ppt_x"/>
                                          </p:val>
                                        </p:tav>
                                      </p:tavLst>
                                    </p:anim>
                                    <p:anim calcmode="lin" valueType="num">
                                      <p:cBhvr>
                                        <p:cTn id="78" dur="498" tmFilter="0.0,0.0; 0.25,0.07; 0.50,0.2; 0.75,0.467; 1.0,1.0">
                                          <p:stCondLst>
                                            <p:cond delay="0"/>
                                          </p:stCondLst>
                                        </p:cTn>
                                        <p:tgtEl>
                                          <p:spTgt spid="1032"/>
                                        </p:tgtEl>
                                        <p:attrNameLst>
                                          <p:attrName>ppt_y</p:attrName>
                                        </p:attrNameLst>
                                      </p:cBhvr>
                                      <p:tavLst>
                                        <p:tav tm="0" fmla="#ppt_y-sin(pi*$)/3">
                                          <p:val>
                                            <p:fltVal val="0.5"/>
                                          </p:val>
                                        </p:tav>
                                        <p:tav tm="100000">
                                          <p:val>
                                            <p:fltVal val="1"/>
                                          </p:val>
                                        </p:tav>
                                      </p:tavLst>
                                    </p:anim>
                                    <p:anim calcmode="lin" valueType="num">
                                      <p:cBhvr>
                                        <p:cTn id="79" dur="498" tmFilter="0, 0; 0.125,0.2665; 0.25,0.4; 0.375,0.465; 0.5,0.5;  0.625,0.535; 0.75,0.6; 0.875,0.7335; 1,1">
                                          <p:stCondLst>
                                            <p:cond delay="498"/>
                                          </p:stCondLst>
                                        </p:cTn>
                                        <p:tgtEl>
                                          <p:spTgt spid="1032"/>
                                        </p:tgtEl>
                                        <p:attrNameLst>
                                          <p:attrName>ppt_y</p:attrName>
                                        </p:attrNameLst>
                                      </p:cBhvr>
                                      <p:tavLst>
                                        <p:tav tm="0" fmla="#ppt_y-sin(pi*$)/9">
                                          <p:val>
                                            <p:fltVal val="0"/>
                                          </p:val>
                                        </p:tav>
                                        <p:tav tm="100000">
                                          <p:val>
                                            <p:fltVal val="1"/>
                                          </p:val>
                                        </p:tav>
                                      </p:tavLst>
                                    </p:anim>
                                    <p:anim calcmode="lin" valueType="num">
                                      <p:cBhvr>
                                        <p:cTn id="80" dur="249" tmFilter="0, 0; 0.125,0.2665; 0.25,0.4; 0.375,0.465; 0.5,0.5;  0.625,0.535; 0.75,0.6; 0.875,0.7335; 1,1">
                                          <p:stCondLst>
                                            <p:cond delay="993"/>
                                          </p:stCondLst>
                                        </p:cTn>
                                        <p:tgtEl>
                                          <p:spTgt spid="1032"/>
                                        </p:tgtEl>
                                        <p:attrNameLst>
                                          <p:attrName>ppt_y</p:attrName>
                                        </p:attrNameLst>
                                      </p:cBhvr>
                                      <p:tavLst>
                                        <p:tav tm="0" fmla="#ppt_y-sin(pi*$)/27">
                                          <p:val>
                                            <p:fltVal val="0"/>
                                          </p:val>
                                        </p:tav>
                                        <p:tav tm="100000">
                                          <p:val>
                                            <p:fltVal val="1"/>
                                          </p:val>
                                        </p:tav>
                                      </p:tavLst>
                                    </p:anim>
                                    <p:anim calcmode="lin" valueType="num">
                                      <p:cBhvr>
                                        <p:cTn id="81" dur="123" tmFilter="0, 0; 0.125,0.2665; 0.25,0.4; 0.375,0.465; 0.5,0.5;  0.625,0.535; 0.75,0.6; 0.875,0.7335; 1,1">
                                          <p:stCondLst>
                                            <p:cond delay="1242"/>
                                          </p:stCondLst>
                                        </p:cTn>
                                        <p:tgtEl>
                                          <p:spTgt spid="1032"/>
                                        </p:tgtEl>
                                        <p:attrNameLst>
                                          <p:attrName>ppt_y</p:attrName>
                                        </p:attrNameLst>
                                      </p:cBhvr>
                                      <p:tavLst>
                                        <p:tav tm="0" fmla="#ppt_y-sin(pi*$)/81">
                                          <p:val>
                                            <p:fltVal val="0"/>
                                          </p:val>
                                        </p:tav>
                                        <p:tav tm="100000">
                                          <p:val>
                                            <p:fltVal val="1"/>
                                          </p:val>
                                        </p:tav>
                                      </p:tavLst>
                                    </p:anim>
                                    <p:animScale>
                                      <p:cBhvr>
                                        <p:cTn id="82" dur="20">
                                          <p:stCondLst>
                                            <p:cond delay="487"/>
                                          </p:stCondLst>
                                        </p:cTn>
                                        <p:tgtEl>
                                          <p:spTgt spid="1032"/>
                                        </p:tgtEl>
                                      </p:cBhvr>
                                      <p:to x="100000" y="60000"/>
                                    </p:animScale>
                                    <p:animScale>
                                      <p:cBhvr>
                                        <p:cTn id="83" dur="124" decel="50000">
                                          <p:stCondLst>
                                            <p:cond delay="507"/>
                                          </p:stCondLst>
                                        </p:cTn>
                                        <p:tgtEl>
                                          <p:spTgt spid="1032"/>
                                        </p:tgtEl>
                                      </p:cBhvr>
                                      <p:to x="100000" y="100000"/>
                                    </p:animScale>
                                    <p:animScale>
                                      <p:cBhvr>
                                        <p:cTn id="84" dur="20">
                                          <p:stCondLst>
                                            <p:cond delay="984"/>
                                          </p:stCondLst>
                                        </p:cTn>
                                        <p:tgtEl>
                                          <p:spTgt spid="1032"/>
                                        </p:tgtEl>
                                      </p:cBhvr>
                                      <p:to x="100000" y="80000"/>
                                    </p:animScale>
                                    <p:animScale>
                                      <p:cBhvr>
                                        <p:cTn id="85" dur="124" decel="50000">
                                          <p:stCondLst>
                                            <p:cond delay="1004"/>
                                          </p:stCondLst>
                                        </p:cTn>
                                        <p:tgtEl>
                                          <p:spTgt spid="1032"/>
                                        </p:tgtEl>
                                      </p:cBhvr>
                                      <p:to x="100000" y="100000"/>
                                    </p:animScale>
                                    <p:animScale>
                                      <p:cBhvr>
                                        <p:cTn id="86" dur="20">
                                          <p:stCondLst>
                                            <p:cond delay="1231"/>
                                          </p:stCondLst>
                                        </p:cTn>
                                        <p:tgtEl>
                                          <p:spTgt spid="1032"/>
                                        </p:tgtEl>
                                      </p:cBhvr>
                                      <p:to x="100000" y="90000"/>
                                    </p:animScale>
                                    <p:animScale>
                                      <p:cBhvr>
                                        <p:cTn id="87" dur="124" decel="50000">
                                          <p:stCondLst>
                                            <p:cond delay="1251"/>
                                          </p:stCondLst>
                                        </p:cTn>
                                        <p:tgtEl>
                                          <p:spTgt spid="1032"/>
                                        </p:tgtEl>
                                      </p:cBhvr>
                                      <p:to x="100000" y="100000"/>
                                    </p:animScale>
                                    <p:animScale>
                                      <p:cBhvr>
                                        <p:cTn id="88" dur="20">
                                          <p:stCondLst>
                                            <p:cond delay="1356"/>
                                          </p:stCondLst>
                                        </p:cTn>
                                        <p:tgtEl>
                                          <p:spTgt spid="1032"/>
                                        </p:tgtEl>
                                      </p:cBhvr>
                                      <p:to x="100000" y="95000"/>
                                    </p:animScale>
                                    <p:animScale>
                                      <p:cBhvr>
                                        <p:cTn id="89" dur="124" decel="50000">
                                          <p:stCondLst>
                                            <p:cond delay="1376"/>
                                          </p:stCondLst>
                                        </p:cTn>
                                        <p:tgtEl>
                                          <p:spTgt spid="1032"/>
                                        </p:tgtEl>
                                      </p:cBhvr>
                                      <p:to x="100000" y="100000"/>
                                    </p:animScale>
                                  </p:childTnLst>
                                </p:cTn>
                              </p:par>
                            </p:childTnLst>
                          </p:cTn>
                        </p:par>
                      </p:childTnLst>
                    </p:cTn>
                  </p:par>
                  <p:par>
                    <p:cTn id="90" fill="hold">
                      <p:stCondLst>
                        <p:cond delay="indefinite"/>
                      </p:stCondLst>
                      <p:childTnLst>
                        <p:par>
                          <p:cTn id="91" fill="hold">
                            <p:stCondLst>
                              <p:cond delay="0"/>
                            </p:stCondLst>
                            <p:childTnLst>
                              <p:par>
                                <p:cTn id="92" presetID="26" presetClass="entr" presetSubtype="0" fill="hold" nodeType="clickEffect">
                                  <p:stCondLst>
                                    <p:cond delay="0"/>
                                  </p:stCondLst>
                                  <p:childTnLst>
                                    <p:set>
                                      <p:cBhvr>
                                        <p:cTn id="93" dur="1" fill="hold">
                                          <p:stCondLst>
                                            <p:cond delay="0"/>
                                          </p:stCondLst>
                                        </p:cTn>
                                        <p:tgtEl>
                                          <p:spTgt spid="1026"/>
                                        </p:tgtEl>
                                        <p:attrNameLst>
                                          <p:attrName>style.visibility</p:attrName>
                                        </p:attrNameLst>
                                      </p:cBhvr>
                                      <p:to>
                                        <p:strVal val="visible"/>
                                      </p:to>
                                    </p:set>
                                    <p:animEffect transition="in" filter="wipe(down)">
                                      <p:cBhvr>
                                        <p:cTn id="94" dur="580">
                                          <p:stCondLst>
                                            <p:cond delay="0"/>
                                          </p:stCondLst>
                                        </p:cTn>
                                        <p:tgtEl>
                                          <p:spTgt spid="1026"/>
                                        </p:tgtEl>
                                      </p:cBhvr>
                                    </p:animEffect>
                                    <p:anim calcmode="lin" valueType="num">
                                      <p:cBhvr>
                                        <p:cTn id="95"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96"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97"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98"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99"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00" dur="26">
                                          <p:stCondLst>
                                            <p:cond delay="650"/>
                                          </p:stCondLst>
                                        </p:cTn>
                                        <p:tgtEl>
                                          <p:spTgt spid="1026"/>
                                        </p:tgtEl>
                                      </p:cBhvr>
                                      <p:to x="100000" y="60000"/>
                                    </p:animScale>
                                    <p:animScale>
                                      <p:cBhvr>
                                        <p:cTn id="101" dur="166" decel="50000">
                                          <p:stCondLst>
                                            <p:cond delay="676"/>
                                          </p:stCondLst>
                                        </p:cTn>
                                        <p:tgtEl>
                                          <p:spTgt spid="1026"/>
                                        </p:tgtEl>
                                      </p:cBhvr>
                                      <p:to x="100000" y="100000"/>
                                    </p:animScale>
                                    <p:animScale>
                                      <p:cBhvr>
                                        <p:cTn id="102" dur="26">
                                          <p:stCondLst>
                                            <p:cond delay="1312"/>
                                          </p:stCondLst>
                                        </p:cTn>
                                        <p:tgtEl>
                                          <p:spTgt spid="1026"/>
                                        </p:tgtEl>
                                      </p:cBhvr>
                                      <p:to x="100000" y="80000"/>
                                    </p:animScale>
                                    <p:animScale>
                                      <p:cBhvr>
                                        <p:cTn id="103" dur="166" decel="50000">
                                          <p:stCondLst>
                                            <p:cond delay="1338"/>
                                          </p:stCondLst>
                                        </p:cTn>
                                        <p:tgtEl>
                                          <p:spTgt spid="1026"/>
                                        </p:tgtEl>
                                      </p:cBhvr>
                                      <p:to x="100000" y="100000"/>
                                    </p:animScale>
                                    <p:animScale>
                                      <p:cBhvr>
                                        <p:cTn id="104" dur="26">
                                          <p:stCondLst>
                                            <p:cond delay="1642"/>
                                          </p:stCondLst>
                                        </p:cTn>
                                        <p:tgtEl>
                                          <p:spTgt spid="1026"/>
                                        </p:tgtEl>
                                      </p:cBhvr>
                                      <p:to x="100000" y="90000"/>
                                    </p:animScale>
                                    <p:animScale>
                                      <p:cBhvr>
                                        <p:cTn id="105" dur="166" decel="50000">
                                          <p:stCondLst>
                                            <p:cond delay="1668"/>
                                          </p:stCondLst>
                                        </p:cTn>
                                        <p:tgtEl>
                                          <p:spTgt spid="1026"/>
                                        </p:tgtEl>
                                      </p:cBhvr>
                                      <p:to x="100000" y="100000"/>
                                    </p:animScale>
                                    <p:animScale>
                                      <p:cBhvr>
                                        <p:cTn id="106" dur="26">
                                          <p:stCondLst>
                                            <p:cond delay="1808"/>
                                          </p:stCondLst>
                                        </p:cTn>
                                        <p:tgtEl>
                                          <p:spTgt spid="1026"/>
                                        </p:tgtEl>
                                      </p:cBhvr>
                                      <p:to x="100000" y="95000"/>
                                    </p:animScale>
                                    <p:animScale>
                                      <p:cBhvr>
                                        <p:cTn id="107" dur="166" decel="50000">
                                          <p:stCondLst>
                                            <p:cond delay="1834"/>
                                          </p:stCondLst>
                                        </p:cTn>
                                        <p:tgtEl>
                                          <p:spTgt spid="102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2" grpId="0" uiExpand="1" build="p"/>
      <p:bldP spid="3" grpId="0"/>
    </p:bldLst>
  </p:timing>
  <p:extLst>
    <p:ext uri="{3A86A75C-4F4B-4683-9AE1-C65F6400EC91}">
      <p14:laserTraceLst xmlns:p14="http://schemas.microsoft.com/office/powerpoint/2010/main">
        <p14:tracePtLst>
          <p14:tracePt t="12847" x="10775950" y="5707063"/>
          <p14:tracePt t="13252" x="0" y="0"/>
        </p14:tracePtLst>
      </p14:laserTraceLst>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m">
            <a:extLst>
              <a:ext uri="{FF2B5EF4-FFF2-40B4-BE49-F238E27FC236}">
                <a16:creationId xmlns:a16="http://schemas.microsoft.com/office/drawing/2014/main" id="{FAACE168-7FD4-6904-2B1B-8DBD3D212D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0933" r="-2" b="18236"/>
          <a:stretch>
            <a:fillRect/>
          </a:stretch>
        </p:blipFill>
        <p:spPr bwMode="auto">
          <a:xfrm>
            <a:off x="4883024" y="64018"/>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Lincolnshire Police told it &quot;requires improvement&quot; and to consider job cuts">
            <a:extLst>
              <a:ext uri="{FF2B5EF4-FFF2-40B4-BE49-F238E27FC236}">
                <a16:creationId xmlns:a16="http://schemas.microsoft.com/office/drawing/2014/main" id="{4CD255E0-ECAC-AADE-3F42-92A4378CC4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2" b="18151"/>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2059" name="Freeform: Shape 205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61" name="Freeform: Shape 206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C7CB0CB-2551-BDC5-9147-99AA76FD0B15}"/>
              </a:ext>
            </a:extLst>
          </p:cNvPr>
          <p:cNvSpPr>
            <a:spLocks noGrp="1"/>
          </p:cNvSpPr>
          <p:nvPr>
            <p:ph type="title"/>
          </p:nvPr>
        </p:nvSpPr>
        <p:spPr>
          <a:xfrm>
            <a:off x="448056" y="859536"/>
            <a:ext cx="4832802" cy="1243584"/>
          </a:xfrm>
        </p:spPr>
        <p:txBody>
          <a:bodyPr>
            <a:normAutofit/>
          </a:bodyPr>
          <a:lstStyle/>
          <a:p>
            <a:r>
              <a:rPr lang="en-GB" sz="3400" dirty="0"/>
              <a:t>Strained relationships</a:t>
            </a:r>
          </a:p>
        </p:txBody>
      </p:sp>
      <p:sp>
        <p:nvSpPr>
          <p:cNvPr id="2063" name="Rectangle 206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65" name="Rectangle 206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67" name="Rectangle 206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59AA62A-5E52-E6DD-AA81-92B28558BAA0}"/>
              </a:ext>
            </a:extLst>
          </p:cNvPr>
          <p:cNvSpPr>
            <a:spLocks noGrp="1"/>
          </p:cNvSpPr>
          <p:nvPr>
            <p:ph idx="1"/>
          </p:nvPr>
        </p:nvSpPr>
        <p:spPr>
          <a:xfrm>
            <a:off x="448056" y="2512611"/>
            <a:ext cx="4832803" cy="3664351"/>
          </a:xfrm>
        </p:spPr>
        <p:txBody>
          <a:bodyPr>
            <a:normAutofit/>
          </a:bodyPr>
          <a:lstStyle/>
          <a:p>
            <a:r>
              <a:rPr lang="en-GB" sz="2000" dirty="0"/>
              <a:t>Can lead to:-</a:t>
            </a:r>
          </a:p>
          <a:p>
            <a:endParaRPr lang="en-GB" sz="2000" dirty="0"/>
          </a:p>
          <a:p>
            <a:r>
              <a:rPr lang="en-GB" sz="2000" dirty="0"/>
              <a:t>A detrimental effect on public perception</a:t>
            </a:r>
          </a:p>
          <a:p>
            <a:r>
              <a:rPr lang="en-GB" sz="2000" dirty="0"/>
              <a:t>Affect operational independence</a:t>
            </a:r>
          </a:p>
          <a:p>
            <a:r>
              <a:rPr lang="en-GB" sz="2000" dirty="0"/>
              <a:t>Lead to diminished public trust &amp; confidence</a:t>
            </a:r>
          </a:p>
          <a:p>
            <a:r>
              <a:rPr lang="en-GB" sz="2000" dirty="0"/>
              <a:t>Prevent CC’s speaking out through fear (Jones et al 2012)</a:t>
            </a:r>
          </a:p>
          <a:p>
            <a:endParaRPr lang="en-GB" sz="2000" dirty="0"/>
          </a:p>
        </p:txBody>
      </p:sp>
      <p:sp>
        <p:nvSpPr>
          <p:cNvPr id="4" name="TextBox 3">
            <a:extLst>
              <a:ext uri="{FF2B5EF4-FFF2-40B4-BE49-F238E27FC236}">
                <a16:creationId xmlns:a16="http://schemas.microsoft.com/office/drawing/2014/main" id="{53DD7757-35CC-A0CC-EDAB-CB9243AD0E8E}"/>
              </a:ext>
            </a:extLst>
          </p:cNvPr>
          <p:cNvSpPr txBox="1"/>
          <p:nvPr/>
        </p:nvSpPr>
        <p:spPr>
          <a:xfrm>
            <a:off x="10005777" y="6516395"/>
            <a:ext cx="1946495" cy="369332"/>
          </a:xfrm>
          <a:prstGeom prst="rect">
            <a:avLst/>
          </a:prstGeom>
          <a:noFill/>
        </p:spPr>
        <p:txBody>
          <a:bodyPr wrap="square" rtlCol="0">
            <a:spAutoFit/>
          </a:bodyPr>
          <a:lstStyle/>
          <a:p>
            <a:r>
              <a:rPr lang="en-GB" dirty="0">
                <a:solidFill>
                  <a:schemeClr val="bg1"/>
                </a:solidFill>
              </a:rPr>
              <a:t>(</a:t>
            </a:r>
            <a:r>
              <a:rPr lang="en-GB" dirty="0" err="1">
                <a:solidFill>
                  <a:schemeClr val="bg1"/>
                </a:solidFill>
              </a:rPr>
              <a:t>Laville</a:t>
            </a:r>
            <a:r>
              <a:rPr lang="en-GB" dirty="0">
                <a:solidFill>
                  <a:schemeClr val="bg1"/>
                </a:solidFill>
              </a:rPr>
              <a:t> 2013)</a:t>
            </a:r>
          </a:p>
        </p:txBody>
      </p:sp>
      <p:sp>
        <p:nvSpPr>
          <p:cNvPr id="5" name="TextBox 4">
            <a:extLst>
              <a:ext uri="{FF2B5EF4-FFF2-40B4-BE49-F238E27FC236}">
                <a16:creationId xmlns:a16="http://schemas.microsoft.com/office/drawing/2014/main" id="{C8E4E0B8-9E88-CF22-F43F-61E30403BC68}"/>
              </a:ext>
            </a:extLst>
          </p:cNvPr>
          <p:cNvSpPr txBox="1"/>
          <p:nvPr/>
        </p:nvSpPr>
        <p:spPr>
          <a:xfrm>
            <a:off x="7523430" y="3004215"/>
            <a:ext cx="2833735" cy="369332"/>
          </a:xfrm>
          <a:prstGeom prst="rect">
            <a:avLst/>
          </a:prstGeom>
          <a:noFill/>
        </p:spPr>
        <p:txBody>
          <a:bodyPr wrap="square" rtlCol="0">
            <a:spAutoFit/>
          </a:bodyPr>
          <a:lstStyle/>
          <a:p>
            <a:r>
              <a:rPr lang="en-GB" dirty="0">
                <a:solidFill>
                  <a:schemeClr val="bg1"/>
                </a:solidFill>
              </a:rPr>
              <a:t>(Conservatives 2024)</a:t>
            </a:r>
          </a:p>
        </p:txBody>
      </p:sp>
    </p:spTree>
    <p:extLst>
      <p:ext uri="{BB962C8B-B14F-4D97-AF65-F5344CB8AC3E}">
        <p14:creationId xmlns:p14="http://schemas.microsoft.com/office/powerpoint/2010/main" val="71327214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2500"/>
                                        <p:tgtEl>
                                          <p:spTgt spid="2050"/>
                                        </p:tgtEl>
                                      </p:cBhvr>
                                    </p:animEffect>
                                    <p:anim calcmode="lin" valueType="num">
                                      <p:cBhvr>
                                        <p:cTn id="8" dur="2500" fill="hold"/>
                                        <p:tgtEl>
                                          <p:spTgt spid="2050"/>
                                        </p:tgtEl>
                                        <p:attrNameLst>
                                          <p:attrName>ppt_x</p:attrName>
                                        </p:attrNameLst>
                                      </p:cBhvr>
                                      <p:tavLst>
                                        <p:tav tm="0">
                                          <p:val>
                                            <p:strVal val="#ppt_x"/>
                                          </p:val>
                                        </p:tav>
                                        <p:tav tm="100000">
                                          <p:val>
                                            <p:strVal val="#ppt_x"/>
                                          </p:val>
                                        </p:tav>
                                      </p:tavLst>
                                    </p:anim>
                                    <p:anim calcmode="lin" valueType="num">
                                      <p:cBhvr>
                                        <p:cTn id="9" dur="25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Effect transition="in" filter="fade">
                                      <p:cBhvr>
                                        <p:cTn id="14" dur="2500"/>
                                        <p:tgtEl>
                                          <p:spTgt spid="2052"/>
                                        </p:tgtEl>
                                      </p:cBhvr>
                                    </p:animEffect>
                                    <p:anim calcmode="lin" valueType="num">
                                      <p:cBhvr>
                                        <p:cTn id="15" dur="2500" fill="hold"/>
                                        <p:tgtEl>
                                          <p:spTgt spid="2052"/>
                                        </p:tgtEl>
                                        <p:attrNameLst>
                                          <p:attrName>ppt_x</p:attrName>
                                        </p:attrNameLst>
                                      </p:cBhvr>
                                      <p:tavLst>
                                        <p:tav tm="0">
                                          <p:val>
                                            <p:strVal val="#ppt_x"/>
                                          </p:val>
                                        </p:tav>
                                        <p:tav tm="100000">
                                          <p:val>
                                            <p:strVal val="#ppt_x"/>
                                          </p:val>
                                        </p:tav>
                                      </p:tavLst>
                                    </p:anim>
                                    <p:anim calcmode="lin" valueType="num">
                                      <p:cBhvr>
                                        <p:cTn id="16" dur="25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0"/>
                                        <p:tgtEl>
                                          <p:spTgt spid="3">
                                            <p:txEl>
                                              <p:pRg st="0" end="0"/>
                                            </p:txEl>
                                          </p:spTgt>
                                        </p:tgtEl>
                                      </p:cBhvr>
                                    </p:animEffect>
                                    <p:anim calcmode="lin" valueType="num">
                                      <p:cBhvr>
                                        <p:cTn id="22" dur="5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5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5000"/>
                            </p:stCondLst>
                            <p:childTnLst>
                              <p:par>
                                <p:cTn id="25" presetID="42" presetClass="entr" presetSubtype="0" fill="hold" grpId="0" nodeType="after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0"/>
                                        <p:tgtEl>
                                          <p:spTgt spid="3">
                                            <p:txEl>
                                              <p:pRg st="2" end="2"/>
                                            </p:txEl>
                                          </p:spTgt>
                                        </p:tgtEl>
                                      </p:cBhvr>
                                    </p:animEffect>
                                    <p:anim calcmode="lin" valueType="num">
                                      <p:cBhvr>
                                        <p:cTn id="28" dur="5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5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0"/>
                            </p:stCondLst>
                            <p:childTnLst>
                              <p:par>
                                <p:cTn id="31" presetID="42" presetClass="entr" presetSubtype="0" fill="hold" grpId="0" nodeType="after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0"/>
                                        <p:tgtEl>
                                          <p:spTgt spid="3">
                                            <p:txEl>
                                              <p:pRg st="3" end="3"/>
                                            </p:txEl>
                                          </p:spTgt>
                                        </p:tgtEl>
                                      </p:cBhvr>
                                    </p:animEffect>
                                    <p:anim calcmode="lin" valueType="num">
                                      <p:cBhvr>
                                        <p:cTn id="34" dur="5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5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6" fill="hold">
                            <p:stCondLst>
                              <p:cond delay="15000"/>
                            </p:stCondLst>
                            <p:childTnLst>
                              <p:par>
                                <p:cTn id="37" presetID="42" presetClass="entr" presetSubtype="0" fill="hold" grpId="0" nodeType="after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5000"/>
                                        <p:tgtEl>
                                          <p:spTgt spid="3">
                                            <p:txEl>
                                              <p:pRg st="4" end="4"/>
                                            </p:txEl>
                                          </p:spTgt>
                                        </p:tgtEl>
                                      </p:cBhvr>
                                    </p:animEffect>
                                    <p:anim calcmode="lin" valueType="num">
                                      <p:cBhvr>
                                        <p:cTn id="40" dur="5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5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42" fill="hold">
                            <p:stCondLst>
                              <p:cond delay="20000"/>
                            </p:stCondLst>
                            <p:childTnLst>
                              <p:par>
                                <p:cTn id="43" presetID="42" presetClass="entr" presetSubtype="0" fill="hold" grpId="0" nodeType="after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Effect transition="in" filter="fade">
                                      <p:cBhvr>
                                        <p:cTn id="45" dur="5000"/>
                                        <p:tgtEl>
                                          <p:spTgt spid="3">
                                            <p:txEl>
                                              <p:pRg st="5" end="5"/>
                                            </p:txEl>
                                          </p:spTgt>
                                        </p:tgtEl>
                                      </p:cBhvr>
                                    </p:animEffect>
                                    <p:anim calcmode="lin" valueType="num">
                                      <p:cBhvr>
                                        <p:cTn id="46" dur="5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7" dur="5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15CDE-A2F7-418A-3A63-9285906CB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EA6684-11AC-40F2-B4A9-481866FD5A18}"/>
              </a:ext>
            </a:extLst>
          </p:cNvPr>
          <p:cNvSpPr>
            <a:spLocks noGrp="1"/>
          </p:cNvSpPr>
          <p:nvPr>
            <p:ph type="title"/>
          </p:nvPr>
        </p:nvSpPr>
        <p:spPr/>
        <p:txBody>
          <a:bodyPr>
            <a:normAutofit/>
          </a:bodyPr>
          <a:lstStyle/>
          <a:p>
            <a:r>
              <a:rPr lang="en-GB" sz="6000" dirty="0">
                <a:cs typeface="Arial" panose="020B0604020202020204" pitchFamily="34" charset="0"/>
              </a:rPr>
              <a:t>Summary</a:t>
            </a:r>
          </a:p>
        </p:txBody>
      </p:sp>
      <p:sp>
        <p:nvSpPr>
          <p:cNvPr id="3" name="Content Placeholder 2">
            <a:extLst>
              <a:ext uri="{FF2B5EF4-FFF2-40B4-BE49-F238E27FC236}">
                <a16:creationId xmlns:a16="http://schemas.microsoft.com/office/drawing/2014/main" id="{18D4ED5B-83FE-B5D2-4090-7D0DB6CE9020}"/>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Politics and politicians affect policing by:-</a:t>
            </a:r>
          </a:p>
          <a:p>
            <a:r>
              <a:rPr lang="en-GB" dirty="0">
                <a:latin typeface="Arial" panose="020B0604020202020204" pitchFamily="34" charset="0"/>
                <a:cs typeface="Arial" panose="020B0604020202020204" pitchFamily="34" charset="0"/>
              </a:rPr>
              <a:t>Having the ability to influence force funding and resources</a:t>
            </a:r>
          </a:p>
          <a:p>
            <a:r>
              <a:rPr lang="en-GB" dirty="0">
                <a:latin typeface="Arial" panose="020B0604020202020204" pitchFamily="34" charset="0"/>
                <a:cs typeface="Arial" panose="020B0604020202020204" pitchFamily="34" charset="0"/>
              </a:rPr>
              <a:t>Being insensitive to how they deliver messaging and criticism around policing can affect public perception and impartiality</a:t>
            </a:r>
          </a:p>
          <a:p>
            <a:r>
              <a:rPr lang="en-GB" dirty="0">
                <a:latin typeface="Arial" panose="020B0604020202020204" pitchFamily="34" charset="0"/>
                <a:cs typeface="Arial" panose="020B0604020202020204" pitchFamily="34" charset="0"/>
              </a:rPr>
              <a:t>Impact service delivery outcomes (</a:t>
            </a:r>
            <a:r>
              <a:rPr lang="en-GB" dirty="0" err="1">
                <a:latin typeface="Arial" panose="020B0604020202020204" pitchFamily="34" charset="0"/>
                <a:cs typeface="Arial" panose="020B0604020202020204" pitchFamily="34" charset="0"/>
              </a:rPr>
              <a:t>inc</a:t>
            </a:r>
            <a:r>
              <a:rPr lang="en-GB" dirty="0">
                <a:latin typeface="Arial" panose="020B0604020202020204" pitchFamily="34" charset="0"/>
                <a:cs typeface="Arial" panose="020B0604020202020204" pitchFamily="34" charset="0"/>
              </a:rPr>
              <a:t> partnerships) </a:t>
            </a:r>
          </a:p>
          <a:p>
            <a:r>
              <a:rPr lang="en-GB" dirty="0">
                <a:latin typeface="Arial" panose="020B0604020202020204" pitchFamily="34" charset="0"/>
                <a:cs typeface="Arial" panose="020B0604020202020204" pitchFamily="34" charset="0"/>
              </a:rPr>
              <a:t>Add significant complexity to policing for Chief Constables</a:t>
            </a:r>
          </a:p>
          <a:p>
            <a:r>
              <a:rPr lang="en-GB" dirty="0">
                <a:latin typeface="Arial" panose="020B0604020202020204" pitchFamily="34" charset="0"/>
                <a:cs typeface="Arial" panose="020B0604020202020204" pitchFamily="34" charset="0"/>
              </a:rPr>
              <a:t>Affect community trust and confidence when relations are played out in the spotlight</a:t>
            </a:r>
          </a:p>
          <a:p>
            <a:endParaRPr lang="en-GB" dirty="0"/>
          </a:p>
        </p:txBody>
      </p:sp>
    </p:spTree>
    <p:extLst>
      <p:ext uri="{BB962C8B-B14F-4D97-AF65-F5344CB8AC3E}">
        <p14:creationId xmlns:p14="http://schemas.microsoft.com/office/powerpoint/2010/main" val="2164344058"/>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A399-A6A2-AE68-9365-2196B59D3C12}"/>
              </a:ext>
            </a:extLst>
          </p:cNvPr>
          <p:cNvSpPr>
            <a:spLocks noGrp="1"/>
          </p:cNvSpPr>
          <p:nvPr>
            <p:ph type="title"/>
          </p:nvPr>
        </p:nvSpPr>
        <p:spPr/>
        <p:txBody>
          <a:bodyPr>
            <a:normAutofit/>
          </a:bodyPr>
          <a:lstStyle/>
          <a:p>
            <a:r>
              <a:rPr lang="en-GB" sz="6000" dirty="0"/>
              <a:t>References</a:t>
            </a:r>
          </a:p>
        </p:txBody>
      </p:sp>
      <p:pic>
        <p:nvPicPr>
          <p:cNvPr id="4" name="Picture 3">
            <a:extLst>
              <a:ext uri="{FF2B5EF4-FFF2-40B4-BE49-F238E27FC236}">
                <a16:creationId xmlns:a16="http://schemas.microsoft.com/office/drawing/2014/main" id="{8C168C05-B1F5-73AA-D3E2-3F5F3FDF6E7F}"/>
              </a:ext>
            </a:extLst>
          </p:cNvPr>
          <p:cNvPicPr>
            <a:picLocks noChangeAspect="1"/>
          </p:cNvPicPr>
          <p:nvPr/>
        </p:nvPicPr>
        <p:blipFill>
          <a:blip r:embed="rId2"/>
          <a:stretch>
            <a:fillRect/>
          </a:stretch>
        </p:blipFill>
        <p:spPr>
          <a:xfrm>
            <a:off x="838200" y="1493715"/>
            <a:ext cx="4667901" cy="4696480"/>
          </a:xfrm>
          <a:prstGeom prst="rect">
            <a:avLst/>
          </a:prstGeom>
        </p:spPr>
      </p:pic>
      <p:pic>
        <p:nvPicPr>
          <p:cNvPr id="8" name="Picture 7">
            <a:extLst>
              <a:ext uri="{FF2B5EF4-FFF2-40B4-BE49-F238E27FC236}">
                <a16:creationId xmlns:a16="http://schemas.microsoft.com/office/drawing/2014/main" id="{62ED81DB-330D-5ACB-824E-2CCCAA3804D9}"/>
              </a:ext>
            </a:extLst>
          </p:cNvPr>
          <p:cNvPicPr>
            <a:picLocks noChangeAspect="1"/>
          </p:cNvPicPr>
          <p:nvPr/>
        </p:nvPicPr>
        <p:blipFill>
          <a:blip r:embed="rId3"/>
          <a:stretch>
            <a:fillRect/>
          </a:stretch>
        </p:blipFill>
        <p:spPr>
          <a:xfrm>
            <a:off x="5506101" y="1493715"/>
            <a:ext cx="4648849" cy="1876687"/>
          </a:xfrm>
          <a:prstGeom prst="rect">
            <a:avLst/>
          </a:prstGeom>
        </p:spPr>
      </p:pic>
      <p:pic>
        <p:nvPicPr>
          <p:cNvPr id="15" name="Picture 14">
            <a:extLst>
              <a:ext uri="{FF2B5EF4-FFF2-40B4-BE49-F238E27FC236}">
                <a16:creationId xmlns:a16="http://schemas.microsoft.com/office/drawing/2014/main" id="{6DBAD806-3B25-FD92-8176-0627C67FDCB7}"/>
              </a:ext>
            </a:extLst>
          </p:cNvPr>
          <p:cNvPicPr>
            <a:picLocks noChangeAspect="1"/>
          </p:cNvPicPr>
          <p:nvPr/>
        </p:nvPicPr>
        <p:blipFill>
          <a:blip r:embed="rId4"/>
          <a:stretch>
            <a:fillRect/>
          </a:stretch>
        </p:blipFill>
        <p:spPr>
          <a:xfrm>
            <a:off x="5506101" y="3370402"/>
            <a:ext cx="4620270" cy="3324689"/>
          </a:xfrm>
          <a:prstGeom prst="rect">
            <a:avLst/>
          </a:prstGeom>
        </p:spPr>
      </p:pic>
    </p:spTree>
    <p:extLst>
      <p:ext uri="{BB962C8B-B14F-4D97-AF65-F5344CB8AC3E}">
        <p14:creationId xmlns:p14="http://schemas.microsoft.com/office/powerpoint/2010/main" val="140181541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7.2"/>
</p:tagLst>
</file>

<file path=ppt/tags/tag2.xml><?xml version="1.0" encoding="utf-8"?>
<p:tagLst xmlns:a="http://schemas.openxmlformats.org/drawingml/2006/main" xmlns:r="http://schemas.openxmlformats.org/officeDocument/2006/relationships" xmlns:p="http://schemas.openxmlformats.org/presentationml/2006/main">
  <p:tag name="TIMING" val="|2.6"/>
</p:tagLst>
</file>

<file path=ppt/tags/tag3.xml><?xml version="1.0" encoding="utf-8"?>
<p:tagLst xmlns:a="http://schemas.openxmlformats.org/drawingml/2006/main" xmlns:r="http://schemas.openxmlformats.org/officeDocument/2006/relationships" xmlns:p="http://schemas.openxmlformats.org/presentationml/2006/main">
  <p:tag name="TIMING" val="|0.5|1.1|1.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2704</TotalTime>
  <Words>2841</Words>
  <Application>Microsoft Office PowerPoint</Application>
  <PresentationFormat>Widescreen</PresentationFormat>
  <Paragraphs>197</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Calibri</vt:lpstr>
      <vt:lpstr>Calibri Light</vt:lpstr>
      <vt:lpstr>Symbol</vt:lpstr>
      <vt:lpstr>Office Theme</vt:lpstr>
      <vt:lpstr>The complex interplay between politics &amp; policing </vt:lpstr>
      <vt:lpstr>Contents</vt:lpstr>
      <vt:lpstr>Funding – is the cake cut evenly?  The Police Allocation Formula </vt:lpstr>
      <vt:lpstr>Grievance Politics</vt:lpstr>
      <vt:lpstr>Pluralisation</vt:lpstr>
      <vt:lpstr>Strained relationships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dc:title>
  <dc:creator>Mike Durke</dc:creator>
  <cp:lastModifiedBy>Julian Hart - Humberside BB</cp:lastModifiedBy>
  <cp:revision>26</cp:revision>
  <dcterms:created xsi:type="dcterms:W3CDTF">2023-05-09T09:47:04Z</dcterms:created>
  <dcterms:modified xsi:type="dcterms:W3CDTF">2025-07-23T07:31:57Z</dcterms:modified>
</cp:coreProperties>
</file>