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79" r:id="rId2"/>
    <p:sldId id="280" r:id="rId3"/>
    <p:sldId id="257" r:id="rId4"/>
    <p:sldId id="258" r:id="rId5"/>
    <p:sldId id="259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81" r:id="rId15"/>
    <p:sldId id="282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10"/>
  </p:normalViewPr>
  <p:slideViewPr>
    <p:cSldViewPr snapToGrid="0" snapToObjects="1">
      <p:cViewPr>
        <p:scale>
          <a:sx n="66" d="100"/>
          <a:sy n="66" d="100"/>
        </p:scale>
        <p:origin x="544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3489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D8B20-E105-1912-DFAC-7F48C9E47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9D722E-9E3D-FF2D-295E-3D2E382B29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1303ED-DAE2-D7FA-9503-72DA7C69CD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presentation introduces LoopCup London and explains why the idea is both sustainable and commercially realistic.
I want to show that the business does more than reduce waste. It also offers a practical service that cafés and customers can use easily.
So, the main goal today is to connect the environmental problem with a realistic business solution.
[Sources]
- User-uploaded business plan: Executive Summary and Business Concept.
- User-uploaded presentation template: Introduction slide requirements.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96C55-735B-D9E3-94E5-CE4AEB06EAF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116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FAD41-26BB-F155-1D33-F37B8B47C2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EAEBF9-828F-11DF-FC51-DFA5E486A4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E4B5BF-B27F-7B1A-856A-0215B8C5BB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First, I will briefly introduce the aim of the presentation.
Then I will explain the business idea, the legal format, and the organisational structure.
After that, I will look at the external environment, the marketing strategy, and the funding requirements before finishing with the financial forecast.
[Sources]
- User-uploaded presentation template: table of contents structure.
- Slide sequence adapted from the uploaded business plan sections.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6005C-499F-097B-7ED5-5EB19BEE061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929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First, I will briefly introduce the aim of the presentation.
Then I will explain the business idea, the legal format, and the organisational structure.
After that, I will look at the external environment, the marketing strategy, and the funding requirements before finishing with the financial forecast.
[Sources]
- User-uploaded presentation template: table of contents structure.
- Slide sequence adapted from the uploaded business plan sections.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presentation introduces LoopCup London and explains why the idea is both sustainable and commercially realistic.
I want to show that the business does more than reduce waste. It also offers a practical service that cafés and customers can use easily.
So, the main goal today is to connect the environmental problem with a realistic business solution.
[Sources]
- User-uploaded business plan: Executive Summary and Business Concept.
- User-uploaded presentation template: Introduction slide requirements.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8C441-6B1D-98B5-BAAD-E94C8E051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B1C621-D547-A7B4-98E7-BCB04F14AB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75D750-597C-8092-426D-2FF366AB86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042952-F2F1-20FD-1BC6-B8920C4B172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709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6508BA-C75A-A10D-66D8-0C9EC8BAE8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1E29F26-0E59-4FD5-8873-882C216AE5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79E7DF-F8DB-B28D-9557-CD18EA9232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B7C413-66D7-00C0-D076-F280D0DC6BA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5101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92E76-FE0B-5E3E-0C9A-B19E80B77C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137EE1-FE20-563E-27A2-1725B63F35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373225-1754-8DE0-9678-CF460D57B3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B2EEC-0719-6376-7A44-E3627ADD454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2893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D8E0E3-38BE-08CE-9A63-0E6BB12B87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6D2C6B-EDA4-D31C-8E23-AAA4597CE1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DB77AE-BB44-8E53-BD59-1709C58720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61890B-78D4-EE90-BB8F-664B44BAB6C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6247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769FEA-2C1B-8777-7767-98DCC26AB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A7B652-95A9-7CF7-A994-B15B8BE95FB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6F1F41-982A-E97B-1331-2FAF85E1FE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9708A4-CA68-9867-13C7-D007AC7A0F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8451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9D62CA-C358-7771-5C1C-69A8117179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B46511-728C-D3CA-3382-AD515E50B6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BD674F-CA49-D6D5-4A9F-F68523241A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C718C-95B8-D6B4-02A3-30A1464E9BD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0162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80EB0-D20E-680F-6A94-64ADCD6A7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603FAB-0A82-89FD-84EA-5554158946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62C445-5B4E-7360-37E8-18A929C278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ADA842-068C-BD78-1B9B-12B8FB13FF4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3366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D88401-F291-7294-75A1-E42A3EAA3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CEC64D-55CE-569A-123C-FCA1E07667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1CCFEF-ED93-3C59-9F21-190443BE7B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52E073-07DE-44B1-FA7D-9952FC0271F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64230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60AC86-9216-9F4B-0E65-544D0D831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FC9656-77D4-8C54-9C15-5E592FFA12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BDDA96-EF61-D8F1-83B0-F71AE12FD5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8B0652-DCEF-0877-EC28-A639BCB86A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9339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CE3950-CCB3-2B0E-851C-F917369912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17DCCB-7C76-6F63-77DB-FECAD7C12B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7E8F7C-E640-724B-392A-A93AD9BF4C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core business idea. The problem is the large amount of disposable cup waste created every year in the UK.
Before I explain the system, I would ask the audience a simple question: have you ever noticed how many takeaway cups people use in one day?
LoopCup answers this problem through a reusable deposit-return model, so it combines sustainability with convenience.
[Sources]
- User-uploaded business plan: Executive Summary, Business Concept, Product Description, Market Analysis.
- External sources cited in the business plan: House of Commons Environmental Audit Committee (2023), WRAP (2023), Mintel (2023).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64891-2A12-314B-FFB6-A35F7FC2EB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436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flip="none" rotWithShape="1">
          <a:gsLst>
            <a:gs pos="64750">
              <a:srgbClr val="B2C6E3"/>
            </a:gs>
            <a:gs pos="55500">
              <a:srgbClr val="B9CCE2"/>
            </a:gs>
            <a:gs pos="37000">
              <a:srgbClr val="C7D8DF"/>
            </a:gs>
            <a:gs pos="0">
              <a:schemeClr val="accent6">
                <a:lumMod val="20000"/>
                <a:lumOff val="8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59D110-C17D-3B56-AE1B-70B70C647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D61F64B-9602-101E-EDCF-4FC5F80C0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85B2283-87FE-456B-599D-CA9409BA4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272C862-C0DA-2498-CC97-EC6EC7A3B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67BEFA2-81BC-B848-4973-4C8C2A3F0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75A5AA4-5F35-3630-7FC2-ADD7A1CAD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9E19510-1636-F49F-C040-719EFFE11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0871CAC-CC3A-221B-DC88-6FE549145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6FD5325-6501-425B-2293-376E1E653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1620A4A-8912-DB4D-6021-ABC35859EA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04A4699-AF01-A933-8A03-861DA47616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DD5F35EF-04E3-F7DD-D289-CCA0FC4F6FFA}"/>
              </a:ext>
            </a:extLst>
          </p:cNvPr>
          <p:cNvSpPr txBox="1"/>
          <p:nvPr/>
        </p:nvSpPr>
        <p:spPr>
          <a:xfrm>
            <a:off x="2753539" y="2594044"/>
            <a:ext cx="66846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Plan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3AE9C1-CE26-0329-9272-B11D3B1EEB4D}"/>
              </a:ext>
            </a:extLst>
          </p:cNvPr>
          <p:cNvSpPr txBox="1"/>
          <p:nvPr/>
        </p:nvSpPr>
        <p:spPr>
          <a:xfrm>
            <a:off x="370702" y="5354053"/>
            <a:ext cx="6170896" cy="12791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050" dirty="0">
                <a:solidFill>
                  <a:srgbClr val="1F1F1F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Ana María Salazar Basich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50" dirty="0">
                <a:solidFill>
                  <a:srgbClr val="1F1F1F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2433792</a:t>
            </a:r>
            <a:endParaRPr lang="en-US" sz="1050" dirty="0">
              <a:latin typeface="Abad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50" dirty="0">
                <a:solidFill>
                  <a:srgbClr val="1F1F1F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LCLM 4006_LON</a:t>
            </a:r>
            <a:endParaRPr lang="en-US" sz="1050" dirty="0">
              <a:latin typeface="Abad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50" dirty="0">
                <a:solidFill>
                  <a:srgbClr val="1F1F1F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Title: Enterprise and Entrepreneurship</a:t>
            </a:r>
            <a:endParaRPr lang="en-US" sz="1050" dirty="0">
              <a:latin typeface="Abad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050" dirty="0">
                <a:solidFill>
                  <a:srgbClr val="1F1F1F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Tola </a:t>
            </a:r>
            <a:r>
              <a:rPr lang="en-US" sz="1050" dirty="0" err="1">
                <a:solidFill>
                  <a:srgbClr val="1F1F1F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Odugbesan</a:t>
            </a:r>
            <a:endParaRPr lang="en-GB" sz="1050" dirty="0">
              <a:latin typeface="Abad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E20C96-0043-37E2-80D8-506F6E215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3991" y="3986"/>
            <a:ext cx="2134833" cy="891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434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22054-D7C5-07BC-2927-98FBF41CD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6841523-CC4E-9DAE-86A7-F6C20E9B1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D90F13C-F060-6B1A-5A7A-657F19F34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3793A4-1284-863F-3C53-F6EC1027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A186346-EDC3-87D9-371B-1EBCE4FAA7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C87689E-C44B-B860-A269-7818CB2DB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D051A56-8310-C15A-B819-C6574954C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52E74CB-6943-3412-7318-0A081EFC2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E19E5CE-6B7E-7F87-8AF2-EB0A40AAA9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81088F5-27F4-A6D0-150A-D7B5359F4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98C0628-D759-CB3B-C362-5B7B4FD8C2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B2DC202-0609-4036-4830-00DBE1702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F019CB8-E36B-8869-4B4E-BF576DE29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 2">
            <a:extLst>
              <a:ext uri="{FF2B5EF4-FFF2-40B4-BE49-F238E27FC236}">
                <a16:creationId xmlns:a16="http://schemas.microsoft.com/office/drawing/2014/main" id="{48EAD7B3-D1A1-9C5C-6111-6A3C62677F29}"/>
              </a:ext>
            </a:extLst>
          </p:cNvPr>
          <p:cNvSpPr/>
          <p:nvPr/>
        </p:nvSpPr>
        <p:spPr>
          <a:xfrm>
            <a:off x="2240280" y="3695115"/>
            <a:ext cx="7772400" cy="24647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50000"/>
              </a:lnSpc>
              <a:buNone/>
            </a:pPr>
            <a:endParaRPr lang="en-US" sz="1600" dirty="0">
              <a:solidFill>
                <a:srgbClr val="1F1F1F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1600" dirty="0">
              <a:solidFill>
                <a:srgbClr val="1F1F1F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1600" dirty="0">
              <a:solidFill>
                <a:srgbClr val="1F1F1F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US" sz="1600" dirty="0"/>
          </a:p>
        </p:txBody>
      </p:sp>
      <p:pic>
        <p:nvPicPr>
          <p:cNvPr id="6" name="Picture 5" descr="LoopCup London logo">
            <a:extLst>
              <a:ext uri="{FF2B5EF4-FFF2-40B4-BE49-F238E27FC236}">
                <a16:creationId xmlns:a16="http://schemas.microsoft.com/office/drawing/2014/main" id="{25F75D8F-0823-5C28-9E83-85C2EC3D7DD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683" y="504522"/>
            <a:ext cx="8835189" cy="4235601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76B2D5E-51F0-EED3-0DF9-B8DF6372E22D}"/>
              </a:ext>
            </a:extLst>
          </p:cNvPr>
          <p:cNvSpPr txBox="1"/>
          <p:nvPr/>
        </p:nvSpPr>
        <p:spPr>
          <a:xfrm>
            <a:off x="2908936" y="4134324"/>
            <a:ext cx="60949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3200" b="1" i="1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Reuse. Return. Repeat.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199138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 0"/>
          <p:cNvSpPr/>
          <p:nvPr/>
        </p:nvSpPr>
        <p:spPr>
          <a:xfrm>
            <a:off x="2374204" y="502400"/>
            <a:ext cx="5754696" cy="18373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Table of Contents</a:t>
            </a:r>
            <a:endParaRPr lang="en-US" sz="3600" u="sng" kern="1200" dirty="0">
              <a:solidFill>
                <a:schemeClr val="tx2"/>
              </a:solidFill>
              <a:latin typeface="Abad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2300440" y="2527023"/>
            <a:ext cx="6652200" cy="317822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1 - Overview of the Business Idea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2 - Legal Format and Management Structure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Chart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3 - PESTEL Analysis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4 - Marketing Strategies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5 - Funding Requirements and Allocation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Startup, Fixed and Variable Costs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Monthly Financial Forecast and Break-even Analysis</a:t>
            </a:r>
          </a:p>
          <a:p>
            <a:pPr marL="228600" indent="-228600" algn="just">
              <a:lnSpc>
                <a:spcPct val="90000"/>
              </a:lnSpc>
              <a:spcAft>
                <a:spcPts val="6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ext 0"/>
          <p:cNvSpPr/>
          <p:nvPr/>
        </p:nvSpPr>
        <p:spPr>
          <a:xfrm>
            <a:off x="2612641" y="163489"/>
            <a:ext cx="5754696" cy="18373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dirty="0">
                <a:solidFill>
                  <a:schemeClr val="tx2"/>
                </a:solidFill>
                <a:latin typeface="Abad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US" sz="3600" u="sng" kern="1200" dirty="0">
              <a:solidFill>
                <a:schemeClr val="tx2"/>
              </a:solidFill>
              <a:latin typeface="Abad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1404917" y="2406316"/>
            <a:ext cx="8170145" cy="37634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28600" indent="-228600" algn="just" rtl="0" eaLnBrk="1" latinLnBrk="0" hangingPunct="1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rgbClr val="44546A"/>
                </a:solidFill>
                <a:effectLst/>
                <a:latin typeface="Abadi" panose="020F0502020204030204" pitchFamily="34" charset="0"/>
              </a:rPr>
              <a:t>LoopCup</a:t>
            </a:r>
            <a:r>
              <a:rPr lang="en-US" dirty="0">
                <a:solidFill>
                  <a:srgbClr val="44546A"/>
                </a:solidFill>
                <a:effectLst/>
                <a:latin typeface="Abadi" panose="020F0502020204030204" pitchFamily="34" charset="0"/>
              </a:rPr>
              <a:t> London is a business concept offering a reusable cup service tailored for cafés, universities, and workplaces in Central London.</a:t>
            </a:r>
          </a:p>
          <a:p>
            <a:pPr marL="228600" indent="-228600" algn="just" rtl="0" eaLnBrk="1" latinLnBrk="0" hangingPunct="1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44546A"/>
                </a:solidFill>
                <a:effectLst/>
                <a:latin typeface="Abadi" panose="020F0502020204030204" pitchFamily="34" charset="0"/>
              </a:rPr>
              <a:t>The aim of this presentation is to demonstrate how the business addresses an environmental issue and its potential to develop into a sustainable start-up.</a:t>
            </a:r>
          </a:p>
          <a:p>
            <a:pPr marL="228600" indent="-228600" algn="just" rtl="0" eaLnBrk="1" latinLnBrk="0" hangingPunct="1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44546A"/>
                </a:solidFill>
                <a:effectLst/>
                <a:latin typeface="Abadi" panose="020F0502020204030204" pitchFamily="34" charset="0"/>
              </a:rPr>
              <a:t>This presentation will concentrate on three key areas: market demand, operational logistics, and financial viability.</a:t>
            </a:r>
            <a:endParaRPr lang="en-US" dirty="0">
              <a:solidFill>
                <a:schemeClr val="tx2"/>
              </a:solidFill>
              <a:latin typeface="Abad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 0"/>
          <p:cNvSpPr/>
          <p:nvPr/>
        </p:nvSpPr>
        <p:spPr>
          <a:xfrm>
            <a:off x="391269" y="371478"/>
            <a:ext cx="8894035" cy="15213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kern="1200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1 - Overview of the Business Idea</a:t>
            </a:r>
            <a:endParaRPr lang="en-US" sz="3600" u="sng" kern="1200" dirty="0">
              <a:solidFill>
                <a:schemeClr val="tx2"/>
              </a:solidFill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 2"/>
          <p:cNvSpPr/>
          <p:nvPr/>
        </p:nvSpPr>
        <p:spPr>
          <a:xfrm>
            <a:off x="896112" y="2464380"/>
            <a:ext cx="10149840" cy="3429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Customers borrow a cup, pay a small refundable deposit, and return it to any LoopCup station.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cup is collected, sanitised and redistributed, creating a convenient reuse system.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business responds to a real problem: the UK discards around 2.5 billion takeaway cups each year.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LoopCup meets the needs of eco-conscious consumers and partner cafés that want to reduce waste and improve sustainability performance.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9FD3C4-6DAF-C2E6-B224-59AF4170D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D6DFA-E2AE-19AA-3E0F-8F0BB80A9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3C1FD3-5C48-8BA3-93F4-AEAA9EE5B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44A8733-9FE3-BDEC-3B89-8CE452211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8B6384A-7C2E-EEE4-0971-E7CF28ECEF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0AA6933-3EB1-9EDB-B5C7-13CD93A0A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967785B-4CFF-90F0-D942-F85FC8385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24872A5-2756-F77D-D0C6-F0872BC9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BFCB225-B61B-85DE-89A4-F006FCA58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B4C7905-9A79-E70A-D3EE-68C936F65A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EC0B2B4-8BC4-AC88-B592-AAF0DC5F3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BE60096-EA0B-E9A6-5EB9-E99F10E5D6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D08A475-E2A9-D489-E619-6E455718F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 2">
            <a:extLst>
              <a:ext uri="{FF2B5EF4-FFF2-40B4-BE49-F238E27FC236}">
                <a16:creationId xmlns:a16="http://schemas.microsoft.com/office/drawing/2014/main" id="{1F44358C-4FFE-CF5F-2D42-65AABD60487F}"/>
              </a:ext>
            </a:extLst>
          </p:cNvPr>
          <p:cNvSpPr/>
          <p:nvPr/>
        </p:nvSpPr>
        <p:spPr>
          <a:xfrm>
            <a:off x="566928" y="2104888"/>
            <a:ext cx="10149840" cy="3429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fontScale="85000" lnSpcReduction="10000"/>
          </a:bodyPr>
          <a:lstStyle/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 err="1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LoopCup</a:t>
            </a: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London will operate as a Private Limited Company (Ltd).</a:t>
            </a: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format limits personal liability, supports a professional image, and makes future growth and funding easier.</a:t>
            </a: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endParaRPr lang="en-US" dirty="0">
              <a:solidFill>
                <a:srgbClr val="1F1F1F"/>
              </a:solidFill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endParaRPr lang="en-US" dirty="0">
              <a:solidFill>
                <a:srgbClr val="1F1F1F"/>
              </a:solidFill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Founder &amp; Managing Director: strategy, partnerships and finance.</a:t>
            </a: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Operations Manager: logistics, cleaning cycles and quality control.</a:t>
            </a: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&amp; Communications Lead: campaigns, branding and onboarding.</a:t>
            </a:r>
          </a:p>
          <a:p>
            <a:pPr marL="228600" indent="-228600" algn="just">
              <a:lnSpc>
                <a:spcPct val="150000"/>
              </a:lnSpc>
              <a:spcAft>
                <a:spcPts val="600"/>
              </a:spcAft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 Coordinator: QR tracking, dashboard reporting and GDPR compliance</a:t>
            </a:r>
          </a:p>
        </p:txBody>
      </p:sp>
      <p:sp>
        <p:nvSpPr>
          <p:cNvPr id="3" name="Text 0"/>
          <p:cNvSpPr/>
          <p:nvPr/>
        </p:nvSpPr>
        <p:spPr>
          <a:xfrm>
            <a:off x="658368" y="658368"/>
            <a:ext cx="10058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36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2 - Legal Format and Management Structure</a:t>
            </a:r>
          </a:p>
        </p:txBody>
      </p:sp>
      <p:sp>
        <p:nvSpPr>
          <p:cNvPr id="6" name="Text 1"/>
          <p:cNvSpPr/>
          <p:nvPr/>
        </p:nvSpPr>
        <p:spPr>
          <a:xfrm>
            <a:off x="566928" y="1656110"/>
            <a:ext cx="2377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1. Legal format</a:t>
            </a:r>
          </a:p>
        </p:txBody>
      </p:sp>
      <p:sp>
        <p:nvSpPr>
          <p:cNvPr id="7" name="Text 4"/>
          <p:cNvSpPr/>
          <p:nvPr/>
        </p:nvSpPr>
        <p:spPr>
          <a:xfrm>
            <a:off x="658368" y="3407343"/>
            <a:ext cx="29260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2. Management structure</a:t>
            </a:r>
          </a:p>
        </p:txBody>
      </p:sp>
    </p:spTree>
    <p:extLst>
      <p:ext uri="{BB962C8B-B14F-4D97-AF65-F5344CB8AC3E}">
        <p14:creationId xmlns:p14="http://schemas.microsoft.com/office/powerpoint/2010/main" val="34167032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235A0D-74E3-4799-240B-58B64D1F79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98EF75D-DA7D-8CF6-7C12-0C7270BAF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134C05-02EB-85F6-8E66-C538752AD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4C3A532-4277-BC8C-25EB-470A38561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BF2864E-1C8A-81A4-8AF3-50B221208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6EC2815-39D0-BA8A-1FC9-7B5EA0C56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A16ACFD-B166-84E9-B1D6-40C32BD19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98C0F3C-33E3-3631-2145-6A62835E66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83A9627-5D4F-958A-823F-1390577FC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0F17FC9-3A3B-A91F-5DFC-D150289B6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5EE1B09-ABA8-D04F-A45F-1FC5D0B4E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ADABD31-38B5-B37B-1419-3725129ED3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AD89F27-15FB-3D30-CBA3-51B39C407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ext 0"/>
          <p:cNvSpPr/>
          <p:nvPr/>
        </p:nvSpPr>
        <p:spPr>
          <a:xfrm>
            <a:off x="1170432" y="442831"/>
            <a:ext cx="83874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6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Chart - </a:t>
            </a:r>
            <a:r>
              <a:rPr lang="en-US" sz="3600" b="1" u="sng" dirty="0" err="1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LoopCup</a:t>
            </a:r>
            <a:r>
              <a:rPr lang="en-US" sz="36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London</a:t>
            </a:r>
          </a:p>
        </p:txBody>
      </p:sp>
      <p:sp>
        <p:nvSpPr>
          <p:cNvPr id="5" name="Shape 1"/>
          <p:cNvSpPr/>
          <p:nvPr/>
        </p:nvSpPr>
        <p:spPr>
          <a:xfrm>
            <a:off x="6181344" y="2451068"/>
            <a:ext cx="0" cy="411480"/>
          </a:xfrm>
          <a:prstGeom prst="line">
            <a:avLst/>
          </a:prstGeom>
          <a:noFill/>
          <a:ln w="17780">
            <a:solidFill>
              <a:srgbClr val="4A78C2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2"/>
          <p:cNvSpPr/>
          <p:nvPr/>
        </p:nvSpPr>
        <p:spPr>
          <a:xfrm>
            <a:off x="3255264" y="3460615"/>
            <a:ext cx="6035040" cy="0"/>
          </a:xfrm>
          <a:prstGeom prst="line">
            <a:avLst/>
          </a:prstGeom>
          <a:noFill/>
          <a:ln w="17780">
            <a:solidFill>
              <a:srgbClr val="4A78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3"/>
          <p:cNvSpPr/>
          <p:nvPr/>
        </p:nvSpPr>
        <p:spPr>
          <a:xfrm>
            <a:off x="3255264" y="3460615"/>
            <a:ext cx="0" cy="256032"/>
          </a:xfrm>
          <a:prstGeom prst="line">
            <a:avLst/>
          </a:prstGeom>
          <a:noFill/>
          <a:ln w="17780">
            <a:solidFill>
              <a:srgbClr val="4A78C2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4"/>
          <p:cNvSpPr/>
          <p:nvPr/>
        </p:nvSpPr>
        <p:spPr>
          <a:xfrm>
            <a:off x="6181344" y="3460615"/>
            <a:ext cx="0" cy="256032"/>
          </a:xfrm>
          <a:prstGeom prst="line">
            <a:avLst/>
          </a:prstGeom>
          <a:noFill/>
          <a:ln w="17780">
            <a:solidFill>
              <a:srgbClr val="4A78C2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5"/>
          <p:cNvSpPr/>
          <p:nvPr/>
        </p:nvSpPr>
        <p:spPr>
          <a:xfrm>
            <a:off x="9290304" y="3460614"/>
            <a:ext cx="0" cy="626487"/>
          </a:xfrm>
          <a:prstGeom prst="line">
            <a:avLst/>
          </a:prstGeom>
          <a:noFill/>
          <a:ln w="17780">
            <a:solidFill>
              <a:srgbClr val="4A78C2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6"/>
          <p:cNvSpPr/>
          <p:nvPr/>
        </p:nvSpPr>
        <p:spPr>
          <a:xfrm>
            <a:off x="2396964" y="3831070"/>
            <a:ext cx="1783080" cy="0"/>
          </a:xfrm>
          <a:prstGeom prst="line">
            <a:avLst/>
          </a:prstGeom>
          <a:noFill/>
          <a:ln w="16510">
            <a:solidFill>
              <a:srgbClr val="4A78C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7"/>
          <p:cNvSpPr/>
          <p:nvPr/>
        </p:nvSpPr>
        <p:spPr>
          <a:xfrm>
            <a:off x="4168923" y="3831070"/>
            <a:ext cx="0" cy="256032"/>
          </a:xfrm>
          <a:prstGeom prst="line">
            <a:avLst/>
          </a:prstGeom>
          <a:noFill/>
          <a:ln w="16510">
            <a:solidFill>
              <a:srgbClr val="4A78C2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8"/>
          <p:cNvSpPr/>
          <p:nvPr/>
        </p:nvSpPr>
        <p:spPr>
          <a:xfrm>
            <a:off x="2396964" y="3831070"/>
            <a:ext cx="0" cy="256032"/>
          </a:xfrm>
          <a:prstGeom prst="line">
            <a:avLst/>
          </a:prstGeom>
          <a:noFill/>
          <a:ln w="16510">
            <a:solidFill>
              <a:srgbClr val="4A78C2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9"/>
          <p:cNvSpPr/>
          <p:nvPr/>
        </p:nvSpPr>
        <p:spPr>
          <a:xfrm>
            <a:off x="9688383" y="4473902"/>
            <a:ext cx="0" cy="256032"/>
          </a:xfrm>
          <a:prstGeom prst="line">
            <a:avLst/>
          </a:prstGeom>
          <a:noFill/>
          <a:ln w="16510">
            <a:solidFill>
              <a:srgbClr val="4A78C2"/>
            </a:solidFill>
            <a:prstDash val="solid"/>
            <a:tailEnd type="triangle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10"/>
          <p:cNvSpPr/>
          <p:nvPr/>
        </p:nvSpPr>
        <p:spPr>
          <a:xfrm>
            <a:off x="5129784" y="1860415"/>
            <a:ext cx="2103120" cy="502920"/>
          </a:xfrm>
          <a:prstGeom prst="roundRect">
            <a:avLst>
              <a:gd name="adj" fmla="val 14545"/>
            </a:avLst>
          </a:prstGeom>
          <a:solidFill>
            <a:schemeClr val="bg1">
              <a:lumMod val="75000"/>
            </a:schemeClr>
          </a:solidFill>
          <a:ln w="12700">
            <a:solidFill>
              <a:srgbClr val="20386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11"/>
          <p:cNvSpPr/>
          <p:nvPr/>
        </p:nvSpPr>
        <p:spPr>
          <a:xfrm>
            <a:off x="5157216" y="1887847"/>
            <a:ext cx="448056" cy="448056"/>
          </a:xfrm>
          <a:prstGeom prst="ellipse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12"/>
          <p:cNvSpPr/>
          <p:nvPr/>
        </p:nvSpPr>
        <p:spPr>
          <a:xfrm>
            <a:off x="5221224" y="1970143"/>
            <a:ext cx="320040" cy="283464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</a:t>
            </a:r>
            <a:endParaRPr lang="en-US" sz="1500" dirty="0"/>
          </a:p>
        </p:txBody>
      </p:sp>
      <p:sp>
        <p:nvSpPr>
          <p:cNvPr id="31" name="Text 13"/>
          <p:cNvSpPr/>
          <p:nvPr/>
        </p:nvSpPr>
        <p:spPr>
          <a:xfrm>
            <a:off x="5614416" y="1988431"/>
            <a:ext cx="1618488" cy="265176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Founder &amp; Managing Director</a:t>
            </a:r>
            <a:endParaRPr lang="en-US" sz="1600" dirty="0"/>
          </a:p>
        </p:txBody>
      </p:sp>
      <p:sp>
        <p:nvSpPr>
          <p:cNvPr id="32" name="Shape 14"/>
          <p:cNvSpPr/>
          <p:nvPr/>
        </p:nvSpPr>
        <p:spPr>
          <a:xfrm>
            <a:off x="2396964" y="2907403"/>
            <a:ext cx="1920240" cy="502920"/>
          </a:xfrm>
          <a:prstGeom prst="roundRect">
            <a:avLst>
              <a:gd name="adj" fmla="val 14545"/>
            </a:avLst>
          </a:prstGeom>
          <a:solidFill>
            <a:schemeClr val="bg1">
              <a:lumMod val="75000"/>
            </a:schemeClr>
          </a:solidFill>
          <a:ln w="12700">
            <a:solidFill>
              <a:srgbClr val="A88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15"/>
          <p:cNvSpPr/>
          <p:nvPr/>
        </p:nvSpPr>
        <p:spPr>
          <a:xfrm>
            <a:off x="2396964" y="2934835"/>
            <a:ext cx="448056" cy="448056"/>
          </a:xfrm>
          <a:prstGeom prst="ellipse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16"/>
          <p:cNvSpPr/>
          <p:nvPr/>
        </p:nvSpPr>
        <p:spPr>
          <a:xfrm>
            <a:off x="2460972" y="3014845"/>
            <a:ext cx="320040" cy="283464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</a:t>
            </a:r>
            <a:endParaRPr lang="en-US" sz="1500" dirty="0"/>
          </a:p>
        </p:txBody>
      </p:sp>
      <p:sp>
        <p:nvSpPr>
          <p:cNvPr id="35" name="Text 17"/>
          <p:cNvSpPr/>
          <p:nvPr/>
        </p:nvSpPr>
        <p:spPr>
          <a:xfrm>
            <a:off x="2899884" y="3053707"/>
            <a:ext cx="1435608" cy="265176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254" tIns="254" rIns="254" bIns="254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Operations Manager</a:t>
            </a:r>
            <a:endParaRPr lang="en-US" sz="1600" dirty="0"/>
          </a:p>
        </p:txBody>
      </p:sp>
      <p:sp>
        <p:nvSpPr>
          <p:cNvPr id="36" name="Shape 18"/>
          <p:cNvSpPr/>
          <p:nvPr/>
        </p:nvSpPr>
        <p:spPr>
          <a:xfrm>
            <a:off x="5221224" y="2957695"/>
            <a:ext cx="1920240" cy="502920"/>
          </a:xfrm>
          <a:prstGeom prst="roundRect">
            <a:avLst>
              <a:gd name="adj" fmla="val 14545"/>
            </a:avLst>
          </a:prstGeom>
          <a:solidFill>
            <a:schemeClr val="bg1">
              <a:lumMod val="75000"/>
            </a:schemeClr>
          </a:solidFill>
          <a:ln w="12700">
            <a:solidFill>
              <a:srgbClr val="5D7F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19"/>
          <p:cNvSpPr/>
          <p:nvPr/>
        </p:nvSpPr>
        <p:spPr>
          <a:xfrm>
            <a:off x="5248656" y="2985127"/>
            <a:ext cx="448056" cy="448056"/>
          </a:xfrm>
          <a:prstGeom prst="ellipse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20"/>
          <p:cNvSpPr/>
          <p:nvPr/>
        </p:nvSpPr>
        <p:spPr>
          <a:xfrm>
            <a:off x="5312664" y="3067423"/>
            <a:ext cx="320040" cy="283464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</a:t>
            </a:r>
            <a:endParaRPr lang="en-US" sz="1500" dirty="0"/>
          </a:p>
        </p:txBody>
      </p:sp>
      <p:sp>
        <p:nvSpPr>
          <p:cNvPr id="39" name="Text 21"/>
          <p:cNvSpPr/>
          <p:nvPr/>
        </p:nvSpPr>
        <p:spPr>
          <a:xfrm>
            <a:off x="5705856" y="3085711"/>
            <a:ext cx="1435608" cy="265176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&amp; Comms Lead</a:t>
            </a:r>
            <a:endParaRPr lang="en-US" sz="1600" dirty="0"/>
          </a:p>
        </p:txBody>
      </p:sp>
      <p:sp>
        <p:nvSpPr>
          <p:cNvPr id="40" name="Shape 22"/>
          <p:cNvSpPr/>
          <p:nvPr/>
        </p:nvSpPr>
        <p:spPr>
          <a:xfrm>
            <a:off x="8238744" y="2957695"/>
            <a:ext cx="1920240" cy="502920"/>
          </a:xfrm>
          <a:prstGeom prst="roundRect">
            <a:avLst>
              <a:gd name="adj" fmla="val 14545"/>
            </a:avLst>
          </a:prstGeom>
          <a:solidFill>
            <a:schemeClr val="bg1">
              <a:lumMod val="75000"/>
            </a:schemeClr>
          </a:solidFill>
          <a:ln w="12700">
            <a:solidFill>
              <a:srgbClr val="6A6A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23"/>
          <p:cNvSpPr/>
          <p:nvPr/>
        </p:nvSpPr>
        <p:spPr>
          <a:xfrm>
            <a:off x="8266176" y="2985127"/>
            <a:ext cx="448056" cy="448056"/>
          </a:xfrm>
          <a:prstGeom prst="ellipse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24"/>
          <p:cNvSpPr/>
          <p:nvPr/>
        </p:nvSpPr>
        <p:spPr>
          <a:xfrm>
            <a:off x="8330184" y="3067423"/>
            <a:ext cx="320040" cy="283464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</a:t>
            </a:r>
            <a:endParaRPr lang="en-US" sz="1500" dirty="0"/>
          </a:p>
        </p:txBody>
      </p:sp>
      <p:sp>
        <p:nvSpPr>
          <p:cNvPr id="43" name="Text 25"/>
          <p:cNvSpPr/>
          <p:nvPr/>
        </p:nvSpPr>
        <p:spPr>
          <a:xfrm>
            <a:off x="8723376" y="3085711"/>
            <a:ext cx="1435608" cy="265176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Coordinator</a:t>
            </a:r>
            <a:endParaRPr lang="en-US" sz="1600" dirty="0"/>
          </a:p>
        </p:txBody>
      </p:sp>
      <p:sp>
        <p:nvSpPr>
          <p:cNvPr id="44" name="Shape 26"/>
          <p:cNvSpPr/>
          <p:nvPr/>
        </p:nvSpPr>
        <p:spPr>
          <a:xfrm>
            <a:off x="879060" y="4195565"/>
            <a:ext cx="1965960" cy="502920"/>
          </a:xfrm>
          <a:prstGeom prst="roundRect">
            <a:avLst>
              <a:gd name="adj" fmla="val 14545"/>
            </a:avLst>
          </a:prstGeom>
          <a:solidFill>
            <a:schemeClr val="bg1">
              <a:lumMod val="75000"/>
            </a:schemeClr>
          </a:solidFill>
          <a:ln w="12700">
            <a:solidFill>
              <a:srgbClr val="5D7F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Shape 27"/>
          <p:cNvSpPr/>
          <p:nvPr/>
        </p:nvSpPr>
        <p:spPr>
          <a:xfrm>
            <a:off x="886226" y="4215118"/>
            <a:ext cx="448056" cy="448056"/>
          </a:xfrm>
          <a:prstGeom prst="ellipse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28"/>
          <p:cNvSpPr/>
          <p:nvPr/>
        </p:nvSpPr>
        <p:spPr>
          <a:xfrm>
            <a:off x="950234" y="4290945"/>
            <a:ext cx="320040" cy="283464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</a:t>
            </a:r>
            <a:endParaRPr lang="en-US" sz="1500" dirty="0"/>
          </a:p>
        </p:txBody>
      </p:sp>
      <p:sp>
        <p:nvSpPr>
          <p:cNvPr id="47" name="Text 29"/>
          <p:cNvSpPr/>
          <p:nvPr/>
        </p:nvSpPr>
        <p:spPr>
          <a:xfrm>
            <a:off x="1406940" y="4311195"/>
            <a:ext cx="1481328" cy="265176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Logistics &amp; Collection Staff</a:t>
            </a:r>
            <a:endParaRPr lang="en-US" sz="1600" dirty="0"/>
          </a:p>
        </p:txBody>
      </p:sp>
      <p:sp>
        <p:nvSpPr>
          <p:cNvPr id="48" name="Shape 30"/>
          <p:cNvSpPr/>
          <p:nvPr/>
        </p:nvSpPr>
        <p:spPr>
          <a:xfrm>
            <a:off x="3712464" y="4210423"/>
            <a:ext cx="1828800" cy="502920"/>
          </a:xfrm>
          <a:prstGeom prst="roundRect">
            <a:avLst>
              <a:gd name="adj" fmla="val 14545"/>
            </a:avLst>
          </a:prstGeom>
          <a:solidFill>
            <a:schemeClr val="bg1">
              <a:lumMod val="75000"/>
            </a:schemeClr>
          </a:solidFill>
          <a:ln w="12700">
            <a:solidFill>
              <a:srgbClr val="A884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Shape 31"/>
          <p:cNvSpPr/>
          <p:nvPr/>
        </p:nvSpPr>
        <p:spPr>
          <a:xfrm>
            <a:off x="3726056" y="4219568"/>
            <a:ext cx="448056" cy="448056"/>
          </a:xfrm>
          <a:prstGeom prst="ellipse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50" name="Text 32"/>
          <p:cNvSpPr/>
          <p:nvPr/>
        </p:nvSpPr>
        <p:spPr>
          <a:xfrm>
            <a:off x="3792165" y="4297414"/>
            <a:ext cx="320040" cy="283464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</a:t>
            </a:r>
            <a:endParaRPr lang="en-US" sz="1500" dirty="0"/>
          </a:p>
        </p:txBody>
      </p:sp>
      <p:sp>
        <p:nvSpPr>
          <p:cNvPr id="51" name="Text 33"/>
          <p:cNvSpPr/>
          <p:nvPr/>
        </p:nvSpPr>
        <p:spPr>
          <a:xfrm>
            <a:off x="4246770" y="4347708"/>
            <a:ext cx="1344168" cy="265176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Cleaning Technician</a:t>
            </a:r>
            <a:endParaRPr lang="en-US" sz="1600" dirty="0"/>
          </a:p>
        </p:txBody>
      </p:sp>
      <p:sp>
        <p:nvSpPr>
          <p:cNvPr id="52" name="Shape 34"/>
          <p:cNvSpPr/>
          <p:nvPr/>
        </p:nvSpPr>
        <p:spPr>
          <a:xfrm>
            <a:off x="8088183" y="4208726"/>
            <a:ext cx="2331720" cy="502920"/>
          </a:xfrm>
          <a:prstGeom prst="roundRect">
            <a:avLst>
              <a:gd name="adj" fmla="val 14545"/>
            </a:avLst>
          </a:prstGeom>
          <a:solidFill>
            <a:schemeClr val="bg1">
              <a:lumMod val="75000"/>
            </a:schemeClr>
          </a:solidFill>
          <a:ln w="12700">
            <a:solidFill>
              <a:srgbClr val="20386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3" name="Shape 35"/>
          <p:cNvSpPr/>
          <p:nvPr/>
        </p:nvSpPr>
        <p:spPr>
          <a:xfrm>
            <a:off x="8115615" y="4236158"/>
            <a:ext cx="448056" cy="448056"/>
          </a:xfrm>
          <a:prstGeom prst="ellipse">
            <a:avLst/>
          </a:prstGeom>
          <a:solidFill>
            <a:schemeClr val="bg1">
              <a:lumMod val="75000"/>
            </a:schemeClr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36"/>
          <p:cNvSpPr/>
          <p:nvPr/>
        </p:nvSpPr>
        <p:spPr>
          <a:xfrm>
            <a:off x="8179623" y="4318454"/>
            <a:ext cx="320040" cy="283464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</a:t>
            </a:r>
            <a:endParaRPr lang="en-US" sz="1500" dirty="0"/>
          </a:p>
        </p:txBody>
      </p:sp>
      <p:sp>
        <p:nvSpPr>
          <p:cNvPr id="55" name="Text 37"/>
          <p:cNvSpPr/>
          <p:nvPr/>
        </p:nvSpPr>
        <p:spPr>
          <a:xfrm>
            <a:off x="8572815" y="4336742"/>
            <a:ext cx="1847088" cy="265176"/>
          </a:xfrm>
          <a:prstGeom prst="rect">
            <a:avLst/>
          </a:prstGeom>
          <a:solidFill>
            <a:schemeClr val="bg1">
              <a:lumMod val="75000"/>
            </a:schemeClr>
          </a:solidFill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3333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 System Support Assistant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45992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ED2BCB-9DE6-1A2D-16E2-471BAE2A4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604E887-1646-395E-9445-BA2FA31D6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2E48A3-ACA6-1A19-AF22-FF7F96A33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8A2F160-7723-0E6F-0C2E-97CECF6E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7498915-D4EB-81C2-F32E-1B0D4135E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45330E6-55F3-38C0-7318-FC1C61A12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F178188-932E-1EED-8A5C-7932D6C16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CB725A7-34BB-FDE9-774E-AC6C137FC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A1062D-CBB6-963A-3B91-68D9DC187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1317937-4261-35EF-B495-736E9D3BE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1127F13-8C54-CF8E-F715-1B4A152F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56D3552-299E-F871-F664-C0DB9011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606D384-903D-182D-7706-8D199D8748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Text 0"/>
          <p:cNvSpPr/>
          <p:nvPr/>
        </p:nvSpPr>
        <p:spPr>
          <a:xfrm>
            <a:off x="868680" y="668268"/>
            <a:ext cx="6400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6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3 - PESTEL Analysis</a:t>
            </a:r>
          </a:p>
        </p:txBody>
      </p:sp>
      <p:sp>
        <p:nvSpPr>
          <p:cNvPr id="4" name="Text 1"/>
          <p:cNvSpPr/>
          <p:nvPr/>
        </p:nvSpPr>
        <p:spPr>
          <a:xfrm>
            <a:off x="890337" y="1793735"/>
            <a:ext cx="1698859" cy="438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External factor</a:t>
            </a:r>
          </a:p>
        </p:txBody>
      </p:sp>
      <p:sp>
        <p:nvSpPr>
          <p:cNvPr id="6" name="Text 2"/>
          <p:cNvSpPr/>
          <p:nvPr/>
        </p:nvSpPr>
        <p:spPr>
          <a:xfrm>
            <a:off x="2798545" y="1873625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Impact on LoopCup and business response</a:t>
            </a:r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3261069"/>
              </p:ext>
            </p:extLst>
          </p:nvPr>
        </p:nvGraphicFramePr>
        <p:xfrm>
          <a:off x="822960" y="2369052"/>
          <a:ext cx="10424159" cy="4249553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9286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495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1033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Political</a:t>
                      </a:r>
                      <a:endParaRPr lang="en-US" sz="18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UK policy increasingly supports waste reduction and circular-economy initiatives, so LoopCup aligns with public sustainability goals.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033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Economic</a:t>
                      </a:r>
                      <a:endParaRPr lang="en-US" sz="18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Inflation and rising operating costs may pressure cafés, so LoopCup offers a waste-reduction model with long-term value.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033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Social</a:t>
                      </a:r>
                      <a:endParaRPr lang="en-US" sz="18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Eco-conscious consumers, especially younger adults, are more willing to adopt sustainable habits and brands.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78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Technological</a:t>
                      </a:r>
                      <a:endParaRPr lang="en-US" sz="18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QR tracking improves stock visibility, return rates and reporting for partner sites.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1033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Environmental</a:t>
                      </a:r>
                      <a:endParaRPr lang="en-US" sz="18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Pressure to reduce single-use waste creates a strong environmental need for reusable systems.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1033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Legal</a:t>
                      </a:r>
                      <a:endParaRPr lang="en-US" sz="18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 business must comply with food hygiene and data protection rules, so compliance is built into operations and the QR platform.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5200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019D14-DD9C-053E-D3CE-C23E6B55C0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295D1A-D2DA-82C8-D827-32F46B1DC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712846-F25C-3A7B-5AAC-8534AEBA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7813266-1554-C8EE-F8C1-689F38539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FD2002-0CEE-55BE-98D3-61322A83F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A5090BF-A83C-0403-8361-6AD770706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7DB69FE-D999-EAF0-03A2-9D0C3C270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4381D29-A248-B85F-6227-A509CDE1CA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E6CFE94-9FC8-6DAF-F2C9-1EE6B56006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2F4EAAD-4956-0FED-22AF-309B3F9F09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AC3107A-802A-1C77-28B4-DEFA54477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4F40B15-C759-57B0-7205-8FC2B4EB9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8DCAE9F-CF5F-3D2C-CD7F-54C7FBD8C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ext 0"/>
          <p:cNvSpPr/>
          <p:nvPr/>
        </p:nvSpPr>
        <p:spPr>
          <a:xfrm>
            <a:off x="1005840" y="609278"/>
            <a:ext cx="6675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33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4 - Marketing Strategies</a:t>
            </a:r>
          </a:p>
        </p:txBody>
      </p:sp>
      <p:sp>
        <p:nvSpPr>
          <p:cNvPr id="5" name="Shape 1"/>
          <p:cNvSpPr/>
          <p:nvPr/>
        </p:nvSpPr>
        <p:spPr>
          <a:xfrm>
            <a:off x="868680" y="1845163"/>
            <a:ext cx="4983480" cy="4171589"/>
          </a:xfrm>
          <a:prstGeom prst="roundRect">
            <a:avLst/>
          </a:prstGeom>
          <a:noFill/>
          <a:ln w="12700">
            <a:noFill/>
            <a:prstDash val="solid"/>
          </a:ln>
        </p:spPr>
        <p:txBody>
          <a:bodyPr/>
          <a:lstStyle/>
          <a:p>
            <a:endParaRPr lang="en-GB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Shape 2"/>
          <p:cNvSpPr/>
          <p:nvPr/>
        </p:nvSpPr>
        <p:spPr>
          <a:xfrm>
            <a:off x="6080760" y="1845162"/>
            <a:ext cx="5166360" cy="4171589"/>
          </a:xfrm>
          <a:prstGeom prst="roundRect">
            <a:avLst/>
          </a:prstGeom>
          <a:noFill/>
          <a:ln w="1270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3"/>
          <p:cNvSpPr/>
          <p:nvPr/>
        </p:nvSpPr>
        <p:spPr>
          <a:xfrm>
            <a:off x="1120140" y="2523744"/>
            <a:ext cx="4480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 and customer segments</a:t>
            </a:r>
          </a:p>
        </p:txBody>
      </p:sp>
      <p:sp>
        <p:nvSpPr>
          <p:cNvPr id="11" name="Text 4"/>
          <p:cNvSpPr/>
          <p:nvPr/>
        </p:nvSpPr>
        <p:spPr>
          <a:xfrm>
            <a:off x="1005840" y="3402531"/>
            <a:ext cx="4526280" cy="2011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228600" indent="-228600" algn="just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B2C: adults aged 18-40 who regularly buy takeaway drinks and are environmentally aware.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B2B: independent cafés, university cafés, co-working spaces and small chains in Central London.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Launch focus: high-footfall locations with students, professionals and commuters.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 5"/>
          <p:cNvSpPr/>
          <p:nvPr/>
        </p:nvSpPr>
        <p:spPr>
          <a:xfrm>
            <a:off x="6446520" y="2523744"/>
            <a:ext cx="44805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Unique selling points and marketing actions</a:t>
            </a:r>
          </a:p>
        </p:txBody>
      </p:sp>
      <p:sp>
        <p:nvSpPr>
          <p:cNvPr id="19" name="Text 6"/>
          <p:cNvSpPr/>
          <p:nvPr/>
        </p:nvSpPr>
        <p:spPr>
          <a:xfrm>
            <a:off x="6400800" y="3401568"/>
            <a:ext cx="4526280" cy="20116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 lnSpcReduction="10000"/>
          </a:bodyPr>
          <a:lstStyle/>
          <a:p>
            <a:pPr marL="228600" indent="-228600" algn="just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USP: multi-location returns, QR tracking and a convenient deposit-return model.</a:t>
            </a:r>
          </a:p>
          <a:p>
            <a:pPr marL="228600" indent="-228600" algn="just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Promotion: social media, in-store signage, university partnerships and sustainability events.</a:t>
            </a:r>
          </a:p>
          <a:p>
            <a:pPr marL="228600" indent="-228600" algn="just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4Ps: reusable product, affordable deposit pricing, high-traffic locations and digital promotion</a:t>
            </a:r>
            <a:r>
              <a:rPr lang="en-US" sz="1550" dirty="0">
                <a:solidFill>
                  <a:srgbClr val="1F1F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550" dirty="0"/>
          </a:p>
        </p:txBody>
      </p:sp>
    </p:spTree>
    <p:extLst>
      <p:ext uri="{BB962C8B-B14F-4D97-AF65-F5344CB8AC3E}">
        <p14:creationId xmlns:p14="http://schemas.microsoft.com/office/powerpoint/2010/main" val="1489656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19AAB3-E34C-4CF8-198F-AE8347E161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10FA01E-345C-C628-CC2C-3AC3DD980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A5CBBED-BBCD-D4CA-4CDE-16887FE93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66A43A9-389B-78F0-3C45-9B22D1B8B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04AC949-DF22-98D4-AB11-CF5FE1BFFD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1305876-AB9D-425E-33C4-FE1488DF0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2546C5D-72CF-B481-1D34-2C409926B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2BCD940-333F-2B81-DC1D-03287E509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FD49953-5B5D-CE46-EEB4-97CF2A1B5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7DB3197-9A92-5D07-993F-7FC8F9A6B0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374B0FB-69A6-5149-7A5B-F951328E8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7D66D21-D9EA-EF67-5714-19D2B3AB48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D480408-DB47-D3E1-51B1-CD5ED20F8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Shape 1">
            <a:extLst>
              <a:ext uri="{FF2B5EF4-FFF2-40B4-BE49-F238E27FC236}">
                <a16:creationId xmlns:a16="http://schemas.microsoft.com/office/drawing/2014/main" id="{2AB4DDE1-03EC-FB52-00C4-3ED68E824EA3}"/>
              </a:ext>
            </a:extLst>
          </p:cNvPr>
          <p:cNvSpPr/>
          <p:nvPr/>
        </p:nvSpPr>
        <p:spPr>
          <a:xfrm>
            <a:off x="868680" y="1845163"/>
            <a:ext cx="4983480" cy="4171589"/>
          </a:xfrm>
          <a:prstGeom prst="roundRect">
            <a:avLst/>
          </a:prstGeom>
          <a:noFill/>
          <a:ln w="12700">
            <a:noFill/>
            <a:prstDash val="solid"/>
          </a:ln>
        </p:spPr>
        <p:txBody>
          <a:bodyPr/>
          <a:lstStyle/>
          <a:p>
            <a:endParaRPr lang="en-GB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Shape 2">
            <a:extLst>
              <a:ext uri="{FF2B5EF4-FFF2-40B4-BE49-F238E27FC236}">
                <a16:creationId xmlns:a16="http://schemas.microsoft.com/office/drawing/2014/main" id="{E15CDD3A-CB25-751A-8DD7-E5C133918EE9}"/>
              </a:ext>
            </a:extLst>
          </p:cNvPr>
          <p:cNvSpPr/>
          <p:nvPr/>
        </p:nvSpPr>
        <p:spPr>
          <a:xfrm>
            <a:off x="6080760" y="1845162"/>
            <a:ext cx="5166360" cy="4171589"/>
          </a:xfrm>
          <a:prstGeom prst="roundRect">
            <a:avLst/>
          </a:prstGeom>
          <a:noFill/>
          <a:ln w="1270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45820" y="1735578"/>
            <a:ext cx="10241280" cy="428117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228600" indent="-228600" algn="just">
              <a:lnSpc>
                <a:spcPct val="220000"/>
              </a:lnSpc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Total funding requirement for launch and first six months: £113,230.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220000"/>
              </a:lnSpc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Startup cost: £33,730.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220000"/>
              </a:lnSpc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Monthly fixed cost: £12,300.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220000"/>
              </a:lnSpc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Monthly variable cost: £3,450.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220000"/>
              </a:lnSpc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Six-month revenue forecast: £15,000.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 indent="-228600" algn="just">
              <a:lnSpc>
                <a:spcPct val="220000"/>
              </a:lnSpc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next three slides show the allocation of funds, operating cost pattern and monthly forecast.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0"/>
          <p:cNvSpPr/>
          <p:nvPr/>
        </p:nvSpPr>
        <p:spPr>
          <a:xfrm>
            <a:off x="868680" y="752453"/>
            <a:ext cx="9326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3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Section 5 - Funding Requirements and Allocation</a:t>
            </a:r>
          </a:p>
        </p:txBody>
      </p:sp>
      <p:sp>
        <p:nvSpPr>
          <p:cNvPr id="6" name="Text 2"/>
          <p:cNvSpPr/>
          <p:nvPr/>
        </p:nvSpPr>
        <p:spPr>
          <a:xfrm>
            <a:off x="868680" y="6126335"/>
            <a:ext cx="1055049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Funding sources in the business plan: founder investment, start-up loan, partner onboarding fees and ongoing operating revenue.</a:t>
            </a:r>
          </a:p>
        </p:txBody>
      </p:sp>
    </p:spTree>
    <p:extLst>
      <p:ext uri="{BB962C8B-B14F-4D97-AF65-F5344CB8AC3E}">
        <p14:creationId xmlns:p14="http://schemas.microsoft.com/office/powerpoint/2010/main" val="1374485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AE9A4A-702D-BC66-77A3-A12C4DE4E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26BA9E6-BE7F-9050-8D77-DAC82C324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53DCD4-C7B7-BA02-0075-EADC3F8DF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B4CD629-06E4-884F-7778-6F8BEB4EE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D98D42C-9163-2588-08E0-67E747FE69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9A79DED-BAC9-63EF-BD08-9E3B816BD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3C7A31B-039E-17F4-857C-2F5C9C511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DD374DF-0D4C-CBFF-1C10-51C6624D1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DCACF30-E5B5-5326-6554-997154D60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C416576-1398-ED37-B8C6-2F4692B6B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757858-FC1D-2D97-EB46-F8668E59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F95D8E2-445F-4225-C8BA-FA21A4702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1F65748-6A8F-EDD5-4539-B181FE0663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Shape 1">
            <a:extLst>
              <a:ext uri="{FF2B5EF4-FFF2-40B4-BE49-F238E27FC236}">
                <a16:creationId xmlns:a16="http://schemas.microsoft.com/office/drawing/2014/main" id="{2418D3EA-DAC5-A79D-8D2C-D4319F27511E}"/>
              </a:ext>
            </a:extLst>
          </p:cNvPr>
          <p:cNvSpPr/>
          <p:nvPr/>
        </p:nvSpPr>
        <p:spPr>
          <a:xfrm>
            <a:off x="868680" y="1845163"/>
            <a:ext cx="4983480" cy="4171589"/>
          </a:xfrm>
          <a:prstGeom prst="roundRect">
            <a:avLst/>
          </a:prstGeom>
          <a:noFill/>
          <a:ln w="12700">
            <a:noFill/>
            <a:prstDash val="solid"/>
          </a:ln>
        </p:spPr>
        <p:txBody>
          <a:bodyPr/>
          <a:lstStyle/>
          <a:p>
            <a:endParaRPr lang="en-GB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248314"/>
              </p:ext>
            </p:extLst>
          </p:nvPr>
        </p:nvGraphicFramePr>
        <p:xfrm>
          <a:off x="665349" y="1332997"/>
          <a:ext cx="4359038" cy="45262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316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Startup Cost</a:t>
                      </a:r>
                      <a:endParaRPr lang="en-US" sz="18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40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Legal &amp; registration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£3,100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Insurance &amp; website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£2,100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Warehouse deposit + first rent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£10,000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Inventory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£3,530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Return stations + QR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£7,500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Logistics, cleaning + launch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£7,500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57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costs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£33,730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8905901"/>
              </p:ext>
            </p:extLst>
          </p:nvPr>
        </p:nvGraphicFramePr>
        <p:xfrm>
          <a:off x="6266046" y="1332997"/>
          <a:ext cx="4456497" cy="452627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27424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140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661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Fixed Costs</a:t>
                      </a: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per month</a:t>
                      </a: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661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Staff salaries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£8,600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661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Rent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£3,000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661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Insurance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661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POS system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4661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Van leasing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£400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661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cost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800" b="1" kern="12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£12,300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Text 0"/>
          <p:cNvSpPr/>
          <p:nvPr/>
        </p:nvSpPr>
        <p:spPr>
          <a:xfrm>
            <a:off x="1139866" y="6299917"/>
            <a:ext cx="8503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9" name="Text 1"/>
          <p:cNvSpPr/>
          <p:nvPr/>
        </p:nvSpPr>
        <p:spPr>
          <a:xfrm>
            <a:off x="179746" y="6556172"/>
            <a:ext cx="10424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i="1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Appendix G (Setup Costs) and Appendix H (Monthly Running Costs).</a:t>
            </a:r>
            <a:endParaRPr lang="en-US" sz="85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A7DFED-401D-FF72-A605-B78E4A9A5B79}"/>
              </a:ext>
            </a:extLst>
          </p:cNvPr>
          <p:cNvSpPr txBox="1"/>
          <p:nvPr/>
        </p:nvSpPr>
        <p:spPr>
          <a:xfrm>
            <a:off x="682666" y="292193"/>
            <a:ext cx="6112042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3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Startup and Fixed costs </a:t>
            </a:r>
            <a:endParaRPr lang="en-GB" sz="3300" b="1" u="sng" dirty="0">
              <a:solidFill>
                <a:schemeClr val="tx2"/>
              </a:solidFill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237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10D72D-20B7-5375-86B5-B542710E4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6098C0-4E72-9293-0A15-C0A6DD52E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7D222ED-567B-D545-81B3-6C36BAA0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09DED1A-A560-4280-D792-4E392404A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686154B-D5F1-2DAE-903E-395751997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52DF66A-F768-AD54-637D-DB3902A12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0FBF3D-164E-E761-C153-311AC9448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95952B-3088-5597-E35B-45DBE67D8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2D3F164-580A-FC94-7AF7-622F12C9E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E5EB991-2936-5CEE-992A-6AC4846B7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1843330-9C9E-7B7D-0663-A7CEC4DC9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6C1F48F-8B94-9840-1D91-B438ABCEB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3621D2-CB06-E0DA-81D6-DF8B7FB4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Shape 1">
            <a:extLst>
              <a:ext uri="{FF2B5EF4-FFF2-40B4-BE49-F238E27FC236}">
                <a16:creationId xmlns:a16="http://schemas.microsoft.com/office/drawing/2014/main" id="{49C8FB21-75E4-CFDF-E9C3-F72F5B26E0D3}"/>
              </a:ext>
            </a:extLst>
          </p:cNvPr>
          <p:cNvSpPr/>
          <p:nvPr/>
        </p:nvSpPr>
        <p:spPr>
          <a:xfrm>
            <a:off x="868680" y="1845163"/>
            <a:ext cx="4983480" cy="4171589"/>
          </a:xfrm>
          <a:prstGeom prst="roundRect">
            <a:avLst/>
          </a:prstGeom>
          <a:noFill/>
          <a:ln w="12700">
            <a:noFill/>
            <a:prstDash val="solid"/>
          </a:ln>
        </p:spPr>
        <p:txBody>
          <a:bodyPr/>
          <a:lstStyle/>
          <a:p>
            <a:endParaRPr lang="en-GB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 0">
            <a:extLst>
              <a:ext uri="{FF2B5EF4-FFF2-40B4-BE49-F238E27FC236}">
                <a16:creationId xmlns:a16="http://schemas.microsoft.com/office/drawing/2014/main" id="{2CD754C3-3F9D-F042-468C-F60511F3A9B8}"/>
              </a:ext>
            </a:extLst>
          </p:cNvPr>
          <p:cNvSpPr/>
          <p:nvPr/>
        </p:nvSpPr>
        <p:spPr>
          <a:xfrm>
            <a:off x="1139866" y="6299917"/>
            <a:ext cx="8503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42F97E6-9980-0897-20C4-C97BF5C58891}"/>
              </a:ext>
            </a:extLst>
          </p:cNvPr>
          <p:cNvSpPr txBox="1"/>
          <p:nvPr/>
        </p:nvSpPr>
        <p:spPr>
          <a:xfrm>
            <a:off x="682666" y="292193"/>
            <a:ext cx="6112042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3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Variable Costs</a:t>
            </a:r>
          </a:p>
        </p:txBody>
      </p:sp>
      <p:graphicFrame>
        <p:nvGraphicFramePr>
          <p:cNvPr id="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3861942"/>
              </p:ext>
            </p:extLst>
          </p:nvPr>
        </p:nvGraphicFramePr>
        <p:xfrm>
          <a:off x="426592" y="1184550"/>
          <a:ext cx="10334452" cy="5077669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7726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2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02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602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602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602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6029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77085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Variable Costs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Jan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Feb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Mar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Apr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May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Jun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Utilities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Logistics &amp; cleaning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Fuel &amp; maintenance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Marketing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Technology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Payment fees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Miscellaneous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257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variable cost</a:t>
                      </a:r>
                      <a:endParaRPr lang="en-US" sz="1600" b="1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" name="Text 1"/>
          <p:cNvSpPr/>
          <p:nvPr/>
        </p:nvSpPr>
        <p:spPr>
          <a:xfrm>
            <a:off x="551149" y="6510229"/>
            <a:ext cx="10424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850" i="1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Appendix H (Monthly Running Costs), grouped by variable category.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1949307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D3E53-0261-B1F8-23DD-0562225B7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D640EEE-73B1-EF1C-BA7C-F2476BD76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A0CB20-223A-38EE-D6F4-093BA3D2A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97B0F3-600B-3E15-64B5-428985DF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1E6F742-5F1E-DDAA-1AAE-F11AA6E27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CD9175-90B5-F69E-3676-8419E5AE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B0EC201-1D20-831E-A858-96207774B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9E3197B-92AE-8D8D-BF08-97D4F5F4B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B44BF1D-2333-280E-E4BA-2062EFD0A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C1A5D2B-00D2-0851-C201-17BDF6076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AD602D8-1BF6-D5C8-B98B-5D4FE30552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D1F22C3-55DE-0679-37CA-17F52BBD0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8010271-3D07-F8E1-96C4-F0570C026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7" name="Text 0">
            <a:extLst>
              <a:ext uri="{FF2B5EF4-FFF2-40B4-BE49-F238E27FC236}">
                <a16:creationId xmlns:a16="http://schemas.microsoft.com/office/drawing/2014/main" id="{99319B6A-5334-D9E9-C741-1794F9515CC5}"/>
              </a:ext>
            </a:extLst>
          </p:cNvPr>
          <p:cNvSpPr/>
          <p:nvPr/>
        </p:nvSpPr>
        <p:spPr>
          <a:xfrm>
            <a:off x="1139866" y="6299917"/>
            <a:ext cx="8503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4D4A9DF-C674-64AE-AFF0-4F266BA546B7}"/>
              </a:ext>
            </a:extLst>
          </p:cNvPr>
          <p:cNvSpPr txBox="1"/>
          <p:nvPr/>
        </p:nvSpPr>
        <p:spPr>
          <a:xfrm>
            <a:off x="474147" y="261912"/>
            <a:ext cx="10723271" cy="108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  <a:buSzPct val="100000"/>
            </a:pPr>
            <a:r>
              <a:rPr lang="en-US" sz="3600" b="1" u="sng" dirty="0">
                <a:solidFill>
                  <a:schemeClr val="tx2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Monthly Financial Forecast and Break-even Analysis</a:t>
            </a:r>
          </a:p>
        </p:txBody>
      </p:sp>
      <p:graphicFrame>
        <p:nvGraphicFramePr>
          <p:cNvPr id="1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425772"/>
              </p:ext>
            </p:extLst>
          </p:nvPr>
        </p:nvGraphicFramePr>
        <p:xfrm>
          <a:off x="568366" y="1027040"/>
          <a:ext cx="9646920" cy="280219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9659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757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b="1" dirty="0">
                          <a:solidFill>
                            <a:srgbClr val="1F1F1F"/>
                          </a:solidFill>
                        </a:rPr>
                        <a:t>Jan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b="1" dirty="0">
                          <a:solidFill>
                            <a:srgbClr val="1F1F1F"/>
                          </a:solidFill>
                        </a:rPr>
                        <a:t>Feb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b="1" dirty="0">
                          <a:solidFill>
                            <a:srgbClr val="1F1F1F"/>
                          </a:solidFill>
                        </a:rPr>
                        <a:t>Mar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b="1" dirty="0">
                          <a:solidFill>
                            <a:srgbClr val="1F1F1F"/>
                          </a:solidFill>
                        </a:rPr>
                        <a:t>Apr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b="1" dirty="0">
                          <a:solidFill>
                            <a:srgbClr val="1F1F1F"/>
                          </a:solidFill>
                        </a:rPr>
                        <a:t>May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b="1" dirty="0">
                          <a:solidFill>
                            <a:srgbClr val="1F1F1F"/>
                          </a:solidFill>
                        </a:rPr>
                        <a:t>Jun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b="1" dirty="0">
                          <a:solidFill>
                            <a:srgbClr val="1F1F1F"/>
                          </a:solidFill>
                        </a:rPr>
                        <a:t>Fixed cost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dirty="0">
                          <a:solidFill>
                            <a:srgbClr val="1F1F1F"/>
                          </a:solidFill>
                        </a:rPr>
                        <a:t>£12,300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dirty="0">
                          <a:solidFill>
                            <a:srgbClr val="1F1F1F"/>
                          </a:solidFill>
                        </a:rPr>
                        <a:t>£12,300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dirty="0">
                          <a:solidFill>
                            <a:srgbClr val="1F1F1F"/>
                          </a:solidFill>
                        </a:rPr>
                        <a:t>£12,300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dirty="0">
                          <a:solidFill>
                            <a:srgbClr val="1F1F1F"/>
                          </a:solidFill>
                        </a:rPr>
                        <a:t>£12,300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dirty="0">
                          <a:solidFill>
                            <a:srgbClr val="1F1F1F"/>
                          </a:solidFill>
                        </a:rPr>
                        <a:t>£12,300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30" dirty="0">
                          <a:solidFill>
                            <a:srgbClr val="1F1F1F"/>
                          </a:solidFill>
                        </a:rPr>
                        <a:t>£12,300</a:t>
                      </a:r>
                      <a:endParaRPr lang="en-US" sz="1330" dirty="0">
                        <a:latin typeface="Arial" charset="0"/>
                        <a:ea typeface="Arial" charset="0"/>
                        <a:cs typeface="Arial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55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Variable cost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£3,450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cost</a:t>
                      </a:r>
                      <a:endParaRPr lang="en-US" sz="1600" dirty="0">
                        <a:solidFill>
                          <a:schemeClr val="tx1"/>
                        </a:solidFill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£15,750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£15,750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£15,750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£15,750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£15,750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£15,750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33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Revenue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£3,000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£4,000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£5,000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771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rgbClr val="1F1F1F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Net cash flow</a:t>
                      </a:r>
                      <a:endParaRPr lang="en-US" sz="1600" dirty="0">
                        <a:latin typeface="Abadi" panose="020B0604020104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45720" marR="4572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-£15,750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-£14,750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-£13,750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-£12,750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-£11,750</a:t>
                      </a:r>
                    </a:p>
                  </a:txBody>
                  <a:tcPr marL="45720" marR="4572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latin typeface="Abadi" panose="020B060402010402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-£10,750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Text 1">
            <a:extLst>
              <a:ext uri="{FF2B5EF4-FFF2-40B4-BE49-F238E27FC236}">
                <a16:creationId xmlns:a16="http://schemas.microsoft.com/office/drawing/2014/main" id="{013D500B-2BBA-342C-DA75-011ECC795D88}"/>
              </a:ext>
            </a:extLst>
          </p:cNvPr>
          <p:cNvSpPr/>
          <p:nvPr/>
        </p:nvSpPr>
        <p:spPr>
          <a:xfrm>
            <a:off x="568366" y="4875280"/>
            <a:ext cx="102412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Investment capital needed = £33,730 + (£94,500 - £15,000) = £113,230</a:t>
            </a:r>
            <a:endParaRPr lang="en-US" sz="2000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 2">
            <a:extLst>
              <a:ext uri="{FF2B5EF4-FFF2-40B4-BE49-F238E27FC236}">
                <a16:creationId xmlns:a16="http://schemas.microsoft.com/office/drawing/2014/main" id="{10BE0006-6676-C81A-CD44-C610063E5C51}"/>
              </a:ext>
            </a:extLst>
          </p:cNvPr>
          <p:cNvSpPr/>
          <p:nvPr/>
        </p:nvSpPr>
        <p:spPr>
          <a:xfrm>
            <a:off x="568366" y="5345432"/>
            <a:ext cx="10424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Investment needed = Total Startup Cost + (Operational Cost - Revenue up to Month 6)</a:t>
            </a:r>
            <a:endParaRPr lang="en-US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 3">
            <a:extLst>
              <a:ext uri="{FF2B5EF4-FFF2-40B4-BE49-F238E27FC236}">
                <a16:creationId xmlns:a16="http://schemas.microsoft.com/office/drawing/2014/main" id="{14F54D64-25E8-6C65-4BB1-C84CA6C78D92}"/>
              </a:ext>
            </a:extLst>
          </p:cNvPr>
          <p:cNvSpPr/>
          <p:nvPr/>
        </p:nvSpPr>
        <p:spPr>
          <a:xfrm>
            <a:off x="568366" y="4200362"/>
            <a:ext cx="102412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F1F1F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Break-even view: the six-month forecast remains negative, so Year 1 is a market-entry stage. The business plan targets wider scale and profitability in Year 2.</a:t>
            </a:r>
            <a:endParaRPr lang="en-US" sz="1600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 4">
            <a:extLst>
              <a:ext uri="{FF2B5EF4-FFF2-40B4-BE49-F238E27FC236}">
                <a16:creationId xmlns:a16="http://schemas.microsoft.com/office/drawing/2014/main" id="{222AC83E-B091-91DD-CC1C-1C0852C778A3}"/>
              </a:ext>
            </a:extLst>
          </p:cNvPr>
          <p:cNvSpPr/>
          <p:nvPr/>
        </p:nvSpPr>
        <p:spPr>
          <a:xfrm>
            <a:off x="385486" y="6392431"/>
            <a:ext cx="104241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i="1" dirty="0">
                <a:solidFill>
                  <a:srgbClr val="666666"/>
                </a:solidFill>
                <a:latin typeface="Abadi" panose="020B0604020104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Sources: Appendix A (Cash Flow Forecast), Appendix G (Setup Costs), Appendix D/H (Break-even and monthly cost assumptions).</a:t>
            </a:r>
            <a:endParaRPr lang="en-US" sz="1000" dirty="0">
              <a:latin typeface="Abadi" panose="020B0604020104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869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D3C0C-6DD2-50E5-BA78-0BC2994E7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0EAA4B3-E2AC-54D0-5058-E57415029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46D005-A50C-F44A-DE85-3016C785B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9AC486-310A-E9B9-DF5B-C47502645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95825A-F062-FA4E-FCD0-27D6FFAB1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E3BBD1D-EAA4-F2B3-FB30-1778424A2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8718605-1908-B0D6-77F3-4B11044AB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E15E6B2-D9FC-018A-2A63-9224108335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B7C053B-5BA6-420B-FEFC-BD545B802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D310A9-66F2-1712-F30F-86AE0E22B9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A5529D9-D212-72AD-D3D4-55B7D6AB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870BD23-9CE5-5086-85BD-32EF46907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4E93645-F1FD-B18E-3244-DF8FE30C67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7" name="Text 0">
            <a:extLst>
              <a:ext uri="{FF2B5EF4-FFF2-40B4-BE49-F238E27FC236}">
                <a16:creationId xmlns:a16="http://schemas.microsoft.com/office/drawing/2014/main" id="{AB527236-FFC3-98F2-95F1-B95BB6F4A904}"/>
              </a:ext>
            </a:extLst>
          </p:cNvPr>
          <p:cNvSpPr/>
          <p:nvPr/>
        </p:nvSpPr>
        <p:spPr>
          <a:xfrm>
            <a:off x="1139866" y="6299917"/>
            <a:ext cx="8503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168E78-EC83-4105-EA61-E7C1372D5EDD}"/>
              </a:ext>
            </a:extLst>
          </p:cNvPr>
          <p:cNvSpPr txBox="1"/>
          <p:nvPr/>
        </p:nvSpPr>
        <p:spPr>
          <a:xfrm>
            <a:off x="3294785" y="1722229"/>
            <a:ext cx="7343348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9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 </a:t>
            </a:r>
            <a:r>
              <a:rPr lang="en-GB" sz="8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&amp;  </a:t>
            </a:r>
            <a:r>
              <a:rPr lang="en-GB" sz="239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7515842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E9A335-89D7-817A-30EC-D109AB0700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F499521-D1B0-3C0B-9CE6-C18DF41BB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6CAED12-8933-5602-BF8F-D197E79A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9ABAA60-75D9-5808-3F96-68429022A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19E31CC-E1B5-1B93-80AD-5F9FF0241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3D49CA-947B-0819-6EBB-095698203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EC06AD3-1E6F-45BB-7C09-C9F62512DF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80C6AC4-0CE3-0056-AB44-C340C0B7B4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17766B3-B7DD-60AA-B275-977451164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8DD3FC7-2A9A-0A20-7C0D-7BF8C85BA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860DA24-FAE5-1D49-B21C-F1F569B14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8DC7011-A098-3A40-3163-B844998CB4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9C17041-61C9-CD72-AF68-F18CE67C2F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7" name="Text 0">
            <a:extLst>
              <a:ext uri="{FF2B5EF4-FFF2-40B4-BE49-F238E27FC236}">
                <a16:creationId xmlns:a16="http://schemas.microsoft.com/office/drawing/2014/main" id="{B281720C-85C0-43CC-ED63-54395C85E0B2}"/>
              </a:ext>
            </a:extLst>
          </p:cNvPr>
          <p:cNvSpPr/>
          <p:nvPr/>
        </p:nvSpPr>
        <p:spPr>
          <a:xfrm>
            <a:off x="1139866" y="6299917"/>
            <a:ext cx="8503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E3BCF5-E5E4-5B56-10E2-8FD54455DD3A}"/>
              </a:ext>
            </a:extLst>
          </p:cNvPr>
          <p:cNvSpPr txBox="1"/>
          <p:nvPr/>
        </p:nvSpPr>
        <p:spPr>
          <a:xfrm>
            <a:off x="3104697" y="2549253"/>
            <a:ext cx="73433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804091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2777</Words>
  <Application>Microsoft Office PowerPoint</Application>
  <PresentationFormat>Widescreen</PresentationFormat>
  <Paragraphs>261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Abadi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LoopCup London Business Plan Presentation</dc:title>
  <dc:subject>Business Plan Presentation</dc:subject>
  <dc:creator>OpenAI</dc:creator>
  <cp:lastModifiedBy>Teresa Salazar</cp:lastModifiedBy>
  <cp:revision>3</cp:revision>
  <dcterms:created xsi:type="dcterms:W3CDTF">2026-04-12T14:40:07Z</dcterms:created>
  <dcterms:modified xsi:type="dcterms:W3CDTF">2026-04-12T20:55:02Z</dcterms:modified>
</cp:coreProperties>
</file>