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67"/>
  </p:notesMasterIdLst>
  <p:sldIdLst>
    <p:sldId id="256" r:id="rId2"/>
    <p:sldId id="257" r:id="rId3"/>
    <p:sldId id="259" r:id="rId4"/>
    <p:sldId id="261" r:id="rId5"/>
    <p:sldId id="260" r:id="rId6"/>
    <p:sldId id="262" r:id="rId7"/>
    <p:sldId id="326" r:id="rId8"/>
    <p:sldId id="327" r:id="rId9"/>
    <p:sldId id="315" r:id="rId10"/>
    <p:sldId id="324" r:id="rId11"/>
    <p:sldId id="325" r:id="rId12"/>
    <p:sldId id="308" r:id="rId13"/>
    <p:sldId id="309" r:id="rId14"/>
    <p:sldId id="316" r:id="rId15"/>
    <p:sldId id="264" r:id="rId16"/>
    <p:sldId id="272" r:id="rId17"/>
    <p:sldId id="270" r:id="rId18"/>
    <p:sldId id="319" r:id="rId19"/>
    <p:sldId id="266" r:id="rId20"/>
    <p:sldId id="265" r:id="rId21"/>
    <p:sldId id="267" r:id="rId22"/>
    <p:sldId id="328" r:id="rId23"/>
    <p:sldId id="334" r:id="rId24"/>
    <p:sldId id="330" r:id="rId25"/>
    <p:sldId id="331" r:id="rId26"/>
    <p:sldId id="332" r:id="rId27"/>
    <p:sldId id="333" r:id="rId28"/>
    <p:sldId id="318" r:id="rId29"/>
    <p:sldId id="310" r:id="rId30"/>
    <p:sldId id="320" r:id="rId31"/>
    <p:sldId id="311" r:id="rId32"/>
    <p:sldId id="312" r:id="rId33"/>
    <p:sldId id="313" r:id="rId34"/>
    <p:sldId id="273" r:id="rId35"/>
    <p:sldId id="288" r:id="rId36"/>
    <p:sldId id="289" r:id="rId37"/>
    <p:sldId id="302" r:id="rId38"/>
    <p:sldId id="278" r:id="rId39"/>
    <p:sldId id="295" r:id="rId40"/>
    <p:sldId id="287" r:id="rId41"/>
    <p:sldId id="335" r:id="rId42"/>
    <p:sldId id="298" r:id="rId43"/>
    <p:sldId id="290" r:id="rId44"/>
    <p:sldId id="291" r:id="rId45"/>
    <p:sldId id="307" r:id="rId46"/>
    <p:sldId id="296" r:id="rId47"/>
    <p:sldId id="279" r:id="rId48"/>
    <p:sldId id="276" r:id="rId49"/>
    <p:sldId id="303" r:id="rId50"/>
    <p:sldId id="280" r:id="rId51"/>
    <p:sldId id="285" r:id="rId52"/>
    <p:sldId id="281" r:id="rId53"/>
    <p:sldId id="284" r:id="rId54"/>
    <p:sldId id="304" r:id="rId55"/>
    <p:sldId id="282" r:id="rId56"/>
    <p:sldId id="300" r:id="rId57"/>
    <p:sldId id="305" r:id="rId58"/>
    <p:sldId id="286" r:id="rId59"/>
    <p:sldId id="322" r:id="rId60"/>
    <p:sldId id="323" r:id="rId61"/>
    <p:sldId id="321" r:id="rId62"/>
    <p:sldId id="283" r:id="rId63"/>
    <p:sldId id="277" r:id="rId64"/>
    <p:sldId id="314" r:id="rId65"/>
    <p:sldId id="317" r:id="rId66"/>
  </p:sldIdLst>
  <p:sldSz cx="9144000" cy="6858000" type="screen4x3"/>
  <p:notesSz cx="6867525" cy="99949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65" autoAdjust="0"/>
    <p:restoredTop sz="94667" autoAdjust="0"/>
  </p:normalViewPr>
  <p:slideViewPr>
    <p:cSldViewPr>
      <p:cViewPr varScale="1">
        <p:scale>
          <a:sx n="101" d="100"/>
          <a:sy n="101" d="100"/>
        </p:scale>
        <p:origin x="852" y="76"/>
      </p:cViewPr>
      <p:guideLst>
        <p:guide orient="horz" pos="2160"/>
        <p:guide pos="2880"/>
      </p:guideLst>
    </p:cSldViewPr>
  </p:slideViewPr>
  <p:outlineViewPr>
    <p:cViewPr>
      <p:scale>
        <a:sx n="33" d="100"/>
        <a:sy n="33" d="100"/>
      </p:scale>
      <p:origin x="0" y="21132"/>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6563" cy="50006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9375" y="0"/>
            <a:ext cx="2976563" cy="500063"/>
          </a:xfrm>
          <a:prstGeom prst="rect">
            <a:avLst/>
          </a:prstGeom>
        </p:spPr>
        <p:txBody>
          <a:bodyPr vert="horz" lIns="91440" tIns="45720" rIns="91440" bIns="45720" rtlCol="0"/>
          <a:lstStyle>
            <a:lvl1pPr algn="r">
              <a:defRPr sz="1200"/>
            </a:lvl1pPr>
          </a:lstStyle>
          <a:p>
            <a:fld id="{29E1AFE6-1125-4515-885E-67CC36360283}" type="datetimeFigureOut">
              <a:rPr lang="en-GB" smtClean="0"/>
              <a:pPr/>
              <a:t>01/10/2019</a:t>
            </a:fld>
            <a:endParaRPr lang="en-GB"/>
          </a:p>
        </p:txBody>
      </p:sp>
      <p:sp>
        <p:nvSpPr>
          <p:cNvPr id="4" name="Slide Image Placeholder 3"/>
          <p:cNvSpPr>
            <a:spLocks noGrp="1" noRot="1" noChangeAspect="1"/>
          </p:cNvSpPr>
          <p:nvPr>
            <p:ph type="sldImg" idx="2"/>
          </p:nvPr>
        </p:nvSpPr>
        <p:spPr>
          <a:xfrm>
            <a:off x="935038" y="749300"/>
            <a:ext cx="4997450" cy="37480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7388" y="4748213"/>
            <a:ext cx="5492750" cy="44973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93250"/>
            <a:ext cx="2976563" cy="50006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9375" y="9493250"/>
            <a:ext cx="2976563" cy="500063"/>
          </a:xfrm>
          <a:prstGeom prst="rect">
            <a:avLst/>
          </a:prstGeom>
        </p:spPr>
        <p:txBody>
          <a:bodyPr vert="horz" lIns="91440" tIns="45720" rIns="91440" bIns="45720" rtlCol="0" anchor="b"/>
          <a:lstStyle>
            <a:lvl1pPr algn="r">
              <a:defRPr sz="1200"/>
            </a:lvl1pPr>
          </a:lstStyle>
          <a:p>
            <a:fld id="{33DA5A9E-2391-4BAE-AE63-2434EA63D833}" type="slidenum">
              <a:rPr lang="en-GB" smtClean="0"/>
              <a:pPr/>
              <a:t>‹#›</a:t>
            </a:fld>
            <a:endParaRPr lang="en-GB"/>
          </a:p>
        </p:txBody>
      </p:sp>
    </p:spTree>
    <p:extLst>
      <p:ext uri="{BB962C8B-B14F-4D97-AF65-F5344CB8AC3E}">
        <p14:creationId xmlns:p14="http://schemas.microsoft.com/office/powerpoint/2010/main" val="9822981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3DA5A9E-2391-4BAE-AE63-2434EA63D833}" type="slidenum">
              <a:rPr lang="en-GB" smtClean="0"/>
              <a:pPr/>
              <a:t>46</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06BB28E3-12E8-4CC9-9EBC-476163AACAE8}" type="datetimeFigureOut">
              <a:rPr lang="en-US" smtClean="0"/>
              <a:pPr/>
              <a:t>10/1/2019</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8C26F776-9A83-44E2-9754-21684C44E040}"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10/1/2019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06BB28E3-12E8-4CC9-9EBC-476163AACAE8}" type="datetimeFigureOut">
              <a:rPr lang="en-US" smtClean="0"/>
              <a:pPr/>
              <a:t>10/1/2019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BB28E3-12E8-4CC9-9EBC-476163AACAE8}" type="datetimeFigureOut">
              <a:rPr lang="en-US" smtClean="0"/>
              <a:pPr/>
              <a:t>10/1/2019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06BB28E3-12E8-4CC9-9EBC-476163AACAE8}" type="datetimeFigureOut">
              <a:rPr lang="en-US" smtClean="0"/>
              <a:pPr/>
              <a:t>10/1/2019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06BB28E3-12E8-4CC9-9EBC-476163AACAE8}" type="datetimeFigureOut">
              <a:rPr lang="en-US" smtClean="0"/>
              <a:pPr/>
              <a:t>10/1/2019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6BB28E3-12E8-4CC9-9EBC-476163AACAE8}" type="datetimeFigureOut">
              <a:rPr lang="en-US" smtClean="0"/>
              <a:pPr/>
              <a:t>10/1/2019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06BB28E3-12E8-4CC9-9EBC-476163AACAE8}" type="datetimeFigureOut">
              <a:rPr lang="en-US" smtClean="0"/>
              <a:pPr/>
              <a:t>10/1/2019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06BB28E3-12E8-4CC9-9EBC-476163AACAE8}" type="datetimeFigureOut">
              <a:rPr lang="en-US" smtClean="0"/>
              <a:pPr/>
              <a:t>10/1/2019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8C26F776-9A83-44E2-9754-21684C44E040}" type="slidenum">
              <a:rPr lang="en-US" smtClean="0"/>
              <a:pPr/>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10/1/2019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6BB28E3-12E8-4CC9-9EBC-476163AACAE8}" type="datetimeFigureOut">
              <a:rPr lang="en-US" smtClean="0"/>
              <a:pPr/>
              <a:t>10/1/2019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C26F776-9A83-44E2-9754-21684C44E040}"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06BB28E3-12E8-4CC9-9EBC-476163AACAE8}" type="datetimeFigureOut">
              <a:rPr lang="en-US" smtClean="0"/>
              <a:pPr/>
              <a:t>10/1/2019</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8C26F776-9A83-44E2-9754-21684C44E040}" type="slidenum">
              <a:rPr lang="en-US" smtClean="0"/>
              <a:pPr/>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upload.wikimedia.org/wikipedia/commons/f/f9/Marina_Bay_Sands_in_the_evening_-_20101120.jpg"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www.google.co.uk/url?sa=i&amp;rct=j&amp;q=&amp;esrc=s&amp;frm=1&amp;source=images&amp;cd=&amp;cad=rja&amp;docid=EWMskMANy6s3VM&amp;tbnid=f2J4OG3w-dOSeM:&amp;ved=0CAUQjRw&amp;url=http://www.connexion.sg/opinion/details/-/blog/singapore-then-and-now&amp;ei=hMRJUuf2C-q60QXC94CwBg&amp;bvm=bv.53217764,d.d2k&amp;psig=AFQjCNHGt3niBrW-M6ta9Lwh0AAgwdqIPQ&amp;ust=1380652466095973" TargetMode="Externa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hyperlink" Target="http://www.google.co.uk/url?sa=i&amp;rct=j&amp;q=&amp;esrc=s&amp;frm=1&amp;source=images&amp;cd=&amp;cad=rja&amp;docid=15H8nBKb913PyM&amp;tbnid=S9RDb6RmUWT8uM:&amp;ved=0CAUQjRw&amp;url=http://cbspeeradvising.wordpress.com/exam-schedule-draft-only/&amp;ei=KptAUqy7PMiphAeotYGgDQ&amp;psig=AFQjCNGyFQwAe8hFo7dehDsHvUFYqPjDpg&amp;ust=1380052047836200" TargetMode="External"/><Relationship Id="rId1" Type="http://schemas.openxmlformats.org/officeDocument/2006/relationships/slideLayout" Target="../slideLayouts/slideLayout2.xml"/><Relationship Id="rId5" Type="http://schemas.openxmlformats.org/officeDocument/2006/relationships/image" Target="../media/image17.gif"/><Relationship Id="rId4" Type="http://schemas.openxmlformats.org/officeDocument/2006/relationships/hyperlink" Target="http://www.google.co.uk/url?sa=i&amp;rct=j&amp;q=&amp;esrc=s&amp;frm=1&amp;source=images&amp;cd=&amp;cad=rja&amp;docid=PCBeI2JQK3wqLM&amp;tbnid=nbOifbg-DYKLcM:&amp;ved=0CAUQjRw&amp;url=http://news.uckfieldfm.co.uk/2013/thought-for-the-day/&amp;ei=sCJIUuLSA8GdtQbmlYG4Dg&amp;bvm=bv.53217764,d.bGE&amp;psig=AFQjCNE2l6fL2wD-quLVDJi-YGW9kFP9pQ&amp;ust=1380545570521659"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8.gi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http://softwarealliancewales.us1.list-manage2.com/track/click?u=4a47fa3afd7d648fb4563cacd&amp;id=fcdd7b4698&amp;e=3aff94fe25" TargetMode="Externa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softwarealliancewales.us1.list-manage.com/track/click?u=4a47fa3afd7d648fb4563cacd&amp;id=4303d1494e&amp;e=3aff94fe25" TargetMode="Externa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hyperlink" Target="http://www.wildlandscpr.org/node/39" TargetMode="Externa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hyperlink" Target="http://www.pinterest.com/" TargetMode="Externa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hyperlink" Target="//upload.wikimedia.org/wikipedia/en/2/2f/Burj_Khalifa_building.jpg"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en.wikipedia.org/wiki/File:Petronas_Panorama_II.jpg" TargetMode="Externa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0.jpeg"/><Relationship Id="rId7" Type="http://schemas.openxmlformats.org/officeDocument/2006/relationships/image" Target="../media/image32.jpeg"/><Relationship Id="rId2" Type="http://schemas.openxmlformats.org/officeDocument/2006/relationships/hyperlink" Target="http://en.wikipedia.org/wiki/File:Skybridge_petronas_twin_towers_kl.jpg" TargetMode="External"/><Relationship Id="rId1" Type="http://schemas.openxmlformats.org/officeDocument/2006/relationships/slideLayout" Target="../slideLayouts/slideLayout2.xml"/><Relationship Id="rId6" Type="http://schemas.openxmlformats.org/officeDocument/2006/relationships/hyperlink" Target="http://en.wikipedia.org/wiki/File:KLCC_skybridge_view.jpg" TargetMode="External"/><Relationship Id="rId5" Type="http://schemas.openxmlformats.org/officeDocument/2006/relationships/image" Target="../media/image31.jpeg"/><Relationship Id="rId4" Type="http://schemas.openxmlformats.org/officeDocument/2006/relationships/hyperlink" Target="http://en.wikipedia.org/wiki/File:SkyBridge.JPG" TargetMode="External"/></Relationships>
</file>

<file path=ppt/slides/_rels/slide45.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34.g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5.jpeg"/><Relationship Id="rId7" Type="http://schemas.openxmlformats.org/officeDocument/2006/relationships/image" Target="../media/image37.jpeg"/><Relationship Id="rId2" Type="http://schemas.openxmlformats.org/officeDocument/2006/relationships/hyperlink" Target="http://www.eng.cam.ac.uk/news/stories/2006/bridge_strength/cnv00027.jpg" TargetMode="External"/><Relationship Id="rId1" Type="http://schemas.openxmlformats.org/officeDocument/2006/relationships/slideLayout" Target="../slideLayouts/slideLayout7.xml"/><Relationship Id="rId6" Type="http://schemas.openxmlformats.org/officeDocument/2006/relationships/hyperlink" Target="http://www.eng.cam.ac.uk/news/stories/2006/bridge_strength/cnv00034.jpg" TargetMode="External"/><Relationship Id="rId5" Type="http://schemas.openxmlformats.org/officeDocument/2006/relationships/image" Target="../media/image36.jpeg"/><Relationship Id="rId4" Type="http://schemas.openxmlformats.org/officeDocument/2006/relationships/hyperlink" Target="http://www.eng.cam.ac.uk/news/stories/2006/bridge_strength/cnv00032.jpg" TargetMode="Externa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9.gif"/><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www.precisioncraft.com/image/Floorplans/UplandRetreat_LogHome_large.jpg" TargetMode="External"/><Relationship Id="rId2" Type="http://schemas.openxmlformats.org/officeDocument/2006/relationships/image" Target="../media/image40.gif"/><Relationship Id="rId1" Type="http://schemas.openxmlformats.org/officeDocument/2006/relationships/slideLayout" Target="../slideLayouts/slideLayout7.xml"/><Relationship Id="rId6" Type="http://schemas.openxmlformats.org/officeDocument/2006/relationships/image" Target="../media/image42.jpeg"/><Relationship Id="rId5" Type="http://schemas.openxmlformats.org/officeDocument/2006/relationships/hyperlink" Target="http://www.loghomefloorplansonline.com/wp-content/uploads/2010/02/hengr2.jpg" TargetMode="External"/><Relationship Id="rId4" Type="http://schemas.openxmlformats.org/officeDocument/2006/relationships/image" Target="../media/image41.jpeg"/></Relationships>
</file>

<file path=ppt/slides/_rels/slide57.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xml"/><Relationship Id="rId4" Type="http://schemas.openxmlformats.org/officeDocument/2006/relationships/image" Target="../media/image46.jpeg"/></Relationships>
</file>

<file path=ppt/slides/_rels/slide59.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hyperlink" Target="http://en.wikipedia.org/wiki/File:Serpula_lacrimans.jpg" TargetMode="External"/><Relationship Id="rId2" Type="http://schemas.openxmlformats.org/officeDocument/2006/relationships/image" Target="../media/image51.jpeg"/><Relationship Id="rId1" Type="http://schemas.openxmlformats.org/officeDocument/2006/relationships/slideLayout" Target="../slideLayouts/slideLayout7.xml"/><Relationship Id="rId6" Type="http://schemas.openxmlformats.org/officeDocument/2006/relationships/image" Target="../media/image54.gif"/><Relationship Id="rId5" Type="http://schemas.openxmlformats.org/officeDocument/2006/relationships/image" Target="../media/image53.jpeg"/><Relationship Id="rId4" Type="http://schemas.openxmlformats.org/officeDocument/2006/relationships/image" Target="../media/image52.jpeg"/></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hyperlink" Target="http://www.youtube.com/watch?v=daWqdCw7eGY"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772400" cy="1371599"/>
          </a:xfrm>
        </p:spPr>
        <p:txBody>
          <a:bodyPr/>
          <a:lstStyle/>
          <a:p>
            <a:r>
              <a:rPr lang="en-US" i="1" dirty="0" smtClean="0"/>
              <a:t>Materials and Services</a:t>
            </a:r>
            <a:endParaRPr lang="en-US" i="1" dirty="0"/>
          </a:p>
        </p:txBody>
      </p:sp>
      <p:sp>
        <p:nvSpPr>
          <p:cNvPr id="3" name="Subtitle 2"/>
          <p:cNvSpPr>
            <a:spLocks noGrp="1"/>
          </p:cNvSpPr>
          <p:nvPr>
            <p:ph type="subTitle" idx="1"/>
          </p:nvPr>
        </p:nvSpPr>
        <p:spPr>
          <a:xfrm>
            <a:off x="457200" y="2895600"/>
            <a:ext cx="8001000" cy="3200400"/>
          </a:xfrm>
        </p:spPr>
        <p:txBody>
          <a:bodyPr>
            <a:normAutofit/>
          </a:bodyPr>
          <a:lstStyle/>
          <a:p>
            <a:r>
              <a:rPr lang="en-US" sz="2000" b="1" dirty="0" smtClean="0">
                <a:solidFill>
                  <a:schemeClr val="tx1">
                    <a:lumMod val="50000"/>
                    <a:lumOff val="50000"/>
                  </a:schemeClr>
                </a:solidFill>
              </a:rPr>
              <a:t>WALES INSTITUTE OF SCIENCE AND ART</a:t>
            </a:r>
            <a:endParaRPr lang="en-US" sz="2000" b="1" dirty="0" smtClean="0">
              <a:solidFill>
                <a:schemeClr val="tx1">
                  <a:lumMod val="50000"/>
                  <a:lumOff val="50000"/>
                </a:schemeClr>
              </a:solidFill>
            </a:endParaRPr>
          </a:p>
          <a:p>
            <a:r>
              <a:rPr lang="en-US" sz="2000" b="1" dirty="0" smtClean="0"/>
              <a:t>School of The Built and Natural Environment</a:t>
            </a:r>
          </a:p>
          <a:p>
            <a:endParaRPr lang="en-US" b="1" dirty="0" smtClean="0">
              <a:solidFill>
                <a:schemeClr val="accent1">
                  <a:lumMod val="75000"/>
                </a:schemeClr>
              </a:solidFill>
            </a:endParaRPr>
          </a:p>
          <a:p>
            <a:endParaRPr lang="en-US" b="1" dirty="0" smtClean="0">
              <a:solidFill>
                <a:schemeClr val="accent1">
                  <a:lumMod val="75000"/>
                </a:schemeClr>
              </a:solidFill>
            </a:endParaRPr>
          </a:p>
          <a:p>
            <a:r>
              <a:rPr lang="en-US" sz="1600" b="1" dirty="0" smtClean="0"/>
              <a:t>Allan </a:t>
            </a:r>
            <a:r>
              <a:rPr lang="en-US" sz="1600" b="1" dirty="0" err="1" smtClean="0"/>
              <a:t>Nantel</a:t>
            </a:r>
            <a:r>
              <a:rPr lang="en-US" sz="1600" b="1" dirty="0" smtClean="0"/>
              <a:t> </a:t>
            </a:r>
          </a:p>
          <a:p>
            <a:r>
              <a:rPr lang="en-US" sz="1600" dirty="0" smtClean="0"/>
              <a:t>October 2019</a:t>
            </a:r>
            <a:endParaRPr lang="en-US" sz="16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44562"/>
          </a:xfrm>
        </p:spPr>
        <p:txBody>
          <a:bodyPr/>
          <a:lstStyle/>
          <a:p>
            <a:r>
              <a:rPr lang="en-US" dirty="0" smtClean="0"/>
              <a:t>Materials and Services</a:t>
            </a:r>
            <a:endParaRPr lang="en-US" dirty="0"/>
          </a:p>
        </p:txBody>
      </p:sp>
      <p:sp>
        <p:nvSpPr>
          <p:cNvPr id="3" name="Content Placeholder 2"/>
          <p:cNvSpPr>
            <a:spLocks noGrp="1"/>
          </p:cNvSpPr>
          <p:nvPr>
            <p:ph idx="1"/>
          </p:nvPr>
        </p:nvSpPr>
        <p:spPr>
          <a:xfrm>
            <a:off x="457200" y="1935480"/>
            <a:ext cx="7848600" cy="4389120"/>
          </a:xfrm>
        </p:spPr>
        <p:txBody>
          <a:bodyPr/>
          <a:lstStyle/>
          <a:p>
            <a:pPr>
              <a:buNone/>
            </a:pPr>
            <a:r>
              <a:rPr lang="en-US" b="1" u="sng" dirty="0" smtClean="0"/>
              <a:t>Aims</a:t>
            </a:r>
          </a:p>
          <a:p>
            <a:pPr>
              <a:buNone/>
            </a:pPr>
            <a:endParaRPr lang="en-US" b="1" u="sng" dirty="0" smtClean="0"/>
          </a:p>
          <a:p>
            <a:pPr lvl="1" algn="just">
              <a:buFont typeface="Arial" pitchFamily="34" charset="0"/>
              <a:buChar char="•"/>
            </a:pPr>
            <a:r>
              <a:rPr lang="en-US" dirty="0" smtClean="0"/>
              <a:t>To provide a basic knowledge of the characteristics  and properties of the materials in use in the construction industry.</a:t>
            </a:r>
          </a:p>
          <a:p>
            <a:pPr lvl="1" algn="just"/>
            <a:endParaRPr lang="en-US" dirty="0" smtClean="0"/>
          </a:p>
          <a:p>
            <a:pPr lvl="1" algn="just">
              <a:buFont typeface="Arial" pitchFamily="34" charset="0"/>
              <a:buChar char="•"/>
            </a:pPr>
            <a:r>
              <a:rPr lang="en-US" dirty="0" smtClean="0"/>
              <a:t>To provide an introduction to scientific principles affecting comfort levels in buildings and how services are provided for this.</a:t>
            </a:r>
            <a:endParaRPr lang="en-US"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Materials and Services</a:t>
            </a:r>
            <a:endParaRPr lang="en-US" dirty="0"/>
          </a:p>
        </p:txBody>
      </p:sp>
      <p:sp>
        <p:nvSpPr>
          <p:cNvPr id="3" name="Content Placeholder 2"/>
          <p:cNvSpPr>
            <a:spLocks noGrp="1"/>
          </p:cNvSpPr>
          <p:nvPr>
            <p:ph idx="1"/>
          </p:nvPr>
        </p:nvSpPr>
        <p:spPr>
          <a:xfrm>
            <a:off x="228600" y="1371600"/>
            <a:ext cx="8686800" cy="4754563"/>
          </a:xfrm>
        </p:spPr>
        <p:txBody>
          <a:bodyPr>
            <a:normAutofit fontScale="92500" lnSpcReduction="10000"/>
          </a:bodyPr>
          <a:lstStyle/>
          <a:p>
            <a:pPr>
              <a:buNone/>
            </a:pPr>
            <a:r>
              <a:rPr lang="en-US" b="1" u="sng" dirty="0" smtClean="0"/>
              <a:t>Outcome </a:t>
            </a:r>
          </a:p>
          <a:p>
            <a:pPr>
              <a:buNone/>
            </a:pPr>
            <a:endParaRPr lang="en-US" b="1" u="sng" dirty="0" smtClean="0"/>
          </a:p>
          <a:p>
            <a:pPr lvl="1">
              <a:buSzPct val="100000"/>
              <a:buNone/>
            </a:pPr>
            <a:r>
              <a:rPr lang="en-US" dirty="0" smtClean="0"/>
              <a:t>On successful completion of this module, you will be able to  :-  </a:t>
            </a:r>
          </a:p>
          <a:p>
            <a:pPr lvl="1">
              <a:buSzPct val="100000"/>
              <a:buNone/>
            </a:pPr>
            <a:endParaRPr lang="en-US" dirty="0" smtClean="0"/>
          </a:p>
          <a:p>
            <a:pPr lvl="1">
              <a:buSzPct val="100000"/>
              <a:buNone/>
            </a:pPr>
            <a:r>
              <a:rPr lang="en-US" dirty="0" smtClean="0"/>
              <a:t>  		</a:t>
            </a:r>
            <a:r>
              <a:rPr lang="en-US" sz="2100" dirty="0" smtClean="0"/>
              <a:t>1. Investigate and evaluate the characteristics and properties       		    of construction materials.</a:t>
            </a:r>
          </a:p>
          <a:p>
            <a:pPr marL="1371600" lvl="2" indent="-457200">
              <a:buFont typeface="+mj-lt"/>
              <a:buAutoNum type="arabicPeriod"/>
            </a:pPr>
            <a:endParaRPr lang="en-US" dirty="0" smtClean="0"/>
          </a:p>
          <a:p>
            <a:pPr marL="1371600" lvl="2" indent="-457200">
              <a:buClrTx/>
              <a:buSzPct val="105000"/>
              <a:buNone/>
            </a:pPr>
            <a:r>
              <a:rPr lang="en-US" dirty="0" smtClean="0"/>
              <a:t>2. Investigate and apply scientific principles to services installation, </a:t>
            </a:r>
          </a:p>
          <a:p>
            <a:pPr marL="1371600" lvl="2" indent="-457200">
              <a:buClrTx/>
              <a:buSzPct val="105000"/>
              <a:buNone/>
            </a:pPr>
            <a:r>
              <a:rPr lang="en-US" dirty="0" smtClean="0"/>
              <a:t>    and determine comfort levels in the design and use of buildings.</a:t>
            </a:r>
          </a:p>
          <a:p>
            <a:pPr marL="1371600" lvl="2" indent="-457200">
              <a:buClrTx/>
              <a:buSzPct val="105000"/>
              <a:buFont typeface="+mj-lt"/>
              <a:buAutoNum type="arabicPeriod"/>
            </a:pPr>
            <a:endParaRPr lang="en-US" dirty="0" smtClean="0"/>
          </a:p>
          <a:p>
            <a:pPr marL="1371600" lvl="2" indent="-457200">
              <a:buClrTx/>
              <a:buSzPct val="105000"/>
              <a:buFont typeface="+mj-lt"/>
              <a:buAutoNum type="arabicPeriod"/>
            </a:pPr>
            <a:endParaRPr lang="en-US" dirty="0" smtClean="0"/>
          </a:p>
          <a:p>
            <a:pPr marL="1371600" lvl="2" indent="-457200">
              <a:buClrTx/>
              <a:buSzPct val="105000"/>
              <a:buNone/>
            </a:pPr>
            <a:r>
              <a:rPr lang="en-US" dirty="0" smtClean="0"/>
              <a:t>3. Analyse the effects of structural behaviour on construction</a:t>
            </a:r>
          </a:p>
          <a:p>
            <a:pPr marL="1371600" lvl="2" indent="-457200">
              <a:buClrTx/>
              <a:buSzPct val="105000"/>
              <a:buNone/>
            </a:pPr>
            <a:r>
              <a:rPr lang="en-US" dirty="0" smtClean="0"/>
              <a:t>    components.</a:t>
            </a:r>
            <a:endParaRPr lang="en-US"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Materials and Services</a:t>
            </a:r>
            <a:endParaRPr lang="en-US" dirty="0"/>
          </a:p>
        </p:txBody>
      </p:sp>
      <p:sp>
        <p:nvSpPr>
          <p:cNvPr id="3" name="Content Placeholder 2"/>
          <p:cNvSpPr>
            <a:spLocks noGrp="1"/>
          </p:cNvSpPr>
          <p:nvPr>
            <p:ph idx="1"/>
          </p:nvPr>
        </p:nvSpPr>
        <p:spPr>
          <a:xfrm>
            <a:off x="457200" y="1143000"/>
            <a:ext cx="8229600" cy="5257800"/>
          </a:xfrm>
        </p:spPr>
        <p:txBody>
          <a:bodyPr>
            <a:normAutofit fontScale="92500" lnSpcReduction="20000"/>
          </a:bodyPr>
          <a:lstStyle/>
          <a:p>
            <a:pPr>
              <a:buNone/>
            </a:pPr>
            <a:r>
              <a:rPr lang="en-US" sz="2800" b="1" u="sng" dirty="0" smtClean="0"/>
              <a:t>Indicative Content 1</a:t>
            </a:r>
          </a:p>
          <a:p>
            <a:pPr lvl="1">
              <a:buFont typeface="Wingdings" pitchFamily="2" charset="2"/>
              <a:buChar char="§"/>
            </a:pPr>
            <a:r>
              <a:rPr lang="en-US" dirty="0" smtClean="0"/>
              <a:t>Characteristics, properties and use of materials</a:t>
            </a:r>
          </a:p>
          <a:p>
            <a:pPr lvl="2">
              <a:buFont typeface="Wingdings" pitchFamily="2" charset="2"/>
              <a:buChar char="Ø"/>
            </a:pPr>
            <a:r>
              <a:rPr lang="en-US" dirty="0" smtClean="0"/>
              <a:t> </a:t>
            </a:r>
            <a:r>
              <a:rPr lang="en-US" i="1" dirty="0" smtClean="0"/>
              <a:t>Properties, design criteria, specifications and uses</a:t>
            </a:r>
            <a:endParaRPr lang="en-US" dirty="0" smtClean="0"/>
          </a:p>
          <a:p>
            <a:pPr lvl="3">
              <a:buFont typeface="Wingdings" pitchFamily="2" charset="2"/>
              <a:buChar char="v"/>
            </a:pPr>
            <a:r>
              <a:rPr lang="en-US" dirty="0" smtClean="0"/>
              <a:t>Concrete</a:t>
            </a:r>
          </a:p>
          <a:p>
            <a:pPr lvl="3">
              <a:buFont typeface="Wingdings" pitchFamily="2" charset="2"/>
              <a:buChar char="v"/>
            </a:pPr>
            <a:r>
              <a:rPr lang="en-US" dirty="0" smtClean="0"/>
              <a:t>Metals and alloys </a:t>
            </a:r>
          </a:p>
          <a:p>
            <a:pPr lvl="3">
              <a:buNone/>
            </a:pPr>
            <a:r>
              <a:rPr lang="en-US" sz="1600" dirty="0" smtClean="0"/>
              <a:t>    (eg iron, steel, zinc, copper, brass, aluminium </a:t>
            </a:r>
          </a:p>
          <a:p>
            <a:pPr lvl="3">
              <a:buNone/>
            </a:pPr>
            <a:r>
              <a:rPr lang="en-US" sz="1600" dirty="0" smtClean="0"/>
              <a:t>    and lead)</a:t>
            </a:r>
          </a:p>
          <a:p>
            <a:pPr lvl="3">
              <a:buFont typeface="Wingdings" pitchFamily="2" charset="2"/>
              <a:buChar char="v"/>
            </a:pPr>
            <a:r>
              <a:rPr lang="en-US" dirty="0" smtClean="0"/>
              <a:t>Timber and timber products</a:t>
            </a:r>
          </a:p>
          <a:p>
            <a:pPr lvl="3">
              <a:buFont typeface="Wingdings" pitchFamily="2" charset="2"/>
              <a:buChar char="v"/>
            </a:pPr>
            <a:r>
              <a:rPr lang="en-US" dirty="0" smtClean="0"/>
              <a:t>Glass</a:t>
            </a:r>
          </a:p>
          <a:p>
            <a:pPr lvl="3">
              <a:buFont typeface="Wingdings" pitchFamily="2" charset="2"/>
              <a:buChar char="v"/>
            </a:pPr>
            <a:r>
              <a:rPr lang="en-US" dirty="0" smtClean="0"/>
              <a:t>Clay products </a:t>
            </a:r>
            <a:r>
              <a:rPr lang="en-US" sz="1600" dirty="0" smtClean="0"/>
              <a:t>(e.g. bricks, blocks and tiles)</a:t>
            </a:r>
          </a:p>
          <a:p>
            <a:pPr lvl="3">
              <a:buFont typeface="Wingdings" pitchFamily="2" charset="2"/>
              <a:buChar char="v"/>
            </a:pPr>
            <a:r>
              <a:rPr lang="en-US" dirty="0" smtClean="0"/>
              <a:t>Plastics </a:t>
            </a:r>
          </a:p>
          <a:p>
            <a:pPr lvl="3">
              <a:buFont typeface="Wingdings" pitchFamily="2" charset="2"/>
              <a:buChar char="v"/>
            </a:pPr>
            <a:r>
              <a:rPr lang="en-US" dirty="0" smtClean="0"/>
              <a:t>Coatings and finishes </a:t>
            </a:r>
          </a:p>
          <a:p>
            <a:pPr lvl="3">
              <a:buNone/>
            </a:pPr>
            <a:r>
              <a:rPr lang="en-US" sz="1600" dirty="0" smtClean="0"/>
              <a:t>     (e.g. paint, insulation materials, vapour barriers </a:t>
            </a:r>
          </a:p>
          <a:p>
            <a:pPr lvl="3">
              <a:buNone/>
            </a:pPr>
            <a:r>
              <a:rPr lang="en-US" sz="1600" dirty="0" smtClean="0"/>
              <a:t>      and damp proofing barriers)</a:t>
            </a:r>
          </a:p>
          <a:p>
            <a:pPr lvl="2">
              <a:buFont typeface="Wingdings" pitchFamily="2" charset="2"/>
              <a:buChar char="Ø"/>
            </a:pPr>
            <a:endParaRPr lang="en-US" i="1" dirty="0" smtClean="0"/>
          </a:p>
          <a:p>
            <a:pPr lvl="2">
              <a:buFont typeface="Wingdings" pitchFamily="2" charset="2"/>
              <a:buChar char="Ø"/>
            </a:pPr>
            <a:r>
              <a:rPr lang="en-US" i="1" dirty="0" smtClean="0"/>
              <a:t>Experiments and Calculations </a:t>
            </a:r>
            <a:r>
              <a:rPr lang="en-US" sz="2000" dirty="0" smtClean="0"/>
              <a:t>associated with the scientific principles.</a:t>
            </a:r>
          </a:p>
          <a:p>
            <a:pPr lvl="1">
              <a:buNone/>
            </a:pPr>
            <a:endParaRPr lang="en-US" dirty="0" smtClean="0"/>
          </a:p>
        </p:txBody>
      </p:sp>
      <p:pic>
        <p:nvPicPr>
          <p:cNvPr id="4" name="Picture 2" descr="C:\Users\Vista\Desktop\construction-materials-collage_~k7266736.jpg"/>
          <p:cNvPicPr>
            <a:picLocks noChangeAspect="1" noChangeArrowheads="1"/>
          </p:cNvPicPr>
          <p:nvPr/>
        </p:nvPicPr>
        <p:blipFill>
          <a:blip r:embed="rId2" cstate="print"/>
          <a:srcRect/>
          <a:stretch>
            <a:fillRect/>
          </a:stretch>
        </p:blipFill>
        <p:spPr bwMode="auto">
          <a:xfrm>
            <a:off x="5943600" y="2133600"/>
            <a:ext cx="3014641" cy="3200400"/>
          </a:xfrm>
          <a:prstGeom prst="rect">
            <a:avLst/>
          </a:prstGeom>
          <a:noFill/>
          <a:ln w="19050">
            <a:solidFill>
              <a:schemeClr val="tx1"/>
            </a:solidFill>
          </a:ln>
        </p:spPr>
      </p:pic>
      <p:sp>
        <p:nvSpPr>
          <p:cNvPr id="6" name="Rectangle 5"/>
          <p:cNvSpPr/>
          <p:nvPr/>
        </p:nvSpPr>
        <p:spPr>
          <a:xfrm>
            <a:off x="5943600" y="5192282"/>
            <a:ext cx="2971800" cy="762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52400" y="609600"/>
            <a:ext cx="8229600" cy="4983163"/>
          </a:xfrm>
        </p:spPr>
        <p:txBody>
          <a:bodyPr>
            <a:normAutofit lnSpcReduction="10000"/>
          </a:bodyPr>
          <a:lstStyle/>
          <a:p>
            <a:pPr>
              <a:buNone/>
            </a:pPr>
            <a:r>
              <a:rPr lang="en-US" b="1" u="sng" dirty="0" smtClean="0"/>
              <a:t>Indicative Content 2</a:t>
            </a:r>
          </a:p>
          <a:p>
            <a:pPr lvl="1">
              <a:buFont typeface="Wingdings" pitchFamily="2" charset="2"/>
              <a:buChar char="§"/>
            </a:pPr>
            <a:endParaRPr lang="en-US" dirty="0" smtClean="0"/>
          </a:p>
          <a:p>
            <a:pPr lvl="1">
              <a:buSzPct val="100000"/>
              <a:buFont typeface="Wingdings" pitchFamily="2" charset="2"/>
              <a:buChar char="§"/>
            </a:pPr>
            <a:r>
              <a:rPr lang="en-US" dirty="0" smtClean="0"/>
              <a:t>Apply scientific principles and determine comfort levels</a:t>
            </a:r>
          </a:p>
          <a:p>
            <a:pPr lvl="1">
              <a:buSzPct val="100000"/>
              <a:buNone/>
            </a:pPr>
            <a:r>
              <a:rPr lang="en-US" dirty="0" smtClean="0"/>
              <a:t>	Question:</a:t>
            </a:r>
          </a:p>
          <a:p>
            <a:pPr lvl="2">
              <a:buSzPct val="80000"/>
              <a:buFont typeface="Wingdings" pitchFamily="2" charset="2"/>
              <a:buChar char="Ø"/>
            </a:pPr>
            <a:r>
              <a:rPr lang="en-US" sz="2800" i="1" dirty="0" smtClean="0"/>
              <a:t>What principles and factors affect comfort levels </a:t>
            </a:r>
            <a:r>
              <a:rPr lang="en-US" sz="2800" dirty="0" smtClean="0"/>
              <a:t>? </a:t>
            </a:r>
          </a:p>
          <a:p>
            <a:pPr lvl="2">
              <a:buSzPct val="80000"/>
              <a:buFont typeface="Wingdings" pitchFamily="2" charset="2"/>
              <a:buChar char="Ø"/>
            </a:pPr>
            <a:endParaRPr lang="en-US" dirty="0" smtClean="0"/>
          </a:p>
          <a:p>
            <a:pPr lvl="3">
              <a:buSzPct val="80000"/>
              <a:buFont typeface="Wingdings" pitchFamily="2" charset="2"/>
              <a:buChar char="v"/>
            </a:pPr>
            <a:r>
              <a:rPr lang="en-US" dirty="0" smtClean="0"/>
              <a:t> </a:t>
            </a:r>
            <a:r>
              <a:rPr lang="en-US" b="1" dirty="0" smtClean="0">
                <a:solidFill>
                  <a:srgbClr val="0070C0"/>
                </a:solidFill>
              </a:rPr>
              <a:t>Thermal properties of materials</a:t>
            </a:r>
          </a:p>
          <a:p>
            <a:pPr lvl="3">
              <a:buSzPct val="80000"/>
              <a:buFont typeface="Wingdings" pitchFamily="2" charset="2"/>
              <a:buChar char="v"/>
            </a:pPr>
            <a:r>
              <a:rPr lang="en-US" dirty="0" smtClean="0"/>
              <a:t> </a:t>
            </a:r>
            <a:r>
              <a:rPr lang="en-US" b="1" dirty="0" smtClean="0">
                <a:solidFill>
                  <a:srgbClr val="0070C0"/>
                </a:solidFill>
              </a:rPr>
              <a:t>Heat losses and heat gains</a:t>
            </a:r>
          </a:p>
          <a:p>
            <a:pPr lvl="3">
              <a:buSzPct val="80000"/>
              <a:buFont typeface="Wingdings" pitchFamily="2" charset="2"/>
              <a:buChar char="v"/>
            </a:pPr>
            <a:r>
              <a:rPr lang="en-US" dirty="0" smtClean="0"/>
              <a:t> </a:t>
            </a:r>
            <a:r>
              <a:rPr lang="en-US" b="1" dirty="0" smtClean="0">
                <a:solidFill>
                  <a:srgbClr val="0070C0"/>
                </a:solidFill>
              </a:rPr>
              <a:t>Illumination (natural and artificial</a:t>
            </a:r>
            <a:r>
              <a:rPr lang="en-US" dirty="0" smtClean="0"/>
              <a:t>)</a:t>
            </a:r>
          </a:p>
          <a:p>
            <a:pPr lvl="3">
              <a:buSzPct val="80000"/>
              <a:buFont typeface="Wingdings" pitchFamily="2" charset="2"/>
              <a:buChar char="v"/>
            </a:pPr>
            <a:r>
              <a:rPr lang="en-US" dirty="0" smtClean="0"/>
              <a:t> </a:t>
            </a:r>
            <a:r>
              <a:rPr lang="en-US" b="1" dirty="0" smtClean="0">
                <a:solidFill>
                  <a:srgbClr val="0070C0"/>
                </a:solidFill>
              </a:rPr>
              <a:t>Sound transmission </a:t>
            </a:r>
          </a:p>
          <a:p>
            <a:pPr lvl="3">
              <a:buSzPct val="80000"/>
              <a:buFont typeface="Wingdings" pitchFamily="2" charset="2"/>
              <a:buChar char="v"/>
            </a:pPr>
            <a:r>
              <a:rPr lang="en-US" dirty="0" smtClean="0"/>
              <a:t> </a:t>
            </a:r>
            <a:r>
              <a:rPr lang="en-US" b="1" dirty="0" smtClean="0">
                <a:solidFill>
                  <a:srgbClr val="0070C0"/>
                </a:solidFill>
              </a:rPr>
              <a:t>Provision of hot/cold </a:t>
            </a:r>
            <a:r>
              <a:rPr lang="en-US" b="1" dirty="0" smtClean="0">
                <a:solidFill>
                  <a:srgbClr val="0070C0"/>
                </a:solidFill>
              </a:rPr>
              <a:t>water/waste removal</a:t>
            </a:r>
            <a:endParaRPr lang="en-US" b="1" dirty="0" smtClean="0">
              <a:solidFill>
                <a:srgbClr val="0070C0"/>
              </a:solidFill>
            </a:endParaRPr>
          </a:p>
          <a:p>
            <a:pPr lvl="3">
              <a:buSzPct val="80000"/>
              <a:buFont typeface="Wingdings" pitchFamily="2" charset="2"/>
              <a:buChar char="v"/>
            </a:pPr>
            <a:r>
              <a:rPr lang="en-US" dirty="0" smtClean="0"/>
              <a:t>  </a:t>
            </a:r>
            <a:r>
              <a:rPr lang="en-US" b="1" dirty="0" smtClean="0">
                <a:solidFill>
                  <a:srgbClr val="0070C0"/>
                </a:solidFill>
              </a:rPr>
              <a:t>Air Quality</a:t>
            </a:r>
          </a:p>
          <a:p>
            <a:pPr lvl="3">
              <a:buSzPct val="80000"/>
              <a:buNone/>
            </a:pPr>
            <a:endParaRPr lang="en-US" dirty="0" smtClean="0"/>
          </a:p>
          <a:p>
            <a:pPr lvl="3">
              <a:buSzPct val="80000"/>
              <a:buNone/>
            </a:pPr>
            <a:endParaRPr lang="en-US" dirty="0" smtClean="0"/>
          </a:p>
          <a:p>
            <a:pPr lvl="3">
              <a:buSzPct val="80000"/>
              <a:buNone/>
            </a:pPr>
            <a:endParaRPr lang="en-US" dirty="0" smtClean="0"/>
          </a:p>
          <a:p>
            <a:pPr lvl="3">
              <a:buSzPct val="80000"/>
              <a:buNone/>
            </a:pPr>
            <a:endParaRPr lang="en-US" dirty="0" smtClean="0"/>
          </a:p>
        </p:txBody>
      </p:sp>
      <p:pic>
        <p:nvPicPr>
          <p:cNvPr id="7" name="Picture 6" descr="thermal images.jpg"/>
          <p:cNvPicPr>
            <a:picLocks noChangeAspect="1"/>
          </p:cNvPicPr>
          <p:nvPr/>
        </p:nvPicPr>
        <p:blipFill>
          <a:blip r:embed="rId2" cstate="print"/>
          <a:stretch>
            <a:fillRect/>
          </a:stretch>
        </p:blipFill>
        <p:spPr>
          <a:xfrm>
            <a:off x="6858000" y="3657600"/>
            <a:ext cx="2203343" cy="3033268"/>
          </a:xfrm>
          <a:prstGeom prst="rect">
            <a:avLst/>
          </a:prstGeom>
          <a:ln w="19050">
            <a:solidFill>
              <a:schemeClr val="tx1"/>
            </a:solid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anim calcmode="lin" valueType="num">
                                      <p:cBhvr additive="base">
                                        <p:cTn id="1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 calcmode="lin" valueType="num">
                                      <p:cBhvr additive="base">
                                        <p:cTn id="1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anim calcmode="lin" valueType="num">
                                      <p:cBhvr additive="base">
                                        <p:cTn id="2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anim calcmode="lin" valueType="num">
                                      <p:cBhvr additive="base">
                                        <p:cTn id="3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1" end="11"/>
                                            </p:txEl>
                                          </p:spTgt>
                                        </p:tgtEl>
                                        <p:attrNameLst>
                                          <p:attrName>style.visibility</p:attrName>
                                        </p:attrNameLst>
                                      </p:cBhvr>
                                      <p:to>
                                        <p:strVal val="visible"/>
                                      </p:to>
                                    </p:set>
                                    <p:anim calcmode="lin" valueType="num">
                                      <p:cBhvr additive="base">
                                        <p:cTn id="37"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838200"/>
            <a:ext cx="8229600" cy="5486400"/>
          </a:xfrm>
        </p:spPr>
        <p:txBody>
          <a:bodyPr>
            <a:normAutofit/>
          </a:bodyPr>
          <a:lstStyle/>
          <a:p>
            <a:pPr>
              <a:buNone/>
            </a:pPr>
            <a:r>
              <a:rPr lang="en-US" b="1" u="sng" dirty="0" smtClean="0"/>
              <a:t>Indicative Content 3</a:t>
            </a:r>
          </a:p>
          <a:p>
            <a:pPr lvl="1">
              <a:buFont typeface="Wingdings" pitchFamily="2" charset="2"/>
              <a:buChar char="§"/>
            </a:pPr>
            <a:endParaRPr lang="en-US" dirty="0" smtClean="0"/>
          </a:p>
          <a:p>
            <a:pPr lvl="1">
              <a:buFont typeface="Wingdings" pitchFamily="2" charset="2"/>
              <a:buChar char="§"/>
            </a:pPr>
            <a:r>
              <a:rPr lang="en-US" dirty="0" smtClean="0"/>
              <a:t>Structural behaviour of construction components</a:t>
            </a:r>
          </a:p>
          <a:p>
            <a:pPr lvl="2">
              <a:buNone/>
            </a:pPr>
            <a:r>
              <a:rPr lang="en-US" dirty="0" smtClean="0"/>
              <a:t>	Question:</a:t>
            </a:r>
          </a:p>
          <a:p>
            <a:pPr lvl="2">
              <a:buFont typeface="Wingdings" pitchFamily="2" charset="2"/>
              <a:buChar char="Ø"/>
            </a:pPr>
            <a:r>
              <a:rPr lang="en-US" sz="2600" i="1" dirty="0" smtClean="0"/>
              <a:t>What does Structural behaviour depend on??</a:t>
            </a:r>
          </a:p>
          <a:p>
            <a:pPr lvl="2">
              <a:buFont typeface="Wingdings" pitchFamily="2" charset="2"/>
              <a:buChar char="Ø"/>
            </a:pPr>
            <a:endParaRPr lang="en-US" dirty="0" smtClean="0"/>
          </a:p>
          <a:p>
            <a:pPr lvl="2">
              <a:buFont typeface="Wingdings" pitchFamily="2" charset="2"/>
              <a:buChar char="v"/>
            </a:pPr>
            <a:r>
              <a:rPr lang="en-US" b="1" dirty="0" smtClean="0">
                <a:solidFill>
                  <a:srgbClr val="0070C0"/>
                </a:solidFill>
              </a:rPr>
              <a:t>The  use of the building</a:t>
            </a:r>
          </a:p>
          <a:p>
            <a:pPr lvl="2">
              <a:buFont typeface="Wingdings" pitchFamily="2" charset="2"/>
              <a:buChar char="v"/>
            </a:pPr>
            <a:r>
              <a:rPr lang="en-US" b="1" dirty="0" smtClean="0">
                <a:solidFill>
                  <a:srgbClr val="0070C0"/>
                </a:solidFill>
              </a:rPr>
              <a:t>Its </a:t>
            </a:r>
            <a:r>
              <a:rPr lang="en-US" b="1" dirty="0">
                <a:solidFill>
                  <a:srgbClr val="0070C0"/>
                </a:solidFill>
              </a:rPr>
              <a:t>loading </a:t>
            </a:r>
            <a:endParaRPr lang="en-US" b="1" dirty="0" smtClean="0">
              <a:solidFill>
                <a:srgbClr val="0070C0"/>
              </a:solidFill>
            </a:endParaRPr>
          </a:p>
          <a:p>
            <a:pPr lvl="2">
              <a:buFont typeface="Wingdings" pitchFamily="2" charset="2"/>
              <a:buChar char="v"/>
            </a:pPr>
            <a:r>
              <a:rPr lang="en-US" b="1" dirty="0" smtClean="0">
                <a:solidFill>
                  <a:srgbClr val="0070C0"/>
                </a:solidFill>
              </a:rPr>
              <a:t>The inherent properties </a:t>
            </a:r>
          </a:p>
          <a:p>
            <a:pPr lvl="2">
              <a:buNone/>
            </a:pPr>
            <a:r>
              <a:rPr lang="en-US" dirty="0" smtClean="0"/>
              <a:t>     </a:t>
            </a:r>
            <a:r>
              <a:rPr lang="en-US" b="1" dirty="0" smtClean="0">
                <a:solidFill>
                  <a:srgbClr val="0070C0"/>
                </a:solidFill>
              </a:rPr>
              <a:t>of the materials used </a:t>
            </a:r>
          </a:p>
          <a:p>
            <a:pPr lvl="2">
              <a:buNone/>
            </a:pPr>
            <a:r>
              <a:rPr lang="en-US" dirty="0" smtClean="0"/>
              <a:t>     </a:t>
            </a:r>
            <a:r>
              <a:rPr lang="en-US" b="1" dirty="0" smtClean="0">
                <a:solidFill>
                  <a:srgbClr val="0070C0"/>
                </a:solidFill>
              </a:rPr>
              <a:t>to construct it</a:t>
            </a:r>
          </a:p>
          <a:p>
            <a:pPr lvl="2">
              <a:buNone/>
            </a:pPr>
            <a:endParaRPr lang="en-US" dirty="0" smtClean="0"/>
          </a:p>
        </p:txBody>
      </p:sp>
      <p:pic>
        <p:nvPicPr>
          <p:cNvPr id="2052" name="Picture 4" descr="File:Marina Bay Sands in the evening - 20101120.jpg">
            <a:hlinkClick r:id="rId2"/>
          </p:cNvPr>
          <p:cNvPicPr>
            <a:picLocks noChangeAspect="1" noChangeArrowheads="1"/>
          </p:cNvPicPr>
          <p:nvPr/>
        </p:nvPicPr>
        <p:blipFill>
          <a:blip r:embed="rId3" cstate="print"/>
          <a:srcRect/>
          <a:stretch>
            <a:fillRect/>
          </a:stretch>
        </p:blipFill>
        <p:spPr bwMode="auto">
          <a:xfrm>
            <a:off x="4686370" y="3733800"/>
            <a:ext cx="3848029" cy="2563750"/>
          </a:xfrm>
          <a:prstGeom prst="rect">
            <a:avLst/>
          </a:prstGeom>
          <a:noFill/>
          <a:ln w="19050">
            <a:solidFill>
              <a:schemeClr val="tx1"/>
            </a:solidFill>
          </a:ln>
        </p:spPr>
      </p:pic>
      <p:sp>
        <p:nvSpPr>
          <p:cNvPr id="5" name="Rectangle 4"/>
          <p:cNvSpPr/>
          <p:nvPr/>
        </p:nvSpPr>
        <p:spPr>
          <a:xfrm>
            <a:off x="4800600" y="6324600"/>
            <a:ext cx="38862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solidFill>
                  <a:schemeClr val="tx1"/>
                </a:solidFill>
              </a:rPr>
              <a:t>Marina Bay Sands, Singapore</a:t>
            </a:r>
            <a:endParaRPr lang="en-US" dirty="0">
              <a:solidFill>
                <a:schemeClr val="tx1"/>
              </a:solidFill>
            </a:endParaRPr>
          </a:p>
        </p:txBody>
      </p:sp>
      <p:sp>
        <p:nvSpPr>
          <p:cNvPr id="6" name="TextBox 5"/>
          <p:cNvSpPr txBox="1"/>
          <p:nvPr/>
        </p:nvSpPr>
        <p:spPr>
          <a:xfrm>
            <a:off x="685800" y="5791200"/>
            <a:ext cx="3886200" cy="707886"/>
          </a:xfrm>
          <a:prstGeom prst="rect">
            <a:avLst/>
          </a:prstGeom>
          <a:noFill/>
        </p:spPr>
        <p:txBody>
          <a:bodyPr wrap="square" rtlCol="0">
            <a:spAutoFit/>
          </a:bodyPr>
          <a:lstStyle/>
          <a:p>
            <a:r>
              <a:rPr lang="en-US" sz="2000" b="1" dirty="0" smtClean="0"/>
              <a:t>Lets use one of the world’s most stunning buildings as an example:</a:t>
            </a:r>
            <a:endParaRPr lang="en-US" sz="20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 calcmode="lin" valueType="num">
                                      <p:cBhvr additive="base">
                                        <p:cTn id="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7" end="7"/>
                                            </p:txEl>
                                          </p:spTgt>
                                        </p:tgtEl>
                                        <p:attrNameLst>
                                          <p:attrName>style.visibility</p:attrName>
                                        </p:attrNameLst>
                                      </p:cBhvr>
                                      <p:to>
                                        <p:strVal val="visible"/>
                                      </p:to>
                                    </p:set>
                                    <p:anim calcmode="lin" valueType="num">
                                      <p:cBhvr additive="base">
                                        <p:cTn id="1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 calcmode="lin" valueType="num">
                                      <p:cBhvr additive="base">
                                        <p:cTn id="1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8" end="8"/>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anim calcmode="lin" valueType="num">
                                      <p:cBhvr additive="base">
                                        <p:cTn id="2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9" end="9"/>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anim calcmode="lin" valueType="num">
                                      <p:cBhvr additive="base">
                                        <p:cTn id="2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nodeType="clickEffect">
                                  <p:stCondLst>
                                    <p:cond delay="0"/>
                                  </p:stCondLst>
                                  <p:childTnLst>
                                    <p:set>
                                      <p:cBhvr>
                                        <p:cTn id="32" dur="1" fill="hold">
                                          <p:stCondLst>
                                            <p:cond delay="0"/>
                                          </p:stCondLst>
                                        </p:cTn>
                                        <p:tgtEl>
                                          <p:spTgt spid="6">
                                            <p:txEl>
                                              <p:pRg st="0" end="0"/>
                                            </p:txEl>
                                          </p:spTgt>
                                        </p:tgtEl>
                                        <p:attrNameLst>
                                          <p:attrName>style.visibility</p:attrName>
                                        </p:attrNameLst>
                                      </p:cBhvr>
                                      <p:to>
                                        <p:strVal val="visible"/>
                                      </p:to>
                                    </p:set>
                                    <p:anim calcmode="lin" valueType="num">
                                      <p:cBhvr additive="base">
                                        <p:cTn id="3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farm8.staticflickr.com/7361/8945280772_52b556b223_o.jpg">
            <a:hlinkClick r:id="rId2"/>
          </p:cNvPr>
          <p:cNvPicPr>
            <a:picLocks noChangeAspect="1" noChangeArrowheads="1"/>
          </p:cNvPicPr>
          <p:nvPr/>
        </p:nvPicPr>
        <p:blipFill>
          <a:blip r:embed="rId3" cstate="print"/>
          <a:srcRect/>
          <a:stretch>
            <a:fillRect/>
          </a:stretch>
        </p:blipFill>
        <p:spPr bwMode="auto">
          <a:xfrm>
            <a:off x="-1" y="11851"/>
            <a:ext cx="9144001" cy="6846149"/>
          </a:xfrm>
          <a:prstGeom prst="rect">
            <a:avLst/>
          </a:prstGeom>
          <a:noFill/>
        </p:spPr>
      </p:pic>
      <p:sp>
        <p:nvSpPr>
          <p:cNvPr id="3" name="TextBox 2"/>
          <p:cNvSpPr txBox="1"/>
          <p:nvPr/>
        </p:nvSpPr>
        <p:spPr>
          <a:xfrm>
            <a:off x="6248400" y="6248400"/>
            <a:ext cx="2743200" cy="461665"/>
          </a:xfrm>
          <a:prstGeom prst="rect">
            <a:avLst/>
          </a:prstGeom>
          <a:solidFill>
            <a:schemeClr val="tx2">
              <a:lumMod val="60000"/>
              <a:lumOff val="40000"/>
            </a:schemeClr>
          </a:solidFill>
        </p:spPr>
        <p:txBody>
          <a:bodyPr wrap="square" rtlCol="0">
            <a:spAutoFit/>
          </a:bodyPr>
          <a:lstStyle/>
          <a:p>
            <a:pPr algn="ctr"/>
            <a:r>
              <a:rPr lang="en-GB" sz="2400" b="1" dirty="0" smtClean="0">
                <a:solidFill>
                  <a:schemeClr val="bg1"/>
                </a:solidFill>
              </a:rPr>
              <a:t>Singapore 1950</a:t>
            </a:r>
            <a:endParaRPr lang="en-GB" sz="2400" b="1" dirty="0">
              <a:solidFill>
                <a:schemeClr val="bg1"/>
              </a:solidFill>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0" name="Picture 2" descr="C:\Users\Allan\Desktop\WENNIE AND ALLAN PHOTO'S\KL, SPORE, KUCHING 2012 XMAS\268.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3" name="TextBox 2"/>
          <p:cNvSpPr txBox="1"/>
          <p:nvPr/>
        </p:nvSpPr>
        <p:spPr>
          <a:xfrm>
            <a:off x="6248400" y="6248400"/>
            <a:ext cx="2743200" cy="461665"/>
          </a:xfrm>
          <a:prstGeom prst="rect">
            <a:avLst/>
          </a:prstGeom>
          <a:solidFill>
            <a:schemeClr val="tx2">
              <a:lumMod val="60000"/>
              <a:lumOff val="40000"/>
            </a:schemeClr>
          </a:solidFill>
        </p:spPr>
        <p:txBody>
          <a:bodyPr wrap="square" rtlCol="0">
            <a:spAutoFit/>
          </a:bodyPr>
          <a:lstStyle/>
          <a:p>
            <a:pPr algn="ctr"/>
            <a:r>
              <a:rPr lang="en-GB" sz="2400" b="1" dirty="0" smtClean="0">
                <a:solidFill>
                  <a:schemeClr val="bg1"/>
                </a:solidFill>
              </a:rPr>
              <a:t>Singapore 2015</a:t>
            </a:r>
            <a:endParaRPr lang="en-GB" sz="2400" b="1" dirty="0">
              <a:solidFill>
                <a:schemeClr val="bg1"/>
              </a:solidFill>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Allan\Desktop\IMG_0089.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3" name="Rectangle 2"/>
          <p:cNvSpPr/>
          <p:nvPr/>
        </p:nvSpPr>
        <p:spPr>
          <a:xfrm>
            <a:off x="0" y="0"/>
            <a:ext cx="5139548" cy="1200329"/>
          </a:xfrm>
          <a:prstGeom prst="rect">
            <a:avLst/>
          </a:prstGeom>
        </p:spPr>
        <p:txBody>
          <a:bodyPr wrap="none">
            <a:spAutoFit/>
          </a:bodyPr>
          <a:lstStyle/>
          <a:p>
            <a:r>
              <a:rPr lang="en-US" sz="2400" dirty="0" smtClean="0"/>
              <a:t>Marina Bay Sands Complex, Singapore.</a:t>
            </a:r>
          </a:p>
          <a:p>
            <a:endParaRPr lang="en-US" sz="2400" dirty="0" smtClean="0"/>
          </a:p>
          <a:p>
            <a:endParaRPr lang="en-GB" sz="2400" dirty="0"/>
          </a:p>
        </p:txBody>
      </p:sp>
      <p:sp>
        <p:nvSpPr>
          <p:cNvPr id="4" name="Rectangle 3"/>
          <p:cNvSpPr/>
          <p:nvPr/>
        </p:nvSpPr>
        <p:spPr>
          <a:xfrm>
            <a:off x="0" y="381000"/>
            <a:ext cx="4648200" cy="1692771"/>
          </a:xfrm>
          <a:prstGeom prst="rect">
            <a:avLst/>
          </a:prstGeom>
        </p:spPr>
        <p:txBody>
          <a:bodyPr wrap="square">
            <a:spAutoFit/>
          </a:bodyPr>
          <a:lstStyle/>
          <a:p>
            <a:r>
              <a:rPr lang="en-GB" sz="1400" dirty="0" smtClean="0"/>
              <a:t>Opened July 2010</a:t>
            </a:r>
          </a:p>
          <a:p>
            <a:r>
              <a:rPr lang="en-GB" dirty="0" smtClean="0"/>
              <a:t>53 Storey Hotel – Three tower blocks</a:t>
            </a:r>
          </a:p>
          <a:p>
            <a:r>
              <a:rPr lang="en-GB" dirty="0" smtClean="0"/>
              <a:t>Central lobby Arboretum </a:t>
            </a:r>
          </a:p>
          <a:p>
            <a:r>
              <a:rPr lang="en-GB" dirty="0" smtClean="0"/>
              <a:t>Restaurants</a:t>
            </a:r>
          </a:p>
          <a:p>
            <a:r>
              <a:rPr lang="en-GB" dirty="0" smtClean="0"/>
              <a:t>Casino</a:t>
            </a:r>
          </a:p>
          <a:p>
            <a:r>
              <a:rPr lang="en-GB" dirty="0" smtClean="0"/>
              <a:t>Shopping Mall</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Users\Allan\Desktop\WENNIE AND ALLAN PHOTO'S\KL, SPORE, KUCHING 2012 XMAS\272.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3" name="TextBox 2"/>
          <p:cNvSpPr txBox="1"/>
          <p:nvPr/>
        </p:nvSpPr>
        <p:spPr>
          <a:xfrm>
            <a:off x="1676400" y="8546"/>
            <a:ext cx="6248400" cy="369332"/>
          </a:xfrm>
          <a:prstGeom prst="rect">
            <a:avLst/>
          </a:prstGeom>
          <a:solidFill>
            <a:schemeClr val="bg2"/>
          </a:solidFill>
        </p:spPr>
        <p:txBody>
          <a:bodyPr wrap="square" rtlCol="0">
            <a:spAutoFit/>
          </a:bodyPr>
          <a:lstStyle/>
          <a:p>
            <a:r>
              <a:rPr lang="en-GB" b="1" dirty="0" smtClean="0"/>
              <a:t>Glass domed roof – Shopping Mall over three levels</a:t>
            </a:r>
            <a:endParaRPr lang="en-GB" b="1"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Allan\Desktop\WENNIE AND ALLAN PHOTO'S\KL, SPORE, KUCHING 2012 XMAS\279.JPG"/>
          <p:cNvPicPr>
            <a:picLocks noChangeAspect="1" noChangeArrowheads="1"/>
          </p:cNvPicPr>
          <p:nvPr/>
        </p:nvPicPr>
        <p:blipFill>
          <a:blip r:embed="rId2" cstate="print"/>
          <a:srcRect/>
          <a:stretch>
            <a:fillRect/>
          </a:stretch>
        </p:blipFill>
        <p:spPr bwMode="auto">
          <a:xfrm>
            <a:off x="0" y="0"/>
            <a:ext cx="9144000" cy="6858000"/>
          </a:xfrm>
          <a:prstGeom prst="rect">
            <a:avLst/>
          </a:prstGeom>
          <a:noFill/>
        </p:spPr>
      </p:pic>
      <p:sp>
        <p:nvSpPr>
          <p:cNvPr id="3" name="TextBox 2"/>
          <p:cNvSpPr txBox="1"/>
          <p:nvPr/>
        </p:nvSpPr>
        <p:spPr>
          <a:xfrm>
            <a:off x="2057400" y="0"/>
            <a:ext cx="4800600" cy="369332"/>
          </a:xfrm>
          <a:prstGeom prst="rect">
            <a:avLst/>
          </a:prstGeom>
          <a:solidFill>
            <a:schemeClr val="bg2"/>
          </a:solidFill>
        </p:spPr>
        <p:txBody>
          <a:bodyPr wrap="square" rtlCol="0">
            <a:spAutoFit/>
          </a:bodyPr>
          <a:lstStyle/>
          <a:p>
            <a:r>
              <a:rPr lang="en-GB" b="1" dirty="0" smtClean="0"/>
              <a:t>‘Mini Venice’ canal system in the basement</a:t>
            </a:r>
            <a:endParaRPr lang="en-GB" b="1"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e view over the side: An artist's impression shows the Skypark that tops the Marina Bay Sands hotel towers, including the infinity pool"/>
          <p:cNvPicPr>
            <a:picLocks noChangeAspect="1" noChangeArrowheads="1"/>
          </p:cNvPicPr>
          <p:nvPr/>
        </p:nvPicPr>
        <p:blipFill>
          <a:blip r:embed="rId2" cstate="print"/>
          <a:srcRect/>
          <a:stretch>
            <a:fillRect/>
          </a:stretch>
        </p:blipFill>
        <p:spPr bwMode="auto">
          <a:xfrm>
            <a:off x="228600" y="1752600"/>
            <a:ext cx="8610600" cy="4638675"/>
          </a:xfrm>
          <a:prstGeom prst="rect">
            <a:avLst/>
          </a:prstGeom>
          <a:noFill/>
          <a:ln w="19050">
            <a:solidFill>
              <a:schemeClr val="tx1"/>
            </a:solidFill>
          </a:ln>
        </p:spPr>
      </p:pic>
      <p:sp>
        <p:nvSpPr>
          <p:cNvPr id="3" name="Rectangle 2"/>
          <p:cNvSpPr/>
          <p:nvPr/>
        </p:nvSpPr>
        <p:spPr>
          <a:xfrm>
            <a:off x="381000" y="228600"/>
            <a:ext cx="5739072" cy="769441"/>
          </a:xfrm>
          <a:prstGeom prst="rect">
            <a:avLst/>
          </a:prstGeom>
        </p:spPr>
        <p:txBody>
          <a:bodyPr wrap="none">
            <a:spAutoFit/>
          </a:bodyPr>
          <a:lstStyle/>
          <a:p>
            <a:r>
              <a:rPr lang="en-US" sz="4400" dirty="0" smtClean="0">
                <a:solidFill>
                  <a:schemeClr val="accent2">
                    <a:lumMod val="75000"/>
                  </a:schemeClr>
                </a:solidFill>
                <a:latin typeface="+mj-lt"/>
              </a:rPr>
              <a:t>Science and Materials</a:t>
            </a:r>
            <a:endParaRPr lang="en-GB" sz="4400" dirty="0">
              <a:solidFill>
                <a:schemeClr val="accent2">
                  <a:lumMod val="75000"/>
                </a:schemeClr>
              </a:solidFill>
              <a:latin typeface="+mj-lt"/>
            </a:endParaRPr>
          </a:p>
        </p:txBody>
      </p:sp>
      <p:sp>
        <p:nvSpPr>
          <p:cNvPr id="4" name="Rectangle 3"/>
          <p:cNvSpPr/>
          <p:nvPr/>
        </p:nvSpPr>
        <p:spPr>
          <a:xfrm>
            <a:off x="533400" y="990600"/>
            <a:ext cx="2999539" cy="369332"/>
          </a:xfrm>
          <a:prstGeom prst="rect">
            <a:avLst/>
          </a:prstGeom>
        </p:spPr>
        <p:txBody>
          <a:bodyPr wrap="none">
            <a:spAutoFit/>
          </a:bodyPr>
          <a:lstStyle/>
          <a:p>
            <a:r>
              <a:rPr lang="en-US" dirty="0" smtClean="0"/>
              <a:t>Marina Bay Sands, Singapore.</a:t>
            </a:r>
            <a:endParaRPr lang="en-GB" dirty="0"/>
          </a:p>
        </p:txBody>
      </p:sp>
      <p:sp>
        <p:nvSpPr>
          <p:cNvPr id="5" name="TextBox 4"/>
          <p:cNvSpPr txBox="1"/>
          <p:nvPr/>
        </p:nvSpPr>
        <p:spPr>
          <a:xfrm>
            <a:off x="6172200" y="1905000"/>
            <a:ext cx="2514600" cy="923330"/>
          </a:xfrm>
          <a:prstGeom prst="rect">
            <a:avLst/>
          </a:prstGeom>
          <a:noFill/>
        </p:spPr>
        <p:txBody>
          <a:bodyPr wrap="square" rtlCol="0">
            <a:spAutoFit/>
          </a:bodyPr>
          <a:lstStyle/>
          <a:p>
            <a:r>
              <a:rPr lang="en-GB" dirty="0" smtClean="0"/>
              <a:t>100 yard cantilever</a:t>
            </a:r>
          </a:p>
          <a:p>
            <a:r>
              <a:rPr lang="en-GB" dirty="0" smtClean="0"/>
              <a:t>Tropical roof gardens</a:t>
            </a:r>
          </a:p>
          <a:p>
            <a:r>
              <a:rPr lang="en-GB" dirty="0" smtClean="0"/>
              <a:t>Fitness centre</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o infinity... and beyond! The pool stretches 150 metres, three times the length of an Olympic swimming pool "/>
          <p:cNvPicPr>
            <a:picLocks noChangeAspect="1" noChangeArrowheads="1"/>
          </p:cNvPicPr>
          <p:nvPr/>
        </p:nvPicPr>
        <p:blipFill>
          <a:blip r:embed="rId2" cstate="print"/>
          <a:srcRect/>
          <a:stretch>
            <a:fillRect/>
          </a:stretch>
        </p:blipFill>
        <p:spPr bwMode="auto">
          <a:xfrm>
            <a:off x="304800" y="1676400"/>
            <a:ext cx="8458200" cy="4876801"/>
          </a:xfrm>
          <a:prstGeom prst="rect">
            <a:avLst/>
          </a:prstGeom>
          <a:noFill/>
          <a:ln w="19050">
            <a:solidFill>
              <a:schemeClr val="tx1"/>
            </a:solidFill>
          </a:ln>
        </p:spPr>
      </p:pic>
      <p:sp>
        <p:nvSpPr>
          <p:cNvPr id="4" name="Rectangle 3"/>
          <p:cNvSpPr/>
          <p:nvPr/>
        </p:nvSpPr>
        <p:spPr>
          <a:xfrm>
            <a:off x="304800" y="304800"/>
            <a:ext cx="5739072" cy="769441"/>
          </a:xfrm>
          <a:prstGeom prst="rect">
            <a:avLst/>
          </a:prstGeom>
        </p:spPr>
        <p:txBody>
          <a:bodyPr wrap="none">
            <a:spAutoFit/>
          </a:bodyPr>
          <a:lstStyle/>
          <a:p>
            <a:r>
              <a:rPr lang="en-US" sz="4400" dirty="0" smtClean="0">
                <a:solidFill>
                  <a:schemeClr val="accent2">
                    <a:lumMod val="75000"/>
                  </a:schemeClr>
                </a:solidFill>
                <a:latin typeface="+mj-lt"/>
              </a:rPr>
              <a:t>Science and Materials</a:t>
            </a:r>
            <a:endParaRPr lang="en-GB" sz="4400" dirty="0">
              <a:solidFill>
                <a:schemeClr val="accent2">
                  <a:lumMod val="75000"/>
                </a:schemeClr>
              </a:solidFill>
              <a:latin typeface="+mj-lt"/>
            </a:endParaRPr>
          </a:p>
        </p:txBody>
      </p:sp>
      <p:sp>
        <p:nvSpPr>
          <p:cNvPr id="5" name="Rectangle 4"/>
          <p:cNvSpPr/>
          <p:nvPr/>
        </p:nvSpPr>
        <p:spPr>
          <a:xfrm>
            <a:off x="457200" y="1066800"/>
            <a:ext cx="2999539" cy="369332"/>
          </a:xfrm>
          <a:prstGeom prst="rect">
            <a:avLst/>
          </a:prstGeom>
        </p:spPr>
        <p:txBody>
          <a:bodyPr wrap="none">
            <a:spAutoFit/>
          </a:bodyPr>
          <a:lstStyle/>
          <a:p>
            <a:r>
              <a:rPr lang="en-US" dirty="0" smtClean="0"/>
              <a:t>Marina Bay Sands, Singapore.</a:t>
            </a:r>
            <a:endParaRPr lang="en-GB" dirty="0"/>
          </a:p>
        </p:txBody>
      </p:sp>
      <p:sp>
        <p:nvSpPr>
          <p:cNvPr id="6" name="TextBox 5"/>
          <p:cNvSpPr txBox="1"/>
          <p:nvPr/>
        </p:nvSpPr>
        <p:spPr>
          <a:xfrm>
            <a:off x="533400" y="1905000"/>
            <a:ext cx="2743200" cy="381000"/>
          </a:xfrm>
          <a:prstGeom prst="rect">
            <a:avLst/>
          </a:prstGeom>
          <a:noFill/>
        </p:spPr>
        <p:txBody>
          <a:bodyPr wrap="square" rtlCol="0">
            <a:spAutoFit/>
          </a:bodyPr>
          <a:lstStyle/>
          <a:p>
            <a:r>
              <a:rPr lang="en-GB" dirty="0" smtClean="0"/>
              <a:t>Infinity pool</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Allan\Desktop\AL\STUDENTS\sky-park-singapore-12.jpg"/>
          <p:cNvPicPr>
            <a:picLocks noChangeAspect="1" noChangeArrowheads="1"/>
          </p:cNvPicPr>
          <p:nvPr/>
        </p:nvPicPr>
        <p:blipFill>
          <a:blip r:embed="rId2" cstate="print"/>
          <a:srcRect/>
          <a:stretch>
            <a:fillRect/>
          </a:stretch>
        </p:blipFill>
        <p:spPr bwMode="auto">
          <a:xfrm>
            <a:off x="3505200" y="152400"/>
            <a:ext cx="5448300" cy="6600825"/>
          </a:xfrm>
          <a:prstGeom prst="rect">
            <a:avLst/>
          </a:prstGeom>
          <a:noFill/>
          <a:ln w="19050">
            <a:solidFill>
              <a:schemeClr val="tx1"/>
            </a:solidFill>
          </a:ln>
        </p:spPr>
      </p:pic>
      <p:sp>
        <p:nvSpPr>
          <p:cNvPr id="3" name="Rectangle 2"/>
          <p:cNvSpPr/>
          <p:nvPr/>
        </p:nvSpPr>
        <p:spPr>
          <a:xfrm>
            <a:off x="381000" y="1295400"/>
            <a:ext cx="2999539" cy="369332"/>
          </a:xfrm>
          <a:prstGeom prst="rect">
            <a:avLst/>
          </a:prstGeom>
        </p:spPr>
        <p:txBody>
          <a:bodyPr wrap="none">
            <a:spAutoFit/>
          </a:bodyPr>
          <a:lstStyle/>
          <a:p>
            <a:r>
              <a:rPr lang="en-US" dirty="0" smtClean="0"/>
              <a:t>Marina Bay Sands, Singapore.</a:t>
            </a:r>
            <a:endParaRPr lang="en-GB" dirty="0"/>
          </a:p>
        </p:txBody>
      </p:sp>
      <p:sp>
        <p:nvSpPr>
          <p:cNvPr id="4" name="TextBox 3"/>
          <p:cNvSpPr txBox="1"/>
          <p:nvPr/>
        </p:nvSpPr>
        <p:spPr>
          <a:xfrm>
            <a:off x="457200" y="2057400"/>
            <a:ext cx="3200400" cy="2123658"/>
          </a:xfrm>
          <a:prstGeom prst="rect">
            <a:avLst/>
          </a:prstGeom>
          <a:noFill/>
        </p:spPr>
        <p:txBody>
          <a:bodyPr wrap="square" rtlCol="0">
            <a:spAutoFit/>
          </a:bodyPr>
          <a:lstStyle/>
          <a:p>
            <a:r>
              <a:rPr lang="en-GB" sz="2400" dirty="0" smtClean="0"/>
              <a:t>Central  Walkway</a:t>
            </a:r>
          </a:p>
          <a:p>
            <a:endParaRPr lang="en-GB" dirty="0" smtClean="0"/>
          </a:p>
          <a:p>
            <a:r>
              <a:rPr lang="en-GB" dirty="0" smtClean="0"/>
              <a:t>Orientation for :</a:t>
            </a:r>
          </a:p>
          <a:p>
            <a:endParaRPr lang="en-GB" dirty="0" smtClean="0"/>
          </a:p>
          <a:p>
            <a:r>
              <a:rPr lang="en-GB" dirty="0" smtClean="0"/>
              <a:t>Maximum Natural Light</a:t>
            </a:r>
          </a:p>
          <a:p>
            <a:endParaRPr lang="en-GB" dirty="0" smtClean="0"/>
          </a:p>
          <a:p>
            <a:r>
              <a:rPr lang="en-GB" dirty="0" smtClean="0"/>
              <a:t>Best Ventilation</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1066800"/>
            <a:ext cx="8229600" cy="4983163"/>
          </a:xfrm>
        </p:spPr>
        <p:txBody>
          <a:bodyPr>
            <a:normAutofit/>
          </a:bodyPr>
          <a:lstStyle/>
          <a:p>
            <a:pPr>
              <a:buNone/>
            </a:pPr>
            <a:r>
              <a:rPr lang="en-US" b="1" u="sng" dirty="0" smtClean="0"/>
              <a:t>Implementation</a:t>
            </a:r>
          </a:p>
          <a:p>
            <a:pPr>
              <a:buNone/>
            </a:pPr>
            <a:endParaRPr lang="en-US" b="1" u="sng" dirty="0" smtClean="0"/>
          </a:p>
          <a:p>
            <a:pPr lvl="1">
              <a:buFont typeface="Wingdings" pitchFamily="2" charset="2"/>
              <a:buChar char="§"/>
            </a:pPr>
            <a:r>
              <a:rPr lang="en-US" dirty="0" smtClean="0"/>
              <a:t>Module will have a strong practical focus </a:t>
            </a:r>
          </a:p>
          <a:p>
            <a:pPr lvl="1">
              <a:buNone/>
            </a:pPr>
            <a:r>
              <a:rPr lang="en-US" dirty="0" smtClean="0"/>
              <a:t>   We will look at how Design, Construction and Environmental considerations inter-relate.</a:t>
            </a:r>
          </a:p>
          <a:p>
            <a:pPr lvl="1">
              <a:buNone/>
            </a:pPr>
            <a:r>
              <a:rPr lang="en-US" dirty="0" smtClean="0"/>
              <a:t>	Start to </a:t>
            </a:r>
            <a:r>
              <a:rPr lang="en-US" b="1" dirty="0" smtClean="0"/>
              <a:t>REALLY</a:t>
            </a:r>
            <a:r>
              <a:rPr lang="en-US" dirty="0" smtClean="0"/>
              <a:t> observe what you are walking past </a:t>
            </a:r>
          </a:p>
          <a:p>
            <a:pPr lvl="2">
              <a:buNone/>
            </a:pPr>
            <a:endParaRPr lang="en-US" dirty="0" smtClean="0"/>
          </a:p>
        </p:txBody>
      </p:sp>
      <p:sp>
        <p:nvSpPr>
          <p:cNvPr id="5" name="Rectangle 4"/>
          <p:cNvSpPr/>
          <p:nvPr/>
        </p:nvSpPr>
        <p:spPr>
          <a:xfrm>
            <a:off x="5105400" y="5943600"/>
            <a:ext cx="3581400" cy="2286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194" name="Picture 2" descr="http://t2.gstatic.com/images?q=tbn:ANd9GcRLYshd95tBlgMAqHZgoX5j4bvYQV6hdDf76OIHik77gAPLMYHVvA"/>
          <p:cNvPicPr>
            <a:picLocks noChangeAspect="1" noChangeArrowheads="1"/>
          </p:cNvPicPr>
          <p:nvPr/>
        </p:nvPicPr>
        <p:blipFill>
          <a:blip r:embed="rId2" cstate="print"/>
          <a:srcRect/>
          <a:stretch>
            <a:fillRect/>
          </a:stretch>
        </p:blipFill>
        <p:spPr bwMode="auto">
          <a:xfrm>
            <a:off x="6934200" y="4191000"/>
            <a:ext cx="1838325" cy="2486026"/>
          </a:xfrm>
          <a:prstGeom prst="rect">
            <a:avLst/>
          </a:prstGeom>
          <a:noFill/>
          <a:ln w="19050">
            <a:solidFill>
              <a:schemeClr val="tx1"/>
            </a:solidFill>
          </a:ln>
        </p:spPr>
      </p:pic>
      <p:pic>
        <p:nvPicPr>
          <p:cNvPr id="8196" name="Picture 4" descr="http://warunathejana.wordpress.com/files/2009/06/31.jpg"/>
          <p:cNvPicPr>
            <a:picLocks noChangeAspect="1" noChangeArrowheads="1"/>
          </p:cNvPicPr>
          <p:nvPr/>
        </p:nvPicPr>
        <p:blipFill>
          <a:blip r:embed="rId3" cstate="print"/>
          <a:srcRect/>
          <a:stretch>
            <a:fillRect/>
          </a:stretch>
        </p:blipFill>
        <p:spPr bwMode="auto">
          <a:xfrm>
            <a:off x="838200" y="4267200"/>
            <a:ext cx="3932693" cy="2209800"/>
          </a:xfrm>
          <a:prstGeom prst="rect">
            <a:avLst/>
          </a:prstGeom>
          <a:noFill/>
          <a:ln w="19050">
            <a:solidFill>
              <a:schemeClr val="tx1"/>
            </a:solidFill>
          </a:ln>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3400" y="1066800"/>
            <a:ext cx="6248400" cy="6986528"/>
          </a:xfrm>
          <a:prstGeom prst="rect">
            <a:avLst/>
          </a:prstGeom>
        </p:spPr>
        <p:txBody>
          <a:bodyPr wrap="square">
            <a:spAutoFit/>
          </a:bodyPr>
          <a:lstStyle/>
          <a:p>
            <a:pPr>
              <a:buNone/>
            </a:pPr>
            <a:r>
              <a:rPr lang="en-US" sz="2400" b="1" u="sng" dirty="0" smtClean="0"/>
              <a:t>Planning:</a:t>
            </a:r>
          </a:p>
          <a:p>
            <a:pPr>
              <a:buNone/>
            </a:pPr>
            <a:endParaRPr lang="en-US" b="1" u="sng" dirty="0" smtClean="0"/>
          </a:p>
          <a:p>
            <a:pPr>
              <a:buNone/>
            </a:pPr>
            <a:r>
              <a:rPr lang="en-US" sz="2000" dirty="0" smtClean="0">
                <a:solidFill>
                  <a:srgbClr val="FF0000"/>
                </a:solidFill>
              </a:rPr>
              <a:t>October 1st  to December 14th</a:t>
            </a:r>
          </a:p>
          <a:p>
            <a:pPr>
              <a:buNone/>
            </a:pPr>
            <a:endParaRPr lang="en-US" sz="2000" dirty="0" smtClean="0"/>
          </a:p>
          <a:p>
            <a:pPr>
              <a:buNone/>
            </a:pPr>
            <a:r>
              <a:rPr lang="en-US" sz="2000" b="1" dirty="0" smtClean="0"/>
              <a:t>Characteristics / Properties of construction materials</a:t>
            </a:r>
          </a:p>
          <a:p>
            <a:pPr>
              <a:buNone/>
            </a:pPr>
            <a:endParaRPr lang="en-US" sz="2000" dirty="0" smtClean="0"/>
          </a:p>
          <a:p>
            <a:pPr>
              <a:buNone/>
            </a:pPr>
            <a:r>
              <a:rPr lang="en-US" sz="2000" dirty="0" smtClean="0">
                <a:solidFill>
                  <a:srgbClr val="FF0000"/>
                </a:solidFill>
              </a:rPr>
              <a:t>January  4th  to  May </a:t>
            </a:r>
            <a:r>
              <a:rPr lang="en-US" sz="2000" dirty="0">
                <a:solidFill>
                  <a:srgbClr val="FF0000"/>
                </a:solidFill>
              </a:rPr>
              <a:t>8</a:t>
            </a:r>
            <a:r>
              <a:rPr lang="en-US" sz="2000" dirty="0" smtClean="0">
                <a:solidFill>
                  <a:srgbClr val="FF0000"/>
                </a:solidFill>
              </a:rPr>
              <a:t>th:</a:t>
            </a:r>
          </a:p>
          <a:p>
            <a:pPr>
              <a:buNone/>
            </a:pPr>
            <a:endParaRPr lang="en-US" sz="2000" dirty="0" smtClean="0">
              <a:solidFill>
                <a:srgbClr val="FF0000"/>
              </a:solidFill>
            </a:endParaRPr>
          </a:p>
          <a:p>
            <a:pPr>
              <a:buNone/>
            </a:pPr>
            <a:r>
              <a:rPr lang="en-US" sz="2000" b="1" dirty="0" smtClean="0"/>
              <a:t>Scientific Principles </a:t>
            </a:r>
            <a:r>
              <a:rPr lang="en-US" sz="2000" b="1" dirty="0" smtClean="0"/>
              <a:t>of Services</a:t>
            </a:r>
            <a:endParaRPr lang="en-US" sz="2000" b="1" dirty="0" smtClean="0"/>
          </a:p>
          <a:p>
            <a:pPr>
              <a:buNone/>
            </a:pPr>
            <a:endParaRPr lang="en-US" sz="2000" b="1" dirty="0" smtClean="0">
              <a:solidFill>
                <a:srgbClr val="0070C0"/>
              </a:solidFill>
            </a:endParaRPr>
          </a:p>
          <a:p>
            <a:pPr>
              <a:buNone/>
            </a:pPr>
            <a:r>
              <a:rPr lang="en-US" sz="2000" dirty="0" smtClean="0"/>
              <a:t>Heating</a:t>
            </a:r>
            <a:endParaRPr lang="en-US" sz="2000" dirty="0" smtClean="0"/>
          </a:p>
          <a:p>
            <a:pPr>
              <a:buNone/>
            </a:pPr>
            <a:r>
              <a:rPr lang="en-US" sz="2000" dirty="0" smtClean="0"/>
              <a:t>Lighting</a:t>
            </a:r>
            <a:endParaRPr lang="en-US" sz="2000" dirty="0" smtClean="0"/>
          </a:p>
          <a:p>
            <a:pPr>
              <a:buNone/>
            </a:pPr>
            <a:endParaRPr lang="en-US" sz="2000" dirty="0" smtClean="0"/>
          </a:p>
          <a:p>
            <a:pPr>
              <a:buNone/>
            </a:pPr>
            <a:endParaRPr lang="en-US" sz="2000" dirty="0" smtClean="0"/>
          </a:p>
          <a:p>
            <a:pPr>
              <a:buNone/>
            </a:pPr>
            <a:endParaRPr lang="en-US" sz="2000" dirty="0" smtClean="0"/>
          </a:p>
          <a:p>
            <a:pPr>
              <a:buNone/>
            </a:pPr>
            <a:endParaRPr lang="en-US" dirty="0" smtClean="0">
              <a:solidFill>
                <a:srgbClr val="FF0000"/>
              </a:solidFill>
            </a:endParaRPr>
          </a:p>
          <a:p>
            <a:pPr>
              <a:buNone/>
            </a:pPr>
            <a:endParaRPr lang="en-US" dirty="0" smtClean="0">
              <a:solidFill>
                <a:srgbClr val="FF0000"/>
              </a:solidFill>
            </a:endParaRPr>
          </a:p>
          <a:p>
            <a:pPr>
              <a:buNone/>
            </a:pPr>
            <a:endParaRPr lang="en-US" dirty="0" smtClean="0"/>
          </a:p>
          <a:p>
            <a:pPr>
              <a:buNone/>
            </a:pPr>
            <a:endParaRPr lang="en-US" dirty="0" smtClean="0"/>
          </a:p>
          <a:p>
            <a:pPr>
              <a:buNone/>
            </a:pPr>
            <a:endParaRPr lang="en-US" dirty="0" smtClean="0"/>
          </a:p>
          <a:p>
            <a:pPr>
              <a:buNone/>
            </a:pPr>
            <a:endParaRPr lang="en-US" dirty="0" smtClean="0"/>
          </a:p>
          <a:p>
            <a:pPr>
              <a:buNone/>
            </a:pPr>
            <a:endParaRPr lang="en-US" dirty="0" smtClean="0"/>
          </a:p>
        </p:txBody>
      </p:sp>
      <p:pic>
        <p:nvPicPr>
          <p:cNvPr id="2050" name="Picture 2" descr="http://t2.gstatic.com/images?q=tbn:ANd9GcScA5FNMNrNzlIKrxwfv-uLk67wD7oi92qU9grTRc2iLCvvrZTL7w"/>
          <p:cNvPicPr>
            <a:picLocks noChangeAspect="1" noChangeArrowheads="1"/>
          </p:cNvPicPr>
          <p:nvPr/>
        </p:nvPicPr>
        <p:blipFill>
          <a:blip r:embed="rId2" cstate="print"/>
          <a:srcRect/>
          <a:stretch>
            <a:fillRect/>
          </a:stretch>
        </p:blipFill>
        <p:spPr bwMode="auto">
          <a:xfrm>
            <a:off x="6781800" y="3810000"/>
            <a:ext cx="1990725" cy="2295526"/>
          </a:xfrm>
          <a:prstGeom prst="rect">
            <a:avLst/>
          </a:prstGeom>
          <a:noFill/>
          <a:ln w="19050">
            <a:solidFill>
              <a:schemeClr val="tx1"/>
            </a:solidFill>
          </a:ln>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3400" y="1447800"/>
            <a:ext cx="8229600" cy="4983163"/>
          </a:xfrm>
        </p:spPr>
        <p:txBody>
          <a:bodyPr>
            <a:normAutofit/>
          </a:bodyPr>
          <a:lstStyle/>
          <a:p>
            <a:pPr>
              <a:buNone/>
            </a:pPr>
            <a:r>
              <a:rPr lang="en-US" b="1" u="sng" dirty="0" smtClean="0"/>
              <a:t>Assessment</a:t>
            </a:r>
          </a:p>
          <a:p>
            <a:pPr lvl="1">
              <a:buFont typeface="Wingdings" pitchFamily="2" charset="2"/>
              <a:buChar char="§"/>
            </a:pPr>
            <a:endParaRPr lang="en-US" dirty="0" smtClean="0"/>
          </a:p>
          <a:p>
            <a:pPr lvl="1">
              <a:buFont typeface="Wingdings" pitchFamily="2" charset="2"/>
              <a:buChar char="§"/>
            </a:pPr>
            <a:r>
              <a:rPr lang="en-US" dirty="0" smtClean="0"/>
              <a:t>Assessment will be through  coursework:</a:t>
            </a:r>
          </a:p>
          <a:p>
            <a:pPr lvl="1">
              <a:buNone/>
            </a:pPr>
            <a:endParaRPr lang="en-US" dirty="0" smtClean="0"/>
          </a:p>
          <a:p>
            <a:pPr lvl="2">
              <a:buFont typeface="Wingdings" pitchFamily="2" charset="2"/>
              <a:buChar char="Ø"/>
            </a:pPr>
            <a:r>
              <a:rPr lang="en-US" sz="2400" dirty="0" smtClean="0"/>
              <a:t>  Assignments for this module… </a:t>
            </a:r>
          </a:p>
          <a:p>
            <a:pPr lvl="2">
              <a:buFont typeface="Wingdings" pitchFamily="2" charset="2"/>
              <a:buChar char="§"/>
            </a:pPr>
            <a:r>
              <a:rPr lang="en-US" sz="2400" dirty="0" smtClean="0"/>
              <a:t>     </a:t>
            </a:r>
            <a:r>
              <a:rPr lang="en-US" sz="2400" b="1" dirty="0" smtClean="0"/>
              <a:t>2 Piece of written coursework.</a:t>
            </a:r>
            <a:endParaRPr lang="en-US" sz="2200" b="1" dirty="0" smtClean="0"/>
          </a:p>
          <a:p>
            <a:pPr lvl="2">
              <a:buFont typeface="Wingdings" pitchFamily="2" charset="2"/>
              <a:buChar char="Ø"/>
            </a:pPr>
            <a:endParaRPr lang="en-US" sz="2400" dirty="0" smtClean="0"/>
          </a:p>
          <a:p>
            <a:pPr lvl="2">
              <a:buFont typeface="Wingdings" pitchFamily="2" charset="2"/>
              <a:buChar char="Ø"/>
            </a:pPr>
            <a:r>
              <a:rPr lang="en-US" sz="2400" dirty="0" smtClean="0"/>
              <a:t>All assessments will count 50% each towards your final mark</a:t>
            </a:r>
          </a:p>
          <a:p>
            <a:pPr lvl="2">
              <a:buNone/>
            </a:pPr>
            <a:endParaRPr lang="en-US" sz="2400" dirty="0" smtClean="0"/>
          </a:p>
          <a:p>
            <a:pPr lvl="3">
              <a:buNone/>
            </a:pPr>
            <a:endParaRPr lang="en-US" dirty="0" smtClean="0"/>
          </a:p>
        </p:txBody>
      </p:sp>
      <p:pic>
        <p:nvPicPr>
          <p:cNvPr id="4" name="Picture 10" descr="http://cbspeeradvising.files.wordpress.com/2011/08/exams-exams-22022569-866-352.gif">
            <a:hlinkClick r:id="rId2"/>
          </p:cNvPr>
          <p:cNvPicPr>
            <a:picLocks noChangeAspect="1" noChangeArrowheads="1"/>
          </p:cNvPicPr>
          <p:nvPr/>
        </p:nvPicPr>
        <p:blipFill>
          <a:blip r:embed="rId3" cstate="print"/>
          <a:srcRect/>
          <a:stretch>
            <a:fillRect/>
          </a:stretch>
        </p:blipFill>
        <p:spPr bwMode="auto">
          <a:xfrm>
            <a:off x="5410200" y="990600"/>
            <a:ext cx="3219450" cy="1308599"/>
          </a:xfrm>
          <a:prstGeom prst="rect">
            <a:avLst/>
          </a:prstGeom>
          <a:noFill/>
        </p:spPr>
      </p:pic>
      <p:pic>
        <p:nvPicPr>
          <p:cNvPr id="5" name="Picture 2" descr="http://news.uckfieldfm.co.uk/wp-content/uploads/2013/08/animated-clock.gif">
            <a:hlinkClick r:id="rId4"/>
          </p:cNvPr>
          <p:cNvPicPr>
            <a:picLocks noChangeAspect="1" noChangeArrowheads="1" noCrop="1"/>
          </p:cNvPicPr>
          <p:nvPr/>
        </p:nvPicPr>
        <p:blipFill>
          <a:blip r:embed="rId5" cstate="print"/>
          <a:srcRect/>
          <a:stretch>
            <a:fillRect/>
          </a:stretch>
        </p:blipFill>
        <p:spPr bwMode="auto">
          <a:xfrm>
            <a:off x="6553200" y="381000"/>
            <a:ext cx="762000" cy="762000"/>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228600" y="1506685"/>
            <a:ext cx="8534400" cy="655564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b="1"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Assignment 1</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 </a:t>
            </a: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CHARACTERISTICS AND PROPERTIES OF MATERIALS</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 Written Report</a:t>
            </a:r>
          </a:p>
          <a:p>
            <a:pPr marL="0" marR="0" lvl="0" indent="0" algn="l" defTabSz="914400" rtl="0" eaLnBrk="1" fontAlgn="base" latinLnBrk="0" hangingPunct="1">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Hand out during week ending</a:t>
            </a:r>
            <a:r>
              <a:rPr kumimoji="0" lang="en-GB" b="0" i="0" u="none" strike="noStrike" cap="none" normalizeH="0" dirty="0" smtClean="0">
                <a:ln>
                  <a:noFill/>
                </a:ln>
                <a:solidFill>
                  <a:schemeClr val="tx1"/>
                </a:solidFill>
                <a:effectLst/>
                <a:latin typeface="Arial" pitchFamily="34" charset="0"/>
                <a:ea typeface="Calibri" pitchFamily="34" charset="0"/>
                <a:cs typeface="Times New Roman" pitchFamily="18" charset="0"/>
              </a:rPr>
              <a:t> October</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2019</a:t>
            </a:r>
          </a:p>
          <a:p>
            <a:pPr marL="0" marR="0" lvl="0" indent="0" algn="l" defTabSz="914400" rtl="0" eaLnBrk="1" fontAlgn="base" latinLnBrk="0" hangingPunct="1">
              <a:lnSpc>
                <a:spcPct val="100000"/>
              </a:lnSpc>
              <a:spcBef>
                <a:spcPct val="0"/>
              </a:spcBef>
              <a:spcAft>
                <a:spcPct val="0"/>
              </a:spcAft>
              <a:buClrTx/>
              <a:buSzTx/>
              <a:buFontTx/>
              <a:buNone/>
              <a:tabLst/>
            </a:pPr>
            <a:r>
              <a:rPr lang="en-GB" dirty="0" smtClean="0">
                <a:latin typeface="Arial" pitchFamily="34" charset="0"/>
                <a:ea typeface="Calibri" pitchFamily="34" charset="0"/>
                <a:cs typeface="Times New Roman" pitchFamily="18" charset="0"/>
              </a:rPr>
              <a:t>H</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and in expected week ending </a:t>
            </a:r>
            <a:r>
              <a:rPr lang="en-GB" dirty="0" smtClean="0">
                <a:latin typeface="Arial" pitchFamily="34" charset="0"/>
                <a:ea typeface="Calibri" pitchFamily="34" charset="0"/>
                <a:cs typeface="Times New Roman" pitchFamily="18" charset="0"/>
              </a:rPr>
              <a:t>January</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2020</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1"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Assignment 2</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  </a:t>
            </a: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CALCULATION IN SPACE</a:t>
            </a:r>
            <a:r>
              <a:rPr kumimoji="0" lang="en-GB" b="1" i="0" u="none" strike="noStrike" cap="none" normalizeH="0" dirty="0" smtClean="0">
                <a:ln>
                  <a:noFill/>
                </a:ln>
                <a:solidFill>
                  <a:srgbClr val="0070C0"/>
                </a:solidFill>
                <a:effectLst/>
                <a:latin typeface="Arial" pitchFamily="34" charset="0"/>
                <a:ea typeface="Calibri" pitchFamily="34" charset="0"/>
                <a:cs typeface="Times New Roman" pitchFamily="18" charset="0"/>
              </a:rPr>
              <a:t> HEATING</a:t>
            </a:r>
            <a:endPar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Hand out during week ending </a:t>
            </a:r>
            <a:r>
              <a:rPr lang="en-GB" dirty="0" smtClean="0">
                <a:latin typeface="Arial" pitchFamily="34" charset="0"/>
                <a:ea typeface="Calibri" pitchFamily="34" charset="0"/>
                <a:cs typeface="Times New Roman" pitchFamily="18" charset="0"/>
              </a:rPr>
              <a:t>February</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2020 </a:t>
            </a:r>
          </a:p>
          <a:p>
            <a:pPr marL="0" marR="0" lvl="0" indent="0" algn="l" defTabSz="914400" rtl="0" eaLnBrk="0" fontAlgn="base" latinLnBrk="0" hangingPunct="0">
              <a:lnSpc>
                <a:spcPct val="100000"/>
              </a:lnSpc>
              <a:spcBef>
                <a:spcPct val="0"/>
              </a:spcBef>
              <a:spcAft>
                <a:spcPct val="0"/>
              </a:spcAft>
              <a:buClrTx/>
              <a:buSzTx/>
              <a:buFontTx/>
              <a:buNone/>
              <a:tabLst/>
            </a:pPr>
            <a:r>
              <a:rPr lang="en-GB" dirty="0" smtClean="0">
                <a:latin typeface="Arial" pitchFamily="34" charset="0"/>
                <a:ea typeface="Calibri" pitchFamily="34" charset="0"/>
                <a:cs typeface="Times New Roman" pitchFamily="18" charset="0"/>
              </a:rPr>
              <a:t>H</a:t>
            </a: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and in expected week ending April 2020</a:t>
            </a:r>
            <a:endParaRPr kumimoji="0" lang="en-GB"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Arial" pitchFamily="34" charset="0"/>
                <a:ea typeface="Calibri" pitchFamily="34" charset="0"/>
                <a:cs typeface="Times New Roman"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lang="en-GB"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Dates are open to slight change if necessary but should follow this general </a:t>
            </a:r>
          </a:p>
          <a:p>
            <a:pPr marL="0" marR="0" lvl="0" indent="0" algn="l" defTabSz="914400" rtl="0" eaLnBrk="0" fontAlgn="base" latinLnBrk="0" hangingPunct="0">
              <a:lnSpc>
                <a:spcPct val="100000"/>
              </a:lnSpc>
              <a:spcBef>
                <a:spcPct val="0"/>
              </a:spcBef>
              <a:spcAft>
                <a:spcPct val="0"/>
              </a:spcAft>
              <a:buClrTx/>
              <a:buSzTx/>
              <a:buFontTx/>
              <a:buNone/>
              <a:tabLst/>
            </a:pPr>
            <a:r>
              <a:rPr lang="en-GB" b="1" dirty="0">
                <a:solidFill>
                  <a:srgbClr val="0070C0"/>
                </a:solidFill>
                <a:latin typeface="Arial" pitchFamily="34" charset="0"/>
                <a:ea typeface="Calibri" pitchFamily="34" charset="0"/>
                <a:cs typeface="Times New Roman" pitchFamily="18" charset="0"/>
              </a:rPr>
              <a:t> </a:t>
            </a:r>
            <a:r>
              <a:rPr lang="en-GB" b="1" dirty="0" smtClean="0">
                <a:solidFill>
                  <a:srgbClr val="0070C0"/>
                </a:solidFill>
                <a:latin typeface="Arial" pitchFamily="34" charset="0"/>
                <a:ea typeface="Calibri" pitchFamily="34" charset="0"/>
                <a:cs typeface="Times New Roman" pitchFamily="18" charset="0"/>
              </a:rPr>
              <a:t>                                                            </a:t>
            </a:r>
            <a:r>
              <a:rPr kumimoji="0" lang="en-GB" b="1" i="0" u="none" strike="noStrike" cap="none" normalizeH="0" baseline="0" dirty="0" smtClean="0">
                <a:ln>
                  <a:noFill/>
                </a:ln>
                <a:solidFill>
                  <a:srgbClr val="0070C0"/>
                </a:solidFill>
                <a:effectLst/>
                <a:latin typeface="Arial" pitchFamily="34" charset="0"/>
                <a:ea typeface="Calibri" pitchFamily="34" charset="0"/>
                <a:cs typeface="Times New Roman" pitchFamily="18" charset="0"/>
              </a:rPr>
              <a:t>format.</a:t>
            </a:r>
          </a:p>
          <a:p>
            <a:pPr marL="0" marR="0" lvl="0" indent="0" algn="l" defTabSz="914400" rtl="0" eaLnBrk="0" fontAlgn="base" latinLnBrk="0" hangingPunct="0">
              <a:lnSpc>
                <a:spcPct val="100000"/>
              </a:lnSpc>
              <a:spcBef>
                <a:spcPct val="0"/>
              </a:spcBef>
              <a:spcAft>
                <a:spcPct val="0"/>
              </a:spcAft>
              <a:buClrTx/>
              <a:buSzTx/>
              <a:buFontTx/>
              <a:buNone/>
              <a:tabLst/>
            </a:pPr>
            <a:endParaRPr lang="en-GB"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100" b="0" i="0" u="none" strike="noStrike" cap="none" normalizeH="0" baseline="0" dirty="0" smtClean="0">
              <a:ln>
                <a:noFill/>
              </a:ln>
              <a:solidFill>
                <a:schemeClr val="tx1"/>
              </a:solidFill>
              <a:effectLst/>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sz="1100" dirty="0" smtClean="0">
              <a:latin typeface="Arial" pitchFamily="34" charset="0"/>
              <a:cs typeface="Times New Roman"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Arial" pitchFamily="34" charset="0"/>
            </a:endParaRPr>
          </a:p>
        </p:txBody>
      </p:sp>
      <p:sp>
        <p:nvSpPr>
          <p:cNvPr id="3" name="TextBox 2"/>
          <p:cNvSpPr txBox="1"/>
          <p:nvPr/>
        </p:nvSpPr>
        <p:spPr>
          <a:xfrm>
            <a:off x="5715000" y="6019800"/>
            <a:ext cx="2971800" cy="461665"/>
          </a:xfrm>
          <a:prstGeom prst="rect">
            <a:avLst/>
          </a:prstGeom>
          <a:noFill/>
        </p:spPr>
        <p:txBody>
          <a:bodyPr wrap="square" rtlCol="0">
            <a:spAutoFit/>
          </a:bodyPr>
          <a:lstStyle/>
          <a:p>
            <a:pPr algn="ctr"/>
            <a:r>
              <a:rPr lang="en-GB" sz="2400" b="1" dirty="0" smtClean="0">
                <a:solidFill>
                  <a:srgbClr val="0070C0"/>
                </a:solidFill>
              </a:rPr>
              <a:t>Copy Down</a:t>
            </a:r>
            <a:endParaRPr lang="en-GB" sz="2400" b="1" dirty="0">
              <a:solidFill>
                <a:srgbClr val="0070C0"/>
              </a:solidFill>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rmAutofit fontScale="90000"/>
          </a:bodyPr>
          <a:lstStyle/>
          <a:p>
            <a:r>
              <a:rPr lang="en-US" dirty="0" smtClean="0"/>
              <a:t>Materials and Services</a:t>
            </a:r>
            <a:endParaRPr lang="en-US" dirty="0"/>
          </a:p>
        </p:txBody>
      </p:sp>
      <p:sp>
        <p:nvSpPr>
          <p:cNvPr id="3" name="Content Placeholder 2"/>
          <p:cNvSpPr>
            <a:spLocks noGrp="1"/>
          </p:cNvSpPr>
          <p:nvPr>
            <p:ph idx="1"/>
          </p:nvPr>
        </p:nvSpPr>
        <p:spPr>
          <a:xfrm>
            <a:off x="457200" y="762000"/>
            <a:ext cx="8229600" cy="5211763"/>
          </a:xfrm>
        </p:spPr>
        <p:txBody>
          <a:bodyPr>
            <a:normAutofit/>
          </a:bodyPr>
          <a:lstStyle/>
          <a:p>
            <a:pPr>
              <a:buNone/>
            </a:pPr>
            <a:r>
              <a:rPr lang="en-US" b="1" u="sng" dirty="0" smtClean="0"/>
              <a:t>Assessment</a:t>
            </a:r>
          </a:p>
          <a:p>
            <a:pPr lvl="1">
              <a:buFont typeface="Wingdings" pitchFamily="2" charset="2"/>
              <a:buChar char="§"/>
            </a:pPr>
            <a:endParaRPr lang="en-US" dirty="0" smtClean="0"/>
          </a:p>
          <a:p>
            <a:pPr lvl="2">
              <a:buNone/>
            </a:pPr>
            <a:endParaRPr lang="en-US" dirty="0" smtClean="0"/>
          </a:p>
        </p:txBody>
      </p:sp>
      <p:graphicFrame>
        <p:nvGraphicFramePr>
          <p:cNvPr id="4" name="Table 3"/>
          <p:cNvGraphicFramePr>
            <a:graphicFrameLocks noGrp="1"/>
          </p:cNvGraphicFramePr>
          <p:nvPr/>
        </p:nvGraphicFramePr>
        <p:xfrm>
          <a:off x="533400" y="1371600"/>
          <a:ext cx="8305800" cy="4632960"/>
        </p:xfrm>
        <a:graphic>
          <a:graphicData uri="http://schemas.openxmlformats.org/drawingml/2006/table">
            <a:tbl>
              <a:tblPr firstRow="1" bandRow="1">
                <a:tableStyleId>{5C22544A-7EE6-4342-B048-85BDC9FD1C3A}</a:tableStyleId>
              </a:tblPr>
              <a:tblGrid>
                <a:gridCol w="3505200">
                  <a:extLst>
                    <a:ext uri="{9D8B030D-6E8A-4147-A177-3AD203B41FA5}">
                      <a16:colId xmlns:a16="http://schemas.microsoft.com/office/drawing/2014/main" val="20000"/>
                    </a:ext>
                  </a:extLst>
                </a:gridCol>
                <a:gridCol w="4800600">
                  <a:extLst>
                    <a:ext uri="{9D8B030D-6E8A-4147-A177-3AD203B41FA5}">
                      <a16:colId xmlns:a16="http://schemas.microsoft.com/office/drawing/2014/main" val="20001"/>
                    </a:ext>
                  </a:extLst>
                </a:gridCol>
              </a:tblGrid>
              <a:tr h="1524000">
                <a:tc>
                  <a:txBody>
                    <a:bodyPr/>
                    <a:lstStyle/>
                    <a:p>
                      <a:r>
                        <a:rPr lang="en-US" dirty="0" smtClean="0"/>
                        <a:t>Outcomes</a:t>
                      </a:r>
                      <a:endParaRPr lang="en-US" dirty="0"/>
                    </a:p>
                  </a:txBody>
                  <a:tcPr/>
                </a:tc>
                <a:tc>
                  <a:txBody>
                    <a:bodyPr/>
                    <a:lstStyle/>
                    <a:p>
                      <a:r>
                        <a:rPr lang="en-US" dirty="0" smtClean="0"/>
                        <a:t>Assessment Criteria</a:t>
                      </a:r>
                    </a:p>
                    <a:p>
                      <a:endParaRPr lang="en-US" dirty="0" smtClean="0"/>
                    </a:p>
                    <a:p>
                      <a:r>
                        <a:rPr lang="en-US" dirty="0" smtClean="0"/>
                        <a:t>To achieve each outcome you must</a:t>
                      </a:r>
                      <a:r>
                        <a:rPr lang="en-US" baseline="0" dirty="0" smtClean="0"/>
                        <a:t> demonstrate the ability to</a:t>
                      </a:r>
                      <a:endParaRPr lang="en-US" dirty="0"/>
                    </a:p>
                  </a:txBody>
                  <a:tcPr/>
                </a:tc>
                <a:extLst>
                  <a:ext uri="{0D108BD9-81ED-4DB2-BD59-A6C34878D82A}">
                    <a16:rowId xmlns:a16="http://schemas.microsoft.com/office/drawing/2014/main" val="10000"/>
                  </a:ext>
                </a:extLst>
              </a:tr>
              <a:tr h="2057400">
                <a:tc>
                  <a:txBody>
                    <a:bodyPr/>
                    <a:lstStyle/>
                    <a:p>
                      <a:pPr marL="342900" indent="-342900">
                        <a:buNone/>
                      </a:pPr>
                      <a:r>
                        <a:rPr lang="en-US" dirty="0" smtClean="0"/>
                        <a:t>1.    Investigate</a:t>
                      </a:r>
                      <a:r>
                        <a:rPr lang="en-US" baseline="0" dirty="0" smtClean="0"/>
                        <a:t> and evaluate the characteristics and properties of construction materials</a:t>
                      </a:r>
                      <a:endParaRPr lang="en-US" dirty="0"/>
                    </a:p>
                  </a:txBody>
                  <a:tcPr/>
                </a:tc>
                <a:tc>
                  <a:txBody>
                    <a:bodyPr/>
                    <a:lstStyle/>
                    <a:p>
                      <a:pPr marL="342900" indent="-342900">
                        <a:buAutoNum type="alphaLcParenR"/>
                      </a:pPr>
                      <a:r>
                        <a:rPr lang="en-US" dirty="0" smtClean="0"/>
                        <a:t>Demonstrate knowledge of the properties</a:t>
                      </a:r>
                      <a:r>
                        <a:rPr lang="en-US" baseline="0" dirty="0" smtClean="0"/>
                        <a:t> of materials justifying the reason for their selection and describing their effect on the design of buildings</a:t>
                      </a:r>
                      <a:endParaRPr lang="en-US" dirty="0" smtClean="0"/>
                    </a:p>
                    <a:p>
                      <a:pPr marL="342900" indent="-342900">
                        <a:buNone/>
                      </a:pPr>
                      <a:endParaRPr lang="en-US" dirty="0" smtClean="0"/>
                    </a:p>
                    <a:p>
                      <a:pPr marL="342900" indent="-342900">
                        <a:buAutoNum type="alphaLcParenR" startAt="2"/>
                      </a:pPr>
                      <a:r>
                        <a:rPr lang="en-US" baseline="0" dirty="0" smtClean="0"/>
                        <a:t>Perform a range of experiments and record results</a:t>
                      </a:r>
                    </a:p>
                    <a:p>
                      <a:pPr marL="342900" indent="-342900">
                        <a:buAutoNum type="alphaLcParenR" startAt="2"/>
                      </a:pPr>
                      <a:endParaRPr lang="en-US" baseline="0" dirty="0" smtClean="0"/>
                    </a:p>
                    <a:p>
                      <a:pPr marL="342900" indent="-342900">
                        <a:buAutoNum type="alphaLcParenR" startAt="2"/>
                      </a:pPr>
                      <a:r>
                        <a:rPr lang="en-US" dirty="0" smtClean="0"/>
                        <a:t>Perform any necessary calculations associated with the experiments</a:t>
                      </a:r>
                      <a:r>
                        <a:rPr lang="en-US" baseline="0" dirty="0" smtClean="0"/>
                        <a:t> and </a:t>
                      </a:r>
                      <a:r>
                        <a:rPr lang="en-US" baseline="0" dirty="0" err="1" smtClean="0"/>
                        <a:t>analyse</a:t>
                      </a:r>
                      <a:r>
                        <a:rPr lang="en-US" baseline="0" dirty="0" smtClean="0"/>
                        <a:t> results</a:t>
                      </a:r>
                      <a:endParaRPr lang="en-US" dirty="0"/>
                    </a:p>
                  </a:txBody>
                  <a:tcPr/>
                </a:tc>
                <a:extLst>
                  <a:ext uri="{0D108BD9-81ED-4DB2-BD59-A6C34878D82A}">
                    <a16:rowId xmlns:a16="http://schemas.microsoft.com/office/drawing/2014/main" val="10001"/>
                  </a:ext>
                </a:extLst>
              </a:tr>
            </a:tbl>
          </a:graphicData>
        </a:graphic>
      </p:graphicFrame>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rmAutofit fontScale="90000"/>
          </a:bodyPr>
          <a:lstStyle/>
          <a:p>
            <a:r>
              <a:rPr lang="en-US" dirty="0" smtClean="0"/>
              <a:t>Materials and Services</a:t>
            </a:r>
            <a:endParaRPr lang="en-US" dirty="0"/>
          </a:p>
        </p:txBody>
      </p:sp>
      <p:sp>
        <p:nvSpPr>
          <p:cNvPr id="3" name="Content Placeholder 2"/>
          <p:cNvSpPr>
            <a:spLocks noGrp="1"/>
          </p:cNvSpPr>
          <p:nvPr>
            <p:ph idx="1"/>
          </p:nvPr>
        </p:nvSpPr>
        <p:spPr>
          <a:xfrm>
            <a:off x="457200" y="762000"/>
            <a:ext cx="8229600" cy="5211763"/>
          </a:xfrm>
        </p:spPr>
        <p:txBody>
          <a:bodyPr>
            <a:normAutofit/>
          </a:bodyPr>
          <a:lstStyle/>
          <a:p>
            <a:pPr>
              <a:buNone/>
            </a:pPr>
            <a:r>
              <a:rPr lang="en-US" b="1" u="sng" dirty="0" smtClean="0"/>
              <a:t>Assessment</a:t>
            </a:r>
          </a:p>
          <a:p>
            <a:pPr lvl="1">
              <a:buFont typeface="Wingdings" pitchFamily="2" charset="2"/>
              <a:buChar char="§"/>
            </a:pPr>
            <a:endParaRPr lang="en-US" dirty="0" smtClean="0"/>
          </a:p>
          <a:p>
            <a:pPr lvl="2">
              <a:buNone/>
            </a:pPr>
            <a:endParaRPr lang="en-US" dirty="0" smtClean="0"/>
          </a:p>
        </p:txBody>
      </p:sp>
      <p:graphicFrame>
        <p:nvGraphicFramePr>
          <p:cNvPr id="4" name="Table 3"/>
          <p:cNvGraphicFramePr>
            <a:graphicFrameLocks noGrp="1"/>
          </p:cNvGraphicFramePr>
          <p:nvPr/>
        </p:nvGraphicFramePr>
        <p:xfrm>
          <a:off x="533400" y="1371600"/>
          <a:ext cx="8305800" cy="4907280"/>
        </p:xfrm>
        <a:graphic>
          <a:graphicData uri="http://schemas.openxmlformats.org/drawingml/2006/table">
            <a:tbl>
              <a:tblPr firstRow="1" bandRow="1">
                <a:tableStyleId>{5C22544A-7EE6-4342-B048-85BDC9FD1C3A}</a:tableStyleId>
              </a:tblPr>
              <a:tblGrid>
                <a:gridCol w="3505200">
                  <a:extLst>
                    <a:ext uri="{9D8B030D-6E8A-4147-A177-3AD203B41FA5}">
                      <a16:colId xmlns:a16="http://schemas.microsoft.com/office/drawing/2014/main" val="20000"/>
                    </a:ext>
                  </a:extLst>
                </a:gridCol>
                <a:gridCol w="4800600">
                  <a:extLst>
                    <a:ext uri="{9D8B030D-6E8A-4147-A177-3AD203B41FA5}">
                      <a16:colId xmlns:a16="http://schemas.microsoft.com/office/drawing/2014/main" val="20001"/>
                    </a:ext>
                  </a:extLst>
                </a:gridCol>
              </a:tblGrid>
              <a:tr h="1524000">
                <a:tc>
                  <a:txBody>
                    <a:bodyPr/>
                    <a:lstStyle/>
                    <a:p>
                      <a:r>
                        <a:rPr lang="en-US" dirty="0" smtClean="0"/>
                        <a:t>Outcomes</a:t>
                      </a:r>
                      <a:endParaRPr lang="en-US" dirty="0"/>
                    </a:p>
                  </a:txBody>
                  <a:tcPr/>
                </a:tc>
                <a:tc>
                  <a:txBody>
                    <a:bodyPr/>
                    <a:lstStyle/>
                    <a:p>
                      <a:r>
                        <a:rPr lang="en-US" dirty="0" smtClean="0"/>
                        <a:t>Assessment Criteria</a:t>
                      </a:r>
                    </a:p>
                    <a:p>
                      <a:endParaRPr lang="en-US" dirty="0" smtClean="0"/>
                    </a:p>
                    <a:p>
                      <a:r>
                        <a:rPr lang="en-US" dirty="0" smtClean="0"/>
                        <a:t>To achieve each outcome you must</a:t>
                      </a:r>
                      <a:r>
                        <a:rPr lang="en-US" baseline="0" dirty="0" smtClean="0"/>
                        <a:t> demonstrate the ability to</a:t>
                      </a:r>
                      <a:endParaRPr lang="en-US" dirty="0"/>
                    </a:p>
                  </a:txBody>
                  <a:tcPr/>
                </a:tc>
                <a:extLst>
                  <a:ext uri="{0D108BD9-81ED-4DB2-BD59-A6C34878D82A}">
                    <a16:rowId xmlns:a16="http://schemas.microsoft.com/office/drawing/2014/main" val="10000"/>
                  </a:ext>
                </a:extLst>
              </a:tr>
              <a:tr h="2057400">
                <a:tc>
                  <a:txBody>
                    <a:bodyPr/>
                    <a:lstStyle/>
                    <a:p>
                      <a:pPr marL="342900" indent="-342900">
                        <a:buNone/>
                      </a:pPr>
                      <a:r>
                        <a:rPr lang="en-US" dirty="0" smtClean="0"/>
                        <a:t>2.    Investigate</a:t>
                      </a:r>
                      <a:r>
                        <a:rPr lang="en-US" baseline="0" dirty="0" smtClean="0"/>
                        <a:t> and apply scientific  principles to construction and determine comfort levels in the design and use of buildings</a:t>
                      </a:r>
                      <a:endParaRPr lang="en-US" dirty="0"/>
                    </a:p>
                  </a:txBody>
                  <a:tcPr/>
                </a:tc>
                <a:tc>
                  <a:txBody>
                    <a:bodyPr/>
                    <a:lstStyle/>
                    <a:p>
                      <a:pPr marL="342900" indent="-342900">
                        <a:buAutoNum type="alphaLcParenR"/>
                      </a:pPr>
                      <a:r>
                        <a:rPr lang="en-US" dirty="0" smtClean="0"/>
                        <a:t>Relate scientific principles to the </a:t>
                      </a:r>
                    </a:p>
                    <a:p>
                      <a:pPr marL="342900" indent="-342900">
                        <a:buNone/>
                      </a:pPr>
                      <a:r>
                        <a:rPr lang="en-US" dirty="0" smtClean="0"/>
                        <a:t>      specification of construction components having regard to factors affecting comfort levels</a:t>
                      </a:r>
                    </a:p>
                    <a:p>
                      <a:pPr marL="342900" indent="-342900">
                        <a:buNone/>
                      </a:pPr>
                      <a:endParaRPr lang="en-US" dirty="0" smtClean="0"/>
                    </a:p>
                    <a:p>
                      <a:pPr marL="342900" indent="-342900">
                        <a:buAutoNum type="alphaLcParenR" startAt="2"/>
                      </a:pPr>
                      <a:r>
                        <a:rPr lang="en-US" baseline="0" dirty="0" smtClean="0"/>
                        <a:t>Demonstrate an appreciation of the control of services  installations in a variety of environments through the selection of materials and techniques.</a:t>
                      </a:r>
                    </a:p>
                    <a:p>
                      <a:pPr marL="342900" indent="-342900">
                        <a:buAutoNum type="alphaLcParenR" startAt="2"/>
                      </a:pPr>
                      <a:endParaRPr lang="en-US" baseline="0" dirty="0" smtClean="0"/>
                    </a:p>
                    <a:p>
                      <a:pPr marL="342900" indent="-342900">
                        <a:buAutoNum type="alphaLcParenR" startAt="2"/>
                      </a:pPr>
                      <a:r>
                        <a:rPr lang="en-US" baseline="0" dirty="0" smtClean="0"/>
                        <a:t>Calculate and determine levels of thermal transmission, heat loss, </a:t>
                      </a:r>
                      <a:endParaRPr lang="en-US" dirty="0"/>
                    </a:p>
                  </a:txBody>
                  <a:tcPr/>
                </a:tc>
                <a:extLst>
                  <a:ext uri="{0D108BD9-81ED-4DB2-BD59-A6C34878D82A}">
                    <a16:rowId xmlns:a16="http://schemas.microsoft.com/office/drawing/2014/main" val="10001"/>
                  </a:ext>
                </a:extLst>
              </a:tr>
            </a:tbl>
          </a:graphicData>
        </a:graphic>
      </p:graphicFrame>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rmAutofit fontScale="90000"/>
          </a:bodyPr>
          <a:lstStyle/>
          <a:p>
            <a:r>
              <a:rPr lang="en-US" dirty="0" smtClean="0"/>
              <a:t>Materials and Services</a:t>
            </a:r>
            <a:endParaRPr lang="en-US" dirty="0"/>
          </a:p>
        </p:txBody>
      </p:sp>
      <p:sp>
        <p:nvSpPr>
          <p:cNvPr id="3" name="Content Placeholder 2"/>
          <p:cNvSpPr>
            <a:spLocks noGrp="1"/>
          </p:cNvSpPr>
          <p:nvPr>
            <p:ph idx="1"/>
          </p:nvPr>
        </p:nvSpPr>
        <p:spPr>
          <a:xfrm>
            <a:off x="457200" y="762000"/>
            <a:ext cx="8229600" cy="5211763"/>
          </a:xfrm>
        </p:spPr>
        <p:txBody>
          <a:bodyPr>
            <a:normAutofit/>
          </a:bodyPr>
          <a:lstStyle/>
          <a:p>
            <a:pPr>
              <a:buNone/>
            </a:pPr>
            <a:r>
              <a:rPr lang="en-US" b="1" u="sng" dirty="0" smtClean="0"/>
              <a:t>Assessment</a:t>
            </a:r>
          </a:p>
          <a:p>
            <a:pPr lvl="1">
              <a:buFont typeface="Wingdings" pitchFamily="2" charset="2"/>
              <a:buChar char="§"/>
            </a:pPr>
            <a:endParaRPr lang="en-US" dirty="0" smtClean="0"/>
          </a:p>
          <a:p>
            <a:pPr lvl="2">
              <a:buNone/>
            </a:pPr>
            <a:endParaRPr lang="en-US" dirty="0" smtClean="0"/>
          </a:p>
        </p:txBody>
      </p:sp>
      <p:graphicFrame>
        <p:nvGraphicFramePr>
          <p:cNvPr id="4" name="Table 3"/>
          <p:cNvGraphicFramePr>
            <a:graphicFrameLocks noGrp="1"/>
          </p:cNvGraphicFramePr>
          <p:nvPr/>
        </p:nvGraphicFramePr>
        <p:xfrm>
          <a:off x="533400" y="1371600"/>
          <a:ext cx="8305800" cy="2743200"/>
        </p:xfrm>
        <a:graphic>
          <a:graphicData uri="http://schemas.openxmlformats.org/drawingml/2006/table">
            <a:tbl>
              <a:tblPr firstRow="1" bandRow="1">
                <a:tableStyleId>{5C22544A-7EE6-4342-B048-85BDC9FD1C3A}</a:tableStyleId>
              </a:tblPr>
              <a:tblGrid>
                <a:gridCol w="3505200">
                  <a:extLst>
                    <a:ext uri="{9D8B030D-6E8A-4147-A177-3AD203B41FA5}">
                      <a16:colId xmlns:a16="http://schemas.microsoft.com/office/drawing/2014/main" val="20000"/>
                    </a:ext>
                  </a:extLst>
                </a:gridCol>
                <a:gridCol w="4800600">
                  <a:extLst>
                    <a:ext uri="{9D8B030D-6E8A-4147-A177-3AD203B41FA5}">
                      <a16:colId xmlns:a16="http://schemas.microsoft.com/office/drawing/2014/main" val="20001"/>
                    </a:ext>
                  </a:extLst>
                </a:gridCol>
              </a:tblGrid>
              <a:tr h="1524000">
                <a:tc>
                  <a:txBody>
                    <a:bodyPr/>
                    <a:lstStyle/>
                    <a:p>
                      <a:r>
                        <a:rPr lang="en-US" dirty="0" smtClean="0"/>
                        <a:t>Outcomes</a:t>
                      </a:r>
                      <a:endParaRPr lang="en-US" dirty="0"/>
                    </a:p>
                  </a:txBody>
                  <a:tcPr/>
                </a:tc>
                <a:tc>
                  <a:txBody>
                    <a:bodyPr/>
                    <a:lstStyle/>
                    <a:p>
                      <a:r>
                        <a:rPr lang="en-US" dirty="0" smtClean="0"/>
                        <a:t>Assessment Criteria</a:t>
                      </a:r>
                    </a:p>
                    <a:p>
                      <a:endParaRPr lang="en-US" dirty="0" smtClean="0"/>
                    </a:p>
                    <a:p>
                      <a:r>
                        <a:rPr lang="en-US" dirty="0" smtClean="0"/>
                        <a:t>To achieve each outcome you must</a:t>
                      </a:r>
                      <a:r>
                        <a:rPr lang="en-US" baseline="0" dirty="0" smtClean="0"/>
                        <a:t> demonstrate the ability to</a:t>
                      </a:r>
                      <a:endParaRPr lang="en-US" dirty="0"/>
                    </a:p>
                  </a:txBody>
                  <a:tcPr/>
                </a:tc>
                <a:extLst>
                  <a:ext uri="{0D108BD9-81ED-4DB2-BD59-A6C34878D82A}">
                    <a16:rowId xmlns:a16="http://schemas.microsoft.com/office/drawing/2014/main" val="10000"/>
                  </a:ext>
                </a:extLst>
              </a:tr>
              <a:tr h="1219200">
                <a:tc>
                  <a:txBody>
                    <a:bodyPr/>
                    <a:lstStyle/>
                    <a:p>
                      <a:pPr marL="342900" indent="-342900">
                        <a:buNone/>
                      </a:pPr>
                      <a:r>
                        <a:rPr lang="en-US" dirty="0" smtClean="0"/>
                        <a:t>3.</a:t>
                      </a:r>
                      <a:r>
                        <a:rPr lang="en-US" baseline="0" dirty="0" smtClean="0"/>
                        <a:t>   Analyse the effects of structural behaviour on construction components</a:t>
                      </a:r>
                      <a:endParaRPr lang="en-US" dirty="0"/>
                    </a:p>
                  </a:txBody>
                  <a:tcPr/>
                </a:tc>
                <a:tc>
                  <a:txBody>
                    <a:bodyPr/>
                    <a:lstStyle/>
                    <a:p>
                      <a:pPr marL="342900" indent="-342900">
                        <a:buAutoNum type="alphaLcParenR"/>
                      </a:pPr>
                      <a:r>
                        <a:rPr lang="en-US" dirty="0" smtClean="0"/>
                        <a:t>Demonstrate that you understand the</a:t>
                      </a:r>
                      <a:r>
                        <a:rPr lang="en-US" baseline="0" dirty="0" smtClean="0"/>
                        <a:t> structural behaviour of construction components</a:t>
                      </a:r>
                      <a:endParaRPr lang="en-US" dirty="0"/>
                    </a:p>
                  </a:txBody>
                  <a:tcPr/>
                </a:tc>
                <a:extLst>
                  <a:ext uri="{0D108BD9-81ED-4DB2-BD59-A6C34878D82A}">
                    <a16:rowId xmlns:a16="http://schemas.microsoft.com/office/drawing/2014/main" val="10001"/>
                  </a:ext>
                </a:extLst>
              </a:tr>
            </a:tbl>
          </a:graphicData>
        </a:graphic>
      </p:graphicFrame>
    </p:spTree>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143000"/>
          </a:xfrm>
        </p:spPr>
        <p:txBody>
          <a:bodyPr>
            <a:normAutofit/>
          </a:bodyPr>
          <a:lstStyle/>
          <a:p>
            <a:r>
              <a:rPr lang="en-GB" sz="3200" dirty="0" smtClean="0">
                <a:latin typeface="Lucida Sans Unicode" pitchFamily="34" charset="0"/>
                <a:cs typeface="Lucida Sans Unicode" pitchFamily="34" charset="0"/>
              </a:rPr>
              <a:t>What is Environment ?</a:t>
            </a:r>
            <a:endParaRPr lang="en-GB" sz="3200" dirty="0">
              <a:latin typeface="Lucida Sans Unicode" pitchFamily="34" charset="0"/>
              <a:cs typeface="Lucida Sans Unicode" pitchFamily="34" charset="0"/>
            </a:endParaRPr>
          </a:p>
        </p:txBody>
      </p:sp>
      <p:sp>
        <p:nvSpPr>
          <p:cNvPr id="3" name="Content Placeholder 2"/>
          <p:cNvSpPr>
            <a:spLocks noGrp="1"/>
          </p:cNvSpPr>
          <p:nvPr>
            <p:ph idx="1"/>
          </p:nvPr>
        </p:nvSpPr>
        <p:spPr>
          <a:xfrm>
            <a:off x="1187624" y="1447800"/>
            <a:ext cx="7344816" cy="4800600"/>
          </a:xfrm>
        </p:spPr>
        <p:txBody>
          <a:bodyPr>
            <a:normAutofit/>
          </a:bodyPr>
          <a:lstStyle/>
          <a:p>
            <a:r>
              <a:rPr lang="en-GB" sz="2800" b="1" dirty="0" smtClean="0">
                <a:solidFill>
                  <a:srgbClr val="0070C0"/>
                </a:solidFill>
                <a:latin typeface="Lucida Sans Unicode" pitchFamily="34" charset="0"/>
                <a:cs typeface="Lucida Sans Unicode" pitchFamily="34" charset="0"/>
              </a:rPr>
              <a:t>The Natural Environment :</a:t>
            </a:r>
          </a:p>
          <a:p>
            <a:pPr>
              <a:buNone/>
            </a:pPr>
            <a:r>
              <a:rPr lang="en-GB" dirty="0" smtClean="0"/>
              <a:t>    </a:t>
            </a:r>
            <a:r>
              <a:rPr lang="en-GB" sz="2400" dirty="0" smtClean="0">
                <a:latin typeface="Lucida Sans Unicode" pitchFamily="34" charset="0"/>
                <a:cs typeface="Lucida Sans Unicode" pitchFamily="34" charset="0"/>
              </a:rPr>
              <a:t>Comprises the entire physical surroundings, ecology, fauna and flora </a:t>
            </a:r>
            <a:r>
              <a:rPr lang="en-GB" sz="2400" b="1" dirty="0" smtClean="0">
                <a:solidFill>
                  <a:srgbClr val="00B0F0"/>
                </a:solidFill>
                <a:latin typeface="Lucida Sans Unicode" pitchFamily="34" charset="0"/>
                <a:cs typeface="Lucida Sans Unicode" pitchFamily="34" charset="0"/>
              </a:rPr>
              <a:t>without human presence or interference.</a:t>
            </a:r>
          </a:p>
          <a:p>
            <a:pPr>
              <a:buNone/>
            </a:pPr>
            <a:endParaRPr lang="en-GB" dirty="0" smtClean="0"/>
          </a:p>
          <a:p>
            <a:pPr>
              <a:buFont typeface="Arial" pitchFamily="34" charset="0"/>
              <a:buChar char="•"/>
            </a:pPr>
            <a:r>
              <a:rPr lang="en-GB" sz="2800" b="1" dirty="0" smtClean="0">
                <a:solidFill>
                  <a:srgbClr val="0070C0"/>
                </a:solidFill>
                <a:latin typeface="Lucida Sans Unicode" pitchFamily="34" charset="0"/>
                <a:cs typeface="Lucida Sans Unicode" pitchFamily="34" charset="0"/>
              </a:rPr>
              <a:t>The Built Environment :</a:t>
            </a:r>
          </a:p>
          <a:p>
            <a:pPr>
              <a:buNone/>
            </a:pPr>
            <a:r>
              <a:rPr lang="en-GB" sz="2400" dirty="0" smtClean="0">
                <a:solidFill>
                  <a:srgbClr val="0070C0"/>
                </a:solidFill>
              </a:rPr>
              <a:t>  </a:t>
            </a:r>
            <a:r>
              <a:rPr lang="en-GB" sz="2400" dirty="0" smtClean="0"/>
              <a:t>  </a:t>
            </a:r>
            <a:r>
              <a:rPr lang="en-GB" sz="2400" dirty="0" smtClean="0">
                <a:latin typeface="Lucida Sans Unicode" pitchFamily="34" charset="0"/>
                <a:cs typeface="Lucida Sans Unicode" pitchFamily="34" charset="0"/>
              </a:rPr>
              <a:t>Comprises the buildings and structures that humans construct within the Natural Environment.</a:t>
            </a:r>
            <a:endParaRPr lang="en-GB" sz="2400" dirty="0" smtClean="0">
              <a:solidFill>
                <a:srgbClr val="0070C0"/>
              </a:solidFill>
              <a:latin typeface="Lucida Sans Unicode" pitchFamily="34" charset="0"/>
              <a:cs typeface="Lucida Sans Unicode" pitchFamily="34" charset="0"/>
            </a:endParaRPr>
          </a:p>
          <a:p>
            <a:pPr>
              <a:buNone/>
            </a:pPr>
            <a:r>
              <a:rPr lang="en-GB" dirty="0" smtClean="0">
                <a:solidFill>
                  <a:srgbClr val="0070C0"/>
                </a:solidFill>
              </a:rPr>
              <a:t>   </a:t>
            </a:r>
            <a:endParaRPr lang="en-GB" dirty="0">
              <a:solidFill>
                <a:srgbClr val="0070C0"/>
              </a:solidFill>
            </a:endParaRPr>
          </a:p>
        </p:txBody>
      </p:sp>
    </p:spTree>
    <p:extLst>
      <p:ext uri="{BB962C8B-B14F-4D97-AF65-F5344CB8AC3E}">
        <p14:creationId xmlns:p14="http://schemas.microsoft.com/office/powerpoint/2010/main" val="4033010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14400" y="228600"/>
            <a:ext cx="7951216" cy="646331"/>
          </a:xfrm>
          <a:prstGeom prst="rect">
            <a:avLst/>
          </a:prstGeom>
        </p:spPr>
        <p:txBody>
          <a:bodyPr wrap="none">
            <a:spAutoFit/>
          </a:bodyPr>
          <a:lstStyle/>
          <a:p>
            <a:r>
              <a:rPr lang="en-GB" sz="3600" u="sng" dirty="0">
                <a:solidFill>
                  <a:srgbClr val="0070C0"/>
                </a:solidFill>
                <a:latin typeface="Lucida Sans Unicode" pitchFamily="34" charset="0"/>
                <a:cs typeface="Lucida Sans Unicode" pitchFamily="34" charset="0"/>
              </a:rPr>
              <a:t>Connection between Environments</a:t>
            </a:r>
            <a:endParaRPr lang="en-GB" sz="3600" dirty="0"/>
          </a:p>
        </p:txBody>
      </p:sp>
      <p:sp>
        <p:nvSpPr>
          <p:cNvPr id="3" name="Subtitle 2"/>
          <p:cNvSpPr txBox="1">
            <a:spLocks/>
          </p:cNvSpPr>
          <p:nvPr/>
        </p:nvSpPr>
        <p:spPr>
          <a:xfrm>
            <a:off x="1187624" y="836712"/>
            <a:ext cx="7435552" cy="642832"/>
          </a:xfrm>
          <a:prstGeom prst="rect">
            <a:avLst/>
          </a:prstGeom>
        </p:spPr>
        <p:txBody>
          <a:bodyPr>
            <a:normAutofit fontScale="25000" lnSpcReduction="20000"/>
          </a:bodyPr>
          <a:lst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a:lstStyle>
          <a:p>
            <a:pPr algn="just">
              <a:lnSpc>
                <a:spcPct val="120000"/>
              </a:lnSpc>
              <a:buFont typeface="Courier New" pitchFamily="49" charset="0"/>
              <a:buChar char="o"/>
            </a:pPr>
            <a:r>
              <a:rPr lang="en-GB" sz="6400" dirty="0" smtClean="0">
                <a:latin typeface="Lucida Sans Unicode" pitchFamily="34" charset="0"/>
                <a:cs typeface="Lucida Sans Unicode" pitchFamily="34" charset="0"/>
              </a:rPr>
              <a:t>  Modern buildings comprise many types of:</a:t>
            </a:r>
          </a:p>
          <a:p>
            <a:pPr algn="just">
              <a:lnSpc>
                <a:spcPct val="120000"/>
              </a:lnSpc>
            </a:pPr>
            <a:r>
              <a:rPr lang="en-GB" sz="6400" dirty="0" smtClean="0">
                <a:latin typeface="Lucida Sans Unicode" pitchFamily="34" charset="0"/>
                <a:cs typeface="Lucida Sans Unicode" pitchFamily="34" charset="0"/>
              </a:rPr>
              <a:t>  </a:t>
            </a:r>
            <a:r>
              <a:rPr lang="en-GB" sz="6400" b="1" dirty="0" smtClean="0">
                <a:solidFill>
                  <a:srgbClr val="0070C0"/>
                </a:solidFill>
                <a:latin typeface="Lucida Sans Unicode" pitchFamily="34" charset="0"/>
                <a:cs typeface="Lucida Sans Unicode" pitchFamily="34" charset="0"/>
              </a:rPr>
              <a:t>Design</a:t>
            </a:r>
          </a:p>
          <a:p>
            <a:pPr algn="just">
              <a:lnSpc>
                <a:spcPct val="120000"/>
              </a:lnSpc>
            </a:pPr>
            <a:r>
              <a:rPr lang="en-GB" sz="6400" b="1" dirty="0" smtClean="0">
                <a:solidFill>
                  <a:srgbClr val="0070C0"/>
                </a:solidFill>
                <a:latin typeface="Lucida Sans Unicode" pitchFamily="34" charset="0"/>
                <a:cs typeface="Lucida Sans Unicode" pitchFamily="34" charset="0"/>
              </a:rPr>
              <a:t>  Materials </a:t>
            </a:r>
          </a:p>
          <a:p>
            <a:pPr algn="just">
              <a:lnSpc>
                <a:spcPct val="120000"/>
              </a:lnSpc>
            </a:pPr>
            <a:r>
              <a:rPr lang="en-GB" sz="6400" b="1" dirty="0" smtClean="0">
                <a:solidFill>
                  <a:srgbClr val="0070C0"/>
                </a:solidFill>
                <a:latin typeface="Lucida Sans Unicode" pitchFamily="34" charset="0"/>
                <a:cs typeface="Lucida Sans Unicode" pitchFamily="34" charset="0"/>
              </a:rPr>
              <a:t>  Construction Technique</a:t>
            </a:r>
          </a:p>
          <a:p>
            <a:pPr algn="just">
              <a:lnSpc>
                <a:spcPct val="120000"/>
              </a:lnSpc>
            </a:pPr>
            <a:endParaRPr lang="en-GB" sz="6400" dirty="0" smtClean="0">
              <a:latin typeface="Lucida Sans Unicode" pitchFamily="34" charset="0"/>
              <a:cs typeface="Lucida Sans Unicode" pitchFamily="34" charset="0"/>
            </a:endParaRPr>
          </a:p>
          <a:p>
            <a:pPr algn="just">
              <a:lnSpc>
                <a:spcPct val="120000"/>
              </a:lnSpc>
              <a:buFont typeface="Courier New" pitchFamily="49" charset="0"/>
              <a:buChar char="o"/>
            </a:pPr>
            <a:r>
              <a:rPr lang="en-GB" sz="8000" b="1" dirty="0" smtClean="0">
                <a:latin typeface="Lucida Sans Unicode" pitchFamily="34" charset="0"/>
                <a:cs typeface="Lucida Sans Unicode" pitchFamily="34" charset="0"/>
              </a:rPr>
              <a:t> </a:t>
            </a:r>
            <a:r>
              <a:rPr lang="en-GB" sz="9600" b="1" dirty="0" smtClean="0">
                <a:latin typeface="Lucida Sans Unicode" pitchFamily="34" charset="0"/>
                <a:cs typeface="Lucida Sans Unicode" pitchFamily="34" charset="0"/>
              </a:rPr>
              <a:t>Aim is to provide an internal environment that </a:t>
            </a:r>
          </a:p>
          <a:p>
            <a:pPr marL="0" indent="0" algn="just">
              <a:lnSpc>
                <a:spcPct val="120000"/>
              </a:lnSpc>
              <a:buNone/>
            </a:pPr>
            <a:r>
              <a:rPr lang="en-GB" sz="9600" b="1" dirty="0">
                <a:latin typeface="Lucida Sans Unicode" pitchFamily="34" charset="0"/>
                <a:cs typeface="Lucida Sans Unicode" pitchFamily="34" charset="0"/>
              </a:rPr>
              <a:t> </a:t>
            </a:r>
            <a:r>
              <a:rPr lang="en-GB" sz="9600" b="1" dirty="0" smtClean="0">
                <a:latin typeface="Lucida Sans Unicode" pitchFamily="34" charset="0"/>
                <a:cs typeface="Lucida Sans Unicode" pitchFamily="34" charset="0"/>
              </a:rPr>
              <a:t>   is different from the external environment.</a:t>
            </a:r>
          </a:p>
          <a:p>
            <a:pPr algn="just">
              <a:lnSpc>
                <a:spcPct val="120000"/>
              </a:lnSpc>
            </a:pPr>
            <a:r>
              <a:rPr lang="en-GB" sz="8000" b="1" dirty="0" smtClean="0">
                <a:solidFill>
                  <a:srgbClr val="0070C0"/>
                </a:solidFill>
                <a:latin typeface="Lucida Sans Unicode" pitchFamily="34" charset="0"/>
                <a:cs typeface="Lucida Sans Unicode" pitchFamily="34" charset="0"/>
              </a:rPr>
              <a:t>   </a:t>
            </a:r>
            <a:r>
              <a:rPr lang="en-GB" sz="7200" b="1" dirty="0" smtClean="0">
                <a:solidFill>
                  <a:srgbClr val="0070C0"/>
                </a:solidFill>
                <a:latin typeface="Lucida Sans Unicode" pitchFamily="34" charset="0"/>
                <a:cs typeface="Lucida Sans Unicode" pitchFamily="34" charset="0"/>
              </a:rPr>
              <a:t>What do we mean by that?</a:t>
            </a:r>
          </a:p>
          <a:p>
            <a:pPr algn="just">
              <a:lnSpc>
                <a:spcPct val="120000"/>
              </a:lnSpc>
            </a:pPr>
            <a:endParaRPr lang="en-GB" sz="7200" b="1" dirty="0" smtClean="0">
              <a:solidFill>
                <a:srgbClr val="0070C0"/>
              </a:solidFill>
              <a:latin typeface="Lucida Sans Unicode" pitchFamily="34" charset="0"/>
              <a:cs typeface="Lucida Sans Unicode" pitchFamily="34" charset="0"/>
            </a:endParaRPr>
          </a:p>
          <a:p>
            <a:pPr algn="just">
              <a:lnSpc>
                <a:spcPct val="120000"/>
              </a:lnSpc>
            </a:pPr>
            <a:r>
              <a:rPr lang="en-GB" sz="7200" b="1" dirty="0" smtClean="0">
                <a:latin typeface="Lucida Sans Unicode" pitchFamily="34" charset="0"/>
                <a:cs typeface="Lucida Sans Unicode" pitchFamily="34" charset="0"/>
              </a:rPr>
              <a:t>  </a:t>
            </a:r>
            <a:r>
              <a:rPr lang="en-GB" sz="6400" b="1" dirty="0" smtClean="0">
                <a:latin typeface="Lucida Sans Unicode" pitchFamily="34" charset="0"/>
                <a:cs typeface="Lucida Sans Unicode" pitchFamily="34" charset="0"/>
              </a:rPr>
              <a:t>The built environment ‘responds’ to the natural</a:t>
            </a:r>
            <a:r>
              <a:rPr lang="en-GB" sz="6400" dirty="0" smtClean="0">
                <a:latin typeface="Lucida Sans Unicode" pitchFamily="34" charset="0"/>
                <a:cs typeface="Lucida Sans Unicode" pitchFamily="34" charset="0"/>
              </a:rPr>
              <a:t>....so different types</a:t>
            </a:r>
          </a:p>
          <a:p>
            <a:pPr algn="just">
              <a:lnSpc>
                <a:spcPct val="120000"/>
              </a:lnSpc>
            </a:pPr>
            <a:r>
              <a:rPr lang="en-GB" sz="6400" dirty="0" smtClean="0">
                <a:latin typeface="Lucida Sans Unicode" pitchFamily="34" charset="0"/>
                <a:cs typeface="Lucida Sans Unicode" pitchFamily="34" charset="0"/>
              </a:rPr>
              <a:t>   of buildings are found in different parts of the world and in different</a:t>
            </a:r>
          </a:p>
          <a:p>
            <a:pPr algn="just">
              <a:lnSpc>
                <a:spcPct val="120000"/>
              </a:lnSpc>
            </a:pPr>
            <a:r>
              <a:rPr lang="en-GB" sz="6400" dirty="0" smtClean="0">
                <a:latin typeface="Lucida Sans Unicode" pitchFamily="34" charset="0"/>
                <a:cs typeface="Lucida Sans Unicode" pitchFamily="34" charset="0"/>
              </a:rPr>
              <a:t>   climates.</a:t>
            </a:r>
          </a:p>
          <a:p>
            <a:pPr algn="just">
              <a:lnSpc>
                <a:spcPct val="120000"/>
              </a:lnSpc>
            </a:pPr>
            <a:endParaRPr lang="en-GB" sz="6400" dirty="0" smtClean="0">
              <a:latin typeface="Lucida Sans Unicode" pitchFamily="34" charset="0"/>
              <a:cs typeface="Lucida Sans Unicode" pitchFamily="34" charset="0"/>
            </a:endParaRPr>
          </a:p>
          <a:p>
            <a:pPr algn="just">
              <a:lnSpc>
                <a:spcPct val="120000"/>
              </a:lnSpc>
              <a:buFont typeface="Courier New" pitchFamily="49" charset="0"/>
              <a:buChar char="o"/>
            </a:pPr>
            <a:r>
              <a:rPr lang="en-GB" sz="6400" dirty="0" smtClean="0">
                <a:latin typeface="Lucida Sans Unicode" pitchFamily="34" charset="0"/>
                <a:cs typeface="Lucida Sans Unicode" pitchFamily="34" charset="0"/>
              </a:rPr>
              <a:t>  </a:t>
            </a:r>
            <a:r>
              <a:rPr lang="en-GB" sz="6400" b="1" dirty="0" smtClean="0">
                <a:solidFill>
                  <a:srgbClr val="0070C0"/>
                </a:solidFill>
                <a:latin typeface="Lucida Sans Unicode" pitchFamily="34" charset="0"/>
                <a:cs typeface="Lucida Sans Unicode" pitchFamily="34" charset="0"/>
              </a:rPr>
              <a:t>Climate</a:t>
            </a:r>
            <a:r>
              <a:rPr lang="en-GB" sz="6400" dirty="0" smtClean="0">
                <a:latin typeface="Lucida Sans Unicode" pitchFamily="34" charset="0"/>
                <a:cs typeface="Lucida Sans Unicode" pitchFamily="34" charset="0"/>
              </a:rPr>
              <a:t> is the </a:t>
            </a:r>
            <a:r>
              <a:rPr lang="en-GB" sz="6400" b="1" dirty="0" smtClean="0">
                <a:latin typeface="Lucida Sans Unicode" pitchFamily="34" charset="0"/>
                <a:cs typeface="Lucida Sans Unicode" pitchFamily="34" charset="0"/>
              </a:rPr>
              <a:t>Major</a:t>
            </a:r>
            <a:r>
              <a:rPr lang="en-GB" sz="6400" dirty="0" smtClean="0">
                <a:latin typeface="Lucida Sans Unicode" pitchFamily="34" charset="0"/>
                <a:cs typeface="Lucida Sans Unicode" pitchFamily="34" charset="0"/>
              </a:rPr>
              <a:t> factor</a:t>
            </a:r>
          </a:p>
          <a:p>
            <a:pPr marL="0" indent="0" algn="just">
              <a:lnSpc>
                <a:spcPct val="120000"/>
              </a:lnSpc>
              <a:buNone/>
            </a:pPr>
            <a:r>
              <a:rPr lang="en-GB" sz="6400" dirty="0" smtClean="0">
                <a:latin typeface="Lucida Sans Unicode" pitchFamily="34" charset="0"/>
                <a:cs typeface="Lucida Sans Unicode" pitchFamily="34" charset="0"/>
              </a:rPr>
              <a:t>      along with </a:t>
            </a:r>
            <a:r>
              <a:rPr lang="en-GB" sz="6400" b="1" dirty="0" smtClean="0">
                <a:solidFill>
                  <a:srgbClr val="0070C0"/>
                </a:solidFill>
                <a:latin typeface="Lucida Sans Unicode" pitchFamily="34" charset="0"/>
                <a:cs typeface="Lucida Sans Unicode" pitchFamily="34" charset="0"/>
              </a:rPr>
              <a:t>Building Materials and Special Skills</a:t>
            </a:r>
          </a:p>
          <a:p>
            <a:pPr marL="0" indent="0" algn="just">
              <a:lnSpc>
                <a:spcPct val="120000"/>
              </a:lnSpc>
              <a:buNone/>
            </a:pPr>
            <a:r>
              <a:rPr lang="en-GB" sz="6400" b="1" dirty="0">
                <a:solidFill>
                  <a:srgbClr val="0070C0"/>
                </a:solidFill>
                <a:latin typeface="Lucida Sans Unicode" pitchFamily="34" charset="0"/>
                <a:cs typeface="Lucida Sans Unicode" pitchFamily="34" charset="0"/>
              </a:rPr>
              <a:t> </a:t>
            </a:r>
            <a:r>
              <a:rPr lang="en-GB" sz="6400" b="1" dirty="0" smtClean="0">
                <a:solidFill>
                  <a:srgbClr val="0070C0"/>
                </a:solidFill>
                <a:latin typeface="Lucida Sans Unicode" pitchFamily="34" charset="0"/>
                <a:cs typeface="Lucida Sans Unicode" pitchFamily="34" charset="0"/>
              </a:rPr>
              <a:t>                      Local Traditions </a:t>
            </a:r>
            <a:r>
              <a:rPr lang="en-GB" sz="6400" dirty="0" smtClean="0">
                <a:latin typeface="Lucida Sans Unicode" pitchFamily="34" charset="0"/>
                <a:cs typeface="Lucida Sans Unicode" pitchFamily="34" charset="0"/>
              </a:rPr>
              <a:t>and...</a:t>
            </a:r>
          </a:p>
          <a:p>
            <a:pPr marL="0" indent="0" algn="just">
              <a:lnSpc>
                <a:spcPct val="120000"/>
              </a:lnSpc>
              <a:buNone/>
            </a:pPr>
            <a:r>
              <a:rPr lang="en-GB" sz="6400" dirty="0">
                <a:latin typeface="Lucida Sans Unicode" pitchFamily="34" charset="0"/>
                <a:cs typeface="Lucida Sans Unicode" pitchFamily="34" charset="0"/>
              </a:rPr>
              <a:t> </a:t>
            </a:r>
            <a:r>
              <a:rPr lang="en-GB" sz="6400" dirty="0" smtClean="0">
                <a:latin typeface="Lucida Sans Unicode" pitchFamily="34" charset="0"/>
                <a:cs typeface="Lucida Sans Unicode" pitchFamily="34" charset="0"/>
              </a:rPr>
              <a:t>                      </a:t>
            </a:r>
            <a:r>
              <a:rPr lang="en-GB" sz="6400" b="1" dirty="0" smtClean="0">
                <a:solidFill>
                  <a:srgbClr val="0070C0"/>
                </a:solidFill>
                <a:latin typeface="Lucida Sans Unicode" pitchFamily="34" charset="0"/>
                <a:cs typeface="Lucida Sans Unicode" pitchFamily="34" charset="0"/>
              </a:rPr>
              <a:t>International Architectural style</a:t>
            </a:r>
          </a:p>
          <a:p>
            <a:pPr marL="0" indent="0" algn="just">
              <a:lnSpc>
                <a:spcPct val="120000"/>
              </a:lnSpc>
              <a:buNone/>
            </a:pPr>
            <a:r>
              <a:rPr lang="en-GB" sz="6400" dirty="0" smtClean="0">
                <a:latin typeface="Lucida Sans Unicode" pitchFamily="34" charset="0"/>
                <a:cs typeface="Lucida Sans Unicode" pitchFamily="34" charset="0"/>
              </a:rPr>
              <a:t>   </a:t>
            </a:r>
          </a:p>
          <a:p>
            <a:endParaRPr lang="en-GB" sz="6400" b="1" dirty="0" smtClean="0">
              <a:latin typeface="Lucida Sans Unicode" pitchFamily="34" charset="0"/>
              <a:cs typeface="Lucida Sans Unicode" pitchFamily="34" charset="0"/>
            </a:endParaRPr>
          </a:p>
          <a:p>
            <a:endParaRPr lang="en-GB" sz="2000" b="1" dirty="0" smtClean="0">
              <a:latin typeface="Lucida Sans Unicode" pitchFamily="34" charset="0"/>
              <a:cs typeface="Lucida Sans Unicode" pitchFamily="34" charset="0"/>
            </a:endParaRPr>
          </a:p>
          <a:p>
            <a:endParaRPr lang="en-GB" sz="2000" b="1" dirty="0" smtClean="0">
              <a:latin typeface="Lucida Sans Unicode" pitchFamily="34" charset="0"/>
              <a:cs typeface="Lucida Sans Unicode" pitchFamily="34" charset="0"/>
            </a:endParaRPr>
          </a:p>
          <a:p>
            <a:endParaRPr lang="en-GB" sz="2000" b="1" dirty="0" smtClean="0">
              <a:latin typeface="Lucida Sans Unicode" pitchFamily="34" charset="0"/>
              <a:cs typeface="Lucida Sans Unicode" pitchFamily="34" charset="0"/>
            </a:endParaRPr>
          </a:p>
          <a:p>
            <a:endParaRPr lang="en-GB" sz="2000" b="1" dirty="0" smtClean="0">
              <a:latin typeface="Lucida Sans Unicode" pitchFamily="34" charset="0"/>
              <a:cs typeface="Lucida Sans Unicode" pitchFamily="34" charset="0"/>
            </a:endParaRPr>
          </a:p>
          <a:p>
            <a:endParaRPr lang="en-GB" sz="2000" b="1" dirty="0" smtClean="0">
              <a:latin typeface="Lucida Sans Unicode" pitchFamily="34" charset="0"/>
              <a:cs typeface="Lucida Sans Unicode" pitchFamily="34" charset="0"/>
            </a:endParaRPr>
          </a:p>
          <a:p>
            <a:endParaRPr lang="en-GB" sz="2000" dirty="0" smtClean="0">
              <a:latin typeface="Lucida Sans Unicode" pitchFamily="34" charset="0"/>
              <a:cs typeface="Lucida Sans Unicode" pitchFamily="34" charset="0"/>
            </a:endParaRPr>
          </a:p>
          <a:p>
            <a:endParaRPr lang="en-GB" sz="2000" dirty="0">
              <a:latin typeface="Lucida Sans Unicode" pitchFamily="34" charset="0"/>
              <a:cs typeface="Lucida Sans Unicode" pitchFamily="34" charset="0"/>
            </a:endParaRPr>
          </a:p>
        </p:txBody>
      </p:sp>
      <p:sp>
        <p:nvSpPr>
          <p:cNvPr id="4" name="TextBox 3"/>
          <p:cNvSpPr txBox="1"/>
          <p:nvPr/>
        </p:nvSpPr>
        <p:spPr>
          <a:xfrm>
            <a:off x="6553200" y="6300168"/>
            <a:ext cx="2590800" cy="369332"/>
          </a:xfrm>
          <a:prstGeom prst="rect">
            <a:avLst/>
          </a:prstGeom>
          <a:noFill/>
        </p:spPr>
        <p:txBody>
          <a:bodyPr wrap="square" rtlCol="0">
            <a:spAutoFit/>
          </a:bodyPr>
          <a:lstStyle/>
          <a:p>
            <a:r>
              <a:rPr lang="en-GB" dirty="0" smtClean="0"/>
              <a:t>Working Abroad?</a:t>
            </a:r>
            <a:endParaRPr lang="en-GB" dirty="0"/>
          </a:p>
        </p:txBody>
      </p:sp>
    </p:spTree>
    <p:extLst>
      <p:ext uri="{BB962C8B-B14F-4D97-AF65-F5344CB8AC3E}">
        <p14:creationId xmlns:p14="http://schemas.microsoft.com/office/powerpoint/2010/main" val="4002789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9" end="9"/>
                                            </p:txEl>
                                          </p:spTgt>
                                        </p:tgtEl>
                                        <p:attrNameLst>
                                          <p:attrName>style.visibility</p:attrName>
                                        </p:attrNameLst>
                                      </p:cBhvr>
                                      <p:to>
                                        <p:strVal val="visible"/>
                                      </p:to>
                                    </p:set>
                                    <p:anim calcmode="lin" valueType="num">
                                      <p:cBhvr additive="base">
                                        <p:cTn id="7"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9" end="9"/>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0" end="10"/>
                                            </p:txEl>
                                          </p:spTgt>
                                        </p:tgtEl>
                                        <p:attrNameLst>
                                          <p:attrName>style.visibility</p:attrName>
                                        </p:attrNameLst>
                                      </p:cBhvr>
                                      <p:to>
                                        <p:strVal val="visible"/>
                                      </p:to>
                                    </p:set>
                                    <p:anim calcmode="lin" valueType="num">
                                      <p:cBhvr additive="base">
                                        <p:cTn id="11"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0" end="10"/>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11" end="11"/>
                                            </p:txEl>
                                          </p:spTgt>
                                        </p:tgtEl>
                                        <p:attrNameLst>
                                          <p:attrName>style.visibility</p:attrName>
                                        </p:attrNameLst>
                                      </p:cBhvr>
                                      <p:to>
                                        <p:strVal val="visible"/>
                                      </p:to>
                                    </p:set>
                                    <p:anim calcmode="lin" valueType="num">
                                      <p:cBhvr additive="base">
                                        <p:cTn id="15"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13" end="13"/>
                                            </p:txEl>
                                          </p:spTgt>
                                        </p:tgtEl>
                                        <p:attrNameLst>
                                          <p:attrName>style.visibility</p:attrName>
                                        </p:attrNameLst>
                                      </p:cBhvr>
                                      <p:to>
                                        <p:strVal val="visible"/>
                                      </p:to>
                                    </p:set>
                                    <p:anim calcmode="lin" valueType="num">
                                      <p:cBhvr additive="base">
                                        <p:cTn id="21"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3" end="1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14" end="14"/>
                                            </p:txEl>
                                          </p:spTgt>
                                        </p:tgtEl>
                                        <p:attrNameLst>
                                          <p:attrName>style.visibility</p:attrName>
                                        </p:attrNameLst>
                                      </p:cBhvr>
                                      <p:to>
                                        <p:strVal val="visible"/>
                                      </p:to>
                                    </p:set>
                                    <p:anim calcmode="lin" valueType="num">
                                      <p:cBhvr additive="base">
                                        <p:cTn id="25"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4" end="1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15" end="15"/>
                                            </p:txEl>
                                          </p:spTgt>
                                        </p:tgtEl>
                                        <p:attrNameLst>
                                          <p:attrName>style.visibility</p:attrName>
                                        </p:attrNameLst>
                                      </p:cBhvr>
                                      <p:to>
                                        <p:strVal val="visible"/>
                                      </p:to>
                                    </p:set>
                                    <p:anim calcmode="lin" valueType="num">
                                      <p:cBhvr additive="base">
                                        <p:cTn id="29"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15" end="1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16" end="16"/>
                                            </p:txEl>
                                          </p:spTgt>
                                        </p:tgtEl>
                                        <p:attrNameLst>
                                          <p:attrName>style.visibility</p:attrName>
                                        </p:attrNameLst>
                                      </p:cBhvr>
                                      <p:to>
                                        <p:strVal val="visible"/>
                                      </p:to>
                                    </p:set>
                                    <p:anim calcmode="lin" valueType="num">
                                      <p:cBhvr additive="base">
                                        <p:cTn id="33"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16" end="1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http://www.malaysiasite.nl/images/kampong1.gif"/>
          <p:cNvPicPr>
            <a:picLocks noChangeAspect="1" noChangeArrowheads="1"/>
          </p:cNvPicPr>
          <p:nvPr/>
        </p:nvPicPr>
        <p:blipFill>
          <a:blip r:embed="rId2" cstate="print"/>
          <a:srcRect/>
          <a:stretch>
            <a:fillRect/>
          </a:stretch>
        </p:blipFill>
        <p:spPr bwMode="auto">
          <a:xfrm>
            <a:off x="2439591" y="2204864"/>
            <a:ext cx="6507435" cy="4401294"/>
          </a:xfrm>
          <a:prstGeom prst="rect">
            <a:avLst/>
          </a:prstGeom>
          <a:noFill/>
        </p:spPr>
      </p:pic>
      <p:sp>
        <p:nvSpPr>
          <p:cNvPr id="3" name="Rectangle 2"/>
          <p:cNvSpPr/>
          <p:nvPr/>
        </p:nvSpPr>
        <p:spPr>
          <a:xfrm>
            <a:off x="2987824" y="764704"/>
            <a:ext cx="5940152" cy="1323439"/>
          </a:xfrm>
          <a:prstGeom prst="rect">
            <a:avLst/>
          </a:prstGeom>
        </p:spPr>
        <p:txBody>
          <a:bodyPr wrap="square">
            <a:spAutoFit/>
          </a:bodyPr>
          <a:lstStyle/>
          <a:p>
            <a:pPr algn="just"/>
            <a:r>
              <a:rPr lang="en-GB" sz="1600" dirty="0" smtClean="0">
                <a:latin typeface="Lucida Sans Unicode" pitchFamily="34" charset="0"/>
                <a:cs typeface="Lucida Sans Unicode" pitchFamily="34" charset="0"/>
              </a:rPr>
              <a:t>Structure raised on stilts, with wooden, bamboo, or thatched walls and a thatched roof, the house is designed to suit the tropical climate. Has an open interior, promoting good cross ventilation and lighting through and under the house.</a:t>
            </a:r>
            <a:endParaRPr lang="en-GB" sz="1600" dirty="0">
              <a:latin typeface="Lucida Sans Unicode" pitchFamily="34" charset="0"/>
              <a:cs typeface="Lucida Sans Unicode" pitchFamily="34" charset="0"/>
            </a:endParaRPr>
          </a:p>
        </p:txBody>
      </p:sp>
      <p:sp>
        <p:nvSpPr>
          <p:cNvPr id="4" name="TextBox 3"/>
          <p:cNvSpPr txBox="1"/>
          <p:nvPr/>
        </p:nvSpPr>
        <p:spPr>
          <a:xfrm>
            <a:off x="179512" y="332656"/>
            <a:ext cx="2808312" cy="1569660"/>
          </a:xfrm>
          <a:prstGeom prst="rect">
            <a:avLst/>
          </a:prstGeom>
          <a:noFill/>
        </p:spPr>
        <p:txBody>
          <a:bodyPr wrap="square" rtlCol="0">
            <a:spAutoFit/>
          </a:bodyPr>
          <a:lstStyle/>
          <a:p>
            <a:r>
              <a:rPr lang="en-GB" sz="4000" dirty="0" smtClean="0">
                <a:latin typeface="Lucida Sans Unicode" pitchFamily="34" charset="0"/>
                <a:cs typeface="Lucida Sans Unicode" pitchFamily="34" charset="0"/>
              </a:rPr>
              <a:t>Malaysian </a:t>
            </a:r>
            <a:r>
              <a:rPr lang="en-GB" sz="2800" dirty="0" smtClean="0">
                <a:latin typeface="Lucida Sans Unicode" pitchFamily="34" charset="0"/>
                <a:cs typeface="Lucida Sans Unicode" pitchFamily="34" charset="0"/>
              </a:rPr>
              <a:t>KAMPONG house</a:t>
            </a:r>
            <a:endParaRPr lang="en-GB" sz="2800" dirty="0">
              <a:latin typeface="Lucida Sans Unicode" pitchFamily="34" charset="0"/>
              <a:cs typeface="Lucida Sans Unicode" pitchFamily="34" charset="0"/>
            </a:endParaRPr>
          </a:p>
        </p:txBody>
      </p:sp>
      <p:sp>
        <p:nvSpPr>
          <p:cNvPr id="5" name="TextBox 4"/>
          <p:cNvSpPr txBox="1"/>
          <p:nvPr/>
        </p:nvSpPr>
        <p:spPr>
          <a:xfrm>
            <a:off x="1043608" y="4869160"/>
            <a:ext cx="1872208" cy="1200329"/>
          </a:xfrm>
          <a:prstGeom prst="rect">
            <a:avLst/>
          </a:prstGeom>
          <a:noFill/>
        </p:spPr>
        <p:txBody>
          <a:bodyPr wrap="square" rtlCol="0">
            <a:spAutoFit/>
          </a:bodyPr>
          <a:lstStyle/>
          <a:p>
            <a:r>
              <a:rPr lang="en-GB" b="1" dirty="0" smtClean="0">
                <a:latin typeface="Lucida Sans Unicode" pitchFamily="34" charset="0"/>
                <a:cs typeface="Lucida Sans Unicode" pitchFamily="34" charset="0"/>
              </a:rPr>
              <a:t>  Climate</a:t>
            </a:r>
          </a:p>
          <a:p>
            <a:endParaRPr lang="en-GB" b="1" dirty="0" smtClean="0">
              <a:latin typeface="Lucida Sans Unicode" pitchFamily="34" charset="0"/>
              <a:cs typeface="Lucida Sans Unicode" pitchFamily="34" charset="0"/>
            </a:endParaRPr>
          </a:p>
          <a:p>
            <a:r>
              <a:rPr lang="en-GB" b="1" dirty="0" smtClean="0">
                <a:latin typeface="Lucida Sans Unicode" pitchFamily="34" charset="0"/>
                <a:cs typeface="Lucida Sans Unicode" pitchFamily="34" charset="0"/>
              </a:rPr>
              <a:t>Tradition</a:t>
            </a:r>
          </a:p>
          <a:p>
            <a:endParaRPr lang="en-GB" dirty="0"/>
          </a:p>
        </p:txBody>
      </p:sp>
      <p:sp>
        <p:nvSpPr>
          <p:cNvPr id="6" name="Rectangle 5"/>
          <p:cNvSpPr/>
          <p:nvPr/>
        </p:nvSpPr>
        <p:spPr>
          <a:xfrm>
            <a:off x="179512" y="4437112"/>
            <a:ext cx="2185214" cy="369332"/>
          </a:xfrm>
          <a:prstGeom prst="rect">
            <a:avLst/>
          </a:prstGeom>
        </p:spPr>
        <p:txBody>
          <a:bodyPr wrap="none">
            <a:spAutoFit/>
          </a:bodyPr>
          <a:lstStyle/>
          <a:p>
            <a:r>
              <a:rPr lang="en-GB" b="1" dirty="0" smtClean="0">
                <a:latin typeface="Lucida Sans Unicode" pitchFamily="34" charset="0"/>
                <a:cs typeface="Lucida Sans Unicode" pitchFamily="34" charset="0"/>
              </a:rPr>
              <a:t>Building Materials</a:t>
            </a:r>
          </a:p>
        </p:txBody>
      </p:sp>
    </p:spTree>
    <p:extLst>
      <p:ext uri="{BB962C8B-B14F-4D97-AF65-F5344CB8AC3E}">
        <p14:creationId xmlns:p14="http://schemas.microsoft.com/office/powerpoint/2010/main" val="32309326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80" name="Picture 8" descr="http://www.freewebs.com/indiacanada/igloo.jpg"/>
          <p:cNvPicPr>
            <a:picLocks noChangeAspect="1" noChangeArrowheads="1"/>
          </p:cNvPicPr>
          <p:nvPr/>
        </p:nvPicPr>
        <p:blipFill>
          <a:blip r:embed="rId2" cstate="print"/>
          <a:srcRect/>
          <a:stretch>
            <a:fillRect/>
          </a:stretch>
        </p:blipFill>
        <p:spPr bwMode="auto">
          <a:xfrm>
            <a:off x="4716016" y="3537012"/>
            <a:ext cx="4211960" cy="3158970"/>
          </a:xfrm>
          <a:prstGeom prst="rect">
            <a:avLst/>
          </a:prstGeom>
          <a:noFill/>
        </p:spPr>
      </p:pic>
      <p:pic>
        <p:nvPicPr>
          <p:cNvPr id="3082" name="Picture 10" descr="http://t0.gstatic.com/images?q=tbn:ANd9GcQ12us9VFht7lM5MXtF2CbmsfbOF-_RYGz_84iNuzCdhKVNe6Gd"/>
          <p:cNvPicPr>
            <a:picLocks noChangeAspect="1" noChangeArrowheads="1"/>
          </p:cNvPicPr>
          <p:nvPr/>
        </p:nvPicPr>
        <p:blipFill>
          <a:blip r:embed="rId3" cstate="print"/>
          <a:srcRect/>
          <a:stretch>
            <a:fillRect/>
          </a:stretch>
        </p:blipFill>
        <p:spPr bwMode="auto">
          <a:xfrm>
            <a:off x="4716016" y="502258"/>
            <a:ext cx="4184501" cy="2835652"/>
          </a:xfrm>
          <a:prstGeom prst="rect">
            <a:avLst/>
          </a:prstGeom>
          <a:noFill/>
        </p:spPr>
      </p:pic>
      <p:sp>
        <p:nvSpPr>
          <p:cNvPr id="7" name="Rectangle 6"/>
          <p:cNvSpPr/>
          <p:nvPr/>
        </p:nvSpPr>
        <p:spPr>
          <a:xfrm>
            <a:off x="251520" y="0"/>
            <a:ext cx="2592288" cy="1569660"/>
          </a:xfrm>
          <a:prstGeom prst="rect">
            <a:avLst/>
          </a:prstGeom>
        </p:spPr>
        <p:txBody>
          <a:bodyPr wrap="square">
            <a:spAutoFit/>
          </a:bodyPr>
          <a:lstStyle/>
          <a:p>
            <a:endParaRPr lang="en-GB" sz="2800" dirty="0" smtClean="0">
              <a:latin typeface="Lucida Sans Unicode" pitchFamily="34" charset="0"/>
              <a:cs typeface="Lucida Sans Unicode" pitchFamily="34" charset="0"/>
            </a:endParaRPr>
          </a:p>
          <a:p>
            <a:r>
              <a:rPr lang="en-GB" sz="4000" b="1" dirty="0" smtClean="0">
                <a:latin typeface="Lucida Sans Unicode" pitchFamily="34" charset="0"/>
                <a:cs typeface="Lucida Sans Unicode" pitchFamily="34" charset="0"/>
              </a:rPr>
              <a:t>INUIT</a:t>
            </a:r>
          </a:p>
          <a:p>
            <a:r>
              <a:rPr lang="en-GB" sz="2800" dirty="0" smtClean="0">
                <a:latin typeface="Lucida Sans Unicode" pitchFamily="34" charset="0"/>
                <a:cs typeface="Lucida Sans Unicode" pitchFamily="34" charset="0"/>
              </a:rPr>
              <a:t>Igloo house</a:t>
            </a:r>
            <a:endParaRPr lang="en-GB" sz="2800" dirty="0"/>
          </a:p>
        </p:txBody>
      </p:sp>
      <p:sp>
        <p:nvSpPr>
          <p:cNvPr id="8" name="TextBox 7"/>
          <p:cNvSpPr txBox="1"/>
          <p:nvPr/>
        </p:nvSpPr>
        <p:spPr>
          <a:xfrm>
            <a:off x="1115616" y="3861048"/>
            <a:ext cx="2232248" cy="1477328"/>
          </a:xfrm>
          <a:prstGeom prst="rect">
            <a:avLst/>
          </a:prstGeom>
          <a:noFill/>
        </p:spPr>
        <p:txBody>
          <a:bodyPr wrap="square" rtlCol="0">
            <a:spAutoFit/>
          </a:bodyPr>
          <a:lstStyle/>
          <a:p>
            <a:r>
              <a:rPr lang="en-GB" b="1" dirty="0" smtClean="0">
                <a:latin typeface="Lucida Sans Unicode" pitchFamily="34" charset="0"/>
                <a:cs typeface="Lucida Sans Unicode" pitchFamily="34" charset="0"/>
              </a:rPr>
              <a:t>Tradition</a:t>
            </a:r>
          </a:p>
          <a:p>
            <a:endParaRPr lang="en-GB" b="1" dirty="0" smtClean="0">
              <a:latin typeface="Lucida Sans Unicode" pitchFamily="34" charset="0"/>
              <a:cs typeface="Lucida Sans Unicode" pitchFamily="34" charset="0"/>
            </a:endParaRPr>
          </a:p>
          <a:p>
            <a:r>
              <a:rPr lang="en-GB" b="1" dirty="0" smtClean="0">
                <a:latin typeface="Lucida Sans Unicode" pitchFamily="34" charset="0"/>
                <a:cs typeface="Lucida Sans Unicode" pitchFamily="34" charset="0"/>
              </a:rPr>
              <a:t>Building Materials</a:t>
            </a:r>
          </a:p>
          <a:p>
            <a:endParaRPr lang="en-GB" b="1" dirty="0" smtClean="0">
              <a:latin typeface="Lucida Sans Unicode" pitchFamily="34" charset="0"/>
              <a:cs typeface="Lucida Sans Unicode" pitchFamily="34" charset="0"/>
            </a:endParaRPr>
          </a:p>
          <a:p>
            <a:r>
              <a:rPr lang="en-GB" b="1" dirty="0" smtClean="0">
                <a:latin typeface="Lucida Sans Unicode" pitchFamily="34" charset="0"/>
                <a:cs typeface="Lucida Sans Unicode" pitchFamily="34" charset="0"/>
              </a:rPr>
              <a:t>Skills</a:t>
            </a:r>
            <a:endParaRPr lang="en-GB" b="1" dirty="0">
              <a:latin typeface="Lucida Sans Unicode" pitchFamily="34" charset="0"/>
              <a:cs typeface="Lucida Sans Unicode" pitchFamily="34" charset="0"/>
            </a:endParaRPr>
          </a:p>
        </p:txBody>
      </p:sp>
      <p:sp>
        <p:nvSpPr>
          <p:cNvPr id="9" name="TextBox 8"/>
          <p:cNvSpPr txBox="1"/>
          <p:nvPr/>
        </p:nvSpPr>
        <p:spPr>
          <a:xfrm>
            <a:off x="1043608" y="1772816"/>
            <a:ext cx="3384376" cy="1938992"/>
          </a:xfrm>
          <a:prstGeom prst="rect">
            <a:avLst/>
          </a:prstGeom>
          <a:noFill/>
        </p:spPr>
        <p:txBody>
          <a:bodyPr wrap="square" rtlCol="0">
            <a:spAutoFit/>
          </a:bodyPr>
          <a:lstStyle/>
          <a:p>
            <a:r>
              <a:rPr lang="en-GB" sz="2000" dirty="0" smtClean="0">
                <a:latin typeface="Lucida Sans Unicode" pitchFamily="34" charset="0"/>
                <a:cs typeface="Lucida Sans Unicode" pitchFamily="34" charset="0"/>
              </a:rPr>
              <a:t>The igloo is an iconic structure which will keep internal temperatures at 0 degrees C while the outside temperature is</a:t>
            </a:r>
          </a:p>
          <a:p>
            <a:r>
              <a:rPr lang="en-GB" sz="2000" dirty="0" smtClean="0">
                <a:latin typeface="Lucida Sans Unicode" pitchFamily="34" charset="0"/>
                <a:cs typeface="Lucida Sans Unicode" pitchFamily="34" charset="0"/>
              </a:rPr>
              <a:t>-40 degree.</a:t>
            </a:r>
            <a:endParaRPr lang="en-GB" sz="2000" dirty="0">
              <a:latin typeface="Lucida Sans Unicode" pitchFamily="34" charset="0"/>
              <a:cs typeface="Lucida Sans Unicode" pitchFamily="34" charset="0"/>
            </a:endParaRPr>
          </a:p>
        </p:txBody>
      </p:sp>
      <p:sp>
        <p:nvSpPr>
          <p:cNvPr id="10" name="Rectangle 9"/>
          <p:cNvSpPr/>
          <p:nvPr/>
        </p:nvSpPr>
        <p:spPr>
          <a:xfrm>
            <a:off x="1115616" y="5733256"/>
            <a:ext cx="4572000" cy="646331"/>
          </a:xfrm>
          <a:prstGeom prst="rect">
            <a:avLst/>
          </a:prstGeom>
        </p:spPr>
        <p:txBody>
          <a:bodyPr>
            <a:spAutoFit/>
          </a:bodyPr>
          <a:lstStyle/>
          <a:p>
            <a:r>
              <a:rPr lang="en-GB" b="1" dirty="0" smtClean="0">
                <a:solidFill>
                  <a:srgbClr val="0070C0"/>
                </a:solidFill>
                <a:latin typeface="Lucida Sans Unicode" pitchFamily="34" charset="0"/>
                <a:cs typeface="Lucida Sans Unicode" pitchFamily="34" charset="0"/>
              </a:rPr>
              <a:t>What is the adaptation </a:t>
            </a:r>
          </a:p>
          <a:p>
            <a:r>
              <a:rPr lang="en-GB" b="1" dirty="0" smtClean="0">
                <a:solidFill>
                  <a:srgbClr val="0070C0"/>
                </a:solidFill>
                <a:latin typeface="Lucida Sans Unicode" pitchFamily="34" charset="0"/>
                <a:cs typeface="Lucida Sans Unicode" pitchFamily="34" charset="0"/>
              </a:rPr>
              <a:t>to environment?</a:t>
            </a:r>
            <a:endParaRPr lang="en-GB" b="1" dirty="0">
              <a:solidFill>
                <a:srgbClr val="0070C0"/>
              </a:solidFill>
              <a:latin typeface="Lucida Sans Unicode" pitchFamily="34" charset="0"/>
              <a:cs typeface="Lucida Sans Unicode" pitchFamily="34" charset="0"/>
            </a:endParaRPr>
          </a:p>
        </p:txBody>
      </p:sp>
    </p:spTree>
    <p:extLst>
      <p:ext uri="{BB962C8B-B14F-4D97-AF65-F5344CB8AC3E}">
        <p14:creationId xmlns:p14="http://schemas.microsoft.com/office/powerpoint/2010/main" val="299367124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8" name="AutoShape 4" descr="data:image/jpeg;base64,/9j/4AAQSkZJRgABAQAAAQABAAD/2wCEAAkGBhQSEBQUEhQUFBQWFBcUGBcUFRcXGBgUFxUVGBgVFxcXHSYeFxojGhQUHy8gIycqLSwsGB4xNTAqNSYrLCkBCQoKDgwOFw8PGikcHBwsLCwpKSksKSwpLCkpLCkpKSwpKSksKSkpKSksKSkpKSksLCksKSwpKSkpKSkpLCksKf/AABEIALgBEgMBIgACEQEDEQH/xAAcAAABBQEBAQAAAAAAAAAAAAAEAAECAwUGBwj/xABAEAACAQIEAwQGBwcEAgMAAAABAhEAAwQSITEFQVEGEyJhMlNxgZHRFCNCk6Gx8AcVM1LB4fFicpLSFkMkgsL/xAAZAQADAQEBAAAAAAAAAAAAAAAAAQIDBAX/xAAkEQACAgICAgIDAQEAAAAAAAAAAQIRAxIhMQQTMkEiQmFxUf/aAAwDAQACEQMRAD8A8VwVzLcVhyIOpI+JBBHxo3B3znZmYjMCZ3BM7H4n8Kzbe9E2WYSQDzHzBkagAU0yWjreF3TcwrA5/CIlQJIjZQNf871yd62C0glpgnmdTqJ5nb41s8G40FtG0UktmBIaDBEA6gidfhWPispcm3OWAdYnQDpHPyrWck0jOEabO24DbHdQJ5aEkjbkCBA57c+e5LxeFYjwlPY6Zl3+IMTWD2QxRN5lM62131MrAnQeZGvlqTW3wrGOwYEKxVzP1kErmbQeFoiAATXRGacUjnlFqVnPcV4cYKM6W01fKHc2+8hczBcpy6EDr7hXMrak/jqY/Rrocfwq+M5vA5Q6lyTLhQYWCwnxBhGusA7VmY7EFoXILYWQAqwCZnUnUkTuZPugVxy7OuPRnFaMw8soWVAkkctYUakax6PlqT1qt0AAmNyDB15cppIRl2mD7tRzjXcVJRLF3c0E7x5fAADSBGnt60deW4EtMW0gr4eQ00JHMj8PKBUuG4e1p9IZlhlGUKQwTmxJ3Hi9EanqsSfT+E9m+/wy3RbtWsErLdVsSx1t2mYCLKhjkYd9mm54i7HQBYLJ6PKhYJDOdI0LHYGJ36xy1O9W2LRRbkKXMAErOgkQNddSBoBO22tG9oLllrxYXHzde5VF0nKUtiMiFAhAOokb7kBwC4UK4UanxBtYHiBUeyB4o6mkV2aONT6sKpK84lpIEyB7+tAuCUCs+mcAWh6TGMuboogBR79NCa1LmMNsCdGyhSJ1GwZdB0Zum29ZuMsXO7tu53RSizmAUQuZpJC8jlIjUddVGtUJ/IPsZO4RgGAFwK4klNt4YRmjWB7txGtxrBp3SQuYkoilVztlMwEHUjaI/CsrDWpQOxKd85YlCEU6PIgDwAFZELEaQStbHFrPeW1Ofu3GYeO5kt+E5WLDUMZCxAkwIrqT/FmEl+SMPiF62bsiyuH9FRaVrpcnxgks+bLqIMQZOg0MaV2zatXSLpw9xrFkHI92U72RmsqlotmIllAzBRBJArI4tatWltiHus1tXztmt6kuYC657Z01JDErplAIp+G4drDlmgMiEgi48Fygyp3lkkIykq+Vo2IYgVzm4DjQUxLHEWDb1ztZCtZgMMwABUlV1Xzg76zQyJLDMmVSw1HIGdAWMcxv033NEY+0A7l7ha4DrBFwF8xDDvJIcCAcwkGdJ3qvH8SuXvTbMQF+yoyhZARYHhQZj4RAnlzoGaWFwaWiwdkZcpKlCrhhmGpEzJ00MMI1HKreO+K2vosUeJURIKsx9EQdVMkHSsfCIUIJ8JK6SSphgYYdV866XvBc7q0cy3EF0MXJSMwKgyogasNDHStI8qjNqnZz9/Ctbt+JspZiMgbUr9olRsNAPnyGsqMxOYoACerayAOUzIHsk+VbF+wxXuwhGW5lOVMzPqsZgWjMCVAgalyJNAX+Fd1cdLhBuI+RkBBgga+IGCQQwI6iJqGWnwQx2IR3At+G2CImSwBCzLQM2oY7DUmAJrV43h1dM4vWybVtFAAZXfxHxZMsDRhrP2fPTGs4J2cd2JJ1hdSI15dAJnbTyNaeF4VdxOItouru62ZU5l0ABOYGDME6HUbUrAEvXjIV1COMozFDaZWG+bLoYaZZgW05bUTY4SL15UW5bbkT6IkTvnKlucsJ0E1ucdKfR7NpcLZW6hNu7eN0lmuSQLi/WCUOQnO3hLZhCiM2Tft23c947ZFyKbiWvCEyr4VUqs5TpJZc0TqSZBWVY/CLavG2j/SCr+E2xNrOWEgIwOYaRM66HXah+IZc7BkZIXKqgKrltNXWJjf8p0NbPEuF93iEyWbutvW01w95K2xDXCP4Rnx5JJXYnlWdxC1le06ZlLrngEsyAlhAZjqQAuuhBHsNMCt8IywlxMzIrBw4uBrYgGGk+HLrt11nkOJZ8pGUTB0ECP8AABOpPnRNi6zkJduHIuy6tClixSJEayfj1rZweIwqW4b6Q+YDMAbKoSDMAFSQJExz5zAqoxbJckgD6CrahL0HUQvI7f8AopVtfvO2dRhsRHKLxAjyC2oA8hpSqvWyd0cHcUSYIMcxsdeUwfwqdpRMFtN9Ntv8Ci8Nw4wMrWnZ1EJMsMzRGoADaDnsw8xQ1/CFSoOh1BBEEEMRB67VkbCNzaJnWeknoI00jT/FU221G369tXWf4gnQAz1iNZiR06j3VC5agzuOsGJiY900Aa/Z3EBcQzAHVHCxEglTB10nSIkb9NK1eyt6FvqJLAMwAM7D+WZJJiPf1rm+GvDco0mSQILKDIG4gkR51r9nGtK1x7twKSAuXu2dspKl3ADKNpG+zMdwAbjKqM5RuxYrgn/yGl7dsAlmJud6EUFQFhQXLLIXXcxG+uPfseKMxdTJzZWAI2LAETEDeK1OK8Q+kvma6zwMi9+4LwNgrBAI3MmPOJgj91cs21ee7XEBlCjNJtSASdc2Un2hobpFQWjKKDlJ1gCNY5VYE8Gg1DATOuoOkTrseXTrV+Dt5mC93n5QA0kzyygEkyAJnWPKiruDtXD9TmUj0kuMC2gOaAFGbYmN4gQTQMI7N8F791dyptI2a7L5StpSrO0iWEgsBoSTosmY7/ttx5FweHwmEurctsgQq4+vFseNMrsuQWyjlcwmY0LDNQuAwlp7bYW0bdvh6ur4jH3lKFmQqxt2hoDBfIF8ZObMTqK5TjvEiXuZrv0ok5VulTItqQFhWGhZVSdJAj+ZhSZPbMC60mf10nWtDD4ru4DMxYeIAz4WAXKTrIjImg1AA6aZuItAZQGJMeIERlaT4RqZ0APLeI01KwVklSZQCSGn05MadYkE+489KVcFvk0cas2rejER4gsAkae37QG070PiLTkXHZUCzlzTJLEuYQkkvzBIkQBJ2J6DDYMOcuaCC2UhyqSDqHeVyoUzTGp2AkisDFYxlcFWWVHdDIdF1JgNswPinkQTOpNKHQS7Njh5UC2RfD6ZsiyhGYEOVJACMO8cc5gAHSAFiMUXu2yU74qXISDLsSSfBlOnMiIIU0V2X4h6FtiSCLnhMBVJyzA21BEg9BvIovA9ncZasPdINm2qA3GLEXDbdgsBVYOBqxO2bJrOx2b/ABMf2MO5xTvgRdRrmRTIQZCuUpFx3AIY5Q4JK7kamYFGLwCqgKXTcBYSiK6oJWSO8eJIggaGcpO1DNdhmXOShJYmT4mkwwBgz5nUZj51q2eLXR3avPdj+Gt6SpAaApYZTlBgTIAgiI8NQaGI+IDeEAqmYkDNrrtmMQTAGoArSucHu27Ie4VTNaYoL2jOgYZjaVgY1YkHSdcus1RdwChojMFkE2mBBbKMpJOy5oJI0htDtVuKEsBf762cgCqylo+qUowzEaOeXINInQUDHu4C0CozMGfKpQ2zNs5hmOpJdYEhgZOogaTXhbCMwtHMCM4JA21EEDU7biPnWtwbFCzctm/OUFB3YW29t0WCWbdXIzN/qUkb6he04n2EJvG/Zfu5+yDlVRvIIIjXWPwqoqzOUqPPcY142VSXFhHKgDOqlwc2Zsw1aH6aZhoJ1z8Bgmu3QqkCTEsYEczrvAkx5e6vSrfYC5iGtXLzkpn7u4L11y+WXAcKFGgylgsjQyYEmh8ZjsNhreOGGvC7dZUtW3FtiEtMUC2rbzAIGdpA3jViJKapjUgPF9lLVs27dy6tlAsOXb6y4WVrodwozJYghNJgg6ZiQM7jPaNEKfRbgtWkLulvDm6JaQua73p8JKKBHi0JkmSKAXHX+/DsSblsC0VdUQZVm33YAKwmQFSB/qHOszB8LuNihZAi6LhWDEBlJ06HUGkOjqOEWbvfNebChlRZZb0lgXOl05yGckgnTYnbqTxnj2GZPrMLbUAEfVkKxJ5CV033gkb+TdzgOHG16LuF3ySMgJ3gRI+NO3BrRYs1u2WIgnIokTMGBrr1rdRpUYbW7PKsBw+3cUlj3YDiSJa6ARIIJhPTAIy6w5kwJrZtjIobvXRyiSyKztIDZhJyZ1MqfEWMjQxpXoX0JOSqI2gAfCNqpuYIZWCgIWJ8UBj0BM79d6FBIHNs8+sXrKP3hD3mYAEXMgUkAANlAMnTeetEf+QIrZltWQ3WDPszNr8K6BuyFvNma47EmSSBJM6+yszH9jZufVHKhGuZtZ1mIB023rRUiHbBf/NrnS3/AMH/AO9PRX/g6/zt8P701O0Lk82s2FMycukj8dCd505A+6jrdpXtExd8DwGEtaVWky2kgyu0a+UQWtYe0b8M6sgWZcPbkhdiEVyDOs7HqJmg3vkKFHI7jSRJOvUyefSuM7SWHQM3pNO5MSRGsgAydh+ewqJUFzlllHiOmX3wCYGtFWFz5Qq5YOYkNAIRRBIOxGuv+qeRqN60Ule8BkMfA4InxaNMAyANjsY1MgArBLcjkDofcNNfKtLhHC+97x2kW7aZ3KgE5ZUDSQNS0DUE61odmMGHK5gX1XRTlVBJQm65Vsq+iYAMg/Z59921w1rC4C2Vizc5Gxh7BDPlBPjKqwGwzKdQdQZp19kuXNHArwJvqbmGzXyv2Vw2W4HEuDlM96uvp6jw5TymGNxf1+bHJeu3GCMS9xg3dsAyhDLZQByaZB0yHWun4cBi1Fq0Hzls/wBHZn8Bay65hdVe8YABfCBHiGZ1AaeTPDfpN63bQZrt0gkgEEu1xyQ2YqgOUz4JHhAHM0iijimFW1ki4XBlsjW2RlSQFMkZSWUbqSPDudKmba3LRFkOSqZmXu0Y6alg4IJWd5XQAbxNPxXhIw2JuWbzlwkhGtlDzOSVLeDbVCQy7e0PC4UN6DECZgjkAdTrB003nlzpAamF4cww1t3bTMxQeO4/XKlucoB8TkmAQDDHVQFfvyuWApLM5MICzEggSACsSZEwNNBGpA4WHyhb03MwQhgypbBYiS8ECSS8yAPMmB2tz9mPdWRi75e8rZSlrDspuPmjLm0hQVObwhognaKKC6OCw3ALt0raS0e8zGTtA8Kw4OiwwbXqfZO4nY9LF60n0uw9wk5haLMlsrvmu5cvhOrRsBpm0rs+FrjFsvbs4KzhV0a2oyEm4D6V65dYs+kiOhPKAQrv7O8RdGW5fAUKqqCWeBzHKAI01O5251q2Tsjn8PacLn1FsAgubTvbKkhWDFQRsSQOZywRoaxXtBwFCjLmmVRFYgnNLeKOZUSYEcq9S4R2AWzcD96zNqDCKsgk6SZI0MSpB861cL2RwtsQmHtDzK5z7ZuFtfOiONpClkOP7H9k+9upiMQq2xbCgIisFuMEy5mzeEmAJy6NvzM6vb7DiMOUu9yys0ESpjLuG01XcAkDxMZABNdgliAAIAHIAAD4Ch8Xwa1dIN22lwjQF0DRrOkjTWtdeDPbmzwu/g1s3FC3PHnBNwsQELD0WHpCGGp8jRQwSvbGe4CjWhD3WcLaClVDKFDs+6rlXbMQQMrEezJ2dw6+jYsD2Wbf/Wrzwu3p9Xb028C6DXbTTUn4mo0/pe54Vhoa1mvNktsRohAJIt5Q6IWCsZAzHWMxPIirl7ghkvszAsx+kKCxLhYQeIyyllMnkCfI17d+6rXq7f8AwT5VW3BrJ/8AVa+7T5U9BbnimFxd+08IzItombd29oXyOtxsnhkMFYaDSQC0797xPtLfw+GRyACwERLtHJs10gtIjdTvud66s8DszPc2pGx7pJECBBy6aU9/hFtx47aN/uUH8xTUaJcrPHj2zxRzS0rcyr9YVcqYcDKX0WczhiANHI08IqhHDBjiX7yCbQZWXKCqpluKFb630SrHLGVpzFiK9ZudjMI2+Hte4EfgpHQULd/Z3g2BHcxMbO8iCTpLHLqSdN6Tgy1NHDcZ4Hh1ItgQIaMQSyZ2U5TIZnQspMNDjUeiPDIfYrDRj7DDKQUzaAnKRbfMrSTlaQTp1BEAxXbXf2W2Yi3cvpv9sEaiDplG431qPBf2fNhcQl03c6oGCjKQfErLEEkAa7jXQbVLix7KjpC1QN6rGszvTiyBWxiUFppoNEZagRVCKe7qJWriKrIoEDm+nUUqvmmoA8l4Tgbb3Qc7Ei6FCnQFYlnulDnykncASAZKzIHOFFwtb7vK+YlSikAwWDLl1PpFN9YWPIE4ngDd3cfFucK6P4LVzDugbOA8IAAtveYIGhkTrHY9n8dgiVFu0qm2SQQgcXIQNcJlZtlPCQ0kDqZIHMlZ0ydGFw7sZcNpALVxbhJzO3eZCpAnRRmmAYjrM7AaJ/ZlcYNmvp4iPsNoBoAC2sQFGv8AKK1eKdtp/hOv/Fid+RYeL3ADoTWI3Gb164oa4y5iF0zwNY0AlufImujRGG7Oo7L9nf3cHi+VDgBpyASuzAuuh1PxNZnbXjBCstlhcLozvmzMQnjtuyF/qbYMsMygFiSBOfXd4b2JsoQ9wtdbfx6D/juf/sT7KC7SdjHxN9TaRLpOZ2N5yAiKqBZAgZAVIywd2mZOWJpVwVF2+TiuGcY7u6t5DDi2F73uzdZ7rHUBLiqCxY5SwI8NthqW8QHB+A/Scyg286sWPiUs8geFEGpgC6x8UeEbGM3e8N/Zyy3i117N62ygtnsySzJlZVWQEAOUhhqMqgACRXVcL7L4bDmbVm2rfzBRm3n0jqN+Xs5VmoNmjml0eV8G/Z3dvABsOyLDEXbjG2xmMs22kwIP2RvuY17Lhn7L7VtHtvce7beDlZUBUjMAyvqVMNrH4wK7gW6mLdWopGbk2YOD7H4W36NlDqDLg3NQCAfGSJAJ+JrYFiiAlOEqhFAtVLu6uyU4SlYUUi3T5KuyUstFgU5KfJVuWllosCnLSyVdkp8lFgUFKbu6KFqprYosAPuakuHrTs4GaNtYACpcgoxrfDyeVEpwoc61+7Aqu49Rs2OjPOCArJ4lZ0reegOIWJQ/GmmBzjIYmDGwMGPjVZouygJMgGOvTyFRex0jTyGvl1rayQQ1A0ccJ8fKSf6aVA4ePsk76kkDby99MQEaiaKS2uzdNIJ8tTodNx76rS1J3A98H8qYiilUyns+NKmB49f4XeuF4tXr7MNGWzcABkExK6jcDQbnbmX/AOI41goTDsogHZVOYgZiSwXygaxG/X2DKT1qIs/qayUKNHM4fg3YK+xDXSLQBmFi60eZ9H9bV3PDeBpYH1VkqYgsFOYjzNN3PmanZwpZgATVkhkMDBUj2iNPfVi4YkzGsR7tDH4D4Udh8MFG1G2xUNhRmpgW6VYMEelaJalNTsOgD6IelN3B6VpU9FjozO6NLJWplFN3QpbAZkU4FaH0YU30YUWADlpZaM+i0voZosAPLT5KMGCqxcCaNgAAlWJZrTTh9EJhQKTkOjNtYImjLOCA3osJSNS2VqQCxTM9OxqompERY1WRUi1U3TPmKYEGE/Go37ekeUa+Y5U7EAdB0/W9c12h7Xphw2Yy0bfygjSdRJ6DnNDdcjUW3SK7qkNppyqOVhzPxNYvZztK2Na/mAHdsAF1D5Y9J1iACeYJ6HkT1Flcyz7j7a2jJNWRKNOmAZ256+0fjO9TTE6+LXePL2Tyoq5YoS5aqyBNkYyVhgNwT5HXqNPdVd6zmU5SRoDrHX4nblTxUFulTIO362pgSW2sbfn/AEpURnc6m4snXVk5+6lRYUUxTxVYY1Yls0xD5a0eH2IE9fy/zND2cLNalq3A0qJMpFiLVmwqsXKhnk+VQMtBq0VWi1cFpDHApwKcCnApAKKUVKKUUgIU1WFaaKBkZqxblQy04FIC9Gq9DQq1dbNIAgVICoKamKDWIjUGNTqu4RQEipjVbGotek0oJ/vSMxo+FQYedOU6n3CsvjvFBaRmz5AvSDryEnSSaYA/aHja4e0XOusATA58/YD8K8Y4xxFrxLXCGLEmIgchOWTHTf8ALXW7U9oWvnLsoJ0BJltvF1j4TNcHxbjJVgFAPMnqQdQPyNcWSTyy1h9Hp4MaxR3n9mrhcXcs3VvWj9ag5/8Ast80bqf87xHsPZXjC4myl1dBcXYkEq6nVdPfHOIMCa8Xw+KFxAy6c/MEVs9kuP8A0PEFmJFm5AcDUW7umW7l5qdduTHoBVePlaesiPKw7LeJ7U1qhr1ijbLZlDDn7NNOUcufvpnSvRTPMoxb9mgb1b9yzQGIwlWmIys/nSog4KlVCJB6vtX6FBpGz5xQxIlxTiZ7t+7ZluopuLlEhiqk5SNcwI0j2EbVj8P/AGohfDibZU7Sv8w33AA101jY0e3DLmcOjKCDOs/0FRHYa0903LhJDHMUUBASdTJGpBMmBG+5rlyRnacTpxyx01I6nCY1LyBrbBlPMfiJ/Ci7a0PhLKooVFCqoACqAAANgANAKLWtDL7LFqxagoqYNSBMU9MKlSAVI080qQxRTGnpopAMDTxSzUyrAjYfh/agCatVwNUF+v691TR4/trQASjVYKoV5/xVwNIuLHND4lzsNzV5qlj4qLHJgiSN+vLb3VJr/SnxN1Qf6VRcvZRO3sPyo7JI4rFlRIEebafAb15R2x7Tm+cgjIDEa6kbnxb84MRpPStftn2n1NsaiDJB0n+QyZHIkgHTTnXm3EcdEnUk8uZPT9bR7K5c+X9I9nd4+H95dAnGcYUtFl5kIPKQTI9wPxFcpavfZbY/georp8ZhnuWba6ZmcsZMfZjb3n4UOnZCAWd9tYXffrU4p48cKk+TTIp5JcLgyMHiTZfX0TvHMdRXSKwdZGun/JTy/WxrN4xwLu1JSSqxMmSJ57baGfdQnCMfkbKx8J/A/KnNLIt4dlQbxvWXTPYP2V9qYIwV0zoWsOx9JQf4Wv2hrAHSNNK9Ida+dLo5gxBDBhurjZx79/j517V2L7XDHWPHlGJt6XkWRBkxcAP2W30mDI6V0YMu6pnF5GHR2ujacULdWi7lC3TXUjkB8tNTk0qoRkg1YpqkGpA1oyQu3coyzdrMD1ZbvRUsZuWrtEo9Y9nEUdav1m0UjRRqsBoRLlXJcqBl4qQqtXqQNSMnUqgKkDSAkBUCtTFKgCsmlI6VMrUGFADZ42qYuHr8aqLbe2lmoAJS57vf+R5USpoFH/R/MURbflSY0y5moZ3A51Zceh3YKJpDK3ueUDz51yfa7tH3SMFaDHlIEwW35fjsK0uO8ZFm2Wb3D8hXjXFuMveclyN/s6gt12GgGw5GTruM8uRQR0YMO8iGNxheSZnWJ10nn1POep9lZD3D9Z/pEflz66mig0mgm2uHq3/7/tXmR5bbPVlwqRZh/wCInkp+JzRWpfbwEf7R+I+dZmFH1o/2D8SfnWhiD7vEN9Oh1qMnyRceiOLOjTzZBp7Af61zHGeG5CWUeGT7jO3sro7mIB9HxeLN5aAAa/2oO9bJHi1B0gfHnv8A4rXDNwZOTHujO4JxGfA+8eEnn5Gum7NYy7Yxdl7ALOWCd2Gy96jEDuSTpOxUnoOlYlvBJIABGugI/Kedep8B7GXMLj1YjNaFtiHJWQ5TLkI3zBiYIEEAHQyB1w/Ke0OP+nLlekNZna97KgwRIBhhDCRMMORHOh7hqy5coW7cr0keOImmqjPSqgM4GpA1AGnFWQWA1IVUDUpoGXK0UXYxVAq9SDUgNq1iKLt3qwExEb0dYxVZtFWbKXKtV6zrWIom3drNoYapqYNDJcq5XqRlgqYqANWoKljHVKqvaUTnArK4lxS0n8V1UGRqQJ6xQOixjPPeoFqrW6jAlCDrOhnXppT3QJ0PnHyqhUWq9EWXoBTpuavtHXfzpMAp3rK4txBbSMzchv0q7iGPW2CWMQCToenl7K8y7bdri/gtEFeusn3cxr8RUSkoq2aQg5ukZHaXtE95yNN9BM5VMaH/AFH8q5u6IURy/qR/epXLkST+fM+f6/Gh+/JHUnXoN/1tXlylKb2PahBQWqLsNsPIfOg1WVPUtMc4zMZiiMPaZhJOUbaGPiatDINFGY+Wg9551N02VqVWkIfMOgGvlGsVddjd2k/rlsKTMxHJR+veae3ZHs8z+oqW/s0SRUZjTQdTvVdm2Tz9/X8aPOF0DQ7A8wrZfc5GX4Vo2uz19rBuiyWthspCiWGgOYLuy6xI5++GtukhqUV2zJwljNcUHYsqkrvBIBgHQnXaa9zxF7U++vHuBWwcXZC6HvUOv+lgxkHTYGvS7+Lr0PC5TZ5Xn/NIvuYihLuIrMx/Gkt+kwB6DU/AVzfEO1DvITwL1+18dh7vjXpHm0dccUOtKvOTJ11+FKmB34IqQNUg1INVmZdNSBqrNTzQMtmkGqANPmpATz1K3fiqppjQM1bOJo21ia5+3fK0VYxQOx16VDQ0dDbxFEpdrDtYijLWIrNoZrpcom29ZNu/RVu/WbRQL2qFzuC1sFgssyKwVmABgKSQJmNzXjPantOMaymGs4ixntlcwIE92GbOmjeNSI8p6R7ldIYEHYiK8Q/aB2Bv28Rcv2CWFyBlGh2URvr6I/Heokm4tI2wtKSswuG9s7thmGcq4IEggTvuQvi2HpDTnvp3vBP2kMWCXsh5QYRxyiTCuZ5CvKb/AGaZd5VhqwIPLU6HX31ZxfFSxa0cxLGSNVK8gwOjGsVPlas7HitPY+gMH2msPpnyMfsvodfbvtyrbsXq+b+HYu7lUqcq5ZgGRvB8DDQyfw9la3Z7tTctyjYi5BEAEkqJOuYjURPTmedaLKn2c8sDXR3fbftQxJRCO7Wc5BILNsE8xvsddPOvOrmJzasf1HT+nzorHYrvG55VJieZ6x1/XLXKxBDEqIOXQ+RkcvdXFln7JV9Hfhx+uN/ZO4swW0HKf6DmaQaNh8evsFOtocySeg/qf17KP4dwq5ebLaXbciNB/qY7f1rHvhHTdK2BiwT6e365f4rS4fwi7d0soSJ3jQe1joK6TBdlLdsA3znb+VSQo9+5/D2VrriWYBLahVGgAAAA921bw8aUvkc2Tyor4mBa7Equt68PMICT7JaPyrdweFtW0y2rK9czgFiepY/4HICirPD41bU0Rliu2GCMekcE88pdsoW5c/mj4mrrWMuKCCVYHQhgYj40ilUXcSo5yeg1/wAVvqYbmTa4FbS/3ozAAlggK5QT5kZiAZgVVxrjRU5LfpH3ke4c/bR924W09EeRM/EbVTYwKrsABzgb+07n31UMSj1wKeVydvk52xwa5cJLeGTJLak+75xWtgOD27epGY9WEweojQfjWi0AVSzHp+NaqNGLbY5vL+gaVVZTSqiQlTUxQqvVyvQxFoNSDVVNPQMtzU+aq6cAUDLBcp81QFIGkBKmK0g1SoAttYwjfX86Ms8RXmY9un41nVEipodnSWb07HSiku1yS6baezSiLfELg+0T7dfzqXAdnVLfqvG2FuIVYAg9awF40/MKfcf6Grk4+eaD3N/ao0ZVo5vHYS5h3IVjGogwQARGgM1z2G7K4cDVWEjdXg7RO0e7byru+I4xbo9Eg9ZBoPAhVPjAYVLx/wANY5GumeYYi0LN11SXUMwEwv2hvA12IoRcL9ercirkiBEhDBrte0nAXuYl3sBO7YLAkKQQADM7mQTInSOlY93sXdYgnSP5XEmfOdP7158sc1N8cf4elDLBxVsCGICxpP8AT+/66VXi7ivHONNYkdB15fhWw/ZK4AMoXloGAjy139/xpl7KXRvk/wCWwrFYJ3erNZZ8dVsjb7P9hCQHxANtNwmzn/d6seXpf7dq6O/fS0uS2qoo0gCP0aa5xHwBVzHKoWT5ACfwrOdJMt8K9KGDXpHmTz7vlhGEwjXjJ0X862bdlUEAVlrxNgIUAVS+IY7kn8vwroWM55Ts1b2IUbkD8/hvQj8QH2RPmdBQUj/FIP5Vagidiy5dZtyfYNP71DKKibtVs1VRBdnFQa90j31UXqJNMCT3PP4VSzU7MPfUGcUCGn9R/alUcwpqdAV2+MWfW2vvE+dWjjNn11r7xPnSpVh7GVqSTjdj11n71PnVg4zZ9fZ+9t/OlSp7srTixxxux66z0/iJv8ac8Zs+us/ep/2pUqW7FrwP++bHrrP3qf8Aal++LHr7P3qfOlSp7spQsX74sevs/e2/nUhxmz66z97b/wC1KlRuw0HHG7Hr7P3tv50v35h/X2fvU+dKlS3FrwL9+Yf19n71PnS/fmH9fZ+9T509KluwoieO4f19n7xPnT/vux6+z96nzpUqXsYqInjmH9fZ+8T50w47h/X2fvE+dKlT3YUMeO4f19n71PnUf37h/X2fvU+dKlS9jHQ379w/r7P3qfOkeNWI/j2fvbfzpUqfsYajnjVj19n71PnUf35h/X2fvU+dKlRuw1GPG8P6+z96nzpv33Y9fZ+8T50qVG7FQw41h/X2fvE+dJuN2PX2fvE+dKlT3YakTxqx66z94nzqLcasDe9a+8X50qVG7FQx41Y9da+8X51E8Ys+vtfeJ86VKj2MKIHjNn19qPK4vzqB4zZP/ute+4vzpUqpTYalZ47Y9fb/AOY+dKlSo9jHqf/Z"/>
          <p:cNvSpPr>
            <a:spLocks noChangeAspect="1" noChangeArrowheads="1"/>
          </p:cNvSpPr>
          <p:nvPr/>
        </p:nvSpPr>
        <p:spPr bwMode="auto">
          <a:xfrm>
            <a:off x="63500" y="-849313"/>
            <a:ext cx="2609850" cy="17526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30" name="AutoShape 6" descr="data:image/jpeg;base64,/9j/4AAQSkZJRgABAQAAAQABAAD/2wCEAAkGBhQSEBQUEhQUFBQWFBcUGBcUFRcXGBgUFxUVGBgVFxcXHSYeFxojGhQUHy8gIycqLSwsGB4xNTAqNSYrLCkBCQoKDgwOFw8PGikcHBwsLCwpKSksKSwpLCkpLCkpKSwpKSksKSkpKSksKSkpKSksLCksKSwpKSkpKSkpLCksKf/AABEIALgBEgMBIgACEQEDEQH/xAAcAAABBQEBAQAAAAAAAAAAAAAEAAECAwUGBwj/xABAEAACAQIEAwQGBwcEAgMAAAABAhEAAwQSITEFQVEGEyJhMlNxgZHRFCNCk6Gx8AcVM1LB4fFicpLSFkMkgsL/xAAZAQADAQEBAAAAAAAAAAAAAAAAAQIDBAX/xAAkEQACAgICAgIDAQEAAAAAAAAAAQIRAxIhMQQTMkEiQmFxUf/aAAwDAQACEQMRAD8A8VwVzLcVhyIOpI+JBBHxo3B3znZmYjMCZ3BM7H4n8Kzbe9E2WYSQDzHzBkagAU0yWjreF3TcwrA5/CIlQJIjZQNf871yd62C0glpgnmdTqJ5nb41s8G40FtG0UktmBIaDBEA6gidfhWPispcm3OWAdYnQDpHPyrWck0jOEabO24DbHdQJ5aEkjbkCBA57c+e5LxeFYjwlPY6Zl3+IMTWD2QxRN5lM62131MrAnQeZGvlqTW3wrGOwYEKxVzP1kErmbQeFoiAATXRGacUjnlFqVnPcV4cYKM6W01fKHc2+8hczBcpy6EDr7hXMrak/jqY/Rrocfwq+M5vA5Q6lyTLhQYWCwnxBhGusA7VmY7EFoXILYWQAqwCZnUnUkTuZPugVxy7OuPRnFaMw8soWVAkkctYUakax6PlqT1qt0AAmNyDB15cppIRl2mD7tRzjXcVJRLF3c0E7x5fAADSBGnt60deW4EtMW0gr4eQ00JHMj8PKBUuG4e1p9IZlhlGUKQwTmxJ3Hi9EanqsSfT+E9m+/wy3RbtWsErLdVsSx1t2mYCLKhjkYd9mm54i7HQBYLJ6PKhYJDOdI0LHYGJ36xy1O9W2LRRbkKXMAErOgkQNddSBoBO22tG9oLllrxYXHzde5VF0nKUtiMiFAhAOokb7kBwC4UK4UanxBtYHiBUeyB4o6mkV2aONT6sKpK84lpIEyB7+tAuCUCs+mcAWh6TGMuboogBR79NCa1LmMNsCdGyhSJ1GwZdB0Zum29ZuMsXO7tu53RSizmAUQuZpJC8jlIjUddVGtUJ/IPsZO4RgGAFwK4klNt4YRmjWB7txGtxrBp3SQuYkoilVztlMwEHUjaI/CsrDWpQOxKd85YlCEU6PIgDwAFZELEaQStbHFrPeW1Ofu3GYeO5kt+E5WLDUMZCxAkwIrqT/FmEl+SMPiF62bsiyuH9FRaVrpcnxgks+bLqIMQZOg0MaV2zatXSLpw9xrFkHI92U72RmsqlotmIllAzBRBJArI4tatWltiHus1tXztmt6kuYC657Z01JDErplAIp+G4drDlmgMiEgi48Fygyp3lkkIykq+Vo2IYgVzm4DjQUxLHEWDb1ztZCtZgMMwABUlV1Xzg76zQyJLDMmVSw1HIGdAWMcxv033NEY+0A7l7ha4DrBFwF8xDDvJIcCAcwkGdJ3qvH8SuXvTbMQF+yoyhZARYHhQZj4RAnlzoGaWFwaWiwdkZcpKlCrhhmGpEzJ00MMI1HKreO+K2vosUeJURIKsx9EQdVMkHSsfCIUIJ8JK6SSphgYYdV866XvBc7q0cy3EF0MXJSMwKgyogasNDHStI8qjNqnZz9/Ctbt+JspZiMgbUr9olRsNAPnyGsqMxOYoACerayAOUzIHsk+VbF+wxXuwhGW5lOVMzPqsZgWjMCVAgalyJNAX+Fd1cdLhBuI+RkBBgga+IGCQQwI6iJqGWnwQx2IR3At+G2CImSwBCzLQM2oY7DUmAJrV43h1dM4vWybVtFAAZXfxHxZMsDRhrP2fPTGs4J2cd2JJ1hdSI15dAJnbTyNaeF4VdxOItouru62ZU5l0ABOYGDME6HUbUrAEvXjIV1COMozFDaZWG+bLoYaZZgW05bUTY4SL15UW5bbkT6IkTvnKlucsJ0E1ucdKfR7NpcLZW6hNu7eN0lmuSQLi/WCUOQnO3hLZhCiM2Tft23c947ZFyKbiWvCEyr4VUqs5TpJZc0TqSZBWVY/CLavG2j/SCr+E2xNrOWEgIwOYaRM66HXah+IZc7BkZIXKqgKrltNXWJjf8p0NbPEuF93iEyWbutvW01w95K2xDXCP4Rnx5JJXYnlWdxC1le06ZlLrngEsyAlhAZjqQAuuhBHsNMCt8IywlxMzIrBw4uBrYgGGk+HLrt11nkOJZ8pGUTB0ECP8AABOpPnRNi6zkJduHIuy6tClixSJEayfj1rZweIwqW4b6Q+YDMAbKoSDMAFSQJExz5zAqoxbJckgD6CrahL0HUQvI7f8AopVtfvO2dRhsRHKLxAjyC2oA8hpSqvWyd0cHcUSYIMcxsdeUwfwqdpRMFtN9Ntv8Ci8Nw4wMrWnZ1EJMsMzRGoADaDnsw8xQ1/CFSoOh1BBEEEMRB67VkbCNzaJnWeknoI00jT/FU221G369tXWf4gnQAz1iNZiR06j3VC5agzuOsGJiY900Aa/Z3EBcQzAHVHCxEglTB10nSIkb9NK1eyt6FvqJLAMwAM7D+WZJJiPf1rm+GvDco0mSQILKDIG4gkR51r9nGtK1x7twKSAuXu2dspKl3ADKNpG+zMdwAbjKqM5RuxYrgn/yGl7dsAlmJud6EUFQFhQXLLIXXcxG+uPfseKMxdTJzZWAI2LAETEDeK1OK8Q+kvma6zwMi9+4LwNgrBAI3MmPOJgj91cs21ee7XEBlCjNJtSASdc2Un2hobpFQWjKKDlJ1gCNY5VYE8Gg1DATOuoOkTrseXTrV+Dt5mC93n5QA0kzyygEkyAJnWPKiruDtXD9TmUj0kuMC2gOaAFGbYmN4gQTQMI7N8F791dyptI2a7L5StpSrO0iWEgsBoSTosmY7/ttx5FweHwmEurctsgQq4+vFseNMrsuQWyjlcwmY0LDNQuAwlp7bYW0bdvh6ur4jH3lKFmQqxt2hoDBfIF8ZObMTqK5TjvEiXuZrv0ok5VulTItqQFhWGhZVSdJAj+ZhSZPbMC60mf10nWtDD4ru4DMxYeIAz4WAXKTrIjImg1AA6aZuItAZQGJMeIERlaT4RqZ0APLeI01KwVklSZQCSGn05MadYkE+489KVcFvk0cas2rejER4gsAkae37QG070PiLTkXHZUCzlzTJLEuYQkkvzBIkQBJ2J6DDYMOcuaCC2UhyqSDqHeVyoUzTGp2AkisDFYxlcFWWVHdDIdF1JgNswPinkQTOpNKHQS7Njh5UC2RfD6ZsiyhGYEOVJACMO8cc5gAHSAFiMUXu2yU74qXISDLsSSfBlOnMiIIU0V2X4h6FtiSCLnhMBVJyzA21BEg9BvIovA9ncZasPdINm2qA3GLEXDbdgsBVYOBqxO2bJrOx2b/ABMf2MO5xTvgRdRrmRTIQZCuUpFx3AIY5Q4JK7kamYFGLwCqgKXTcBYSiK6oJWSO8eJIggaGcpO1DNdhmXOShJYmT4mkwwBgz5nUZj51q2eLXR3avPdj+Gt6SpAaApYZTlBgTIAgiI8NQaGI+IDeEAqmYkDNrrtmMQTAGoArSucHu27Ie4VTNaYoL2jOgYZjaVgY1YkHSdcus1RdwChojMFkE2mBBbKMpJOy5oJI0htDtVuKEsBf762cgCqylo+qUowzEaOeXINInQUDHu4C0CozMGfKpQ2zNs5hmOpJdYEhgZOogaTXhbCMwtHMCM4JA21EEDU7biPnWtwbFCzctm/OUFB3YW29t0WCWbdXIzN/qUkb6he04n2EJvG/Zfu5+yDlVRvIIIjXWPwqoqzOUqPPcY142VSXFhHKgDOqlwc2Zsw1aH6aZhoJ1z8Bgmu3QqkCTEsYEczrvAkx5e6vSrfYC5iGtXLzkpn7u4L11y+WXAcKFGgylgsjQyYEmh8ZjsNhreOGGvC7dZUtW3FtiEtMUC2rbzAIGdpA3jViJKapjUgPF9lLVs27dy6tlAsOXb6y4WVrodwozJYghNJgg6ZiQM7jPaNEKfRbgtWkLulvDm6JaQua73p8JKKBHi0JkmSKAXHX+/DsSblsC0VdUQZVm33YAKwmQFSB/qHOszB8LuNihZAi6LhWDEBlJ06HUGkOjqOEWbvfNebChlRZZb0lgXOl05yGckgnTYnbqTxnj2GZPrMLbUAEfVkKxJ5CV033gkb+TdzgOHG16LuF3ySMgJ3gRI+NO3BrRYs1u2WIgnIokTMGBrr1rdRpUYbW7PKsBw+3cUlj3YDiSJa6ARIIJhPTAIy6w5kwJrZtjIobvXRyiSyKztIDZhJyZ1MqfEWMjQxpXoX0JOSqI2gAfCNqpuYIZWCgIWJ8UBj0BM79d6FBIHNs8+sXrKP3hD3mYAEXMgUkAANlAMnTeetEf+QIrZltWQ3WDPszNr8K6BuyFvNma47EmSSBJM6+yszH9jZufVHKhGuZtZ1mIB023rRUiHbBf/NrnS3/AMH/AO9PRX/g6/zt8P701O0Lk82s2FMycukj8dCd505A+6jrdpXtExd8DwGEtaVWky2kgyu0a+UQWtYe0b8M6sgWZcPbkhdiEVyDOs7HqJmg3vkKFHI7jSRJOvUyefSuM7SWHQM3pNO5MSRGsgAydh+ewqJUFzlllHiOmX3wCYGtFWFz5Qq5YOYkNAIRRBIOxGuv+qeRqN60Ule8BkMfA4InxaNMAyANjsY1MgArBLcjkDofcNNfKtLhHC+97x2kW7aZ3KgE5ZUDSQNS0DUE61odmMGHK5gX1XRTlVBJQm65Vsq+iYAMg/Z59921w1rC4C2Vizc5Gxh7BDPlBPjKqwGwzKdQdQZp19kuXNHArwJvqbmGzXyv2Vw2W4HEuDlM96uvp6jw5TymGNxf1+bHJeu3GCMS9xg3dsAyhDLZQByaZB0yHWun4cBi1Fq0Hzls/wBHZn8Bay65hdVe8YABfCBHiGZ1AaeTPDfpN63bQZrt0gkgEEu1xyQ2YqgOUz4JHhAHM0iijimFW1ki4XBlsjW2RlSQFMkZSWUbqSPDudKmba3LRFkOSqZmXu0Y6alg4IJWd5XQAbxNPxXhIw2JuWbzlwkhGtlDzOSVLeDbVCQy7e0PC4UN6DECZgjkAdTrB003nlzpAamF4cww1t3bTMxQeO4/XKlucoB8TkmAQDDHVQFfvyuWApLM5MICzEggSACsSZEwNNBGpA4WHyhb03MwQhgypbBYiS8ECSS8yAPMmB2tz9mPdWRi75e8rZSlrDspuPmjLm0hQVObwhognaKKC6OCw3ALt0raS0e8zGTtA8Kw4OiwwbXqfZO4nY9LF60n0uw9wk5haLMlsrvmu5cvhOrRsBpm0rs+FrjFsvbs4KzhV0a2oyEm4D6V65dYs+kiOhPKAQrv7O8RdGW5fAUKqqCWeBzHKAI01O5251q2Tsjn8PacLn1FsAgubTvbKkhWDFQRsSQOZywRoaxXtBwFCjLmmVRFYgnNLeKOZUSYEcq9S4R2AWzcD96zNqDCKsgk6SZI0MSpB861cL2RwtsQmHtDzK5z7ZuFtfOiONpClkOP7H9k+9upiMQq2xbCgIisFuMEy5mzeEmAJy6NvzM6vb7DiMOUu9yys0ESpjLuG01XcAkDxMZABNdgliAAIAHIAAD4Ch8Xwa1dIN22lwjQF0DRrOkjTWtdeDPbmzwu/g1s3FC3PHnBNwsQELD0WHpCGGp8jRQwSvbGe4CjWhD3WcLaClVDKFDs+6rlXbMQQMrEezJ2dw6+jYsD2Wbf/Wrzwu3p9Xb028C6DXbTTUn4mo0/pe54Vhoa1mvNktsRohAJIt5Q6IWCsZAzHWMxPIirl7ghkvszAsx+kKCxLhYQeIyyllMnkCfI17d+6rXq7f8AwT5VW3BrJ/8AVa+7T5U9BbnimFxd+08IzItombd29oXyOtxsnhkMFYaDSQC0797xPtLfw+GRyACwERLtHJs10gtIjdTvud66s8DszPc2pGx7pJECBBy6aU9/hFtx47aN/uUH8xTUaJcrPHj2zxRzS0rcyr9YVcqYcDKX0WczhiANHI08IqhHDBjiX7yCbQZWXKCqpluKFb630SrHLGVpzFiK9ZudjMI2+Hte4EfgpHQULd/Z3g2BHcxMbO8iCTpLHLqSdN6Tgy1NHDcZ4Hh1ItgQIaMQSyZ2U5TIZnQspMNDjUeiPDIfYrDRj7DDKQUzaAnKRbfMrSTlaQTp1BEAxXbXf2W2Yi3cvpv9sEaiDplG431qPBf2fNhcQl03c6oGCjKQfErLEEkAa7jXQbVLix7KjpC1QN6rGszvTiyBWxiUFppoNEZagRVCKe7qJWriKrIoEDm+nUUqvmmoA8l4Tgbb3Qc7Ei6FCnQFYlnulDnykncASAZKzIHOFFwtb7vK+YlSikAwWDLl1PpFN9YWPIE4ngDd3cfFucK6P4LVzDugbOA8IAAtveYIGhkTrHY9n8dgiVFu0qm2SQQgcXIQNcJlZtlPCQ0kDqZIHMlZ0ydGFw7sZcNpALVxbhJzO3eZCpAnRRmmAYjrM7AaJ/ZlcYNmvp4iPsNoBoAC2sQFGv8AKK1eKdtp/hOv/Fid+RYeL3ADoTWI3Gb164oa4y5iF0zwNY0AlufImujRGG7Oo7L9nf3cHi+VDgBpyASuzAuuh1PxNZnbXjBCstlhcLozvmzMQnjtuyF/qbYMsMygFiSBOfXd4b2JsoQ9wtdbfx6D/juf/sT7KC7SdjHxN9TaRLpOZ2N5yAiKqBZAgZAVIywd2mZOWJpVwVF2+TiuGcY7u6t5DDi2F73uzdZ7rHUBLiqCxY5SwI8NthqW8QHB+A/Scyg286sWPiUs8geFEGpgC6x8UeEbGM3e8N/Zyy3i117N62ygtnsySzJlZVWQEAOUhhqMqgACRXVcL7L4bDmbVm2rfzBRm3n0jqN+Xs5VmoNmjml0eV8G/Z3dvABsOyLDEXbjG2xmMs22kwIP2RvuY17Lhn7L7VtHtvce7beDlZUBUjMAyvqVMNrH4wK7gW6mLdWopGbk2YOD7H4W36NlDqDLg3NQCAfGSJAJ+JrYFiiAlOEqhFAtVLu6uyU4SlYUUi3T5KuyUstFgU5KfJVuWllosCnLSyVdkp8lFgUFKbu6KFqprYosAPuakuHrTs4GaNtYACpcgoxrfDyeVEpwoc61+7Aqu49Rs2OjPOCArJ4lZ0reegOIWJQ/GmmBzjIYmDGwMGPjVZouygJMgGOvTyFRex0jTyGvl1rayQQ1A0ccJ8fKSf6aVA4ePsk76kkDby99MQEaiaKS2uzdNIJ8tTodNx76rS1J3A98H8qYiilUyns+NKmB49f4XeuF4tXr7MNGWzcABkExK6jcDQbnbmX/AOI41goTDsogHZVOYgZiSwXygaxG/X2DKT1qIs/qayUKNHM4fg3YK+xDXSLQBmFi60eZ9H9bV3PDeBpYH1VkqYgsFOYjzNN3PmanZwpZgATVkhkMDBUj2iNPfVi4YkzGsR7tDH4D4Udh8MFG1G2xUNhRmpgW6VYMEelaJalNTsOgD6IelN3B6VpU9FjozO6NLJWplFN3QpbAZkU4FaH0YU30YUWADlpZaM+i0voZosAPLT5KMGCqxcCaNgAAlWJZrTTh9EJhQKTkOjNtYImjLOCA3osJSNS2VqQCxTM9OxqompERY1WRUi1U3TPmKYEGE/Go37ekeUa+Y5U7EAdB0/W9c12h7Xphw2Yy0bfygjSdRJ6DnNDdcjUW3SK7qkNppyqOVhzPxNYvZztK2Na/mAHdsAF1D5Y9J1iACeYJ6HkT1Flcyz7j7a2jJNWRKNOmAZ256+0fjO9TTE6+LXePL2Tyoq5YoS5aqyBNkYyVhgNwT5HXqNPdVd6zmU5SRoDrHX4nblTxUFulTIO362pgSW2sbfn/AEpURnc6m4snXVk5+6lRYUUxTxVYY1Yls0xD5a0eH2IE9fy/zND2cLNalq3A0qJMpFiLVmwqsXKhnk+VQMtBq0VWi1cFpDHApwKcCnApAKKUVKKUUgIU1WFaaKBkZqxblQy04FIC9Gq9DQq1dbNIAgVICoKamKDWIjUGNTqu4RQEipjVbGotek0oJ/vSMxo+FQYedOU6n3CsvjvFBaRmz5AvSDryEnSSaYA/aHja4e0XOusATA58/YD8K8Y4xxFrxLXCGLEmIgchOWTHTf8ALXW7U9oWvnLsoJ0BJltvF1j4TNcHxbjJVgFAPMnqQdQPyNcWSTyy1h9Hp4MaxR3n9mrhcXcs3VvWj9ag5/8Ast80bqf87xHsPZXjC4myl1dBcXYkEq6nVdPfHOIMCa8Xw+KFxAy6c/MEVs9kuP8A0PEFmJFm5AcDUW7umW7l5qdduTHoBVePlaesiPKw7LeJ7U1qhr1ijbLZlDDn7NNOUcufvpnSvRTPMoxb9mgb1b9yzQGIwlWmIys/nSog4KlVCJB6vtX6FBpGz5xQxIlxTiZ7t+7ZluopuLlEhiqk5SNcwI0j2EbVj8P/AGohfDibZU7Sv8w33AA101jY0e3DLmcOjKCDOs/0FRHYa0903LhJDHMUUBASdTJGpBMmBG+5rlyRnacTpxyx01I6nCY1LyBrbBlPMfiJ/Ci7a0PhLKooVFCqoACqAAANgANAKLWtDL7LFqxagoqYNSBMU9MKlSAVI080qQxRTGnpopAMDTxSzUyrAjYfh/agCatVwNUF+v691TR4/trQASjVYKoV5/xVwNIuLHND4lzsNzV5qlj4qLHJgiSN+vLb3VJr/SnxN1Qf6VRcvZRO3sPyo7JI4rFlRIEebafAb15R2x7Tm+cgjIDEa6kbnxb84MRpPStftn2n1NsaiDJB0n+QyZHIkgHTTnXm3EcdEnUk8uZPT9bR7K5c+X9I9nd4+H95dAnGcYUtFl5kIPKQTI9wPxFcpavfZbY/georp8ZhnuWba6ZmcsZMfZjb3n4UOnZCAWd9tYXffrU4p48cKk+TTIp5JcLgyMHiTZfX0TvHMdRXSKwdZGun/JTy/WxrN4xwLu1JSSqxMmSJ57baGfdQnCMfkbKx8J/A/KnNLIt4dlQbxvWXTPYP2V9qYIwV0zoWsOx9JQf4Wv2hrAHSNNK9Ida+dLo5gxBDBhurjZx79/j517V2L7XDHWPHlGJt6XkWRBkxcAP2W30mDI6V0YMu6pnF5GHR2ujacULdWi7lC3TXUjkB8tNTk0qoRkg1YpqkGpA1oyQu3coyzdrMD1ZbvRUsZuWrtEo9Y9nEUdav1m0UjRRqsBoRLlXJcqBl4qQqtXqQNSMnUqgKkDSAkBUCtTFKgCsmlI6VMrUGFADZ42qYuHr8aqLbe2lmoAJS57vf+R5USpoFH/R/MURbflSY0y5moZ3A51Zceh3YKJpDK3ueUDz51yfa7tH3SMFaDHlIEwW35fjsK0uO8ZFm2Wb3D8hXjXFuMveclyN/s6gt12GgGw5GTruM8uRQR0YMO8iGNxheSZnWJ10nn1POep9lZD3D9Z/pEflz66mig0mgm2uHq3/7/tXmR5bbPVlwqRZh/wCInkp+JzRWpfbwEf7R+I+dZmFH1o/2D8SfnWhiD7vEN9Oh1qMnyRceiOLOjTzZBp7Af61zHGeG5CWUeGT7jO3sro7mIB9HxeLN5aAAa/2oO9bJHi1B0gfHnv8A4rXDNwZOTHujO4JxGfA+8eEnn5Gum7NYy7Yxdl7ALOWCd2Gy96jEDuSTpOxUnoOlYlvBJIABGugI/Kedep8B7GXMLj1YjNaFtiHJWQ5TLkI3zBiYIEEAHQyB1w/Ke0OP+nLlekNZna97KgwRIBhhDCRMMORHOh7hqy5coW7cr0keOImmqjPSqgM4GpA1AGnFWQWA1IVUDUpoGXK0UXYxVAq9SDUgNq1iKLt3qwExEb0dYxVZtFWbKXKtV6zrWIom3drNoYapqYNDJcq5XqRlgqYqANWoKljHVKqvaUTnArK4lxS0n8V1UGRqQJ6xQOixjPPeoFqrW6jAlCDrOhnXppT3QJ0PnHyqhUWq9EWXoBTpuavtHXfzpMAp3rK4txBbSMzchv0q7iGPW2CWMQCToenl7K8y7bdri/gtEFeusn3cxr8RUSkoq2aQg5ukZHaXtE95yNN9BM5VMaH/AFH8q5u6IURy/qR/epXLkST+fM+f6/Gh+/JHUnXoN/1tXlylKb2PahBQWqLsNsPIfOg1WVPUtMc4zMZiiMPaZhJOUbaGPiatDINFGY+Wg9551N02VqVWkIfMOgGvlGsVddjd2k/rlsKTMxHJR+veae3ZHs8z+oqW/s0SRUZjTQdTvVdm2Tz9/X8aPOF0DQ7A8wrZfc5GX4Vo2uz19rBuiyWthspCiWGgOYLuy6xI5++GtukhqUV2zJwljNcUHYsqkrvBIBgHQnXaa9zxF7U++vHuBWwcXZC6HvUOv+lgxkHTYGvS7+Lr0PC5TZ5Xn/NIvuYihLuIrMx/Gkt+kwB6DU/AVzfEO1DvITwL1+18dh7vjXpHm0dccUOtKvOTJ11+FKmB34IqQNUg1INVmZdNSBqrNTzQMtmkGqANPmpATz1K3fiqppjQM1bOJo21ia5+3fK0VYxQOx16VDQ0dDbxFEpdrDtYijLWIrNoZrpcom29ZNu/RVu/WbRQL2qFzuC1sFgssyKwVmABgKSQJmNzXjPantOMaymGs4ixntlcwIE92GbOmjeNSI8p6R7ldIYEHYiK8Q/aB2Bv28Rcv2CWFyBlGh2URvr6I/Heokm4tI2wtKSswuG9s7thmGcq4IEggTvuQvi2HpDTnvp3vBP2kMWCXsh5QYRxyiTCuZ5CvKb/AGaZd5VhqwIPLU6HX31ZxfFSxa0cxLGSNVK8gwOjGsVPlas7HitPY+gMH2msPpnyMfsvodfbvtyrbsXq+b+HYu7lUqcq5ZgGRvB8DDQyfw9la3Z7tTctyjYi5BEAEkqJOuYjURPTmedaLKn2c8sDXR3fbftQxJRCO7Wc5BILNsE8xvsddPOvOrmJzasf1HT+nzorHYrvG55VJieZ6x1/XLXKxBDEqIOXQ+RkcvdXFln7JV9Hfhx+uN/ZO4swW0HKf6DmaQaNh8evsFOtocySeg/qf17KP4dwq5ebLaXbciNB/qY7f1rHvhHTdK2BiwT6e365f4rS4fwi7d0soSJ3jQe1joK6TBdlLdsA3znb+VSQo9+5/D2VrriWYBLahVGgAAAA921bw8aUvkc2Tyor4mBa7Equt68PMICT7JaPyrdweFtW0y2rK9czgFiepY/4HICirPD41bU0Rliu2GCMekcE88pdsoW5c/mj4mrrWMuKCCVYHQhgYj40ilUXcSo5yeg1/wAVvqYbmTa4FbS/3ozAAlggK5QT5kZiAZgVVxrjRU5LfpH3ke4c/bR924W09EeRM/EbVTYwKrsABzgb+07n31UMSj1wKeVydvk52xwa5cJLeGTJLak+75xWtgOD27epGY9WEweojQfjWi0AVSzHp+NaqNGLbY5vL+gaVVZTSqiQlTUxQqvVyvQxFoNSDVVNPQMtzU+aq6cAUDLBcp81QFIGkBKmK0g1SoAttYwjfX86Ms8RXmY9un41nVEipodnSWb07HSiku1yS6baezSiLfELg+0T7dfzqXAdnVLfqvG2FuIVYAg9awF40/MKfcf6Grk4+eaD3N/ao0ZVo5vHYS5h3IVjGogwQARGgM1z2G7K4cDVWEjdXg7RO0e7byru+I4xbo9Eg9ZBoPAhVPjAYVLx/wANY5GumeYYi0LN11SXUMwEwv2hvA12IoRcL9ercirkiBEhDBrte0nAXuYl3sBO7YLAkKQQADM7mQTInSOlY93sXdYgnSP5XEmfOdP7158sc1N8cf4elDLBxVsCGICxpP8AT+/66VXi7ivHONNYkdB15fhWw/ZK4AMoXloGAjy139/xpl7KXRvk/wCWwrFYJ3erNZZ8dVsjb7P9hCQHxANtNwmzn/d6seXpf7dq6O/fS0uS2qoo0gCP0aa5xHwBVzHKoWT5ACfwrOdJMt8K9KGDXpHmTz7vlhGEwjXjJ0X862bdlUEAVlrxNgIUAVS+IY7kn8vwroWM55Ts1b2IUbkD8/hvQj8QH2RPmdBQUj/FIP5Vagidiy5dZtyfYNP71DKKibtVs1VRBdnFQa90j31UXqJNMCT3PP4VSzU7MPfUGcUCGn9R/alUcwpqdAV2+MWfW2vvE+dWjjNn11r7xPnSpVh7GVqSTjdj11n71PnVg4zZ9fZ+9t/OlSp7srTixxxux66z0/iJv8ac8Zs+us/ep/2pUqW7FrwP++bHrrP3qf8Aal++LHr7P3qfOlSp7spQsX74sevs/e2/nUhxmz66z97b/wC1KlRuw0HHG7Hr7P3tv50v35h/X2fvU+dKlS3FrwL9+Yf19n71PnS/fmH9fZ+9T509KluwoieO4f19n7xPnT/vux6+z96nzpUqXsYqInjmH9fZ+8T50w47h/X2fvE+dKlT3YUMeO4f19n71PnUf37h/X2fvU+dKlS9jHQ379w/r7P3qfOkeNWI/j2fvbfzpUqfsYajnjVj19n71PnUf35h/X2fvU+dKlRuw1GPG8P6+z96nzpv33Y9fZ+8T50qVG7FQw41h/X2fvE+dJuN2PX2fvE+dKlT3YakTxqx66z94nzqLcasDe9a+8X50qVG7FQx41Y9da+8X51E8Ys+vtfeJ86VKj2MKIHjNn19qPK4vzqB4zZP/ute+4vzpUqpTYalZ47Y9fb/AOY+dKlSo9jHqf/Z"/>
          <p:cNvSpPr>
            <a:spLocks noChangeAspect="1" noChangeArrowheads="1"/>
          </p:cNvSpPr>
          <p:nvPr/>
        </p:nvSpPr>
        <p:spPr bwMode="auto">
          <a:xfrm>
            <a:off x="63500" y="-849313"/>
            <a:ext cx="2609850" cy="17526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032" name="Picture 8" descr="http://www.alaska-in-pictures.com/data/media/9/log-cabin-heavy-snow_398.jpg"/>
          <p:cNvPicPr>
            <a:picLocks noChangeAspect="1" noChangeArrowheads="1"/>
          </p:cNvPicPr>
          <p:nvPr/>
        </p:nvPicPr>
        <p:blipFill>
          <a:blip r:embed="rId2" cstate="print"/>
          <a:srcRect/>
          <a:stretch>
            <a:fillRect/>
          </a:stretch>
        </p:blipFill>
        <p:spPr bwMode="auto">
          <a:xfrm>
            <a:off x="4427984" y="237106"/>
            <a:ext cx="4385692" cy="2951909"/>
          </a:xfrm>
          <a:prstGeom prst="rect">
            <a:avLst/>
          </a:prstGeom>
          <a:noFill/>
        </p:spPr>
      </p:pic>
      <p:sp>
        <p:nvSpPr>
          <p:cNvPr id="6" name="TextBox 5"/>
          <p:cNvSpPr txBox="1"/>
          <p:nvPr/>
        </p:nvSpPr>
        <p:spPr>
          <a:xfrm>
            <a:off x="395536" y="1052736"/>
            <a:ext cx="3528392" cy="369332"/>
          </a:xfrm>
          <a:prstGeom prst="rect">
            <a:avLst/>
          </a:prstGeom>
          <a:noFill/>
        </p:spPr>
        <p:txBody>
          <a:bodyPr wrap="square" rtlCol="0">
            <a:spAutoFit/>
          </a:bodyPr>
          <a:lstStyle/>
          <a:p>
            <a:r>
              <a:rPr lang="en-GB" dirty="0" smtClean="0"/>
              <a:t>ALPINE CHALET</a:t>
            </a:r>
            <a:endParaRPr lang="en-GB" dirty="0"/>
          </a:p>
        </p:txBody>
      </p:sp>
      <p:sp>
        <p:nvSpPr>
          <p:cNvPr id="7" name="TextBox 6"/>
          <p:cNvSpPr txBox="1"/>
          <p:nvPr/>
        </p:nvSpPr>
        <p:spPr>
          <a:xfrm>
            <a:off x="251520" y="404664"/>
            <a:ext cx="3888432" cy="646331"/>
          </a:xfrm>
          <a:prstGeom prst="rect">
            <a:avLst/>
          </a:prstGeom>
          <a:noFill/>
        </p:spPr>
        <p:txBody>
          <a:bodyPr wrap="square" rtlCol="0">
            <a:spAutoFit/>
          </a:bodyPr>
          <a:lstStyle/>
          <a:p>
            <a:r>
              <a:rPr lang="en-GB" sz="3600" dirty="0" smtClean="0">
                <a:latin typeface="Lucida Sans Unicode" pitchFamily="34" charset="0"/>
                <a:cs typeface="Lucida Sans Unicode" pitchFamily="34" charset="0"/>
              </a:rPr>
              <a:t>SWITZERLAND</a:t>
            </a:r>
            <a:endParaRPr lang="en-GB" sz="3600" dirty="0">
              <a:latin typeface="Lucida Sans Unicode" pitchFamily="34" charset="0"/>
              <a:cs typeface="Lucida Sans Unicode" pitchFamily="34" charset="0"/>
            </a:endParaRPr>
          </a:p>
        </p:txBody>
      </p:sp>
      <p:sp>
        <p:nvSpPr>
          <p:cNvPr id="8" name="Rectangle 7"/>
          <p:cNvSpPr/>
          <p:nvPr/>
        </p:nvSpPr>
        <p:spPr>
          <a:xfrm>
            <a:off x="395536" y="1988840"/>
            <a:ext cx="4572000" cy="2862322"/>
          </a:xfrm>
          <a:prstGeom prst="rect">
            <a:avLst/>
          </a:prstGeom>
        </p:spPr>
        <p:txBody>
          <a:bodyPr>
            <a:spAutoFit/>
          </a:bodyPr>
          <a:lstStyle/>
          <a:p>
            <a:r>
              <a:rPr lang="en-GB" b="1" dirty="0" smtClean="0">
                <a:latin typeface="Lucida Sans Unicode" pitchFamily="34" charset="0"/>
                <a:cs typeface="Lucida Sans Unicode" pitchFamily="34" charset="0"/>
              </a:rPr>
              <a:t>Tradition</a:t>
            </a:r>
          </a:p>
          <a:p>
            <a:endParaRPr lang="en-GB" b="1" dirty="0" smtClean="0">
              <a:latin typeface="Lucida Sans Unicode" pitchFamily="34" charset="0"/>
              <a:cs typeface="Lucida Sans Unicode" pitchFamily="34" charset="0"/>
            </a:endParaRPr>
          </a:p>
          <a:p>
            <a:r>
              <a:rPr lang="en-GB" b="1" dirty="0" smtClean="0">
                <a:latin typeface="Lucida Sans Unicode" pitchFamily="34" charset="0"/>
                <a:cs typeface="Lucida Sans Unicode" pitchFamily="34" charset="0"/>
              </a:rPr>
              <a:t>Building Materials</a:t>
            </a:r>
          </a:p>
          <a:p>
            <a:endParaRPr lang="en-GB" b="1" dirty="0" smtClean="0">
              <a:latin typeface="Lucida Sans Unicode" pitchFamily="34" charset="0"/>
              <a:cs typeface="Lucida Sans Unicode" pitchFamily="34" charset="0"/>
            </a:endParaRPr>
          </a:p>
          <a:p>
            <a:endParaRPr lang="en-GB" b="1" dirty="0" smtClean="0">
              <a:latin typeface="Lucida Sans Unicode" pitchFamily="34" charset="0"/>
              <a:cs typeface="Lucida Sans Unicode" pitchFamily="34" charset="0"/>
            </a:endParaRPr>
          </a:p>
          <a:p>
            <a:endParaRPr lang="en-GB" b="1" dirty="0" smtClean="0">
              <a:latin typeface="Lucida Sans Unicode" pitchFamily="34" charset="0"/>
              <a:cs typeface="Lucida Sans Unicode" pitchFamily="34" charset="0"/>
            </a:endParaRPr>
          </a:p>
          <a:p>
            <a:endParaRPr lang="en-GB" b="1" dirty="0" smtClean="0">
              <a:latin typeface="Lucida Sans Unicode" pitchFamily="34" charset="0"/>
              <a:cs typeface="Lucida Sans Unicode" pitchFamily="34" charset="0"/>
            </a:endParaRPr>
          </a:p>
          <a:p>
            <a:endParaRPr lang="en-GB" b="1"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What is the adaptation </a:t>
            </a:r>
          </a:p>
          <a:p>
            <a:r>
              <a:rPr lang="en-GB" b="1" dirty="0" smtClean="0">
                <a:solidFill>
                  <a:srgbClr val="0070C0"/>
                </a:solidFill>
                <a:latin typeface="Lucida Sans Unicode" pitchFamily="34" charset="0"/>
                <a:cs typeface="Lucida Sans Unicode" pitchFamily="34" charset="0"/>
              </a:rPr>
              <a:t>to environment?</a:t>
            </a:r>
            <a:endParaRPr lang="en-GB" b="1" dirty="0">
              <a:solidFill>
                <a:srgbClr val="0070C0"/>
              </a:solidFill>
              <a:latin typeface="Lucida Sans Unicode" pitchFamily="34" charset="0"/>
              <a:cs typeface="Lucida Sans Unicode" pitchFamily="34" charset="0"/>
            </a:endParaRPr>
          </a:p>
        </p:txBody>
      </p:sp>
      <p:pic>
        <p:nvPicPr>
          <p:cNvPr id="1034" name="Picture 10" descr="http://t2.gstatic.com/images?q=tbn:ANd9GcS4t-7jJCO7X_KBN346nrBWw4Z72fpThzAToUnaKyq7wZwK-ssVWQ"/>
          <p:cNvPicPr>
            <a:picLocks noChangeAspect="1" noChangeArrowheads="1"/>
          </p:cNvPicPr>
          <p:nvPr/>
        </p:nvPicPr>
        <p:blipFill>
          <a:blip r:embed="rId3" cstate="print"/>
          <a:srcRect/>
          <a:stretch>
            <a:fillRect/>
          </a:stretch>
        </p:blipFill>
        <p:spPr bwMode="auto">
          <a:xfrm>
            <a:off x="4473364" y="3501008"/>
            <a:ext cx="4259895" cy="3109887"/>
          </a:xfrm>
          <a:prstGeom prst="rect">
            <a:avLst/>
          </a:prstGeom>
          <a:noFill/>
        </p:spPr>
      </p:pic>
    </p:spTree>
    <p:extLst>
      <p:ext uri="{BB962C8B-B14F-4D97-AF65-F5344CB8AC3E}">
        <p14:creationId xmlns:p14="http://schemas.microsoft.com/office/powerpoint/2010/main" val="2546107846"/>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newworldeconomics.com/archives/2010/100310_files/nb6.jpg"/>
          <p:cNvPicPr>
            <a:picLocks noChangeAspect="1" noChangeArrowheads="1"/>
          </p:cNvPicPr>
          <p:nvPr/>
        </p:nvPicPr>
        <p:blipFill>
          <a:blip r:embed="rId2" cstate="print"/>
          <a:srcRect/>
          <a:stretch>
            <a:fillRect/>
          </a:stretch>
        </p:blipFill>
        <p:spPr bwMode="auto">
          <a:xfrm>
            <a:off x="2460052" y="1484784"/>
            <a:ext cx="6144396" cy="4251863"/>
          </a:xfrm>
          <a:prstGeom prst="rect">
            <a:avLst/>
          </a:prstGeom>
          <a:noFill/>
        </p:spPr>
      </p:pic>
      <p:sp>
        <p:nvSpPr>
          <p:cNvPr id="3" name="TextBox 2"/>
          <p:cNvSpPr txBox="1"/>
          <p:nvPr/>
        </p:nvSpPr>
        <p:spPr>
          <a:xfrm>
            <a:off x="251520" y="332656"/>
            <a:ext cx="8352928" cy="646331"/>
          </a:xfrm>
          <a:prstGeom prst="rect">
            <a:avLst/>
          </a:prstGeom>
          <a:noFill/>
        </p:spPr>
        <p:txBody>
          <a:bodyPr wrap="square" rtlCol="0">
            <a:spAutoFit/>
          </a:bodyPr>
          <a:lstStyle/>
          <a:p>
            <a:r>
              <a:rPr lang="en-GB" sz="3600" dirty="0" smtClean="0">
                <a:latin typeface="Lucida Sans Unicode" pitchFamily="34" charset="0"/>
                <a:cs typeface="Lucida Sans Unicode" pitchFamily="34" charset="0"/>
              </a:rPr>
              <a:t>SAN FRANCISCO </a:t>
            </a:r>
            <a:r>
              <a:rPr lang="en-GB" sz="2000" dirty="0" smtClean="0">
                <a:latin typeface="Lucida Sans Unicode" pitchFamily="34" charset="0"/>
                <a:cs typeface="Lucida Sans Unicode" pitchFamily="34" charset="0"/>
              </a:rPr>
              <a:t>TOWN HOUSES, USA</a:t>
            </a:r>
            <a:endParaRPr lang="en-GB" sz="2000" dirty="0">
              <a:latin typeface="Lucida Sans Unicode" pitchFamily="34" charset="0"/>
              <a:cs typeface="Lucida Sans Unicode" pitchFamily="34" charset="0"/>
            </a:endParaRPr>
          </a:p>
        </p:txBody>
      </p:sp>
      <p:sp>
        <p:nvSpPr>
          <p:cNvPr id="4" name="TextBox 3"/>
          <p:cNvSpPr txBox="1"/>
          <p:nvPr/>
        </p:nvSpPr>
        <p:spPr>
          <a:xfrm>
            <a:off x="467544" y="1412776"/>
            <a:ext cx="1872208" cy="923330"/>
          </a:xfrm>
          <a:prstGeom prst="rect">
            <a:avLst/>
          </a:prstGeom>
          <a:noFill/>
        </p:spPr>
        <p:txBody>
          <a:bodyPr wrap="square" rtlCol="0">
            <a:spAutoFit/>
          </a:bodyPr>
          <a:lstStyle/>
          <a:p>
            <a:r>
              <a:rPr lang="en-GB" b="1" dirty="0" smtClean="0">
                <a:latin typeface="Lucida Sans Unicode" pitchFamily="34" charset="0"/>
                <a:cs typeface="Lucida Sans Unicode" pitchFamily="34" charset="0"/>
              </a:rPr>
              <a:t>International Architectural </a:t>
            </a:r>
          </a:p>
          <a:p>
            <a:r>
              <a:rPr lang="en-GB" b="1" dirty="0" smtClean="0">
                <a:latin typeface="Lucida Sans Unicode" pitchFamily="34" charset="0"/>
                <a:cs typeface="Lucida Sans Unicode" pitchFamily="34" charset="0"/>
              </a:rPr>
              <a:t>Style</a:t>
            </a:r>
            <a:endParaRPr lang="en-GB" b="1" dirty="0">
              <a:latin typeface="Lucida Sans Unicode" pitchFamily="34" charset="0"/>
              <a:cs typeface="Lucida Sans Unicode" pitchFamily="34" charset="0"/>
            </a:endParaRPr>
          </a:p>
        </p:txBody>
      </p:sp>
      <p:sp>
        <p:nvSpPr>
          <p:cNvPr id="5" name="Rectangle 4"/>
          <p:cNvSpPr/>
          <p:nvPr/>
        </p:nvSpPr>
        <p:spPr>
          <a:xfrm>
            <a:off x="467544" y="5877272"/>
            <a:ext cx="4572000" cy="646331"/>
          </a:xfrm>
          <a:prstGeom prst="rect">
            <a:avLst/>
          </a:prstGeom>
        </p:spPr>
        <p:txBody>
          <a:bodyPr>
            <a:spAutoFit/>
          </a:bodyPr>
          <a:lstStyle/>
          <a:p>
            <a:r>
              <a:rPr lang="en-GB" b="1" dirty="0" smtClean="0">
                <a:latin typeface="Lucida Sans Unicode" pitchFamily="34" charset="0"/>
                <a:cs typeface="Lucida Sans Unicode" pitchFamily="34" charset="0"/>
              </a:rPr>
              <a:t>What is the Adaptation </a:t>
            </a:r>
          </a:p>
          <a:p>
            <a:r>
              <a:rPr lang="en-GB" b="1" dirty="0" smtClean="0">
                <a:latin typeface="Lucida Sans Unicode" pitchFamily="34" charset="0"/>
                <a:cs typeface="Lucida Sans Unicode" pitchFamily="34" charset="0"/>
              </a:rPr>
              <a:t>to Environment in this instance?</a:t>
            </a:r>
            <a:endParaRPr lang="en-GB" b="1" dirty="0">
              <a:latin typeface="Lucida Sans Unicode" pitchFamily="34" charset="0"/>
              <a:cs typeface="Lucida Sans Unicode" pitchFamily="34" charset="0"/>
            </a:endParaRPr>
          </a:p>
        </p:txBody>
      </p:sp>
    </p:spTree>
    <p:extLst>
      <p:ext uri="{BB962C8B-B14F-4D97-AF65-F5344CB8AC3E}">
        <p14:creationId xmlns:p14="http://schemas.microsoft.com/office/powerpoint/2010/main" val="18837457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witter">
            <a:hlinkClick r:id="rId2"/>
          </p:cNvPr>
          <p:cNvPicPr/>
          <p:nvPr/>
        </p:nvPicPr>
        <p:blipFill>
          <a:blip r:embed="rId3" cstate="print"/>
          <a:srcRect/>
          <a:stretch>
            <a:fillRect/>
          </a:stretch>
        </p:blipFill>
        <p:spPr bwMode="auto">
          <a:xfrm>
            <a:off x="1371600" y="1676400"/>
            <a:ext cx="3352800" cy="3200400"/>
          </a:xfrm>
          <a:prstGeom prst="rect">
            <a:avLst/>
          </a:prstGeom>
          <a:noFill/>
          <a:ln w="9525">
            <a:noFill/>
            <a:miter lim="800000"/>
            <a:headEnd/>
            <a:tailEnd/>
          </a:ln>
        </p:spPr>
      </p:pic>
      <p:sp>
        <p:nvSpPr>
          <p:cNvPr id="3" name="TextBox 2"/>
          <p:cNvSpPr txBox="1"/>
          <p:nvPr/>
        </p:nvSpPr>
        <p:spPr>
          <a:xfrm rot="198324">
            <a:off x="2682586" y="2101029"/>
            <a:ext cx="1530251" cy="584775"/>
          </a:xfrm>
          <a:prstGeom prst="rect">
            <a:avLst/>
          </a:prstGeom>
          <a:noFill/>
        </p:spPr>
        <p:txBody>
          <a:bodyPr wrap="square" rtlCol="0">
            <a:spAutoFit/>
          </a:bodyPr>
          <a:lstStyle/>
          <a:p>
            <a:r>
              <a:rPr lang="en-GB" sz="1600" dirty="0" smtClean="0"/>
              <a:t>         NOT</a:t>
            </a:r>
          </a:p>
          <a:p>
            <a:r>
              <a:rPr lang="en-GB" sz="1600" dirty="0" smtClean="0"/>
              <a:t>ACCEPTABLE</a:t>
            </a:r>
            <a:endParaRPr lang="en-GB" sz="1600" dirty="0"/>
          </a:p>
        </p:txBody>
      </p:sp>
      <p:sp>
        <p:nvSpPr>
          <p:cNvPr id="4" name="TextBox 3"/>
          <p:cNvSpPr txBox="1"/>
          <p:nvPr/>
        </p:nvSpPr>
        <p:spPr>
          <a:xfrm>
            <a:off x="4876800" y="3733800"/>
            <a:ext cx="3733800" cy="954107"/>
          </a:xfrm>
          <a:prstGeom prst="rect">
            <a:avLst/>
          </a:prstGeom>
          <a:noFill/>
        </p:spPr>
        <p:txBody>
          <a:bodyPr wrap="square" rtlCol="0">
            <a:spAutoFit/>
          </a:bodyPr>
          <a:lstStyle/>
          <a:p>
            <a:r>
              <a:rPr lang="en-GB" sz="2800" dirty="0" smtClean="0"/>
              <a:t>WHAT CONSTITUTES ‘UNFAIR PRACTICE’?</a:t>
            </a:r>
            <a:endParaRPr lang="en-GB" sz="2800" dirty="0"/>
          </a:p>
        </p:txBody>
      </p:sp>
      <p:sp>
        <p:nvSpPr>
          <p:cNvPr id="5" name="TextBox 4"/>
          <p:cNvSpPr txBox="1"/>
          <p:nvPr/>
        </p:nvSpPr>
        <p:spPr>
          <a:xfrm>
            <a:off x="4419600" y="1981200"/>
            <a:ext cx="4495800" cy="461665"/>
          </a:xfrm>
          <a:prstGeom prst="rect">
            <a:avLst/>
          </a:prstGeom>
          <a:noFill/>
        </p:spPr>
        <p:txBody>
          <a:bodyPr wrap="square" rtlCol="0">
            <a:spAutoFit/>
          </a:bodyPr>
          <a:lstStyle/>
          <a:p>
            <a:pPr algn="ctr"/>
            <a:r>
              <a:rPr lang="en-GB" sz="2400" dirty="0" smtClean="0"/>
              <a:t>Assessments and Assignments</a:t>
            </a:r>
            <a:endParaRPr lang="en-GB"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228600"/>
            <a:ext cx="4630948" cy="677108"/>
          </a:xfrm>
          <a:prstGeom prst="rect">
            <a:avLst/>
          </a:prstGeom>
        </p:spPr>
        <p:txBody>
          <a:bodyPr wrap="none">
            <a:spAutoFit/>
          </a:bodyPr>
          <a:lstStyle/>
          <a:p>
            <a:pPr lvl="0">
              <a:spcBef>
                <a:spcPct val="0"/>
              </a:spcBef>
              <a:defRPr/>
            </a:pPr>
            <a:r>
              <a:rPr lang="en-US" sz="3800" dirty="0" smtClean="0">
                <a:solidFill>
                  <a:schemeClr val="tx2"/>
                </a:solidFill>
                <a:latin typeface="+mj-lt"/>
              </a:rPr>
              <a:t>Materials and Services</a:t>
            </a:r>
            <a:endParaRPr lang="en-US" sz="3800" dirty="0">
              <a:solidFill>
                <a:schemeClr val="tx2"/>
              </a:solidFill>
              <a:latin typeface="+mj-lt"/>
            </a:endParaRPr>
          </a:p>
        </p:txBody>
      </p:sp>
      <p:sp>
        <p:nvSpPr>
          <p:cNvPr id="3" name="Rectangle 2"/>
          <p:cNvSpPr/>
          <p:nvPr/>
        </p:nvSpPr>
        <p:spPr>
          <a:xfrm>
            <a:off x="457200" y="990600"/>
            <a:ext cx="1704313" cy="461665"/>
          </a:xfrm>
          <a:prstGeom prst="rect">
            <a:avLst/>
          </a:prstGeom>
        </p:spPr>
        <p:txBody>
          <a:bodyPr wrap="none">
            <a:spAutoFit/>
          </a:bodyPr>
          <a:lstStyle/>
          <a:p>
            <a:r>
              <a:rPr lang="en-GB" sz="2400" b="1" u="sng" dirty="0" smtClean="0"/>
              <a:t>Plagiarism:</a:t>
            </a:r>
          </a:p>
        </p:txBody>
      </p:sp>
      <p:sp>
        <p:nvSpPr>
          <p:cNvPr id="4" name="TextBox 3"/>
          <p:cNvSpPr txBox="1"/>
          <p:nvPr/>
        </p:nvSpPr>
        <p:spPr>
          <a:xfrm>
            <a:off x="304800" y="1752600"/>
            <a:ext cx="8686800" cy="5632311"/>
          </a:xfrm>
          <a:prstGeom prst="rect">
            <a:avLst/>
          </a:prstGeom>
          <a:noFill/>
        </p:spPr>
        <p:txBody>
          <a:bodyPr wrap="square" rtlCol="0">
            <a:spAutoFit/>
          </a:bodyPr>
          <a:lstStyle/>
          <a:p>
            <a:r>
              <a:rPr lang="en-GB" dirty="0" smtClean="0"/>
              <a:t>This is when you intentionally submit work that is not your own and attempt to pass it off as your own. Here are some examples:</a:t>
            </a:r>
          </a:p>
          <a:p>
            <a:endParaRPr lang="en-GB" dirty="0" smtClean="0"/>
          </a:p>
          <a:p>
            <a:pPr marL="342900" indent="-342900">
              <a:buAutoNum type="arabicPeriod"/>
            </a:pPr>
            <a:r>
              <a:rPr lang="en-GB" dirty="0" smtClean="0"/>
              <a:t>Fully quoting someone else’s work, word for word, without using quotation marks or ‘referencing’ it.</a:t>
            </a:r>
          </a:p>
          <a:p>
            <a:pPr marL="342900" indent="-342900">
              <a:buAutoNum type="arabicPeriod"/>
            </a:pPr>
            <a:r>
              <a:rPr lang="en-GB" dirty="0" smtClean="0"/>
              <a:t>Using diagrams, charts, tables, photo’s etc from literature or internet sources without referencing them.</a:t>
            </a:r>
          </a:p>
          <a:p>
            <a:pPr marL="342900" indent="-342900">
              <a:buAutoNum type="arabicPeriod"/>
            </a:pPr>
            <a:r>
              <a:rPr lang="en-GB" dirty="0" smtClean="0"/>
              <a:t>Copying work from another student and submitting it as your own, with or without that student’s permission.</a:t>
            </a:r>
          </a:p>
          <a:p>
            <a:pPr marL="342900" indent="-342900">
              <a:buAutoNum type="arabicPeriod"/>
            </a:pPr>
            <a:r>
              <a:rPr lang="en-GB" dirty="0" smtClean="0"/>
              <a:t>If you BUY or commission work by someone else and then submit it as your own.</a:t>
            </a:r>
          </a:p>
          <a:p>
            <a:pPr marL="342900" indent="-342900">
              <a:buAutoNum type="arabicPeriod"/>
            </a:pPr>
            <a:endParaRPr lang="en-GB" dirty="0" smtClean="0"/>
          </a:p>
          <a:p>
            <a:pPr marL="342900" indent="-342900"/>
            <a:endParaRPr lang="en-GB" dirty="0" smtClean="0"/>
          </a:p>
          <a:p>
            <a:pPr marL="342900" indent="-342900"/>
            <a:r>
              <a:rPr lang="en-GB" dirty="0" smtClean="0"/>
              <a:t>It is your responsibility to make yourself familiar with the different types of unacceptable plagiarism practices and how NOT to commit such offenses.</a:t>
            </a:r>
          </a:p>
          <a:p>
            <a:pPr marL="342900" indent="-342900"/>
            <a:endParaRPr lang="en-GB" dirty="0" smtClean="0"/>
          </a:p>
          <a:p>
            <a:pPr marL="342900" indent="-342900"/>
            <a:r>
              <a:rPr lang="en-GB" dirty="0" smtClean="0"/>
              <a:t>The University’s  ‘TURNITIN’ software measures plagiarism for written assignments.                       </a:t>
            </a:r>
          </a:p>
          <a:p>
            <a:pPr marL="342900" indent="-342900"/>
            <a:endParaRPr lang="en-GB" dirty="0" smtClean="0"/>
          </a:p>
          <a:p>
            <a:pPr marL="342900" indent="-342900"/>
            <a:endParaRPr lang="en-GB" dirty="0" smtClean="0"/>
          </a:p>
          <a:p>
            <a:pPr marL="342900" indent="-342900"/>
            <a:endParaRPr lang="en-GB" dirty="0" smtClean="0"/>
          </a:p>
          <a:p>
            <a:pPr marL="342900" indent="-342900"/>
            <a:endParaRPr lang="en-GB" dirty="0" smtClean="0"/>
          </a:p>
        </p:txBody>
      </p:sp>
      <p:pic>
        <p:nvPicPr>
          <p:cNvPr id="5" name="Picture 4" descr="linkedin">
            <a:hlinkClick r:id="rId2"/>
          </p:cNvPr>
          <p:cNvPicPr/>
          <p:nvPr/>
        </p:nvPicPr>
        <p:blipFill>
          <a:blip r:embed="rId3" cstate="print"/>
          <a:srcRect/>
          <a:stretch>
            <a:fillRect/>
          </a:stretch>
        </p:blipFill>
        <p:spPr bwMode="auto">
          <a:xfrm rot="1311060">
            <a:off x="7751862" y="742835"/>
            <a:ext cx="885720" cy="879539"/>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57200" y="979468"/>
            <a:ext cx="8382000" cy="5570756"/>
          </a:xfrm>
          <a:prstGeom prst="rect">
            <a:avLst/>
          </a:prstGeom>
          <a:noFill/>
        </p:spPr>
        <p:txBody>
          <a:bodyPr wrap="square" rtlCol="0">
            <a:spAutoFit/>
          </a:bodyPr>
          <a:lstStyle/>
          <a:p>
            <a:r>
              <a:rPr lang="en-US" sz="3600" dirty="0" smtClean="0"/>
              <a:t>ATTENDANCE</a:t>
            </a:r>
          </a:p>
          <a:p>
            <a:endParaRPr lang="en-US" sz="4000" dirty="0" smtClean="0"/>
          </a:p>
          <a:p>
            <a:pPr>
              <a:buFont typeface="Wingdings" pitchFamily="2" charset="2"/>
              <a:buChar char="Ø"/>
            </a:pPr>
            <a:r>
              <a:rPr lang="en-US" sz="2000" dirty="0" smtClean="0"/>
              <a:t> Is mandatory</a:t>
            </a:r>
          </a:p>
          <a:p>
            <a:pPr>
              <a:buFont typeface="Wingdings" pitchFamily="2" charset="2"/>
              <a:buChar char="Ø"/>
            </a:pPr>
            <a:endParaRPr lang="en-US" sz="2000" dirty="0" smtClean="0"/>
          </a:p>
          <a:p>
            <a:pPr>
              <a:buFont typeface="Wingdings" pitchFamily="2" charset="2"/>
              <a:buChar char="Ø"/>
            </a:pPr>
            <a:r>
              <a:rPr lang="en-US" sz="2000" dirty="0" smtClean="0"/>
              <a:t> 3 strikes rule</a:t>
            </a:r>
          </a:p>
          <a:p>
            <a:pPr>
              <a:buFont typeface="Wingdings" pitchFamily="2" charset="2"/>
              <a:buChar char="Ø"/>
            </a:pPr>
            <a:endParaRPr lang="en-US" sz="2000" dirty="0" smtClean="0"/>
          </a:p>
          <a:p>
            <a:pPr algn="just">
              <a:buFont typeface="Wingdings" pitchFamily="2" charset="2"/>
              <a:buChar char="Ø"/>
            </a:pPr>
            <a:r>
              <a:rPr lang="en-US" sz="2000" dirty="0" smtClean="0"/>
              <a:t> Keep me informed of ‘issues’- Vitally important at assignment times. If you are unable to submit in time for whatever reason, you need to complete a supported ‘extenuating circumstances’ form before the submission date.</a:t>
            </a:r>
          </a:p>
          <a:p>
            <a:pPr algn="just"/>
            <a:endParaRPr lang="en-US" sz="2000" dirty="0" smtClean="0"/>
          </a:p>
          <a:p>
            <a:r>
              <a:rPr lang="en-US" sz="2000" dirty="0" smtClean="0"/>
              <a:t>     Tutors cannot authorise extensions.</a:t>
            </a:r>
          </a:p>
          <a:p>
            <a:pPr>
              <a:buFont typeface="Wingdings" pitchFamily="2" charset="2"/>
              <a:buChar char="Ø"/>
            </a:pPr>
            <a:endParaRPr lang="en-US" sz="2000" dirty="0" smtClean="0"/>
          </a:p>
          <a:p>
            <a:pPr>
              <a:buFont typeface="Wingdings" pitchFamily="2" charset="2"/>
              <a:buChar char="Ø"/>
            </a:pPr>
            <a:r>
              <a:rPr lang="en-US" sz="2000" dirty="0" smtClean="0"/>
              <a:t> Sickness needs to be covered by a medical certificate</a:t>
            </a:r>
          </a:p>
          <a:p>
            <a:pPr>
              <a:buFont typeface="Wingdings" pitchFamily="2" charset="2"/>
              <a:buChar char="Ø"/>
            </a:pPr>
            <a:endParaRPr lang="en-US" sz="2000" dirty="0" smtClean="0"/>
          </a:p>
          <a:p>
            <a:endParaRPr lang="en-US" sz="2000" dirty="0" smtClean="0"/>
          </a:p>
          <a:p>
            <a:r>
              <a:rPr lang="en-US" sz="2000" dirty="0" smtClean="0"/>
              <a:t> </a:t>
            </a:r>
            <a:endParaRPr lang="en-US" sz="20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533400" y="457200"/>
            <a:ext cx="5328592" cy="1384995"/>
          </a:xfrm>
          <a:prstGeom prst="rect">
            <a:avLst/>
          </a:prstGeom>
          <a:noFill/>
        </p:spPr>
        <p:txBody>
          <a:bodyPr wrap="square" rtlCol="0">
            <a:spAutoFit/>
          </a:bodyPr>
          <a:lstStyle/>
          <a:p>
            <a:r>
              <a:rPr lang="en-GB" sz="3600" dirty="0" smtClean="0"/>
              <a:t>Referencing: HANDOUT</a:t>
            </a:r>
          </a:p>
          <a:p>
            <a:endParaRPr lang="en-GB" sz="3600" dirty="0" smtClean="0"/>
          </a:p>
          <a:p>
            <a:endParaRPr lang="en-GB" sz="1200" dirty="0"/>
          </a:p>
        </p:txBody>
      </p:sp>
      <p:sp>
        <p:nvSpPr>
          <p:cNvPr id="3" name="TextBox 2"/>
          <p:cNvSpPr txBox="1"/>
          <p:nvPr/>
        </p:nvSpPr>
        <p:spPr>
          <a:xfrm>
            <a:off x="539552" y="1340768"/>
            <a:ext cx="7920880" cy="4524315"/>
          </a:xfrm>
          <a:prstGeom prst="rect">
            <a:avLst/>
          </a:prstGeom>
          <a:noFill/>
        </p:spPr>
        <p:txBody>
          <a:bodyPr wrap="square" rtlCol="0">
            <a:spAutoFit/>
          </a:bodyPr>
          <a:lstStyle/>
          <a:p>
            <a:r>
              <a:rPr lang="en-GB" sz="2400" dirty="0" smtClean="0"/>
              <a:t>What’s the difference between </a:t>
            </a:r>
            <a:r>
              <a:rPr lang="en-GB" sz="2400" b="1" dirty="0" smtClean="0">
                <a:solidFill>
                  <a:srgbClr val="0070C0"/>
                </a:solidFill>
              </a:rPr>
              <a:t>Reference</a:t>
            </a:r>
            <a:r>
              <a:rPr lang="en-GB" sz="2400" dirty="0" smtClean="0"/>
              <a:t> and </a:t>
            </a:r>
            <a:r>
              <a:rPr lang="en-GB" sz="2400" b="1" dirty="0" smtClean="0">
                <a:solidFill>
                  <a:srgbClr val="0070C0"/>
                </a:solidFill>
              </a:rPr>
              <a:t>Bibliography</a:t>
            </a:r>
            <a:r>
              <a:rPr lang="en-GB" sz="2400" dirty="0" smtClean="0"/>
              <a:t> ?</a:t>
            </a:r>
          </a:p>
          <a:p>
            <a:endParaRPr lang="en-GB" sz="2400" dirty="0" smtClean="0"/>
          </a:p>
          <a:p>
            <a:r>
              <a:rPr lang="en-GB" sz="2400" dirty="0" smtClean="0"/>
              <a:t>For referencing we use ‘Harvard’ method.</a:t>
            </a:r>
          </a:p>
          <a:p>
            <a:endParaRPr lang="en-GB" sz="2400" dirty="0" smtClean="0"/>
          </a:p>
          <a:p>
            <a:r>
              <a:rPr lang="en-GB" sz="2400" dirty="0" smtClean="0"/>
              <a:t>References from last 5 years of academic research are the most relevant. </a:t>
            </a:r>
          </a:p>
          <a:p>
            <a:endParaRPr lang="en-GB" sz="2400" dirty="0" smtClean="0"/>
          </a:p>
          <a:p>
            <a:r>
              <a:rPr lang="en-GB" sz="2400" dirty="0" smtClean="0"/>
              <a:t>Only later than that if you are detailing the historical build up of your subject.</a:t>
            </a:r>
          </a:p>
          <a:p>
            <a:endParaRPr lang="en-GB" sz="2400" dirty="0"/>
          </a:p>
          <a:p>
            <a:r>
              <a:rPr lang="en-GB" sz="2400" b="1" dirty="0" smtClean="0">
                <a:solidFill>
                  <a:srgbClr val="0070C0"/>
                </a:solidFill>
              </a:rPr>
              <a:t>We will look at this in the ‘STUDY SKILLS’ module</a:t>
            </a:r>
            <a:endParaRPr lang="en-GB" sz="2400" b="1" dirty="0">
              <a:solidFill>
                <a:srgbClr val="0070C0"/>
              </a:solidFill>
            </a:endParaRPr>
          </a:p>
        </p:txBody>
      </p:sp>
    </p:spTree>
  </p:cSld>
  <p:clrMapOvr>
    <a:masterClrMapping/>
  </p:clrMapOvr>
  <p:transition spd="slow"/>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49" name="Rectangle 1"/>
          <p:cNvSpPr>
            <a:spLocks noChangeArrowheads="1"/>
          </p:cNvSpPr>
          <p:nvPr/>
        </p:nvSpPr>
        <p:spPr bwMode="auto">
          <a:xfrm>
            <a:off x="467544" y="1268760"/>
            <a:ext cx="7416824" cy="3231654"/>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De Groot, R.S. &amp; Wilson, M.A. &amp; Boumans, R.M.J. (2002)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A topology for the classification, description and valuation of ecosystem functions, goods and services.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Ecology Economics 41 (3), pp.393-408.</a:t>
            </a:r>
          </a:p>
          <a:p>
            <a:pPr marL="0" marR="0" lvl="0" indent="0" algn="just" defTabSz="914400" rtl="0" eaLnBrk="1" fontAlgn="base" latinLnBrk="0" hangingPunct="1">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Faber, T.A. &amp; Kuo, F. &amp; Sullivan, W. (2001)</a:t>
            </a:r>
            <a:r>
              <a:rPr kumimoji="0" lang="en-GB"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 </a:t>
            </a:r>
            <a:r>
              <a:rPr kumimoji="0" lang="en-GB" sz="1200" b="0" i="1" u="none" strike="noStrike" cap="none" normalizeH="0" baseline="0" dirty="0" smtClean="0">
                <a:ln>
                  <a:noFill/>
                </a:ln>
                <a:solidFill>
                  <a:schemeClr val="tx1"/>
                </a:solidFill>
                <a:effectLst/>
                <a:latin typeface="Arial" pitchFamily="34" charset="0"/>
                <a:ea typeface="Times New Roman" pitchFamily="18" charset="0"/>
                <a:cs typeface="Arial" pitchFamily="34" charset="0"/>
              </a:rPr>
              <a:t>Coping with ADD. The Surprising Connection to Green play Setting.</a:t>
            </a:r>
            <a:r>
              <a:rPr kumimoji="0" lang="en-GB" sz="1200" b="0" i="0" u="none" strike="noStrike" cap="none" normalizeH="0" baseline="0" dirty="0" smtClean="0">
                <a:ln>
                  <a:noFill/>
                </a:ln>
                <a:solidFill>
                  <a:schemeClr val="tx1"/>
                </a:solidFill>
                <a:effectLst/>
                <a:latin typeface="Arial" pitchFamily="34" charset="0"/>
                <a:ea typeface="Times New Roman" pitchFamily="18" charset="0"/>
                <a:cs typeface="Arial" pitchFamily="34" charset="0"/>
              </a:rPr>
              <a:t> Environment and Behaviour. January 2001, pp.54-77.</a:t>
            </a: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Growcock, A.J.W. (2005)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Impacts of Camping and Trampling on Australian Alpine and Subalpine vegetation and Soils.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Griffith University, Gold Coast, Australia.</a:t>
            </a: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Hamberg, L. (2009)</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The effects of habitat edges and trampling intensity on vegetation in urban forests.</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University of Helsinki</a:t>
            </a: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Henwood, K. (2001)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Exploring linkages between environment and health: Is there a role for environmental and countryside agencies in promoting benefits to health?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Forestry Commission, February 2001.</a:t>
            </a: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tab pos="1754188"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Hilton, K.J. (1967)</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The Lower Swansea Valley Project.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Longmans.</a:t>
            </a:r>
            <a:endParaRPr kumimoji="0" lang="en-GB" sz="1200" b="0" i="0" u="none" strike="noStrike" cap="none" normalizeH="0" baseline="0" dirty="0" smtClean="0">
              <a:ln>
                <a:noFill/>
              </a:ln>
              <a:solidFill>
                <a:schemeClr val="tx1"/>
              </a:solidFill>
              <a:effectLst/>
              <a:latin typeface="Arial" pitchFamily="34" charset="0"/>
              <a:cs typeface="Arial" pitchFamily="34" charset="0"/>
            </a:endParaRPr>
          </a:p>
        </p:txBody>
      </p:sp>
      <p:sp>
        <p:nvSpPr>
          <p:cNvPr id="2050" name="Rectangle 2"/>
          <p:cNvSpPr>
            <a:spLocks noChangeArrowheads="1"/>
          </p:cNvSpPr>
          <p:nvPr/>
        </p:nvSpPr>
        <p:spPr bwMode="auto">
          <a:xfrm>
            <a:off x="467544" y="4797152"/>
            <a:ext cx="7200801"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tab pos="3775075" algn="l"/>
              </a:tabLst>
            </a:pPr>
            <a:r>
              <a:rPr kumimoji="0" lang="en-GB" sz="1200" b="1" i="0" u="none" strike="noStrike" cap="none" normalizeH="0" baseline="0" dirty="0" smtClean="0">
                <a:ln>
                  <a:noFill/>
                </a:ln>
                <a:solidFill>
                  <a:schemeClr val="tx1"/>
                </a:solidFill>
                <a:effectLst/>
                <a:latin typeface="Arial" pitchFamily="34" charset="0"/>
                <a:ea typeface="Calibri" pitchFamily="34" charset="0"/>
                <a:cs typeface="Arial" pitchFamily="34" charset="0"/>
              </a:rPr>
              <a:t>Lathrop, J. (2003)</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 </a:t>
            </a:r>
            <a:r>
              <a:rPr kumimoji="0" lang="en-GB" sz="1200" b="0" i="1" u="none" strike="noStrike" cap="none" normalizeH="0" baseline="0" dirty="0" smtClean="0">
                <a:ln>
                  <a:noFill/>
                </a:ln>
                <a:solidFill>
                  <a:schemeClr val="tx1"/>
                </a:solidFill>
                <a:effectLst/>
                <a:latin typeface="Arial" pitchFamily="34" charset="0"/>
                <a:ea typeface="Calibri" pitchFamily="34" charset="0"/>
                <a:cs typeface="Arial" pitchFamily="34" charset="0"/>
              </a:rPr>
              <a:t>Ecological Impacts of Mountain Biking: A Critical Literature Review.</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hlinkClick r:id="rId2"/>
              </a:rPr>
              <a:t>www.wildlandscpr.org/node/39</a:t>
            </a:r>
            <a:r>
              <a:rPr kumimoji="0" lang="en-GB" sz="1200" b="0" i="0" u="none" strike="noStrike" cap="none" normalizeH="0" baseline="0" dirty="0" smtClean="0">
                <a:ln>
                  <a:noFill/>
                </a:ln>
                <a:solidFill>
                  <a:schemeClr val="tx1"/>
                </a:solidFill>
                <a:effectLst/>
                <a:latin typeface="Arial" pitchFamily="34" charset="0"/>
                <a:ea typeface="Calibri" pitchFamily="34" charset="0"/>
                <a:cs typeface="Arial" pitchFamily="34" charset="0"/>
              </a:rPr>
              <a:t>   </a:t>
            </a:r>
            <a:r>
              <a:rPr kumimoji="0" lang="en-GB" sz="1200" b="0" i="0" u="none" strike="noStrike" cap="none" normalizeH="0" baseline="0" dirty="0" smtClean="0">
                <a:ln>
                  <a:noFill/>
                </a:ln>
                <a:solidFill>
                  <a:srgbClr val="0070C0"/>
                </a:solidFill>
                <a:effectLst/>
                <a:latin typeface="Arial" pitchFamily="34" charset="0"/>
                <a:ea typeface="Calibri" pitchFamily="34" charset="0"/>
                <a:cs typeface="Arial" pitchFamily="34" charset="0"/>
              </a:rPr>
              <a:t>[accessed: 4</a:t>
            </a:r>
            <a:r>
              <a:rPr kumimoji="0" lang="en-GB" sz="1200" b="0" i="0" u="none" strike="noStrike" cap="none" normalizeH="0" baseline="30000" dirty="0" smtClean="0">
                <a:ln>
                  <a:noFill/>
                </a:ln>
                <a:solidFill>
                  <a:srgbClr val="0070C0"/>
                </a:solidFill>
                <a:effectLst/>
                <a:latin typeface="Arial" pitchFamily="34" charset="0"/>
                <a:ea typeface="Calibri" pitchFamily="34" charset="0"/>
                <a:cs typeface="Arial" pitchFamily="34" charset="0"/>
              </a:rPr>
              <a:t>th</a:t>
            </a:r>
            <a:r>
              <a:rPr kumimoji="0" lang="en-GB" sz="1200" b="0" i="0" u="none" strike="noStrike" cap="none" normalizeH="0" baseline="0" dirty="0" smtClean="0">
                <a:ln>
                  <a:noFill/>
                </a:ln>
                <a:solidFill>
                  <a:srgbClr val="0070C0"/>
                </a:solidFill>
                <a:effectLst/>
                <a:latin typeface="Arial" pitchFamily="34" charset="0"/>
                <a:ea typeface="Calibri" pitchFamily="34" charset="0"/>
                <a:cs typeface="Arial" pitchFamily="34" charset="0"/>
              </a:rPr>
              <a:t> October, 2010]</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2051" name="Rectangle 3"/>
          <p:cNvSpPr>
            <a:spLocks noChangeArrowheads="1"/>
          </p:cNvSpPr>
          <p:nvPr/>
        </p:nvSpPr>
        <p:spPr bwMode="auto">
          <a:xfrm>
            <a:off x="467544" y="5877272"/>
            <a:ext cx="7272808" cy="27699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1200" b="1" i="0" u="none" strike="noStrike" cap="none" normalizeH="0" baseline="0" dirty="0" smtClean="0">
                <a:ln>
                  <a:noFill/>
                </a:ln>
                <a:solidFill>
                  <a:schemeClr val="tx1"/>
                </a:solidFill>
                <a:effectLst/>
                <a:latin typeface="Times New Roman" pitchFamily="18" charset="0"/>
                <a:ea typeface="Times New Roman" pitchFamily="18" charset="0"/>
                <a:cs typeface="Times New Roman" pitchFamily="18" charset="0"/>
              </a:rPr>
              <a:t>Natural Environmental and Rural Communities Act (2006).</a:t>
            </a:r>
            <a:endParaRPr kumimoji="0" lang="en-GB" sz="1800" b="0" i="0" u="none" strike="noStrike" cap="none" normalizeH="0" baseline="0" dirty="0" smtClean="0">
              <a:ln>
                <a:noFill/>
              </a:ln>
              <a:solidFill>
                <a:schemeClr val="tx1"/>
              </a:solidFill>
              <a:effectLst/>
              <a:latin typeface="Arial" pitchFamily="34" charset="0"/>
            </a:endParaRPr>
          </a:p>
        </p:txBody>
      </p:sp>
      <p:sp>
        <p:nvSpPr>
          <p:cNvPr id="5" name="TextBox 4"/>
          <p:cNvSpPr txBox="1"/>
          <p:nvPr/>
        </p:nvSpPr>
        <p:spPr>
          <a:xfrm>
            <a:off x="467544" y="404664"/>
            <a:ext cx="4176464" cy="584775"/>
          </a:xfrm>
          <a:prstGeom prst="rect">
            <a:avLst/>
          </a:prstGeom>
          <a:noFill/>
        </p:spPr>
        <p:txBody>
          <a:bodyPr wrap="square" rtlCol="0">
            <a:spAutoFit/>
          </a:bodyPr>
          <a:lstStyle/>
          <a:p>
            <a:r>
              <a:rPr lang="en-GB" sz="3200" u="sng" dirty="0" smtClean="0"/>
              <a:t>References</a:t>
            </a:r>
            <a:endParaRPr lang="en-GB" sz="3200" u="sng"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457200" y="762000"/>
            <a:ext cx="8208912" cy="569386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2.3 IMPACTS</a:t>
            </a:r>
          </a:p>
          <a:p>
            <a:pPr marL="0" marR="0" lvl="0" indent="0" algn="l" defTabSz="914400" rtl="0" eaLnBrk="1" fontAlgn="base" latinLnBrk="0" hangingPunct="1">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There is copious academic evidence to confirm that recreational activity in woodland does have an impact upon soil, water, flora and fauna (Cole, 1998; Hamberg, 2009; Newsome et al, 2002; Ode &amp; Fry, 2005; Rusterholz et al, 2008). </a:t>
            </a: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Research substantiates the fact that the activities with greatest impact on the environment are those that:</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Affect a wide area.</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Are physically intense.</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Affect the area under consideration repetitively over an extended time period.</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Affect areas that are irreplaceable in terms of their ecosystem, or that contain species that are rare.</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Affect the area at seasonal high-risk times, in terms of ecosystem function. </a:t>
            </a:r>
            <a:endParaRPr kumimoji="0" lang="en-GB" sz="1400" b="0" i="0" u="none" strike="noStrike" cap="none" normalizeH="0" baseline="0" dirty="0" smtClean="0">
              <a:ln>
                <a:noFill/>
              </a:ln>
              <a:solidFill>
                <a:schemeClr val="tx1"/>
              </a:solidFill>
              <a:effectLst/>
              <a:latin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cs typeface="Arial" pitchFamily="34" charset="0"/>
              </a:rPr>
              <a:t>(Cole, 1998; Growcock, 2005; Littlemore, 2001)</a:t>
            </a: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rPr>
              <a:t>The Wildlife and Countryside Act (1981) aims to protect threatened species and habitat, but mountain bike course digging, egg collecting, bluebell and edible fungi collecting pose significant threats, through erosion, trampling and commercial exploitation in the urban woodland context (W.T., 2002). </a:t>
            </a: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rPr>
              <a:t>The Bluebell (</a:t>
            </a:r>
            <a:r>
              <a:rPr kumimoji="0" lang="en-GB" sz="1400" b="0" i="1" u="none" strike="noStrike" cap="none" normalizeH="0" baseline="0" dirty="0" smtClean="0">
                <a:ln>
                  <a:noFill/>
                </a:ln>
                <a:solidFill>
                  <a:schemeClr val="tx1"/>
                </a:solidFill>
                <a:effectLst/>
                <a:latin typeface="Arial" pitchFamily="34" charset="0"/>
                <a:ea typeface="Calibri" pitchFamily="34" charset="0"/>
              </a:rPr>
              <a:t>Hyacinthoides non-scripta) </a:t>
            </a:r>
            <a:r>
              <a:rPr kumimoji="0" lang="en-GB" sz="1400" b="0" i="0" u="none" strike="noStrike" cap="none" normalizeH="0" baseline="0" dirty="0" smtClean="0">
                <a:ln>
                  <a:noFill/>
                </a:ln>
                <a:solidFill>
                  <a:schemeClr val="tx1"/>
                </a:solidFill>
                <a:effectLst/>
                <a:latin typeface="Arial" pitchFamily="34" charset="0"/>
                <a:ea typeface="Calibri" pitchFamily="34" charset="0"/>
              </a:rPr>
              <a:t>is a particular target for the sale and trade in wild bulbs, with conservation high in importance as the UK possesses a fifth of the global population of this species (Littlemore &amp; Barker, 2003).</a:t>
            </a: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endParaRPr kumimoji="0" lang="en-GB" sz="1400" b="0" i="0" u="none" strike="noStrike" cap="none" normalizeH="0" baseline="0" dirty="0" smtClean="0">
              <a:ln>
                <a:noFill/>
              </a:ln>
              <a:solidFill>
                <a:schemeClr val="tx1"/>
              </a:solidFill>
              <a:effectLst/>
              <a:latin typeface="Arial" pitchFamily="34" charset="0"/>
              <a:ea typeface="Calibri"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tab pos="450850" algn="l"/>
              </a:tabLst>
            </a:pPr>
            <a:r>
              <a:rPr kumimoji="0" lang="en-GB" sz="1400" b="0" i="0" u="none" strike="noStrike" cap="none" normalizeH="0" baseline="0" dirty="0" smtClean="0">
                <a:ln>
                  <a:noFill/>
                </a:ln>
                <a:solidFill>
                  <a:schemeClr val="tx1"/>
                </a:solidFill>
                <a:effectLst/>
                <a:latin typeface="Arial" pitchFamily="34" charset="0"/>
                <a:ea typeface="Calibri" pitchFamily="34" charset="0"/>
              </a:rPr>
              <a:t>The RSPB (1997) reported that car rallying and orienteering in woodland was shown to cause bird of prey desertion due to the disturbance, while uncontrolled dog walking causes disturbance and a potential mortality increase in ground nesting birds (Miller et al, 2001). </a:t>
            </a:r>
            <a:endParaRPr kumimoji="0" lang="en-GB" sz="1400" b="0" i="0" u="none" strike="noStrike" cap="none" normalizeH="0" baseline="0" dirty="0" smtClean="0">
              <a:ln>
                <a:noFill/>
              </a:ln>
              <a:solidFill>
                <a:schemeClr val="tx1"/>
              </a:solidFill>
              <a:effectLst/>
              <a:latin typeface="Arial" pitchFamily="34" charset="0"/>
            </a:endParaRPr>
          </a:p>
        </p:txBody>
      </p:sp>
      <p:sp>
        <p:nvSpPr>
          <p:cNvPr id="4" name="TextBox 3"/>
          <p:cNvSpPr txBox="1"/>
          <p:nvPr/>
        </p:nvSpPr>
        <p:spPr>
          <a:xfrm>
            <a:off x="467544" y="332656"/>
            <a:ext cx="6847656" cy="461665"/>
          </a:xfrm>
          <a:prstGeom prst="rect">
            <a:avLst/>
          </a:prstGeom>
          <a:noFill/>
        </p:spPr>
        <p:txBody>
          <a:bodyPr wrap="square" rtlCol="0">
            <a:spAutoFit/>
          </a:bodyPr>
          <a:lstStyle/>
          <a:p>
            <a:r>
              <a:rPr lang="en-GB" sz="2400" dirty="0" smtClean="0"/>
              <a:t>Referencing within the body of the text</a:t>
            </a:r>
            <a:endParaRPr lang="en-GB"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09600" y="1066800"/>
            <a:ext cx="7848600" cy="6186309"/>
          </a:xfrm>
          <a:prstGeom prst="rect">
            <a:avLst/>
          </a:prstGeom>
          <a:noFill/>
        </p:spPr>
        <p:txBody>
          <a:bodyPr wrap="square" rtlCol="0">
            <a:spAutoFit/>
          </a:bodyPr>
          <a:lstStyle/>
          <a:p>
            <a:r>
              <a:rPr lang="en-GB" sz="2400" b="1" u="sng" dirty="0" smtClean="0"/>
              <a:t>Literature recommended for this module:</a:t>
            </a:r>
          </a:p>
          <a:p>
            <a:endParaRPr lang="en-GB" sz="2400" u="sng" dirty="0" smtClean="0"/>
          </a:p>
          <a:p>
            <a:pPr>
              <a:buFont typeface="Arial" pitchFamily="34" charset="0"/>
              <a:buChar char="•"/>
            </a:pPr>
            <a:r>
              <a:rPr lang="en-GB" sz="2000" dirty="0" smtClean="0"/>
              <a:t> Marotta, T. – </a:t>
            </a:r>
            <a:r>
              <a:rPr lang="en-GB" sz="2000" i="1" dirty="0" smtClean="0"/>
              <a:t>Basic Construction Materials.  </a:t>
            </a:r>
            <a:r>
              <a:rPr lang="en-GB" sz="2000" dirty="0" smtClean="0"/>
              <a:t>Pearsons</a:t>
            </a:r>
          </a:p>
          <a:p>
            <a:pPr>
              <a:buFont typeface="Arial" pitchFamily="34" charset="0"/>
              <a:buChar char="•"/>
            </a:pPr>
            <a:r>
              <a:rPr lang="en-GB" sz="2000" dirty="0" smtClean="0"/>
              <a:t> McMullan, R. – </a:t>
            </a:r>
            <a:r>
              <a:rPr lang="en-GB" sz="2000" i="1" dirty="0" smtClean="0"/>
              <a:t>Environmental Science in Building. </a:t>
            </a:r>
            <a:r>
              <a:rPr lang="en-GB" sz="2000" dirty="0" smtClean="0"/>
              <a:t>Palgrave</a:t>
            </a:r>
          </a:p>
          <a:p>
            <a:pPr>
              <a:buFont typeface="Arial" pitchFamily="34" charset="0"/>
              <a:buChar char="•"/>
            </a:pPr>
            <a:r>
              <a:rPr lang="en-GB" sz="2000" dirty="0" smtClean="0"/>
              <a:t> Lyons, A.R. – </a:t>
            </a:r>
            <a:r>
              <a:rPr lang="en-GB" sz="2000" i="1" dirty="0" smtClean="0"/>
              <a:t>Materials for Architects &amp; Builders. </a:t>
            </a:r>
            <a:r>
              <a:rPr lang="en-GB" sz="2000" dirty="0" smtClean="0"/>
              <a:t>Arnold</a:t>
            </a:r>
          </a:p>
          <a:p>
            <a:endParaRPr lang="en-GB" sz="2400" dirty="0" smtClean="0"/>
          </a:p>
          <a:p>
            <a:pPr>
              <a:buFont typeface="Arial" pitchFamily="34" charset="0"/>
              <a:buChar char="•"/>
            </a:pPr>
            <a:r>
              <a:rPr lang="en-GB" sz="2400" dirty="0" smtClean="0"/>
              <a:t> Journals:</a:t>
            </a:r>
          </a:p>
          <a:p>
            <a:r>
              <a:rPr lang="en-GB" sz="2000" dirty="0" smtClean="0"/>
              <a:t>	British Standards</a:t>
            </a:r>
          </a:p>
          <a:p>
            <a:r>
              <a:rPr lang="en-GB" sz="2000" dirty="0" smtClean="0"/>
              <a:t>	Cement and Concrete Association</a:t>
            </a:r>
          </a:p>
          <a:p>
            <a:r>
              <a:rPr lang="en-GB" sz="2000" dirty="0" smtClean="0"/>
              <a:t>	Concrete Engineering International</a:t>
            </a:r>
          </a:p>
          <a:p>
            <a:endParaRPr lang="en-GB" sz="2000" dirty="0" smtClean="0"/>
          </a:p>
          <a:p>
            <a:pPr>
              <a:buFont typeface="Arial" pitchFamily="34" charset="0"/>
              <a:buChar char="•"/>
            </a:pPr>
            <a:r>
              <a:rPr lang="en-GB" sz="2400" dirty="0" smtClean="0"/>
              <a:t> Television </a:t>
            </a:r>
          </a:p>
          <a:p>
            <a:r>
              <a:rPr lang="en-GB" sz="2000" dirty="0" smtClean="0"/>
              <a:t>	Grand Designs</a:t>
            </a:r>
          </a:p>
          <a:p>
            <a:endParaRPr lang="en-GB" sz="2000" dirty="0" smtClean="0"/>
          </a:p>
          <a:p>
            <a:r>
              <a:rPr lang="en-GB" sz="2400" b="1" dirty="0" smtClean="0">
                <a:hlinkClick r:id="rId2"/>
              </a:rPr>
              <a:t>www.Pinterest.com</a:t>
            </a:r>
            <a:endParaRPr lang="en-GB" sz="2400" b="1" dirty="0" smtClean="0"/>
          </a:p>
          <a:p>
            <a:endParaRPr lang="en-GB" sz="2400" dirty="0" smtClean="0"/>
          </a:p>
          <a:p>
            <a:r>
              <a:rPr lang="en-GB" sz="2400" i="1" dirty="0" smtClean="0"/>
              <a:t> </a:t>
            </a:r>
          </a:p>
          <a:p>
            <a:endParaRPr lang="en-GB" sz="2400" u="sng" dirty="0" smtClean="0"/>
          </a:p>
        </p:txBody>
      </p:sp>
      <p:sp>
        <p:nvSpPr>
          <p:cNvPr id="3"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z="5000" dirty="0" smtClean="0">
                <a:solidFill>
                  <a:schemeClr val="tx2"/>
                </a:solidFill>
                <a:latin typeface="+mj-lt"/>
                <a:ea typeface="+mj-ea"/>
                <a:cs typeface="+mj-cs"/>
              </a:rPr>
              <a:t>Materials and Services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
        <p:nvSpPr>
          <p:cNvPr id="4" name="TextBox 3"/>
          <p:cNvSpPr txBox="1"/>
          <p:nvPr/>
        </p:nvSpPr>
        <p:spPr>
          <a:xfrm>
            <a:off x="5977783" y="6324600"/>
            <a:ext cx="3200400" cy="461665"/>
          </a:xfrm>
          <a:prstGeom prst="rect">
            <a:avLst/>
          </a:prstGeom>
          <a:noFill/>
        </p:spPr>
        <p:txBody>
          <a:bodyPr wrap="square" rtlCol="0">
            <a:spAutoFit/>
          </a:bodyPr>
          <a:lstStyle/>
          <a:p>
            <a:pPr algn="ctr"/>
            <a:r>
              <a:rPr lang="en-US" sz="2400" b="1" dirty="0" smtClean="0">
                <a:solidFill>
                  <a:srgbClr val="0070C0"/>
                </a:solidFill>
              </a:rPr>
              <a:t>COPY DOWN</a:t>
            </a:r>
            <a:endParaRPr lang="en-US" sz="2400" b="1" dirty="0">
              <a:solidFill>
                <a:srgbClr val="0070C0"/>
              </a:solidFill>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743200" y="3048000"/>
            <a:ext cx="3429000" cy="707886"/>
          </a:xfrm>
          <a:prstGeom prst="rect">
            <a:avLst/>
          </a:prstGeom>
          <a:noFill/>
        </p:spPr>
        <p:txBody>
          <a:bodyPr wrap="square" rtlCol="0">
            <a:spAutoFit/>
          </a:bodyPr>
          <a:lstStyle/>
          <a:p>
            <a:pPr algn="ctr"/>
            <a:r>
              <a:rPr lang="en-GB" sz="4000" dirty="0" smtClean="0"/>
              <a:t>Question</a:t>
            </a:r>
            <a:endParaRPr lang="en-GB" sz="4000"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14400" y="1447800"/>
            <a:ext cx="7620000" cy="1569660"/>
          </a:xfrm>
          <a:prstGeom prst="rect">
            <a:avLst/>
          </a:prstGeom>
          <a:noFill/>
        </p:spPr>
        <p:txBody>
          <a:bodyPr wrap="square" rtlCol="0">
            <a:spAutoFit/>
          </a:bodyPr>
          <a:lstStyle/>
          <a:p>
            <a:pPr algn="ctr"/>
            <a:r>
              <a:rPr lang="en-GB" sz="2400" dirty="0" smtClean="0"/>
              <a:t>What are the advantages &amp; disadvantages of the following</a:t>
            </a:r>
            <a:r>
              <a:rPr lang="en-GB" sz="2400" dirty="0"/>
              <a:t> </a:t>
            </a:r>
            <a:r>
              <a:rPr lang="en-GB" sz="2400" dirty="0" smtClean="0"/>
              <a:t>construction materials ?</a:t>
            </a:r>
          </a:p>
          <a:p>
            <a:endParaRPr lang="en-GB" sz="2400" dirty="0" smtClean="0"/>
          </a:p>
          <a:p>
            <a:r>
              <a:rPr lang="en-GB" sz="2400" dirty="0" smtClean="0"/>
              <a:t>		</a:t>
            </a:r>
          </a:p>
        </p:txBody>
      </p:sp>
      <p:sp>
        <p:nvSpPr>
          <p:cNvPr id="6"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smtClean="0">
                <a:ln>
                  <a:noFill/>
                </a:ln>
                <a:solidFill>
                  <a:schemeClr val="tx2"/>
                </a:solidFill>
                <a:effectLst/>
                <a:uLnTx/>
                <a:uFillTx/>
                <a:latin typeface="+mj-lt"/>
                <a:ea typeface="+mj-ea"/>
                <a:cs typeface="+mj-cs"/>
              </a:rPr>
              <a:t>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graphicFrame>
        <p:nvGraphicFramePr>
          <p:cNvPr id="4" name="Table 3"/>
          <p:cNvGraphicFramePr>
            <a:graphicFrameLocks noGrp="1"/>
          </p:cNvGraphicFramePr>
          <p:nvPr/>
        </p:nvGraphicFramePr>
        <p:xfrm>
          <a:off x="1143000" y="2514600"/>
          <a:ext cx="7239000" cy="3200399"/>
        </p:xfrm>
        <a:graphic>
          <a:graphicData uri="http://schemas.openxmlformats.org/drawingml/2006/table">
            <a:tbl>
              <a:tblPr firstRow="1" bandRow="1">
                <a:tableStyleId>{5C22544A-7EE6-4342-B048-85BDC9FD1C3A}</a:tableStyleId>
              </a:tblPr>
              <a:tblGrid>
                <a:gridCol w="2413000">
                  <a:extLst>
                    <a:ext uri="{9D8B030D-6E8A-4147-A177-3AD203B41FA5}">
                      <a16:colId xmlns:a16="http://schemas.microsoft.com/office/drawing/2014/main" val="20000"/>
                    </a:ext>
                  </a:extLst>
                </a:gridCol>
                <a:gridCol w="2413000">
                  <a:extLst>
                    <a:ext uri="{9D8B030D-6E8A-4147-A177-3AD203B41FA5}">
                      <a16:colId xmlns:a16="http://schemas.microsoft.com/office/drawing/2014/main" val="20001"/>
                    </a:ext>
                  </a:extLst>
                </a:gridCol>
                <a:gridCol w="2413000">
                  <a:extLst>
                    <a:ext uri="{9D8B030D-6E8A-4147-A177-3AD203B41FA5}">
                      <a16:colId xmlns:a16="http://schemas.microsoft.com/office/drawing/2014/main" val="20002"/>
                    </a:ext>
                  </a:extLst>
                </a:gridCol>
              </a:tblGrid>
              <a:tr h="791852">
                <a:tc>
                  <a:txBody>
                    <a:bodyPr/>
                    <a:lstStyle/>
                    <a:p>
                      <a:r>
                        <a:rPr lang="en-US" dirty="0" smtClean="0"/>
                        <a:t>Materials</a:t>
                      </a:r>
                      <a:endParaRPr lang="en-US" dirty="0"/>
                    </a:p>
                  </a:txBody>
                  <a:tcPr/>
                </a:tc>
                <a:tc>
                  <a:txBody>
                    <a:bodyPr/>
                    <a:lstStyle/>
                    <a:p>
                      <a:r>
                        <a:rPr lang="en-US" dirty="0" smtClean="0"/>
                        <a:t>Advantages</a:t>
                      </a:r>
                      <a:endParaRPr lang="en-US" dirty="0"/>
                    </a:p>
                  </a:txBody>
                  <a:tcPr/>
                </a:tc>
                <a:tc>
                  <a:txBody>
                    <a:bodyPr/>
                    <a:lstStyle/>
                    <a:p>
                      <a:r>
                        <a:rPr lang="en-US" dirty="0" smtClean="0"/>
                        <a:t>Disadvantages</a:t>
                      </a:r>
                      <a:endParaRPr lang="en-US" dirty="0"/>
                    </a:p>
                  </a:txBody>
                  <a:tcPr/>
                </a:tc>
                <a:extLst>
                  <a:ext uri="{0D108BD9-81ED-4DB2-BD59-A6C34878D82A}">
                    <a16:rowId xmlns:a16="http://schemas.microsoft.com/office/drawing/2014/main" val="10000"/>
                  </a:ext>
                </a:extLst>
              </a:tr>
              <a:tr h="802849">
                <a:tc>
                  <a:txBody>
                    <a:bodyPr/>
                    <a:lstStyle/>
                    <a:p>
                      <a:r>
                        <a:rPr lang="en-US" dirty="0" smtClean="0"/>
                        <a:t>1) Concrete</a:t>
                      </a:r>
                      <a:endParaRPr lang="en-US" dirty="0"/>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0001"/>
                  </a:ext>
                </a:extLst>
              </a:tr>
              <a:tr h="802849">
                <a:tc>
                  <a:txBody>
                    <a:bodyPr/>
                    <a:lstStyle/>
                    <a:p>
                      <a:r>
                        <a:rPr lang="en-US" dirty="0" smtClean="0"/>
                        <a:t>2) Steel</a:t>
                      </a:r>
                      <a:endParaRPr lang="en-US" dirty="0"/>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0002"/>
                  </a:ext>
                </a:extLst>
              </a:tr>
              <a:tr h="802849">
                <a:tc>
                  <a:txBody>
                    <a:bodyPr/>
                    <a:lstStyle/>
                    <a:p>
                      <a:r>
                        <a:rPr lang="en-US" dirty="0" smtClean="0"/>
                        <a:t>3) Timber</a:t>
                      </a:r>
                      <a:endParaRPr lang="en-US" dirty="0"/>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10003"/>
                  </a:ext>
                </a:extLst>
              </a:tr>
            </a:tbl>
          </a:graphicData>
        </a:graphic>
      </p:graphicFrame>
      <p:sp>
        <p:nvSpPr>
          <p:cNvPr id="5" name="TextBox 4"/>
          <p:cNvSpPr txBox="1"/>
          <p:nvPr/>
        </p:nvSpPr>
        <p:spPr>
          <a:xfrm>
            <a:off x="7391400" y="6248400"/>
            <a:ext cx="1143000" cy="338554"/>
          </a:xfrm>
          <a:prstGeom prst="rect">
            <a:avLst/>
          </a:prstGeom>
          <a:noFill/>
        </p:spPr>
        <p:txBody>
          <a:bodyPr wrap="square" rtlCol="0">
            <a:spAutoFit/>
          </a:bodyPr>
          <a:lstStyle/>
          <a:p>
            <a:r>
              <a:rPr lang="en-GB" sz="1600" dirty="0" smtClean="0"/>
              <a:t>10 minutes</a:t>
            </a:r>
            <a:endParaRPr lang="en-GB" sz="1600"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743200" y="3048000"/>
            <a:ext cx="3429000" cy="707886"/>
          </a:xfrm>
          <a:prstGeom prst="rect">
            <a:avLst/>
          </a:prstGeom>
          <a:noFill/>
        </p:spPr>
        <p:txBody>
          <a:bodyPr wrap="square" rtlCol="0">
            <a:spAutoFit/>
          </a:bodyPr>
          <a:lstStyle/>
          <a:p>
            <a:pPr algn="ctr"/>
            <a:r>
              <a:rPr lang="en-GB" sz="4000" dirty="0" smtClean="0"/>
              <a:t>CONCRETE</a:t>
            </a:r>
            <a:endParaRPr lang="en-GB" sz="4000"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43000"/>
            <a:ext cx="8229600" cy="5486400"/>
          </a:xfrm>
        </p:spPr>
        <p:txBody>
          <a:bodyPr>
            <a:normAutofit/>
          </a:bodyPr>
          <a:lstStyle/>
          <a:p>
            <a:pPr>
              <a:buNone/>
            </a:pPr>
            <a:r>
              <a:rPr lang="en-US" b="1" u="sng" dirty="0" smtClean="0"/>
              <a:t>Advantages of Concrete </a:t>
            </a:r>
          </a:p>
          <a:p>
            <a:pPr lvl="1">
              <a:buFont typeface="Wingdings" pitchFamily="2" charset="2"/>
              <a:buChar char="§"/>
            </a:pPr>
            <a:endParaRPr lang="en-US" dirty="0" smtClean="0"/>
          </a:p>
          <a:p>
            <a:pPr lvl="1">
              <a:buFont typeface="Wingdings" pitchFamily="2" charset="2"/>
              <a:buChar char="§"/>
            </a:pPr>
            <a:r>
              <a:rPr lang="en-US" dirty="0" smtClean="0"/>
              <a:t>Strong in compression loading </a:t>
            </a:r>
          </a:p>
          <a:p>
            <a:pPr lvl="1">
              <a:buFont typeface="Wingdings" pitchFamily="2" charset="2"/>
              <a:buChar char="§"/>
            </a:pPr>
            <a:r>
              <a:rPr lang="en-US" dirty="0" smtClean="0"/>
              <a:t>Can be poured in situ into any forming shape</a:t>
            </a:r>
          </a:p>
          <a:p>
            <a:pPr lvl="1">
              <a:buFont typeface="Wingdings" pitchFamily="2" charset="2"/>
              <a:buChar char="§"/>
            </a:pPr>
            <a:r>
              <a:rPr lang="en-US" dirty="0" smtClean="0"/>
              <a:t>Good Fire resistance</a:t>
            </a:r>
          </a:p>
          <a:p>
            <a:pPr lvl="1">
              <a:buFont typeface="Wingdings" pitchFamily="2" charset="2"/>
              <a:buChar char="§"/>
            </a:pPr>
            <a:r>
              <a:rPr lang="en-US" dirty="0" smtClean="0"/>
              <a:t>Good noise reduction</a:t>
            </a:r>
          </a:p>
          <a:p>
            <a:pPr lvl="1">
              <a:buFont typeface="Wingdings" pitchFamily="2" charset="2"/>
              <a:buChar char="§"/>
            </a:pPr>
            <a:r>
              <a:rPr lang="en-US" dirty="0" smtClean="0"/>
              <a:t>Durable</a:t>
            </a:r>
          </a:p>
          <a:p>
            <a:pPr lvl="1">
              <a:buFont typeface="Wingdings" pitchFamily="2" charset="2"/>
              <a:buChar char="§"/>
            </a:pPr>
            <a:r>
              <a:rPr lang="en-US" dirty="0" smtClean="0"/>
              <a:t>Low expansion rate in higher temperatures</a:t>
            </a: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143000" y="1524000"/>
            <a:ext cx="6781800" cy="2554545"/>
          </a:xfrm>
          <a:prstGeom prst="rect">
            <a:avLst/>
          </a:prstGeom>
          <a:noFill/>
        </p:spPr>
        <p:txBody>
          <a:bodyPr wrap="square" rtlCol="0">
            <a:spAutoFit/>
          </a:bodyPr>
          <a:lstStyle/>
          <a:p>
            <a:pPr algn="ctr"/>
            <a:r>
              <a:rPr lang="en-GB" sz="4000" dirty="0" smtClean="0"/>
              <a:t>Question : </a:t>
            </a:r>
          </a:p>
          <a:p>
            <a:pPr algn="ctr"/>
            <a:endParaRPr lang="en-GB" sz="4000" dirty="0" smtClean="0"/>
          </a:p>
          <a:p>
            <a:pPr algn="ctr"/>
            <a:r>
              <a:rPr lang="en-GB" sz="4000" dirty="0" smtClean="0"/>
              <a:t>What is the tallest reinforced concrete building in the world? </a:t>
            </a:r>
            <a:endParaRPr lang="en-GB" sz="4000" dirty="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descr="File:Burj Khalifa building.jpg">
            <a:hlinkClick r:id="rId2"/>
          </p:cNvPr>
          <p:cNvPicPr>
            <a:picLocks noChangeAspect="1" noChangeArrowheads="1"/>
          </p:cNvPicPr>
          <p:nvPr/>
        </p:nvPicPr>
        <p:blipFill>
          <a:blip r:embed="rId3" cstate="print"/>
          <a:srcRect/>
          <a:stretch>
            <a:fillRect/>
          </a:stretch>
        </p:blipFill>
        <p:spPr bwMode="auto">
          <a:xfrm>
            <a:off x="609600" y="1066800"/>
            <a:ext cx="3581400" cy="5377478"/>
          </a:xfrm>
          <a:prstGeom prst="rect">
            <a:avLst/>
          </a:prstGeom>
          <a:noFill/>
          <a:ln w="19050">
            <a:solidFill>
              <a:schemeClr val="tx1"/>
            </a:solidFill>
          </a:ln>
        </p:spPr>
      </p:pic>
      <p:sp>
        <p:nvSpPr>
          <p:cNvPr id="6" name="Rectangle 5"/>
          <p:cNvSpPr/>
          <p:nvPr/>
        </p:nvSpPr>
        <p:spPr>
          <a:xfrm>
            <a:off x="4343400" y="1066800"/>
            <a:ext cx="4800600" cy="5105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dirty="0" smtClean="0">
                <a:solidFill>
                  <a:schemeClr val="tx1"/>
                </a:solidFill>
              </a:rPr>
              <a:t> </a:t>
            </a:r>
            <a:r>
              <a:rPr lang="en-US" sz="2400" b="1" u="sng" dirty="0" smtClean="0">
                <a:solidFill>
                  <a:srgbClr val="0070C0"/>
                </a:solidFill>
              </a:rPr>
              <a:t>Burj Khalifa, Dubai</a:t>
            </a:r>
          </a:p>
          <a:p>
            <a:r>
              <a:rPr lang="en-US" sz="2400" dirty="0" smtClean="0">
                <a:solidFill>
                  <a:schemeClr val="tx1"/>
                </a:solidFill>
              </a:rPr>
              <a:t> </a:t>
            </a:r>
          </a:p>
          <a:p>
            <a:pPr>
              <a:buFont typeface="Arial" pitchFamily="34" charset="0"/>
              <a:buChar char="•"/>
            </a:pPr>
            <a:r>
              <a:rPr lang="en-US" sz="2000" dirty="0" smtClean="0">
                <a:solidFill>
                  <a:schemeClr val="tx1"/>
                </a:solidFill>
              </a:rPr>
              <a:t>Tallest structure in world at 828m (2717 ft)</a:t>
            </a:r>
          </a:p>
          <a:p>
            <a:pPr>
              <a:buFont typeface="Arial" pitchFamily="34" charset="0"/>
              <a:buChar char="•"/>
            </a:pPr>
            <a:r>
              <a:rPr lang="en-US" sz="2000" dirty="0" smtClean="0">
                <a:solidFill>
                  <a:schemeClr val="tx1"/>
                </a:solidFill>
              </a:rPr>
              <a:t> 163 habitable floors – </a:t>
            </a:r>
          </a:p>
          <a:p>
            <a:r>
              <a:rPr lang="en-US" sz="2000" dirty="0" smtClean="0">
                <a:solidFill>
                  <a:schemeClr val="tx1"/>
                </a:solidFill>
              </a:rPr>
              <a:t>   steel frame from floor 156</a:t>
            </a:r>
          </a:p>
          <a:p>
            <a:pPr>
              <a:buFont typeface="Arial" pitchFamily="34" charset="0"/>
              <a:buChar char="•"/>
            </a:pPr>
            <a:r>
              <a:rPr lang="en-US" sz="2000" dirty="0" smtClean="0">
                <a:solidFill>
                  <a:schemeClr val="tx1"/>
                </a:solidFill>
              </a:rPr>
              <a:t> Construction started in Sept 2004</a:t>
            </a:r>
          </a:p>
          <a:p>
            <a:pPr>
              <a:buFont typeface="Arial" pitchFamily="34" charset="0"/>
              <a:buChar char="•"/>
            </a:pPr>
            <a:r>
              <a:rPr lang="en-US" sz="2000" dirty="0" smtClean="0">
                <a:solidFill>
                  <a:schemeClr val="tx1"/>
                </a:solidFill>
              </a:rPr>
              <a:t> Opened in Jan 2010</a:t>
            </a:r>
          </a:p>
          <a:p>
            <a:pPr>
              <a:buFont typeface="Arial" pitchFamily="34" charset="0"/>
              <a:buChar char="•"/>
            </a:pPr>
            <a:r>
              <a:rPr lang="en-US" sz="2000" dirty="0" smtClean="0">
                <a:solidFill>
                  <a:schemeClr val="tx1"/>
                </a:solidFill>
              </a:rPr>
              <a:t> Cost US$1.5billion</a:t>
            </a:r>
          </a:p>
          <a:p>
            <a:pPr>
              <a:buFont typeface="Arial" pitchFamily="34" charset="0"/>
              <a:buChar char="•"/>
            </a:pPr>
            <a:r>
              <a:rPr lang="en-US" sz="2000" dirty="0" smtClean="0">
                <a:solidFill>
                  <a:schemeClr val="tx1"/>
                </a:solidFill>
              </a:rPr>
              <a:t> Primary structural materials : </a:t>
            </a:r>
          </a:p>
          <a:p>
            <a:r>
              <a:rPr lang="en-US" sz="2000" dirty="0" smtClean="0">
                <a:solidFill>
                  <a:schemeClr val="tx1"/>
                </a:solidFill>
              </a:rPr>
              <a:t>   Reinforced concrete</a:t>
            </a:r>
          </a:p>
          <a:p>
            <a:pPr>
              <a:buFont typeface="Arial" pitchFamily="34" charset="0"/>
              <a:buChar char="•"/>
            </a:pPr>
            <a:r>
              <a:rPr lang="en-US" sz="2000" dirty="0" smtClean="0">
                <a:solidFill>
                  <a:schemeClr val="tx1"/>
                </a:solidFill>
              </a:rPr>
              <a:t> South Korean contractors</a:t>
            </a:r>
          </a:p>
          <a:p>
            <a:pPr>
              <a:buFont typeface="Arial" pitchFamily="34" charset="0"/>
              <a:buChar char="•"/>
            </a:pPr>
            <a:r>
              <a:rPr lang="en-US" sz="2000" dirty="0" smtClean="0">
                <a:solidFill>
                  <a:schemeClr val="tx1"/>
                </a:solidFill>
              </a:rPr>
              <a:t> Stands on 192 piles sunk 50m deep</a:t>
            </a:r>
          </a:p>
          <a:p>
            <a:endParaRPr lang="en-US" sz="2000" dirty="0" smtClean="0">
              <a:solidFill>
                <a:schemeClr val="tx1"/>
              </a:solidFill>
            </a:endParaRPr>
          </a:p>
          <a:p>
            <a:endParaRPr lang="en-US" sz="2000" dirty="0" smtClean="0">
              <a:solidFill>
                <a:schemeClr val="tx1"/>
              </a:solidFill>
            </a:endParaRPr>
          </a:p>
          <a:p>
            <a:endParaRPr lang="en-US" sz="2000" dirty="0" smtClean="0">
              <a:solidFill>
                <a:schemeClr val="tx1"/>
              </a:solidFill>
            </a:endParaRPr>
          </a:p>
          <a:p>
            <a:endParaRPr lang="en-US" sz="2000" dirty="0">
              <a:solidFill>
                <a:schemeClr val="tx1"/>
              </a:solidFill>
            </a:endParaRPr>
          </a:p>
        </p:txBody>
      </p:sp>
      <p:sp>
        <p:nvSpPr>
          <p:cNvPr id="5" name="TextBox 4"/>
          <p:cNvSpPr txBox="1"/>
          <p:nvPr/>
        </p:nvSpPr>
        <p:spPr>
          <a:xfrm>
            <a:off x="4495800" y="5105400"/>
            <a:ext cx="4191000" cy="1323439"/>
          </a:xfrm>
          <a:prstGeom prst="rect">
            <a:avLst/>
          </a:prstGeom>
          <a:noFill/>
        </p:spPr>
        <p:txBody>
          <a:bodyPr wrap="square" rtlCol="0">
            <a:spAutoFit/>
          </a:bodyPr>
          <a:lstStyle/>
          <a:p>
            <a:r>
              <a:rPr lang="en-US" sz="2000" b="1" dirty="0" smtClean="0">
                <a:solidFill>
                  <a:srgbClr val="FF0000"/>
                </a:solidFill>
              </a:rPr>
              <a:t>Will be overtaken by the ‘Kingdom Tower’ in 2021….at 1 km high….(was to be 1.6 !)</a:t>
            </a:r>
          </a:p>
          <a:p>
            <a:r>
              <a:rPr lang="en-US" sz="2000" b="1" dirty="0" smtClean="0">
                <a:solidFill>
                  <a:srgbClr val="FF0000"/>
                </a:solidFill>
              </a:rPr>
              <a:t>Cost of 4.6 BILLION (</a:t>
            </a:r>
            <a:r>
              <a:rPr lang="en-US" sz="1600" b="1" dirty="0" smtClean="0">
                <a:solidFill>
                  <a:srgbClr val="FF0000"/>
                </a:solidFill>
              </a:rPr>
              <a:t>SR)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https://architizer-prod.imgix.net/media/13928308855732_Kingdom_Tower_overall.jpg?q=60&amp;auto=format,compress&amp;cs=strip&amp;w=1080"/>
          <p:cNvSpPr>
            <a:spLocks noChangeAspect="1" noChangeArrowheads="1"/>
          </p:cNvSpPr>
          <p:nvPr/>
        </p:nvSpPr>
        <p:spPr bwMode="auto">
          <a:xfrm>
            <a:off x="635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https://architizer-prod.imgix.net/media/13928308855732_Kingdom_Tower_overall.jpg?q=60&amp;auto=format,compress&amp;cs=strip&amp;w=1080"/>
          <p:cNvSpPr>
            <a:spLocks noChangeAspect="1" noChangeArrowheads="1"/>
          </p:cNvSpPr>
          <p:nvPr/>
        </p:nvSpPr>
        <p:spPr bwMode="auto">
          <a:xfrm>
            <a:off x="215900"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9" name="Picture 5" descr="C:\Users\fad-an\Desktop\Kingdom Tower.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8300" y="160337"/>
            <a:ext cx="3886200" cy="6599208"/>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pic>
        <p:nvPicPr>
          <p:cNvPr id="1030" name="Picture 6" descr="C:\Users\fad-an\Desktop\KT2.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29137" y="2362200"/>
            <a:ext cx="4000500" cy="4000500"/>
          </a:xfrm>
          <a:prstGeom prst="rect">
            <a:avLst/>
          </a:prstGeom>
          <a:noFill/>
          <a:ln w="28575">
            <a:solidFill>
              <a:schemeClr val="tx1"/>
            </a:solidFill>
          </a:ln>
          <a:extLst>
            <a:ext uri="{909E8E84-426E-40DD-AFC4-6F175D3DCCD1}">
              <a14:hiddenFill xmlns:a14="http://schemas.microsoft.com/office/drawing/2010/main">
                <a:solidFill>
                  <a:srgbClr val="FFFFFF"/>
                </a:solidFill>
              </a14:hiddenFill>
            </a:ext>
          </a:extLst>
        </p:spPr>
      </p:pic>
      <p:sp>
        <p:nvSpPr>
          <p:cNvPr id="6" name="Rectangle 5"/>
          <p:cNvSpPr/>
          <p:nvPr/>
        </p:nvSpPr>
        <p:spPr>
          <a:xfrm>
            <a:off x="5181600" y="1130586"/>
            <a:ext cx="3224152" cy="584775"/>
          </a:xfrm>
          <a:prstGeom prst="rect">
            <a:avLst/>
          </a:prstGeom>
        </p:spPr>
        <p:txBody>
          <a:bodyPr wrap="none">
            <a:spAutoFit/>
          </a:bodyPr>
          <a:lstStyle/>
          <a:p>
            <a:r>
              <a:rPr lang="en-US" sz="3200" b="1" dirty="0">
                <a:solidFill>
                  <a:srgbClr val="FF0000"/>
                </a:solidFill>
              </a:rPr>
              <a:t>Kingdom Tower</a:t>
            </a:r>
            <a:endParaRPr lang="en-GB" sz="3200" dirty="0"/>
          </a:p>
        </p:txBody>
      </p:sp>
    </p:spTree>
    <p:extLst>
      <p:ext uri="{BB962C8B-B14F-4D97-AF65-F5344CB8AC3E}">
        <p14:creationId xmlns:p14="http://schemas.microsoft.com/office/powerpoint/2010/main" val="119232030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143000" y="1524000"/>
            <a:ext cx="6781800" cy="2554545"/>
          </a:xfrm>
          <a:prstGeom prst="rect">
            <a:avLst/>
          </a:prstGeom>
          <a:noFill/>
        </p:spPr>
        <p:txBody>
          <a:bodyPr wrap="square" rtlCol="0">
            <a:spAutoFit/>
          </a:bodyPr>
          <a:lstStyle/>
          <a:p>
            <a:pPr algn="ctr"/>
            <a:r>
              <a:rPr lang="en-GB" sz="4000" dirty="0" smtClean="0"/>
              <a:t>Question : </a:t>
            </a:r>
          </a:p>
          <a:p>
            <a:pPr algn="ctr"/>
            <a:endParaRPr lang="en-GB" sz="4000" dirty="0" smtClean="0"/>
          </a:p>
          <a:p>
            <a:pPr algn="ctr"/>
            <a:r>
              <a:rPr lang="en-GB" sz="4000" dirty="0" smtClean="0"/>
              <a:t>What is the tallest </a:t>
            </a:r>
            <a:r>
              <a:rPr lang="en-GB" sz="4000" u="sng" dirty="0" smtClean="0"/>
              <a:t>twin</a:t>
            </a:r>
            <a:r>
              <a:rPr lang="en-GB" sz="4000" dirty="0" smtClean="0"/>
              <a:t> tower building in the world? </a:t>
            </a:r>
            <a:endParaRPr lang="en-GB" sz="4000" dirty="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191000" y="1905000"/>
            <a:ext cx="4800600" cy="4572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dirty="0" smtClean="0">
                <a:solidFill>
                  <a:schemeClr val="tx1"/>
                </a:solidFill>
              </a:rPr>
              <a:t> </a:t>
            </a:r>
            <a:endParaRPr lang="en-US" sz="2000" b="1" u="sng" dirty="0" smtClean="0">
              <a:solidFill>
                <a:srgbClr val="0070C0"/>
              </a:solidFill>
            </a:endParaRPr>
          </a:p>
          <a:p>
            <a:r>
              <a:rPr lang="en-US" sz="2000" dirty="0" smtClean="0">
                <a:solidFill>
                  <a:schemeClr val="tx1"/>
                </a:solidFill>
              </a:rPr>
              <a:t> </a:t>
            </a:r>
          </a:p>
          <a:p>
            <a:pPr>
              <a:buFont typeface="Arial" pitchFamily="34" charset="0"/>
              <a:buChar char="•"/>
            </a:pPr>
            <a:r>
              <a:rPr lang="en-US" sz="2000" dirty="0" smtClean="0">
                <a:solidFill>
                  <a:schemeClr val="tx1"/>
                </a:solidFill>
              </a:rPr>
              <a:t>Tallest </a:t>
            </a:r>
            <a:r>
              <a:rPr lang="en-US" sz="2000" b="1" u="sng" dirty="0" smtClean="0">
                <a:solidFill>
                  <a:schemeClr val="tx1"/>
                </a:solidFill>
              </a:rPr>
              <a:t>twin</a:t>
            </a:r>
            <a:r>
              <a:rPr lang="en-US" sz="2000" u="sng" dirty="0" smtClean="0">
                <a:solidFill>
                  <a:schemeClr val="tx1"/>
                </a:solidFill>
              </a:rPr>
              <a:t> </a:t>
            </a:r>
            <a:r>
              <a:rPr lang="en-US" sz="2000" dirty="0" smtClean="0">
                <a:solidFill>
                  <a:schemeClr val="tx1"/>
                </a:solidFill>
              </a:rPr>
              <a:t>buildings in the world </a:t>
            </a:r>
          </a:p>
          <a:p>
            <a:pPr>
              <a:buFont typeface="Arial" pitchFamily="34" charset="0"/>
              <a:buChar char="•"/>
            </a:pPr>
            <a:r>
              <a:rPr lang="en-US" sz="2000" dirty="0" smtClean="0">
                <a:solidFill>
                  <a:schemeClr val="tx1"/>
                </a:solidFill>
              </a:rPr>
              <a:t> 88 floors, 452m (1,483 ft)</a:t>
            </a:r>
          </a:p>
          <a:p>
            <a:pPr>
              <a:buFont typeface="Arial" pitchFamily="34" charset="0"/>
              <a:buChar char="•"/>
            </a:pPr>
            <a:r>
              <a:rPr lang="en-US" sz="2000" dirty="0" smtClean="0">
                <a:solidFill>
                  <a:schemeClr val="tx1"/>
                </a:solidFill>
              </a:rPr>
              <a:t> Started construction in 1992</a:t>
            </a:r>
          </a:p>
          <a:p>
            <a:pPr>
              <a:buFont typeface="Arial" pitchFamily="34" charset="0"/>
              <a:buChar char="•"/>
            </a:pPr>
            <a:r>
              <a:rPr lang="en-US" sz="2000" dirty="0" smtClean="0">
                <a:solidFill>
                  <a:schemeClr val="tx1"/>
                </a:solidFill>
              </a:rPr>
              <a:t> Completed in 1998</a:t>
            </a:r>
          </a:p>
          <a:p>
            <a:pPr>
              <a:buFont typeface="Arial" pitchFamily="34" charset="0"/>
              <a:buChar char="•"/>
            </a:pPr>
            <a:r>
              <a:rPr lang="en-US" sz="2000" dirty="0" smtClean="0">
                <a:solidFill>
                  <a:schemeClr val="tx1"/>
                </a:solidFill>
              </a:rPr>
              <a:t> Cost US $1.6 billion</a:t>
            </a:r>
          </a:p>
          <a:p>
            <a:pPr>
              <a:buFont typeface="Arial" pitchFamily="34" charset="0"/>
              <a:buChar char="•"/>
            </a:pPr>
            <a:r>
              <a:rPr lang="en-US" sz="2000" dirty="0" smtClean="0">
                <a:solidFill>
                  <a:schemeClr val="tx1"/>
                </a:solidFill>
              </a:rPr>
              <a:t> Constructed mainly from super high   </a:t>
            </a:r>
          </a:p>
          <a:p>
            <a:r>
              <a:rPr lang="en-US" sz="2000" dirty="0" smtClean="0">
                <a:solidFill>
                  <a:schemeClr val="tx1"/>
                </a:solidFill>
              </a:rPr>
              <a:t>  strength reinforced concrete due to high  </a:t>
            </a:r>
          </a:p>
          <a:p>
            <a:r>
              <a:rPr lang="en-US" sz="2000" dirty="0" smtClean="0">
                <a:solidFill>
                  <a:schemeClr val="tx1"/>
                </a:solidFill>
              </a:rPr>
              <a:t>   cost of importing steel</a:t>
            </a:r>
          </a:p>
          <a:p>
            <a:pPr>
              <a:buFont typeface="Arial" pitchFamily="34" charset="0"/>
              <a:buChar char="•"/>
            </a:pPr>
            <a:r>
              <a:rPr lang="en-US" sz="2000" dirty="0" smtClean="0">
                <a:solidFill>
                  <a:schemeClr val="tx1"/>
                </a:solidFill>
              </a:rPr>
              <a:t>  Buildings have steel and glass façade</a:t>
            </a:r>
          </a:p>
          <a:p>
            <a:pPr>
              <a:buFont typeface="Arial" pitchFamily="34" charset="0"/>
              <a:buChar char="•"/>
            </a:pPr>
            <a:r>
              <a:rPr lang="en-US" sz="2000" dirty="0" smtClean="0">
                <a:solidFill>
                  <a:schemeClr val="tx1"/>
                </a:solidFill>
              </a:rPr>
              <a:t>  Sky bridge on 41 /42 floors</a:t>
            </a:r>
          </a:p>
          <a:p>
            <a:pPr>
              <a:buFont typeface="Arial" pitchFamily="34" charset="0"/>
              <a:buChar char="•"/>
            </a:pPr>
            <a:r>
              <a:rPr lang="en-US" sz="2000" dirty="0" smtClean="0">
                <a:solidFill>
                  <a:schemeClr val="tx1"/>
                </a:solidFill>
              </a:rPr>
              <a:t>  Same contractors as the Burj Khalifa</a:t>
            </a:r>
          </a:p>
          <a:p>
            <a:pPr>
              <a:buFont typeface="Arial" pitchFamily="34" charset="0"/>
              <a:buChar char="•"/>
            </a:pPr>
            <a:endParaRPr lang="en-US" sz="2000" dirty="0" smtClean="0">
              <a:solidFill>
                <a:schemeClr val="tx1"/>
              </a:solidFill>
            </a:endParaRPr>
          </a:p>
          <a:p>
            <a:r>
              <a:rPr lang="en-US" sz="2000" b="1" dirty="0" smtClean="0">
                <a:solidFill>
                  <a:schemeClr val="tx1"/>
                </a:solidFill>
              </a:rPr>
              <a:t>Question: What is the purpose of the    			sky bridge ???</a:t>
            </a:r>
          </a:p>
          <a:p>
            <a:endParaRPr lang="en-US" sz="2000" dirty="0">
              <a:solidFill>
                <a:schemeClr val="tx1"/>
              </a:solidFill>
            </a:endParaRPr>
          </a:p>
        </p:txBody>
      </p:sp>
      <p:pic>
        <p:nvPicPr>
          <p:cNvPr id="1026" name="Picture 2" descr="http://upload.wikimedia.org/wikipedia/commons/thumb/8/85/Petronas_Panorama_II.jpg/250px-Petronas_Panorama_II.jpg">
            <a:hlinkClick r:id="rId2"/>
          </p:cNvPr>
          <p:cNvPicPr>
            <a:picLocks noChangeAspect="1" noChangeArrowheads="1"/>
          </p:cNvPicPr>
          <p:nvPr/>
        </p:nvPicPr>
        <p:blipFill>
          <a:blip r:embed="rId3" cstate="print"/>
          <a:srcRect/>
          <a:stretch>
            <a:fillRect/>
          </a:stretch>
        </p:blipFill>
        <p:spPr bwMode="auto">
          <a:xfrm>
            <a:off x="228600" y="1143000"/>
            <a:ext cx="3810000" cy="5525416"/>
          </a:xfrm>
          <a:prstGeom prst="rect">
            <a:avLst/>
          </a:prstGeom>
          <a:noFill/>
          <a:ln w="19050">
            <a:solidFill>
              <a:schemeClr val="tx1"/>
            </a:solidFill>
          </a:ln>
        </p:spPr>
      </p:pic>
      <p:sp>
        <p:nvSpPr>
          <p:cNvPr id="5" name="Rectangle 4"/>
          <p:cNvSpPr/>
          <p:nvPr/>
        </p:nvSpPr>
        <p:spPr>
          <a:xfrm>
            <a:off x="4648200" y="990600"/>
            <a:ext cx="3498650" cy="830997"/>
          </a:xfrm>
          <a:prstGeom prst="rect">
            <a:avLst/>
          </a:prstGeom>
        </p:spPr>
        <p:txBody>
          <a:bodyPr wrap="none">
            <a:spAutoFit/>
          </a:bodyPr>
          <a:lstStyle/>
          <a:p>
            <a:r>
              <a:rPr lang="en-US" sz="2400" b="1" u="sng" dirty="0" smtClean="0">
                <a:solidFill>
                  <a:srgbClr val="0070C0"/>
                </a:solidFill>
              </a:rPr>
              <a:t>Petronas Twin Towers, </a:t>
            </a:r>
          </a:p>
          <a:p>
            <a:r>
              <a:rPr lang="en-US" sz="2400" b="1" u="sng" dirty="0" smtClean="0">
                <a:solidFill>
                  <a:srgbClr val="0070C0"/>
                </a:solidFill>
              </a:rPr>
              <a:t>Kuala Lumpur, Malaysia</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14" end="14"/>
                                            </p:txEl>
                                          </p:spTgt>
                                        </p:tgtEl>
                                        <p:attrNameLst>
                                          <p:attrName>style.visibility</p:attrName>
                                        </p:attrNameLst>
                                      </p:cBhvr>
                                      <p:to>
                                        <p:strVal val="visible"/>
                                      </p:to>
                                    </p:set>
                                    <p:anim calcmode="lin" valueType="num">
                                      <p:cBhvr additive="base">
                                        <p:cTn id="7" dur="500" fill="hold"/>
                                        <p:tgtEl>
                                          <p:spTgt spid="6">
                                            <p:txEl>
                                              <p:pRg st="14" end="1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4" end="1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Science and Materials</a:t>
            </a:r>
            <a:endParaRPr lang="en-US" dirty="0"/>
          </a:p>
        </p:txBody>
      </p:sp>
      <p:pic>
        <p:nvPicPr>
          <p:cNvPr id="43010" name="Picture 2" descr="http://upload.wikimedia.org/wikipedia/commons/thumb/5/5d/Skybridge_petronas_twin_towers_kl.jpg/220px-Skybridge_petronas_twin_towers_kl.jpg">
            <a:hlinkClick r:id="rId2"/>
          </p:cNvPr>
          <p:cNvPicPr>
            <a:picLocks noChangeAspect="1" noChangeArrowheads="1"/>
          </p:cNvPicPr>
          <p:nvPr/>
        </p:nvPicPr>
        <p:blipFill>
          <a:blip r:embed="rId3" cstate="print"/>
          <a:srcRect/>
          <a:stretch>
            <a:fillRect/>
          </a:stretch>
        </p:blipFill>
        <p:spPr bwMode="auto">
          <a:xfrm>
            <a:off x="762000" y="1143000"/>
            <a:ext cx="3276600" cy="2290849"/>
          </a:xfrm>
          <a:prstGeom prst="rect">
            <a:avLst/>
          </a:prstGeom>
          <a:noFill/>
          <a:ln w="19050">
            <a:solidFill>
              <a:schemeClr val="tx1"/>
            </a:solidFill>
          </a:ln>
        </p:spPr>
      </p:pic>
      <p:pic>
        <p:nvPicPr>
          <p:cNvPr id="43012" name="Picture 4" descr="http://upload.wikimedia.org/wikipedia/commons/thumb/5/5e/SkyBridge.JPG/220px-SkyBridge.JPG">
            <a:hlinkClick r:id="rId4"/>
          </p:cNvPr>
          <p:cNvPicPr>
            <a:picLocks noChangeAspect="1" noChangeArrowheads="1"/>
          </p:cNvPicPr>
          <p:nvPr/>
        </p:nvPicPr>
        <p:blipFill>
          <a:blip r:embed="rId5" cstate="print"/>
          <a:srcRect/>
          <a:stretch>
            <a:fillRect/>
          </a:stretch>
        </p:blipFill>
        <p:spPr bwMode="auto">
          <a:xfrm>
            <a:off x="762000" y="3886200"/>
            <a:ext cx="3276600" cy="2457452"/>
          </a:xfrm>
          <a:prstGeom prst="rect">
            <a:avLst/>
          </a:prstGeom>
          <a:noFill/>
          <a:ln w="19050">
            <a:solidFill>
              <a:schemeClr val="tx1"/>
            </a:solidFill>
          </a:ln>
        </p:spPr>
      </p:pic>
      <p:pic>
        <p:nvPicPr>
          <p:cNvPr id="43014" name="Picture 6" descr="http://upload.wikimedia.org/wikipedia/commons/thumb/a/a9/KLCC_skybridge_view.jpg/220px-KLCC_skybridge_view.jpg">
            <a:hlinkClick r:id="rId6"/>
          </p:cNvPr>
          <p:cNvPicPr>
            <a:picLocks noChangeAspect="1" noChangeArrowheads="1"/>
          </p:cNvPicPr>
          <p:nvPr/>
        </p:nvPicPr>
        <p:blipFill>
          <a:blip r:embed="rId7" cstate="print"/>
          <a:srcRect/>
          <a:stretch>
            <a:fillRect/>
          </a:stretch>
        </p:blipFill>
        <p:spPr bwMode="auto">
          <a:xfrm>
            <a:off x="5029200" y="1143000"/>
            <a:ext cx="3581400" cy="5372100"/>
          </a:xfrm>
          <a:prstGeom prst="rect">
            <a:avLst/>
          </a:prstGeom>
          <a:noFill/>
          <a:ln w="19050">
            <a:solidFill>
              <a:schemeClr val="tx1"/>
            </a:solidFill>
          </a:ln>
        </p:spPr>
      </p:pic>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6" name="Picture 2" descr="http://uncleallan.files.wordpress.com/2008/03/blog-klcc-4.jpg"/>
          <p:cNvPicPr>
            <a:picLocks noChangeAspect="1" noChangeArrowheads="1"/>
          </p:cNvPicPr>
          <p:nvPr/>
        </p:nvPicPr>
        <p:blipFill>
          <a:blip r:embed="rId2" cstate="print"/>
          <a:srcRect/>
          <a:stretch>
            <a:fillRect/>
          </a:stretch>
        </p:blipFill>
        <p:spPr bwMode="auto">
          <a:xfrm>
            <a:off x="1752600" y="1143000"/>
            <a:ext cx="5486400" cy="4114800"/>
          </a:xfrm>
          <a:prstGeom prst="rect">
            <a:avLst/>
          </a:prstGeom>
          <a:noFill/>
          <a:ln w="19050">
            <a:solidFill>
              <a:schemeClr val="tx1"/>
            </a:solidFill>
          </a:ln>
        </p:spPr>
      </p:pic>
      <p:sp>
        <p:nvSpPr>
          <p:cNvPr id="5" name="TextBox 4"/>
          <p:cNvSpPr txBox="1"/>
          <p:nvPr/>
        </p:nvSpPr>
        <p:spPr>
          <a:xfrm>
            <a:off x="1828800" y="5486400"/>
            <a:ext cx="5410200" cy="400110"/>
          </a:xfrm>
          <a:prstGeom prst="rect">
            <a:avLst/>
          </a:prstGeom>
          <a:noFill/>
        </p:spPr>
        <p:txBody>
          <a:bodyPr wrap="square" rtlCol="0">
            <a:spAutoFit/>
          </a:bodyPr>
          <a:lstStyle/>
          <a:p>
            <a:pPr algn="ctr"/>
            <a:r>
              <a:rPr lang="en-US" sz="2000" dirty="0" smtClean="0"/>
              <a:t>Someone has to clean it !</a:t>
            </a:r>
            <a:endParaRPr lang="en-US" sz="2000" dirty="0"/>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Graphic showing the world's tallest buildings"/>
          <p:cNvPicPr>
            <a:picLocks noChangeAspect="1" noChangeArrowheads="1"/>
          </p:cNvPicPr>
          <p:nvPr/>
        </p:nvPicPr>
        <p:blipFill>
          <a:blip r:embed="rId3" cstate="print"/>
          <a:srcRect/>
          <a:stretch>
            <a:fillRect/>
          </a:stretch>
        </p:blipFill>
        <p:spPr bwMode="auto">
          <a:xfrm>
            <a:off x="609600" y="1066800"/>
            <a:ext cx="6019800" cy="5425572"/>
          </a:xfrm>
          <a:prstGeom prst="rect">
            <a:avLst/>
          </a:prstGeom>
          <a:noFill/>
        </p:spPr>
      </p:pic>
      <p:sp>
        <p:nvSpPr>
          <p:cNvPr id="4" name="TextBox 3"/>
          <p:cNvSpPr txBox="1"/>
          <p:nvPr/>
        </p:nvSpPr>
        <p:spPr>
          <a:xfrm>
            <a:off x="6858000" y="838200"/>
            <a:ext cx="2057400" cy="3170099"/>
          </a:xfrm>
          <a:prstGeom prst="rect">
            <a:avLst/>
          </a:prstGeom>
          <a:noFill/>
        </p:spPr>
        <p:txBody>
          <a:bodyPr wrap="square" rtlCol="0">
            <a:spAutoFit/>
          </a:bodyPr>
          <a:lstStyle/>
          <a:p>
            <a:pPr algn="just"/>
            <a:r>
              <a:rPr lang="en-US" sz="2000" b="1" dirty="0" smtClean="0"/>
              <a:t>What is the tallest building in Europe ?</a:t>
            </a:r>
          </a:p>
          <a:p>
            <a:pPr algn="just"/>
            <a:endParaRPr lang="en-US" sz="2000" b="1" dirty="0" smtClean="0"/>
          </a:p>
          <a:p>
            <a:pPr algn="just"/>
            <a:endParaRPr lang="en-US" sz="2000" b="1" dirty="0" smtClean="0"/>
          </a:p>
          <a:p>
            <a:pPr algn="just"/>
            <a:endParaRPr lang="en-US" sz="2000" b="1" dirty="0" smtClean="0"/>
          </a:p>
          <a:p>
            <a:pPr algn="just"/>
            <a:r>
              <a:rPr lang="en-US" sz="2000" b="1" dirty="0" smtClean="0"/>
              <a:t>Where does it lie in the table of towers for height comparison?</a:t>
            </a:r>
            <a:endParaRPr lang="en-US" sz="2000" b="1" dirty="0"/>
          </a:p>
        </p:txBody>
      </p:sp>
      <p:sp>
        <p:nvSpPr>
          <p:cNvPr id="6" name="TextBox 5"/>
          <p:cNvSpPr txBox="1"/>
          <p:nvPr/>
        </p:nvSpPr>
        <p:spPr>
          <a:xfrm>
            <a:off x="6858000" y="1981200"/>
            <a:ext cx="1828800" cy="369332"/>
          </a:xfrm>
          <a:prstGeom prst="rect">
            <a:avLst/>
          </a:prstGeom>
          <a:noFill/>
        </p:spPr>
        <p:txBody>
          <a:bodyPr wrap="square" rtlCol="0">
            <a:spAutoFit/>
          </a:bodyPr>
          <a:lstStyle/>
          <a:p>
            <a:r>
              <a:rPr lang="en-GB" dirty="0" smtClean="0"/>
              <a:t>The Shard</a:t>
            </a:r>
            <a:endParaRPr lang="en-GB" dirty="0"/>
          </a:p>
        </p:txBody>
      </p:sp>
      <p:sp>
        <p:nvSpPr>
          <p:cNvPr id="7" name="TextBox 6"/>
          <p:cNvSpPr txBox="1"/>
          <p:nvPr/>
        </p:nvSpPr>
        <p:spPr>
          <a:xfrm>
            <a:off x="6934200" y="4419600"/>
            <a:ext cx="1600200" cy="381000"/>
          </a:xfrm>
          <a:prstGeom prst="rect">
            <a:avLst/>
          </a:prstGeom>
          <a:noFill/>
        </p:spPr>
        <p:txBody>
          <a:bodyPr wrap="square" rtlCol="0">
            <a:spAutoFit/>
          </a:bodyPr>
          <a:lstStyle/>
          <a:p>
            <a:r>
              <a:rPr lang="en-GB" dirty="0" smtClean="0"/>
              <a:t>308 metres</a:t>
            </a:r>
            <a:endParaRPr lang="en-GB" dirty="0"/>
          </a:p>
        </p:txBody>
      </p:sp>
      <p:sp>
        <p:nvSpPr>
          <p:cNvPr id="8" name="TextBox 7"/>
          <p:cNvSpPr txBox="1"/>
          <p:nvPr/>
        </p:nvSpPr>
        <p:spPr>
          <a:xfrm>
            <a:off x="6934200" y="4953000"/>
            <a:ext cx="1981200" cy="954107"/>
          </a:xfrm>
          <a:prstGeom prst="rect">
            <a:avLst/>
          </a:prstGeom>
          <a:noFill/>
        </p:spPr>
        <p:txBody>
          <a:bodyPr wrap="square" rtlCol="0">
            <a:spAutoFit/>
          </a:bodyPr>
          <a:lstStyle/>
          <a:p>
            <a:r>
              <a:rPr lang="en-GB" sz="2800" b="1" dirty="0" smtClean="0">
                <a:solidFill>
                  <a:srgbClr val="0070C0"/>
                </a:solidFill>
              </a:rPr>
              <a:t>Eiffel Tower?</a:t>
            </a:r>
            <a:endParaRPr lang="en-GB" sz="2800" b="1" dirty="0">
              <a:solidFill>
                <a:srgbClr val="0070C0"/>
              </a:solidFill>
            </a:endParaRPr>
          </a:p>
        </p:txBody>
      </p:sp>
      <p:sp>
        <p:nvSpPr>
          <p:cNvPr id="9" name="TextBox 8"/>
          <p:cNvSpPr txBox="1"/>
          <p:nvPr/>
        </p:nvSpPr>
        <p:spPr>
          <a:xfrm>
            <a:off x="6858000" y="5943600"/>
            <a:ext cx="1524000" cy="523220"/>
          </a:xfrm>
          <a:prstGeom prst="rect">
            <a:avLst/>
          </a:prstGeom>
          <a:noFill/>
        </p:spPr>
        <p:txBody>
          <a:bodyPr wrap="square" rtlCol="0">
            <a:spAutoFit/>
          </a:bodyPr>
          <a:lstStyle/>
          <a:p>
            <a:pPr algn="ctr"/>
            <a:r>
              <a:rPr lang="en-GB" dirty="0" smtClean="0"/>
              <a:t>  324 metres !     </a:t>
            </a:r>
            <a:r>
              <a:rPr lang="en-GB" sz="1000" dirty="0" smtClean="0"/>
              <a:t>But a ‘structure’</a:t>
            </a:r>
            <a:endParaRPr lang="en-GB" dirty="0"/>
          </a:p>
        </p:txBody>
      </p:sp>
      <p:cxnSp>
        <p:nvCxnSpPr>
          <p:cNvPr id="10" name="Straight Arrow Connector 9"/>
          <p:cNvCxnSpPr/>
          <p:nvPr/>
        </p:nvCxnSpPr>
        <p:spPr>
          <a:xfrm flipV="1">
            <a:off x="1905000" y="3429000"/>
            <a:ext cx="4419600" cy="2935307"/>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xEl>
                                              <p:pRg st="0" end="0"/>
                                            </p:txEl>
                                          </p:spTgt>
                                        </p:tgtEl>
                                        <p:attrNameLst>
                                          <p:attrName>style.visibility</p:attrName>
                                        </p:attrNameLst>
                                      </p:cBhvr>
                                      <p:to>
                                        <p:strVal val="visible"/>
                                      </p:to>
                                    </p:set>
                                    <p:anim calcmode="lin" valueType="num">
                                      <p:cBhvr additive="base">
                                        <p:cTn id="13"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anim calcmode="lin" valueType="num">
                                      <p:cBhvr additive="base">
                                        <p:cTn id="19"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ppt_x"/>
                                          </p:val>
                                        </p:tav>
                                        <p:tav tm="100000">
                                          <p:val>
                                            <p:strVal val="#ppt_x"/>
                                          </p:val>
                                        </p:tav>
                                      </p:tavLst>
                                    </p:anim>
                                    <p:anim calcmode="lin" valueType="num">
                                      <p:cBhvr additive="base">
                                        <p:cTn id="26"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143000"/>
            <a:ext cx="8229600" cy="5486400"/>
          </a:xfrm>
        </p:spPr>
        <p:txBody>
          <a:bodyPr>
            <a:normAutofit/>
          </a:bodyPr>
          <a:lstStyle/>
          <a:p>
            <a:pPr>
              <a:buNone/>
            </a:pPr>
            <a:r>
              <a:rPr lang="en-US" b="1" u="sng" dirty="0" smtClean="0"/>
              <a:t>Disadvantages of Concrete</a:t>
            </a:r>
          </a:p>
          <a:p>
            <a:pPr lvl="1">
              <a:buFont typeface="Wingdings" pitchFamily="2" charset="2"/>
              <a:buChar char="§"/>
            </a:pPr>
            <a:endParaRPr lang="en-US" dirty="0" smtClean="0"/>
          </a:p>
          <a:p>
            <a:pPr lvl="1">
              <a:buFont typeface="Wingdings" pitchFamily="2" charset="2"/>
              <a:buChar char="§"/>
            </a:pPr>
            <a:r>
              <a:rPr lang="en-US" dirty="0" smtClean="0"/>
              <a:t>Weak in tension </a:t>
            </a:r>
          </a:p>
          <a:p>
            <a:pPr lvl="1">
              <a:buNone/>
            </a:pPr>
            <a:r>
              <a:rPr lang="en-US" dirty="0" smtClean="0"/>
              <a:t>   ( which you can moderate with steel reinforcement)</a:t>
            </a:r>
          </a:p>
          <a:p>
            <a:pPr lvl="1">
              <a:buFont typeface="Wingdings" pitchFamily="2" charset="2"/>
              <a:buChar char="§"/>
            </a:pPr>
            <a:r>
              <a:rPr lang="en-US" dirty="0" smtClean="0"/>
              <a:t>Mixing  process is time consuming</a:t>
            </a:r>
          </a:p>
          <a:p>
            <a:pPr lvl="1">
              <a:buFont typeface="Wingdings" pitchFamily="2" charset="2"/>
              <a:buChar char="§"/>
            </a:pPr>
            <a:r>
              <a:rPr lang="en-US" dirty="0" smtClean="0"/>
              <a:t>It’s a non renewable resource</a:t>
            </a:r>
          </a:p>
          <a:p>
            <a:pPr lvl="1">
              <a:buFont typeface="Wingdings" pitchFamily="2" charset="2"/>
              <a:buChar char="§"/>
            </a:pPr>
            <a:r>
              <a:rPr lang="en-US" dirty="0" smtClean="0"/>
              <a:t>Deteriorate eventually</a:t>
            </a:r>
          </a:p>
          <a:p>
            <a:pPr lvl="1">
              <a:buFont typeface="Wingdings" pitchFamily="2" charset="2"/>
              <a:buChar char="§"/>
            </a:pPr>
            <a:r>
              <a:rPr lang="en-US" dirty="0" smtClean="0"/>
              <a:t>Production process produces masses of CO2</a:t>
            </a: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Concrete deterioration">
            <a:hlinkClick r:id="rId2"/>
          </p:cNvPr>
          <p:cNvPicPr>
            <a:picLocks noChangeAspect="1" noChangeArrowheads="1"/>
          </p:cNvPicPr>
          <p:nvPr/>
        </p:nvPicPr>
        <p:blipFill>
          <a:blip r:embed="rId3" cstate="print"/>
          <a:srcRect/>
          <a:stretch>
            <a:fillRect/>
          </a:stretch>
        </p:blipFill>
        <p:spPr bwMode="auto">
          <a:xfrm>
            <a:off x="4572000" y="4038600"/>
            <a:ext cx="4191000" cy="2703001"/>
          </a:xfrm>
          <a:prstGeom prst="rect">
            <a:avLst/>
          </a:prstGeom>
          <a:noFill/>
          <a:ln w="19050">
            <a:solidFill>
              <a:schemeClr val="tx1"/>
            </a:solidFill>
          </a:ln>
        </p:spPr>
      </p:pic>
      <p:pic>
        <p:nvPicPr>
          <p:cNvPr id="8198" name="Picture 6" descr="Concrete deterioration">
            <a:hlinkClick r:id="rId4"/>
          </p:cNvPr>
          <p:cNvPicPr>
            <a:picLocks noChangeAspect="1" noChangeArrowheads="1"/>
          </p:cNvPicPr>
          <p:nvPr/>
        </p:nvPicPr>
        <p:blipFill>
          <a:blip r:embed="rId5" cstate="print"/>
          <a:srcRect/>
          <a:stretch>
            <a:fillRect/>
          </a:stretch>
        </p:blipFill>
        <p:spPr bwMode="auto">
          <a:xfrm>
            <a:off x="4572000" y="1143000"/>
            <a:ext cx="4212513" cy="2819400"/>
          </a:xfrm>
          <a:prstGeom prst="rect">
            <a:avLst/>
          </a:prstGeom>
          <a:noFill/>
          <a:ln w="19050">
            <a:solidFill>
              <a:schemeClr val="tx1"/>
            </a:solidFill>
          </a:ln>
        </p:spPr>
      </p:pic>
      <p:sp>
        <p:nvSpPr>
          <p:cNvPr id="6" name="Rectangle 5"/>
          <p:cNvSpPr/>
          <p:nvPr/>
        </p:nvSpPr>
        <p:spPr>
          <a:xfrm>
            <a:off x="381000" y="4267200"/>
            <a:ext cx="3810000" cy="533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smtClean="0">
                <a:solidFill>
                  <a:schemeClr val="tx1"/>
                </a:solidFill>
              </a:rPr>
              <a:t>Concrete deterioration </a:t>
            </a:r>
          </a:p>
          <a:p>
            <a:pPr algn="ctr"/>
            <a:r>
              <a:rPr lang="en-US" sz="2000" dirty="0" smtClean="0">
                <a:solidFill>
                  <a:schemeClr val="tx1"/>
                </a:solidFill>
              </a:rPr>
              <a:t>– under bridge</a:t>
            </a:r>
            <a:endParaRPr lang="en-US" sz="2000" dirty="0">
              <a:solidFill>
                <a:schemeClr val="tx1"/>
              </a:solidFill>
            </a:endParaRPr>
          </a:p>
        </p:txBody>
      </p:sp>
      <p:pic>
        <p:nvPicPr>
          <p:cNvPr id="8200" name="Picture 8" descr="Bridge strength">
            <a:hlinkClick r:id="rId6"/>
          </p:cNvPr>
          <p:cNvPicPr>
            <a:picLocks noChangeAspect="1" noChangeArrowheads="1"/>
          </p:cNvPicPr>
          <p:nvPr/>
        </p:nvPicPr>
        <p:blipFill>
          <a:blip r:embed="rId7" cstate="print"/>
          <a:srcRect/>
          <a:stretch>
            <a:fillRect/>
          </a:stretch>
        </p:blipFill>
        <p:spPr bwMode="auto">
          <a:xfrm>
            <a:off x="228600" y="1143000"/>
            <a:ext cx="4212512" cy="2819400"/>
          </a:xfrm>
          <a:prstGeom prst="rect">
            <a:avLst/>
          </a:prstGeom>
          <a:noFill/>
          <a:ln w="19050">
            <a:solidFill>
              <a:schemeClr val="tx1"/>
            </a:solidFill>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743200" y="2362200"/>
            <a:ext cx="3657600" cy="1323439"/>
          </a:xfrm>
          <a:prstGeom prst="rect">
            <a:avLst/>
          </a:prstGeom>
          <a:noFill/>
        </p:spPr>
        <p:txBody>
          <a:bodyPr wrap="square" rtlCol="0">
            <a:spAutoFit/>
          </a:bodyPr>
          <a:lstStyle/>
          <a:p>
            <a:pPr algn="ctr"/>
            <a:r>
              <a:rPr lang="en-GB" sz="4000" dirty="0" smtClean="0"/>
              <a:t>STRUCTURAL</a:t>
            </a:r>
          </a:p>
          <a:p>
            <a:pPr algn="ctr"/>
            <a:r>
              <a:rPr lang="en-GB" sz="4000" dirty="0" smtClean="0"/>
              <a:t>STEEL</a:t>
            </a:r>
            <a:endParaRPr lang="en-GB" sz="4000" dirty="0"/>
          </a:p>
        </p:txBody>
      </p:sp>
      <p:sp>
        <p:nvSpPr>
          <p:cNvPr id="6" name="Title 1"/>
          <p:cNvSpPr txBox="1">
            <a:spLocks/>
          </p:cNvSpPr>
          <p:nvPr/>
        </p:nvSpPr>
        <p:spPr>
          <a:xfrm>
            <a:off x="533400" y="457200"/>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smtClean="0">
                <a:ln>
                  <a:noFill/>
                </a:ln>
                <a:solidFill>
                  <a:schemeClr val="tx2"/>
                </a:solidFill>
                <a:effectLst/>
                <a:uLnTx/>
                <a:uFillTx/>
                <a:latin typeface="+mj-lt"/>
                <a:ea typeface="+mj-ea"/>
                <a:cs typeface="+mj-cs"/>
              </a:rPr>
              <a:t>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
        <p:nvSpPr>
          <p:cNvPr id="4" name="TextBox 3"/>
          <p:cNvSpPr txBox="1"/>
          <p:nvPr/>
        </p:nvSpPr>
        <p:spPr>
          <a:xfrm>
            <a:off x="1371600" y="5562600"/>
            <a:ext cx="6705600" cy="461665"/>
          </a:xfrm>
          <a:prstGeom prst="rect">
            <a:avLst/>
          </a:prstGeom>
          <a:noFill/>
        </p:spPr>
        <p:txBody>
          <a:bodyPr wrap="square" rtlCol="0">
            <a:spAutoFit/>
          </a:bodyPr>
          <a:lstStyle/>
          <a:p>
            <a:pPr algn="ctr"/>
            <a:r>
              <a:rPr lang="en-GB" sz="2400" dirty="0" smtClean="0"/>
              <a:t>What are the advantages of using this material ?</a:t>
            </a:r>
            <a:endParaRPr lang="en-GB" sz="2400" dirty="0"/>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Science and Materials</a:t>
            </a:r>
            <a:endParaRPr lang="en-US" dirty="0"/>
          </a:p>
        </p:txBody>
      </p:sp>
      <p:sp>
        <p:nvSpPr>
          <p:cNvPr id="3" name="Content Placeholder 2"/>
          <p:cNvSpPr>
            <a:spLocks noGrp="1"/>
          </p:cNvSpPr>
          <p:nvPr>
            <p:ph idx="1"/>
          </p:nvPr>
        </p:nvSpPr>
        <p:spPr>
          <a:xfrm>
            <a:off x="457200" y="1143000"/>
            <a:ext cx="8229600" cy="5486400"/>
          </a:xfrm>
        </p:spPr>
        <p:txBody>
          <a:bodyPr>
            <a:normAutofit/>
          </a:bodyPr>
          <a:lstStyle/>
          <a:p>
            <a:pPr>
              <a:buNone/>
            </a:pPr>
            <a:r>
              <a:rPr lang="en-US" b="1" u="sng" dirty="0" smtClean="0"/>
              <a:t>Advantages of Steel</a:t>
            </a:r>
          </a:p>
          <a:p>
            <a:pPr lvl="1">
              <a:buFont typeface="Wingdings" pitchFamily="2" charset="2"/>
              <a:buChar char="§"/>
            </a:pPr>
            <a:endParaRPr lang="en-US" dirty="0" smtClean="0"/>
          </a:p>
          <a:p>
            <a:pPr lvl="1">
              <a:buFont typeface="Wingdings" pitchFamily="2" charset="2"/>
              <a:buChar char="§"/>
            </a:pPr>
            <a:r>
              <a:rPr lang="en-US" dirty="0" smtClean="0"/>
              <a:t>Maintains strength</a:t>
            </a:r>
          </a:p>
          <a:p>
            <a:pPr lvl="1">
              <a:buFont typeface="Wingdings" pitchFamily="2" charset="2"/>
              <a:buChar char="§"/>
            </a:pPr>
            <a:r>
              <a:rPr lang="en-US" dirty="0" smtClean="0"/>
              <a:t>Does not deteriorate if protected</a:t>
            </a:r>
          </a:p>
          <a:p>
            <a:pPr lvl="1">
              <a:buFont typeface="Wingdings" pitchFamily="2" charset="2"/>
              <a:buChar char="§"/>
            </a:pPr>
            <a:r>
              <a:rPr lang="en-US" dirty="0" smtClean="0"/>
              <a:t>Very strong and yet flexible</a:t>
            </a:r>
          </a:p>
          <a:p>
            <a:pPr lvl="1">
              <a:buFont typeface="Wingdings" pitchFamily="2" charset="2"/>
              <a:buChar char="§"/>
            </a:pPr>
            <a:r>
              <a:rPr lang="en-US" dirty="0" smtClean="0"/>
              <a:t>Durable</a:t>
            </a:r>
          </a:p>
          <a:p>
            <a:pPr lvl="1">
              <a:buFont typeface="Wingdings" pitchFamily="2" charset="2"/>
              <a:buChar char="§"/>
            </a:pPr>
            <a:r>
              <a:rPr lang="en-US" dirty="0" smtClean="0"/>
              <a:t>Can be recycled</a:t>
            </a:r>
          </a:p>
          <a:p>
            <a:pPr lvl="1">
              <a:buFont typeface="Wingdings" pitchFamily="2" charset="2"/>
              <a:buChar char="§"/>
            </a:pPr>
            <a:r>
              <a:rPr lang="en-US" dirty="0" smtClean="0"/>
              <a:t>Can be prefabricated to accommodate curved architecture.</a:t>
            </a:r>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Materials</a:t>
            </a:r>
            <a:endParaRPr lang="en-US" dirty="0"/>
          </a:p>
        </p:txBody>
      </p:sp>
      <p:pic>
        <p:nvPicPr>
          <p:cNvPr id="38914" name="Picture 2" descr="Disney Concert Hall"/>
          <p:cNvPicPr>
            <a:picLocks noChangeAspect="1" noChangeArrowheads="1"/>
          </p:cNvPicPr>
          <p:nvPr/>
        </p:nvPicPr>
        <p:blipFill>
          <a:blip r:embed="rId2" cstate="print"/>
          <a:srcRect/>
          <a:stretch>
            <a:fillRect/>
          </a:stretch>
        </p:blipFill>
        <p:spPr bwMode="auto">
          <a:xfrm>
            <a:off x="457200" y="990600"/>
            <a:ext cx="5943600" cy="4271962"/>
          </a:xfrm>
          <a:prstGeom prst="rect">
            <a:avLst/>
          </a:prstGeom>
          <a:noFill/>
          <a:ln w="19050">
            <a:solidFill>
              <a:schemeClr val="tx1"/>
            </a:solidFill>
          </a:ln>
        </p:spPr>
      </p:pic>
      <p:sp>
        <p:nvSpPr>
          <p:cNvPr id="6" name="Rectangle 5"/>
          <p:cNvSpPr/>
          <p:nvPr/>
        </p:nvSpPr>
        <p:spPr>
          <a:xfrm>
            <a:off x="6553200" y="1295400"/>
            <a:ext cx="2438400" cy="10668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400" b="1" u="sng" dirty="0" smtClean="0">
                <a:solidFill>
                  <a:srgbClr val="0070C0"/>
                </a:solidFill>
              </a:rPr>
              <a:t>Walt Disney Concert Hall, </a:t>
            </a:r>
          </a:p>
          <a:p>
            <a:r>
              <a:rPr lang="en-US" sz="2400" b="1" u="sng" dirty="0" smtClean="0">
                <a:solidFill>
                  <a:srgbClr val="0070C0"/>
                </a:solidFill>
              </a:rPr>
              <a:t>Los Angeles.</a:t>
            </a:r>
            <a:endParaRPr lang="en-US" sz="2400" b="1" u="sng" dirty="0">
              <a:solidFill>
                <a:srgbClr val="0070C0"/>
              </a:solidFill>
            </a:endParaRPr>
          </a:p>
        </p:txBody>
      </p:sp>
      <p:sp>
        <p:nvSpPr>
          <p:cNvPr id="7" name="Rectangle 6"/>
          <p:cNvSpPr/>
          <p:nvPr/>
        </p:nvSpPr>
        <p:spPr>
          <a:xfrm>
            <a:off x="457200" y="5334000"/>
            <a:ext cx="8382000" cy="1295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buFont typeface="Arial" pitchFamily="34" charset="0"/>
              <a:buChar char="•"/>
            </a:pPr>
            <a:r>
              <a:rPr lang="en-US" sz="2400" dirty="0" smtClean="0">
                <a:solidFill>
                  <a:schemeClr val="tx1"/>
                </a:solidFill>
              </a:rPr>
              <a:t> </a:t>
            </a:r>
            <a:r>
              <a:rPr lang="en-US" sz="2000" dirty="0" smtClean="0">
                <a:solidFill>
                  <a:schemeClr val="tx1"/>
                </a:solidFill>
              </a:rPr>
              <a:t>Launched in 1992, Completed in 2003</a:t>
            </a:r>
          </a:p>
          <a:p>
            <a:pPr>
              <a:buFont typeface="Arial" pitchFamily="34" charset="0"/>
              <a:buChar char="•"/>
            </a:pPr>
            <a:r>
              <a:rPr lang="en-US" sz="2000" dirty="0" smtClean="0">
                <a:solidFill>
                  <a:schemeClr val="tx1"/>
                </a:solidFill>
              </a:rPr>
              <a:t> Performance venue built as a gift to people of LA and a tribute to </a:t>
            </a:r>
          </a:p>
          <a:p>
            <a:r>
              <a:rPr lang="en-US" sz="2000" dirty="0" smtClean="0">
                <a:solidFill>
                  <a:schemeClr val="tx1"/>
                </a:solidFill>
              </a:rPr>
              <a:t>  Walt Disney’s devotion to the arts and to the city  </a:t>
            </a:r>
          </a:p>
          <a:p>
            <a:pPr>
              <a:buFont typeface="Arial" pitchFamily="34" charset="0"/>
              <a:buChar char="•"/>
            </a:pPr>
            <a:r>
              <a:rPr lang="en-US" sz="2000" dirty="0" smtClean="0">
                <a:solidFill>
                  <a:schemeClr val="tx1"/>
                </a:solidFill>
              </a:rPr>
              <a:t> Project cost US $274million</a:t>
            </a:r>
            <a:endParaRPr lang="en-US" sz="2000" dirty="0">
              <a:solidFill>
                <a:schemeClr val="tx1"/>
              </a:solidFill>
            </a:endParaRPr>
          </a:p>
        </p:txBody>
      </p:sp>
      <p:sp>
        <p:nvSpPr>
          <p:cNvPr id="8" name="TextBox 7"/>
          <p:cNvSpPr txBox="1"/>
          <p:nvPr/>
        </p:nvSpPr>
        <p:spPr>
          <a:xfrm>
            <a:off x="6705600" y="2971800"/>
            <a:ext cx="1981200" cy="1938992"/>
          </a:xfrm>
          <a:prstGeom prst="rect">
            <a:avLst/>
          </a:prstGeom>
          <a:noFill/>
        </p:spPr>
        <p:txBody>
          <a:bodyPr wrap="square" rtlCol="0">
            <a:spAutoFit/>
          </a:bodyPr>
          <a:lstStyle/>
          <a:p>
            <a:pPr algn="just"/>
            <a:r>
              <a:rPr lang="en-US" sz="2400" dirty="0" smtClean="0">
                <a:solidFill>
                  <a:srgbClr val="0070C0"/>
                </a:solidFill>
              </a:rPr>
              <a:t>What do you think was  the problem with this building initially ??</a:t>
            </a:r>
            <a:endParaRPr lang="en-US" sz="2400"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diamond(in)">
                                      <p:cBhvr>
                                        <p:cTn id="7" dur="20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Materials</a:t>
            </a:r>
            <a:endParaRPr lang="en-US" dirty="0"/>
          </a:p>
        </p:txBody>
      </p:sp>
      <p:sp>
        <p:nvSpPr>
          <p:cNvPr id="3" name="Content Placeholder 2"/>
          <p:cNvSpPr>
            <a:spLocks noGrp="1"/>
          </p:cNvSpPr>
          <p:nvPr>
            <p:ph idx="1"/>
          </p:nvPr>
        </p:nvSpPr>
        <p:spPr>
          <a:xfrm>
            <a:off x="457200" y="1143000"/>
            <a:ext cx="8229600" cy="5486400"/>
          </a:xfrm>
        </p:spPr>
        <p:txBody>
          <a:bodyPr>
            <a:normAutofit/>
          </a:bodyPr>
          <a:lstStyle/>
          <a:p>
            <a:pPr>
              <a:buNone/>
            </a:pPr>
            <a:r>
              <a:rPr lang="en-US" b="1" u="sng" dirty="0" smtClean="0"/>
              <a:t>Disadvantages of Steel</a:t>
            </a:r>
          </a:p>
          <a:p>
            <a:pPr lvl="1">
              <a:buFont typeface="Wingdings" pitchFamily="2" charset="2"/>
              <a:buChar char="§"/>
            </a:pPr>
            <a:endParaRPr lang="en-US" dirty="0" smtClean="0"/>
          </a:p>
          <a:p>
            <a:pPr lvl="1">
              <a:buFont typeface="Wingdings" pitchFamily="2" charset="2"/>
              <a:buChar char="§"/>
            </a:pPr>
            <a:r>
              <a:rPr lang="en-US" dirty="0" smtClean="0"/>
              <a:t>Heavy to handle</a:t>
            </a:r>
          </a:p>
          <a:p>
            <a:pPr lvl="1">
              <a:buFont typeface="Wingdings" pitchFamily="2" charset="2"/>
              <a:buChar char="§"/>
            </a:pPr>
            <a:r>
              <a:rPr lang="en-US" dirty="0" smtClean="0"/>
              <a:t>Much more expensive to transport</a:t>
            </a:r>
          </a:p>
          <a:p>
            <a:pPr lvl="1">
              <a:buFont typeface="Wingdings" pitchFamily="2" charset="2"/>
              <a:buChar char="§"/>
            </a:pPr>
            <a:r>
              <a:rPr lang="en-US" dirty="0" smtClean="0"/>
              <a:t>When exposed, it can corrode, particularly in salty air</a:t>
            </a:r>
          </a:p>
          <a:p>
            <a:pPr lvl="1">
              <a:buFont typeface="Wingdings" pitchFamily="2" charset="2"/>
              <a:buChar char="§"/>
            </a:pPr>
            <a:r>
              <a:rPr lang="en-US" dirty="0" smtClean="0"/>
              <a:t>High expansion rate in high temperatures</a:t>
            </a:r>
          </a:p>
          <a:p>
            <a:pPr lvl="1">
              <a:buFont typeface="Wingdings" pitchFamily="2" charset="2"/>
              <a:buChar char="§"/>
            </a:pPr>
            <a:r>
              <a:rPr lang="en-US" dirty="0" smtClean="0"/>
              <a:t>Needs fire protection</a:t>
            </a:r>
          </a:p>
          <a:p>
            <a:pPr lvl="1">
              <a:buFont typeface="Wingdings" pitchFamily="2" charset="2"/>
              <a:buChar char="§"/>
            </a:pPr>
            <a:r>
              <a:rPr lang="en-US" dirty="0" smtClean="0"/>
              <a:t>Steel can bend and buck in extreme loading</a:t>
            </a:r>
          </a:p>
          <a:p>
            <a:pPr lvl="1">
              <a:buFont typeface="Wingdings" pitchFamily="2" charset="2"/>
              <a:buChar char="§"/>
            </a:pPr>
            <a:endParaRPr lang="en-US" dirty="0" smtClean="0"/>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590800" y="5410200"/>
            <a:ext cx="4114800" cy="533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smtClean="0">
                <a:solidFill>
                  <a:schemeClr val="tx1"/>
                </a:solidFill>
              </a:rPr>
              <a:t>Steel buckling</a:t>
            </a:r>
            <a:endParaRPr lang="en-US" sz="2000" dirty="0">
              <a:solidFill>
                <a:schemeClr val="tx1"/>
              </a:solidFill>
            </a:endParaRPr>
          </a:p>
        </p:txBody>
      </p:sp>
      <p:sp>
        <p:nvSpPr>
          <p:cNvPr id="6" name="Title 1"/>
          <p:cNvSpPr txBox="1">
            <a:spLocks/>
          </p:cNvSpPr>
          <p:nvPr/>
        </p:nvSpPr>
        <p:spPr>
          <a:xfrm>
            <a:off x="457200" y="274638"/>
            <a:ext cx="8229600" cy="715962"/>
          </a:xfrm>
          <a:prstGeom prst="rect">
            <a:avLst/>
          </a:prstGeom>
        </p:spPr>
        <p:txBody>
          <a:bodyPr>
            <a:normAutofit fontScale="90000" lnSpcReduction="1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smtClean="0">
                <a:ln>
                  <a:noFill/>
                </a:ln>
                <a:solidFill>
                  <a:schemeClr val="tx2"/>
                </a:solidFill>
                <a:effectLst/>
                <a:uLnTx/>
                <a:uFillTx/>
                <a:latin typeface="+mj-lt"/>
                <a:ea typeface="+mj-ea"/>
                <a:cs typeface="+mj-cs"/>
              </a:rPr>
              <a:t>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pic>
        <p:nvPicPr>
          <p:cNvPr id="37892" name="Picture 4" descr="http://www.scielo.br/img/fbpe/jbsms/v23n4/a03fig02.gif"/>
          <p:cNvPicPr>
            <a:picLocks noChangeAspect="1" noChangeArrowheads="1"/>
          </p:cNvPicPr>
          <p:nvPr/>
        </p:nvPicPr>
        <p:blipFill>
          <a:blip r:embed="rId2" cstate="print"/>
          <a:srcRect/>
          <a:stretch>
            <a:fillRect/>
          </a:stretch>
        </p:blipFill>
        <p:spPr bwMode="auto">
          <a:xfrm>
            <a:off x="381000" y="1143000"/>
            <a:ext cx="8166100" cy="4540246"/>
          </a:xfrm>
          <a:prstGeom prst="rect">
            <a:avLst/>
          </a:prstGeom>
          <a:noFill/>
          <a:ln w="19050">
            <a:solidFill>
              <a:schemeClr val="tx1"/>
            </a:solidFill>
          </a:ln>
        </p:spPr>
      </p:pic>
      <p:sp>
        <p:nvSpPr>
          <p:cNvPr id="9" name="Rectangle 8"/>
          <p:cNvSpPr/>
          <p:nvPr/>
        </p:nvSpPr>
        <p:spPr>
          <a:xfrm>
            <a:off x="2895600" y="5486400"/>
            <a:ext cx="3352800" cy="4572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smtClean="0">
                <a:solidFill>
                  <a:schemeClr val="tx1"/>
                </a:solidFill>
              </a:rPr>
              <a:t>Steel Buckling </a:t>
            </a:r>
            <a:endParaRPr lang="en-US" dirty="0">
              <a:solidFill>
                <a:schemeClr val="tx1"/>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743200" y="2391977"/>
            <a:ext cx="3657600" cy="1323439"/>
          </a:xfrm>
          <a:prstGeom prst="rect">
            <a:avLst/>
          </a:prstGeom>
          <a:noFill/>
        </p:spPr>
        <p:txBody>
          <a:bodyPr wrap="square" rtlCol="0">
            <a:spAutoFit/>
          </a:bodyPr>
          <a:lstStyle/>
          <a:p>
            <a:pPr algn="ctr"/>
            <a:r>
              <a:rPr lang="en-GB" sz="4000" dirty="0" smtClean="0"/>
              <a:t>TIMBER BUILDING</a:t>
            </a:r>
            <a:endParaRPr lang="en-GB" sz="4000" dirty="0"/>
          </a:p>
        </p:txBody>
      </p:sp>
      <p:sp>
        <p:nvSpPr>
          <p:cNvPr id="6"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smtClean="0">
                <a:ln>
                  <a:noFill/>
                </a:ln>
                <a:solidFill>
                  <a:schemeClr val="tx2"/>
                </a:solidFill>
                <a:effectLst/>
                <a:uLnTx/>
                <a:uFillTx/>
                <a:latin typeface="+mj-lt"/>
                <a:ea typeface="+mj-ea"/>
                <a:cs typeface="+mj-cs"/>
              </a:rPr>
              <a:t>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
        <p:nvSpPr>
          <p:cNvPr id="4" name="Rectangle 3"/>
          <p:cNvSpPr/>
          <p:nvPr/>
        </p:nvSpPr>
        <p:spPr>
          <a:xfrm>
            <a:off x="2209800" y="4572000"/>
            <a:ext cx="5029200" cy="830997"/>
          </a:xfrm>
          <a:prstGeom prst="rect">
            <a:avLst/>
          </a:prstGeom>
        </p:spPr>
        <p:txBody>
          <a:bodyPr wrap="square">
            <a:spAutoFit/>
          </a:bodyPr>
          <a:lstStyle/>
          <a:p>
            <a:pPr algn="ctr"/>
            <a:r>
              <a:rPr lang="en-GB" sz="2400" dirty="0" smtClean="0"/>
              <a:t>What are the advantages of using this material ?</a:t>
            </a:r>
            <a:endParaRPr lang="en-GB" sz="2400" dirty="0"/>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Materials</a:t>
            </a:r>
            <a:endParaRPr lang="en-US" dirty="0"/>
          </a:p>
        </p:txBody>
      </p:sp>
      <p:sp>
        <p:nvSpPr>
          <p:cNvPr id="3" name="Content Placeholder 2"/>
          <p:cNvSpPr>
            <a:spLocks noGrp="1"/>
          </p:cNvSpPr>
          <p:nvPr>
            <p:ph idx="1"/>
          </p:nvPr>
        </p:nvSpPr>
        <p:spPr>
          <a:xfrm>
            <a:off x="304800" y="914400"/>
            <a:ext cx="8229600" cy="5486400"/>
          </a:xfrm>
        </p:spPr>
        <p:txBody>
          <a:bodyPr>
            <a:normAutofit/>
          </a:bodyPr>
          <a:lstStyle/>
          <a:p>
            <a:pPr>
              <a:buNone/>
            </a:pPr>
            <a:endParaRPr lang="en-US" b="1" u="sng" dirty="0" smtClean="0"/>
          </a:p>
          <a:p>
            <a:pPr>
              <a:buNone/>
            </a:pPr>
            <a:r>
              <a:rPr lang="en-US" b="1" u="sng" dirty="0" smtClean="0"/>
              <a:t>Advantages of Timber</a:t>
            </a:r>
          </a:p>
          <a:p>
            <a:pPr lvl="1">
              <a:buFont typeface="Wingdings" pitchFamily="2" charset="2"/>
              <a:buChar char="§"/>
            </a:pPr>
            <a:endParaRPr lang="en-US" dirty="0" smtClean="0"/>
          </a:p>
          <a:p>
            <a:pPr lvl="1">
              <a:buFont typeface="Wingdings" pitchFamily="2" charset="2"/>
              <a:buChar char="§"/>
            </a:pPr>
            <a:r>
              <a:rPr lang="en-US" dirty="0" smtClean="0"/>
              <a:t>Built rapidly (around </a:t>
            </a:r>
            <a:r>
              <a:rPr lang="en-US" dirty="0"/>
              <a:t>9</a:t>
            </a:r>
            <a:r>
              <a:rPr lang="en-US" dirty="0" smtClean="0"/>
              <a:t> </a:t>
            </a:r>
            <a:r>
              <a:rPr lang="en-US" dirty="0" smtClean="0"/>
              <a:t>days for timber frame house)</a:t>
            </a:r>
          </a:p>
          <a:p>
            <a:pPr lvl="1">
              <a:buFont typeface="Wingdings" pitchFamily="2" charset="2"/>
              <a:buChar char="§"/>
            </a:pPr>
            <a:r>
              <a:rPr lang="en-US" dirty="0" smtClean="0"/>
              <a:t>Can be prefabricated</a:t>
            </a:r>
          </a:p>
          <a:p>
            <a:pPr lvl="1">
              <a:buFont typeface="Wingdings" pitchFamily="2" charset="2"/>
              <a:buChar char="§"/>
            </a:pPr>
            <a:r>
              <a:rPr lang="en-US" dirty="0" smtClean="0"/>
              <a:t>Mass production </a:t>
            </a:r>
          </a:p>
          <a:p>
            <a:pPr lvl="1">
              <a:buFont typeface="Wingdings" pitchFamily="2" charset="2"/>
              <a:buChar char="§"/>
            </a:pPr>
            <a:r>
              <a:rPr lang="en-US" dirty="0" smtClean="0"/>
              <a:t>Can be pre-fitted (trusses, window/door frames)</a:t>
            </a:r>
          </a:p>
          <a:p>
            <a:pPr lvl="1">
              <a:buFont typeface="Wingdings" pitchFamily="2" charset="2"/>
              <a:buChar char="§"/>
            </a:pPr>
            <a:r>
              <a:rPr lang="en-US" dirty="0" smtClean="0"/>
              <a:t>Precise alignments are possible</a:t>
            </a:r>
          </a:p>
          <a:p>
            <a:pPr lvl="1">
              <a:buFont typeface="Wingdings" pitchFamily="2" charset="2"/>
              <a:buChar char="§"/>
            </a:pPr>
            <a:r>
              <a:rPr lang="en-US" dirty="0" smtClean="0"/>
              <a:t>Recyclable </a:t>
            </a:r>
            <a:r>
              <a:rPr lang="en-US" b="1" dirty="0" smtClean="0"/>
              <a:t>(with care) </a:t>
            </a:r>
            <a:r>
              <a:rPr lang="en-US" dirty="0" smtClean="0"/>
              <a:t>and renewable</a:t>
            </a:r>
          </a:p>
          <a:p>
            <a:pPr lvl="1">
              <a:buFont typeface="Wingdings" pitchFamily="2" charset="2"/>
              <a:buChar char="§"/>
            </a:pPr>
            <a:r>
              <a:rPr lang="en-US" dirty="0" smtClean="0"/>
              <a:t>‘Homely’ feel </a:t>
            </a:r>
          </a:p>
          <a:p>
            <a:pPr lvl="1">
              <a:buFont typeface="Wingdings" pitchFamily="2" charset="2"/>
              <a:buChar char="§"/>
            </a:pPr>
            <a:r>
              <a:rPr lang="en-US" dirty="0" smtClean="0"/>
              <a:t>Good seismic survivability</a:t>
            </a:r>
          </a:p>
          <a:p>
            <a:pPr lvl="1">
              <a:buFont typeface="Wingdings" pitchFamily="2" charset="2"/>
              <a:buChar char="§"/>
            </a:pPr>
            <a:r>
              <a:rPr lang="en-US" dirty="0" smtClean="0"/>
              <a:t>Flexibility in loading</a:t>
            </a:r>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txBox="1">
            <a:spLocks/>
          </p:cNvSpPr>
          <p:nvPr/>
        </p:nvSpPr>
        <p:spPr>
          <a:xfrm>
            <a:off x="457200" y="274638"/>
            <a:ext cx="8229600" cy="563562"/>
          </a:xfrm>
          <a:prstGeom prst="rect">
            <a:avLst/>
          </a:prstGeom>
        </p:spPr>
        <p:txBody>
          <a:bodyPr>
            <a:normAutofit fontScale="75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smtClean="0">
                <a:ln>
                  <a:noFill/>
                </a:ln>
                <a:solidFill>
                  <a:schemeClr val="tx2"/>
                </a:solidFill>
                <a:effectLst/>
                <a:uLnTx/>
                <a:uFillTx/>
                <a:latin typeface="+mj-lt"/>
                <a:ea typeface="+mj-ea"/>
                <a:cs typeface="+mj-cs"/>
              </a:rPr>
              <a:t>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pic>
        <p:nvPicPr>
          <p:cNvPr id="2050" name="Picture 2" descr="http://www.loghomefloorplansonline.com/wp-content/uploads/2008/01/montclaire_timberframeplan.gif"/>
          <p:cNvPicPr>
            <a:picLocks noChangeAspect="1" noChangeArrowheads="1"/>
          </p:cNvPicPr>
          <p:nvPr/>
        </p:nvPicPr>
        <p:blipFill>
          <a:blip r:embed="rId2" cstate="print"/>
          <a:srcRect/>
          <a:stretch>
            <a:fillRect/>
          </a:stretch>
        </p:blipFill>
        <p:spPr bwMode="auto">
          <a:xfrm>
            <a:off x="631574" y="3733800"/>
            <a:ext cx="4204236" cy="2895600"/>
          </a:xfrm>
          <a:prstGeom prst="rect">
            <a:avLst/>
          </a:prstGeom>
          <a:noFill/>
          <a:ln w="19050">
            <a:solidFill>
              <a:schemeClr val="tx1"/>
            </a:solidFill>
          </a:ln>
        </p:spPr>
      </p:pic>
      <p:pic>
        <p:nvPicPr>
          <p:cNvPr id="2052" name="Picture 4" descr="UplandRetreat log home floorplan">
            <a:hlinkClick r:id="rId3"/>
          </p:cNvPr>
          <p:cNvPicPr>
            <a:picLocks noChangeAspect="1" noChangeArrowheads="1"/>
          </p:cNvPicPr>
          <p:nvPr/>
        </p:nvPicPr>
        <p:blipFill>
          <a:blip r:embed="rId4" cstate="print"/>
          <a:srcRect/>
          <a:stretch>
            <a:fillRect/>
          </a:stretch>
        </p:blipFill>
        <p:spPr bwMode="auto">
          <a:xfrm>
            <a:off x="609600" y="1143000"/>
            <a:ext cx="4276725" cy="2266951"/>
          </a:xfrm>
          <a:prstGeom prst="rect">
            <a:avLst/>
          </a:prstGeom>
          <a:noFill/>
          <a:ln w="19050">
            <a:solidFill>
              <a:schemeClr val="tx1"/>
            </a:solidFill>
          </a:ln>
        </p:spPr>
      </p:pic>
      <p:pic>
        <p:nvPicPr>
          <p:cNvPr id="2054" name="Picture 6" descr="Great Room | Custom Timber Frame Trusses | Mountain Home">
            <a:hlinkClick r:id="rId5" tooltip="Great Room | Custom Timber Frame Trusses | Mountain Home"/>
          </p:cNvPr>
          <p:cNvPicPr>
            <a:picLocks noChangeAspect="1" noChangeArrowheads="1"/>
          </p:cNvPicPr>
          <p:nvPr/>
        </p:nvPicPr>
        <p:blipFill>
          <a:blip r:embed="rId6" cstate="print"/>
          <a:srcRect/>
          <a:stretch>
            <a:fillRect/>
          </a:stretch>
        </p:blipFill>
        <p:spPr bwMode="auto">
          <a:xfrm>
            <a:off x="5127803" y="1143000"/>
            <a:ext cx="3806647" cy="5486400"/>
          </a:xfrm>
          <a:prstGeom prst="rect">
            <a:avLst/>
          </a:prstGeom>
          <a:noFill/>
          <a:ln w="19050">
            <a:solidFill>
              <a:schemeClr val="tx1"/>
            </a:solidFill>
          </a:ln>
        </p:spPr>
      </p:pic>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1000"/>
            <a:ext cx="8229600" cy="667512"/>
          </a:xfrm>
        </p:spPr>
        <p:txBody>
          <a:bodyPr>
            <a:normAutofit fontScale="90000"/>
          </a:bodyPr>
          <a:lstStyle/>
          <a:p>
            <a:r>
              <a:rPr lang="en-US" dirty="0" smtClean="0"/>
              <a:t>Materials</a:t>
            </a:r>
            <a:endParaRPr lang="en-US" dirty="0"/>
          </a:p>
        </p:txBody>
      </p:sp>
      <p:pic>
        <p:nvPicPr>
          <p:cNvPr id="4" name="Picture 2" descr="http://www.simondale.net/house/images2/front.jpg"/>
          <p:cNvPicPr>
            <a:picLocks noChangeAspect="1" noChangeArrowheads="1"/>
          </p:cNvPicPr>
          <p:nvPr/>
        </p:nvPicPr>
        <p:blipFill>
          <a:blip r:embed="rId2" cstate="print"/>
          <a:srcRect/>
          <a:stretch>
            <a:fillRect/>
          </a:stretch>
        </p:blipFill>
        <p:spPr bwMode="auto">
          <a:xfrm>
            <a:off x="1143000" y="1066800"/>
            <a:ext cx="7086600" cy="4964313"/>
          </a:xfrm>
          <a:prstGeom prst="rect">
            <a:avLst/>
          </a:prstGeom>
          <a:noFill/>
          <a:ln w="19050">
            <a:solidFill>
              <a:schemeClr val="tx1"/>
            </a:solidFill>
          </a:ln>
        </p:spPr>
      </p:pic>
      <p:sp>
        <p:nvSpPr>
          <p:cNvPr id="5" name="Rectangle 4"/>
          <p:cNvSpPr/>
          <p:nvPr/>
        </p:nvSpPr>
        <p:spPr>
          <a:xfrm>
            <a:off x="2286000" y="6096000"/>
            <a:ext cx="38862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b="1" u="sng" dirty="0" smtClean="0">
                <a:solidFill>
                  <a:srgbClr val="0070C0"/>
                </a:solidFill>
              </a:rPr>
              <a:t>The Hobbit House - Wales</a:t>
            </a:r>
            <a:endParaRPr lang="en-US" sz="2000" b="1" u="sng" dirty="0">
              <a:solidFill>
                <a:srgbClr val="0070C0"/>
              </a:solidFill>
            </a:endParaRPr>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152400"/>
            <a:ext cx="8229600" cy="715962"/>
          </a:xfrm>
        </p:spPr>
        <p:txBody>
          <a:bodyPr>
            <a:normAutofit fontScale="90000"/>
          </a:bodyPr>
          <a:lstStyle/>
          <a:p>
            <a:r>
              <a:rPr lang="en-US" dirty="0" smtClean="0"/>
              <a:t>Materials</a:t>
            </a:r>
            <a:endParaRPr lang="en-US" dirty="0"/>
          </a:p>
        </p:txBody>
      </p:sp>
      <p:pic>
        <p:nvPicPr>
          <p:cNvPr id="38914" name="Picture 2" descr="http://www.simondale.net/house/images2/wide.jpg"/>
          <p:cNvPicPr>
            <a:picLocks noChangeAspect="1" noChangeArrowheads="1"/>
          </p:cNvPicPr>
          <p:nvPr/>
        </p:nvPicPr>
        <p:blipFill>
          <a:blip r:embed="rId2" cstate="print"/>
          <a:srcRect/>
          <a:stretch>
            <a:fillRect/>
          </a:stretch>
        </p:blipFill>
        <p:spPr bwMode="auto">
          <a:xfrm>
            <a:off x="533400" y="990600"/>
            <a:ext cx="3962400" cy="2743200"/>
          </a:xfrm>
          <a:prstGeom prst="rect">
            <a:avLst/>
          </a:prstGeom>
          <a:noFill/>
          <a:ln w="19050">
            <a:solidFill>
              <a:schemeClr val="tx1"/>
            </a:solidFill>
          </a:ln>
        </p:spPr>
      </p:pic>
      <p:pic>
        <p:nvPicPr>
          <p:cNvPr id="38916" name="Picture 4" descr="http://www.simondale.net/house/images2/candle.jpg"/>
          <p:cNvPicPr>
            <a:picLocks noChangeAspect="1" noChangeArrowheads="1"/>
          </p:cNvPicPr>
          <p:nvPr/>
        </p:nvPicPr>
        <p:blipFill>
          <a:blip r:embed="rId3" cstate="print"/>
          <a:srcRect/>
          <a:stretch>
            <a:fillRect/>
          </a:stretch>
        </p:blipFill>
        <p:spPr bwMode="auto">
          <a:xfrm>
            <a:off x="5181600" y="4191000"/>
            <a:ext cx="3429000" cy="2533530"/>
          </a:xfrm>
          <a:prstGeom prst="rect">
            <a:avLst/>
          </a:prstGeom>
          <a:noFill/>
          <a:ln w="19050">
            <a:solidFill>
              <a:schemeClr val="tx1"/>
            </a:solidFill>
          </a:ln>
        </p:spPr>
      </p:pic>
      <p:pic>
        <p:nvPicPr>
          <p:cNvPr id="38918" name="Picture 6" descr="http://www.simondale.net/house/images2/kitchen.jpg"/>
          <p:cNvPicPr>
            <a:picLocks noChangeAspect="1" noChangeArrowheads="1"/>
          </p:cNvPicPr>
          <p:nvPr/>
        </p:nvPicPr>
        <p:blipFill>
          <a:blip r:embed="rId4" cstate="print"/>
          <a:srcRect/>
          <a:stretch>
            <a:fillRect/>
          </a:stretch>
        </p:blipFill>
        <p:spPr bwMode="auto">
          <a:xfrm>
            <a:off x="533400" y="3886199"/>
            <a:ext cx="3962400" cy="2743201"/>
          </a:xfrm>
          <a:prstGeom prst="rect">
            <a:avLst/>
          </a:prstGeom>
          <a:noFill/>
          <a:ln w="19050">
            <a:solidFill>
              <a:schemeClr val="tx1"/>
            </a:solidFill>
          </a:ln>
        </p:spPr>
      </p:pic>
      <p:sp>
        <p:nvSpPr>
          <p:cNvPr id="7" name="Rectangle 6"/>
          <p:cNvSpPr/>
          <p:nvPr/>
        </p:nvSpPr>
        <p:spPr>
          <a:xfrm>
            <a:off x="4871103" y="838200"/>
            <a:ext cx="3657600" cy="2492990"/>
          </a:xfrm>
          <a:prstGeom prst="rect">
            <a:avLst/>
          </a:prstGeom>
        </p:spPr>
        <p:txBody>
          <a:bodyPr wrap="square">
            <a:spAutoFit/>
          </a:bodyPr>
          <a:lstStyle/>
          <a:p>
            <a:pPr>
              <a:buClr>
                <a:schemeClr val="accent1"/>
              </a:buClr>
            </a:pPr>
            <a:r>
              <a:rPr lang="en-US" dirty="0" smtClean="0"/>
              <a:t> </a:t>
            </a:r>
            <a:r>
              <a:rPr lang="en-US" sz="2400" b="1" u="sng" dirty="0" smtClean="0">
                <a:solidFill>
                  <a:srgbClr val="0070C0"/>
                </a:solidFill>
              </a:rPr>
              <a:t>The Hobbit House, Wales</a:t>
            </a:r>
          </a:p>
          <a:p>
            <a:pPr>
              <a:buClr>
                <a:schemeClr val="accent1"/>
              </a:buClr>
              <a:buFont typeface="Wingdings" pitchFamily="2" charset="2"/>
              <a:buChar char="§"/>
            </a:pPr>
            <a:endParaRPr lang="en-US" dirty="0" smtClean="0"/>
          </a:p>
          <a:p>
            <a:pPr>
              <a:buClr>
                <a:schemeClr val="accent1"/>
              </a:buClr>
              <a:buFont typeface="Wingdings" pitchFamily="2" charset="2"/>
              <a:buChar char="§"/>
            </a:pPr>
            <a:r>
              <a:rPr lang="en-US" dirty="0" smtClean="0"/>
              <a:t>1500 man hours and £3000</a:t>
            </a:r>
          </a:p>
          <a:p>
            <a:pPr>
              <a:buClr>
                <a:schemeClr val="accent1"/>
              </a:buClr>
              <a:buFont typeface="Wingdings" pitchFamily="2" charset="2"/>
              <a:buChar char="§"/>
            </a:pPr>
            <a:endParaRPr lang="en-US" dirty="0" smtClean="0"/>
          </a:p>
          <a:p>
            <a:pPr>
              <a:buClr>
                <a:schemeClr val="accent1"/>
              </a:buClr>
              <a:buFont typeface="Wingdings" pitchFamily="2" charset="2"/>
              <a:buChar char="§"/>
            </a:pPr>
            <a:r>
              <a:rPr lang="en-US" dirty="0" smtClean="0"/>
              <a:t> Built with maximum regard for the    environment </a:t>
            </a:r>
          </a:p>
          <a:p>
            <a:pPr>
              <a:buClr>
                <a:schemeClr val="accent1"/>
              </a:buClr>
            </a:pPr>
            <a:endParaRPr lang="en-US" dirty="0"/>
          </a:p>
        </p:txBody>
      </p:sp>
      <p:sp>
        <p:nvSpPr>
          <p:cNvPr id="8" name="TextBox 7"/>
          <p:cNvSpPr txBox="1"/>
          <p:nvPr/>
        </p:nvSpPr>
        <p:spPr>
          <a:xfrm>
            <a:off x="4800600" y="3124200"/>
            <a:ext cx="4038600" cy="954107"/>
          </a:xfrm>
          <a:prstGeom prst="rect">
            <a:avLst/>
          </a:prstGeom>
          <a:noFill/>
        </p:spPr>
        <p:txBody>
          <a:bodyPr wrap="square" rtlCol="0">
            <a:spAutoFit/>
          </a:bodyPr>
          <a:lstStyle/>
          <a:p>
            <a:pPr algn="ctr"/>
            <a:r>
              <a:rPr lang="en-GB" sz="2800" b="1" dirty="0" smtClean="0">
                <a:solidFill>
                  <a:srgbClr val="0070C0"/>
                </a:solidFill>
              </a:rPr>
              <a:t>Compare the quality of this one to the next.....</a:t>
            </a:r>
            <a:endParaRPr lang="en-GB" sz="2800" b="1" dirty="0">
              <a:solidFill>
                <a:srgbClr val="0070C0"/>
              </a:solidFill>
            </a:endParaRPr>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838200"/>
            <a:ext cx="8762998" cy="2133600"/>
          </a:xfrm>
          <a:solidFill>
            <a:schemeClr val="bg1"/>
          </a:solidFill>
        </p:spPr>
        <p:txBody>
          <a:bodyPr>
            <a:normAutofit fontScale="90000"/>
          </a:bodyPr>
          <a:lstStyle/>
          <a:p>
            <a:r>
              <a:rPr lang="en-GB" sz="2000" dirty="0" smtClean="0">
                <a:solidFill>
                  <a:schemeClr val="tx1"/>
                </a:solidFill>
                <a:latin typeface="+mn-lt"/>
              </a:rPr>
              <a:t>Couple who built it applied for </a:t>
            </a:r>
            <a:r>
              <a:rPr lang="en-GB" sz="2200" b="1" dirty="0" smtClean="0">
                <a:solidFill>
                  <a:srgbClr val="0070C0"/>
                </a:solidFill>
                <a:latin typeface="+mn-lt"/>
              </a:rPr>
              <a:t>retrospective planning permission </a:t>
            </a:r>
            <a:r>
              <a:rPr lang="en-GB" sz="2000" dirty="0" smtClean="0">
                <a:solidFill>
                  <a:schemeClr val="tx1"/>
                </a:solidFill>
                <a:latin typeface="+mn-lt"/>
              </a:rPr>
              <a:t>from Pembrokeshire County Council who decided that this wonderful, unobtrusive, sustainable home should be demolished. </a:t>
            </a:r>
            <a:br>
              <a:rPr lang="en-GB" sz="2000" dirty="0" smtClean="0">
                <a:solidFill>
                  <a:schemeClr val="tx1"/>
                </a:solidFill>
                <a:latin typeface="+mn-lt"/>
              </a:rPr>
            </a:br>
            <a:r>
              <a:rPr lang="en-GB" sz="2000" dirty="0" smtClean="0">
                <a:solidFill>
                  <a:schemeClr val="tx1"/>
                </a:solidFill>
                <a:latin typeface="+mn-lt"/>
              </a:rPr>
              <a:t>It is on Private land next door to the LAMMAS eco-village.</a:t>
            </a:r>
            <a:br>
              <a:rPr lang="en-GB" sz="2000" dirty="0" smtClean="0">
                <a:solidFill>
                  <a:schemeClr val="tx1"/>
                </a:solidFill>
                <a:latin typeface="+mn-lt"/>
              </a:rPr>
            </a:br>
            <a:r>
              <a:rPr lang="en-GB" sz="2000" dirty="0" smtClean="0">
                <a:solidFill>
                  <a:schemeClr val="tx1"/>
                </a:solidFill>
                <a:latin typeface="+mn-lt"/>
              </a:rPr>
              <a:t>A three year battle has now been won, after the support from an online petition signed by people all over the world.</a:t>
            </a:r>
            <a:br>
              <a:rPr lang="en-GB" sz="2000" dirty="0" smtClean="0">
                <a:solidFill>
                  <a:schemeClr val="tx1"/>
                </a:solidFill>
                <a:latin typeface="+mn-lt"/>
              </a:rPr>
            </a:br>
            <a:r>
              <a:rPr lang="en-GB" sz="1800" dirty="0" smtClean="0">
                <a:latin typeface="+mn-lt"/>
              </a:rPr>
              <a:t/>
            </a:r>
            <a:br>
              <a:rPr lang="en-GB" sz="1800" dirty="0" smtClean="0">
                <a:latin typeface="+mn-lt"/>
              </a:rPr>
            </a:br>
            <a:r>
              <a:rPr lang="en-GB" sz="2000" dirty="0" smtClean="0">
                <a:latin typeface="+mn-lt"/>
              </a:rPr>
              <a:t>          </a:t>
            </a:r>
            <a:r>
              <a:rPr lang="en-GB" sz="2000" b="1" i="1" dirty="0" smtClean="0">
                <a:latin typeface="+mn-lt"/>
              </a:rPr>
              <a:t>"benefits of the development did not outweigh the harm to the character </a:t>
            </a:r>
            <a:br>
              <a:rPr lang="en-GB" sz="2000" b="1" i="1" dirty="0" smtClean="0">
                <a:latin typeface="+mn-lt"/>
              </a:rPr>
            </a:br>
            <a:r>
              <a:rPr lang="en-GB" sz="2000" b="1" i="1" dirty="0">
                <a:latin typeface="+mn-lt"/>
              </a:rPr>
              <a:t> </a:t>
            </a:r>
            <a:r>
              <a:rPr lang="en-GB" sz="2000" b="1" i="1" dirty="0" smtClean="0">
                <a:latin typeface="+mn-lt"/>
              </a:rPr>
              <a:t>           and appearance of the countryside".</a:t>
            </a:r>
            <a:endParaRPr lang="en-GB" sz="2000" i="1" dirty="0">
              <a:latin typeface="+mn-lt"/>
            </a:endParaRPr>
          </a:p>
        </p:txBody>
      </p:sp>
      <p:pic>
        <p:nvPicPr>
          <p:cNvPr id="1026" name="Picture 2" descr="http://naturalhomes.org/img/charlie13.jpg"/>
          <p:cNvPicPr>
            <a:picLocks noChangeAspect="1" noChangeArrowheads="1"/>
          </p:cNvPicPr>
          <p:nvPr/>
        </p:nvPicPr>
        <p:blipFill>
          <a:blip r:embed="rId2" cstate="print"/>
          <a:srcRect/>
          <a:stretch>
            <a:fillRect/>
          </a:stretch>
        </p:blipFill>
        <p:spPr bwMode="auto">
          <a:xfrm>
            <a:off x="3619500" y="3124200"/>
            <a:ext cx="5372098" cy="3581400"/>
          </a:xfrm>
          <a:prstGeom prst="rect">
            <a:avLst/>
          </a:prstGeom>
          <a:noFill/>
          <a:ln w="19050">
            <a:solidFill>
              <a:schemeClr val="tx1"/>
            </a:solidFill>
          </a:ln>
        </p:spPr>
      </p:pic>
      <p:pic>
        <p:nvPicPr>
          <p:cNvPr id="1030" name="Picture 6" descr="http://naturalhomes.org/img/charlie4.jpg"/>
          <p:cNvPicPr>
            <a:picLocks noChangeAspect="1" noChangeArrowheads="1"/>
          </p:cNvPicPr>
          <p:nvPr/>
        </p:nvPicPr>
        <p:blipFill>
          <a:blip r:embed="rId3" cstate="print"/>
          <a:srcRect/>
          <a:stretch>
            <a:fillRect/>
          </a:stretch>
        </p:blipFill>
        <p:spPr bwMode="auto">
          <a:xfrm>
            <a:off x="533400" y="3657600"/>
            <a:ext cx="2956833" cy="2019301"/>
          </a:xfrm>
          <a:prstGeom prst="rect">
            <a:avLst/>
          </a:prstGeom>
          <a:noFill/>
        </p:spPr>
      </p:pic>
      <p:sp>
        <p:nvSpPr>
          <p:cNvPr id="5" name="TextBox 4"/>
          <p:cNvSpPr txBox="1"/>
          <p:nvPr/>
        </p:nvSpPr>
        <p:spPr>
          <a:xfrm>
            <a:off x="457200" y="5867400"/>
            <a:ext cx="2895600" cy="830997"/>
          </a:xfrm>
          <a:prstGeom prst="rect">
            <a:avLst/>
          </a:prstGeom>
          <a:noFill/>
        </p:spPr>
        <p:txBody>
          <a:bodyPr wrap="square" rtlCol="0">
            <a:spAutoFit/>
          </a:bodyPr>
          <a:lstStyle/>
          <a:p>
            <a:r>
              <a:rPr lang="en-GB" sz="2400" dirty="0" smtClean="0"/>
              <a:t>ECO HOME, Pembrokeshire</a:t>
            </a:r>
            <a:endParaRPr lang="en-GB" sz="2400" dirty="0"/>
          </a:p>
        </p:txBody>
      </p: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2" descr="http://naturalhomes.org/img/charlie8.jpg"/>
          <p:cNvPicPr>
            <a:picLocks noChangeAspect="1" noChangeArrowheads="1"/>
          </p:cNvPicPr>
          <p:nvPr/>
        </p:nvPicPr>
        <p:blipFill>
          <a:blip r:embed="rId2" cstate="print"/>
          <a:srcRect/>
          <a:stretch>
            <a:fillRect/>
          </a:stretch>
        </p:blipFill>
        <p:spPr bwMode="auto">
          <a:xfrm>
            <a:off x="3124200" y="1600200"/>
            <a:ext cx="5857877" cy="4076702"/>
          </a:xfrm>
          <a:prstGeom prst="rect">
            <a:avLst/>
          </a:prstGeom>
          <a:noFill/>
          <a:ln w="19050">
            <a:solidFill>
              <a:schemeClr val="tx1"/>
            </a:solidFill>
          </a:ln>
        </p:spPr>
      </p:pic>
      <p:pic>
        <p:nvPicPr>
          <p:cNvPr id="67588" name="Picture 4" descr="http://naturalhomes.org/img/charlie9.jpg"/>
          <p:cNvPicPr>
            <a:picLocks noChangeAspect="1" noChangeArrowheads="1"/>
          </p:cNvPicPr>
          <p:nvPr/>
        </p:nvPicPr>
        <p:blipFill>
          <a:blip r:embed="rId3" cstate="print"/>
          <a:srcRect/>
          <a:stretch>
            <a:fillRect/>
          </a:stretch>
        </p:blipFill>
        <p:spPr bwMode="auto">
          <a:xfrm>
            <a:off x="228600" y="1600200"/>
            <a:ext cx="2819400" cy="4114800"/>
          </a:xfrm>
          <a:prstGeom prst="rect">
            <a:avLst/>
          </a:prstGeom>
          <a:noFill/>
          <a:ln w="19050">
            <a:solidFill>
              <a:schemeClr val="tx1"/>
            </a:solidFill>
          </a:ln>
        </p:spPr>
      </p:pic>
      <p:sp>
        <p:nvSpPr>
          <p:cNvPr id="4" name="Rectangle 3"/>
          <p:cNvSpPr/>
          <p:nvPr/>
        </p:nvSpPr>
        <p:spPr>
          <a:xfrm>
            <a:off x="1643997" y="762000"/>
            <a:ext cx="6324600" cy="461665"/>
          </a:xfrm>
          <a:prstGeom prst="rect">
            <a:avLst/>
          </a:prstGeom>
        </p:spPr>
        <p:txBody>
          <a:bodyPr wrap="square">
            <a:spAutoFit/>
          </a:bodyPr>
          <a:lstStyle/>
          <a:p>
            <a:pPr algn="just"/>
            <a:r>
              <a:rPr lang="en-GB" sz="2400" dirty="0" smtClean="0"/>
              <a:t>ECO HOME, Pembrokeshire – a quality build </a:t>
            </a:r>
          </a:p>
        </p:txBody>
      </p:sp>
      <p:sp>
        <p:nvSpPr>
          <p:cNvPr id="5" name="TextBox 4"/>
          <p:cNvSpPr txBox="1"/>
          <p:nvPr/>
        </p:nvSpPr>
        <p:spPr>
          <a:xfrm>
            <a:off x="1798178" y="6262739"/>
            <a:ext cx="5410200" cy="461665"/>
          </a:xfrm>
          <a:prstGeom prst="rect">
            <a:avLst/>
          </a:prstGeom>
          <a:noFill/>
        </p:spPr>
        <p:txBody>
          <a:bodyPr wrap="square" rtlCol="0">
            <a:spAutoFit/>
          </a:bodyPr>
          <a:lstStyle/>
          <a:p>
            <a:pPr algn="ctr"/>
            <a:r>
              <a:rPr lang="en-GB" sz="2400" dirty="0" smtClean="0"/>
              <a:t>Should it have been destroyed?</a:t>
            </a:r>
            <a:endParaRPr lang="en-GB" sz="2400" dirty="0"/>
          </a:p>
        </p:txBody>
      </p:sp>
      <p:sp>
        <p:nvSpPr>
          <p:cNvPr id="2" name="Rectangle 1"/>
          <p:cNvSpPr/>
          <p:nvPr/>
        </p:nvSpPr>
        <p:spPr>
          <a:xfrm>
            <a:off x="685801" y="5893407"/>
            <a:ext cx="7924800" cy="369332"/>
          </a:xfrm>
          <a:prstGeom prst="rect">
            <a:avLst/>
          </a:prstGeom>
        </p:spPr>
        <p:txBody>
          <a:bodyPr wrap="square">
            <a:spAutoFit/>
          </a:bodyPr>
          <a:lstStyle/>
          <a:p>
            <a:pPr algn="just"/>
            <a:r>
              <a:rPr lang="en-GB" dirty="0"/>
              <a:t>Saved in 2015 after three year battle and over 100,00 signature online petition.</a:t>
            </a:r>
          </a:p>
        </p:txBody>
      </p:sp>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7924800" cy="715962"/>
          </a:xfrm>
        </p:spPr>
        <p:txBody>
          <a:bodyPr>
            <a:normAutofit fontScale="90000"/>
          </a:bodyPr>
          <a:lstStyle/>
          <a:p>
            <a:r>
              <a:rPr lang="en-US" dirty="0" smtClean="0"/>
              <a:t>Materials</a:t>
            </a:r>
            <a:endParaRPr lang="en-US" dirty="0"/>
          </a:p>
        </p:txBody>
      </p:sp>
      <p:sp>
        <p:nvSpPr>
          <p:cNvPr id="3" name="Content Placeholder 2"/>
          <p:cNvSpPr>
            <a:spLocks noGrp="1"/>
          </p:cNvSpPr>
          <p:nvPr>
            <p:ph idx="1"/>
          </p:nvPr>
        </p:nvSpPr>
        <p:spPr>
          <a:xfrm>
            <a:off x="457200" y="2438400"/>
            <a:ext cx="8229600" cy="4191000"/>
          </a:xfrm>
        </p:spPr>
        <p:txBody>
          <a:bodyPr>
            <a:normAutofit/>
          </a:bodyPr>
          <a:lstStyle/>
          <a:p>
            <a:pPr algn="ctr">
              <a:buNone/>
            </a:pPr>
            <a:r>
              <a:rPr lang="en-US" dirty="0" smtClean="0"/>
              <a:t>What are the Disadvantages of Timber?</a:t>
            </a:r>
          </a:p>
          <a:p>
            <a:pPr lvl="1" algn="ctr">
              <a:buFont typeface="Wingdings" pitchFamily="2" charset="2"/>
              <a:buChar char="§"/>
            </a:pPr>
            <a:endParaRPr lang="en-US" dirty="0" smtClean="0"/>
          </a:p>
        </p:txBody>
      </p:sp>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Materials</a:t>
            </a:r>
            <a:endParaRPr lang="en-US" dirty="0"/>
          </a:p>
        </p:txBody>
      </p:sp>
      <p:sp>
        <p:nvSpPr>
          <p:cNvPr id="3" name="Content Placeholder 2"/>
          <p:cNvSpPr>
            <a:spLocks noGrp="1"/>
          </p:cNvSpPr>
          <p:nvPr>
            <p:ph idx="1"/>
          </p:nvPr>
        </p:nvSpPr>
        <p:spPr>
          <a:xfrm>
            <a:off x="457200" y="1143000"/>
            <a:ext cx="8229600" cy="5486400"/>
          </a:xfrm>
        </p:spPr>
        <p:txBody>
          <a:bodyPr>
            <a:normAutofit/>
          </a:bodyPr>
          <a:lstStyle/>
          <a:p>
            <a:pPr>
              <a:buNone/>
            </a:pPr>
            <a:r>
              <a:rPr lang="en-US" b="1" u="sng" dirty="0" smtClean="0"/>
              <a:t>Disadvantages of Timber</a:t>
            </a:r>
          </a:p>
          <a:p>
            <a:pPr lvl="1">
              <a:buFont typeface="Wingdings" pitchFamily="2" charset="2"/>
              <a:buChar char="§"/>
            </a:pPr>
            <a:endParaRPr lang="en-US" dirty="0" smtClean="0"/>
          </a:p>
          <a:p>
            <a:pPr lvl="1">
              <a:buFont typeface="Wingdings" pitchFamily="2" charset="2"/>
              <a:buChar char="§"/>
            </a:pPr>
            <a:r>
              <a:rPr lang="en-US" dirty="0" smtClean="0"/>
              <a:t>Rots</a:t>
            </a:r>
          </a:p>
          <a:p>
            <a:pPr lvl="1">
              <a:buFont typeface="Wingdings" pitchFamily="2" charset="2"/>
              <a:buChar char="§"/>
            </a:pPr>
            <a:r>
              <a:rPr lang="en-US" dirty="0" smtClean="0"/>
              <a:t>Not as durable as other materials</a:t>
            </a:r>
          </a:p>
          <a:p>
            <a:pPr lvl="1">
              <a:buFont typeface="Wingdings" pitchFamily="2" charset="2"/>
              <a:buChar char="§"/>
            </a:pPr>
            <a:r>
              <a:rPr lang="en-US" dirty="0" smtClean="0"/>
              <a:t>Pests / fungi</a:t>
            </a:r>
          </a:p>
          <a:p>
            <a:pPr lvl="1">
              <a:buFont typeface="Wingdings" pitchFamily="2" charset="2"/>
              <a:buChar char="§"/>
            </a:pPr>
            <a:r>
              <a:rPr lang="en-US" dirty="0" smtClean="0"/>
              <a:t>Expensive material if hardwood is specified.</a:t>
            </a:r>
          </a:p>
          <a:p>
            <a:pPr lvl="1">
              <a:buFont typeface="Wingdings" pitchFamily="2" charset="2"/>
              <a:buChar char="§"/>
            </a:pPr>
            <a:r>
              <a:rPr lang="en-US" dirty="0" smtClean="0"/>
              <a:t>Allows water ingress</a:t>
            </a:r>
          </a:p>
          <a:p>
            <a:pPr lvl="1">
              <a:buFont typeface="Wingdings" pitchFamily="2" charset="2"/>
              <a:buChar char="§"/>
            </a:pPr>
            <a:r>
              <a:rPr lang="en-US" dirty="0" smtClean="0"/>
              <a:t>Poor noise and fire resistance</a:t>
            </a:r>
          </a:p>
          <a:p>
            <a:pPr lvl="1">
              <a:buFont typeface="Wingdings" pitchFamily="2" charset="2"/>
              <a:buChar char="§"/>
            </a:pPr>
            <a:r>
              <a:rPr lang="en-US" dirty="0" smtClean="0"/>
              <a:t>“Slanting”</a:t>
            </a:r>
          </a:p>
        </p:txBody>
      </p:sp>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ry Rot Cuboidal Cracking"/>
          <p:cNvPicPr>
            <a:picLocks noChangeAspect="1" noChangeArrowheads="1"/>
          </p:cNvPicPr>
          <p:nvPr/>
        </p:nvPicPr>
        <p:blipFill>
          <a:blip r:embed="rId2" cstate="print"/>
          <a:srcRect/>
          <a:stretch>
            <a:fillRect/>
          </a:stretch>
        </p:blipFill>
        <p:spPr bwMode="auto">
          <a:xfrm>
            <a:off x="533400" y="1371600"/>
            <a:ext cx="3733800" cy="4419600"/>
          </a:xfrm>
          <a:prstGeom prst="rect">
            <a:avLst/>
          </a:prstGeom>
          <a:noFill/>
          <a:ln w="19050">
            <a:solidFill>
              <a:schemeClr val="tx1"/>
            </a:solidFill>
          </a:ln>
        </p:spPr>
      </p:pic>
      <p:pic>
        <p:nvPicPr>
          <p:cNvPr id="3" name="Picture 4" descr="http://upload.wikimedia.org/wikipedia/commons/thumb/4/4f/Serpula_lacrimans.jpg/220px-Serpula_lacrimans.jpg">
            <a:hlinkClick r:id="rId3"/>
          </p:cNvPr>
          <p:cNvPicPr>
            <a:picLocks noChangeAspect="1" noChangeArrowheads="1"/>
          </p:cNvPicPr>
          <p:nvPr/>
        </p:nvPicPr>
        <p:blipFill>
          <a:blip r:embed="rId4" cstate="print"/>
          <a:srcRect/>
          <a:stretch>
            <a:fillRect/>
          </a:stretch>
        </p:blipFill>
        <p:spPr bwMode="auto">
          <a:xfrm>
            <a:off x="4572000" y="1066800"/>
            <a:ext cx="3581399" cy="2343152"/>
          </a:xfrm>
          <a:prstGeom prst="rect">
            <a:avLst/>
          </a:prstGeom>
          <a:noFill/>
          <a:ln w="19050">
            <a:solidFill>
              <a:schemeClr val="tx1"/>
            </a:solidFill>
          </a:ln>
        </p:spPr>
      </p:pic>
      <p:sp>
        <p:nvSpPr>
          <p:cNvPr id="4" name="Rectangle 3"/>
          <p:cNvSpPr/>
          <p:nvPr/>
        </p:nvSpPr>
        <p:spPr>
          <a:xfrm>
            <a:off x="4343400" y="3505200"/>
            <a:ext cx="38862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smtClean="0">
                <a:solidFill>
                  <a:schemeClr val="tx1"/>
                </a:solidFill>
              </a:rPr>
              <a:t>Damaged wall with fungal growth</a:t>
            </a:r>
            <a:endParaRPr lang="en-US" sz="2000" dirty="0">
              <a:solidFill>
                <a:schemeClr val="tx1"/>
              </a:solidFill>
            </a:endParaRPr>
          </a:p>
        </p:txBody>
      </p:sp>
      <p:sp>
        <p:nvSpPr>
          <p:cNvPr id="5" name="Rectangle 4"/>
          <p:cNvSpPr/>
          <p:nvPr/>
        </p:nvSpPr>
        <p:spPr>
          <a:xfrm>
            <a:off x="457200" y="5943600"/>
            <a:ext cx="40386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dirty="0" smtClean="0">
                <a:solidFill>
                  <a:schemeClr val="tx1"/>
                </a:solidFill>
              </a:rPr>
              <a:t>Dry rot cuboidal cracking</a:t>
            </a:r>
            <a:endParaRPr lang="en-US" sz="2000" dirty="0">
              <a:solidFill>
                <a:schemeClr val="tx1"/>
              </a:solidFill>
            </a:endParaRPr>
          </a:p>
        </p:txBody>
      </p:sp>
      <p:sp>
        <p:nvSpPr>
          <p:cNvPr id="6" name="Title 1"/>
          <p:cNvSpPr txBox="1">
            <a:spLocks/>
          </p:cNvSpPr>
          <p:nvPr/>
        </p:nvSpPr>
        <p:spPr>
          <a:xfrm>
            <a:off x="457200" y="274638"/>
            <a:ext cx="8229600" cy="715962"/>
          </a:xfrm>
          <a:prstGeom prst="rect">
            <a:avLst/>
          </a:prstGeom>
        </p:spPr>
        <p:txBody>
          <a:bodyPr>
            <a:normAutofit fontScale="90000" lnSpcReduction="1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0" i="0" u="none" strike="noStrike" kern="1200" cap="none" spc="0" normalizeH="0" baseline="0" noProof="0" dirty="0" smtClean="0">
                <a:ln>
                  <a:noFill/>
                </a:ln>
                <a:solidFill>
                  <a:schemeClr val="tx2"/>
                </a:solidFill>
                <a:effectLst/>
                <a:uLnTx/>
                <a:uFillTx/>
                <a:latin typeface="+mj-lt"/>
                <a:ea typeface="+mj-ea"/>
                <a:cs typeface="+mj-cs"/>
              </a:rPr>
              <a:t>Materials</a:t>
            </a:r>
            <a:endParaRPr kumimoji="0" lang="en-US" sz="5000" b="0" i="0" u="none" strike="noStrike" kern="1200" cap="none" spc="0" normalizeH="0" baseline="0" noProof="0" dirty="0">
              <a:ln>
                <a:noFill/>
              </a:ln>
              <a:solidFill>
                <a:schemeClr val="tx2"/>
              </a:solidFill>
              <a:effectLst/>
              <a:uLnTx/>
              <a:uFillTx/>
              <a:latin typeface="+mj-lt"/>
              <a:ea typeface="+mj-ea"/>
              <a:cs typeface="+mj-cs"/>
            </a:endParaRPr>
          </a:p>
        </p:txBody>
      </p:sp>
      <p:sp>
        <p:nvSpPr>
          <p:cNvPr id="8" name="Rectangle 7"/>
          <p:cNvSpPr/>
          <p:nvPr/>
        </p:nvSpPr>
        <p:spPr>
          <a:xfrm>
            <a:off x="4572000" y="6324600"/>
            <a:ext cx="38862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2000" dirty="0">
              <a:solidFill>
                <a:schemeClr val="tx1"/>
              </a:solidFill>
            </a:endParaRPr>
          </a:p>
        </p:txBody>
      </p:sp>
      <p:pic>
        <p:nvPicPr>
          <p:cNvPr id="9220" name="Picture 4" descr="http://www.abbottdampproofing.co.uk/images/wetrot1.jpg"/>
          <p:cNvPicPr>
            <a:picLocks noChangeAspect="1" noChangeArrowheads="1"/>
          </p:cNvPicPr>
          <p:nvPr/>
        </p:nvPicPr>
        <p:blipFill>
          <a:blip r:embed="rId5" cstate="print"/>
          <a:srcRect/>
          <a:stretch>
            <a:fillRect/>
          </a:stretch>
        </p:blipFill>
        <p:spPr bwMode="auto">
          <a:xfrm>
            <a:off x="4572000" y="3962400"/>
            <a:ext cx="3505200" cy="2209800"/>
          </a:xfrm>
          <a:prstGeom prst="rect">
            <a:avLst/>
          </a:prstGeom>
          <a:noFill/>
          <a:ln w="19050">
            <a:solidFill>
              <a:schemeClr val="tx1"/>
            </a:solidFill>
          </a:ln>
        </p:spPr>
      </p:pic>
      <p:sp>
        <p:nvSpPr>
          <p:cNvPr id="12" name="Rectangle 11"/>
          <p:cNvSpPr/>
          <p:nvPr/>
        </p:nvSpPr>
        <p:spPr>
          <a:xfrm>
            <a:off x="4495800" y="6248400"/>
            <a:ext cx="3886200" cy="381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dirty="0" smtClean="0">
                <a:solidFill>
                  <a:schemeClr val="tx1"/>
                </a:solidFill>
              </a:rPr>
              <a:t>Wet Rot</a:t>
            </a:r>
            <a:endParaRPr lang="en-US" sz="2000" dirty="0">
              <a:solidFill>
                <a:schemeClr val="tx1"/>
              </a:solidFill>
            </a:endParaRPr>
          </a:p>
        </p:txBody>
      </p:sp>
      <p:pic>
        <p:nvPicPr>
          <p:cNvPr id="1026" name="Picture 2" descr="C:\Documents and Settings\fad-an\Local Settings\Temporary Internet Files\Content.IE5\96KT397G\MM900236334[1].gif"/>
          <p:cNvPicPr>
            <a:picLocks noChangeAspect="1" noChangeArrowheads="1" noCrop="1"/>
          </p:cNvPicPr>
          <p:nvPr/>
        </p:nvPicPr>
        <p:blipFill>
          <a:blip r:embed="rId6" cstate="print"/>
          <a:srcRect/>
          <a:stretch>
            <a:fillRect/>
          </a:stretch>
        </p:blipFill>
        <p:spPr bwMode="auto">
          <a:xfrm>
            <a:off x="2362200" y="3886200"/>
            <a:ext cx="358140" cy="106907"/>
          </a:xfrm>
          <a:prstGeom prst="rect">
            <a:avLst/>
          </a:prstGeom>
          <a:noFill/>
        </p:spPr>
      </p:pic>
      <p:pic>
        <p:nvPicPr>
          <p:cNvPr id="11" name="Picture 2" descr="C:\Documents and Settings\fad-an\Local Settings\Temporary Internet Files\Content.IE5\96KT397G\MM900236334[1].gif"/>
          <p:cNvPicPr>
            <a:picLocks noChangeAspect="1" noChangeArrowheads="1" noCrop="1"/>
          </p:cNvPicPr>
          <p:nvPr/>
        </p:nvPicPr>
        <p:blipFill>
          <a:blip r:embed="rId6" cstate="print"/>
          <a:srcRect/>
          <a:stretch>
            <a:fillRect/>
          </a:stretch>
        </p:blipFill>
        <p:spPr bwMode="auto">
          <a:xfrm>
            <a:off x="3200400" y="2209800"/>
            <a:ext cx="281940" cy="84161"/>
          </a:xfrm>
          <a:prstGeom prst="rect">
            <a:avLst/>
          </a:prstGeom>
          <a:noFill/>
        </p:spPr>
      </p:pic>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US" dirty="0" smtClean="0"/>
              <a:t>Materials</a:t>
            </a:r>
            <a:endParaRPr lang="en-US" dirty="0"/>
          </a:p>
        </p:txBody>
      </p:sp>
      <p:sp>
        <p:nvSpPr>
          <p:cNvPr id="3" name="Content Placeholder 2"/>
          <p:cNvSpPr>
            <a:spLocks noGrp="1"/>
          </p:cNvSpPr>
          <p:nvPr>
            <p:ph idx="1"/>
          </p:nvPr>
        </p:nvSpPr>
        <p:spPr>
          <a:xfrm>
            <a:off x="457200" y="1143000"/>
            <a:ext cx="8229600" cy="5486400"/>
          </a:xfrm>
        </p:spPr>
        <p:txBody>
          <a:bodyPr>
            <a:normAutofit/>
          </a:bodyPr>
          <a:lstStyle/>
          <a:p>
            <a:pPr>
              <a:buNone/>
            </a:pPr>
            <a:r>
              <a:rPr lang="en-US" b="1" u="sng" dirty="0" smtClean="0"/>
              <a:t>Summary</a:t>
            </a:r>
          </a:p>
          <a:p>
            <a:pPr>
              <a:buNone/>
            </a:pPr>
            <a:endParaRPr lang="en-US" b="1" u="sng" dirty="0" smtClean="0"/>
          </a:p>
          <a:p>
            <a:pPr lvl="1">
              <a:buNone/>
            </a:pPr>
            <a:r>
              <a:rPr lang="en-US" dirty="0" smtClean="0"/>
              <a:t>We will be examining:</a:t>
            </a:r>
          </a:p>
          <a:p>
            <a:pPr lvl="1">
              <a:buNone/>
            </a:pPr>
            <a:endParaRPr lang="en-US" dirty="0" smtClean="0"/>
          </a:p>
          <a:p>
            <a:pPr lvl="1">
              <a:buFont typeface="Wingdings" pitchFamily="2" charset="2"/>
              <a:buChar char="§"/>
            </a:pPr>
            <a:r>
              <a:rPr lang="en-US" dirty="0" smtClean="0"/>
              <a:t>Characteristics and properties of materials used in the construction industry.</a:t>
            </a:r>
          </a:p>
          <a:p>
            <a:pPr lvl="1">
              <a:buFont typeface="Wingdings" pitchFamily="2" charset="2"/>
              <a:buChar char="§"/>
            </a:pPr>
            <a:endParaRPr lang="en-US" dirty="0"/>
          </a:p>
          <a:p>
            <a:pPr lvl="1">
              <a:buFont typeface="Wingdings" pitchFamily="2" charset="2"/>
              <a:buChar char="§"/>
            </a:pPr>
            <a:r>
              <a:rPr lang="en-US" dirty="0"/>
              <a:t>Structural behaviour of  construction components</a:t>
            </a:r>
            <a:r>
              <a:rPr lang="en-US" dirty="0" smtClean="0"/>
              <a:t>.</a:t>
            </a:r>
          </a:p>
          <a:p>
            <a:pPr lvl="1">
              <a:buNone/>
            </a:pPr>
            <a:endParaRPr lang="en-US" dirty="0" smtClean="0"/>
          </a:p>
          <a:p>
            <a:pPr lvl="1">
              <a:buFont typeface="Wingdings" pitchFamily="2" charset="2"/>
              <a:buChar char="§"/>
            </a:pPr>
            <a:r>
              <a:rPr lang="en-US" dirty="0" smtClean="0"/>
              <a:t>Scientific principles governing comfort levels with appropriate services application.</a:t>
            </a:r>
          </a:p>
          <a:p>
            <a:pPr lvl="1">
              <a:buNone/>
            </a:pPr>
            <a:endParaRPr lang="en-US" dirty="0" smtClean="0"/>
          </a:p>
          <a:p>
            <a:pPr lvl="1">
              <a:buFont typeface="Wingdings" pitchFamily="2" charset="2"/>
              <a:buChar char="§"/>
            </a:pPr>
            <a:endParaRPr lang="en-US" dirty="0" smtClean="0"/>
          </a:p>
        </p:txBody>
      </p:sp>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05000" y="2286000"/>
            <a:ext cx="6705600" cy="461665"/>
          </a:xfrm>
          <a:prstGeom prst="rect">
            <a:avLst/>
          </a:prstGeom>
          <a:noFill/>
        </p:spPr>
        <p:txBody>
          <a:bodyPr wrap="square" rtlCol="0">
            <a:spAutoFit/>
          </a:bodyPr>
          <a:lstStyle/>
          <a:p>
            <a:r>
              <a:rPr lang="en-GB" sz="2400" dirty="0" smtClean="0"/>
              <a:t>THE TACOMA NARROWS BRIDGE</a:t>
            </a:r>
            <a:endParaRPr lang="en-GB" sz="2400" dirty="0"/>
          </a:p>
        </p:txBody>
      </p:sp>
      <p:sp>
        <p:nvSpPr>
          <p:cNvPr id="4" name="Rectangle 3"/>
          <p:cNvSpPr/>
          <p:nvPr/>
        </p:nvSpPr>
        <p:spPr>
          <a:xfrm>
            <a:off x="609600" y="3276600"/>
            <a:ext cx="8153400" cy="523220"/>
          </a:xfrm>
          <a:prstGeom prst="rect">
            <a:avLst/>
          </a:prstGeom>
        </p:spPr>
        <p:txBody>
          <a:bodyPr wrap="square">
            <a:spAutoFit/>
          </a:bodyPr>
          <a:lstStyle/>
          <a:p>
            <a:r>
              <a:rPr lang="en-US" sz="2800" b="1" u="sng" dirty="0" smtClean="0">
                <a:hlinkClick r:id="rId2"/>
              </a:rPr>
              <a:t>http://www.youtube.com/watch?v=daWqdCw7eGY</a:t>
            </a:r>
            <a:endParaRPr lang="en-US" sz="2800" b="1"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2478</TotalTime>
  <Words>2467</Words>
  <Application>Microsoft Office PowerPoint</Application>
  <PresentationFormat>On-screen Show (4:3)</PresentationFormat>
  <Paragraphs>525</Paragraphs>
  <Slides>65</Slides>
  <Notes>1</Notes>
  <HiddenSlides>6</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65</vt:i4>
      </vt:variant>
    </vt:vector>
  </HeadingPairs>
  <TitlesOfParts>
    <vt:vector size="74" baseType="lpstr">
      <vt:lpstr>Arial</vt:lpstr>
      <vt:lpstr>Calibri</vt:lpstr>
      <vt:lpstr>Constantia</vt:lpstr>
      <vt:lpstr>Courier New</vt:lpstr>
      <vt:lpstr>Lucida Sans Unicode</vt:lpstr>
      <vt:lpstr>Times New Roman</vt:lpstr>
      <vt:lpstr>Wingdings</vt:lpstr>
      <vt:lpstr>Wingdings 2</vt:lpstr>
      <vt:lpstr>Flow</vt:lpstr>
      <vt:lpstr>Materials and Services</vt:lpstr>
      <vt:lpstr>Materials and Services</vt:lpstr>
      <vt:lpstr>Materials and Services</vt:lpstr>
      <vt:lpstr>Materials and Services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Materials and Services</vt:lpstr>
      <vt:lpstr>Materials and Services</vt:lpstr>
      <vt:lpstr>Materials and Services</vt:lpstr>
      <vt:lpstr>What is Environment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Science and Materials</vt:lpstr>
      <vt:lpstr>PowerPoint Presentation</vt:lpstr>
      <vt:lpstr>PowerPoint Presentation</vt:lpstr>
      <vt:lpstr>PowerPoint Presentation</vt:lpstr>
      <vt:lpstr>PowerPoint Presentation</vt:lpstr>
      <vt:lpstr>PowerPoint Presentation</vt:lpstr>
      <vt:lpstr>Science and Materials</vt:lpstr>
      <vt:lpstr>Materials</vt:lpstr>
      <vt:lpstr>Materials</vt:lpstr>
      <vt:lpstr>PowerPoint Presentation</vt:lpstr>
      <vt:lpstr>PowerPoint Presentation</vt:lpstr>
      <vt:lpstr>Materials</vt:lpstr>
      <vt:lpstr>PowerPoint Presentation</vt:lpstr>
      <vt:lpstr>Materials</vt:lpstr>
      <vt:lpstr>Materials</vt:lpstr>
      <vt:lpstr>Couple who built it applied for retrospective planning permission from Pembrokeshire County Council who decided that this wonderful, unobtrusive, sustainable home should be demolished.  It is on Private land next door to the LAMMAS eco-village. A three year battle has now been won, after the support from an online petition signed by people all over the world.            "benefits of the development did not outweigh the harm to the character              and appearance of the countryside".</vt:lpstr>
      <vt:lpstr>PowerPoint Presentation</vt:lpstr>
      <vt:lpstr>Materials</vt:lpstr>
      <vt:lpstr>Materials</vt:lpstr>
      <vt:lpstr>PowerPoint Presentation</vt:lpstr>
      <vt:lpstr>Materials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Science and Materials</dc:title>
  <dc:creator>Vista</dc:creator>
  <cp:lastModifiedBy>Alan Nantel</cp:lastModifiedBy>
  <cp:revision>240</cp:revision>
  <dcterms:created xsi:type="dcterms:W3CDTF">2011-09-21T08:53:52Z</dcterms:created>
  <dcterms:modified xsi:type="dcterms:W3CDTF">2019-10-01T14:30:42Z</dcterms:modified>
</cp:coreProperties>
</file>