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34"/>
  </p:notesMasterIdLst>
  <p:sldIdLst>
    <p:sldId id="256" r:id="rId2"/>
    <p:sldId id="270" r:id="rId3"/>
    <p:sldId id="279" r:id="rId4"/>
    <p:sldId id="289" r:id="rId5"/>
    <p:sldId id="346" r:id="rId6"/>
    <p:sldId id="272" r:id="rId7"/>
    <p:sldId id="273" r:id="rId8"/>
    <p:sldId id="288" r:id="rId9"/>
    <p:sldId id="345" r:id="rId10"/>
    <p:sldId id="321" r:id="rId11"/>
    <p:sldId id="339" r:id="rId12"/>
    <p:sldId id="293" r:id="rId13"/>
    <p:sldId id="324" r:id="rId14"/>
    <p:sldId id="337" r:id="rId15"/>
    <p:sldId id="325" r:id="rId16"/>
    <p:sldId id="326" r:id="rId17"/>
    <p:sldId id="338" r:id="rId18"/>
    <p:sldId id="352" r:id="rId19"/>
    <p:sldId id="340" r:id="rId20"/>
    <p:sldId id="351" r:id="rId21"/>
    <p:sldId id="341" r:id="rId22"/>
    <p:sldId id="342" r:id="rId23"/>
    <p:sldId id="343" r:id="rId24"/>
    <p:sldId id="344" r:id="rId25"/>
    <p:sldId id="348" r:id="rId26"/>
    <p:sldId id="349" r:id="rId27"/>
    <p:sldId id="350" r:id="rId28"/>
    <p:sldId id="355" r:id="rId29"/>
    <p:sldId id="353" r:id="rId30"/>
    <p:sldId id="354" r:id="rId31"/>
    <p:sldId id="356" r:id="rId32"/>
    <p:sldId id="263"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90143" autoAdjust="0"/>
  </p:normalViewPr>
  <p:slideViewPr>
    <p:cSldViewPr>
      <p:cViewPr>
        <p:scale>
          <a:sx n="66" d="100"/>
          <a:sy n="66" d="100"/>
        </p:scale>
        <p:origin x="-1704" y="-47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C8D6D1-1D65-4ED9-B35B-C090190784BA}" type="datetimeFigureOut">
              <a:rPr lang="en-GB" smtClean="0"/>
              <a:pPr/>
              <a:t>05/12/2011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A2FC5-F6D0-4D8E-9FDE-0FF54F04B35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18</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22</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32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12/5/2011</a:t>
            </a:fld>
            <a:endParaRPr lang="en-US" dirty="0"/>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12/5/2011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12/5/2011</a:t>
            </a:fld>
            <a:endParaRPr lang="en-US" dirty="0"/>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12/5/2011</a:t>
            </a:fld>
            <a:endParaRPr lang="en-US" dirty="0"/>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12/5/2011</a:t>
            </a:fld>
            <a:endParaRPr lang="en-US" dirty="0"/>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12/5/2011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12/5/2011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12/5/2011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12/5/2011</a:t>
            </a:fld>
            <a:endParaRPr lang="en-US" dirty="0"/>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a:xfrm>
            <a:off x="1600200" y="6248206"/>
            <a:ext cx="4572000" cy="365125"/>
          </a:xfrm>
        </p:spPr>
        <p:txBody>
          <a:bodyPr rtlCol="0"/>
          <a:lstStyle/>
          <a:p>
            <a:endParaRPr lang="en-US" dirty="0"/>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dirty="0"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12/5/2011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12/5/2011</a:t>
            </a:fld>
            <a:endParaRPr lang="en-US" dirty="0"/>
          </a:p>
        </p:txBody>
      </p:sp>
      <p:sp>
        <p:nvSpPr>
          <p:cNvPr id="5" name="Footer Placeholder 4"/>
          <p:cNvSpPr>
            <a:spLocks noGrp="1"/>
          </p:cNvSpPr>
          <p:nvPr>
            <p:ph type="ftr" sz="quarter" idx="11"/>
          </p:nvPr>
        </p:nvSpPr>
        <p:spPr>
          <a:xfrm>
            <a:off x="457201" y="6248207"/>
            <a:ext cx="5573483" cy="365125"/>
          </a:xfrm>
        </p:spPr>
        <p:txBody>
          <a:bodyPr/>
          <a:lstStyle/>
          <a:p>
            <a:endParaRPr lang="en-US" dirty="0"/>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12/5/2011</a:t>
            </a:fld>
            <a:endParaRPr lang="en-US" dirty="0"/>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2514600"/>
            <a:ext cx="6781800" cy="3352800"/>
          </a:xfrm>
        </p:spPr>
        <p:txBody>
          <a:bodyPr>
            <a:normAutofit/>
          </a:bodyPr>
          <a:lstStyle/>
          <a:p>
            <a:pPr algn="r"/>
            <a:r>
              <a:rPr lang="en-GB" sz="7300" cap="none" dirty="0" smtClean="0"/>
              <a:t>John Milton </a:t>
            </a:r>
            <a:br>
              <a:rPr lang="en-GB" sz="7300" cap="none" dirty="0" smtClean="0"/>
            </a:br>
            <a:r>
              <a:rPr lang="en-GB" dirty="0" smtClean="0"/>
              <a:t>The early </a:t>
            </a:r>
            <a:r>
              <a:rPr lang="en-GB" dirty="0" err="1" smtClean="0"/>
              <a:t>milton</a:t>
            </a:r>
            <a:r>
              <a:rPr lang="en-GB" dirty="0" smtClean="0"/>
              <a:t/>
            </a:r>
            <a:br>
              <a:rPr lang="en-GB" dirty="0" smtClean="0"/>
            </a:br>
            <a:endParaRPr lang="en-GB" dirty="0"/>
          </a:p>
        </p:txBody>
      </p:sp>
      <p:sp>
        <p:nvSpPr>
          <p:cNvPr id="3" name="Subtitle 2"/>
          <p:cNvSpPr>
            <a:spLocks noGrp="1"/>
          </p:cNvSpPr>
          <p:nvPr>
            <p:ph type="subTitle" idx="1"/>
          </p:nvPr>
        </p:nvSpPr>
        <p:spPr/>
        <p:txBody>
          <a:bodyPr>
            <a:normAutofit/>
          </a:bodyPr>
          <a:lstStyle/>
          <a:p>
            <a:pPr algn="r"/>
            <a:r>
              <a:rPr lang="en-GB" sz="3600" dirty="0" smtClean="0"/>
              <a:t>Louise Squire 2011</a:t>
            </a:r>
            <a:endParaRPr lang="en-GB"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8153400" cy="838200"/>
          </a:xfrm>
        </p:spPr>
        <p:txBody>
          <a:bodyPr>
            <a:normAutofit/>
          </a:bodyPr>
          <a:lstStyle/>
          <a:p>
            <a:pPr algn="ctr"/>
            <a:r>
              <a:rPr lang="en-GB" dirty="0" smtClean="0"/>
              <a:t>John Milton (1608 – 1674)</a:t>
            </a:r>
            <a:endParaRPr lang="en-GB" dirty="0"/>
          </a:p>
        </p:txBody>
      </p:sp>
      <p:pic>
        <p:nvPicPr>
          <p:cNvPr id="5" name="Content Placeholder 4" descr="miltonportrait2.jpg"/>
          <p:cNvPicPr>
            <a:picLocks noGrp="1" noChangeAspect="1"/>
          </p:cNvPicPr>
          <p:nvPr>
            <p:ph sz="quarter" idx="2"/>
          </p:nvPr>
        </p:nvPicPr>
        <p:blipFill>
          <a:blip r:embed="rId3" cstate="print"/>
          <a:stretch>
            <a:fillRect/>
          </a:stretch>
        </p:blipFill>
        <p:spPr>
          <a:xfrm>
            <a:off x="2286000" y="918058"/>
            <a:ext cx="4572000" cy="5687570"/>
          </a:xfrm>
          <a:ln w="76200">
            <a:solidFill>
              <a:schemeClr val="accent1"/>
            </a:solidFill>
          </a:ln>
        </p:spPr>
      </p:pic>
      <p:sp>
        <p:nvSpPr>
          <p:cNvPr id="6" name="TextBox 5"/>
          <p:cNvSpPr txBox="1"/>
          <p:nvPr/>
        </p:nvSpPr>
        <p:spPr>
          <a:xfrm>
            <a:off x="6553200" y="6172200"/>
            <a:ext cx="762000" cy="369332"/>
          </a:xfrm>
          <a:prstGeom prst="rect">
            <a:avLst/>
          </a:prstGeom>
          <a:solidFill>
            <a:schemeClr val="accent2"/>
          </a:solidFill>
        </p:spPr>
        <p:txBody>
          <a:bodyPr wrap="square" rtlCol="0">
            <a:spAutoFit/>
          </a:bodyPr>
          <a:lstStyle/>
          <a:p>
            <a:pPr algn="ctr"/>
            <a:r>
              <a:rPr lang="en-GB" dirty="0" smtClean="0"/>
              <a:t>Fig 1</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John Milton</a:t>
            </a:r>
            <a:endParaRPr lang="en-GB" dirty="0"/>
          </a:p>
        </p:txBody>
      </p:sp>
      <p:sp>
        <p:nvSpPr>
          <p:cNvPr id="3" name="Content Placeholder 2"/>
          <p:cNvSpPr>
            <a:spLocks noGrp="1"/>
          </p:cNvSpPr>
          <p:nvPr>
            <p:ph sz="quarter" idx="1"/>
          </p:nvPr>
        </p:nvSpPr>
        <p:spPr>
          <a:xfrm>
            <a:off x="612648" y="1600200"/>
            <a:ext cx="8153400" cy="5029200"/>
          </a:xfrm>
        </p:spPr>
        <p:txBody>
          <a:bodyPr>
            <a:normAutofit/>
          </a:bodyPr>
          <a:lstStyle/>
          <a:p>
            <a:r>
              <a:rPr lang="en-GB" dirty="0" smtClean="0"/>
              <a:t>His life and work in two  halves:</a:t>
            </a:r>
          </a:p>
          <a:p>
            <a:pPr lvl="1"/>
            <a:r>
              <a:rPr lang="en-GB" dirty="0" smtClean="0"/>
              <a:t>Pre 1640s – decisive and unambiguous commitment to the Spenserian tradition – to become ‘trimming’ and ‘toys’ that he did not value highly</a:t>
            </a:r>
          </a:p>
          <a:p>
            <a:pPr lvl="1"/>
            <a:r>
              <a:rPr lang="en-GB" dirty="0" smtClean="0"/>
              <a:t>1640s onwards – his ‘grand tour’ of 1640 to Italy – by 1645 he was enmeshed in writing controversial pamphlets and treatises, including the so-called ‘Divorce Tracts,’ beginning with </a:t>
            </a:r>
            <a:r>
              <a:rPr lang="en-GB" i="1" dirty="0" smtClean="0"/>
              <a:t>The Doctrine and Discipline of Divorce</a:t>
            </a:r>
            <a:r>
              <a:rPr lang="en-GB" dirty="0" smtClean="0"/>
              <a:t> (1644)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gifted poet ...</a:t>
            </a:r>
            <a:endParaRPr lang="en-GB" dirty="0"/>
          </a:p>
        </p:txBody>
      </p:sp>
      <p:sp>
        <p:nvSpPr>
          <p:cNvPr id="3" name="Content Placeholder 2"/>
          <p:cNvSpPr>
            <a:spLocks noGrp="1"/>
          </p:cNvSpPr>
          <p:nvPr>
            <p:ph sz="quarter" idx="1"/>
          </p:nvPr>
        </p:nvSpPr>
        <p:spPr>
          <a:xfrm>
            <a:off x="609600" y="1905000"/>
            <a:ext cx="8153400" cy="4495800"/>
          </a:xfrm>
        </p:spPr>
        <p:txBody>
          <a:bodyPr>
            <a:normAutofit fontScale="92500" lnSpcReduction="10000"/>
          </a:bodyPr>
          <a:lstStyle/>
          <a:p>
            <a:pPr algn="just">
              <a:lnSpc>
                <a:spcPct val="110000"/>
              </a:lnSpc>
              <a:spcBef>
                <a:spcPts val="0"/>
              </a:spcBef>
              <a:buNone/>
            </a:pPr>
            <a:r>
              <a:rPr lang="en-GB" dirty="0" smtClean="0"/>
              <a:t>	‘Reviewing poetic inspiration as manifested by the greatness of his predecessors, Milton came to the following conclusion: </a:t>
            </a:r>
          </a:p>
          <a:p>
            <a:pPr algn="just">
              <a:lnSpc>
                <a:spcPct val="110000"/>
              </a:lnSpc>
              <a:spcBef>
                <a:spcPts val="0"/>
              </a:spcBef>
              <a:buNone/>
            </a:pPr>
            <a:endParaRPr lang="en-GB" sz="800" dirty="0" smtClean="0"/>
          </a:p>
          <a:p>
            <a:pPr lvl="1" algn="just">
              <a:lnSpc>
                <a:spcPct val="110000"/>
              </a:lnSpc>
              <a:spcBef>
                <a:spcPts val="0"/>
              </a:spcBef>
              <a:buNone/>
            </a:pPr>
            <a:r>
              <a:rPr lang="en-GB" dirty="0" smtClean="0"/>
              <a:t>	“These abilities, </a:t>
            </a:r>
            <a:r>
              <a:rPr lang="en-GB" dirty="0" err="1" smtClean="0"/>
              <a:t>wheresoever</a:t>
            </a:r>
            <a:r>
              <a:rPr lang="en-GB" dirty="0" smtClean="0"/>
              <a:t> they be found, are the inspired </a:t>
            </a:r>
            <a:r>
              <a:rPr lang="en-GB" dirty="0" err="1" smtClean="0"/>
              <a:t>guift</a:t>
            </a:r>
            <a:r>
              <a:rPr lang="en-GB" dirty="0" smtClean="0"/>
              <a:t> of God rarely </a:t>
            </a:r>
            <a:r>
              <a:rPr lang="en-GB" dirty="0" err="1" smtClean="0"/>
              <a:t>bestow’d</a:t>
            </a:r>
            <a:r>
              <a:rPr lang="en-GB" dirty="0" smtClean="0"/>
              <a:t>, but yet to some  (though most abuse) in every Nation”</a:t>
            </a:r>
          </a:p>
          <a:p>
            <a:pPr algn="just">
              <a:lnSpc>
                <a:spcPct val="110000"/>
              </a:lnSpc>
              <a:spcBef>
                <a:spcPts val="0"/>
              </a:spcBef>
              <a:buNone/>
            </a:pPr>
            <a:endParaRPr lang="en-GB" sz="800" dirty="0" smtClean="0"/>
          </a:p>
          <a:p>
            <a:pPr algn="just">
              <a:lnSpc>
                <a:spcPct val="110000"/>
              </a:lnSpc>
              <a:spcBef>
                <a:spcPts val="0"/>
              </a:spcBef>
              <a:buNone/>
            </a:pPr>
            <a:r>
              <a:rPr lang="en-GB" dirty="0" smtClean="0"/>
              <a:t>	‘The consciousness that he was one of the chosen few who had received this  gift and was destined to use it rightly runs through all his work.’</a:t>
            </a:r>
          </a:p>
          <a:p>
            <a:pPr>
              <a:lnSpc>
                <a:spcPct val="110000"/>
              </a:lnSpc>
              <a:spcBef>
                <a:spcPts val="0"/>
              </a:spcBef>
              <a:buNone/>
            </a:pPr>
            <a:r>
              <a:rPr lang="en-GB" dirty="0" smtClean="0"/>
              <a:t> 						</a:t>
            </a:r>
            <a:r>
              <a:rPr lang="en-GB" sz="2800" dirty="0" smtClean="0"/>
              <a:t>(Jonas, 1940, 166)</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gifted poet ...</a:t>
            </a:r>
            <a:endParaRPr lang="en-GB" dirty="0"/>
          </a:p>
        </p:txBody>
      </p:sp>
      <p:sp>
        <p:nvSpPr>
          <p:cNvPr id="3" name="Content Placeholder 2"/>
          <p:cNvSpPr>
            <a:spLocks noGrp="1"/>
          </p:cNvSpPr>
          <p:nvPr>
            <p:ph sz="quarter" idx="1"/>
          </p:nvPr>
        </p:nvSpPr>
        <p:spPr>
          <a:xfrm>
            <a:off x="381000" y="1752600"/>
            <a:ext cx="8385048" cy="4724400"/>
          </a:xfrm>
        </p:spPr>
        <p:txBody>
          <a:bodyPr>
            <a:normAutofit fontScale="92500" lnSpcReduction="10000"/>
          </a:bodyPr>
          <a:lstStyle/>
          <a:p>
            <a:pPr>
              <a:buNone/>
            </a:pPr>
            <a:r>
              <a:rPr lang="en-GB" dirty="0" smtClean="0"/>
              <a:t>	‘What the greatest and choicest wit of Athens, Rome or modern Italy, and those Hebrews of old, did for their country, I, in my proportion, might do for mine’ (Milton) </a:t>
            </a:r>
          </a:p>
          <a:p>
            <a:endParaRPr lang="en-GB" sz="900" dirty="0" smtClean="0"/>
          </a:p>
          <a:p>
            <a:r>
              <a:rPr lang="en-GB" dirty="0" smtClean="0"/>
              <a:t>Why did Milton think of himself this way?</a:t>
            </a:r>
          </a:p>
          <a:p>
            <a:pPr lvl="1"/>
            <a:r>
              <a:rPr lang="en-GB" dirty="0" smtClean="0"/>
              <a:t>Sir Philip Sidney </a:t>
            </a:r>
          </a:p>
          <a:p>
            <a:pPr lvl="1"/>
            <a:r>
              <a:rPr lang="en-GB" dirty="0" smtClean="0"/>
              <a:t>Protestant belief</a:t>
            </a:r>
          </a:p>
          <a:p>
            <a:pPr>
              <a:buNone/>
            </a:pPr>
            <a:r>
              <a:rPr lang="en-GB" dirty="0" smtClean="0"/>
              <a:t>	</a:t>
            </a:r>
          </a:p>
          <a:p>
            <a:pPr>
              <a:buNone/>
            </a:pPr>
            <a:r>
              <a:rPr lang="en-GB" dirty="0" smtClean="0"/>
              <a:t>	</a:t>
            </a:r>
            <a:r>
              <a:rPr lang="en-GB" i="1" dirty="0" smtClean="0"/>
              <a:t>The Nativity Ode</a:t>
            </a:r>
            <a:r>
              <a:rPr lang="en-GB" dirty="0" smtClean="0"/>
              <a:t>: i</a:t>
            </a:r>
            <a:r>
              <a:rPr lang="en-GB" sz="2800" dirty="0" smtClean="0"/>
              <a:t>mage of the infant Christ as enabling Milton to make an investment of his ‘nascent poetic subjectivity’ (</a:t>
            </a:r>
            <a:r>
              <a:rPr lang="en-GB" sz="2800" dirty="0" err="1" smtClean="0"/>
              <a:t>Halpern</a:t>
            </a:r>
            <a:r>
              <a:rPr lang="en-GB" sz="2800" dirty="0" smtClean="0"/>
              <a:t> 1987 c. 1988, 3-24), and create imaginary narratives that project a future career</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i="1" dirty="0" smtClean="0"/>
              <a:t>On the Morning of Christ’s Nativity</a:t>
            </a:r>
            <a:endParaRPr lang="en-GB" sz="4000" i="1" dirty="0"/>
          </a:p>
        </p:txBody>
      </p:sp>
      <p:sp>
        <p:nvSpPr>
          <p:cNvPr id="3" name="Content Placeholder 2"/>
          <p:cNvSpPr>
            <a:spLocks noGrp="1"/>
          </p:cNvSpPr>
          <p:nvPr>
            <p:ph sz="quarter" idx="1"/>
          </p:nvPr>
        </p:nvSpPr>
        <p:spPr>
          <a:xfrm>
            <a:off x="304800" y="1676400"/>
            <a:ext cx="8686800" cy="5181600"/>
          </a:xfrm>
        </p:spPr>
        <p:txBody>
          <a:bodyPr>
            <a:normAutofit fontScale="85000" lnSpcReduction="20000"/>
          </a:bodyPr>
          <a:lstStyle/>
          <a:p>
            <a:r>
              <a:rPr lang="en-GB" sz="2600" dirty="0" smtClean="0"/>
              <a:t>Contains the tensions, ambitions and themes that would find expression in all of Milton’s  later work</a:t>
            </a:r>
          </a:p>
          <a:p>
            <a:endParaRPr lang="en-GB" sz="900" dirty="0" smtClean="0"/>
          </a:p>
          <a:p>
            <a:r>
              <a:rPr lang="en-GB" sz="2600" dirty="0" smtClean="0"/>
              <a:t>‘The first poem in which Milton achieved the greatness to which he aspired’ (Campbell, 1995, xxviii). Written in the month of </a:t>
            </a:r>
            <a:r>
              <a:rPr lang="en-GB" sz="2600" b="1" dirty="0" smtClean="0"/>
              <a:t>Milton’s 21</a:t>
            </a:r>
            <a:r>
              <a:rPr lang="en-GB" sz="2600" b="1" baseline="30000" dirty="0" smtClean="0"/>
              <a:t>st</a:t>
            </a:r>
            <a:r>
              <a:rPr lang="en-GB" sz="2600" b="1" dirty="0" smtClean="0"/>
              <a:t> birthday, December 1629</a:t>
            </a:r>
          </a:p>
          <a:p>
            <a:endParaRPr lang="en-GB" sz="900" dirty="0" smtClean="0"/>
          </a:p>
          <a:p>
            <a:r>
              <a:rPr lang="en-GB" sz="2600" dirty="0" smtClean="0"/>
              <a:t>His first poem on a religious theme, written </a:t>
            </a:r>
            <a:r>
              <a:rPr lang="en-GB" sz="2600" b="1" dirty="0" smtClean="0"/>
              <a:t>‘as a birthday gift to Jesus’ </a:t>
            </a:r>
            <a:r>
              <a:rPr lang="en-GB" sz="2600" dirty="0" smtClean="0"/>
              <a:t>(Milton, </a:t>
            </a:r>
            <a:r>
              <a:rPr lang="en-GB" sz="2600" i="1" dirty="0" err="1" smtClean="0"/>
              <a:t>Elegia</a:t>
            </a:r>
            <a:r>
              <a:rPr lang="en-GB" sz="2600" i="1" dirty="0" smtClean="0"/>
              <a:t> </a:t>
            </a:r>
            <a:r>
              <a:rPr lang="en-GB" sz="2600" i="1" dirty="0" err="1" smtClean="0"/>
              <a:t>Sexta</a:t>
            </a:r>
            <a:r>
              <a:rPr lang="en-GB" sz="2600" dirty="0" smtClean="0"/>
              <a:t>; as explained to his friend Charles </a:t>
            </a:r>
            <a:r>
              <a:rPr lang="en-GB" sz="2600" dirty="0" err="1" smtClean="0"/>
              <a:t>Diodati</a:t>
            </a:r>
            <a:r>
              <a:rPr lang="en-GB" sz="2600" dirty="0" smtClean="0"/>
              <a:t>)</a:t>
            </a:r>
          </a:p>
          <a:p>
            <a:pPr>
              <a:buNone/>
            </a:pPr>
            <a:r>
              <a:rPr lang="en-GB" sz="2400" dirty="0" smtClean="0"/>
              <a:t>	</a:t>
            </a:r>
          </a:p>
          <a:p>
            <a:pPr algn="just">
              <a:buNone/>
            </a:pPr>
            <a:r>
              <a:rPr lang="en-GB" sz="2600" dirty="0" smtClean="0"/>
              <a:t>	</a:t>
            </a:r>
            <a:r>
              <a:rPr lang="en-GB" sz="3100" dirty="0" smtClean="0"/>
              <a:t>‘Much of the power of the poem derives from Milton’s concern to transcend the details of the nativity in order to assert the significance of the event ... the nativity ... constituted the essential prerequisite to the redemption of our loss.’ </a:t>
            </a:r>
            <a:endParaRPr lang="en-GB" sz="2600" dirty="0" smtClean="0"/>
          </a:p>
          <a:p>
            <a:pPr>
              <a:buNone/>
            </a:pPr>
            <a:r>
              <a:rPr lang="en-GB" sz="2400" dirty="0" smtClean="0"/>
              <a:t>							(Campbell, 1995, xxix)</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smtClean="0"/>
              <a:t>The Nativity Ode </a:t>
            </a:r>
            <a:r>
              <a:rPr lang="en-GB" sz="4000" i="1" dirty="0" smtClean="0"/>
              <a:t>– relation to pastoral</a:t>
            </a:r>
            <a:endParaRPr lang="en-GB" i="1" dirty="0"/>
          </a:p>
        </p:txBody>
      </p:sp>
      <p:sp>
        <p:nvSpPr>
          <p:cNvPr id="3" name="Content Placeholder 2"/>
          <p:cNvSpPr>
            <a:spLocks noGrp="1"/>
          </p:cNvSpPr>
          <p:nvPr>
            <p:ph sz="quarter" idx="1"/>
          </p:nvPr>
        </p:nvSpPr>
        <p:spPr>
          <a:xfrm>
            <a:off x="612648" y="1752600"/>
            <a:ext cx="8153400" cy="4724400"/>
          </a:xfrm>
        </p:spPr>
        <p:txBody>
          <a:bodyPr>
            <a:normAutofit fontScale="85000" lnSpcReduction="20000"/>
          </a:bodyPr>
          <a:lstStyle/>
          <a:p>
            <a:pPr algn="just">
              <a:lnSpc>
                <a:spcPct val="110000"/>
              </a:lnSpc>
              <a:spcBef>
                <a:spcPts val="0"/>
              </a:spcBef>
              <a:buNone/>
            </a:pPr>
            <a:r>
              <a:rPr lang="en-GB" dirty="0" smtClean="0"/>
              <a:t>	</a:t>
            </a:r>
            <a:r>
              <a:rPr lang="en-GB" sz="3000" dirty="0" smtClean="0"/>
              <a:t>‘Milton’s prophetic voice first emerged in ‘On the Morning or Christ’s Nativity’. His handling of the theme of the great feast-day contrasted strongly with many contemporary poems on religious themes.’</a:t>
            </a:r>
            <a:endParaRPr lang="en-GB" dirty="0" smtClean="0"/>
          </a:p>
          <a:p>
            <a:pPr>
              <a:buNone/>
            </a:pPr>
            <a:endParaRPr lang="en-GB" sz="900" dirty="0" smtClean="0"/>
          </a:p>
          <a:p>
            <a:pPr>
              <a:buNone/>
            </a:pPr>
            <a:r>
              <a:rPr lang="en-GB" sz="2800" dirty="0" smtClean="0"/>
              <a:t>Contemporary poetry tended to:</a:t>
            </a:r>
          </a:p>
          <a:p>
            <a:r>
              <a:rPr lang="en-GB" dirty="0" smtClean="0"/>
              <a:t> </a:t>
            </a:r>
            <a:r>
              <a:rPr lang="en-GB" sz="2600" dirty="0" smtClean="0"/>
              <a:t>Focus on traditional feast-days of the countryside -  showing how they grew naturally out of the rhythms of agrarian life. </a:t>
            </a:r>
          </a:p>
          <a:p>
            <a:r>
              <a:rPr lang="en-GB" sz="2600" dirty="0" smtClean="0"/>
              <a:t>Fuse classical and Christian imagery - demonstrating universal importance of ritual in religion.</a:t>
            </a:r>
          </a:p>
          <a:p>
            <a:pPr>
              <a:buNone/>
            </a:pPr>
            <a:endParaRPr lang="en-GB" sz="1000" dirty="0" smtClean="0"/>
          </a:p>
          <a:p>
            <a:pPr>
              <a:buNone/>
            </a:pPr>
            <a:r>
              <a:rPr lang="en-GB" sz="2600" dirty="0" smtClean="0"/>
              <a:t>	</a:t>
            </a:r>
            <a:r>
              <a:rPr lang="en-GB" sz="2800" dirty="0" smtClean="0"/>
              <a:t>Puritans regarded many of the old festivities as no more than pagan rites </a:t>
            </a:r>
            <a:endParaRPr lang="en-GB" sz="2600" dirty="0" smtClean="0"/>
          </a:p>
          <a:p>
            <a:pPr>
              <a:buNone/>
            </a:pPr>
            <a:r>
              <a:rPr lang="en-GB" dirty="0" smtClean="0"/>
              <a:t>						</a:t>
            </a:r>
            <a:r>
              <a:rPr lang="en-GB" sz="2600" dirty="0" smtClean="0"/>
              <a:t>(</a:t>
            </a:r>
            <a:r>
              <a:rPr lang="en-GB" sz="2600" dirty="0" err="1" smtClean="0"/>
              <a:t>Norbrook</a:t>
            </a:r>
            <a:r>
              <a:rPr lang="en-GB" sz="2600" dirty="0" smtClean="0"/>
              <a:t> 1984, 242)</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981200"/>
            <a:ext cx="8308848" cy="4876800"/>
          </a:xfrm>
        </p:spPr>
        <p:txBody>
          <a:bodyPr>
            <a:normAutofit/>
          </a:bodyPr>
          <a:lstStyle/>
          <a:p>
            <a:pPr algn="just">
              <a:lnSpc>
                <a:spcPct val="110000"/>
              </a:lnSpc>
              <a:spcBef>
                <a:spcPts val="0"/>
              </a:spcBef>
              <a:buNone/>
            </a:pPr>
            <a:r>
              <a:rPr lang="en-GB" sz="2400" dirty="0" smtClean="0"/>
              <a:t>	The scene in the stable in Bethlehem – not as a naturalistic nativity scene but as the setting and sign of a drama encompassing earth, hell and heaven, in which the Son of God comes down from heaven as a man among men, to redeem them from sin and break the power of evil</a:t>
            </a:r>
          </a:p>
          <a:p>
            <a:pPr algn="just">
              <a:lnSpc>
                <a:spcPct val="110000"/>
              </a:lnSpc>
              <a:spcBef>
                <a:spcPts val="0"/>
              </a:spcBef>
            </a:pPr>
            <a:endParaRPr lang="en-GB" sz="1000" dirty="0" smtClean="0"/>
          </a:p>
          <a:p>
            <a:pPr algn="just">
              <a:lnSpc>
                <a:spcPct val="110000"/>
              </a:lnSpc>
              <a:spcBef>
                <a:spcPts val="0"/>
              </a:spcBef>
              <a:buNone/>
            </a:pPr>
            <a:r>
              <a:rPr lang="en-GB" sz="2400" dirty="0" smtClean="0"/>
              <a:t>	</a:t>
            </a:r>
          </a:p>
          <a:p>
            <a:pPr algn="just">
              <a:lnSpc>
                <a:spcPct val="110000"/>
              </a:lnSpc>
              <a:spcBef>
                <a:spcPts val="0"/>
              </a:spcBef>
            </a:pPr>
            <a:endParaRPr lang="en-GB" sz="1000" dirty="0" smtClean="0"/>
          </a:p>
          <a:p>
            <a:pPr algn="just">
              <a:lnSpc>
                <a:spcPct val="110000"/>
              </a:lnSpc>
              <a:spcBef>
                <a:spcPts val="0"/>
              </a:spcBef>
              <a:buNone/>
            </a:pPr>
            <a:r>
              <a:rPr lang="en-GB" sz="2400" dirty="0" smtClean="0"/>
              <a:t>					(Peter Mitchell, 2011)</a:t>
            </a:r>
            <a:endParaRPr lang="en-GB" sz="2400" dirty="0"/>
          </a:p>
        </p:txBody>
      </p:sp>
      <p:sp>
        <p:nvSpPr>
          <p:cNvPr id="4" name="Title 1"/>
          <p:cNvSpPr txBox="1">
            <a:spLocks/>
          </p:cNvSpPr>
          <p:nvPr/>
        </p:nvSpPr>
        <p:spPr>
          <a:xfrm>
            <a:off x="685800" y="228600"/>
            <a:ext cx="8153400" cy="990600"/>
          </a:xfrm>
          <a:prstGeom prst="rect">
            <a:avLst/>
          </a:prstGeom>
        </p:spPr>
        <p:txBody>
          <a:bodyPr vert="horz" anchor="ctr">
            <a:normAutofit fontScale="975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1" u="none" strike="noStrike" kern="1200" cap="none" spc="0" normalizeH="0" baseline="0" noProof="0" dirty="0" smtClean="0">
                <a:ln>
                  <a:noFill/>
                </a:ln>
                <a:solidFill>
                  <a:schemeClr val="tx2"/>
                </a:solidFill>
                <a:effectLst/>
                <a:uLnTx/>
                <a:uFillTx/>
                <a:latin typeface="+mj-lt"/>
                <a:ea typeface="+mj-ea"/>
                <a:cs typeface="+mj-cs"/>
              </a:rPr>
              <a:t>The Nativity Ode </a:t>
            </a:r>
            <a:r>
              <a:rPr kumimoji="0" lang="en-GB" sz="4000" b="0" i="1" u="none" strike="noStrike" kern="1200" cap="none" spc="0" normalizeH="0" baseline="0" noProof="0" dirty="0" smtClean="0">
                <a:ln>
                  <a:noFill/>
                </a:ln>
                <a:solidFill>
                  <a:schemeClr val="tx2"/>
                </a:solidFill>
                <a:effectLst/>
                <a:uLnTx/>
                <a:uFillTx/>
                <a:latin typeface="+mj-lt"/>
                <a:ea typeface="+mj-ea"/>
                <a:cs typeface="+mj-cs"/>
              </a:rPr>
              <a:t>– relation to pastoral</a:t>
            </a:r>
            <a:endParaRPr kumimoji="0" lang="en-GB" sz="4400" b="0" i="1"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81000" y="609600"/>
            <a:ext cx="8458200" cy="5715000"/>
          </a:xfrm>
          <a:solidFill>
            <a:srgbClr val="FFFFCC"/>
          </a:solidFill>
          <a:ln w="28575">
            <a:solidFill>
              <a:schemeClr val="accent1"/>
            </a:solidFill>
          </a:ln>
        </p:spPr>
        <p:txBody>
          <a:bodyPr tIns="216000" rIns="252000">
            <a:noAutofit/>
          </a:bodyPr>
          <a:lstStyle/>
          <a:p>
            <a:pPr algn="just">
              <a:lnSpc>
                <a:spcPct val="110000"/>
              </a:lnSpc>
              <a:spcBef>
                <a:spcPts val="0"/>
              </a:spcBef>
            </a:pPr>
            <a:r>
              <a:rPr lang="en-GB" sz="2400" dirty="0" smtClean="0"/>
              <a:t>Psychoanalysis summary: Richard </a:t>
            </a:r>
            <a:r>
              <a:rPr lang="en-GB" sz="2400" dirty="0" err="1" smtClean="0"/>
              <a:t>Halpern’s</a:t>
            </a:r>
            <a:r>
              <a:rPr lang="en-GB" sz="2400" dirty="0" smtClean="0"/>
              <a:t> use of </a:t>
            </a:r>
            <a:r>
              <a:rPr lang="en-GB" sz="2400" dirty="0" err="1" smtClean="0"/>
              <a:t>Jaques</a:t>
            </a:r>
            <a:r>
              <a:rPr lang="en-GB" sz="2400" dirty="0" smtClean="0"/>
              <a:t> </a:t>
            </a:r>
            <a:r>
              <a:rPr lang="en-GB" sz="2400" dirty="0" err="1" smtClean="0"/>
              <a:t>Lacan’s</a:t>
            </a:r>
            <a:r>
              <a:rPr lang="en-GB" sz="2400" dirty="0" smtClean="0"/>
              <a:t> essay on the ‘Mirror Stage’: </a:t>
            </a:r>
          </a:p>
          <a:p>
            <a:pPr algn="just">
              <a:lnSpc>
                <a:spcPct val="110000"/>
              </a:lnSpc>
              <a:spcBef>
                <a:spcPts val="0"/>
              </a:spcBef>
            </a:pPr>
            <a:r>
              <a:rPr lang="en-GB" sz="2400" dirty="0" smtClean="0"/>
              <a:t>The child, fascinated by his own image in the mirror enacts a fundamental process by which the bodily image becomes a model for the ego and hence for the subject’s own relation with itself. </a:t>
            </a:r>
          </a:p>
          <a:p>
            <a:pPr algn="just">
              <a:lnSpc>
                <a:spcPct val="110000"/>
              </a:lnSpc>
              <a:spcBef>
                <a:spcPts val="0"/>
              </a:spcBef>
            </a:pPr>
            <a:r>
              <a:rPr lang="en-GB" sz="2400" dirty="0" smtClean="0"/>
              <a:t>It is a kind of incarnation. But an irreducible distance or alienation is created. </a:t>
            </a:r>
          </a:p>
          <a:p>
            <a:pPr algn="just">
              <a:lnSpc>
                <a:spcPct val="110000"/>
              </a:lnSpc>
              <a:spcBef>
                <a:spcPts val="0"/>
              </a:spcBef>
            </a:pPr>
            <a:r>
              <a:rPr lang="en-GB" sz="2400" dirty="0" smtClean="0"/>
              <a:t>The child, </a:t>
            </a:r>
            <a:r>
              <a:rPr lang="en-GB" sz="2400" dirty="0" err="1" smtClean="0"/>
              <a:t>Halpern</a:t>
            </a:r>
            <a:r>
              <a:rPr lang="en-GB" sz="2400" dirty="0" smtClean="0"/>
              <a:t> argues, converts the spatial displacement into temporal anticipation of maturation as a fully grown poet of epic. The small poem becomes an infant one, to become the full body of epic. 	</a:t>
            </a:r>
          </a:p>
          <a:p>
            <a:pPr algn="just">
              <a:lnSpc>
                <a:spcPct val="110000"/>
              </a:lnSpc>
              <a:spcBef>
                <a:spcPts val="0"/>
              </a:spcBef>
              <a:buNone/>
            </a:pPr>
            <a:r>
              <a:rPr lang="en-GB" sz="2400" dirty="0" smtClean="0"/>
              <a:t>					</a:t>
            </a:r>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Nativity Ode</a:t>
            </a:r>
            <a:endParaRPr lang="en-GB" dirty="0"/>
          </a:p>
        </p:txBody>
      </p:sp>
      <p:sp>
        <p:nvSpPr>
          <p:cNvPr id="3" name="Content Placeholder 2"/>
          <p:cNvSpPr>
            <a:spLocks noGrp="1"/>
          </p:cNvSpPr>
          <p:nvPr>
            <p:ph sz="quarter" idx="1"/>
          </p:nvPr>
        </p:nvSpPr>
        <p:spPr>
          <a:xfrm>
            <a:off x="381000" y="1752600"/>
            <a:ext cx="8385048" cy="4419600"/>
          </a:xfrm>
        </p:spPr>
        <p:txBody>
          <a:bodyPr>
            <a:normAutofit fontScale="92500" lnSpcReduction="10000"/>
          </a:bodyPr>
          <a:lstStyle/>
          <a:p>
            <a:r>
              <a:rPr lang="en-GB" dirty="0" smtClean="0"/>
              <a:t>The poet – gift to Christ (I-IV)</a:t>
            </a:r>
          </a:p>
          <a:p>
            <a:pPr lvl="1"/>
            <a:r>
              <a:rPr lang="en-GB" dirty="0" smtClean="0"/>
              <a:t>Sacrificial humiliation of Christ’s incarnation (II)</a:t>
            </a:r>
          </a:p>
          <a:p>
            <a:pPr lvl="1"/>
            <a:r>
              <a:rPr lang="en-GB" dirty="0" smtClean="0"/>
              <a:t>A certain identification with Christ by the narrator – submission   (IV)</a:t>
            </a:r>
          </a:p>
          <a:p>
            <a:pPr lvl="1"/>
            <a:r>
              <a:rPr lang="en-GB" dirty="0" smtClean="0"/>
              <a:t>The gift of the Ode to the infant Christ is at the same time a gift of redemption to the human reader: ‘a redemption of which God himself is in every sense the author. Like the Incarnation itself, the text is to make present the divinity of Christ, the Word of God incarnate in words.’ </a:t>
            </a:r>
            <a:r>
              <a:rPr lang="en-GB" sz="2200" dirty="0" smtClean="0"/>
              <a:t>(</a:t>
            </a:r>
            <a:r>
              <a:rPr lang="en-GB" sz="2200" dirty="0" err="1" smtClean="0"/>
              <a:t>Belsey</a:t>
            </a:r>
            <a:r>
              <a:rPr lang="en-GB" sz="2200" dirty="0" smtClean="0"/>
              <a:t> 1988, 5)</a:t>
            </a:r>
            <a:endParaRPr lang="en-GB" dirty="0" smtClean="0"/>
          </a:p>
          <a:p>
            <a:r>
              <a:rPr lang="en-GB" dirty="0" smtClean="0"/>
              <a:t>Virtue and original sin (XIV, XVI)    </a:t>
            </a:r>
          </a:p>
          <a:p>
            <a:r>
              <a:rPr lang="en-GB" dirty="0" smtClean="0"/>
              <a:t>Milton’s views on redemption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dirty="0" smtClean="0"/>
              <a:t>John Milton</a:t>
            </a:r>
            <a:endParaRPr lang="en-GB" dirty="0"/>
          </a:p>
        </p:txBody>
      </p:sp>
      <p:sp>
        <p:nvSpPr>
          <p:cNvPr id="3" name="Title 2"/>
          <p:cNvSpPr>
            <a:spLocks noGrp="1"/>
          </p:cNvSpPr>
          <p:nvPr>
            <p:ph type="title"/>
          </p:nvPr>
        </p:nvSpPr>
        <p:spPr/>
        <p:txBody>
          <a:bodyPr>
            <a:normAutofit/>
          </a:bodyPr>
          <a:lstStyle/>
          <a:p>
            <a:r>
              <a:rPr lang="en-GB" dirty="0" smtClean="0"/>
              <a:t>‘</a:t>
            </a:r>
            <a:r>
              <a:rPr lang="en-GB" dirty="0" err="1" smtClean="0"/>
              <a:t>L’Allegro</a:t>
            </a:r>
            <a:r>
              <a:rPr lang="en-GB" dirty="0" smtClean="0"/>
              <a:t>’ and ‘Il </a:t>
            </a:r>
            <a:r>
              <a:rPr lang="en-GB" dirty="0" err="1" smtClean="0"/>
              <a:t>Penseroso</a:t>
            </a:r>
            <a:r>
              <a:rPr lang="en-GB" dirty="0" smtClean="0"/>
              <a:t>’</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a:t>
            </a:r>
            <a:r>
              <a:rPr lang="en-GB" sz="3600" dirty="0" err="1" smtClean="0"/>
              <a:t>L’Allegro</a:t>
            </a:r>
            <a:r>
              <a:rPr lang="en-GB" sz="3600" dirty="0" smtClean="0"/>
              <a:t>’ and ‘Il </a:t>
            </a:r>
            <a:r>
              <a:rPr lang="en-GB" sz="3600" dirty="0" err="1" smtClean="0"/>
              <a:t>Penseroso</a:t>
            </a:r>
            <a:r>
              <a:rPr lang="en-GB" sz="3600" dirty="0" smtClean="0"/>
              <a:t>’</a:t>
            </a:r>
            <a:br>
              <a:rPr lang="en-GB" sz="3600" dirty="0" smtClean="0"/>
            </a:br>
            <a:r>
              <a:rPr lang="en-GB" sz="3600" dirty="0" smtClean="0"/>
              <a:t>Genre</a:t>
            </a:r>
            <a:endParaRPr lang="en-GB" dirty="0"/>
          </a:p>
        </p:txBody>
      </p:sp>
      <p:sp>
        <p:nvSpPr>
          <p:cNvPr id="3" name="Content Placeholder 2"/>
          <p:cNvSpPr>
            <a:spLocks noGrp="1"/>
          </p:cNvSpPr>
          <p:nvPr>
            <p:ph sz="quarter" idx="1"/>
          </p:nvPr>
        </p:nvSpPr>
        <p:spPr>
          <a:xfrm>
            <a:off x="381000" y="1828800"/>
            <a:ext cx="8385048" cy="4876800"/>
          </a:xfrm>
        </p:spPr>
        <p:txBody>
          <a:bodyPr>
            <a:normAutofit fontScale="85000" lnSpcReduction="20000"/>
          </a:bodyPr>
          <a:lstStyle/>
          <a:p>
            <a:pPr algn="just">
              <a:lnSpc>
                <a:spcPct val="120000"/>
              </a:lnSpc>
              <a:spcBef>
                <a:spcPts val="0"/>
              </a:spcBef>
            </a:pPr>
            <a:r>
              <a:rPr lang="en-GB" dirty="0" smtClean="0"/>
              <a:t>The Grace </a:t>
            </a:r>
            <a:r>
              <a:rPr lang="en-GB" dirty="0" err="1" smtClean="0"/>
              <a:t>Euphrosone</a:t>
            </a:r>
            <a:r>
              <a:rPr lang="en-GB" dirty="0" smtClean="0"/>
              <a:t> (Youthful Mirth) vs. the allegorical figure, Melancholy. </a:t>
            </a:r>
          </a:p>
          <a:p>
            <a:pPr algn="just">
              <a:lnSpc>
                <a:spcPct val="120000"/>
              </a:lnSpc>
              <a:spcBef>
                <a:spcPts val="0"/>
              </a:spcBef>
            </a:pPr>
            <a:endParaRPr lang="en-GB" sz="1000" dirty="0" smtClean="0"/>
          </a:p>
          <a:p>
            <a:pPr algn="just">
              <a:lnSpc>
                <a:spcPct val="120000"/>
              </a:lnSpc>
              <a:spcBef>
                <a:spcPts val="0"/>
              </a:spcBef>
            </a:pPr>
            <a:endParaRPr lang="en-GB" sz="1000" dirty="0" smtClean="0"/>
          </a:p>
          <a:p>
            <a:pPr algn="just">
              <a:lnSpc>
                <a:spcPct val="120000"/>
              </a:lnSpc>
              <a:spcBef>
                <a:spcPts val="0"/>
              </a:spcBef>
            </a:pPr>
            <a:r>
              <a:rPr lang="en-GB" dirty="0" smtClean="0"/>
              <a:t>‘</a:t>
            </a:r>
            <a:r>
              <a:rPr lang="en-GB" dirty="0" err="1" smtClean="0"/>
              <a:t>L’Allegro</a:t>
            </a:r>
            <a:r>
              <a:rPr lang="en-GB" dirty="0" smtClean="0"/>
              <a:t>’ : low culture: pastoral and literary genres harmonious with it: rural folk and fairy tales of Queen </a:t>
            </a:r>
            <a:r>
              <a:rPr lang="en-GB" dirty="0" err="1" smtClean="0"/>
              <a:t>Mab</a:t>
            </a:r>
            <a:r>
              <a:rPr lang="en-GB" dirty="0" smtClean="0"/>
              <a:t> and Goblin; court masques and pageants</a:t>
            </a:r>
          </a:p>
          <a:p>
            <a:pPr algn="just">
              <a:lnSpc>
                <a:spcPct val="120000"/>
              </a:lnSpc>
              <a:spcBef>
                <a:spcPts val="0"/>
              </a:spcBef>
            </a:pPr>
            <a:endParaRPr lang="en-GB" sz="1000" dirty="0" smtClean="0"/>
          </a:p>
          <a:p>
            <a:pPr algn="just">
              <a:lnSpc>
                <a:spcPct val="120000"/>
              </a:lnSpc>
              <a:spcBef>
                <a:spcPts val="0"/>
              </a:spcBef>
            </a:pPr>
            <a:r>
              <a:rPr lang="en-GB" dirty="0" smtClean="0"/>
              <a:t>‘Il </a:t>
            </a:r>
            <a:r>
              <a:rPr lang="en-GB" dirty="0" err="1" smtClean="0"/>
              <a:t>Penseroso</a:t>
            </a:r>
            <a:r>
              <a:rPr lang="en-GB" dirty="0" smtClean="0"/>
              <a:t>’: high culture: romance and values of a solitary scholar errant who wonders through a mysterious gothic landscape, and enjoys the esoteric philosophy of Plato and Hermes </a:t>
            </a:r>
            <a:r>
              <a:rPr lang="en-GB" dirty="0" err="1" smtClean="0"/>
              <a:t>Trismegistus</a:t>
            </a:r>
            <a:r>
              <a:rPr lang="en-GB" dirty="0" smtClean="0"/>
              <a:t>, allegory, Greek tragedies, </a:t>
            </a:r>
            <a:r>
              <a:rPr lang="en-GB" dirty="0" err="1" smtClean="0"/>
              <a:t>bardic</a:t>
            </a:r>
            <a:r>
              <a:rPr lang="en-GB" dirty="0" smtClean="0"/>
              <a:t> hymns like those of Orpheus, and Christian hymns</a:t>
            </a:r>
          </a:p>
          <a:p>
            <a:pPr>
              <a:buNone/>
            </a:pPr>
            <a:r>
              <a:rPr lang="en-GB" dirty="0" smtClean="0"/>
              <a:t>					</a:t>
            </a:r>
            <a:r>
              <a:rPr lang="en-GB" sz="2400" dirty="0" smtClean="0"/>
              <a:t>(Peter Mitchell, lecture notes)</a:t>
            </a:r>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a:t>
            </a:r>
            <a:r>
              <a:rPr lang="en-GB" dirty="0" err="1" smtClean="0"/>
              <a:t>L’Allegro</a:t>
            </a:r>
            <a:r>
              <a:rPr lang="en-GB" dirty="0" smtClean="0"/>
              <a:t>’ and ‘Il </a:t>
            </a:r>
            <a:r>
              <a:rPr lang="en-GB" dirty="0" err="1" smtClean="0"/>
              <a:t>Penseroso</a:t>
            </a:r>
            <a:r>
              <a:rPr lang="en-GB" dirty="0" smtClean="0"/>
              <a:t>’</a:t>
            </a:r>
            <a:br>
              <a:rPr lang="en-GB" dirty="0" smtClean="0"/>
            </a:br>
            <a:r>
              <a:rPr lang="en-GB" sz="3100" dirty="0" smtClean="0"/>
              <a:t>relationship between the two poems</a:t>
            </a:r>
            <a:endParaRPr lang="en-GB" dirty="0"/>
          </a:p>
        </p:txBody>
      </p:sp>
      <p:sp>
        <p:nvSpPr>
          <p:cNvPr id="3" name="Content Placeholder 2"/>
          <p:cNvSpPr>
            <a:spLocks noGrp="1"/>
          </p:cNvSpPr>
          <p:nvPr>
            <p:ph sz="quarter" idx="1"/>
          </p:nvPr>
        </p:nvSpPr>
        <p:spPr>
          <a:xfrm>
            <a:off x="381000" y="1752600"/>
            <a:ext cx="8229600" cy="4800600"/>
          </a:xfrm>
        </p:spPr>
        <p:txBody>
          <a:bodyPr>
            <a:normAutofit lnSpcReduction="10000"/>
          </a:bodyPr>
          <a:lstStyle/>
          <a:p>
            <a:pPr algn="just">
              <a:lnSpc>
                <a:spcPct val="120000"/>
              </a:lnSpc>
              <a:spcBef>
                <a:spcPts val="0"/>
              </a:spcBef>
              <a:buNone/>
            </a:pPr>
            <a:r>
              <a:rPr lang="en-GB" dirty="0" smtClean="0"/>
              <a:t>	‘</a:t>
            </a:r>
            <a:r>
              <a:rPr lang="en-GB" i="1" dirty="0" err="1" smtClean="0"/>
              <a:t>L’Allegro</a:t>
            </a:r>
            <a:r>
              <a:rPr lang="en-GB" dirty="0" smtClean="0"/>
              <a:t> and </a:t>
            </a:r>
            <a:r>
              <a:rPr lang="en-GB" i="1" dirty="0" smtClean="0"/>
              <a:t>Il </a:t>
            </a:r>
            <a:r>
              <a:rPr lang="en-GB" i="1" dirty="0" err="1" smtClean="0"/>
              <a:t>Penseroso</a:t>
            </a:r>
            <a:r>
              <a:rPr lang="en-GB" i="1" dirty="0" smtClean="0"/>
              <a:t> </a:t>
            </a:r>
            <a:r>
              <a:rPr lang="en-GB" dirty="0" smtClean="0"/>
              <a:t>are the finest expressions of Milton’s joyous and sensitive poetic nature at a moment of his life when he could still indulge a dilettante enthusiasm for beauty in nature and all the manifold delights of music, books, society, and self-pleasing reverie without the intrusion of either his moral idealism or of his </a:t>
            </a:r>
            <a:r>
              <a:rPr lang="en-GB" dirty="0" err="1" smtClean="0"/>
              <a:t>intenser</a:t>
            </a:r>
            <a:r>
              <a:rPr lang="en-GB" dirty="0" smtClean="0"/>
              <a:t> personal passion.’</a:t>
            </a:r>
          </a:p>
          <a:p>
            <a:pPr>
              <a:lnSpc>
                <a:spcPct val="120000"/>
              </a:lnSpc>
              <a:spcBef>
                <a:spcPts val="0"/>
              </a:spcBef>
              <a:buNone/>
            </a:pPr>
            <a:r>
              <a:rPr lang="en-GB" dirty="0" smtClean="0"/>
              <a:t>						(Hanford 1927, 118-20)</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dirty="0" smtClean="0"/>
              <a:t>‘</a:t>
            </a:r>
            <a:r>
              <a:rPr lang="en-GB" sz="3600" dirty="0" err="1" smtClean="0"/>
              <a:t>L’Allegro</a:t>
            </a:r>
            <a:r>
              <a:rPr lang="en-GB" sz="3600" dirty="0" smtClean="0"/>
              <a:t>’ and ‘Il </a:t>
            </a:r>
            <a:r>
              <a:rPr lang="en-GB" sz="3600" dirty="0" err="1" smtClean="0"/>
              <a:t>Penseroso</a:t>
            </a:r>
            <a:r>
              <a:rPr lang="en-GB" sz="3600" dirty="0" smtClean="0"/>
              <a:t>’</a:t>
            </a:r>
            <a:br>
              <a:rPr lang="en-GB" sz="3600" dirty="0" smtClean="0"/>
            </a:br>
            <a:r>
              <a:rPr lang="en-GB" sz="3200" dirty="0" smtClean="0"/>
              <a:t>relationship between the two poems</a:t>
            </a:r>
            <a:endParaRPr lang="en-GB" sz="3600" dirty="0"/>
          </a:p>
        </p:txBody>
      </p:sp>
      <p:sp>
        <p:nvSpPr>
          <p:cNvPr id="3" name="Content Placeholder 2"/>
          <p:cNvSpPr>
            <a:spLocks noGrp="1"/>
          </p:cNvSpPr>
          <p:nvPr>
            <p:ph sz="quarter" idx="1"/>
          </p:nvPr>
        </p:nvSpPr>
        <p:spPr>
          <a:xfrm>
            <a:off x="381000" y="1752600"/>
            <a:ext cx="8385048" cy="4343400"/>
          </a:xfrm>
        </p:spPr>
        <p:txBody>
          <a:bodyPr>
            <a:normAutofit fontScale="92500" lnSpcReduction="20000"/>
          </a:bodyPr>
          <a:lstStyle/>
          <a:p>
            <a:pPr algn="just">
              <a:lnSpc>
                <a:spcPct val="120000"/>
              </a:lnSpc>
              <a:spcBef>
                <a:spcPts val="0"/>
              </a:spcBef>
              <a:buNone/>
            </a:pPr>
            <a:r>
              <a:rPr lang="en-GB" dirty="0" smtClean="0"/>
              <a:t>	‘Biographers have made [the poems] stand (too much so indeed) for the tone of Milton’s Horton period in contrast with the Puritan severity of his later life and work. They represent, after all, but a holiday moment in a life already deeply serious, and to this kind of holiday Milton could always in some degree return.’ Even so: ‘It is with deliberate consistency that he excludes from focus everything which could not consistently be brought within the limits of a fine amateurism.’ </a:t>
            </a:r>
          </a:p>
          <a:p>
            <a:pPr>
              <a:lnSpc>
                <a:spcPct val="120000"/>
              </a:lnSpc>
              <a:spcBef>
                <a:spcPts val="0"/>
              </a:spcBef>
              <a:buNone/>
            </a:pPr>
            <a:r>
              <a:rPr lang="en-GB" dirty="0" smtClean="0"/>
              <a:t>						(Hanford 1927, 118-20)</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04800" y="1752600"/>
            <a:ext cx="8461248" cy="4876800"/>
          </a:xfrm>
        </p:spPr>
        <p:txBody>
          <a:bodyPr>
            <a:normAutofit fontScale="70000" lnSpcReduction="20000"/>
          </a:bodyPr>
          <a:lstStyle/>
          <a:p>
            <a:pPr algn="just">
              <a:buNone/>
            </a:pPr>
            <a:r>
              <a:rPr lang="en-GB" dirty="0" smtClean="0"/>
              <a:t>	Do they constitute parts of a larger structure which unifies them?</a:t>
            </a:r>
          </a:p>
          <a:p>
            <a:pPr algn="just">
              <a:buNone/>
            </a:pPr>
            <a:r>
              <a:rPr lang="en-GB" dirty="0" smtClean="0"/>
              <a:t> </a:t>
            </a:r>
          </a:p>
          <a:p>
            <a:pPr algn="just">
              <a:lnSpc>
                <a:spcPct val="120000"/>
              </a:lnSpc>
              <a:spcBef>
                <a:spcPts val="0"/>
              </a:spcBef>
              <a:buNone/>
            </a:pPr>
            <a:r>
              <a:rPr lang="en-GB" dirty="0" smtClean="0"/>
              <a:t>	‘The seeming separateness of the two poems is a part of Milton’s strategy: both play and study are given full and fair treatment before they are incorporated into a unified vision […] Milton takes a common argument – which is superior, the life of careless ease or of diligent study? – an argument his readers would expect to be solved in favour of study. He upsets that expectation by presenting both courses so favourably that initially there appears to be a standoff. Then, at the end of </a:t>
            </a:r>
            <a:r>
              <a:rPr lang="en-GB" i="1" dirty="0" smtClean="0"/>
              <a:t>Il </a:t>
            </a:r>
            <a:r>
              <a:rPr lang="en-GB" i="1" dirty="0" err="1" smtClean="0"/>
              <a:t>Penseroso</a:t>
            </a:r>
            <a:r>
              <a:rPr lang="en-GB" dirty="0" smtClean="0"/>
              <a:t>, he provides a key that upsets the balance in favour of melancholy, and the reader can then go back to discover the limitations of mirth […] The two poems are made up of parallels that are at the same time contrasts; the activities of </a:t>
            </a:r>
            <a:r>
              <a:rPr lang="en-GB" i="1" dirty="0" smtClean="0"/>
              <a:t>Il </a:t>
            </a:r>
            <a:r>
              <a:rPr lang="en-GB" i="1" dirty="0" err="1" smtClean="0"/>
              <a:t>Penseroso</a:t>
            </a:r>
            <a:r>
              <a:rPr lang="en-GB" i="1" dirty="0" smtClean="0"/>
              <a:t> </a:t>
            </a:r>
            <a:r>
              <a:rPr lang="en-GB" dirty="0" smtClean="0"/>
              <a:t>compliment those of </a:t>
            </a:r>
            <a:r>
              <a:rPr lang="en-GB" i="1" dirty="0" err="1" smtClean="0"/>
              <a:t>L’Allegro</a:t>
            </a:r>
            <a:r>
              <a:rPr lang="en-GB" dirty="0" smtClean="0"/>
              <a:t>, but at each point they are nearer to the contemplation of God.’  (Miller 1971, 126)</a:t>
            </a:r>
          </a:p>
        </p:txBody>
      </p:sp>
      <p:sp>
        <p:nvSpPr>
          <p:cNvPr id="4" name="Title 1"/>
          <p:cNvSpPr>
            <a:spLocks noGrp="1"/>
          </p:cNvSpPr>
          <p:nvPr>
            <p:ph type="title"/>
          </p:nvPr>
        </p:nvSpPr>
        <p:spPr/>
        <p:txBody>
          <a:bodyPr>
            <a:normAutofit fontScale="90000"/>
          </a:bodyPr>
          <a:lstStyle/>
          <a:p>
            <a:pPr algn="ctr"/>
            <a:r>
              <a:rPr lang="en-GB" dirty="0" smtClean="0"/>
              <a:t>‘</a:t>
            </a:r>
            <a:r>
              <a:rPr lang="en-GB" dirty="0" err="1" smtClean="0"/>
              <a:t>L’Allegro</a:t>
            </a:r>
            <a:r>
              <a:rPr lang="en-GB" dirty="0" smtClean="0"/>
              <a:t>’ and ‘Il </a:t>
            </a:r>
            <a:r>
              <a:rPr lang="en-GB" dirty="0" err="1" smtClean="0"/>
              <a:t>Penseroso</a:t>
            </a:r>
            <a:r>
              <a:rPr lang="en-GB" dirty="0" smtClean="0"/>
              <a:t>’</a:t>
            </a:r>
            <a:br>
              <a:rPr lang="en-GB" dirty="0" smtClean="0"/>
            </a:br>
            <a:r>
              <a:rPr lang="en-GB" sz="3100" dirty="0" smtClean="0"/>
              <a:t>relationship between the two poems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a:t>
            </a:r>
            <a:r>
              <a:rPr lang="en-GB" sz="4000" dirty="0" err="1" smtClean="0"/>
              <a:t>L’Allegro</a:t>
            </a:r>
            <a:r>
              <a:rPr lang="en-GB" sz="4000" dirty="0" smtClean="0"/>
              <a:t>’ and ‘Il </a:t>
            </a:r>
            <a:r>
              <a:rPr lang="en-GB" sz="4000" dirty="0" err="1" smtClean="0"/>
              <a:t>Penseroso</a:t>
            </a:r>
            <a:r>
              <a:rPr lang="en-GB" sz="4000" dirty="0" smtClean="0"/>
              <a:t>’</a:t>
            </a:r>
            <a:br>
              <a:rPr lang="en-GB" sz="4000" dirty="0" smtClean="0"/>
            </a:br>
            <a:r>
              <a:rPr lang="en-GB" sz="3100" dirty="0" smtClean="0"/>
              <a:t>relationship between the two poems</a:t>
            </a:r>
            <a:endParaRPr lang="en-GB" dirty="0"/>
          </a:p>
        </p:txBody>
      </p:sp>
      <p:sp>
        <p:nvSpPr>
          <p:cNvPr id="3" name="Content Placeholder 2"/>
          <p:cNvSpPr>
            <a:spLocks noGrp="1"/>
          </p:cNvSpPr>
          <p:nvPr>
            <p:ph sz="quarter" idx="1"/>
          </p:nvPr>
        </p:nvSpPr>
        <p:spPr>
          <a:xfrm>
            <a:off x="457200" y="1600200"/>
            <a:ext cx="8308848" cy="5029200"/>
          </a:xfrm>
        </p:spPr>
        <p:txBody>
          <a:bodyPr>
            <a:normAutofit fontScale="77500" lnSpcReduction="20000"/>
          </a:bodyPr>
          <a:lstStyle/>
          <a:p>
            <a:pPr algn="just"/>
            <a:r>
              <a:rPr lang="en-GB" dirty="0" smtClean="0"/>
              <a:t>Psychology – the value of education</a:t>
            </a:r>
          </a:p>
          <a:p>
            <a:pPr lvl="1" algn="just"/>
            <a:r>
              <a:rPr lang="en-GB" dirty="0" smtClean="0"/>
              <a:t>Progress of the soul through the complementary disorders of black melancholy and vein deluding joy</a:t>
            </a:r>
          </a:p>
          <a:p>
            <a:pPr lvl="1" algn="just"/>
            <a:r>
              <a:rPr lang="en-GB" dirty="0" smtClean="0"/>
              <a:t>Black melancholy – term from Galen</a:t>
            </a:r>
          </a:p>
          <a:p>
            <a:pPr lvl="1" algn="just"/>
            <a:r>
              <a:rPr lang="en-GB" dirty="0" smtClean="0"/>
              <a:t>Golden melancholy – concern of poets, thought to give rise not to depression, despondency and madness but to artistic achievements </a:t>
            </a:r>
          </a:p>
          <a:p>
            <a:pPr algn="just"/>
            <a:r>
              <a:rPr lang="en-GB" dirty="0" smtClean="0"/>
              <a:t>Christian belief and virtue – its relation to classical learning and pagan sensuality </a:t>
            </a:r>
          </a:p>
          <a:p>
            <a:pPr lvl="1" algn="just"/>
            <a:r>
              <a:rPr lang="en-GB" i="1" dirty="0" smtClean="0"/>
              <a:t>Nativity Ode: </a:t>
            </a:r>
            <a:r>
              <a:rPr lang="en-GB" dirty="0" smtClean="0"/>
              <a:t>banishment of pagan gods and nymphs by the incarnation, death and resurrection of the Son of God – does not happen without ‘a voice of weeping’ and ‘loud lament’</a:t>
            </a:r>
          </a:p>
          <a:p>
            <a:pPr lvl="1" algn="just"/>
            <a:r>
              <a:rPr lang="en-GB" dirty="0" smtClean="0"/>
              <a:t>The two poems suggest that there may be a place for the unselfconscious joys and mirth of sensuous pastoral if they lead one out of despair and towards Christian contemplation and divine melancholy</a:t>
            </a:r>
          </a:p>
          <a:p>
            <a:pPr lvl="1" algn="just">
              <a:buNone/>
            </a:pPr>
            <a:r>
              <a:rPr lang="en-GB" dirty="0" smtClean="0"/>
              <a:t>	‘[T]he pleasures of this earth in innocence are exquisite, but if they become the goal, they are […] only ‘vain deluding joys’ </a:t>
            </a:r>
          </a:p>
          <a:p>
            <a:pPr lvl="1">
              <a:buNone/>
            </a:pPr>
            <a:r>
              <a:rPr lang="en-GB" dirty="0" smtClean="0"/>
              <a:t>						(Miller 1971 128, 129)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dirty="0" smtClean="0"/>
              <a:t> John Milton</a:t>
            </a:r>
            <a:endParaRPr lang="en-GB" dirty="0"/>
          </a:p>
        </p:txBody>
      </p:sp>
      <p:sp>
        <p:nvSpPr>
          <p:cNvPr id="3" name="Title 2"/>
          <p:cNvSpPr>
            <a:spLocks noGrp="1"/>
          </p:cNvSpPr>
          <p:nvPr>
            <p:ph type="title"/>
          </p:nvPr>
        </p:nvSpPr>
        <p:spPr/>
        <p:txBody>
          <a:bodyPr/>
          <a:lstStyle/>
          <a:p>
            <a:r>
              <a:rPr lang="en-GB" dirty="0" err="1" smtClean="0"/>
              <a:t>Comus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Ideas for reading </a:t>
            </a:r>
            <a:r>
              <a:rPr lang="en-GB" i="1" dirty="0" err="1" smtClean="0"/>
              <a:t>Comus</a:t>
            </a:r>
            <a:r>
              <a:rPr lang="en-GB" dirty="0" smtClean="0"/>
              <a:t>:</a:t>
            </a:r>
            <a:endParaRPr lang="en-GB" dirty="0"/>
          </a:p>
        </p:txBody>
      </p:sp>
      <p:sp>
        <p:nvSpPr>
          <p:cNvPr id="3" name="Content Placeholder 2"/>
          <p:cNvSpPr>
            <a:spLocks noGrp="1"/>
          </p:cNvSpPr>
          <p:nvPr>
            <p:ph sz="quarter" idx="1"/>
          </p:nvPr>
        </p:nvSpPr>
        <p:spPr>
          <a:xfrm>
            <a:off x="381000" y="1828800"/>
            <a:ext cx="8385048" cy="4572000"/>
          </a:xfrm>
        </p:spPr>
        <p:txBody>
          <a:bodyPr>
            <a:normAutofit fontScale="92500" lnSpcReduction="10000"/>
          </a:bodyPr>
          <a:lstStyle/>
          <a:p>
            <a:r>
              <a:rPr lang="en-GB" i="1" dirty="0" err="1" smtClean="0"/>
              <a:t>Comus</a:t>
            </a:r>
            <a:r>
              <a:rPr lang="en-GB" i="1" dirty="0" smtClean="0"/>
              <a:t> </a:t>
            </a:r>
            <a:r>
              <a:rPr lang="en-GB" dirty="0" smtClean="0"/>
              <a:t>as visionary or utopian</a:t>
            </a:r>
          </a:p>
          <a:p>
            <a:r>
              <a:rPr lang="en-GB" i="1" dirty="0" err="1" smtClean="0"/>
              <a:t>Comus</a:t>
            </a:r>
            <a:r>
              <a:rPr lang="en-GB" dirty="0" smtClean="0"/>
              <a:t> as political</a:t>
            </a:r>
          </a:p>
          <a:p>
            <a:pPr lvl="1"/>
            <a:r>
              <a:rPr lang="en-GB" dirty="0" smtClean="0"/>
              <a:t>The ambiguity of Milton’s relationship with court culture – his vacillation over the courtliness of the masque genre and its aristocratic audience </a:t>
            </a:r>
          </a:p>
          <a:p>
            <a:pPr lvl="1"/>
            <a:r>
              <a:rPr lang="en-GB" dirty="0" smtClean="0"/>
              <a:t>Can we distinguish Milton’s masque from more traditional courtly masques? </a:t>
            </a:r>
          </a:p>
          <a:p>
            <a:r>
              <a:rPr lang="en-GB" dirty="0" smtClean="0"/>
              <a:t>In relation to Milton’s protestant thinking; his </a:t>
            </a:r>
            <a:r>
              <a:rPr lang="en-GB" dirty="0" err="1" smtClean="0"/>
              <a:t>Spensarian</a:t>
            </a:r>
            <a:r>
              <a:rPr lang="en-GB" dirty="0" smtClean="0"/>
              <a:t> inheritance </a:t>
            </a:r>
          </a:p>
          <a:p>
            <a:pPr lvl="1"/>
            <a:r>
              <a:rPr lang="en-GB" dirty="0" smtClean="0"/>
              <a:t>In relation to Milton’s ideas about chastity, and how he distinguishes between innocence and virtue</a:t>
            </a:r>
          </a:p>
          <a:p>
            <a:endParaRPr lang="en-GB" dirty="0" smtClean="0"/>
          </a:p>
          <a:p>
            <a:endParaRPr lang="en-GB" dirty="0" smtClean="0"/>
          </a:p>
          <a:p>
            <a:endParaRPr lang="en-GB" dirty="0" smtClean="0"/>
          </a:p>
          <a:p>
            <a:endParaRPr lang="en-GB" dirty="0" smtClean="0"/>
          </a:p>
          <a:p>
            <a:pPr>
              <a:buNone/>
            </a:pP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A Masque at Ludlow / </a:t>
            </a:r>
            <a:r>
              <a:rPr lang="en-GB" i="1" dirty="0" err="1" smtClean="0"/>
              <a:t>Comus</a:t>
            </a:r>
            <a:endParaRPr lang="en-GB" i="1" dirty="0"/>
          </a:p>
        </p:txBody>
      </p:sp>
      <p:sp>
        <p:nvSpPr>
          <p:cNvPr id="3" name="Content Placeholder 2"/>
          <p:cNvSpPr>
            <a:spLocks noGrp="1"/>
          </p:cNvSpPr>
          <p:nvPr>
            <p:ph sz="quarter" idx="1"/>
          </p:nvPr>
        </p:nvSpPr>
        <p:spPr>
          <a:xfrm>
            <a:off x="152400" y="1600200"/>
            <a:ext cx="8839200" cy="5257800"/>
          </a:xfrm>
        </p:spPr>
        <p:txBody>
          <a:bodyPr>
            <a:normAutofit fontScale="77500" lnSpcReduction="20000"/>
          </a:bodyPr>
          <a:lstStyle/>
          <a:p>
            <a:pPr>
              <a:lnSpc>
                <a:spcPct val="120000"/>
              </a:lnSpc>
              <a:spcBef>
                <a:spcPts val="0"/>
              </a:spcBef>
            </a:pPr>
            <a:r>
              <a:rPr lang="en-GB" dirty="0" smtClean="0"/>
              <a:t>1637 title page: ‘Presented a Ludlow Castle 1643: on </a:t>
            </a:r>
            <a:r>
              <a:rPr lang="en-GB" dirty="0" err="1" smtClean="0"/>
              <a:t>Michaelmas</a:t>
            </a:r>
            <a:r>
              <a:rPr lang="en-GB" dirty="0" smtClean="0"/>
              <a:t> Night, before the Right Honourable John, Earl of Bridgewater, Viscount </a:t>
            </a:r>
            <a:r>
              <a:rPr lang="en-GB" dirty="0" err="1" smtClean="0"/>
              <a:t>Brackley</a:t>
            </a:r>
            <a:r>
              <a:rPr lang="en-GB" dirty="0" smtClean="0"/>
              <a:t>, Lord President of Wales, and One of His Majesty’s Most Honourable “Privy Council”</a:t>
            </a:r>
          </a:p>
          <a:p>
            <a:pPr>
              <a:lnSpc>
                <a:spcPct val="120000"/>
              </a:lnSpc>
              <a:spcBef>
                <a:spcPts val="0"/>
              </a:spcBef>
            </a:pPr>
            <a:endParaRPr lang="en-GB" sz="900" dirty="0" smtClean="0"/>
          </a:p>
          <a:p>
            <a:pPr>
              <a:lnSpc>
                <a:spcPct val="120000"/>
              </a:lnSpc>
              <a:spcBef>
                <a:spcPts val="0"/>
              </a:spcBef>
            </a:pPr>
            <a:r>
              <a:rPr lang="en-GB" dirty="0" err="1" smtClean="0"/>
              <a:t>Michaelmas</a:t>
            </a:r>
            <a:r>
              <a:rPr lang="en-GB" dirty="0" smtClean="0"/>
              <a:t>: the feast of St Michael and All Angels, 29</a:t>
            </a:r>
            <a:r>
              <a:rPr lang="en-GB" baseline="30000" dirty="0" smtClean="0"/>
              <a:t>th</a:t>
            </a:r>
            <a:r>
              <a:rPr lang="en-GB" dirty="0" smtClean="0"/>
              <a:t> September – </a:t>
            </a:r>
          </a:p>
          <a:p>
            <a:pPr>
              <a:lnSpc>
                <a:spcPct val="120000"/>
              </a:lnSpc>
              <a:spcBef>
                <a:spcPts val="0"/>
              </a:spcBef>
            </a:pPr>
            <a:endParaRPr lang="en-GB" sz="1100" dirty="0" smtClean="0"/>
          </a:p>
          <a:p>
            <a:pPr>
              <a:lnSpc>
                <a:spcPct val="120000"/>
              </a:lnSpc>
              <a:spcBef>
                <a:spcPts val="0"/>
              </a:spcBef>
              <a:buNone/>
            </a:pPr>
            <a:r>
              <a:rPr lang="en-GB" dirty="0" smtClean="0"/>
              <a:t>	‘</a:t>
            </a:r>
            <a:r>
              <a:rPr lang="en-GB" dirty="0" err="1" smtClean="0"/>
              <a:t>Michaelmas</a:t>
            </a:r>
            <a:r>
              <a:rPr lang="en-GB" dirty="0" smtClean="0"/>
              <a:t> was traditionally the date on which newly elected or appointed officials took office, and this particular </a:t>
            </a:r>
            <a:r>
              <a:rPr lang="en-GB" dirty="0" err="1" smtClean="0"/>
              <a:t>Michaelmas</a:t>
            </a:r>
            <a:r>
              <a:rPr lang="en-GB" dirty="0" smtClean="0"/>
              <a:t> was the night of the Earl of Bridgewater’s formal installation as Lord Lieutenant of Wales and the border counties’ (Leah, in Corns 2003, 233) and President of the Council in the Marches of Wales.</a:t>
            </a:r>
          </a:p>
          <a:p>
            <a:pPr>
              <a:lnSpc>
                <a:spcPct val="120000"/>
              </a:lnSpc>
              <a:spcBef>
                <a:spcPts val="0"/>
              </a:spcBef>
            </a:pPr>
            <a:endParaRPr lang="en-GB" sz="1100" dirty="0" smtClean="0"/>
          </a:p>
          <a:p>
            <a:pPr>
              <a:lnSpc>
                <a:spcPct val="120000"/>
              </a:lnSpc>
              <a:spcBef>
                <a:spcPts val="0"/>
              </a:spcBef>
              <a:buNone/>
            </a:pPr>
            <a:r>
              <a:rPr lang="en-GB" dirty="0" smtClean="0"/>
              <a:t>	As Lord Lieutenant of Wales Sir John was ‘charged with keeping order and presiding over the council, an important court of law that had been granted special jurisdiction over ‘unlawful games’, adultery and other sexual offences.’ (ibid, 234)</a:t>
            </a:r>
          </a:p>
          <a:p>
            <a:pPr>
              <a:lnSpc>
                <a:spcPct val="120000"/>
              </a:lnSpc>
              <a:spcBef>
                <a:spcPts val="0"/>
              </a:spcBef>
            </a:pPr>
            <a:endParaRPr lang="en-GB"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676400"/>
            <a:ext cx="8534400" cy="4953000"/>
          </a:xfrm>
        </p:spPr>
        <p:txBody>
          <a:bodyPr>
            <a:normAutofit fontScale="85000" lnSpcReduction="20000"/>
          </a:bodyPr>
          <a:lstStyle/>
          <a:p>
            <a:pPr>
              <a:lnSpc>
                <a:spcPct val="110000"/>
              </a:lnSpc>
              <a:spcBef>
                <a:spcPts val="0"/>
              </a:spcBef>
            </a:pPr>
            <a:r>
              <a:rPr lang="en-GB" dirty="0" smtClean="0"/>
              <a:t>The genre of the masque – a courtly genre</a:t>
            </a:r>
          </a:p>
          <a:p>
            <a:pPr>
              <a:lnSpc>
                <a:spcPct val="110000"/>
              </a:lnSpc>
              <a:spcBef>
                <a:spcPts val="0"/>
              </a:spcBef>
            </a:pPr>
            <a:endParaRPr lang="en-GB" sz="900" dirty="0" smtClean="0"/>
          </a:p>
          <a:p>
            <a:pPr>
              <a:lnSpc>
                <a:spcPct val="110000"/>
              </a:lnSpc>
              <a:spcBef>
                <a:spcPts val="0"/>
              </a:spcBef>
            </a:pPr>
            <a:r>
              <a:rPr lang="en-GB" dirty="0" smtClean="0"/>
              <a:t>Highly popular in the reign of James I</a:t>
            </a:r>
          </a:p>
          <a:p>
            <a:pPr>
              <a:lnSpc>
                <a:spcPct val="110000"/>
              </a:lnSpc>
              <a:spcBef>
                <a:spcPts val="0"/>
              </a:spcBef>
            </a:pPr>
            <a:endParaRPr lang="en-GB" sz="900" dirty="0" smtClean="0"/>
          </a:p>
          <a:p>
            <a:pPr>
              <a:lnSpc>
                <a:spcPct val="110000"/>
              </a:lnSpc>
              <a:spcBef>
                <a:spcPts val="0"/>
              </a:spcBef>
            </a:pPr>
            <a:r>
              <a:rPr lang="en-GB" dirty="0" smtClean="0"/>
              <a:t>Why do we find Milton – a Protestant / Puritan, parliamentarian, later to become staunch opponent of the king and defender of regicide – writing in a courtly genre? Ambition to move in court circles? (cf. Spenser, Sidney)</a:t>
            </a:r>
          </a:p>
          <a:p>
            <a:pPr>
              <a:lnSpc>
                <a:spcPct val="110000"/>
              </a:lnSpc>
              <a:spcBef>
                <a:spcPts val="0"/>
              </a:spcBef>
            </a:pPr>
            <a:endParaRPr lang="en-GB" sz="900" dirty="0" smtClean="0"/>
          </a:p>
          <a:p>
            <a:pPr>
              <a:lnSpc>
                <a:spcPct val="110000"/>
              </a:lnSpc>
              <a:spcBef>
                <a:spcPts val="0"/>
              </a:spcBef>
            </a:pPr>
            <a:r>
              <a:rPr lang="en-GB" dirty="0" smtClean="0"/>
              <a:t>But – the </a:t>
            </a:r>
            <a:r>
              <a:rPr lang="en-GB" dirty="0" err="1" smtClean="0"/>
              <a:t>Egertons</a:t>
            </a:r>
            <a:r>
              <a:rPr lang="en-GB" dirty="0" smtClean="0"/>
              <a:t>, especially the countess and her daughters, had Puritan leanings and were patrons of the </a:t>
            </a:r>
            <a:r>
              <a:rPr lang="en-GB" dirty="0" err="1" smtClean="0"/>
              <a:t>Spensarian</a:t>
            </a:r>
            <a:r>
              <a:rPr lang="en-GB" dirty="0" smtClean="0"/>
              <a:t> line of poets</a:t>
            </a:r>
          </a:p>
          <a:p>
            <a:pPr>
              <a:lnSpc>
                <a:spcPct val="110000"/>
              </a:lnSpc>
              <a:spcBef>
                <a:spcPts val="0"/>
              </a:spcBef>
            </a:pPr>
            <a:endParaRPr lang="en-GB" sz="900" dirty="0" smtClean="0"/>
          </a:p>
          <a:p>
            <a:pPr>
              <a:lnSpc>
                <a:spcPct val="110000"/>
              </a:lnSpc>
              <a:spcBef>
                <a:spcPts val="0"/>
              </a:spcBef>
            </a:pPr>
            <a:r>
              <a:rPr lang="en-GB" dirty="0" smtClean="0"/>
              <a:t>Milton’s version of a masque </a:t>
            </a:r>
          </a:p>
          <a:p>
            <a:pPr lvl="1">
              <a:lnSpc>
                <a:spcPct val="110000"/>
              </a:lnSpc>
              <a:spcBef>
                <a:spcPts val="0"/>
              </a:spcBef>
            </a:pPr>
            <a:r>
              <a:rPr lang="en-GB" i="1" dirty="0" err="1" smtClean="0"/>
              <a:t>Comus</a:t>
            </a:r>
            <a:r>
              <a:rPr lang="en-GB" dirty="0" smtClean="0"/>
              <a:t> – not lavish but frugal</a:t>
            </a:r>
          </a:p>
          <a:p>
            <a:pPr lvl="1">
              <a:lnSpc>
                <a:spcPct val="110000"/>
              </a:lnSpc>
              <a:spcBef>
                <a:spcPts val="0"/>
              </a:spcBef>
            </a:pPr>
            <a:r>
              <a:rPr lang="en-GB" dirty="0" smtClean="0"/>
              <a:t>Having more dialogue than was usual for a masque</a:t>
            </a:r>
          </a:p>
          <a:p>
            <a:endParaRPr lang="en-GB" dirty="0" smtClean="0"/>
          </a:p>
          <a:p>
            <a:endParaRPr lang="en-GB" dirty="0" smtClean="0"/>
          </a:p>
          <a:p>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612648" y="1600200"/>
            <a:ext cx="8153400" cy="4800600"/>
          </a:xfrm>
        </p:spPr>
        <p:txBody>
          <a:bodyPr>
            <a:normAutofit fontScale="85000" lnSpcReduction="10000"/>
          </a:bodyPr>
          <a:lstStyle/>
          <a:p>
            <a:pPr>
              <a:lnSpc>
                <a:spcPct val="120000"/>
              </a:lnSpc>
              <a:spcBef>
                <a:spcPts val="0"/>
              </a:spcBef>
            </a:pPr>
            <a:r>
              <a:rPr lang="en-GB" dirty="0" smtClean="0"/>
              <a:t>The spread of Puritanism</a:t>
            </a:r>
          </a:p>
          <a:p>
            <a:pPr>
              <a:lnSpc>
                <a:spcPct val="120000"/>
              </a:lnSpc>
              <a:spcBef>
                <a:spcPts val="0"/>
              </a:spcBef>
            </a:pPr>
            <a:endParaRPr lang="en-GB" sz="900" dirty="0" smtClean="0"/>
          </a:p>
          <a:p>
            <a:pPr lvl="1">
              <a:lnSpc>
                <a:spcPct val="120000"/>
              </a:lnSpc>
              <a:spcBef>
                <a:spcPts val="0"/>
              </a:spcBef>
            </a:pPr>
            <a:r>
              <a:rPr lang="en-GB" dirty="0" smtClean="0"/>
              <a:t>From its hotspots such as London, and rural industrial areas such as Essex, Somerset and the West Riding of Yorkshire, to the residually Catholic areas such as parts of the north, Wales and the south west. </a:t>
            </a:r>
          </a:p>
          <a:p>
            <a:pPr>
              <a:lnSpc>
                <a:spcPct val="120000"/>
              </a:lnSpc>
              <a:spcBef>
                <a:spcPts val="0"/>
              </a:spcBef>
            </a:pPr>
            <a:endParaRPr lang="en-GB" sz="900" dirty="0" smtClean="0"/>
          </a:p>
          <a:p>
            <a:pPr>
              <a:lnSpc>
                <a:spcPct val="120000"/>
              </a:lnSpc>
              <a:spcBef>
                <a:spcPts val="0"/>
              </a:spcBef>
            </a:pPr>
            <a:r>
              <a:rPr lang="en-GB" dirty="0" smtClean="0"/>
              <a:t>The 1630s were also a time when some of the sixteenth century Protestant reforms were being steadily undone by the Archbishop of Canterbury, William Laud. </a:t>
            </a:r>
          </a:p>
          <a:p>
            <a:pPr>
              <a:lnSpc>
                <a:spcPct val="120000"/>
              </a:lnSpc>
              <a:spcBef>
                <a:spcPts val="0"/>
              </a:spcBef>
            </a:pPr>
            <a:endParaRPr lang="en-GB" sz="900" dirty="0" smtClean="0"/>
          </a:p>
          <a:p>
            <a:pPr>
              <a:lnSpc>
                <a:spcPct val="120000"/>
              </a:lnSpc>
              <a:spcBef>
                <a:spcPts val="0"/>
              </a:spcBef>
            </a:pPr>
            <a:r>
              <a:rPr lang="en-GB" dirty="0" smtClean="0"/>
              <a:t>Sir John </a:t>
            </a:r>
            <a:r>
              <a:rPr lang="en-GB" dirty="0" err="1" smtClean="0"/>
              <a:t>Egerton</a:t>
            </a:r>
            <a:r>
              <a:rPr lang="en-GB" dirty="0" smtClean="0"/>
              <a:t> – the installation of a Puritan legal authority on the border with rebellious Welsh Catholicism?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228600" y="1524000"/>
            <a:ext cx="8537448" cy="5334000"/>
          </a:xfrm>
        </p:spPr>
        <p:txBody>
          <a:bodyPr>
            <a:normAutofit fontScale="85000" lnSpcReduction="20000"/>
          </a:bodyPr>
          <a:lstStyle/>
          <a:p>
            <a:pPr>
              <a:lnSpc>
                <a:spcPct val="120000"/>
              </a:lnSpc>
              <a:spcBef>
                <a:spcPts val="0"/>
              </a:spcBef>
            </a:pPr>
            <a:r>
              <a:rPr lang="en-GB" dirty="0" smtClean="0"/>
              <a:t>Participation of the children of Earl and Countess of Bridgewater in the play: </a:t>
            </a:r>
          </a:p>
          <a:p>
            <a:pPr lvl="1">
              <a:lnSpc>
                <a:spcPct val="120000"/>
              </a:lnSpc>
              <a:spcBef>
                <a:spcPts val="0"/>
              </a:spcBef>
            </a:pPr>
            <a:r>
              <a:rPr lang="en-GB" dirty="0" smtClean="0"/>
              <a:t> Lady Alice- the Lady,</a:t>
            </a:r>
          </a:p>
          <a:p>
            <a:pPr lvl="1">
              <a:lnSpc>
                <a:spcPct val="120000"/>
              </a:lnSpc>
              <a:spcBef>
                <a:spcPts val="0"/>
              </a:spcBef>
            </a:pPr>
            <a:r>
              <a:rPr lang="en-GB" dirty="0" smtClean="0"/>
              <a:t>Lord (John) </a:t>
            </a:r>
            <a:r>
              <a:rPr lang="en-GB" dirty="0" err="1" smtClean="0"/>
              <a:t>Brackley</a:t>
            </a:r>
            <a:r>
              <a:rPr lang="en-GB" dirty="0" smtClean="0"/>
              <a:t> - Elder Brother</a:t>
            </a:r>
          </a:p>
          <a:p>
            <a:pPr lvl="1">
              <a:lnSpc>
                <a:spcPct val="120000"/>
              </a:lnSpc>
              <a:spcBef>
                <a:spcPts val="0"/>
              </a:spcBef>
            </a:pPr>
            <a:r>
              <a:rPr lang="en-GB" dirty="0" smtClean="0"/>
              <a:t>Thomas </a:t>
            </a:r>
            <a:r>
              <a:rPr lang="en-GB" dirty="0" err="1" smtClean="0"/>
              <a:t>Egerton</a:t>
            </a:r>
            <a:r>
              <a:rPr lang="en-GB" dirty="0" smtClean="0"/>
              <a:t>  - Younger Brother in the play.</a:t>
            </a:r>
          </a:p>
          <a:p>
            <a:pPr>
              <a:lnSpc>
                <a:spcPct val="120000"/>
              </a:lnSpc>
              <a:spcBef>
                <a:spcPts val="0"/>
              </a:spcBef>
            </a:pPr>
            <a:endParaRPr lang="en-GB" sz="900" dirty="0" smtClean="0"/>
          </a:p>
          <a:p>
            <a:pPr>
              <a:lnSpc>
                <a:spcPct val="120000"/>
              </a:lnSpc>
              <a:spcBef>
                <a:spcPts val="0"/>
              </a:spcBef>
            </a:pPr>
            <a:r>
              <a:rPr lang="en-GB" dirty="0" smtClean="0"/>
              <a:t>Henry </a:t>
            </a:r>
            <a:r>
              <a:rPr lang="en-GB" dirty="0" err="1" smtClean="0"/>
              <a:t>Lawes</a:t>
            </a:r>
            <a:r>
              <a:rPr lang="en-GB" dirty="0" smtClean="0"/>
              <a:t> – the children’s music tutor – set the </a:t>
            </a:r>
            <a:r>
              <a:rPr lang="en-GB" i="1" dirty="0" err="1" smtClean="0"/>
              <a:t>Comus</a:t>
            </a:r>
            <a:r>
              <a:rPr lang="en-GB" dirty="0" smtClean="0"/>
              <a:t> songs, and designed and managed the production</a:t>
            </a:r>
          </a:p>
          <a:p>
            <a:pPr>
              <a:lnSpc>
                <a:spcPct val="120000"/>
              </a:lnSpc>
              <a:spcBef>
                <a:spcPts val="0"/>
              </a:spcBef>
            </a:pPr>
            <a:endParaRPr lang="en-GB" sz="900" dirty="0" smtClean="0"/>
          </a:p>
          <a:p>
            <a:pPr>
              <a:lnSpc>
                <a:spcPct val="120000"/>
              </a:lnSpc>
              <a:spcBef>
                <a:spcPts val="0"/>
              </a:spcBef>
            </a:pPr>
            <a:r>
              <a:rPr lang="en-GB" dirty="0" smtClean="0"/>
              <a:t>The ‘story’ of </a:t>
            </a:r>
            <a:r>
              <a:rPr lang="en-GB" i="1" dirty="0" err="1" smtClean="0"/>
              <a:t>Comus</a:t>
            </a:r>
            <a:r>
              <a:rPr lang="en-GB" dirty="0" smtClean="0"/>
              <a:t> – the children are placed in victory over </a:t>
            </a:r>
            <a:r>
              <a:rPr lang="en-GB" dirty="0" err="1" smtClean="0"/>
              <a:t>intemperence</a:t>
            </a:r>
            <a:r>
              <a:rPr lang="en-GB" dirty="0" smtClean="0"/>
              <a:t> and </a:t>
            </a:r>
            <a:r>
              <a:rPr lang="en-GB" dirty="0" err="1" smtClean="0"/>
              <a:t>inchastity</a:t>
            </a:r>
            <a:r>
              <a:rPr lang="en-GB" dirty="0" smtClean="0"/>
              <a:t> </a:t>
            </a:r>
          </a:p>
          <a:p>
            <a:pPr>
              <a:lnSpc>
                <a:spcPct val="120000"/>
              </a:lnSpc>
              <a:spcBef>
                <a:spcPts val="0"/>
              </a:spcBef>
            </a:pPr>
            <a:endParaRPr lang="en-GB" sz="1000" dirty="0" smtClean="0"/>
          </a:p>
          <a:p>
            <a:pPr>
              <a:lnSpc>
                <a:spcPct val="120000"/>
              </a:lnSpc>
              <a:spcBef>
                <a:spcPts val="0"/>
              </a:spcBef>
            </a:pPr>
            <a:r>
              <a:rPr lang="en-GB" dirty="0" smtClean="0"/>
              <a:t>John </a:t>
            </a:r>
            <a:r>
              <a:rPr lang="en-GB" dirty="0" err="1" smtClean="0"/>
              <a:t>Egerton</a:t>
            </a:r>
            <a:r>
              <a:rPr lang="en-GB" dirty="0" smtClean="0"/>
              <a:t>, the younger brother in </a:t>
            </a:r>
            <a:r>
              <a:rPr lang="en-GB" i="1" dirty="0" err="1" smtClean="0"/>
              <a:t>Comus</a:t>
            </a:r>
            <a:r>
              <a:rPr lang="en-GB" dirty="0" smtClean="0"/>
              <a:t>, later became a strong Royalist, and subsequently wrote on his copy of Milton’s </a:t>
            </a:r>
            <a:r>
              <a:rPr lang="en-GB" i="1" dirty="0" err="1" smtClean="0"/>
              <a:t>Defensio</a:t>
            </a:r>
            <a:r>
              <a:rPr lang="en-GB" dirty="0" smtClean="0"/>
              <a:t>, “The book is  most deserving of burning, the author  the gallows”’ (Leah, in Corns 2003, 239)</a:t>
            </a:r>
          </a:p>
          <a:p>
            <a:pPr>
              <a:lnSpc>
                <a:spcPct val="120000"/>
              </a:lnSpc>
              <a:spcBef>
                <a:spcPts val="0"/>
              </a:spcBef>
            </a:pPr>
            <a:endParaRPr lang="en-GB" sz="900"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i="1" dirty="0" smtClean="0"/>
              <a:t/>
            </a:r>
            <a:br>
              <a:rPr lang="en-GB" i="1" dirty="0" smtClean="0"/>
            </a:br>
            <a:r>
              <a:rPr lang="en-GB" sz="3600" dirty="0" smtClean="0"/>
              <a:t>and the </a:t>
            </a:r>
            <a:r>
              <a:rPr lang="en-GB" sz="3600" dirty="0" err="1" smtClean="0"/>
              <a:t>Castlehaven</a:t>
            </a:r>
            <a:r>
              <a:rPr lang="en-GB" sz="3600" dirty="0" smtClean="0"/>
              <a:t> Scandal of 1631</a:t>
            </a:r>
            <a:endParaRPr lang="en-GB" dirty="0"/>
          </a:p>
        </p:txBody>
      </p:sp>
      <p:sp>
        <p:nvSpPr>
          <p:cNvPr id="3" name="Content Placeholder 2"/>
          <p:cNvSpPr>
            <a:spLocks noGrp="1"/>
          </p:cNvSpPr>
          <p:nvPr>
            <p:ph sz="quarter" idx="1"/>
          </p:nvPr>
        </p:nvSpPr>
        <p:spPr>
          <a:xfrm>
            <a:off x="152400" y="1676400"/>
            <a:ext cx="8613648" cy="4953000"/>
          </a:xfrm>
        </p:spPr>
        <p:txBody>
          <a:bodyPr>
            <a:normAutofit fontScale="92500" lnSpcReduction="20000"/>
          </a:bodyPr>
          <a:lstStyle/>
          <a:p>
            <a:pPr algn="just">
              <a:lnSpc>
                <a:spcPct val="110000"/>
              </a:lnSpc>
              <a:spcBef>
                <a:spcPts val="0"/>
              </a:spcBef>
              <a:buNone/>
            </a:pPr>
            <a:r>
              <a:rPr lang="en-GB" dirty="0" smtClean="0"/>
              <a:t>	‘One of the features of </a:t>
            </a:r>
            <a:r>
              <a:rPr lang="en-GB" dirty="0" err="1" smtClean="0"/>
              <a:t>Michaelmas</a:t>
            </a:r>
            <a:r>
              <a:rPr lang="en-GB" dirty="0" smtClean="0"/>
              <a:t>, which marked the beginning of the autumn new term, was a period of ‘misrule’ during which legal and other governmental hierarchies were briefly flouted and turned upside down; Kidderminster, for example, which was a scant thirty miles from Ludlow, celebrated a ‘lawless hour’ in honour of the holiday.’ (Leah 2003, 233-4)</a:t>
            </a:r>
          </a:p>
          <a:p>
            <a:pPr algn="just">
              <a:lnSpc>
                <a:spcPct val="110000"/>
              </a:lnSpc>
              <a:spcBef>
                <a:spcPts val="0"/>
              </a:spcBef>
            </a:pPr>
            <a:endParaRPr lang="en-GB" sz="900" dirty="0" smtClean="0"/>
          </a:p>
          <a:p>
            <a:pPr algn="just">
              <a:lnSpc>
                <a:spcPct val="110000"/>
              </a:lnSpc>
              <a:spcBef>
                <a:spcPts val="0"/>
              </a:spcBef>
              <a:buNone/>
            </a:pPr>
            <a:r>
              <a:rPr lang="en-GB" dirty="0" smtClean="0"/>
              <a:t>	Is this ‘festive misrule’ reflected in the masque ‘through the person of </a:t>
            </a:r>
            <a:r>
              <a:rPr lang="en-GB" dirty="0" err="1" smtClean="0"/>
              <a:t>Comus</a:t>
            </a:r>
            <a:r>
              <a:rPr lang="en-GB" dirty="0" smtClean="0"/>
              <a:t>, the foul enchanter who dances a ‘wavering </a:t>
            </a:r>
            <a:r>
              <a:rPr lang="en-GB" dirty="0" err="1" smtClean="0"/>
              <a:t>morris</a:t>
            </a:r>
            <a:r>
              <a:rPr lang="en-GB" dirty="0" smtClean="0"/>
              <a:t>’ (line 116) and carouses in the dark forest outside Ludlow with his cohort or humans made beasts as a result of his powerful magic’ (ibid) ?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dirty="0" smtClean="0"/>
              <a:t> </a:t>
            </a:r>
            <a:br>
              <a:rPr lang="en-GB" dirty="0" smtClean="0"/>
            </a:br>
            <a:r>
              <a:rPr lang="en-GB" sz="3600" dirty="0" smtClean="0"/>
              <a:t>and the </a:t>
            </a:r>
            <a:r>
              <a:rPr lang="en-GB" sz="3600" dirty="0" err="1" smtClean="0"/>
              <a:t>Castlehaven</a:t>
            </a:r>
            <a:r>
              <a:rPr lang="en-GB" sz="3600" dirty="0" smtClean="0"/>
              <a:t> Scandal of 1631</a:t>
            </a:r>
            <a:endParaRPr lang="en-GB" dirty="0"/>
          </a:p>
        </p:txBody>
      </p:sp>
      <p:sp>
        <p:nvSpPr>
          <p:cNvPr id="3" name="Content Placeholder 2"/>
          <p:cNvSpPr>
            <a:spLocks noGrp="1"/>
          </p:cNvSpPr>
          <p:nvPr>
            <p:ph sz="quarter" idx="1"/>
          </p:nvPr>
        </p:nvSpPr>
        <p:spPr>
          <a:xfrm>
            <a:off x="228600" y="1600200"/>
            <a:ext cx="8610600" cy="5257800"/>
          </a:xfrm>
        </p:spPr>
        <p:txBody>
          <a:bodyPr>
            <a:normAutofit fontScale="85000" lnSpcReduction="20000"/>
          </a:bodyPr>
          <a:lstStyle/>
          <a:p>
            <a:pPr algn="just">
              <a:lnSpc>
                <a:spcPct val="110000"/>
              </a:lnSpc>
              <a:spcBef>
                <a:spcPts val="0"/>
              </a:spcBef>
            </a:pPr>
            <a:r>
              <a:rPr lang="en-GB" dirty="0" smtClean="0"/>
              <a:t>As early as 1960 scholars note an ‘expiatory’ quality in </a:t>
            </a:r>
            <a:r>
              <a:rPr lang="en-GB" i="1" dirty="0" err="1" smtClean="0"/>
              <a:t>Comus</a:t>
            </a:r>
            <a:r>
              <a:rPr lang="en-GB" dirty="0" smtClean="0"/>
              <a:t> </a:t>
            </a:r>
          </a:p>
          <a:p>
            <a:pPr algn="just">
              <a:lnSpc>
                <a:spcPct val="110000"/>
              </a:lnSpc>
              <a:spcBef>
                <a:spcPts val="0"/>
              </a:spcBef>
            </a:pPr>
            <a:endParaRPr lang="en-GB" sz="900" dirty="0" smtClean="0"/>
          </a:p>
          <a:p>
            <a:pPr algn="just">
              <a:lnSpc>
                <a:spcPct val="110000"/>
              </a:lnSpc>
              <a:spcBef>
                <a:spcPts val="0"/>
              </a:spcBef>
            </a:pPr>
            <a:r>
              <a:rPr lang="en-GB" dirty="0" smtClean="0"/>
              <a:t>‘In 1971, Barbara Breasted set the world of </a:t>
            </a:r>
            <a:r>
              <a:rPr lang="en-GB" dirty="0" err="1" smtClean="0"/>
              <a:t>Miltonists</a:t>
            </a:r>
            <a:r>
              <a:rPr lang="en-GB" dirty="0" smtClean="0"/>
              <a:t> abuzz by providing an answer in her ‘</a:t>
            </a:r>
            <a:r>
              <a:rPr lang="en-GB" i="1" dirty="0" err="1" smtClean="0"/>
              <a:t>Comus</a:t>
            </a:r>
            <a:r>
              <a:rPr lang="en-GB" i="1" dirty="0" smtClean="0"/>
              <a:t> </a:t>
            </a:r>
            <a:r>
              <a:rPr lang="en-GB" dirty="0" smtClean="0"/>
              <a:t>and the </a:t>
            </a:r>
            <a:r>
              <a:rPr lang="en-GB" dirty="0" err="1" smtClean="0"/>
              <a:t>Castlehaven</a:t>
            </a:r>
            <a:r>
              <a:rPr lang="en-GB" dirty="0" smtClean="0"/>
              <a:t> Scandal’, which argued that Milton’s artistic choices, and even some of the likely cuts for performance, were deeply influenced by a family scandal of three years before’ (Leah 2003, 234)</a:t>
            </a:r>
          </a:p>
          <a:p>
            <a:pPr algn="just">
              <a:lnSpc>
                <a:spcPct val="110000"/>
              </a:lnSpc>
              <a:spcBef>
                <a:spcPts val="0"/>
              </a:spcBef>
            </a:pPr>
            <a:endParaRPr lang="en-GB" sz="900" dirty="0" smtClean="0"/>
          </a:p>
          <a:p>
            <a:pPr algn="just">
              <a:lnSpc>
                <a:spcPct val="110000"/>
              </a:lnSpc>
              <a:spcBef>
                <a:spcPts val="0"/>
              </a:spcBef>
            </a:pPr>
            <a:r>
              <a:rPr lang="en-GB" dirty="0" smtClean="0"/>
              <a:t>In 1631 the Countess of Bridgewater’s brother-in-law, second Earl of </a:t>
            </a:r>
            <a:r>
              <a:rPr lang="en-GB" dirty="0" err="1" smtClean="0"/>
              <a:t>Castlehaven</a:t>
            </a:r>
            <a:r>
              <a:rPr lang="en-GB" dirty="0" smtClean="0"/>
              <a:t>, was beheaded for the crimes of sadism and sodomy; reputedly a Roman Catholic.</a:t>
            </a:r>
          </a:p>
          <a:p>
            <a:pPr algn="just">
              <a:lnSpc>
                <a:spcPct val="110000"/>
              </a:lnSpc>
              <a:spcBef>
                <a:spcPts val="0"/>
              </a:spcBef>
            </a:pPr>
            <a:endParaRPr lang="en-GB" sz="1000" dirty="0" smtClean="0"/>
          </a:p>
          <a:p>
            <a:pPr algn="just">
              <a:lnSpc>
                <a:spcPct val="110000"/>
              </a:lnSpc>
              <a:spcBef>
                <a:spcPts val="0"/>
              </a:spcBef>
            </a:pPr>
            <a:r>
              <a:rPr lang="en-GB" dirty="0" smtClean="0"/>
              <a:t>This may have reinforced the ideological complex in which Puritan legal authority was deemed necessary on the border with rebellious and licentious Catholicism </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dirty="0" smtClean="0"/>
              <a:t> </a:t>
            </a:r>
            <a:br>
              <a:rPr lang="en-GB" dirty="0" smtClean="0"/>
            </a:br>
            <a:r>
              <a:rPr lang="en-GB" sz="3600" dirty="0" smtClean="0"/>
              <a:t>and the </a:t>
            </a:r>
            <a:r>
              <a:rPr lang="en-GB" sz="3600" dirty="0" err="1" smtClean="0"/>
              <a:t>Castlehaven</a:t>
            </a:r>
            <a:r>
              <a:rPr lang="en-GB" sz="3600" dirty="0" smtClean="0"/>
              <a:t> Scandal of 1631</a:t>
            </a:r>
            <a:endParaRPr lang="en-GB" dirty="0"/>
          </a:p>
        </p:txBody>
      </p:sp>
      <p:sp>
        <p:nvSpPr>
          <p:cNvPr id="3" name="Content Placeholder 2"/>
          <p:cNvSpPr>
            <a:spLocks noGrp="1"/>
          </p:cNvSpPr>
          <p:nvPr>
            <p:ph sz="quarter" idx="1"/>
          </p:nvPr>
        </p:nvSpPr>
        <p:spPr>
          <a:xfrm>
            <a:off x="304800" y="1600200"/>
            <a:ext cx="8610600" cy="5105400"/>
          </a:xfrm>
        </p:spPr>
        <p:txBody>
          <a:bodyPr>
            <a:normAutofit fontScale="85000" lnSpcReduction="20000"/>
          </a:bodyPr>
          <a:lstStyle/>
          <a:p>
            <a:pPr algn="just">
              <a:lnSpc>
                <a:spcPct val="120000"/>
              </a:lnSpc>
              <a:spcBef>
                <a:spcPts val="0"/>
              </a:spcBef>
            </a:pPr>
            <a:r>
              <a:rPr lang="en-GB" dirty="0" err="1" smtClean="0"/>
              <a:t>Castlehaven’s</a:t>
            </a:r>
            <a:r>
              <a:rPr lang="en-GB" dirty="0" smtClean="0"/>
              <a:t> alleged crimes: </a:t>
            </a:r>
          </a:p>
          <a:p>
            <a:pPr algn="just">
              <a:lnSpc>
                <a:spcPct val="120000"/>
              </a:lnSpc>
              <a:spcBef>
                <a:spcPts val="0"/>
              </a:spcBef>
            </a:pPr>
            <a:endParaRPr lang="en-GB" sz="900" dirty="0" smtClean="0"/>
          </a:p>
          <a:p>
            <a:pPr lvl="1" algn="just">
              <a:lnSpc>
                <a:spcPct val="120000"/>
              </a:lnSpc>
              <a:spcBef>
                <a:spcPts val="0"/>
              </a:spcBef>
            </a:pPr>
            <a:r>
              <a:rPr lang="en-GB" dirty="0" smtClean="0"/>
              <a:t>Sodomy (as committed on his male servants)</a:t>
            </a:r>
          </a:p>
          <a:p>
            <a:pPr algn="just">
              <a:lnSpc>
                <a:spcPct val="120000"/>
              </a:lnSpc>
              <a:spcBef>
                <a:spcPts val="0"/>
              </a:spcBef>
            </a:pPr>
            <a:endParaRPr lang="en-GB" sz="900" dirty="0" smtClean="0"/>
          </a:p>
          <a:p>
            <a:pPr lvl="1" algn="just">
              <a:lnSpc>
                <a:spcPct val="120000"/>
              </a:lnSpc>
              <a:spcBef>
                <a:spcPts val="0"/>
              </a:spcBef>
            </a:pPr>
            <a:r>
              <a:rPr lang="en-GB" dirty="0" smtClean="0"/>
              <a:t>Aiding servants to rape his own wife, Anne Stanley </a:t>
            </a:r>
            <a:r>
              <a:rPr lang="en-GB" dirty="0" err="1" smtClean="0"/>
              <a:t>Brydges</a:t>
            </a:r>
            <a:r>
              <a:rPr lang="en-GB" dirty="0" smtClean="0"/>
              <a:t>, Lady </a:t>
            </a:r>
            <a:r>
              <a:rPr lang="en-GB" dirty="0" err="1" smtClean="0"/>
              <a:t>Chandos</a:t>
            </a:r>
            <a:r>
              <a:rPr lang="en-GB" dirty="0" smtClean="0"/>
              <a:t>, the Countess of Bridgewater’s sister, eldest of three daughters of the fifth earl of Derby and his wife, the Dowager Countess of Derby</a:t>
            </a:r>
          </a:p>
          <a:p>
            <a:pPr algn="just">
              <a:lnSpc>
                <a:spcPct val="120000"/>
              </a:lnSpc>
              <a:spcBef>
                <a:spcPts val="0"/>
              </a:spcBef>
            </a:pPr>
            <a:endParaRPr lang="en-GB" sz="900" dirty="0" smtClean="0"/>
          </a:p>
          <a:p>
            <a:pPr lvl="1" algn="just">
              <a:lnSpc>
                <a:spcPct val="120000"/>
              </a:lnSpc>
              <a:spcBef>
                <a:spcPts val="0"/>
              </a:spcBef>
            </a:pPr>
            <a:r>
              <a:rPr lang="en-GB" dirty="0" smtClean="0"/>
              <a:t>Pollution (‘prostitution’) of his daughter-in-law Elizabeth </a:t>
            </a:r>
            <a:r>
              <a:rPr lang="en-GB" dirty="0" err="1" smtClean="0"/>
              <a:t>Brydges</a:t>
            </a:r>
            <a:r>
              <a:rPr lang="en-GB" dirty="0" smtClean="0"/>
              <a:t>, who was married to his son and heir Laud </a:t>
            </a:r>
            <a:r>
              <a:rPr lang="en-GB" dirty="0" err="1" smtClean="0"/>
              <a:t>Audley</a:t>
            </a:r>
            <a:r>
              <a:rPr lang="en-GB" dirty="0" smtClean="0"/>
              <a:t> and living in the same house, and who was fifteen years old at the time of </a:t>
            </a:r>
            <a:r>
              <a:rPr lang="en-GB" dirty="0" err="1" smtClean="0"/>
              <a:t>Castlehaven’s</a:t>
            </a:r>
            <a:r>
              <a:rPr lang="en-GB" dirty="0" smtClean="0"/>
              <a:t> trial </a:t>
            </a:r>
          </a:p>
          <a:p>
            <a:pPr lvl="1" algn="just">
              <a:lnSpc>
                <a:spcPct val="120000"/>
              </a:lnSpc>
              <a:spcBef>
                <a:spcPts val="0"/>
              </a:spcBef>
            </a:pPr>
            <a:endParaRPr lang="en-GB" sz="900" dirty="0" smtClean="0"/>
          </a:p>
          <a:p>
            <a:pPr algn="just">
              <a:lnSpc>
                <a:spcPct val="120000"/>
              </a:lnSpc>
              <a:spcBef>
                <a:spcPts val="0"/>
              </a:spcBef>
            </a:pPr>
            <a:r>
              <a:rPr lang="en-GB" dirty="0" smtClean="0"/>
              <a:t>So, was </a:t>
            </a:r>
            <a:r>
              <a:rPr lang="en-GB" i="1" dirty="0" err="1" smtClean="0"/>
              <a:t>Comus</a:t>
            </a:r>
            <a:r>
              <a:rPr lang="en-GB" dirty="0" smtClean="0"/>
              <a:t> intended partly as a purification ritual?</a:t>
            </a:r>
          </a:p>
          <a:p>
            <a:pPr algn="just">
              <a:lnSpc>
                <a:spcPct val="120000"/>
              </a:lnSpc>
              <a:spcBef>
                <a:spcPts val="0"/>
              </a:spcBef>
            </a:pPr>
            <a:endParaRPr lang="en-GB" sz="1000" dirty="0" smtClean="0"/>
          </a:p>
          <a:p>
            <a:pPr algn="just">
              <a:lnSpc>
                <a:spcPct val="120000"/>
              </a:lnSpc>
              <a:spcBef>
                <a:spcPts val="0"/>
              </a:spcBef>
            </a:pPr>
            <a:r>
              <a:rPr lang="en-GB" dirty="0" smtClean="0"/>
              <a:t>How important  do you think this scandal to the masque?</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905000"/>
            <a:ext cx="8385048" cy="4648200"/>
          </a:xfrm>
        </p:spPr>
        <p:txBody>
          <a:bodyPr>
            <a:normAutofit fontScale="92500" lnSpcReduction="20000"/>
          </a:bodyPr>
          <a:lstStyle/>
          <a:p>
            <a:pPr>
              <a:lnSpc>
                <a:spcPct val="110000"/>
              </a:lnSpc>
              <a:spcBef>
                <a:spcPts val="0"/>
              </a:spcBef>
            </a:pPr>
            <a:r>
              <a:rPr lang="en-GB" dirty="0" smtClean="0"/>
              <a:t>The daughter Alice, aged 15, plays the Lady who is lost in a wild wood and then captured by a lascivious enchanter,</a:t>
            </a:r>
            <a:r>
              <a:rPr lang="en-GB" i="1" dirty="0" smtClean="0"/>
              <a:t> </a:t>
            </a:r>
            <a:r>
              <a:rPr lang="en-GB" i="1" dirty="0" err="1" smtClean="0"/>
              <a:t>Comus</a:t>
            </a:r>
            <a:endParaRPr lang="en-GB" i="1" dirty="0" smtClean="0"/>
          </a:p>
          <a:p>
            <a:pPr>
              <a:lnSpc>
                <a:spcPct val="110000"/>
              </a:lnSpc>
              <a:spcBef>
                <a:spcPts val="0"/>
              </a:spcBef>
            </a:pPr>
            <a:endParaRPr lang="en-GB" sz="900" dirty="0" smtClean="0"/>
          </a:p>
          <a:p>
            <a:pPr>
              <a:lnSpc>
                <a:spcPct val="110000"/>
              </a:lnSpc>
              <a:spcBef>
                <a:spcPts val="0"/>
              </a:spcBef>
            </a:pPr>
            <a:r>
              <a:rPr lang="en-GB" dirty="0" smtClean="0"/>
              <a:t>In Milton’s </a:t>
            </a:r>
            <a:r>
              <a:rPr lang="en-GB" i="1" dirty="0" smtClean="0"/>
              <a:t>Divorce Tracts </a:t>
            </a:r>
            <a:r>
              <a:rPr lang="en-GB" dirty="0" smtClean="0"/>
              <a:t>(next week) we find a defence of himself against suspicion of sexual license – how far does the Lady’s emphasis on chastity and virginity speak for Milton? </a:t>
            </a:r>
          </a:p>
          <a:p>
            <a:pPr>
              <a:lnSpc>
                <a:spcPct val="110000"/>
              </a:lnSpc>
              <a:spcBef>
                <a:spcPts val="0"/>
              </a:spcBef>
            </a:pPr>
            <a:endParaRPr lang="en-GB" sz="900" dirty="0" smtClean="0"/>
          </a:p>
          <a:p>
            <a:pPr>
              <a:lnSpc>
                <a:spcPct val="110000"/>
              </a:lnSpc>
              <a:spcBef>
                <a:spcPts val="0"/>
              </a:spcBef>
            </a:pPr>
            <a:r>
              <a:rPr lang="en-GB" dirty="0" smtClean="0"/>
              <a:t>NB Milton was </a:t>
            </a:r>
            <a:r>
              <a:rPr lang="en-GB" dirty="0" smtClean="0"/>
              <a:t>commissioned </a:t>
            </a:r>
            <a:r>
              <a:rPr lang="en-GB" dirty="0" smtClean="0"/>
              <a:t>to write this masque and would have been given the theme (the trial of chastity and resistance to temptation), or at least he would have worked it out in consultation with the family and </a:t>
            </a:r>
            <a:r>
              <a:rPr lang="en-GB" dirty="0" err="1" smtClean="0"/>
              <a:t>Lawes</a:t>
            </a:r>
            <a:r>
              <a:rPr lang="en-GB" dirty="0" smtClean="0"/>
              <a:t>.</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i="1" dirty="0" smtClean="0"/>
              <a:t/>
            </a:r>
            <a:br>
              <a:rPr lang="en-GB" i="1" dirty="0" smtClean="0"/>
            </a:br>
            <a:r>
              <a:rPr lang="en-GB" sz="3600" dirty="0" smtClean="0"/>
              <a:t>the genre of the masque</a:t>
            </a:r>
            <a:endParaRPr lang="en-GB" dirty="0"/>
          </a:p>
        </p:txBody>
      </p:sp>
      <p:sp>
        <p:nvSpPr>
          <p:cNvPr id="3" name="Content Placeholder 2"/>
          <p:cNvSpPr>
            <a:spLocks noGrp="1"/>
          </p:cNvSpPr>
          <p:nvPr>
            <p:ph sz="quarter" idx="1"/>
          </p:nvPr>
        </p:nvSpPr>
        <p:spPr>
          <a:xfrm>
            <a:off x="457200" y="1600200"/>
            <a:ext cx="8308848" cy="4953000"/>
          </a:xfrm>
        </p:spPr>
        <p:txBody>
          <a:bodyPr>
            <a:normAutofit fontScale="92500" lnSpcReduction="20000"/>
          </a:bodyPr>
          <a:lstStyle/>
          <a:p>
            <a:r>
              <a:rPr lang="en-GB" dirty="0" smtClean="0"/>
              <a:t>Originated in the revels that took place just prior to Lent in the middle ages, the carnival (</a:t>
            </a:r>
            <a:r>
              <a:rPr lang="en-GB" i="1" dirty="0" smtClean="0"/>
              <a:t>Carne vale </a:t>
            </a:r>
            <a:r>
              <a:rPr lang="en-GB" dirty="0" smtClean="0"/>
              <a:t>= farewell to the flesh, the last spree before the abstinence of Lent)</a:t>
            </a:r>
          </a:p>
          <a:p>
            <a:pPr lvl="1"/>
            <a:r>
              <a:rPr lang="en-GB" dirty="0" smtClean="0"/>
              <a:t>A ritual dance – usually mimed the battle between self-restraint (Lent) and sensual release as symbolised by the Lord of Misrule</a:t>
            </a:r>
          </a:p>
          <a:p>
            <a:r>
              <a:rPr lang="en-GB" dirty="0" smtClean="0"/>
              <a:t>Ritualised and sophisticated into courtly masquerade balls </a:t>
            </a:r>
          </a:p>
          <a:p>
            <a:r>
              <a:rPr lang="en-GB" dirty="0" smtClean="0"/>
              <a:t>The </a:t>
            </a:r>
            <a:r>
              <a:rPr lang="en-GB" i="1" dirty="0" smtClean="0"/>
              <a:t>antimasque</a:t>
            </a:r>
            <a:r>
              <a:rPr lang="en-GB" dirty="0" smtClean="0"/>
              <a:t> –forces of rebellion and disorder reconciled to the ordered whole or banished, culminating in a dance which symbolically contrasted order and disorder, in which virtues and vices would be reconciled and harmonised. </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i="1" dirty="0"/>
          </a:p>
        </p:txBody>
      </p:sp>
      <p:sp>
        <p:nvSpPr>
          <p:cNvPr id="3" name="Content Placeholder 2"/>
          <p:cNvSpPr>
            <a:spLocks noGrp="1"/>
          </p:cNvSpPr>
          <p:nvPr>
            <p:ph sz="quarter" idx="1"/>
          </p:nvPr>
        </p:nvSpPr>
        <p:spPr>
          <a:xfrm>
            <a:off x="304800" y="1600200"/>
            <a:ext cx="8382000" cy="5029200"/>
          </a:xfrm>
        </p:spPr>
        <p:txBody>
          <a:bodyPr>
            <a:normAutofit fontScale="92500" lnSpcReduction="10000"/>
          </a:bodyPr>
          <a:lstStyle/>
          <a:p>
            <a:pPr algn="just">
              <a:lnSpc>
                <a:spcPct val="110000"/>
              </a:lnSpc>
              <a:spcBef>
                <a:spcPts val="0"/>
              </a:spcBef>
              <a:buNone/>
            </a:pPr>
            <a:r>
              <a:rPr lang="en-GB" dirty="0" smtClean="0"/>
              <a:t>	‘Since one of the basic demands of drama (as opposed to allegory) is precisely that it represents a dialectic clash of wills, in which argument and action can change the protagonists, we can see in what a curious position this places </a:t>
            </a:r>
            <a:r>
              <a:rPr lang="en-GB" i="1" dirty="0" err="1" smtClean="0"/>
              <a:t>Comus</a:t>
            </a:r>
            <a:r>
              <a:rPr lang="en-GB" dirty="0" smtClean="0"/>
              <a:t>. For although its overall structure remains allegorical (we’re never really in doubt as to what will happen to  the Lady, The </a:t>
            </a:r>
            <a:r>
              <a:rPr lang="en-GB" dirty="0" smtClean="0"/>
              <a:t>Attendant </a:t>
            </a:r>
            <a:r>
              <a:rPr lang="en-GB" dirty="0" smtClean="0"/>
              <a:t>Spirit is always nearby), in its most powerful scene we are presented with more than a token contrast of vice and virtue: we are involved in a debate which prompts the disturbing questions posed by the play.’		 		</a:t>
            </a:r>
            <a:r>
              <a:rPr lang="en-GB" sz="2600" dirty="0" smtClean="0"/>
              <a:t>(Mendes, in Broadbent et al, 1989, 96)</a:t>
            </a:r>
            <a:r>
              <a:rPr lang="en-GB" dirty="0" smtClean="0"/>
              <a:t>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752600"/>
            <a:ext cx="8385048" cy="4876800"/>
          </a:xfrm>
        </p:spPr>
        <p:txBody>
          <a:bodyPr>
            <a:normAutofit fontScale="77500" lnSpcReduction="20000"/>
          </a:bodyPr>
          <a:lstStyle/>
          <a:p>
            <a:pPr>
              <a:lnSpc>
                <a:spcPct val="120000"/>
              </a:lnSpc>
              <a:spcBef>
                <a:spcPts val="0"/>
              </a:spcBef>
            </a:pPr>
            <a:r>
              <a:rPr lang="en-GB" dirty="0" smtClean="0"/>
              <a:t>To what extent is nature and its pleasures dangerous? </a:t>
            </a:r>
          </a:p>
          <a:p>
            <a:pPr>
              <a:lnSpc>
                <a:spcPct val="120000"/>
              </a:lnSpc>
              <a:spcBef>
                <a:spcPts val="0"/>
              </a:spcBef>
            </a:pPr>
            <a:r>
              <a:rPr lang="en-GB" dirty="0" smtClean="0"/>
              <a:t>Can aesthetic pleasure be reconciled with ethical virtue, sex and marriage with chastity and self negation?</a:t>
            </a:r>
          </a:p>
          <a:p>
            <a:pPr>
              <a:lnSpc>
                <a:spcPct val="120000"/>
              </a:lnSpc>
              <a:spcBef>
                <a:spcPts val="0"/>
              </a:spcBef>
            </a:pPr>
            <a:r>
              <a:rPr lang="en-GB" dirty="0" smtClean="0"/>
              <a:t>Milton and the necessity of trial and temptation to test the strength of virtue (cf. </a:t>
            </a:r>
            <a:r>
              <a:rPr lang="en-GB" i="1" dirty="0" smtClean="0"/>
              <a:t>Nativity Ode</a:t>
            </a:r>
            <a:r>
              <a:rPr lang="en-GB" dirty="0" smtClean="0"/>
              <a:t>)</a:t>
            </a:r>
          </a:p>
          <a:p>
            <a:pPr>
              <a:lnSpc>
                <a:spcPct val="120000"/>
              </a:lnSpc>
              <a:spcBef>
                <a:spcPts val="0"/>
              </a:spcBef>
            </a:pPr>
            <a:r>
              <a:rPr lang="en-GB" dirty="0" smtClean="0"/>
              <a:t>Milton was to write ten years later in </a:t>
            </a:r>
            <a:r>
              <a:rPr lang="en-GB" i="1" dirty="0" err="1" smtClean="0"/>
              <a:t>Areopagitica</a:t>
            </a:r>
            <a:r>
              <a:rPr lang="en-GB" dirty="0" smtClean="0"/>
              <a:t> ‘what purifies us is trial, and trial is by what is contrary’.</a:t>
            </a:r>
          </a:p>
          <a:p>
            <a:pPr>
              <a:lnSpc>
                <a:spcPct val="120000"/>
              </a:lnSpc>
              <a:spcBef>
                <a:spcPts val="0"/>
              </a:spcBef>
            </a:pPr>
            <a:r>
              <a:rPr lang="en-GB" dirty="0" smtClean="0"/>
              <a:t>Conceptions of nature</a:t>
            </a:r>
          </a:p>
          <a:p>
            <a:pPr>
              <a:lnSpc>
                <a:spcPct val="120000"/>
              </a:lnSpc>
              <a:spcBef>
                <a:spcPts val="0"/>
              </a:spcBef>
            </a:pPr>
            <a:r>
              <a:rPr lang="en-GB" dirty="0" smtClean="0"/>
              <a:t>For pastoral – myths of Eden, the Golden Age, harmony and nature’s bounty </a:t>
            </a:r>
          </a:p>
          <a:p>
            <a:pPr>
              <a:lnSpc>
                <a:spcPct val="120000"/>
              </a:lnSpc>
              <a:spcBef>
                <a:spcPts val="0"/>
              </a:spcBef>
            </a:pPr>
            <a:r>
              <a:rPr lang="en-GB" dirty="0" smtClean="0"/>
              <a:t>Milton as humanist, who wants to celebrate Nature as Creation, vs. Milton the puritan, for whom Nature and all that is natural in human beings, including appetite, was fallen and consequently corrupt?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r>
              <a:rPr lang="en-GB" dirty="0" smtClean="0"/>
              <a:t> and court culture </a:t>
            </a:r>
            <a:endParaRPr lang="en-GB" dirty="0"/>
          </a:p>
        </p:txBody>
      </p:sp>
      <p:sp>
        <p:nvSpPr>
          <p:cNvPr id="3" name="Content Placeholder 2"/>
          <p:cNvSpPr>
            <a:spLocks noGrp="1"/>
          </p:cNvSpPr>
          <p:nvPr>
            <p:ph sz="quarter" idx="1"/>
          </p:nvPr>
        </p:nvSpPr>
        <p:spPr>
          <a:xfrm>
            <a:off x="228600" y="1752600"/>
            <a:ext cx="8686800" cy="4419600"/>
          </a:xfrm>
        </p:spPr>
        <p:txBody>
          <a:bodyPr>
            <a:normAutofit fontScale="77500" lnSpcReduction="20000"/>
          </a:bodyPr>
          <a:lstStyle/>
          <a:p>
            <a:pPr algn="just">
              <a:lnSpc>
                <a:spcPct val="110000"/>
              </a:lnSpc>
              <a:spcBef>
                <a:spcPts val="0"/>
              </a:spcBef>
            </a:pPr>
            <a:r>
              <a:rPr lang="en-GB" dirty="0" smtClean="0"/>
              <a:t>Is Milton’s </a:t>
            </a:r>
            <a:r>
              <a:rPr lang="en-GB" i="1" dirty="0" err="1" smtClean="0"/>
              <a:t>Comus</a:t>
            </a:r>
            <a:r>
              <a:rPr lang="en-GB" dirty="0" smtClean="0"/>
              <a:t> an example of court culture entertainment? Or can we distinguish it in terms of Milton, as the poet he was developing into? </a:t>
            </a:r>
          </a:p>
          <a:p>
            <a:pPr algn="just">
              <a:lnSpc>
                <a:spcPct val="110000"/>
              </a:lnSpc>
              <a:spcBef>
                <a:spcPts val="0"/>
              </a:spcBef>
            </a:pPr>
            <a:endParaRPr lang="en-GB" sz="900" dirty="0" smtClean="0"/>
          </a:p>
          <a:p>
            <a:pPr algn="just">
              <a:lnSpc>
                <a:spcPct val="110000"/>
              </a:lnSpc>
              <a:spcBef>
                <a:spcPts val="0"/>
              </a:spcBef>
            </a:pPr>
            <a:r>
              <a:rPr lang="en-GB" dirty="0" err="1" smtClean="0"/>
              <a:t>Comus</a:t>
            </a:r>
            <a:r>
              <a:rPr lang="en-GB" dirty="0" smtClean="0"/>
              <a:t>, in the guise of a shepherd; the Lady remarks that courtesy (which was etymologically and traditionally an aristocratic and courtly virtue) ‘oft is sooner found in lowly sheds / With </a:t>
            </a:r>
            <a:r>
              <a:rPr lang="en-GB" dirty="0" err="1" smtClean="0"/>
              <a:t>smokey</a:t>
            </a:r>
            <a:r>
              <a:rPr lang="en-GB" dirty="0" smtClean="0"/>
              <a:t> rafters, than in </a:t>
            </a:r>
            <a:r>
              <a:rPr lang="en-GB" dirty="0" err="1" smtClean="0"/>
              <a:t>tap’stry</a:t>
            </a:r>
            <a:r>
              <a:rPr lang="en-GB" dirty="0" smtClean="0"/>
              <a:t> halls / And courts of princes, where it first was named, / And yet is most pretended’ (lines 322-5) </a:t>
            </a:r>
          </a:p>
          <a:p>
            <a:pPr algn="just">
              <a:lnSpc>
                <a:spcPct val="110000"/>
              </a:lnSpc>
              <a:spcBef>
                <a:spcPts val="0"/>
              </a:spcBef>
            </a:pPr>
            <a:endParaRPr lang="en-GB" sz="1000" dirty="0" smtClean="0"/>
          </a:p>
          <a:p>
            <a:pPr algn="just">
              <a:lnSpc>
                <a:spcPct val="110000"/>
              </a:lnSpc>
              <a:spcBef>
                <a:spcPts val="0"/>
              </a:spcBef>
            </a:pPr>
            <a:r>
              <a:rPr lang="en-GB" dirty="0" err="1" smtClean="0"/>
              <a:t>Comus</a:t>
            </a:r>
            <a:r>
              <a:rPr lang="en-GB" dirty="0" smtClean="0"/>
              <a:t> in his stately palace, set out with all manner of deliciousness that might suggest a Cavalier poet from Charles I’s court. He uses the same conventional arguments as they: ‘If you let slip time, like a neglected rose / It withers on the stalk with languished head’ (line 741)</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676400"/>
            <a:ext cx="8385048" cy="4800600"/>
          </a:xfrm>
        </p:spPr>
        <p:txBody>
          <a:bodyPr>
            <a:normAutofit/>
          </a:bodyPr>
          <a:lstStyle/>
          <a:p>
            <a:pPr>
              <a:spcBef>
                <a:spcPts val="0"/>
              </a:spcBef>
            </a:pPr>
            <a:r>
              <a:rPr lang="en-GB" dirty="0" smtClean="0"/>
              <a:t>The Lady’s re-appropriates ‘innocent nature’ from the riotous intemperance and self-centred acquisitiveness of </a:t>
            </a:r>
            <a:r>
              <a:rPr lang="en-GB" dirty="0" err="1" smtClean="0"/>
              <a:t>Comus</a:t>
            </a:r>
            <a:r>
              <a:rPr lang="en-GB" dirty="0" smtClean="0"/>
              <a:t> (read lines 761-78)</a:t>
            </a:r>
          </a:p>
          <a:p>
            <a:pPr>
              <a:spcBef>
                <a:spcPts val="0"/>
              </a:spcBef>
            </a:pPr>
            <a:endParaRPr lang="en-GB" sz="800" dirty="0" smtClean="0"/>
          </a:p>
          <a:p>
            <a:pPr>
              <a:spcBef>
                <a:spcPts val="0"/>
              </a:spcBef>
            </a:pPr>
            <a:r>
              <a:rPr lang="en-GB" dirty="0" smtClean="0"/>
              <a:t>The Elder Brother is calmly convinced that that his sister’s chastity is ‘clad in steel’ (lines 419-20), while the younger brother is afraid that she is lost (see lines 355-7 and 397-9)</a:t>
            </a:r>
          </a:p>
          <a:p>
            <a:pPr>
              <a:spcBef>
                <a:spcPts val="0"/>
              </a:spcBef>
            </a:pPr>
            <a:endParaRPr lang="en-GB" sz="900" dirty="0" smtClean="0"/>
          </a:p>
          <a:p>
            <a:pPr>
              <a:spcBef>
                <a:spcPts val="0"/>
              </a:spcBef>
            </a:pPr>
            <a:r>
              <a:rPr lang="en-GB" dirty="0" smtClean="0"/>
              <a:t>How can we understand the Lady’s virtue? </a:t>
            </a:r>
          </a:p>
          <a:p>
            <a:pPr lvl="1">
              <a:spcBef>
                <a:spcPts val="0"/>
              </a:spcBef>
            </a:pPr>
            <a:r>
              <a:rPr lang="en-GB" dirty="0" smtClean="0"/>
              <a:t>Her virginity and chastity? </a:t>
            </a:r>
          </a:p>
          <a:p>
            <a:pPr lvl="1">
              <a:spcBef>
                <a:spcPts val="0"/>
              </a:spcBef>
            </a:pPr>
            <a:r>
              <a:rPr lang="en-GB" dirty="0" smtClean="0"/>
              <a:t>Or her advocacy of a well-governed and wise appetite? </a:t>
            </a:r>
          </a:p>
          <a:p>
            <a:endParaRPr lang="en-GB" dirty="0" smtClean="0"/>
          </a:p>
          <a:p>
            <a:endParaRPr lang="en-GB" dirty="0" smtClean="0"/>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t>Bibliography </a:t>
            </a:r>
            <a:endParaRPr lang="en-GB" dirty="0"/>
          </a:p>
        </p:txBody>
      </p:sp>
      <p:sp>
        <p:nvSpPr>
          <p:cNvPr id="6" name="Content Placeholder 5"/>
          <p:cNvSpPr>
            <a:spLocks noGrp="1"/>
          </p:cNvSpPr>
          <p:nvPr>
            <p:ph sz="quarter" idx="1"/>
          </p:nvPr>
        </p:nvSpPr>
        <p:spPr>
          <a:xfrm>
            <a:off x="228600" y="1600200"/>
            <a:ext cx="8686800" cy="4876800"/>
          </a:xfrm>
        </p:spPr>
        <p:txBody>
          <a:bodyPr>
            <a:normAutofit fontScale="77500" lnSpcReduction="20000"/>
          </a:bodyPr>
          <a:lstStyle/>
          <a:p>
            <a:r>
              <a:rPr lang="en-GB" sz="2000" dirty="0" err="1" smtClean="0"/>
              <a:t>Belsey</a:t>
            </a:r>
            <a:r>
              <a:rPr lang="en-GB" sz="2000" dirty="0" smtClean="0"/>
              <a:t>, Catherine, </a:t>
            </a:r>
            <a:r>
              <a:rPr lang="en-GB" sz="2000" i="1" dirty="0" smtClean="0"/>
              <a:t>John Milton: Language, Gender, Power </a:t>
            </a:r>
            <a:r>
              <a:rPr lang="en-GB" sz="2000" dirty="0" smtClean="0"/>
              <a:t>(Oxford, 1988)</a:t>
            </a:r>
          </a:p>
          <a:p>
            <a:r>
              <a:rPr lang="en-GB" sz="2000" dirty="0" err="1" smtClean="0"/>
              <a:t>Cambell</a:t>
            </a:r>
            <a:r>
              <a:rPr lang="en-GB" sz="2000" dirty="0" smtClean="0"/>
              <a:t>, Gordon (ed.), </a:t>
            </a:r>
            <a:r>
              <a:rPr lang="en-GB" sz="2000" i="1" dirty="0" smtClean="0"/>
              <a:t>John Milton</a:t>
            </a:r>
            <a:r>
              <a:rPr lang="en-GB" sz="2000" dirty="0" smtClean="0"/>
              <a:t>, Everyman’s Poetry (London: Dent, 1996)</a:t>
            </a:r>
          </a:p>
          <a:p>
            <a:r>
              <a:rPr lang="en-GB" sz="2000" dirty="0" err="1" smtClean="0"/>
              <a:t>Cambell</a:t>
            </a:r>
            <a:r>
              <a:rPr lang="en-GB" sz="2000" dirty="0" smtClean="0"/>
              <a:t>, Gordon (ed.), </a:t>
            </a:r>
            <a:r>
              <a:rPr lang="en-GB" sz="2000" i="1" dirty="0" smtClean="0"/>
              <a:t>Complete English Poems, of Education, </a:t>
            </a:r>
            <a:r>
              <a:rPr lang="en-GB" sz="2000" i="1" dirty="0" err="1" smtClean="0"/>
              <a:t>Areopagitica</a:t>
            </a:r>
            <a:r>
              <a:rPr lang="en-GB" sz="2000" i="1" dirty="0" smtClean="0"/>
              <a:t>: John Milton</a:t>
            </a:r>
            <a:r>
              <a:rPr lang="en-GB" sz="2000" dirty="0" smtClean="0"/>
              <a:t>, Everyman’s Poetry (London: Dent, 1995)</a:t>
            </a:r>
          </a:p>
          <a:p>
            <a:r>
              <a:rPr lang="en-GB" sz="2000" dirty="0" smtClean="0"/>
              <a:t> Davies, Tony (ed.), </a:t>
            </a:r>
            <a:r>
              <a:rPr lang="en-GB" sz="2000" i="1" dirty="0" smtClean="0"/>
              <a:t>John Milton: Selected Shorter Poems and Prose </a:t>
            </a:r>
            <a:r>
              <a:rPr lang="en-GB" sz="2000" dirty="0" smtClean="0"/>
              <a:t>(London: Routledge, 1988)</a:t>
            </a:r>
          </a:p>
          <a:p>
            <a:r>
              <a:rPr lang="en-GB" sz="2000" dirty="0" err="1" smtClean="0"/>
              <a:t>Halpern</a:t>
            </a:r>
            <a:r>
              <a:rPr lang="en-GB" sz="2000" dirty="0" smtClean="0"/>
              <a:t>, Richard, ‘The Great Instauration: Imaginary Narratives in Milton’s “Nativity Ode” in </a:t>
            </a:r>
            <a:r>
              <a:rPr lang="en-GB" sz="2000" i="1" dirty="0" smtClean="0"/>
              <a:t>Remembering Milton: Essays on the Texts and Traditions</a:t>
            </a:r>
            <a:r>
              <a:rPr lang="en-GB" sz="2000" dirty="0" smtClean="0"/>
              <a:t>, ed. By Mary </a:t>
            </a:r>
            <a:r>
              <a:rPr lang="en-GB" sz="2000" dirty="0" err="1" smtClean="0"/>
              <a:t>Nyquist</a:t>
            </a:r>
            <a:r>
              <a:rPr lang="en-GB" sz="2000" dirty="0" smtClean="0"/>
              <a:t> and Margaret W. Ferguson (New York &amp; London: Methuen, 1987 c. 1988)</a:t>
            </a:r>
          </a:p>
          <a:p>
            <a:r>
              <a:rPr lang="en-GB" sz="2000" dirty="0" smtClean="0"/>
              <a:t>Hanford, </a:t>
            </a:r>
            <a:r>
              <a:rPr lang="en-GB" sz="2000" i="1" dirty="0" smtClean="0"/>
              <a:t>James Holly, A Milton Handbook </a:t>
            </a:r>
            <a:r>
              <a:rPr lang="en-GB" sz="2000" dirty="0" smtClean="0"/>
              <a:t>(London: G. Bell and Sons, 1927)</a:t>
            </a:r>
          </a:p>
          <a:p>
            <a:r>
              <a:rPr lang="en-GB" sz="2000" dirty="0" smtClean="0"/>
              <a:t>Jonas, Leah, </a:t>
            </a:r>
            <a:r>
              <a:rPr lang="en-GB" sz="2000" i="1" dirty="0" smtClean="0"/>
              <a:t>The Divine Science: The Aesthetic of Some Representative Seventeenth Century English Poets </a:t>
            </a:r>
            <a:r>
              <a:rPr lang="en-GB" sz="2000" dirty="0" smtClean="0"/>
              <a:t>(New York: Columbia University Press, 1940)</a:t>
            </a:r>
          </a:p>
          <a:p>
            <a:r>
              <a:rPr lang="en-GB" sz="2000" dirty="0" smtClean="0"/>
              <a:t>Miller, David Lee, ‘From Delusion to Illumination: A Larger Structure for </a:t>
            </a:r>
            <a:r>
              <a:rPr lang="en-GB" sz="2000" i="1" dirty="0" err="1" smtClean="0"/>
              <a:t>L’Allegro</a:t>
            </a:r>
            <a:r>
              <a:rPr lang="en-GB" sz="2000" i="1" dirty="0" smtClean="0"/>
              <a:t>-Il </a:t>
            </a:r>
            <a:r>
              <a:rPr lang="en-GB" sz="2000" i="1" dirty="0" err="1" smtClean="0"/>
              <a:t>Penseroso</a:t>
            </a:r>
            <a:r>
              <a:rPr lang="en-GB" sz="2000" dirty="0" smtClean="0"/>
              <a:t>’, </a:t>
            </a:r>
            <a:r>
              <a:rPr lang="en-GB" sz="2000" i="1" dirty="0" smtClean="0"/>
              <a:t>PMLA</a:t>
            </a:r>
            <a:r>
              <a:rPr lang="en-GB" sz="2000" dirty="0" smtClean="0"/>
              <a:t>, 91 (1971), 32-39, </a:t>
            </a:r>
            <a:r>
              <a:rPr lang="en-GB" sz="2000" dirty="0" err="1" smtClean="0"/>
              <a:t>repr</a:t>
            </a:r>
            <a:r>
              <a:rPr lang="en-GB" sz="2000" dirty="0" smtClean="0"/>
              <a:t>. In </a:t>
            </a:r>
            <a:r>
              <a:rPr lang="en-GB" sz="2000" i="1" dirty="0" smtClean="0"/>
              <a:t>John Milton: Twentieth Century Perspectives</a:t>
            </a:r>
            <a:r>
              <a:rPr lang="en-GB" sz="2000" dirty="0" smtClean="0"/>
              <a:t>, II: The Early Poems, ed. With introductions by J. Martin Evans (London &amp; New York: </a:t>
            </a:r>
            <a:r>
              <a:rPr lang="en-GB" sz="2000" dirty="0" err="1" smtClean="0"/>
              <a:t>Routledge</a:t>
            </a:r>
            <a:r>
              <a:rPr lang="en-GB" sz="2000" dirty="0" smtClean="0"/>
              <a:t>, 2003), pp. 126-33</a:t>
            </a:r>
          </a:p>
          <a:p>
            <a:r>
              <a:rPr lang="en-GB" sz="2000" dirty="0" err="1" smtClean="0"/>
              <a:t>Norbrook</a:t>
            </a:r>
            <a:r>
              <a:rPr lang="en-GB" sz="2000" dirty="0" smtClean="0"/>
              <a:t>, David, </a:t>
            </a:r>
            <a:r>
              <a:rPr lang="en-GB" sz="2000" i="1" dirty="0" smtClean="0"/>
              <a:t>Poetry and Politics in the English Renaissance </a:t>
            </a:r>
            <a:r>
              <a:rPr lang="en-GB" sz="2000" dirty="0" smtClean="0"/>
              <a:t>(London: Routledge, 1984)</a:t>
            </a:r>
            <a:endParaRPr lang="en-GB" sz="1900" dirty="0" smtClean="0"/>
          </a:p>
          <a:p>
            <a:r>
              <a:rPr lang="en-GB" sz="1900" dirty="0" smtClean="0"/>
              <a:t>Hill, Christopher, </a:t>
            </a:r>
            <a:r>
              <a:rPr lang="en-GB" sz="1900" i="1" dirty="0" smtClean="0"/>
              <a:t>Milton and the English Revoluti</a:t>
            </a:r>
            <a:r>
              <a:rPr lang="en-GB" sz="1900" dirty="0" smtClean="0"/>
              <a:t>on (London, Faber &amp; Faber, 1977)</a:t>
            </a:r>
          </a:p>
          <a:p>
            <a:pPr algn="ctr">
              <a:buNone/>
            </a:pPr>
            <a:r>
              <a:rPr lang="en-GB" sz="1900" b="1" dirty="0" smtClean="0"/>
              <a:t>IMAGES</a:t>
            </a:r>
          </a:p>
          <a:p>
            <a:r>
              <a:rPr lang="en-GB" sz="1600" dirty="0" smtClean="0"/>
              <a:t>Fig 1: John Milton, available at ‘Christ College Cambridge’, Milton birthday celebrations: http://www.christs.cam.ac.uk/milton400/, accessed 14</a:t>
            </a:r>
            <a:r>
              <a:rPr lang="en-GB" sz="1600" baseline="30000" dirty="0" smtClean="0"/>
              <a:t>th</a:t>
            </a:r>
            <a:r>
              <a:rPr lang="en-GB" sz="1600" dirty="0" smtClean="0"/>
              <a:t> Sept. </a:t>
            </a:r>
            <a:endParaRPr lang="en-GB" sz="16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2717</TotalTime>
  <Words>2293</Words>
  <Application>Microsoft Office PowerPoint</Application>
  <PresentationFormat>On-screen Show (4:3)</PresentationFormat>
  <Paragraphs>220</Paragraphs>
  <Slides>32</Slides>
  <Notes>5</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Median</vt:lpstr>
      <vt:lpstr>John Milton  The early milton </vt:lpstr>
      <vt:lpstr>John Milton (1608 – 1674)</vt:lpstr>
      <vt:lpstr>John Milton</vt:lpstr>
      <vt:lpstr>The gifted poet ...</vt:lpstr>
      <vt:lpstr>The gifted poet ...</vt:lpstr>
      <vt:lpstr>On the Morning of Christ’s Nativity</vt:lpstr>
      <vt:lpstr>The Nativity Ode – relation to pastoral</vt:lpstr>
      <vt:lpstr>Slide 8</vt:lpstr>
      <vt:lpstr>Slide 9</vt:lpstr>
      <vt:lpstr>The Nativity Ode</vt:lpstr>
      <vt:lpstr>‘L’Allegro’ and ‘Il Penseroso’</vt:lpstr>
      <vt:lpstr>‘L’Allegro’ and ‘Il Penseroso’ Genre</vt:lpstr>
      <vt:lpstr>‘L’Allegro’ and ‘Il Penseroso’ relationship between the two poems</vt:lpstr>
      <vt:lpstr>‘L’Allegro’ and ‘Il Penseroso’ relationship between the two poems</vt:lpstr>
      <vt:lpstr>‘L’Allegro’ and ‘Il Penseroso’ relationship between the two poems</vt:lpstr>
      <vt:lpstr>‘L’Allegro’ and ‘Il Penseroso’ relationship between the two poems</vt:lpstr>
      <vt:lpstr>Comus</vt:lpstr>
      <vt:lpstr>Ideas for reading Comus:</vt:lpstr>
      <vt:lpstr>A Masque at Ludlow / Comus</vt:lpstr>
      <vt:lpstr>Comus</vt:lpstr>
      <vt:lpstr>Comus</vt:lpstr>
      <vt:lpstr>Comus</vt:lpstr>
      <vt:lpstr>Comus and the Castlehaven Scandal of 1631</vt:lpstr>
      <vt:lpstr>Comus  and the Castlehaven Scandal of 1631</vt:lpstr>
      <vt:lpstr>Comus  and the Castlehaven Scandal of 1631</vt:lpstr>
      <vt:lpstr>Comus</vt:lpstr>
      <vt:lpstr>Comus the genre of the masque</vt:lpstr>
      <vt:lpstr>Comus</vt:lpstr>
      <vt:lpstr>Comus</vt:lpstr>
      <vt:lpstr>Comus and court culture </vt:lpstr>
      <vt:lpstr>Comus</vt:lpstr>
      <vt:lpstr>Bibliography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Renaissance</dc:title>
  <dc:creator>LOU</dc:creator>
  <cp:lastModifiedBy>sa020</cp:lastModifiedBy>
  <cp:revision>187</cp:revision>
  <dcterms:created xsi:type="dcterms:W3CDTF">2006-08-16T00:00:00Z</dcterms:created>
  <dcterms:modified xsi:type="dcterms:W3CDTF">2011-12-05T16:15:32Z</dcterms:modified>
</cp:coreProperties>
</file>