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14"/>
  </p:notesMasterIdLst>
  <p:sldIdLst>
    <p:sldId id="256" r:id="rId2"/>
    <p:sldId id="257" r:id="rId3"/>
    <p:sldId id="258" r:id="rId4"/>
    <p:sldId id="259" r:id="rId5"/>
    <p:sldId id="266" r:id="rId6"/>
    <p:sldId id="267" r:id="rId7"/>
    <p:sldId id="263" r:id="rId8"/>
    <p:sldId id="262" r:id="rId9"/>
    <p:sldId id="261" r:id="rId10"/>
    <p:sldId id="260" r:id="rId11"/>
    <p:sldId id="265"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2" autoAdjust="0"/>
    <p:restoredTop sz="66350" autoAdjust="0"/>
  </p:normalViewPr>
  <p:slideViewPr>
    <p:cSldViewPr snapToGrid="0">
      <p:cViewPr varScale="1">
        <p:scale>
          <a:sx n="44" d="100"/>
          <a:sy n="44" d="100"/>
        </p:scale>
        <p:origin x="132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8AA972-0E3B-47F2-82A3-1EACEFC5E971}" type="datetimeFigureOut">
              <a:rPr lang="en-GB" smtClean="0"/>
              <a:t>20/05/2020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56A42-D092-45ED-B660-7FB43100BDD3}" type="slidenum">
              <a:rPr lang="en-GB" smtClean="0"/>
              <a:t>‹#›</a:t>
            </a:fld>
            <a:endParaRPr lang="en-GB"/>
          </a:p>
        </p:txBody>
      </p:sp>
    </p:spTree>
    <p:extLst>
      <p:ext uri="{BB962C8B-B14F-4D97-AF65-F5344CB8AC3E}">
        <p14:creationId xmlns:p14="http://schemas.microsoft.com/office/powerpoint/2010/main" val="1793217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56A42-D092-45ED-B660-7FB43100BDD3}" type="slidenum">
              <a:rPr lang="en-GB" smtClean="0"/>
              <a:t>7</a:t>
            </a:fld>
            <a:endParaRPr lang="en-GB"/>
          </a:p>
        </p:txBody>
      </p:sp>
    </p:spTree>
    <p:extLst>
      <p:ext uri="{BB962C8B-B14F-4D97-AF65-F5344CB8AC3E}">
        <p14:creationId xmlns:p14="http://schemas.microsoft.com/office/powerpoint/2010/main" val="5991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56A42-D092-45ED-B660-7FB43100BDD3}" type="slidenum">
              <a:rPr lang="en-GB" smtClean="0"/>
              <a:t>8</a:t>
            </a:fld>
            <a:endParaRPr lang="en-GB"/>
          </a:p>
        </p:txBody>
      </p:sp>
    </p:spTree>
    <p:extLst>
      <p:ext uri="{BB962C8B-B14F-4D97-AF65-F5344CB8AC3E}">
        <p14:creationId xmlns:p14="http://schemas.microsoft.com/office/powerpoint/2010/main" val="1105368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56A42-D092-45ED-B660-7FB43100BDD3}" type="slidenum">
              <a:rPr lang="en-GB" smtClean="0"/>
              <a:t>9</a:t>
            </a:fld>
            <a:endParaRPr lang="en-GB"/>
          </a:p>
        </p:txBody>
      </p:sp>
    </p:spTree>
    <p:extLst>
      <p:ext uri="{BB962C8B-B14F-4D97-AF65-F5344CB8AC3E}">
        <p14:creationId xmlns:p14="http://schemas.microsoft.com/office/powerpoint/2010/main" val="3625067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56A42-D092-45ED-B660-7FB43100BDD3}" type="slidenum">
              <a:rPr lang="en-GB" smtClean="0"/>
              <a:t>10</a:t>
            </a:fld>
            <a:endParaRPr lang="en-GB"/>
          </a:p>
        </p:txBody>
      </p:sp>
    </p:spTree>
    <p:extLst>
      <p:ext uri="{BB962C8B-B14F-4D97-AF65-F5344CB8AC3E}">
        <p14:creationId xmlns:p14="http://schemas.microsoft.com/office/powerpoint/2010/main" val="922820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1494129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570864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1894649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DB33B7-2CF5-4B29-8329-844A8C3E4A5A}" type="datetimeFigureOut">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31805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DB33B7-2CF5-4B29-8329-844A8C3E4A5A}" type="datetimeFigureOut">
              <a:rPr lang="en-GB" smtClean="0"/>
              <a:t>20/05/2020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1860539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837992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851182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2934939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DB33B7-2CF5-4B29-8329-844A8C3E4A5A}" type="datetimeFigureOut">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3860370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DB33B7-2CF5-4B29-8329-844A8C3E4A5A}" type="datetimeFigureOut">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4192933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937903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4544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397488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3550605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3693696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2115862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DB33B7-2CF5-4B29-8329-844A8C3E4A5A}"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10C03A-7DA6-456C-BC09-1C7E1A932AE3}" type="slidenum">
              <a:rPr lang="en-GB" smtClean="0"/>
              <a:t>‹#›</a:t>
            </a:fld>
            <a:endParaRPr lang="en-GB"/>
          </a:p>
        </p:txBody>
      </p:sp>
    </p:spTree>
    <p:extLst>
      <p:ext uri="{BB962C8B-B14F-4D97-AF65-F5344CB8AC3E}">
        <p14:creationId xmlns:p14="http://schemas.microsoft.com/office/powerpoint/2010/main" val="1579109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CDB33B7-2CF5-4B29-8329-844A8C3E4A5A}" type="datetimeFigureOut">
              <a:rPr lang="en-GB" smtClean="0"/>
              <a:t>20/05/2020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710C03A-7DA6-456C-BC09-1C7E1A932AE3}" type="slidenum">
              <a:rPr lang="en-GB" smtClean="0"/>
              <a:t>‹#›</a:t>
            </a:fld>
            <a:endParaRPr lang="en-GB"/>
          </a:p>
        </p:txBody>
      </p:sp>
    </p:spTree>
    <p:extLst>
      <p:ext uri="{BB962C8B-B14F-4D97-AF65-F5344CB8AC3E}">
        <p14:creationId xmlns:p14="http://schemas.microsoft.com/office/powerpoint/2010/main" val="3026205475"/>
      </p:ext>
    </p:extLst>
  </p:cSld>
  <p:clrMap bg1="dk1" tx1="lt1" bg2="dk2" tx2="lt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hyperlink" Target="mailto:robertsrhys32@gmail.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F6071B-48FA-4685-A9C9-A7B21E1C1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niversity of Wales Trinity Saint David - Wikipedia">
            <a:extLst>
              <a:ext uri="{FF2B5EF4-FFF2-40B4-BE49-F238E27FC236}">
                <a16:creationId xmlns:a16="http://schemas.microsoft.com/office/drawing/2014/main" id="{0CC05852-DAB8-4F97-9CBD-48525CD43D4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5458" y="640081"/>
            <a:ext cx="7023617" cy="2809447"/>
          </a:xfrm>
          <a:prstGeom prst="rect">
            <a:avLst/>
          </a:prstGeom>
          <a:noFill/>
          <a:effectLst/>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C56044C-1580-4C45-8AA3-F2A07478B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Freeform: Shape 74">
            <a:extLst>
              <a:ext uri="{FF2B5EF4-FFF2-40B4-BE49-F238E27FC236}">
                <a16:creationId xmlns:a16="http://schemas.microsoft.com/office/drawing/2014/main" id="{51A8E3CE-561F-42BE-B6A2-FBE96F9A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3579207"/>
            <a:ext cx="12191696" cy="3278793"/>
          </a:xfrm>
          <a:custGeom>
            <a:avLst/>
            <a:gdLst>
              <a:gd name="connsiteX0" fmla="*/ 1 w 12191696"/>
              <a:gd name="connsiteY0" fmla="*/ 0 h 3278793"/>
              <a:gd name="connsiteX1" fmla="*/ 71932 w 12191696"/>
              <a:gd name="connsiteY1" fmla="*/ 12261 h 3278793"/>
              <a:gd name="connsiteX2" fmla="*/ 282849 w 12191696"/>
              <a:gd name="connsiteY2" fmla="*/ 48343 h 3278793"/>
              <a:gd name="connsiteX3" fmla="*/ 436464 w 12191696"/>
              <a:gd name="connsiteY3" fmla="*/ 73565 h 3278793"/>
              <a:gd name="connsiteX4" fmla="*/ 619339 w 12191696"/>
              <a:gd name="connsiteY4" fmla="*/ 100188 h 3278793"/>
              <a:gd name="connsiteX5" fmla="*/ 836351 w 12191696"/>
              <a:gd name="connsiteY5" fmla="*/ 132066 h 3278793"/>
              <a:gd name="connsiteX6" fmla="*/ 1076528 w 12191696"/>
              <a:gd name="connsiteY6" fmla="*/ 165696 h 3278793"/>
              <a:gd name="connsiteX7" fmla="*/ 1347183 w 12191696"/>
              <a:gd name="connsiteY7" fmla="*/ 201077 h 3278793"/>
              <a:gd name="connsiteX8" fmla="*/ 1642223 w 12191696"/>
              <a:gd name="connsiteY8" fmla="*/ 238560 h 3278793"/>
              <a:gd name="connsiteX9" fmla="*/ 1962864 w 12191696"/>
              <a:gd name="connsiteY9" fmla="*/ 276043 h 3278793"/>
              <a:gd name="connsiteX10" fmla="*/ 2304232 w 12191696"/>
              <a:gd name="connsiteY10" fmla="*/ 314227 h 3278793"/>
              <a:gd name="connsiteX11" fmla="*/ 2672421 w 12191696"/>
              <a:gd name="connsiteY11" fmla="*/ 349608 h 3278793"/>
              <a:gd name="connsiteX12" fmla="*/ 3057678 w 12191696"/>
              <a:gd name="connsiteY12" fmla="*/ 383588 h 3278793"/>
              <a:gd name="connsiteX13" fmla="*/ 3464881 w 12191696"/>
              <a:gd name="connsiteY13" fmla="*/ 414415 h 3278793"/>
              <a:gd name="connsiteX14" fmla="*/ 3889152 w 12191696"/>
              <a:gd name="connsiteY14" fmla="*/ 443841 h 3278793"/>
              <a:gd name="connsiteX15" fmla="*/ 4331710 w 12191696"/>
              <a:gd name="connsiteY15" fmla="*/ 471515 h 3278793"/>
              <a:gd name="connsiteX16" fmla="*/ 4558476 w 12191696"/>
              <a:gd name="connsiteY16" fmla="*/ 481324 h 3278793"/>
              <a:gd name="connsiteX17" fmla="*/ 4790118 w 12191696"/>
              <a:gd name="connsiteY17" fmla="*/ 492183 h 3278793"/>
              <a:gd name="connsiteX18" fmla="*/ 5025418 w 12191696"/>
              <a:gd name="connsiteY18" fmla="*/ 502342 h 3278793"/>
              <a:gd name="connsiteX19" fmla="*/ 5261937 w 12191696"/>
              <a:gd name="connsiteY19" fmla="*/ 508998 h 3278793"/>
              <a:gd name="connsiteX20" fmla="*/ 5503333 w 12191696"/>
              <a:gd name="connsiteY20" fmla="*/ 514953 h 3278793"/>
              <a:gd name="connsiteX21" fmla="*/ 5747166 w 12191696"/>
              <a:gd name="connsiteY21" fmla="*/ 521259 h 3278793"/>
              <a:gd name="connsiteX22" fmla="*/ 5995877 w 12191696"/>
              <a:gd name="connsiteY22" fmla="*/ 525463 h 3278793"/>
              <a:gd name="connsiteX23" fmla="*/ 6247026 w 12191696"/>
              <a:gd name="connsiteY23" fmla="*/ 525463 h 3278793"/>
              <a:gd name="connsiteX24" fmla="*/ 6500613 w 12191696"/>
              <a:gd name="connsiteY24" fmla="*/ 527565 h 3278793"/>
              <a:gd name="connsiteX25" fmla="*/ 6756639 w 12191696"/>
              <a:gd name="connsiteY25" fmla="*/ 525463 h 3278793"/>
              <a:gd name="connsiteX26" fmla="*/ 7016322 w 12191696"/>
              <a:gd name="connsiteY26" fmla="*/ 521259 h 3278793"/>
              <a:gd name="connsiteX27" fmla="*/ 7276005 w 12191696"/>
              <a:gd name="connsiteY27" fmla="*/ 517406 h 3278793"/>
              <a:gd name="connsiteX28" fmla="*/ 7539345 w 12191696"/>
              <a:gd name="connsiteY28" fmla="*/ 508998 h 3278793"/>
              <a:gd name="connsiteX29" fmla="*/ 7805124 w 12191696"/>
              <a:gd name="connsiteY29" fmla="*/ 500241 h 3278793"/>
              <a:gd name="connsiteX30" fmla="*/ 8070903 w 12191696"/>
              <a:gd name="connsiteY30" fmla="*/ 490082 h 3278793"/>
              <a:gd name="connsiteX31" fmla="*/ 8339121 w 12191696"/>
              <a:gd name="connsiteY31" fmla="*/ 475719 h 3278793"/>
              <a:gd name="connsiteX32" fmla="*/ 8609776 w 12191696"/>
              <a:gd name="connsiteY32" fmla="*/ 458554 h 3278793"/>
              <a:gd name="connsiteX33" fmla="*/ 8881651 w 12191696"/>
              <a:gd name="connsiteY33" fmla="*/ 442089 h 3278793"/>
              <a:gd name="connsiteX34" fmla="*/ 9153526 w 12191696"/>
              <a:gd name="connsiteY34" fmla="*/ 421071 h 3278793"/>
              <a:gd name="connsiteX35" fmla="*/ 9429058 w 12191696"/>
              <a:gd name="connsiteY35" fmla="*/ 395849 h 3278793"/>
              <a:gd name="connsiteX36" fmla="*/ 9700933 w 12191696"/>
              <a:gd name="connsiteY36" fmla="*/ 370626 h 3278793"/>
              <a:gd name="connsiteX37" fmla="*/ 9977684 w 12191696"/>
              <a:gd name="connsiteY37" fmla="*/ 341551 h 3278793"/>
              <a:gd name="connsiteX38" fmla="*/ 10255655 w 12191696"/>
              <a:gd name="connsiteY38" fmla="*/ 309673 h 3278793"/>
              <a:gd name="connsiteX39" fmla="*/ 10529968 w 12191696"/>
              <a:gd name="connsiteY39" fmla="*/ 276043 h 3278793"/>
              <a:gd name="connsiteX40" fmla="*/ 10807939 w 12191696"/>
              <a:gd name="connsiteY40" fmla="*/ 236809 h 3278793"/>
              <a:gd name="connsiteX41" fmla="*/ 11084690 w 12191696"/>
              <a:gd name="connsiteY41" fmla="*/ 194772 h 3278793"/>
              <a:gd name="connsiteX42" fmla="*/ 11362661 w 12191696"/>
              <a:gd name="connsiteY42" fmla="*/ 153085 h 3278793"/>
              <a:gd name="connsiteX43" fmla="*/ 11639412 w 12191696"/>
              <a:gd name="connsiteY43" fmla="*/ 104392 h 3278793"/>
              <a:gd name="connsiteX44" fmla="*/ 11914945 w 12191696"/>
              <a:gd name="connsiteY44" fmla="*/ 54648 h 3278793"/>
              <a:gd name="connsiteX45" fmla="*/ 12191696 w 12191696"/>
              <a:gd name="connsiteY45" fmla="*/ 2452 h 3278793"/>
              <a:gd name="connsiteX46" fmla="*/ 12191696 w 12191696"/>
              <a:gd name="connsiteY46" fmla="*/ 2802467 h 3278793"/>
              <a:gd name="connsiteX47" fmla="*/ 12191695 w 12191696"/>
              <a:gd name="connsiteY47" fmla="*/ 2802467 h 3278793"/>
              <a:gd name="connsiteX48" fmla="*/ 12191695 w 12191696"/>
              <a:gd name="connsiteY48" fmla="*/ 3278793 h 3278793"/>
              <a:gd name="connsiteX49" fmla="*/ 0 w 12191696"/>
              <a:gd name="connsiteY49" fmla="*/ 3278793 h 3278793"/>
              <a:gd name="connsiteX50" fmla="*/ 0 w 12191696"/>
              <a:gd name="connsiteY50" fmla="*/ 2134639 h 3278793"/>
              <a:gd name="connsiteX51" fmla="*/ 1 w 12191696"/>
              <a:gd name="connsiteY51" fmla="*/ 2134639 h 3278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696" h="3278793">
                <a:moveTo>
                  <a:pt x="1" y="0"/>
                </a:moveTo>
                <a:lnTo>
                  <a:pt x="71932" y="12261"/>
                </a:lnTo>
                <a:lnTo>
                  <a:pt x="282849" y="48343"/>
                </a:lnTo>
                <a:lnTo>
                  <a:pt x="436464" y="73565"/>
                </a:lnTo>
                <a:lnTo>
                  <a:pt x="619339" y="100188"/>
                </a:lnTo>
                <a:lnTo>
                  <a:pt x="836351" y="132066"/>
                </a:lnTo>
                <a:lnTo>
                  <a:pt x="1076528" y="165696"/>
                </a:lnTo>
                <a:lnTo>
                  <a:pt x="1347183"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3" y="514953"/>
                </a:lnTo>
                <a:lnTo>
                  <a:pt x="5747166"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802467"/>
                </a:lnTo>
                <a:lnTo>
                  <a:pt x="12191695" y="2802467"/>
                </a:lnTo>
                <a:lnTo>
                  <a:pt x="12191695" y="3278793"/>
                </a:lnTo>
                <a:lnTo>
                  <a:pt x="0" y="3278793"/>
                </a:lnTo>
                <a:lnTo>
                  <a:pt x="0" y="2134639"/>
                </a:lnTo>
                <a:lnTo>
                  <a:pt x="1" y="2134639"/>
                </a:lnTo>
                <a:close/>
              </a:path>
            </a:pathLst>
          </a:custGeom>
          <a:ln>
            <a:noFill/>
          </a:ln>
        </p:spPr>
        <p:style>
          <a:lnRef idx="0">
            <a:scrgbClr r="0" g="0" b="0"/>
          </a:lnRef>
          <a:fillRef idx="1003">
            <a:schemeClr val="dk2"/>
          </a:fillRef>
          <a:effectRef idx="0">
            <a:scrgbClr r="0" g="0" b="0"/>
          </a:effectRef>
          <a:fontRef idx="major"/>
        </p:style>
      </p:sp>
      <p:sp>
        <p:nvSpPr>
          <p:cNvPr id="3" name="Subtitle 2">
            <a:extLst>
              <a:ext uri="{FF2B5EF4-FFF2-40B4-BE49-F238E27FC236}">
                <a16:creationId xmlns:a16="http://schemas.microsoft.com/office/drawing/2014/main" id="{9EAAF494-2EAB-49DC-8E15-24676108D5A7}"/>
              </a:ext>
            </a:extLst>
          </p:cNvPr>
          <p:cNvSpPr>
            <a:spLocks noGrp="1"/>
          </p:cNvSpPr>
          <p:nvPr>
            <p:ph type="subTitle" idx="1"/>
          </p:nvPr>
        </p:nvSpPr>
        <p:spPr>
          <a:xfrm>
            <a:off x="2353825" y="4490243"/>
            <a:ext cx="9149349" cy="1961535"/>
          </a:xfrm>
        </p:spPr>
        <p:txBody>
          <a:bodyPr>
            <a:normAutofit fontScale="92500" lnSpcReduction="10000"/>
          </a:bodyPr>
          <a:lstStyle/>
          <a:p>
            <a:pPr algn="r">
              <a:lnSpc>
                <a:spcPct val="90000"/>
              </a:lnSpc>
            </a:pPr>
            <a:r>
              <a:rPr lang="en-GB" sz="3200" dirty="0">
                <a:solidFill>
                  <a:schemeClr val="bg1"/>
                </a:solidFill>
                <a:latin typeface="Calibri" panose="020F0502020204030204" pitchFamily="34" charset="0"/>
                <a:cs typeface="Calibri" panose="020F0502020204030204" pitchFamily="34" charset="0"/>
              </a:rPr>
              <a:t>Employee development</a:t>
            </a:r>
          </a:p>
          <a:p>
            <a:pPr algn="r">
              <a:lnSpc>
                <a:spcPct val="90000"/>
              </a:lnSpc>
            </a:pPr>
            <a:r>
              <a:rPr lang="en-GB" sz="3200" dirty="0" err="1">
                <a:solidFill>
                  <a:schemeClr val="bg1"/>
                </a:solidFill>
                <a:latin typeface="Calibri" panose="020F0502020204030204" pitchFamily="34" charset="0"/>
                <a:cs typeface="Calibri" panose="020F0502020204030204" pitchFamily="34" charset="0"/>
              </a:rPr>
              <a:t>Hrm</a:t>
            </a:r>
            <a:r>
              <a:rPr lang="en-GB" sz="3200" dirty="0">
                <a:solidFill>
                  <a:schemeClr val="bg1"/>
                </a:solidFill>
                <a:latin typeface="Calibri" panose="020F0502020204030204" pitchFamily="34" charset="0"/>
                <a:cs typeface="Calibri" panose="020F0502020204030204" pitchFamily="34" charset="0"/>
              </a:rPr>
              <a:t> presentation</a:t>
            </a:r>
          </a:p>
          <a:p>
            <a:pPr algn="r">
              <a:lnSpc>
                <a:spcPct val="90000"/>
              </a:lnSpc>
            </a:pPr>
            <a:r>
              <a:rPr lang="en-GB" sz="3200" dirty="0">
                <a:solidFill>
                  <a:schemeClr val="bg1"/>
                </a:solidFill>
                <a:latin typeface="Calibri" panose="020F0502020204030204" pitchFamily="34" charset="0"/>
                <a:cs typeface="Calibri" panose="020F0502020204030204" pitchFamily="34" charset="0"/>
              </a:rPr>
              <a:t>Rhys Roberts</a:t>
            </a:r>
          </a:p>
          <a:p>
            <a:pPr algn="r">
              <a:lnSpc>
                <a:spcPct val="90000"/>
              </a:lnSpc>
            </a:pPr>
            <a:r>
              <a:rPr lang="en-GB" sz="3200" dirty="0">
                <a:solidFill>
                  <a:schemeClr val="bg1"/>
                </a:solidFill>
                <a:latin typeface="Calibri" panose="020F0502020204030204" pitchFamily="34" charset="0"/>
                <a:cs typeface="Calibri" panose="020F0502020204030204" pitchFamily="34" charset="0"/>
              </a:rPr>
              <a:t>P150581</a:t>
            </a:r>
          </a:p>
        </p:txBody>
      </p:sp>
      <p:sp>
        <p:nvSpPr>
          <p:cNvPr id="77" name="Freeform 16">
            <a:extLst>
              <a:ext uri="{FF2B5EF4-FFF2-40B4-BE49-F238E27FC236}">
                <a16:creationId xmlns:a16="http://schemas.microsoft.com/office/drawing/2014/main" id="{7DE548AA-7E1A-497C-8B79-C74F42ACF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40" y="3280011"/>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 name="Audio 3">
            <a:hlinkClick r:id="" action="ppaction://media"/>
            <a:extLst>
              <a:ext uri="{FF2B5EF4-FFF2-40B4-BE49-F238E27FC236}">
                <a16:creationId xmlns:a16="http://schemas.microsoft.com/office/drawing/2014/main" id="{40479B94-FEEF-41CB-84A8-204EE1427B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452610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883"/>
    </mc:Choice>
    <mc:Fallback xmlns="">
      <p:transition spd="slow" advTm="9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80823-817C-4D97-BC5B-B85860B4A577}"/>
              </a:ext>
            </a:extLst>
          </p:cNvPr>
          <p:cNvSpPr>
            <a:spLocks noGrp="1"/>
          </p:cNvSpPr>
          <p:nvPr>
            <p:ph type="title"/>
          </p:nvPr>
        </p:nvSpPr>
        <p:spPr>
          <a:xfrm>
            <a:off x="646111" y="452718"/>
            <a:ext cx="9404723" cy="720474"/>
          </a:xfrm>
        </p:spPr>
        <p:txBody>
          <a:bodyPr/>
          <a:lstStyle/>
          <a:p>
            <a:r>
              <a:rPr lang="en-GB" sz="2800" dirty="0"/>
              <a:t>Introduction</a:t>
            </a:r>
          </a:p>
        </p:txBody>
      </p:sp>
      <p:sp>
        <p:nvSpPr>
          <p:cNvPr id="3" name="Content Placeholder 2">
            <a:extLst>
              <a:ext uri="{FF2B5EF4-FFF2-40B4-BE49-F238E27FC236}">
                <a16:creationId xmlns:a16="http://schemas.microsoft.com/office/drawing/2014/main" id="{96DF5B0E-A071-405C-B764-408F1AC25FFD}"/>
              </a:ext>
            </a:extLst>
          </p:cNvPr>
          <p:cNvSpPr>
            <a:spLocks noGrp="1"/>
          </p:cNvSpPr>
          <p:nvPr>
            <p:ph idx="1"/>
          </p:nvPr>
        </p:nvSpPr>
        <p:spPr>
          <a:xfrm>
            <a:off x="646111" y="1640457"/>
            <a:ext cx="8946541" cy="4195481"/>
          </a:xfrm>
        </p:spPr>
        <p:txBody>
          <a:bodyPr>
            <a:normAutofit/>
          </a:bodyPr>
          <a:lstStyle/>
          <a:p>
            <a:r>
              <a:rPr lang="en-GB" dirty="0"/>
              <a:t>This Presentation elaborates on my assignment based on current legislation related to employee training and development within the UK.</a:t>
            </a:r>
          </a:p>
          <a:p>
            <a:r>
              <a:rPr lang="en-GB" dirty="0"/>
              <a:t>“People are the lifeblood of an organisation” – </a:t>
            </a:r>
            <a:r>
              <a:rPr lang="en-GB" dirty="0" err="1"/>
              <a:t>Gunnigle</a:t>
            </a:r>
            <a:r>
              <a:rPr lang="en-GB" dirty="0"/>
              <a:t> et al. (1997)</a:t>
            </a:r>
          </a:p>
          <a:p>
            <a:r>
              <a:rPr lang="en-GB" dirty="0"/>
              <a:t>In the United Kingdom, it is the responsibility of the employer to ensure the required statutory training and development of its employees.</a:t>
            </a:r>
          </a:p>
          <a:p>
            <a:r>
              <a:rPr lang="en-GB" dirty="0"/>
              <a:t>Within large companies, the Human Resources department is responsible for the training and development of employees (Unum 2015).</a:t>
            </a:r>
          </a:p>
        </p:txBody>
      </p:sp>
      <p:pic>
        <p:nvPicPr>
          <p:cNvPr id="5" name="Audio 4">
            <a:hlinkClick r:id="" action="ppaction://media"/>
            <a:extLst>
              <a:ext uri="{FF2B5EF4-FFF2-40B4-BE49-F238E27FC236}">
                <a16:creationId xmlns:a16="http://schemas.microsoft.com/office/drawing/2014/main" id="{3B79B703-F00E-4E2A-86D1-10B060ABA7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79983619"/>
      </p:ext>
    </p:extLst>
  </p:cSld>
  <p:clrMapOvr>
    <a:masterClrMapping/>
  </p:clrMapOvr>
  <mc:AlternateContent xmlns:mc="http://schemas.openxmlformats.org/markup-compatibility/2006" xmlns:p14="http://schemas.microsoft.com/office/powerpoint/2010/main">
    <mc:Choice Requires="p14">
      <p:transition spd="slow" p14:dur="2000" advTm="98732"/>
    </mc:Choice>
    <mc:Fallback xmlns="">
      <p:transition spd="slow" advTm="9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C819E-F206-4CE1-B574-09C6D11B2418}"/>
              </a:ext>
            </a:extLst>
          </p:cNvPr>
          <p:cNvSpPr>
            <a:spLocks noGrp="1"/>
          </p:cNvSpPr>
          <p:nvPr>
            <p:ph type="title"/>
          </p:nvPr>
        </p:nvSpPr>
        <p:spPr>
          <a:xfrm>
            <a:off x="370066" y="297442"/>
            <a:ext cx="9404723" cy="1400530"/>
          </a:xfrm>
        </p:spPr>
        <p:txBody>
          <a:bodyPr/>
          <a:lstStyle/>
          <a:p>
            <a:r>
              <a:rPr lang="en-GB" sz="2800" dirty="0"/>
              <a:t>Training &amp; Development (1 of 2)</a:t>
            </a:r>
          </a:p>
        </p:txBody>
      </p:sp>
      <p:sp>
        <p:nvSpPr>
          <p:cNvPr id="3" name="Content Placeholder 2">
            <a:extLst>
              <a:ext uri="{FF2B5EF4-FFF2-40B4-BE49-F238E27FC236}">
                <a16:creationId xmlns:a16="http://schemas.microsoft.com/office/drawing/2014/main" id="{AC870603-713E-4508-929A-FF002B722B57}"/>
              </a:ext>
            </a:extLst>
          </p:cNvPr>
          <p:cNvSpPr>
            <a:spLocks noGrp="1"/>
          </p:cNvSpPr>
          <p:nvPr>
            <p:ph idx="1"/>
          </p:nvPr>
        </p:nvSpPr>
        <p:spPr>
          <a:xfrm>
            <a:off x="500332" y="1207698"/>
            <a:ext cx="10041147" cy="5650302"/>
          </a:xfrm>
        </p:spPr>
        <p:txBody>
          <a:bodyPr>
            <a:normAutofit fontScale="92500" lnSpcReduction="20000"/>
          </a:bodyPr>
          <a:lstStyle/>
          <a:p>
            <a:pPr>
              <a:lnSpc>
                <a:spcPct val="107000"/>
              </a:lnSpc>
              <a:spcAft>
                <a:spcPts val="800"/>
              </a:spcAft>
            </a:pPr>
            <a:r>
              <a:rPr lang="en-GB" sz="2200" dirty="0">
                <a:latin typeface="+mn-lt"/>
                <a:ea typeface="Calibri" panose="020F0502020204030204" pitchFamily="34" charset="0"/>
                <a:cs typeface="Times New Roman" panose="02020603050405020304" pitchFamily="18" charset="0"/>
              </a:rPr>
              <a:t>Training and development usually involves a five step process: </a:t>
            </a:r>
          </a:p>
          <a:p>
            <a:pPr lvl="0">
              <a:lnSpc>
                <a:spcPct val="107000"/>
              </a:lnSpc>
              <a:buFont typeface="+mj-lt"/>
              <a:buAutoNum type="arabicPeriod"/>
            </a:pPr>
            <a:r>
              <a:rPr lang="en-GB" sz="2200" dirty="0">
                <a:latin typeface="+mn-lt"/>
                <a:ea typeface="Calibri" panose="020F0502020204030204" pitchFamily="34" charset="0"/>
                <a:cs typeface="Times New Roman" panose="02020603050405020304" pitchFamily="18" charset="0"/>
              </a:rPr>
              <a:t>T&amp;D needs are first determined through a series of assessments based on organisational analysis of goals, task analysis of what is required to achieve these goals, and person analysis of who needs training. </a:t>
            </a:r>
          </a:p>
          <a:p>
            <a:pPr lvl="0">
              <a:lnSpc>
                <a:spcPct val="107000"/>
              </a:lnSpc>
              <a:buFont typeface="+mj-lt"/>
              <a:buAutoNum type="arabicPeriod"/>
            </a:pPr>
            <a:r>
              <a:rPr lang="en-GB" sz="2200" dirty="0">
                <a:latin typeface="+mn-lt"/>
                <a:ea typeface="Calibri" panose="020F0502020204030204" pitchFamily="34" charset="0"/>
                <a:cs typeface="Times New Roman" panose="02020603050405020304" pitchFamily="18" charset="0"/>
              </a:rPr>
              <a:t>Objectives are then created based on these needs, which outline the specific end goals desired so that results can be assessed reliably. </a:t>
            </a:r>
          </a:p>
          <a:p>
            <a:pPr lvl="0">
              <a:lnSpc>
                <a:spcPct val="107000"/>
              </a:lnSpc>
              <a:buFont typeface="+mj-lt"/>
              <a:buAutoNum type="arabicPeriod"/>
            </a:pPr>
            <a:r>
              <a:rPr lang="en-GB" sz="2200" dirty="0">
                <a:latin typeface="+mn-lt"/>
                <a:ea typeface="Calibri" panose="020F0502020204030204" pitchFamily="34" charset="0"/>
                <a:cs typeface="Times New Roman" panose="02020603050405020304" pitchFamily="18" charset="0"/>
              </a:rPr>
              <a:t>Appropriate methods of delivery for the training &amp; development programme are chosen. These may include e-learning, role playing or on-the-job training. Often organisations used a combination of methods, known as ‘blended training’.</a:t>
            </a:r>
          </a:p>
          <a:p>
            <a:pPr lvl="0">
              <a:lnSpc>
                <a:spcPct val="107000"/>
              </a:lnSpc>
              <a:buFont typeface="+mj-lt"/>
              <a:buAutoNum type="arabicPeriod"/>
            </a:pPr>
            <a:r>
              <a:rPr lang="en-GB" sz="2200" dirty="0">
                <a:latin typeface="+mn-lt"/>
                <a:ea typeface="Calibri" panose="020F0502020204030204" pitchFamily="34" charset="0"/>
                <a:cs typeface="Times New Roman" panose="02020603050405020304" pitchFamily="18" charset="0"/>
              </a:rPr>
              <a:t>The programme is implemented, which often poses difficulties in scheduling the training, finding managers/qualified trainers to deliver, and employee resistance to change. </a:t>
            </a:r>
          </a:p>
          <a:p>
            <a:pPr lvl="0">
              <a:lnSpc>
                <a:spcPct val="107000"/>
              </a:lnSpc>
              <a:spcAft>
                <a:spcPts val="800"/>
              </a:spcAft>
              <a:buFont typeface="+mj-lt"/>
              <a:buAutoNum type="arabicPeriod"/>
            </a:pPr>
            <a:r>
              <a:rPr lang="en-GB" sz="2200" dirty="0">
                <a:latin typeface="+mn-lt"/>
                <a:ea typeface="Calibri" panose="020F0502020204030204" pitchFamily="34" charset="0"/>
                <a:cs typeface="Times New Roman" panose="02020603050405020304" pitchFamily="18" charset="0"/>
              </a:rPr>
              <a:t>The programme can then be evaluated to determine its success. Evaluation is traditionally based on four criteria: trainee reactions, learning, behaviour change and organisational results. </a:t>
            </a:r>
          </a:p>
          <a:p>
            <a:endParaRPr lang="en-GB" dirty="0"/>
          </a:p>
        </p:txBody>
      </p:sp>
      <p:pic>
        <p:nvPicPr>
          <p:cNvPr id="5" name="Audio 4">
            <a:hlinkClick r:id="" action="ppaction://media"/>
            <a:extLst>
              <a:ext uri="{FF2B5EF4-FFF2-40B4-BE49-F238E27FC236}">
                <a16:creationId xmlns:a16="http://schemas.microsoft.com/office/drawing/2014/main" id="{EE475124-5AD7-470A-B2DD-48B8C0532E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76739685"/>
      </p:ext>
    </p:extLst>
  </p:cSld>
  <p:clrMapOvr>
    <a:masterClrMapping/>
  </p:clrMapOvr>
  <mc:AlternateContent xmlns:mc="http://schemas.openxmlformats.org/markup-compatibility/2006" xmlns:p14="http://schemas.microsoft.com/office/powerpoint/2010/main">
    <mc:Choice Requires="p14">
      <p:transition spd="slow" p14:dur="2000" advTm="106453"/>
    </mc:Choice>
    <mc:Fallback xmlns="">
      <p:transition spd="slow" advTm="106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8B3033-7F28-451A-BF22-0D1F0D853F3A}"/>
              </a:ext>
            </a:extLst>
          </p:cNvPr>
          <p:cNvSpPr>
            <a:spLocks noGrp="1"/>
          </p:cNvSpPr>
          <p:nvPr>
            <p:ph idx="1"/>
          </p:nvPr>
        </p:nvSpPr>
        <p:spPr>
          <a:xfrm>
            <a:off x="477782" y="1444760"/>
            <a:ext cx="9497762" cy="5170098"/>
          </a:xfrm>
        </p:spPr>
        <p:txBody>
          <a:bodyPr>
            <a:normAutofit/>
          </a:bodyPr>
          <a:lstStyle/>
          <a:p>
            <a:pPr>
              <a:lnSpc>
                <a:spcPct val="107000"/>
              </a:lnSpc>
              <a:spcAft>
                <a:spcPts val="800"/>
              </a:spcAft>
            </a:pPr>
            <a:r>
              <a:rPr lang="en-GB" dirty="0">
                <a:latin typeface="+mn-lt"/>
                <a:ea typeface="Calibri" panose="020F0502020204030204" pitchFamily="34" charset="0"/>
                <a:cs typeface="Times New Roman" panose="02020603050405020304" pitchFamily="18" charset="0"/>
              </a:rPr>
              <a:t>Very often, the objectives of T&amp;D are matched to the strategy of the organisation and the proposed career path of the individual, hence why it plays such an important role in performance and growth.</a:t>
            </a:r>
          </a:p>
          <a:p>
            <a:pPr>
              <a:lnSpc>
                <a:spcPct val="107000"/>
              </a:lnSpc>
              <a:spcAft>
                <a:spcPts val="800"/>
              </a:spcAft>
            </a:pPr>
            <a:r>
              <a:rPr lang="en-GB" dirty="0">
                <a:latin typeface="+mn-lt"/>
                <a:ea typeface="Calibri" panose="020F0502020204030204" pitchFamily="34" charset="0"/>
                <a:cs typeface="Times New Roman" panose="02020603050405020304" pitchFamily="18" charset="0"/>
              </a:rPr>
              <a:t>Training can be separated into several groups according to who needs it and where it is necessary, for example: </a:t>
            </a:r>
          </a:p>
          <a:p>
            <a:pPr>
              <a:lnSpc>
                <a:spcPct val="107000"/>
              </a:lnSpc>
              <a:buFont typeface="Wingdings" panose="05000000000000000000" pitchFamily="2" charset="2"/>
              <a:buChar char="§"/>
            </a:pPr>
            <a:r>
              <a:rPr lang="en-GB" b="1" dirty="0">
                <a:latin typeface="+mn-lt"/>
                <a:ea typeface="Calibri" panose="020F0502020204030204" pitchFamily="34" charset="0"/>
                <a:cs typeface="Symbol" panose="05050102010706020507" pitchFamily="18" charset="2"/>
              </a:rPr>
              <a:t>Induction training</a:t>
            </a:r>
            <a:r>
              <a:rPr lang="en-GB" dirty="0">
                <a:latin typeface="+mn-lt"/>
                <a:ea typeface="Calibri" panose="020F0502020204030204" pitchFamily="34" charset="0"/>
                <a:cs typeface="Symbol" panose="05050102010706020507" pitchFamily="18" charset="2"/>
              </a:rPr>
              <a:t> </a:t>
            </a:r>
          </a:p>
          <a:p>
            <a:pPr>
              <a:lnSpc>
                <a:spcPct val="107000"/>
              </a:lnSpc>
              <a:buFont typeface="Wingdings" panose="05000000000000000000" pitchFamily="2" charset="2"/>
              <a:buChar char="§"/>
            </a:pPr>
            <a:r>
              <a:rPr lang="en-GB" b="1" dirty="0">
                <a:latin typeface="+mn-lt"/>
                <a:ea typeface="Calibri" panose="020F0502020204030204" pitchFamily="34" charset="0"/>
                <a:cs typeface="Symbol" panose="05050102010706020507" pitchFamily="18" charset="2"/>
              </a:rPr>
              <a:t>Job training </a:t>
            </a:r>
          </a:p>
          <a:p>
            <a:pPr>
              <a:lnSpc>
                <a:spcPct val="107000"/>
              </a:lnSpc>
              <a:buFont typeface="Wingdings" panose="05000000000000000000" pitchFamily="2" charset="2"/>
              <a:buChar char="§"/>
            </a:pPr>
            <a:r>
              <a:rPr lang="en-GB" b="1" dirty="0">
                <a:latin typeface="+mn-lt"/>
                <a:ea typeface="Calibri" panose="020F0502020204030204" pitchFamily="34" charset="0"/>
                <a:cs typeface="Symbol" panose="05050102010706020507" pitchFamily="18" charset="2"/>
              </a:rPr>
              <a:t>Crafts training </a:t>
            </a:r>
          </a:p>
          <a:p>
            <a:pPr>
              <a:lnSpc>
                <a:spcPct val="107000"/>
              </a:lnSpc>
              <a:buFont typeface="Wingdings" panose="05000000000000000000" pitchFamily="2" charset="2"/>
              <a:buChar char="§"/>
            </a:pPr>
            <a:r>
              <a:rPr lang="en-GB" b="1" dirty="0">
                <a:latin typeface="+mn-lt"/>
                <a:ea typeface="Calibri" panose="020F0502020204030204" pitchFamily="34" charset="0"/>
                <a:cs typeface="Symbol" panose="05050102010706020507" pitchFamily="18" charset="2"/>
              </a:rPr>
              <a:t>Training for promotion </a:t>
            </a:r>
          </a:p>
          <a:p>
            <a:pPr>
              <a:lnSpc>
                <a:spcPct val="107000"/>
              </a:lnSpc>
              <a:spcAft>
                <a:spcPts val="800"/>
              </a:spcAft>
              <a:buFont typeface="Wingdings" panose="05000000000000000000" pitchFamily="2" charset="2"/>
              <a:buChar char="§"/>
            </a:pPr>
            <a:r>
              <a:rPr lang="en-GB" b="1" dirty="0">
                <a:latin typeface="+mn-lt"/>
                <a:ea typeface="Calibri" panose="020F0502020204030204" pitchFamily="34" charset="0"/>
                <a:cs typeface="Times New Roman" panose="02020603050405020304" pitchFamily="18" charset="0"/>
              </a:rPr>
              <a:t>Refresher training</a:t>
            </a:r>
            <a:endParaRPr lang="en-GB" dirty="0">
              <a:latin typeface="Calibri" panose="020F0502020204030204" pitchFamily="34" charset="0"/>
              <a:ea typeface="Calibri" panose="020F0502020204030204" pitchFamily="34" charset="0"/>
              <a:cs typeface="Symbol" panose="05050102010706020507" pitchFamily="18" charset="2"/>
            </a:endParaRPr>
          </a:p>
        </p:txBody>
      </p:sp>
      <p:sp>
        <p:nvSpPr>
          <p:cNvPr id="2" name="Rectangle 1">
            <a:extLst>
              <a:ext uri="{FF2B5EF4-FFF2-40B4-BE49-F238E27FC236}">
                <a16:creationId xmlns:a16="http://schemas.microsoft.com/office/drawing/2014/main" id="{B918D902-4927-4C88-9275-7E8891720765}"/>
              </a:ext>
            </a:extLst>
          </p:cNvPr>
          <p:cNvSpPr/>
          <p:nvPr/>
        </p:nvSpPr>
        <p:spPr>
          <a:xfrm>
            <a:off x="368514" y="243142"/>
            <a:ext cx="6291077" cy="523220"/>
          </a:xfrm>
          <a:prstGeom prst="rect">
            <a:avLst/>
          </a:prstGeom>
        </p:spPr>
        <p:txBody>
          <a:bodyPr wrap="square">
            <a:spAutoFit/>
          </a:bodyPr>
          <a:lstStyle/>
          <a:p>
            <a:r>
              <a:rPr lang="en-GB" sz="2800" dirty="0"/>
              <a:t>Training &amp; Development (2 of 2)</a:t>
            </a:r>
            <a:endParaRPr lang="en-GB" dirty="0"/>
          </a:p>
        </p:txBody>
      </p:sp>
      <p:pic>
        <p:nvPicPr>
          <p:cNvPr id="5" name="Audio 4">
            <a:hlinkClick r:id="" action="ppaction://media"/>
            <a:extLst>
              <a:ext uri="{FF2B5EF4-FFF2-40B4-BE49-F238E27FC236}">
                <a16:creationId xmlns:a16="http://schemas.microsoft.com/office/drawing/2014/main" id="{68771BCB-231B-4622-926C-E9FF4691AE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67009800"/>
      </p:ext>
    </p:extLst>
  </p:cSld>
  <p:clrMapOvr>
    <a:masterClrMapping/>
  </p:clrMapOvr>
  <mc:AlternateContent xmlns:mc="http://schemas.openxmlformats.org/markup-compatibility/2006" xmlns:p14="http://schemas.microsoft.com/office/powerpoint/2010/main">
    <mc:Choice Requires="p14">
      <p:transition spd="slow" p14:dur="2000" advTm="56693"/>
    </mc:Choice>
    <mc:Fallback xmlns="">
      <p:transition spd="slow" advTm="56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70B1-B677-40B8-ABF0-A4078670BBD7}"/>
              </a:ext>
            </a:extLst>
          </p:cNvPr>
          <p:cNvSpPr>
            <a:spLocks noGrp="1"/>
          </p:cNvSpPr>
          <p:nvPr>
            <p:ph type="title"/>
          </p:nvPr>
        </p:nvSpPr>
        <p:spPr>
          <a:xfrm>
            <a:off x="327804" y="423964"/>
            <a:ext cx="9404723" cy="875750"/>
          </a:xfrm>
        </p:spPr>
        <p:txBody>
          <a:bodyPr/>
          <a:lstStyle/>
          <a:p>
            <a:r>
              <a:rPr lang="en-GB" sz="2800" dirty="0"/>
              <a:t>Types of Employee Training</a:t>
            </a:r>
          </a:p>
        </p:txBody>
      </p:sp>
      <p:sp>
        <p:nvSpPr>
          <p:cNvPr id="3" name="Content Placeholder 2">
            <a:extLst>
              <a:ext uri="{FF2B5EF4-FFF2-40B4-BE49-F238E27FC236}">
                <a16:creationId xmlns:a16="http://schemas.microsoft.com/office/drawing/2014/main" id="{6AB3C46A-A521-4F4D-9E07-E5296943BEE2}"/>
              </a:ext>
            </a:extLst>
          </p:cNvPr>
          <p:cNvSpPr>
            <a:spLocks noGrp="1"/>
          </p:cNvSpPr>
          <p:nvPr>
            <p:ph idx="1"/>
          </p:nvPr>
        </p:nvSpPr>
        <p:spPr>
          <a:xfrm>
            <a:off x="327804" y="1635834"/>
            <a:ext cx="9722049" cy="4574874"/>
          </a:xfrm>
        </p:spPr>
        <p:txBody>
          <a:bodyPr/>
          <a:lstStyle/>
          <a:p>
            <a:r>
              <a:rPr lang="en-GB" b="1" dirty="0"/>
              <a:t>Procedures </a:t>
            </a:r>
            <a:r>
              <a:rPr lang="en-GB" dirty="0"/>
              <a:t> - The procedures specific to your company are essential for all employees to know.</a:t>
            </a:r>
          </a:p>
          <a:p>
            <a:r>
              <a:rPr lang="en-GB" b="1" dirty="0"/>
              <a:t>Safety</a:t>
            </a:r>
            <a:r>
              <a:rPr lang="en-GB" dirty="0"/>
              <a:t> - Safety training falls under the risk management category. When employees learn about potential dangers in the workplace and how to handle those dangers, you reduce the risk of injury and accidents.</a:t>
            </a:r>
          </a:p>
          <a:p>
            <a:r>
              <a:rPr lang="en-GB" b="1" dirty="0"/>
              <a:t>Work Skills </a:t>
            </a:r>
            <a:r>
              <a:rPr lang="en-GB" dirty="0"/>
              <a:t>- An employee's training should include work skills specific to the job. This component of training varies greatly because of the differences in job duties.</a:t>
            </a:r>
          </a:p>
          <a:p>
            <a:r>
              <a:rPr lang="en-GB" b="1" dirty="0"/>
              <a:t>Harassment and Diversity </a:t>
            </a:r>
            <a:r>
              <a:rPr lang="en-GB" dirty="0"/>
              <a:t>- Harassment and diversity training is another form of risk management for your company. Training your employees in these areas reduces incidents that could lead to a lawsuit.</a:t>
            </a:r>
          </a:p>
          <a:p>
            <a:r>
              <a:rPr lang="en-GB" dirty="0"/>
              <a:t>Specific types of these training methods come under what is known as </a:t>
            </a:r>
            <a:r>
              <a:rPr lang="en-GB" b="1" u="sng" dirty="0"/>
              <a:t>Statuary Training</a:t>
            </a:r>
            <a:r>
              <a:rPr lang="en-GB" dirty="0"/>
              <a:t>.</a:t>
            </a:r>
          </a:p>
        </p:txBody>
      </p:sp>
      <p:pic>
        <p:nvPicPr>
          <p:cNvPr id="4" name="Audio 3">
            <a:hlinkClick r:id="" action="ppaction://media"/>
            <a:extLst>
              <a:ext uri="{FF2B5EF4-FFF2-40B4-BE49-F238E27FC236}">
                <a16:creationId xmlns:a16="http://schemas.microsoft.com/office/drawing/2014/main" id="{046B25A7-48AF-4C72-9F12-EDC2FA2AD1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13319735"/>
      </p:ext>
    </p:extLst>
  </p:cSld>
  <p:clrMapOvr>
    <a:masterClrMapping/>
  </p:clrMapOvr>
  <mc:AlternateContent xmlns:mc="http://schemas.openxmlformats.org/markup-compatibility/2006" xmlns:p14="http://schemas.microsoft.com/office/powerpoint/2010/main">
    <mc:Choice Requires="p14">
      <p:transition spd="slow" p14:dur="2000" advTm="189662"/>
    </mc:Choice>
    <mc:Fallback xmlns="">
      <p:transition spd="slow" advTm="18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AA5D-DFCF-4D40-BD0E-479727F585CF}"/>
              </a:ext>
            </a:extLst>
          </p:cNvPr>
          <p:cNvSpPr>
            <a:spLocks noGrp="1"/>
          </p:cNvSpPr>
          <p:nvPr>
            <p:ph type="title"/>
          </p:nvPr>
        </p:nvSpPr>
        <p:spPr>
          <a:xfrm>
            <a:off x="404571" y="400959"/>
            <a:ext cx="9404723" cy="1038373"/>
          </a:xfrm>
        </p:spPr>
        <p:txBody>
          <a:bodyPr/>
          <a:lstStyle/>
          <a:p>
            <a:r>
              <a:rPr lang="en-GB" sz="2800" dirty="0"/>
              <a:t>Examples of Legislation in Employee Training and Development</a:t>
            </a:r>
          </a:p>
        </p:txBody>
      </p:sp>
      <p:sp>
        <p:nvSpPr>
          <p:cNvPr id="3" name="Content Placeholder 2">
            <a:extLst>
              <a:ext uri="{FF2B5EF4-FFF2-40B4-BE49-F238E27FC236}">
                <a16:creationId xmlns:a16="http://schemas.microsoft.com/office/drawing/2014/main" id="{F4E82951-D9B0-4D5C-8F65-614554A2E61F}"/>
              </a:ext>
            </a:extLst>
          </p:cNvPr>
          <p:cNvSpPr>
            <a:spLocks noGrp="1"/>
          </p:cNvSpPr>
          <p:nvPr>
            <p:ph idx="1"/>
          </p:nvPr>
        </p:nvSpPr>
        <p:spPr>
          <a:xfrm>
            <a:off x="729799" y="1903564"/>
            <a:ext cx="9404722" cy="4553478"/>
          </a:xfrm>
        </p:spPr>
        <p:txBody>
          <a:bodyPr/>
          <a:lstStyle/>
          <a:p>
            <a:endParaRPr lang="en-GB" dirty="0"/>
          </a:p>
          <a:p>
            <a:r>
              <a:rPr lang="en-GB" dirty="0"/>
              <a:t>The Health and Safety at Work etc Act of 1974</a:t>
            </a:r>
          </a:p>
          <a:p>
            <a:r>
              <a:rPr lang="en-GB" dirty="0"/>
              <a:t>The Provision and Use of Work Equipment Regulations of 1998, otherwise known as PUWER</a:t>
            </a:r>
          </a:p>
          <a:p>
            <a:r>
              <a:rPr lang="en-GB" dirty="0"/>
              <a:t>The General Data Protection Regulation (GDPR) effective as of 2018 updating the Data Protection Act of 1998</a:t>
            </a:r>
          </a:p>
          <a:p>
            <a:r>
              <a:rPr lang="en-GB" dirty="0"/>
              <a:t>The Regulatory Reform Order (fire) 2007</a:t>
            </a:r>
          </a:p>
          <a:p>
            <a:r>
              <a:rPr lang="en-GB" dirty="0"/>
              <a:t>Race Relations Amendment Act 2000</a:t>
            </a:r>
          </a:p>
        </p:txBody>
      </p:sp>
      <p:pic>
        <p:nvPicPr>
          <p:cNvPr id="4" name="Audio 3">
            <a:hlinkClick r:id="" action="ppaction://media"/>
            <a:extLst>
              <a:ext uri="{FF2B5EF4-FFF2-40B4-BE49-F238E27FC236}">
                <a16:creationId xmlns:a16="http://schemas.microsoft.com/office/drawing/2014/main" id="{64FC50E1-53B4-475D-A30C-D6B1428A64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57477803"/>
      </p:ext>
    </p:extLst>
  </p:cSld>
  <p:clrMapOvr>
    <a:masterClrMapping/>
  </p:clrMapOvr>
  <mc:AlternateContent xmlns:mc="http://schemas.openxmlformats.org/markup-compatibility/2006" xmlns:p14="http://schemas.microsoft.com/office/powerpoint/2010/main">
    <mc:Choice Requires="p14">
      <p:transition spd="slow" p14:dur="2000" advTm="195527"/>
    </mc:Choice>
    <mc:Fallback xmlns="">
      <p:transition spd="slow" advTm="195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2D024-CEAB-4B45-A3C9-DBE869C0A8C0}"/>
              </a:ext>
            </a:extLst>
          </p:cNvPr>
          <p:cNvSpPr>
            <a:spLocks noGrp="1"/>
          </p:cNvSpPr>
          <p:nvPr>
            <p:ph type="title"/>
          </p:nvPr>
        </p:nvSpPr>
        <p:spPr>
          <a:xfrm>
            <a:off x="413892" y="259155"/>
            <a:ext cx="6188190" cy="1034808"/>
          </a:xfrm>
        </p:spPr>
        <p:txBody>
          <a:bodyPr>
            <a:normAutofit/>
          </a:bodyPr>
          <a:lstStyle/>
          <a:p>
            <a:pPr>
              <a:lnSpc>
                <a:spcPct val="90000"/>
              </a:lnSpc>
            </a:pPr>
            <a:r>
              <a:rPr lang="en-GB" sz="2800" dirty="0">
                <a:solidFill>
                  <a:srgbClr val="EBEBEB"/>
                </a:solidFill>
              </a:rPr>
              <a:t>Heinz: Training and Development of Staff</a:t>
            </a: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19">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descr="A close up of a logo&#10;&#10;Description automatically generated">
            <a:extLst>
              <a:ext uri="{FF2B5EF4-FFF2-40B4-BE49-F238E27FC236}">
                <a16:creationId xmlns:a16="http://schemas.microsoft.com/office/drawing/2014/main" id="{46671B77-0882-4D0A-A96A-B4EC6CE7B124}"/>
              </a:ext>
            </a:extLst>
          </p:cNvPr>
          <p:cNvPicPr>
            <a:picLocks noChangeAspect="1"/>
          </p:cNvPicPr>
          <p:nvPr/>
        </p:nvPicPr>
        <p:blipFill rotWithShape="1">
          <a:blip r:embed="rId5"/>
          <a:srcRect t="891" b="1349"/>
          <a:stretch/>
        </p:blipFill>
        <p:spPr>
          <a:xfrm>
            <a:off x="8129871" y="1070315"/>
            <a:ext cx="3414010" cy="4717366"/>
          </a:xfrm>
          <a:prstGeom prst="rect">
            <a:avLst/>
          </a:prstGeom>
          <a:effectLst/>
        </p:spPr>
      </p:pic>
      <p:sp>
        <p:nvSpPr>
          <p:cNvPr id="27" name="Rectangle 21">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E8B17D4-1A6E-42B4-ACA7-7C2612A954DF}"/>
              </a:ext>
            </a:extLst>
          </p:cNvPr>
          <p:cNvSpPr>
            <a:spLocks noGrp="1"/>
          </p:cNvSpPr>
          <p:nvPr>
            <p:ph idx="1"/>
          </p:nvPr>
        </p:nvSpPr>
        <p:spPr>
          <a:xfrm>
            <a:off x="549762" y="1415650"/>
            <a:ext cx="6189000" cy="4976524"/>
          </a:xfrm>
        </p:spPr>
        <p:txBody>
          <a:bodyPr>
            <a:normAutofit fontScale="92500" lnSpcReduction="10000"/>
          </a:bodyPr>
          <a:lstStyle/>
          <a:p>
            <a:pPr>
              <a:lnSpc>
                <a:spcPct val="90000"/>
              </a:lnSpc>
            </a:pPr>
            <a:r>
              <a:rPr lang="en-GB" sz="2200" dirty="0">
                <a:solidFill>
                  <a:srgbClr val="FFFFFF"/>
                </a:solidFill>
              </a:rPr>
              <a:t>Time constraints and expense made it difficult for Heinz to release its staff to external training programmes</a:t>
            </a:r>
          </a:p>
          <a:p>
            <a:pPr>
              <a:lnSpc>
                <a:spcPct val="90000"/>
              </a:lnSpc>
            </a:pPr>
            <a:r>
              <a:rPr lang="en-GB" sz="2200" dirty="0">
                <a:solidFill>
                  <a:srgbClr val="FFFFFF"/>
                </a:solidFill>
              </a:rPr>
              <a:t>Established a new system called “Learning </a:t>
            </a:r>
            <a:r>
              <a:rPr lang="en-GB" sz="2200" dirty="0" err="1">
                <a:solidFill>
                  <a:srgbClr val="FFFFFF"/>
                </a:solidFill>
              </a:rPr>
              <a:t>Bitez</a:t>
            </a:r>
            <a:r>
              <a:rPr lang="en-GB" sz="2200" dirty="0">
                <a:solidFill>
                  <a:srgbClr val="FFFFFF"/>
                </a:solidFill>
              </a:rPr>
              <a:t>” in 2009</a:t>
            </a:r>
          </a:p>
          <a:p>
            <a:pPr>
              <a:lnSpc>
                <a:spcPct val="90000"/>
              </a:lnSpc>
            </a:pPr>
            <a:r>
              <a:rPr lang="en-GB" sz="2200" dirty="0">
                <a:solidFill>
                  <a:srgbClr val="FFFFFF"/>
                </a:solidFill>
              </a:rPr>
              <a:t>61 “</a:t>
            </a:r>
            <a:r>
              <a:rPr lang="en-GB" sz="2200" dirty="0" err="1">
                <a:solidFill>
                  <a:srgbClr val="FFFFFF"/>
                </a:solidFill>
              </a:rPr>
              <a:t>bitez</a:t>
            </a:r>
            <a:r>
              <a:rPr lang="en-GB" sz="2200" dirty="0">
                <a:solidFill>
                  <a:srgbClr val="FFFFFF"/>
                </a:solidFill>
              </a:rPr>
              <a:t>” available to staff in different areas of training e.g. can-making</a:t>
            </a:r>
          </a:p>
          <a:p>
            <a:pPr>
              <a:lnSpc>
                <a:spcPct val="90000"/>
              </a:lnSpc>
            </a:pPr>
            <a:r>
              <a:rPr lang="en-GB" sz="2200" dirty="0">
                <a:solidFill>
                  <a:srgbClr val="FFFFFF"/>
                </a:solidFill>
              </a:rPr>
              <a:t>Employees ‘book themselves in’ for a workshop, with a manager’s approval</a:t>
            </a:r>
          </a:p>
          <a:p>
            <a:pPr>
              <a:lnSpc>
                <a:spcPct val="90000"/>
              </a:lnSpc>
            </a:pPr>
            <a:r>
              <a:rPr lang="en-GB" sz="2200" dirty="0">
                <a:solidFill>
                  <a:srgbClr val="FFFFFF"/>
                </a:solidFill>
              </a:rPr>
              <a:t>The HR department is responsible for organising workshops, managing bookings and evaluating</a:t>
            </a:r>
          </a:p>
          <a:p>
            <a:pPr>
              <a:lnSpc>
                <a:spcPct val="90000"/>
              </a:lnSpc>
            </a:pPr>
            <a:r>
              <a:rPr lang="en-GB" sz="2200" dirty="0">
                <a:solidFill>
                  <a:srgbClr val="FFFFFF"/>
                </a:solidFill>
              </a:rPr>
              <a:t>The “Learning </a:t>
            </a:r>
            <a:r>
              <a:rPr lang="en-GB" sz="2200" dirty="0" err="1">
                <a:solidFill>
                  <a:srgbClr val="FFFFFF"/>
                </a:solidFill>
              </a:rPr>
              <a:t>Bitez</a:t>
            </a:r>
            <a:r>
              <a:rPr lang="en-GB" sz="2200" dirty="0">
                <a:solidFill>
                  <a:srgbClr val="FFFFFF"/>
                </a:solidFill>
              </a:rPr>
              <a:t>” programme is popular with staff</a:t>
            </a:r>
          </a:p>
          <a:p>
            <a:pPr>
              <a:lnSpc>
                <a:spcPct val="90000"/>
              </a:lnSpc>
            </a:pPr>
            <a:r>
              <a:rPr lang="en-GB" sz="2200" dirty="0">
                <a:solidFill>
                  <a:srgbClr val="FFFFFF"/>
                </a:solidFill>
              </a:rPr>
              <a:t>Training delivered by heads of department – completely internal</a:t>
            </a:r>
          </a:p>
          <a:p>
            <a:pPr>
              <a:lnSpc>
                <a:spcPct val="90000"/>
              </a:lnSpc>
            </a:pPr>
            <a:endParaRPr lang="en-GB" sz="1600" dirty="0">
              <a:solidFill>
                <a:srgbClr val="FFFFFF"/>
              </a:solidFill>
            </a:endParaRPr>
          </a:p>
        </p:txBody>
      </p:sp>
      <p:pic>
        <p:nvPicPr>
          <p:cNvPr id="5" name="Audio 4">
            <a:hlinkClick r:id="" action="ppaction://media"/>
            <a:extLst>
              <a:ext uri="{FF2B5EF4-FFF2-40B4-BE49-F238E27FC236}">
                <a16:creationId xmlns:a16="http://schemas.microsoft.com/office/drawing/2014/main" id="{BCF1E134-45AF-4F10-A56F-982EA274A0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921879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3383"/>
    </mc:Choice>
    <mc:Fallback xmlns="">
      <p:transition spd="slow" advTm="113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3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385BD-7A35-4178-B206-D57FCE9E0151}"/>
              </a:ext>
            </a:extLst>
          </p:cNvPr>
          <p:cNvSpPr>
            <a:spLocks noGrp="1"/>
          </p:cNvSpPr>
          <p:nvPr>
            <p:ph type="title"/>
          </p:nvPr>
        </p:nvSpPr>
        <p:spPr>
          <a:xfrm>
            <a:off x="413892" y="261205"/>
            <a:ext cx="6188190" cy="1219199"/>
          </a:xfrm>
        </p:spPr>
        <p:txBody>
          <a:bodyPr>
            <a:normAutofit/>
          </a:bodyPr>
          <a:lstStyle/>
          <a:p>
            <a:pPr>
              <a:lnSpc>
                <a:spcPct val="90000"/>
              </a:lnSpc>
            </a:pPr>
            <a:r>
              <a:rPr lang="en-GB" sz="2800" dirty="0">
                <a:solidFill>
                  <a:srgbClr val="EBEBEB"/>
                </a:solidFill>
              </a:rPr>
              <a:t>TATA steel: Development of Leaders</a:t>
            </a:r>
          </a:p>
        </p:txBody>
      </p:sp>
      <p:sp>
        <p:nvSpPr>
          <p:cNvPr id="4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3" name="Freeform: Shape 36">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Content Placeholder 3">
            <a:extLst>
              <a:ext uri="{FF2B5EF4-FFF2-40B4-BE49-F238E27FC236}">
                <a16:creationId xmlns:a16="http://schemas.microsoft.com/office/drawing/2014/main" id="{06CE721C-9126-45FF-B140-4A299157D47D}"/>
              </a:ext>
            </a:extLst>
          </p:cNvPr>
          <p:cNvPicPr>
            <a:picLocks noChangeAspect="1"/>
          </p:cNvPicPr>
          <p:nvPr/>
        </p:nvPicPr>
        <p:blipFill>
          <a:blip r:embed="rId5"/>
          <a:stretch>
            <a:fillRect/>
          </a:stretch>
        </p:blipFill>
        <p:spPr>
          <a:xfrm>
            <a:off x="8129871" y="2613904"/>
            <a:ext cx="3414010" cy="1630189"/>
          </a:xfrm>
          <a:prstGeom prst="rect">
            <a:avLst/>
          </a:prstGeom>
          <a:effectLst/>
        </p:spPr>
      </p:pic>
      <p:sp>
        <p:nvSpPr>
          <p:cNvPr id="44" name="Rectangle 3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7B59A43C-EF95-4093-9BB7-688CBA612FFA}"/>
              </a:ext>
            </a:extLst>
          </p:cNvPr>
          <p:cNvSpPr>
            <a:spLocks noGrp="1"/>
          </p:cNvSpPr>
          <p:nvPr>
            <p:ph idx="1"/>
          </p:nvPr>
        </p:nvSpPr>
        <p:spPr>
          <a:xfrm>
            <a:off x="355597" y="1741609"/>
            <a:ext cx="6423227" cy="4743413"/>
          </a:xfrm>
        </p:spPr>
        <p:txBody>
          <a:bodyPr>
            <a:normAutofit/>
          </a:bodyPr>
          <a:lstStyle/>
          <a:p>
            <a:r>
              <a:rPr lang="en-US" dirty="0">
                <a:solidFill>
                  <a:srgbClr val="FFFFFF"/>
                </a:solidFill>
              </a:rPr>
              <a:t>One of the largest steel manufacturers worldwide</a:t>
            </a:r>
          </a:p>
          <a:p>
            <a:r>
              <a:rPr lang="en-US" dirty="0">
                <a:solidFill>
                  <a:srgbClr val="FFFFFF"/>
                </a:solidFill>
              </a:rPr>
              <a:t>Aim to develop leaders internally rather than recruit ‘outsiders’</a:t>
            </a:r>
          </a:p>
          <a:p>
            <a:r>
              <a:rPr lang="en-US" dirty="0">
                <a:solidFill>
                  <a:srgbClr val="FFFFFF"/>
                </a:solidFill>
              </a:rPr>
              <a:t>80% of leadership positions filled internally – last 5 CEOs developed within the company</a:t>
            </a:r>
          </a:p>
          <a:p>
            <a:r>
              <a:rPr lang="en-US" dirty="0">
                <a:solidFill>
                  <a:srgbClr val="FFFFFF"/>
                </a:solidFill>
              </a:rPr>
              <a:t>Use assessments to identify workers with potential </a:t>
            </a:r>
          </a:p>
          <a:p>
            <a:r>
              <a:rPr lang="en-US" dirty="0">
                <a:solidFill>
                  <a:srgbClr val="FFFFFF"/>
                </a:solidFill>
              </a:rPr>
              <a:t>Their ‘Leadership Framework’ is then used to build the competence of these employees – on the job opportunities, coaching &amp; mentoring, and classroom training </a:t>
            </a:r>
          </a:p>
          <a:p>
            <a:endParaRPr lang="en-US" dirty="0">
              <a:solidFill>
                <a:srgbClr val="FFFFFF"/>
              </a:solidFill>
            </a:endParaRPr>
          </a:p>
        </p:txBody>
      </p:sp>
      <p:pic>
        <p:nvPicPr>
          <p:cNvPr id="3" name="Audio 2">
            <a:hlinkClick r:id="" action="ppaction://media"/>
            <a:extLst>
              <a:ext uri="{FF2B5EF4-FFF2-40B4-BE49-F238E27FC236}">
                <a16:creationId xmlns:a16="http://schemas.microsoft.com/office/drawing/2014/main" id="{8DC28FC7-5867-4416-BB3E-EA251A4DCA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558132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2846"/>
    </mc:Choice>
    <mc:Fallback xmlns="">
      <p:transition spd="slow" advTm="92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3B816-82A9-49C6-91A2-2C57D8AA039F}"/>
              </a:ext>
            </a:extLst>
          </p:cNvPr>
          <p:cNvSpPr>
            <a:spLocks noGrp="1"/>
          </p:cNvSpPr>
          <p:nvPr>
            <p:ph type="title"/>
          </p:nvPr>
        </p:nvSpPr>
        <p:spPr>
          <a:xfrm>
            <a:off x="413892" y="228323"/>
            <a:ext cx="6188190" cy="1307180"/>
          </a:xfrm>
        </p:spPr>
        <p:txBody>
          <a:bodyPr>
            <a:normAutofit/>
          </a:bodyPr>
          <a:lstStyle/>
          <a:p>
            <a:pPr>
              <a:lnSpc>
                <a:spcPct val="90000"/>
              </a:lnSpc>
            </a:pPr>
            <a:r>
              <a:rPr lang="en-GB" sz="2800" dirty="0">
                <a:solidFill>
                  <a:srgbClr val="EBEBEB"/>
                </a:solidFill>
              </a:rPr>
              <a:t>The National Health Service (NHS): Statutory Core Skills Training</a:t>
            </a:r>
          </a:p>
        </p:txBody>
      </p:sp>
      <p:sp>
        <p:nvSpPr>
          <p:cNvPr id="1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9" name="Freeform: Shape 18">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8" name="Content Placeholder 7">
            <a:extLst>
              <a:ext uri="{FF2B5EF4-FFF2-40B4-BE49-F238E27FC236}">
                <a16:creationId xmlns:a16="http://schemas.microsoft.com/office/drawing/2014/main" id="{C7EA46A6-D9A8-4B98-92B7-E0D279A729CB}"/>
              </a:ext>
            </a:extLst>
          </p:cNvPr>
          <p:cNvPicPr>
            <a:picLocks noChangeAspect="1"/>
          </p:cNvPicPr>
          <p:nvPr/>
        </p:nvPicPr>
        <p:blipFill>
          <a:blip r:embed="rId5"/>
          <a:stretch>
            <a:fillRect/>
          </a:stretch>
        </p:blipFill>
        <p:spPr>
          <a:xfrm>
            <a:off x="8129871" y="2289573"/>
            <a:ext cx="3414010" cy="2278851"/>
          </a:xfrm>
          <a:prstGeom prst="rect">
            <a:avLst/>
          </a:prstGeom>
          <a:effectLst/>
        </p:spPr>
      </p:pic>
      <p:sp>
        <p:nvSpPr>
          <p:cNvPr id="21" name="Rectangle 2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Content Placeholder 11">
            <a:extLst>
              <a:ext uri="{FF2B5EF4-FFF2-40B4-BE49-F238E27FC236}">
                <a16:creationId xmlns:a16="http://schemas.microsoft.com/office/drawing/2014/main" id="{CE6A2ADE-C537-4BB4-90D3-EA2F3D4C47DD}"/>
              </a:ext>
            </a:extLst>
          </p:cNvPr>
          <p:cNvSpPr>
            <a:spLocks noGrp="1"/>
          </p:cNvSpPr>
          <p:nvPr>
            <p:ph idx="1"/>
          </p:nvPr>
        </p:nvSpPr>
        <p:spPr>
          <a:xfrm>
            <a:off x="355597" y="1821883"/>
            <a:ext cx="6423227" cy="4584799"/>
          </a:xfrm>
        </p:spPr>
        <p:txBody>
          <a:bodyPr>
            <a:normAutofit/>
          </a:bodyPr>
          <a:lstStyle/>
          <a:p>
            <a:r>
              <a:rPr lang="en-US" dirty="0">
                <a:solidFill>
                  <a:srgbClr val="FFFFFF"/>
                </a:solidFill>
              </a:rPr>
              <a:t>Employs 1.5m people nationwide, in a variety of professions</a:t>
            </a:r>
          </a:p>
          <a:p>
            <a:r>
              <a:rPr lang="en-US" dirty="0">
                <a:solidFill>
                  <a:srgbClr val="FFFFFF"/>
                </a:solidFill>
              </a:rPr>
              <a:t>Minimum standard of statutory training for all employees – ‘Core Skills Training Framework’</a:t>
            </a:r>
          </a:p>
          <a:p>
            <a:r>
              <a:rPr lang="en-US" dirty="0">
                <a:solidFill>
                  <a:srgbClr val="FFFFFF"/>
                </a:solidFill>
              </a:rPr>
              <a:t>Training is completed as part of induction for new staff and for existing staff when necessary</a:t>
            </a:r>
          </a:p>
          <a:p>
            <a:r>
              <a:rPr lang="en-US" dirty="0">
                <a:solidFill>
                  <a:srgbClr val="FFFFFF"/>
                </a:solidFill>
              </a:rPr>
              <a:t>Training courses include health and safety, manual handling, safeguarding people and equality amongst other things. </a:t>
            </a:r>
          </a:p>
          <a:p>
            <a:r>
              <a:rPr lang="en-US" dirty="0">
                <a:solidFill>
                  <a:srgbClr val="FFFFFF"/>
                </a:solidFill>
              </a:rPr>
              <a:t>Employees must pass an online assessment with 80% or more to pass the training</a:t>
            </a:r>
          </a:p>
        </p:txBody>
      </p:sp>
      <p:pic>
        <p:nvPicPr>
          <p:cNvPr id="4" name="Audio 3">
            <a:hlinkClick r:id="" action="ppaction://media"/>
            <a:extLst>
              <a:ext uri="{FF2B5EF4-FFF2-40B4-BE49-F238E27FC236}">
                <a16:creationId xmlns:a16="http://schemas.microsoft.com/office/drawing/2014/main" id="{67C1A6E6-1C82-460A-9261-1B56061A4A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572085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7454"/>
    </mc:Choice>
    <mc:Fallback xmlns="">
      <p:transition spd="slow" advTm="77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2" name="Rectangle 15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4933E-0465-4F6A-8750-DAE672B0084D}"/>
              </a:ext>
            </a:extLst>
          </p:cNvPr>
          <p:cNvSpPr>
            <a:spLocks noGrp="1"/>
          </p:cNvSpPr>
          <p:nvPr>
            <p:ph type="title"/>
          </p:nvPr>
        </p:nvSpPr>
        <p:spPr>
          <a:xfrm>
            <a:off x="413892" y="408041"/>
            <a:ext cx="6188190" cy="1023944"/>
          </a:xfrm>
        </p:spPr>
        <p:txBody>
          <a:bodyPr vert="horz" lIns="91440" tIns="45720" rIns="91440" bIns="45720" rtlCol="0">
            <a:normAutofit/>
          </a:bodyPr>
          <a:lstStyle/>
          <a:p>
            <a:pPr>
              <a:lnSpc>
                <a:spcPct val="90000"/>
              </a:lnSpc>
            </a:pPr>
            <a:r>
              <a:rPr lang="en-US" sz="2800" b="0" i="0" kern="1200" dirty="0">
                <a:solidFill>
                  <a:srgbClr val="EBEBEB"/>
                </a:solidFill>
                <a:latin typeface="+mj-lt"/>
                <a:ea typeface="+mj-ea"/>
                <a:cs typeface="+mj-cs"/>
              </a:rPr>
              <a:t>NatWest: Training relating to Data Protection</a:t>
            </a:r>
          </a:p>
        </p:txBody>
      </p:sp>
      <p:sp>
        <p:nvSpPr>
          <p:cNvPr id="15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6" name="Freeform: Shape 155">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8" name="Picture 7" descr="A close up of a sign&#10;&#10;Description automatically generated">
            <a:extLst>
              <a:ext uri="{FF2B5EF4-FFF2-40B4-BE49-F238E27FC236}">
                <a16:creationId xmlns:a16="http://schemas.microsoft.com/office/drawing/2014/main" id="{D55B078D-F332-4BB7-9705-4315CD08E7E6}"/>
              </a:ext>
            </a:extLst>
          </p:cNvPr>
          <p:cNvPicPr>
            <a:picLocks noChangeAspect="1"/>
          </p:cNvPicPr>
          <p:nvPr/>
        </p:nvPicPr>
        <p:blipFill>
          <a:blip r:embed="rId5"/>
          <a:stretch>
            <a:fillRect/>
          </a:stretch>
        </p:blipFill>
        <p:spPr>
          <a:xfrm>
            <a:off x="8129871" y="1598430"/>
            <a:ext cx="3414010" cy="3661136"/>
          </a:xfrm>
          <a:prstGeom prst="rect">
            <a:avLst/>
          </a:prstGeom>
          <a:effectLst/>
        </p:spPr>
      </p:pic>
      <p:sp>
        <p:nvSpPr>
          <p:cNvPr id="158" name="Rectangle 157">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3" name="Content Placeholder 11">
            <a:extLst>
              <a:ext uri="{FF2B5EF4-FFF2-40B4-BE49-F238E27FC236}">
                <a16:creationId xmlns:a16="http://schemas.microsoft.com/office/drawing/2014/main" id="{0DA46813-B1E3-4DC0-9C36-68309A374B49}"/>
              </a:ext>
            </a:extLst>
          </p:cNvPr>
          <p:cNvSpPr>
            <a:spLocks noGrp="1"/>
          </p:cNvSpPr>
          <p:nvPr>
            <p:ph idx="1"/>
          </p:nvPr>
        </p:nvSpPr>
        <p:spPr>
          <a:xfrm>
            <a:off x="413892" y="1804219"/>
            <a:ext cx="6601663" cy="4419601"/>
          </a:xfrm>
        </p:spPr>
        <p:txBody>
          <a:bodyPr>
            <a:normAutofit/>
          </a:bodyPr>
          <a:lstStyle/>
          <a:p>
            <a:r>
              <a:rPr lang="en-US" dirty="0">
                <a:solidFill>
                  <a:srgbClr val="FFFFFF"/>
                </a:solidFill>
              </a:rPr>
              <a:t>One of the largest banks in the UK, with 960 branches nationwide and over 7.5m customers</a:t>
            </a:r>
          </a:p>
          <a:p>
            <a:r>
              <a:rPr lang="en-US" dirty="0">
                <a:solidFill>
                  <a:srgbClr val="FFFFFF"/>
                </a:solidFill>
              </a:rPr>
              <a:t>ICO estimates that 80% of data protection incidents in the UK are attributed to staff error</a:t>
            </a:r>
          </a:p>
          <a:p>
            <a:r>
              <a:rPr lang="en-US" dirty="0">
                <a:solidFill>
                  <a:srgbClr val="FFFFFF"/>
                </a:solidFill>
              </a:rPr>
              <a:t>Most employees require a basic understanding of GDPR, but certain members of staff will need more training than others</a:t>
            </a:r>
          </a:p>
          <a:p>
            <a:r>
              <a:rPr lang="en-US" dirty="0">
                <a:solidFill>
                  <a:srgbClr val="FFFFFF"/>
                </a:solidFill>
              </a:rPr>
              <a:t>Employees working in marketing, sales, HR or computer security require more specialist training</a:t>
            </a:r>
          </a:p>
          <a:p>
            <a:r>
              <a:rPr lang="en-US" dirty="0">
                <a:solidFill>
                  <a:srgbClr val="FFFFFF"/>
                </a:solidFill>
              </a:rPr>
              <a:t>Training can be delivered online or face-to-face</a:t>
            </a:r>
          </a:p>
        </p:txBody>
      </p:sp>
      <p:pic>
        <p:nvPicPr>
          <p:cNvPr id="3" name="Audio 2">
            <a:hlinkClick r:id="" action="ppaction://media"/>
            <a:extLst>
              <a:ext uri="{FF2B5EF4-FFF2-40B4-BE49-F238E27FC236}">
                <a16:creationId xmlns:a16="http://schemas.microsoft.com/office/drawing/2014/main" id="{BAF25B62-57DD-473C-B0A9-F0B5586E09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151370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3246"/>
    </mc:Choice>
    <mc:Fallback xmlns="">
      <p:transition spd="slow" advTm="73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 name="Content Placeholder 3" descr="A picture containing clock&#10;&#10;Description automatically generated">
            <a:extLst>
              <a:ext uri="{FF2B5EF4-FFF2-40B4-BE49-F238E27FC236}">
                <a16:creationId xmlns:a16="http://schemas.microsoft.com/office/drawing/2014/main" id="{524C9F11-22D7-4A8F-A34B-D4D8EF0B7CEF}"/>
              </a:ext>
            </a:extLst>
          </p:cNvPr>
          <p:cNvPicPr>
            <a:picLocks noGrp="1" noChangeAspect="1"/>
          </p:cNvPicPr>
          <p:nvPr>
            <p:ph idx="1"/>
          </p:nvPr>
        </p:nvPicPr>
        <p:blipFill>
          <a:blip r:embed="rId8"/>
          <a:stretch>
            <a:fillRect/>
          </a:stretch>
        </p:blipFill>
        <p:spPr>
          <a:xfrm>
            <a:off x="635458" y="897339"/>
            <a:ext cx="9150807" cy="3034586"/>
          </a:xfrm>
          <a:prstGeom prst="rect">
            <a:avLst/>
          </a:prstGeom>
          <a:effectLst/>
        </p:spPr>
      </p:pic>
      <p:sp>
        <p:nvSpPr>
          <p:cNvPr id="27" name="Freeform: Shape 2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5BE13-D785-43E5-A9C2-0D2B5DE2F1C6}"/>
              </a:ext>
            </a:extLst>
          </p:cNvPr>
          <p:cNvSpPr>
            <a:spLocks noGrp="1"/>
          </p:cNvSpPr>
          <p:nvPr>
            <p:ph type="title"/>
          </p:nvPr>
        </p:nvSpPr>
        <p:spPr>
          <a:xfrm>
            <a:off x="219938" y="4950056"/>
            <a:ext cx="9149350" cy="2197386"/>
          </a:xfrm>
        </p:spPr>
        <p:txBody>
          <a:bodyPr vert="horz" lIns="91440" tIns="45720" rIns="91440" bIns="45720" rtlCol="0" anchor="b">
            <a:normAutofit fontScale="90000"/>
          </a:bodyPr>
          <a:lstStyle/>
          <a:p>
            <a:r>
              <a:rPr lang="en-US" sz="3100" b="0" i="0" kern="1200" dirty="0">
                <a:solidFill>
                  <a:srgbClr val="EBEBEB"/>
                </a:solidFill>
                <a:latin typeface="+mj-lt"/>
                <a:ea typeface="+mj-ea"/>
                <a:cs typeface="+mj-cs"/>
              </a:rPr>
              <a:t>Thankyou For Listening.</a:t>
            </a:r>
            <a:br>
              <a:rPr lang="en-US" sz="3100" b="0" i="0" kern="1200" dirty="0">
                <a:solidFill>
                  <a:srgbClr val="EBEBEB"/>
                </a:solidFill>
                <a:latin typeface="+mj-lt"/>
                <a:ea typeface="+mj-ea"/>
                <a:cs typeface="+mj-cs"/>
              </a:rPr>
            </a:br>
            <a:r>
              <a:rPr lang="en-US" sz="3100" b="0" i="0" kern="1200" dirty="0">
                <a:solidFill>
                  <a:srgbClr val="EBEBEB"/>
                </a:solidFill>
                <a:latin typeface="+mj-lt"/>
                <a:ea typeface="+mj-ea"/>
                <a:cs typeface="+mj-cs"/>
              </a:rPr>
              <a:t>Contact information:</a:t>
            </a:r>
            <a:br>
              <a:rPr lang="en-US" sz="3100" b="0" i="0" kern="1200" dirty="0">
                <a:solidFill>
                  <a:srgbClr val="EBEBEB"/>
                </a:solidFill>
                <a:latin typeface="+mj-lt"/>
                <a:ea typeface="+mj-ea"/>
                <a:cs typeface="+mj-cs"/>
              </a:rPr>
            </a:br>
            <a:r>
              <a:rPr lang="en-US" sz="3100" b="0" i="0" kern="1200" dirty="0">
                <a:solidFill>
                  <a:srgbClr val="EBEBEB"/>
                </a:solidFill>
                <a:latin typeface="+mj-lt"/>
                <a:ea typeface="+mj-ea"/>
                <a:cs typeface="+mj-cs"/>
              </a:rPr>
              <a:t>Email: </a:t>
            </a:r>
            <a:r>
              <a:rPr lang="en-US" sz="3100" b="0" i="0" kern="1200" dirty="0">
                <a:solidFill>
                  <a:srgbClr val="EBEBEB"/>
                </a:solidFill>
                <a:latin typeface="+mj-lt"/>
                <a:ea typeface="+mj-ea"/>
                <a:cs typeface="+mj-cs"/>
                <a:hlinkClick r:id="rId9"/>
              </a:rPr>
              <a:t>robertsrhys32@gmail.com</a:t>
            </a:r>
            <a:br>
              <a:rPr lang="en-US" sz="3100" b="0" i="0" kern="1200" dirty="0">
                <a:solidFill>
                  <a:srgbClr val="EBEBEB"/>
                </a:solidFill>
                <a:latin typeface="+mj-lt"/>
                <a:ea typeface="+mj-ea"/>
                <a:cs typeface="+mj-cs"/>
              </a:rPr>
            </a:br>
            <a:br>
              <a:rPr lang="en-US" sz="2800" b="0" i="0" kern="1200" dirty="0">
                <a:solidFill>
                  <a:srgbClr val="EBEBEB"/>
                </a:solidFill>
                <a:latin typeface="+mj-lt"/>
                <a:ea typeface="+mj-ea"/>
                <a:cs typeface="+mj-cs"/>
              </a:rPr>
            </a:br>
            <a:endParaRPr lang="en-US" sz="2800" b="0" i="0" kern="1200" dirty="0">
              <a:solidFill>
                <a:srgbClr val="EBEBEB"/>
              </a:solidFill>
              <a:latin typeface="+mj-lt"/>
              <a:ea typeface="+mj-ea"/>
              <a:cs typeface="+mj-cs"/>
            </a:endParaRPr>
          </a:p>
        </p:txBody>
      </p:sp>
      <p:pic>
        <p:nvPicPr>
          <p:cNvPr id="6" name="Audio 5">
            <a:hlinkClick r:id="" action="ppaction://media"/>
            <a:extLst>
              <a:ext uri="{FF2B5EF4-FFF2-40B4-BE49-F238E27FC236}">
                <a16:creationId xmlns:a16="http://schemas.microsoft.com/office/drawing/2014/main" id="{79AA2222-2B1A-4BE2-8A99-B880CEEEFFA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090488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171"/>
    </mc:Choice>
    <mc:Fallback xmlns="">
      <p:transition spd="slow" advTm="11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DB8D-FE90-4598-AF84-5BD04DB36A17}"/>
              </a:ext>
            </a:extLst>
          </p:cNvPr>
          <p:cNvSpPr>
            <a:spLocks noGrp="1"/>
          </p:cNvSpPr>
          <p:nvPr>
            <p:ph type="title"/>
          </p:nvPr>
        </p:nvSpPr>
        <p:spPr>
          <a:xfrm>
            <a:off x="448574" y="245684"/>
            <a:ext cx="9404723" cy="772233"/>
          </a:xfrm>
        </p:spPr>
        <p:txBody>
          <a:bodyPr/>
          <a:lstStyle/>
          <a:p>
            <a:r>
              <a:rPr lang="en-GB" sz="2800" dirty="0"/>
              <a:t>References</a:t>
            </a:r>
          </a:p>
        </p:txBody>
      </p:sp>
      <p:sp>
        <p:nvSpPr>
          <p:cNvPr id="3" name="Content Placeholder 2">
            <a:extLst>
              <a:ext uri="{FF2B5EF4-FFF2-40B4-BE49-F238E27FC236}">
                <a16:creationId xmlns:a16="http://schemas.microsoft.com/office/drawing/2014/main" id="{83483485-C570-4E84-8857-85416EF0C430}"/>
              </a:ext>
            </a:extLst>
          </p:cNvPr>
          <p:cNvSpPr>
            <a:spLocks noGrp="1"/>
          </p:cNvSpPr>
          <p:nvPr>
            <p:ph idx="1"/>
          </p:nvPr>
        </p:nvSpPr>
        <p:spPr>
          <a:xfrm>
            <a:off x="448574" y="1224952"/>
            <a:ext cx="9885871" cy="5633048"/>
          </a:xfrm>
        </p:spPr>
        <p:txBody>
          <a:bodyPr>
            <a:normAutofit lnSpcReduction="10000"/>
          </a:bodyPr>
          <a:lstStyle/>
          <a:p>
            <a:r>
              <a:rPr lang="en-GB" dirty="0"/>
              <a:t>BBC News. 2020. RBS And </a:t>
            </a:r>
            <a:r>
              <a:rPr lang="en-GB" dirty="0" err="1"/>
              <a:t>Natwest</a:t>
            </a:r>
            <a:r>
              <a:rPr lang="en-GB" dirty="0"/>
              <a:t> To Shut 158 Branches. [online] Available at: &lt;https://www.bbc.co.uk/news/business-39368740&gt; [Accessed 19 May 2020].</a:t>
            </a:r>
          </a:p>
          <a:p>
            <a:r>
              <a:rPr lang="en-GB" dirty="0"/>
              <a:t>Carmichael, M., 2020. Learning And Development Case Study: Heinz - A Training Scheme Full Of Beans. [online] Hrmagazine.co.uk. Available at: &lt;https://www.hrmagazine.co.uk/article-details/learning-and-development-case-study-heinz-a-training-scheme-full-of-beans&gt; [Accessed 19 May 2020].</a:t>
            </a:r>
          </a:p>
          <a:p>
            <a:r>
              <a:rPr lang="en-GB" dirty="0"/>
              <a:t>NatWest Business Hub. 2020. Staff Training For GDPR. [online] Available at: &lt;https://www.natwestbusinesshub.com/content/staff-training-for-gdpr&gt; [Accessed 19 May 2020].</a:t>
            </a:r>
          </a:p>
          <a:p>
            <a:r>
              <a:rPr lang="en-GB" dirty="0"/>
              <a:t>England.nhs.uk. 2020. [online] Available at: &lt;https://www.england.nhs.uk/wp-content/uploads/2017/04/pol-1002-health-safety-policy.pdf&gt; [Accessed 20 May 2020].</a:t>
            </a:r>
          </a:p>
          <a:p>
            <a:r>
              <a:rPr lang="en-GB" dirty="0"/>
              <a:t>Orr, G., 2020. </a:t>
            </a:r>
            <a:r>
              <a:rPr lang="en-GB" i="1" dirty="0"/>
              <a:t>UWTSD Moodle 2019/20: Log In To The Site</a:t>
            </a:r>
            <a:r>
              <a:rPr lang="en-GB" dirty="0"/>
              <a:t>. [online] Moodle.uwtsd.ac.uk. Available at: &lt;https://moodle.uwtsd.ac.uk/course/view.php?id=2571&gt; [Accessed 20 May 2020].</a:t>
            </a:r>
          </a:p>
        </p:txBody>
      </p:sp>
    </p:spTree>
    <p:extLst>
      <p:ext uri="{BB962C8B-B14F-4D97-AF65-F5344CB8AC3E}">
        <p14:creationId xmlns:p14="http://schemas.microsoft.com/office/powerpoint/2010/main" val="40721549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348</TotalTime>
  <Words>1134</Words>
  <Application>Microsoft Office PowerPoint</Application>
  <PresentationFormat>Widescreen</PresentationFormat>
  <Paragraphs>74</Paragraphs>
  <Slides>12</Slides>
  <Notes>4</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Wingdings</vt:lpstr>
      <vt:lpstr>Wingdings 3</vt:lpstr>
      <vt:lpstr>Ion</vt:lpstr>
      <vt:lpstr>PowerPoint Presentation</vt:lpstr>
      <vt:lpstr>Introduction</vt:lpstr>
      <vt:lpstr>Training &amp; Development (1 of 2)</vt:lpstr>
      <vt:lpstr>PowerPoint Presentation</vt:lpstr>
      <vt:lpstr>Types of Employee Training</vt:lpstr>
      <vt:lpstr>Examples of Legislation in Employee Training and Development</vt:lpstr>
      <vt:lpstr>Heinz: Training and Development of Staff</vt:lpstr>
      <vt:lpstr>TATA steel: Development of Leaders</vt:lpstr>
      <vt:lpstr>The National Health Service (NHS): Statutory Core Skills Training</vt:lpstr>
      <vt:lpstr>NatWest: Training relating to Data Protection</vt:lpstr>
      <vt:lpstr>Thankyou For Listening. Contact information: Email: robertsrhys32@gmail.com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Francesca Harding</dc:creator>
  <cp:lastModifiedBy>Francesca Harding</cp:lastModifiedBy>
  <cp:revision>12</cp:revision>
  <dcterms:created xsi:type="dcterms:W3CDTF">2020-05-20T11:47:05Z</dcterms:created>
  <dcterms:modified xsi:type="dcterms:W3CDTF">2020-05-20T17:36:57Z</dcterms:modified>
</cp:coreProperties>
</file>