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28"/>
  </p:notesMasterIdLst>
  <p:handoutMasterIdLst>
    <p:handoutMasterId r:id="rId29"/>
  </p:handoutMasterIdLst>
  <p:sldIdLst>
    <p:sldId id="314" r:id="rId2"/>
    <p:sldId id="929" r:id="rId3"/>
    <p:sldId id="1006" r:id="rId4"/>
    <p:sldId id="1011" r:id="rId5"/>
    <p:sldId id="1045" r:id="rId6"/>
    <p:sldId id="1015" r:id="rId7"/>
    <p:sldId id="1064" r:id="rId8"/>
    <p:sldId id="1014" r:id="rId9"/>
    <p:sldId id="1133" r:id="rId10"/>
    <p:sldId id="1129" r:id="rId11"/>
    <p:sldId id="1130" r:id="rId12"/>
    <p:sldId id="1108" r:id="rId13"/>
    <p:sldId id="1131" r:id="rId14"/>
    <p:sldId id="1009" r:id="rId15"/>
    <p:sldId id="1056" r:id="rId16"/>
    <p:sldId id="1128" r:id="rId17"/>
    <p:sldId id="1017" r:id="rId18"/>
    <p:sldId id="1090" r:id="rId19"/>
    <p:sldId id="1018" r:id="rId20"/>
    <p:sldId id="1049" r:id="rId21"/>
    <p:sldId id="1050" r:id="rId22"/>
    <p:sldId id="1088" r:id="rId23"/>
    <p:sldId id="1089" r:id="rId24"/>
    <p:sldId id="1052" r:id="rId25"/>
    <p:sldId id="1021" r:id="rId26"/>
    <p:sldId id="1095" r:id="rId27"/>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929"/>
            <p14:sldId id="1006"/>
            <p14:sldId id="1011"/>
            <p14:sldId id="1045"/>
            <p14:sldId id="1015"/>
            <p14:sldId id="1064"/>
            <p14:sldId id="1014"/>
            <p14:sldId id="1133"/>
            <p14:sldId id="1129"/>
            <p14:sldId id="1130"/>
            <p14:sldId id="1108"/>
            <p14:sldId id="1131"/>
            <p14:sldId id="1009"/>
            <p14:sldId id="1056"/>
            <p14:sldId id="1128"/>
            <p14:sldId id="1017"/>
            <p14:sldId id="1090"/>
            <p14:sldId id="1018"/>
            <p14:sldId id="1049"/>
            <p14:sldId id="1050"/>
            <p14:sldId id="1088"/>
            <p14:sldId id="1089"/>
            <p14:sldId id="1052"/>
            <p14:sldId id="1021"/>
            <p14:sldId id="1095"/>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01" d="100"/>
          <a:sy n="101" d="100"/>
        </p:scale>
        <p:origin x="120" y="14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VM Images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B49C-D481-4970-AC29-E02BB6E419CB}"/>
              </a:ext>
            </a:extLst>
          </p:cNvPr>
          <p:cNvSpPr>
            <a:spLocks noGrp="1"/>
          </p:cNvSpPr>
          <p:nvPr>
            <p:ph type="title"/>
          </p:nvPr>
        </p:nvSpPr>
        <p:spPr/>
        <p:txBody>
          <a:bodyPr/>
          <a:lstStyle/>
          <a:p>
            <a:r>
              <a:rPr lang="en-GB" dirty="0"/>
              <a:t>Cloud Shell</a:t>
            </a:r>
          </a:p>
        </p:txBody>
      </p:sp>
      <p:sp>
        <p:nvSpPr>
          <p:cNvPr id="3" name="Content Placeholder 2">
            <a:extLst>
              <a:ext uri="{FF2B5EF4-FFF2-40B4-BE49-F238E27FC236}">
                <a16:creationId xmlns:a16="http://schemas.microsoft.com/office/drawing/2014/main" id="{F551D093-EED7-4439-8FD2-2ADF16532D93}"/>
              </a:ext>
            </a:extLst>
          </p:cNvPr>
          <p:cNvSpPr>
            <a:spLocks noGrp="1"/>
          </p:cNvSpPr>
          <p:nvPr>
            <p:ph idx="1"/>
          </p:nvPr>
        </p:nvSpPr>
        <p:spPr>
          <a:xfrm>
            <a:off x="1047750" y="972154"/>
            <a:ext cx="7029450" cy="2075547"/>
          </a:xfrm>
        </p:spPr>
        <p:txBody>
          <a:bodyPr/>
          <a:lstStyle/>
          <a:p>
            <a:r>
              <a:rPr lang="en-GB" dirty="0"/>
              <a:t>The cloud shell allows you to run a Bash or </a:t>
            </a:r>
            <a:r>
              <a:rPr lang="en-GB" dirty="0" err="1"/>
              <a:t>ShellScript</a:t>
            </a:r>
            <a:r>
              <a:rPr lang="en-GB" dirty="0"/>
              <a:t> console Window to execute commands...we will use Bash</a:t>
            </a:r>
          </a:p>
          <a:p>
            <a:pPr lvl="1"/>
            <a:r>
              <a:rPr lang="en-GB" dirty="0"/>
              <a:t>You can use Git</a:t>
            </a:r>
          </a:p>
          <a:p>
            <a:pPr lvl="1"/>
            <a:r>
              <a:rPr lang="en-GB" dirty="0"/>
              <a:t>You can use Azure commands</a:t>
            </a:r>
          </a:p>
          <a:p>
            <a:pPr lvl="1"/>
            <a:r>
              <a:rPr lang="en-GB" dirty="0"/>
              <a:t>You can edit code using the Cloud Shell code editor</a:t>
            </a:r>
            <a:br>
              <a:rPr lang="en-GB" dirty="0"/>
            </a:br>
            <a:r>
              <a:rPr lang="en-GB" i="1" dirty="0"/>
              <a:t>code filename</a:t>
            </a:r>
            <a:r>
              <a:rPr lang="en-GB" dirty="0"/>
              <a:t> </a:t>
            </a:r>
          </a:p>
        </p:txBody>
      </p:sp>
      <p:sp>
        <p:nvSpPr>
          <p:cNvPr id="4" name="Footer Placeholder 3">
            <a:extLst>
              <a:ext uri="{FF2B5EF4-FFF2-40B4-BE49-F238E27FC236}">
                <a16:creationId xmlns:a16="http://schemas.microsoft.com/office/drawing/2014/main" id="{8CD8CB71-99D2-414C-9F44-DA27B06D60DC}"/>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8A92E64A-88C5-4FE1-BFD0-15F6C67982C0}"/>
              </a:ext>
            </a:extLst>
          </p:cNvPr>
          <p:cNvPicPr>
            <a:picLocks noChangeAspect="1"/>
          </p:cNvPicPr>
          <p:nvPr/>
        </p:nvPicPr>
        <p:blipFill>
          <a:blip r:embed="rId2"/>
          <a:stretch>
            <a:fillRect/>
          </a:stretch>
        </p:blipFill>
        <p:spPr>
          <a:xfrm>
            <a:off x="4035188" y="4300420"/>
            <a:ext cx="924209" cy="1084941"/>
          </a:xfrm>
          <a:prstGeom prst="rect">
            <a:avLst/>
          </a:prstGeom>
        </p:spPr>
      </p:pic>
      <p:pic>
        <p:nvPicPr>
          <p:cNvPr id="8" name="Picture 7">
            <a:extLst>
              <a:ext uri="{FF2B5EF4-FFF2-40B4-BE49-F238E27FC236}">
                <a16:creationId xmlns:a16="http://schemas.microsoft.com/office/drawing/2014/main" id="{31DC0A69-DC1F-4E6F-9314-7D33ACE1BDE0}"/>
              </a:ext>
            </a:extLst>
          </p:cNvPr>
          <p:cNvPicPr>
            <a:picLocks noChangeAspect="1"/>
          </p:cNvPicPr>
          <p:nvPr/>
        </p:nvPicPr>
        <p:blipFill>
          <a:blip r:embed="rId3"/>
          <a:stretch>
            <a:fillRect/>
          </a:stretch>
        </p:blipFill>
        <p:spPr>
          <a:xfrm>
            <a:off x="3737425" y="3274352"/>
            <a:ext cx="4562475" cy="676275"/>
          </a:xfrm>
          <a:prstGeom prst="rect">
            <a:avLst/>
          </a:prstGeom>
        </p:spPr>
      </p:pic>
      <p:cxnSp>
        <p:nvCxnSpPr>
          <p:cNvPr id="10" name="Straight Connector 9">
            <a:extLst>
              <a:ext uri="{FF2B5EF4-FFF2-40B4-BE49-F238E27FC236}">
                <a16:creationId xmlns:a16="http://schemas.microsoft.com/office/drawing/2014/main" id="{EEC31F6A-BC00-4369-BEA6-24274030EF06}"/>
              </a:ext>
            </a:extLst>
          </p:cNvPr>
          <p:cNvCxnSpPr/>
          <p:nvPr/>
        </p:nvCxnSpPr>
        <p:spPr bwMode="auto">
          <a:xfrm>
            <a:off x="3976048" y="3612489"/>
            <a:ext cx="59140" cy="687931"/>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2F868D65-9082-4C81-B5CF-CBEF6ABA85BE}"/>
              </a:ext>
            </a:extLst>
          </p:cNvPr>
          <p:cNvCxnSpPr/>
          <p:nvPr/>
        </p:nvCxnSpPr>
        <p:spPr bwMode="auto">
          <a:xfrm>
            <a:off x="4308143" y="3727358"/>
            <a:ext cx="651254" cy="573062"/>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DA091D20-F20A-444D-B2A4-7E0919695D3A}"/>
              </a:ext>
            </a:extLst>
          </p:cNvPr>
          <p:cNvSpPr txBox="1"/>
          <p:nvPr/>
        </p:nvSpPr>
        <p:spPr>
          <a:xfrm>
            <a:off x="5223449" y="4658224"/>
            <a:ext cx="2031325" cy="369332"/>
          </a:xfrm>
          <a:prstGeom prst="rect">
            <a:avLst/>
          </a:prstGeom>
          <a:noFill/>
        </p:spPr>
        <p:txBody>
          <a:bodyPr wrap="none" rtlCol="0">
            <a:spAutoFit/>
          </a:bodyPr>
          <a:lstStyle/>
          <a:p>
            <a:r>
              <a:rPr lang="en-GB" dirty="0"/>
              <a:t>Azure Cloud Shell</a:t>
            </a:r>
          </a:p>
        </p:txBody>
      </p:sp>
      <p:pic>
        <p:nvPicPr>
          <p:cNvPr id="9" name="Picture 8">
            <a:extLst>
              <a:ext uri="{FF2B5EF4-FFF2-40B4-BE49-F238E27FC236}">
                <a16:creationId xmlns:a16="http://schemas.microsoft.com/office/drawing/2014/main" id="{59526A6B-55D5-4554-9B98-3846805376EF}"/>
              </a:ext>
            </a:extLst>
          </p:cNvPr>
          <p:cNvPicPr>
            <a:picLocks noChangeAspect="1"/>
          </p:cNvPicPr>
          <p:nvPr/>
        </p:nvPicPr>
        <p:blipFill>
          <a:blip r:embed="rId4"/>
          <a:stretch>
            <a:fillRect/>
          </a:stretch>
        </p:blipFill>
        <p:spPr>
          <a:xfrm>
            <a:off x="5399513" y="5438965"/>
            <a:ext cx="2600325" cy="1162050"/>
          </a:xfrm>
          <a:prstGeom prst="rect">
            <a:avLst/>
          </a:prstGeom>
        </p:spPr>
      </p:pic>
      <p:pic>
        <p:nvPicPr>
          <p:cNvPr id="13" name="Picture 12">
            <a:extLst>
              <a:ext uri="{FF2B5EF4-FFF2-40B4-BE49-F238E27FC236}">
                <a16:creationId xmlns:a16="http://schemas.microsoft.com/office/drawing/2014/main" id="{5B788A10-A30A-4168-BDC4-2A7CB38C6DDA}"/>
              </a:ext>
            </a:extLst>
          </p:cNvPr>
          <p:cNvPicPr>
            <a:picLocks noChangeAspect="1"/>
          </p:cNvPicPr>
          <p:nvPr/>
        </p:nvPicPr>
        <p:blipFill>
          <a:blip r:embed="rId5"/>
          <a:stretch>
            <a:fillRect/>
          </a:stretch>
        </p:blipFill>
        <p:spPr>
          <a:xfrm>
            <a:off x="97697" y="4444621"/>
            <a:ext cx="3559516" cy="1946610"/>
          </a:xfrm>
          <a:prstGeom prst="rect">
            <a:avLst/>
          </a:prstGeom>
        </p:spPr>
      </p:pic>
      <p:sp>
        <p:nvSpPr>
          <p:cNvPr id="14" name="TextBox 13">
            <a:extLst>
              <a:ext uri="{FF2B5EF4-FFF2-40B4-BE49-F238E27FC236}">
                <a16:creationId xmlns:a16="http://schemas.microsoft.com/office/drawing/2014/main" id="{B5567E38-2766-4E60-8960-E504C6826E56}"/>
              </a:ext>
            </a:extLst>
          </p:cNvPr>
          <p:cNvSpPr txBox="1"/>
          <p:nvPr/>
        </p:nvSpPr>
        <p:spPr>
          <a:xfrm>
            <a:off x="2822768" y="6488668"/>
            <a:ext cx="1364476" cy="369332"/>
          </a:xfrm>
          <a:prstGeom prst="rect">
            <a:avLst/>
          </a:prstGeom>
          <a:noFill/>
        </p:spPr>
        <p:txBody>
          <a:bodyPr wrap="none" rtlCol="0">
            <a:spAutoFit/>
          </a:bodyPr>
          <a:lstStyle/>
          <a:p>
            <a:r>
              <a:rPr lang="en-GB" dirty="0">
                <a:solidFill>
                  <a:srgbClr val="FF0000"/>
                </a:solidFill>
              </a:rPr>
              <a:t>Cloud Shell</a:t>
            </a:r>
          </a:p>
        </p:txBody>
      </p:sp>
      <p:cxnSp>
        <p:nvCxnSpPr>
          <p:cNvPr id="16" name="Straight Arrow Connector 15">
            <a:extLst>
              <a:ext uri="{FF2B5EF4-FFF2-40B4-BE49-F238E27FC236}">
                <a16:creationId xmlns:a16="http://schemas.microsoft.com/office/drawing/2014/main" id="{34F55040-5EA0-4927-9144-826F57BC07F7}"/>
              </a:ext>
            </a:extLst>
          </p:cNvPr>
          <p:cNvCxnSpPr/>
          <p:nvPr/>
        </p:nvCxnSpPr>
        <p:spPr bwMode="auto">
          <a:xfrm flipH="1" flipV="1">
            <a:off x="2804378" y="6230001"/>
            <a:ext cx="341194" cy="258667"/>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C4DC1CED-2019-4CE7-8701-1AE650B67560}"/>
              </a:ext>
            </a:extLst>
          </p:cNvPr>
          <p:cNvCxnSpPr/>
          <p:nvPr/>
        </p:nvCxnSpPr>
        <p:spPr bwMode="auto">
          <a:xfrm flipV="1">
            <a:off x="2974975" y="3274352"/>
            <a:ext cx="762450" cy="1315845"/>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a:extLst>
              <a:ext uri="{FF2B5EF4-FFF2-40B4-BE49-F238E27FC236}">
                <a16:creationId xmlns:a16="http://schemas.microsoft.com/office/drawing/2014/main" id="{C14E71AE-BD96-48C7-A429-4F9AC9519A22}"/>
              </a:ext>
            </a:extLst>
          </p:cNvPr>
          <p:cNvCxnSpPr/>
          <p:nvPr/>
        </p:nvCxnSpPr>
        <p:spPr bwMode="auto">
          <a:xfrm flipV="1">
            <a:off x="3624393" y="3950627"/>
            <a:ext cx="161596" cy="70759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5B7E30A1-D436-4F13-823F-C89DEAE061AA}"/>
              </a:ext>
            </a:extLst>
          </p:cNvPr>
          <p:cNvSpPr txBox="1"/>
          <p:nvPr/>
        </p:nvSpPr>
        <p:spPr>
          <a:xfrm>
            <a:off x="900753" y="5154304"/>
            <a:ext cx="1531188" cy="369332"/>
          </a:xfrm>
          <a:prstGeom prst="rect">
            <a:avLst/>
          </a:prstGeom>
          <a:noFill/>
        </p:spPr>
        <p:txBody>
          <a:bodyPr wrap="none" rtlCol="0">
            <a:spAutoFit/>
          </a:bodyPr>
          <a:lstStyle/>
          <a:p>
            <a:r>
              <a:rPr lang="en-GB" b="1" dirty="0">
                <a:solidFill>
                  <a:srgbClr val="FF0000"/>
                </a:solidFill>
              </a:rPr>
              <a:t>Azure portal</a:t>
            </a:r>
          </a:p>
        </p:txBody>
      </p:sp>
      <p:sp>
        <p:nvSpPr>
          <p:cNvPr id="7" name="TextBox 6">
            <a:extLst>
              <a:ext uri="{FF2B5EF4-FFF2-40B4-BE49-F238E27FC236}">
                <a16:creationId xmlns:a16="http://schemas.microsoft.com/office/drawing/2014/main" id="{65950929-260B-452D-BF29-E76DF21F06AE}"/>
              </a:ext>
            </a:extLst>
          </p:cNvPr>
          <p:cNvSpPr txBox="1"/>
          <p:nvPr/>
        </p:nvSpPr>
        <p:spPr>
          <a:xfrm>
            <a:off x="6362210" y="79891"/>
            <a:ext cx="2702882" cy="307777"/>
          </a:xfrm>
          <a:prstGeom prst="rect">
            <a:avLst/>
          </a:prstGeom>
          <a:noFill/>
        </p:spPr>
        <p:txBody>
          <a:bodyPr wrap="square" rtlCol="0">
            <a:spAutoFit/>
          </a:bodyPr>
          <a:lstStyle/>
          <a:p>
            <a:r>
              <a:rPr lang="en-GB" sz="1400" dirty="0"/>
              <a:t>Note: “</a:t>
            </a:r>
            <a:r>
              <a:rPr lang="en-GB" sz="1400" i="1" dirty="0"/>
              <a:t>clear</a:t>
            </a:r>
            <a:r>
              <a:rPr lang="en-GB" sz="1400" dirty="0"/>
              <a:t>” clears the screen</a:t>
            </a:r>
          </a:p>
        </p:txBody>
      </p:sp>
    </p:spTree>
    <p:extLst>
      <p:ext uri="{BB962C8B-B14F-4D97-AF65-F5344CB8AC3E}">
        <p14:creationId xmlns:p14="http://schemas.microsoft.com/office/powerpoint/2010/main" val="1538366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44A61-F566-44D8-8AA5-0120C1A392B8}"/>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8CC6BC77-ABCB-445D-A262-A5BBE3048B8D}"/>
              </a:ext>
            </a:extLst>
          </p:cNvPr>
          <p:cNvSpPr>
            <a:spLocks noGrp="1"/>
          </p:cNvSpPr>
          <p:nvPr>
            <p:ph idx="1"/>
          </p:nvPr>
        </p:nvSpPr>
        <p:spPr>
          <a:xfrm>
            <a:off x="1047750" y="1283110"/>
            <a:ext cx="7029450" cy="3342967"/>
          </a:xfrm>
        </p:spPr>
        <p:txBody>
          <a:bodyPr/>
          <a:lstStyle/>
          <a:p>
            <a:r>
              <a:rPr lang="en-GB" dirty="0"/>
              <a:t>Azure provides a number of pre-built images these can be found in the “marketplace” </a:t>
            </a:r>
          </a:p>
          <a:p>
            <a:pPr lvl="1"/>
            <a:r>
              <a:rPr lang="en-GB" dirty="0"/>
              <a:t>This is just a common place where Microsoft and other have placed public images for anyone to use</a:t>
            </a:r>
          </a:p>
          <a:p>
            <a:pPr lvl="1"/>
            <a:r>
              <a:rPr lang="en-GB" dirty="0"/>
              <a:t>Images are available for both Linux and Windows (64bit)</a:t>
            </a:r>
          </a:p>
          <a:p>
            <a:pPr lvl="1"/>
            <a:r>
              <a:rPr lang="en-GB" dirty="0"/>
              <a:t>Images are available that include the complete installation of application and server software such as databases</a:t>
            </a:r>
          </a:p>
          <a:p>
            <a:pPr lvl="2"/>
            <a:r>
              <a:rPr lang="en-GB" dirty="0"/>
              <a:t>You no longer have to spend time installing software, you can get a database up and running instantly.</a:t>
            </a:r>
          </a:p>
          <a:p>
            <a:pPr lvl="1"/>
            <a:r>
              <a:rPr lang="en-GB" dirty="0"/>
              <a:t>You can build your own images…more on this later</a:t>
            </a:r>
          </a:p>
          <a:p>
            <a:pPr lvl="1"/>
            <a:endParaRPr lang="en-GB" dirty="0"/>
          </a:p>
        </p:txBody>
      </p:sp>
      <p:sp>
        <p:nvSpPr>
          <p:cNvPr id="4" name="Footer Placeholder 3">
            <a:extLst>
              <a:ext uri="{FF2B5EF4-FFF2-40B4-BE49-F238E27FC236}">
                <a16:creationId xmlns:a16="http://schemas.microsoft.com/office/drawing/2014/main" id="{FE47F483-244F-47A6-B684-931F8FBBB77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383D2F-0292-4E0D-A9D9-4CD758E35434}"/>
              </a:ext>
            </a:extLst>
          </p:cNvPr>
          <p:cNvSpPr txBox="1"/>
          <p:nvPr/>
        </p:nvSpPr>
        <p:spPr>
          <a:xfrm>
            <a:off x="655094" y="5113225"/>
            <a:ext cx="7662860" cy="923330"/>
          </a:xfrm>
          <a:prstGeom prst="rect">
            <a:avLst/>
          </a:prstGeom>
          <a:noFill/>
          <a:ln>
            <a:solidFill>
              <a:schemeClr val="tx1"/>
            </a:solidFill>
          </a:ln>
        </p:spPr>
        <p:txBody>
          <a:bodyPr wrap="square" rtlCol="0">
            <a:spAutoFit/>
          </a:bodyPr>
          <a:lstStyle/>
          <a:p>
            <a:r>
              <a:rPr lang="en-GB" dirty="0"/>
              <a:t>Azure Marketplace is an online store that hosts applications that are certified and optimized to run in Azure. Many types of applications are available, ranging from AI and machine learning to web applications.</a:t>
            </a:r>
          </a:p>
        </p:txBody>
      </p:sp>
    </p:spTree>
    <p:extLst>
      <p:ext uri="{BB962C8B-B14F-4D97-AF65-F5344CB8AC3E}">
        <p14:creationId xmlns:p14="http://schemas.microsoft.com/office/powerpoint/2010/main" val="143357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6557C-2661-46C9-AC1B-7A483C55B451}"/>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CBA22D92-9DF7-47E7-92B4-868F32D70D4A}"/>
              </a:ext>
            </a:extLst>
          </p:cNvPr>
          <p:cNvSpPr>
            <a:spLocks noGrp="1"/>
          </p:cNvSpPr>
          <p:nvPr>
            <p:ph idx="1"/>
          </p:nvPr>
        </p:nvSpPr>
        <p:spPr>
          <a:xfrm>
            <a:off x="86391" y="683342"/>
            <a:ext cx="8941721" cy="3342969"/>
          </a:xfrm>
        </p:spPr>
        <p:txBody>
          <a:bodyPr/>
          <a:lstStyle/>
          <a:p>
            <a:pPr>
              <a:buFont typeface="Wingdings" panose="05000000000000000000" pitchFamily="2" charset="2"/>
              <a:buChar char="q"/>
            </a:pPr>
            <a:r>
              <a:rPr lang="en-GB" dirty="0"/>
              <a:t>Images are identified by image publisher, offer, (</a:t>
            </a:r>
            <a:r>
              <a:rPr lang="en-GB" dirty="0" err="1"/>
              <a:t>sku</a:t>
            </a:r>
            <a:r>
              <a:rPr lang="en-GB" dirty="0"/>
              <a:t>), and version</a:t>
            </a:r>
          </a:p>
          <a:p>
            <a:pPr>
              <a:buFont typeface="Wingdings" panose="05000000000000000000" pitchFamily="2" charset="2"/>
              <a:buChar char="v"/>
            </a:pPr>
            <a:r>
              <a:rPr lang="en-GB" b="1" dirty="0"/>
              <a:t>Publisher</a:t>
            </a:r>
            <a:r>
              <a:rPr lang="en-GB" dirty="0"/>
              <a:t>: The organization that created the image. Examples: Canonical, </a:t>
            </a:r>
            <a:r>
              <a:rPr lang="en-GB" dirty="0" err="1"/>
              <a:t>MicrosoftWindowsServer</a:t>
            </a:r>
            <a:endParaRPr lang="en-GB" dirty="0"/>
          </a:p>
          <a:p>
            <a:pPr>
              <a:buFont typeface="Wingdings" panose="05000000000000000000" pitchFamily="2" charset="2"/>
              <a:buChar char="v"/>
            </a:pPr>
            <a:r>
              <a:rPr lang="en-GB" b="1" dirty="0"/>
              <a:t>Offer</a:t>
            </a:r>
            <a:r>
              <a:rPr lang="en-GB" dirty="0"/>
              <a:t>: The name of a group of related images created by a publisher. Examples: </a:t>
            </a:r>
            <a:r>
              <a:rPr lang="en-GB" dirty="0" err="1"/>
              <a:t>UbuntuServer</a:t>
            </a:r>
            <a:r>
              <a:rPr lang="en-GB" dirty="0"/>
              <a:t>, </a:t>
            </a:r>
            <a:r>
              <a:rPr lang="en-GB" dirty="0" err="1"/>
              <a:t>WindowsServer</a:t>
            </a:r>
            <a:endParaRPr lang="en-GB" dirty="0"/>
          </a:p>
          <a:p>
            <a:pPr>
              <a:buFont typeface="Wingdings" panose="05000000000000000000" pitchFamily="2" charset="2"/>
              <a:buChar char="v"/>
            </a:pPr>
            <a:r>
              <a:rPr lang="en-GB" b="1" dirty="0"/>
              <a:t>Stock Keeping Unit (SKU)</a:t>
            </a:r>
            <a:r>
              <a:rPr lang="en-GB" dirty="0"/>
              <a:t>: An instance of an offer, such as a major release of a distribution. Examples: 18.04-LTS, 2019-Datacenter</a:t>
            </a:r>
          </a:p>
          <a:p>
            <a:pPr>
              <a:buFont typeface="Wingdings" panose="05000000000000000000" pitchFamily="2" charset="2"/>
              <a:buChar char="v"/>
            </a:pPr>
            <a:r>
              <a:rPr lang="en-GB" b="1" dirty="0"/>
              <a:t>Version</a:t>
            </a:r>
            <a:r>
              <a:rPr lang="en-GB" dirty="0"/>
              <a:t>: The version number of an image SKU.</a:t>
            </a:r>
          </a:p>
          <a:p>
            <a:pPr>
              <a:buFont typeface="Wingdings" panose="05000000000000000000" pitchFamily="2" charset="2"/>
              <a:buChar char="v"/>
            </a:pPr>
            <a:r>
              <a:rPr lang="en-GB" b="1" dirty="0"/>
              <a:t>URN (or alias)</a:t>
            </a:r>
            <a:r>
              <a:rPr lang="en-GB" dirty="0"/>
              <a:t>: Pass this with the </a:t>
            </a:r>
            <a:r>
              <a:rPr lang="en-GB" b="1" dirty="0"/>
              <a:t>--image </a:t>
            </a:r>
            <a:r>
              <a:rPr lang="en-GB" dirty="0"/>
              <a:t>parameter when creating a VM</a:t>
            </a:r>
          </a:p>
          <a:p>
            <a:endParaRPr lang="en-GB" dirty="0"/>
          </a:p>
        </p:txBody>
      </p:sp>
      <p:sp>
        <p:nvSpPr>
          <p:cNvPr id="4" name="Footer Placeholder 3">
            <a:extLst>
              <a:ext uri="{FF2B5EF4-FFF2-40B4-BE49-F238E27FC236}">
                <a16:creationId xmlns:a16="http://schemas.microsoft.com/office/drawing/2014/main" id="{A790B375-81FF-481B-A1D0-EDE2A0BAE08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1CBC0A0-1D2E-4F3E-A7E1-57F79AAEE8D2}"/>
              </a:ext>
            </a:extLst>
          </p:cNvPr>
          <p:cNvSpPr txBox="1"/>
          <p:nvPr/>
        </p:nvSpPr>
        <p:spPr>
          <a:xfrm>
            <a:off x="115887" y="3973480"/>
            <a:ext cx="8941721" cy="156966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--all --output table</a:t>
            </a:r>
          </a:p>
          <a:p>
            <a:r>
              <a:rPr lang="en-GB" dirty="0">
                <a:solidFill>
                  <a:schemeClr val="bg1"/>
                </a:solidFill>
              </a:rPr>
              <a:t>You are viewing an offline list of images, use --all to retrieve an up-to-date list</a:t>
            </a:r>
          </a:p>
          <a:p>
            <a:r>
              <a:rPr lang="en-GB" sz="1200" dirty="0">
                <a:solidFill>
                  <a:schemeClr val="bg1"/>
                </a:solidFill>
              </a:rPr>
              <a:t>Offer                            Publisher               </a:t>
            </a:r>
            <a:r>
              <a:rPr lang="en-GB" sz="1200" dirty="0" err="1">
                <a:solidFill>
                  <a:schemeClr val="bg1"/>
                </a:solidFill>
              </a:rPr>
              <a:t>Sku</a:t>
            </a:r>
            <a:r>
              <a:rPr lang="en-GB" sz="1200" dirty="0">
                <a:solidFill>
                  <a:schemeClr val="bg1"/>
                </a:solidFill>
              </a:rPr>
              <a:t>                  Urn                                                             </a:t>
            </a:r>
            <a:r>
              <a:rPr lang="en-GB" sz="1200" dirty="0" err="1">
                <a:solidFill>
                  <a:schemeClr val="bg1"/>
                </a:solidFill>
              </a:rPr>
              <a:t>UrnAlias</a:t>
            </a:r>
            <a:r>
              <a:rPr lang="en-GB" sz="1200" dirty="0">
                <a:solidFill>
                  <a:schemeClr val="bg1"/>
                </a:solidFill>
              </a:rPr>
              <a:t>           Version</a:t>
            </a:r>
          </a:p>
          <a:p>
            <a:r>
              <a:rPr lang="en-GB" sz="1200" dirty="0">
                <a:solidFill>
                  <a:schemeClr val="bg1"/>
                </a:solidFill>
              </a:rPr>
              <a:t>----------------------------  ----------------------     ------------------  -------------------------------------------------------  -------------------  ---------</a:t>
            </a:r>
          </a:p>
          <a:p>
            <a:r>
              <a:rPr lang="en-GB" sz="1200" dirty="0">
                <a:solidFill>
                  <a:schemeClr val="bg1"/>
                </a:solidFill>
              </a:rPr>
              <a:t>CentOS                        </a:t>
            </a:r>
            <a:r>
              <a:rPr lang="en-GB" sz="1200" dirty="0" err="1">
                <a:solidFill>
                  <a:schemeClr val="bg1"/>
                </a:solidFill>
              </a:rPr>
              <a:t>OpenLogic</a:t>
            </a:r>
            <a:r>
              <a:rPr lang="en-GB" sz="1200" dirty="0">
                <a:solidFill>
                  <a:schemeClr val="bg1"/>
                </a:solidFill>
              </a:rPr>
              <a:t>             7.5                  OpenLogic:CentOS:7.5:latest                     CentOS            latest</a:t>
            </a:r>
          </a:p>
          <a:p>
            <a:r>
              <a:rPr lang="en-GB" sz="1200" dirty="0">
                <a:solidFill>
                  <a:schemeClr val="bg1"/>
                </a:solidFill>
              </a:rPr>
              <a:t>debian-10                     Debian                   10                   Debian:debian-10:10:latest                         Debian             latest</a:t>
            </a:r>
          </a:p>
          <a:p>
            <a:r>
              <a:rPr lang="en-GB" sz="1200" dirty="0">
                <a:solidFill>
                  <a:schemeClr val="bg1"/>
                </a:solidFill>
              </a:rPr>
              <a:t>…… etc</a:t>
            </a:r>
          </a:p>
        </p:txBody>
      </p:sp>
      <p:sp>
        <p:nvSpPr>
          <p:cNvPr id="6" name="TextBox 5">
            <a:extLst>
              <a:ext uri="{FF2B5EF4-FFF2-40B4-BE49-F238E27FC236}">
                <a16:creationId xmlns:a16="http://schemas.microsoft.com/office/drawing/2014/main" id="{780B8186-C52F-4A22-BF05-BD24C7B62332}"/>
              </a:ext>
            </a:extLst>
          </p:cNvPr>
          <p:cNvSpPr txBox="1"/>
          <p:nvPr/>
        </p:nvSpPr>
        <p:spPr>
          <a:xfrm>
            <a:off x="115887" y="5613995"/>
            <a:ext cx="8772594" cy="923330"/>
          </a:xfrm>
          <a:prstGeom prst="rect">
            <a:avLst/>
          </a:prstGeom>
          <a:solidFill>
            <a:schemeClr val="bg1"/>
          </a:solidFill>
        </p:spPr>
        <p:txBody>
          <a:bodyPr wrap="none" rtlCol="0">
            <a:spAutoFit/>
          </a:bodyPr>
          <a:lstStyle/>
          <a:p>
            <a:r>
              <a:rPr lang="en-GB" dirty="0"/>
              <a:t>Additional Flags: --publisher/--offer/--</a:t>
            </a:r>
            <a:r>
              <a:rPr lang="en-GB" dirty="0" err="1"/>
              <a:t>sku</a:t>
            </a:r>
            <a:r>
              <a:rPr lang="en-GB" dirty="0"/>
              <a:t>/--location e.g.</a:t>
            </a:r>
          </a:p>
          <a:p>
            <a:r>
              <a:rPr lang="en-GB" dirty="0"/>
              <a:t> </a:t>
            </a:r>
            <a:r>
              <a:rPr lang="en-GB" dirty="0">
                <a:solidFill>
                  <a:schemeClr val="bg1"/>
                </a:solidFill>
                <a:highlight>
                  <a:srgbClr val="000000"/>
                </a:highlight>
              </a:rPr>
              <a:t>$ </a:t>
            </a:r>
            <a:r>
              <a:rPr lang="en-GB" dirty="0" err="1">
                <a:solidFill>
                  <a:schemeClr val="accent1">
                    <a:lumMod val="50000"/>
                  </a:schemeClr>
                </a:solidFill>
                <a:highlight>
                  <a:srgbClr val="000000"/>
                </a:highlight>
              </a:rPr>
              <a:t>az</a:t>
            </a:r>
            <a:r>
              <a:rPr lang="en-GB" dirty="0">
                <a:solidFill>
                  <a:schemeClr val="accent1">
                    <a:lumMod val="50000"/>
                  </a:schemeClr>
                </a:solidFill>
                <a:highlight>
                  <a:srgbClr val="000000"/>
                </a:highlight>
              </a:rPr>
              <a:t> </a:t>
            </a:r>
            <a:r>
              <a:rPr lang="en-GB" dirty="0" err="1">
                <a:solidFill>
                  <a:schemeClr val="accent1">
                    <a:lumMod val="50000"/>
                  </a:schemeClr>
                </a:solidFill>
                <a:highlight>
                  <a:srgbClr val="000000"/>
                </a:highlight>
              </a:rPr>
              <a:t>vm</a:t>
            </a:r>
            <a:r>
              <a:rPr lang="en-GB" dirty="0">
                <a:solidFill>
                  <a:schemeClr val="accent1">
                    <a:lumMod val="50000"/>
                  </a:schemeClr>
                </a:solidFill>
                <a:highlight>
                  <a:srgbClr val="000000"/>
                </a:highlight>
              </a:rPr>
              <a:t> image list --offer </a:t>
            </a:r>
            <a:r>
              <a:rPr lang="en-GB" dirty="0" err="1">
                <a:solidFill>
                  <a:srgbClr val="FFC000"/>
                </a:solidFill>
                <a:highlight>
                  <a:srgbClr val="000000"/>
                </a:highlight>
              </a:rPr>
              <a:t>WindowsServer</a:t>
            </a:r>
            <a:r>
              <a:rPr lang="en-GB" dirty="0">
                <a:solidFill>
                  <a:schemeClr val="accent1">
                    <a:lumMod val="50000"/>
                  </a:schemeClr>
                </a:solidFill>
                <a:highlight>
                  <a:srgbClr val="000000"/>
                </a:highlight>
              </a:rPr>
              <a:t> --output table</a:t>
            </a:r>
            <a:r>
              <a:rPr lang="en-GB" dirty="0"/>
              <a:t> list </a:t>
            </a:r>
            <a:r>
              <a:rPr lang="en-GB" dirty="0" err="1"/>
              <a:t>WindowsServer</a:t>
            </a:r>
            <a:r>
              <a:rPr lang="en-GB" dirty="0"/>
              <a:t> images </a:t>
            </a:r>
          </a:p>
          <a:p>
            <a:r>
              <a:rPr lang="en-GB" dirty="0"/>
              <a:t>Use any combination of these flags to refine the displayed list</a:t>
            </a:r>
            <a:endParaRPr lang="en-GB" dirty="0">
              <a:solidFill>
                <a:schemeClr val="accent1">
                  <a:lumMod val="50000"/>
                </a:schemeClr>
              </a:solidFill>
              <a:highlight>
                <a:srgbClr val="000000"/>
              </a:highlight>
            </a:endParaRPr>
          </a:p>
        </p:txBody>
      </p:sp>
    </p:spTree>
    <p:extLst>
      <p:ext uri="{BB962C8B-B14F-4D97-AF65-F5344CB8AC3E}">
        <p14:creationId xmlns:p14="http://schemas.microsoft.com/office/powerpoint/2010/main" val="760716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ED412-C842-4E50-81D6-FE16E5D20242}"/>
              </a:ext>
            </a:extLst>
          </p:cNvPr>
          <p:cNvSpPr>
            <a:spLocks noGrp="1"/>
          </p:cNvSpPr>
          <p:nvPr>
            <p:ph type="title"/>
          </p:nvPr>
        </p:nvSpPr>
        <p:spPr>
          <a:xfrm>
            <a:off x="257175" y="-1"/>
            <a:ext cx="8686800" cy="803001"/>
          </a:xfrm>
        </p:spPr>
        <p:txBody>
          <a:bodyPr/>
          <a:lstStyle/>
          <a:p>
            <a:r>
              <a:rPr lang="en-GB" dirty="0"/>
              <a:t>Other Examples</a:t>
            </a:r>
          </a:p>
        </p:txBody>
      </p:sp>
      <p:sp>
        <p:nvSpPr>
          <p:cNvPr id="3" name="Content Placeholder 2">
            <a:extLst>
              <a:ext uri="{FF2B5EF4-FFF2-40B4-BE49-F238E27FC236}">
                <a16:creationId xmlns:a16="http://schemas.microsoft.com/office/drawing/2014/main" id="{27C931E8-5FA4-49B7-B093-FE2E200CC385}"/>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C44CA7ED-3B60-4FB7-962A-C194D84E4A1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B1F43D1-F33D-4B63-8394-D6B5704D4E3A}"/>
              </a:ext>
            </a:extLst>
          </p:cNvPr>
          <p:cNvSpPr txBox="1"/>
          <p:nvPr/>
        </p:nvSpPr>
        <p:spPr>
          <a:xfrm>
            <a:off x="129714" y="2583148"/>
            <a:ext cx="8941721" cy="4247317"/>
          </a:xfrm>
          <a:prstGeom prst="rect">
            <a:avLst/>
          </a:prstGeom>
          <a:solidFill>
            <a:srgbClr val="000000"/>
          </a:solidFill>
        </p:spPr>
        <p:txBody>
          <a:bodyPr wrap="square" rtlCol="0">
            <a:spAutoFit/>
          </a:bodyPr>
          <a:lstStyle/>
          <a:p>
            <a:r>
              <a:rPr lang="en-GB" b="1" u="sng" dirty="0">
                <a:solidFill>
                  <a:schemeClr val="bg1"/>
                </a:solidFill>
              </a:rPr>
              <a:t>ALTERNATIVE COMMANDS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list-publishers --location </a:t>
            </a:r>
            <a:r>
              <a:rPr lang="en-GB" dirty="0" err="1">
                <a:solidFill>
                  <a:schemeClr val="accent1">
                    <a:lumMod val="50000"/>
                  </a:schemeClr>
                </a:solidFill>
              </a:rPr>
              <a:t>ukwest</a:t>
            </a:r>
            <a:r>
              <a:rPr lang="en-GB" dirty="0">
                <a:solidFill>
                  <a:schemeClr val="accent1">
                    <a:lumMod val="50000"/>
                  </a:schemeClr>
                </a:solidFill>
              </a:rPr>
              <a: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list-offers --location </a:t>
            </a:r>
            <a:r>
              <a:rPr lang="en-GB" dirty="0" err="1">
                <a:solidFill>
                  <a:schemeClr val="accent1">
                    <a:lumMod val="50000"/>
                  </a:schemeClr>
                </a:solidFill>
              </a:rPr>
              <a:t>ukwest</a:t>
            </a:r>
            <a:r>
              <a:rPr lang="en-GB" dirty="0">
                <a:solidFill>
                  <a:schemeClr val="accent1">
                    <a:lumMod val="50000"/>
                  </a:schemeClr>
                </a:solidFill>
              </a:rPr>
              <a:t> --publisher Canonical --output table </a:t>
            </a:r>
          </a:p>
          <a:p>
            <a:r>
              <a:rPr lang="en-GB" dirty="0">
                <a:solidFill>
                  <a:schemeClr val="bg1"/>
                </a:solidFill>
              </a:rPr>
              <a:t>……etc</a:t>
            </a:r>
          </a:p>
          <a:p>
            <a:r>
              <a:rPr lang="en-GB" dirty="0" err="1">
                <a:solidFill>
                  <a:schemeClr val="bg1"/>
                </a:solidFill>
              </a:rPr>
              <a:t>ukwest</a:t>
            </a:r>
            <a:r>
              <a:rPr lang="en-GB" dirty="0">
                <a:solidFill>
                  <a:schemeClr val="bg1"/>
                </a:solidFill>
              </a:rPr>
              <a:t>      </a:t>
            </a:r>
            <a:r>
              <a:rPr lang="en-GB" dirty="0" err="1">
                <a:solidFill>
                  <a:schemeClr val="bg1"/>
                </a:solidFill>
              </a:rPr>
              <a:t>UbuntuServer</a:t>
            </a:r>
            <a:endParaRPr lang="en-GB" dirty="0">
              <a:solidFill>
                <a:schemeClr val="bg1"/>
              </a:solidFill>
            </a:endParaRPr>
          </a:p>
          <a:p>
            <a:r>
              <a:rPr lang="en-GB" dirty="0">
                <a:solidFill>
                  <a:schemeClr val="bg1"/>
                </a:solidFill>
              </a:rPr>
              <a:t>…….etc</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a:t>
            </a:r>
            <a:r>
              <a:rPr lang="en-GB" dirty="0" err="1">
                <a:solidFill>
                  <a:schemeClr val="accent1">
                    <a:lumMod val="50000"/>
                  </a:schemeClr>
                </a:solidFill>
              </a:rPr>
              <a:t>skus</a:t>
            </a:r>
            <a:r>
              <a:rPr lang="en-GB" dirty="0">
                <a:solidFill>
                  <a:schemeClr val="accent1">
                    <a:lumMod val="50000"/>
                  </a:schemeClr>
                </a:solidFill>
              </a:rPr>
              <a:t> --location </a:t>
            </a:r>
            <a:r>
              <a:rPr lang="en-GB" dirty="0" err="1">
                <a:solidFill>
                  <a:schemeClr val="accent1">
                    <a:lumMod val="50000"/>
                  </a:schemeClr>
                </a:solidFill>
              </a:rPr>
              <a:t>ukwest</a:t>
            </a:r>
            <a:r>
              <a:rPr lang="en-GB" dirty="0">
                <a:solidFill>
                  <a:schemeClr val="accent1">
                    <a:lumMod val="50000"/>
                  </a:schemeClr>
                </a:solidFill>
              </a:rPr>
              <a:t> --publisher Canonical --offer </a:t>
            </a:r>
            <a:r>
              <a:rPr lang="en-GB" dirty="0" err="1">
                <a:solidFill>
                  <a:schemeClr val="accent1">
                    <a:lumMod val="50000"/>
                  </a:schemeClr>
                </a:solidFill>
              </a:rPr>
              <a:t>UbuntuServer</a:t>
            </a:r>
            <a:r>
              <a:rPr lang="en-GB" dirty="0">
                <a:solidFill>
                  <a:schemeClr val="accent1">
                    <a:lumMod val="50000"/>
                  </a:schemeClr>
                </a:solidFill>
              </a:rPr>
              <a:t> --output table</a:t>
            </a:r>
          </a:p>
          <a:p>
            <a:r>
              <a:rPr lang="en-GB" dirty="0">
                <a:solidFill>
                  <a:schemeClr val="bg1"/>
                </a:solidFill>
              </a:rPr>
              <a:t>Location    Name</a:t>
            </a:r>
          </a:p>
          <a:p>
            <a:r>
              <a:rPr lang="en-GB" dirty="0">
                <a:solidFill>
                  <a:schemeClr val="bg1"/>
                </a:solidFill>
              </a:rPr>
              <a:t>----------  --------------------</a:t>
            </a:r>
          </a:p>
          <a:p>
            <a:r>
              <a:rPr lang="en-GB" dirty="0" err="1">
                <a:solidFill>
                  <a:schemeClr val="bg1"/>
                </a:solidFill>
              </a:rPr>
              <a:t>ukwest</a:t>
            </a:r>
            <a:r>
              <a:rPr lang="en-GB" dirty="0">
                <a:solidFill>
                  <a:schemeClr val="bg1"/>
                </a:solidFill>
              </a:rPr>
              <a:t>      12.04.5-LTS</a:t>
            </a:r>
          </a:p>
          <a:p>
            <a:r>
              <a:rPr lang="en-GB" dirty="0" err="1">
                <a:solidFill>
                  <a:schemeClr val="bg1"/>
                </a:solidFill>
              </a:rPr>
              <a:t>ukwest</a:t>
            </a:r>
            <a:r>
              <a:rPr lang="en-GB" dirty="0">
                <a:solidFill>
                  <a:schemeClr val="bg1"/>
                </a:solidFill>
              </a:rPr>
              <a:t>      14.04.0-LTS</a:t>
            </a:r>
          </a:p>
          <a:p>
            <a:r>
              <a:rPr lang="en-GB" dirty="0" err="1">
                <a:solidFill>
                  <a:schemeClr val="bg1"/>
                </a:solidFill>
              </a:rPr>
              <a:t>ukwest</a:t>
            </a:r>
            <a:r>
              <a:rPr lang="en-GB" dirty="0">
                <a:solidFill>
                  <a:schemeClr val="bg1"/>
                </a:solidFill>
              </a:rPr>
              <a:t>      14.04.1-LTS</a:t>
            </a:r>
          </a:p>
          <a:p>
            <a:r>
              <a:rPr lang="en-GB" dirty="0" err="1">
                <a:solidFill>
                  <a:schemeClr val="bg1"/>
                </a:solidFill>
              </a:rPr>
              <a:t>ukwest</a:t>
            </a:r>
            <a:r>
              <a:rPr lang="en-GB" dirty="0">
                <a:solidFill>
                  <a:schemeClr val="bg1"/>
                </a:solidFill>
              </a:rPr>
              <a:t>      14.04.2-LTS</a:t>
            </a:r>
          </a:p>
          <a:p>
            <a:r>
              <a:rPr lang="en-GB" dirty="0" err="1">
                <a:solidFill>
                  <a:schemeClr val="bg1"/>
                </a:solidFill>
              </a:rPr>
              <a:t>ukwest</a:t>
            </a:r>
            <a:r>
              <a:rPr lang="en-GB" dirty="0">
                <a:solidFill>
                  <a:schemeClr val="bg1"/>
                </a:solidFill>
              </a:rPr>
              <a:t>…..etc</a:t>
            </a:r>
          </a:p>
        </p:txBody>
      </p:sp>
      <p:sp>
        <p:nvSpPr>
          <p:cNvPr id="6" name="TextBox 5">
            <a:extLst>
              <a:ext uri="{FF2B5EF4-FFF2-40B4-BE49-F238E27FC236}">
                <a16:creationId xmlns:a16="http://schemas.microsoft.com/office/drawing/2014/main" id="{3A6ACA21-3B5E-4DBF-AAD7-B09BD4310548}"/>
              </a:ext>
            </a:extLst>
          </p:cNvPr>
          <p:cNvSpPr txBox="1"/>
          <p:nvPr/>
        </p:nvSpPr>
        <p:spPr>
          <a:xfrm>
            <a:off x="129714" y="873212"/>
            <a:ext cx="8941721" cy="1477328"/>
          </a:xfrm>
          <a:prstGeom prst="rect">
            <a:avLst/>
          </a:prstGeom>
          <a:solidFill>
            <a:srgbClr val="000000"/>
          </a:solidFill>
        </p:spPr>
        <p:txBody>
          <a:bodyPr wrap="square" rtlCol="0">
            <a:spAutoFit/>
          </a:bodyPr>
          <a:lstStyle/>
          <a:p>
            <a:r>
              <a:rPr lang="en-GB" b="1" u="sng" dirty="0">
                <a:solidFill>
                  <a:schemeClr val="bg1"/>
                </a:solidFill>
              </a:rPr>
              <a:t>THE FLAG –all GIVES A LARGE LIST, WE TYPICALLY FILTER DOWN. </a:t>
            </a:r>
            <a:br>
              <a:rPr lang="en-GB" b="1" u="sng" dirty="0">
                <a:solidFill>
                  <a:schemeClr val="bg1"/>
                </a:solidFill>
              </a:rPr>
            </a:br>
            <a:r>
              <a:rPr lang="en-GB" b="1" u="sng" dirty="0">
                <a:solidFill>
                  <a:schemeClr val="bg1"/>
                </a:solidFill>
              </a:rPr>
              <a:t>FOR EXAMPLE, TO DISPLAY </a:t>
            </a:r>
            <a:r>
              <a:rPr lang="en-GB" b="1" u="sng" dirty="0" err="1">
                <a:solidFill>
                  <a:srgbClr val="FFC000"/>
                </a:solidFill>
              </a:rPr>
              <a:t>UbuntuServer</a:t>
            </a:r>
            <a:r>
              <a:rPr lang="en-GB" b="1" u="sng" dirty="0">
                <a:solidFill>
                  <a:schemeClr val="bg1"/>
                </a:solidFill>
              </a:rPr>
              <a:t> IMAGES FROM THE PUBLISHER </a:t>
            </a:r>
            <a:r>
              <a:rPr lang="en-GB" b="1" u="sng" dirty="0">
                <a:solidFill>
                  <a:srgbClr val="FFC000"/>
                </a:solidFill>
              </a:rPr>
              <a:t>Canonical</a:t>
            </a:r>
            <a:r>
              <a:rPr lang="en-GB" b="1" u="sng" dirty="0">
                <a:solidFill>
                  <a:schemeClr val="bg1"/>
                </a:solidFill>
              </a:rPr>
              <a:t> USING VERSION </a:t>
            </a:r>
            <a:r>
              <a:rPr lang="en-GB" b="1" u="sng" dirty="0">
                <a:solidFill>
                  <a:srgbClr val="FFC000"/>
                </a:solidFill>
              </a:rPr>
              <a:t>18.04-LTS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--location </a:t>
            </a:r>
            <a:r>
              <a:rPr lang="en-GB" dirty="0" err="1">
                <a:solidFill>
                  <a:schemeClr val="accent1">
                    <a:lumMod val="50000"/>
                  </a:schemeClr>
                </a:solidFill>
              </a:rPr>
              <a:t>ukwest</a:t>
            </a:r>
            <a:r>
              <a:rPr lang="en-GB" dirty="0">
                <a:solidFill>
                  <a:schemeClr val="accent1">
                    <a:lumMod val="50000"/>
                  </a:schemeClr>
                </a:solidFill>
              </a:rPr>
              <a:t>  --publisher </a:t>
            </a:r>
            <a:r>
              <a:rPr lang="en-GB" dirty="0">
                <a:solidFill>
                  <a:srgbClr val="FFC000"/>
                </a:solidFill>
              </a:rPr>
              <a:t>Canonical</a:t>
            </a:r>
            <a:r>
              <a:rPr lang="en-GB" dirty="0">
                <a:solidFill>
                  <a:schemeClr val="accent1">
                    <a:lumMod val="50000"/>
                  </a:schemeClr>
                </a:solidFill>
              </a:rPr>
              <a:t> --offer </a:t>
            </a:r>
            <a:r>
              <a:rPr lang="en-GB" dirty="0" err="1">
                <a:solidFill>
                  <a:srgbClr val="FFC000"/>
                </a:solidFill>
              </a:rPr>
              <a:t>UbuntuServer</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a:solidFill>
                  <a:srgbClr val="FFC000"/>
                </a:solidFill>
              </a:rPr>
              <a:t>18.04-LTS</a:t>
            </a:r>
            <a:r>
              <a:rPr lang="en-GB" dirty="0">
                <a:solidFill>
                  <a:schemeClr val="accent1">
                    <a:lumMod val="50000"/>
                  </a:schemeClr>
                </a:solidFill>
              </a:rPr>
              <a:t> </a:t>
            </a:r>
            <a:r>
              <a:rPr lang="en-GB" dirty="0">
                <a:solidFill>
                  <a:srgbClr val="FF0000"/>
                </a:solidFill>
              </a:rPr>
              <a:t>--all </a:t>
            </a:r>
            <a:r>
              <a:rPr lang="en-GB" dirty="0">
                <a:solidFill>
                  <a:schemeClr val="accent1">
                    <a:lumMod val="50000"/>
                  </a:schemeClr>
                </a:solidFill>
              </a:rPr>
              <a:t>--output table   </a:t>
            </a:r>
            <a:r>
              <a:rPr lang="en-GB" dirty="0">
                <a:solidFill>
                  <a:srgbClr val="FF0000"/>
                </a:solidFill>
                <a:sym typeface="Wingdings" panose="05000000000000000000" pitchFamily="2" charset="2"/>
              </a:rPr>
              <a:t> use any combination of these options</a:t>
            </a:r>
            <a:endParaRPr lang="en-GB" dirty="0">
              <a:solidFill>
                <a:srgbClr val="FF0000"/>
              </a:solidFill>
            </a:endParaRPr>
          </a:p>
        </p:txBody>
      </p:sp>
    </p:spTree>
    <p:extLst>
      <p:ext uri="{BB962C8B-B14F-4D97-AF65-F5344CB8AC3E}">
        <p14:creationId xmlns:p14="http://schemas.microsoft.com/office/powerpoint/2010/main" val="3695631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8CED7-E140-4D63-9E11-5A68930CB2E7}"/>
              </a:ext>
            </a:extLst>
          </p:cNvPr>
          <p:cNvSpPr>
            <a:spLocks noGrp="1"/>
          </p:cNvSpPr>
          <p:nvPr>
            <p:ph type="title"/>
          </p:nvPr>
        </p:nvSpPr>
        <p:spPr>
          <a:xfrm>
            <a:off x="257175" y="0"/>
            <a:ext cx="8686800" cy="357405"/>
          </a:xfrm>
        </p:spPr>
        <p:txBody>
          <a:bodyPr/>
          <a:lstStyle/>
          <a:p>
            <a:r>
              <a:rPr lang="en-GB" dirty="0"/>
              <a:t>Note: Image Uniform Resource Name (URN)</a:t>
            </a:r>
          </a:p>
        </p:txBody>
      </p:sp>
      <p:sp>
        <p:nvSpPr>
          <p:cNvPr id="3" name="Content Placeholder 2">
            <a:extLst>
              <a:ext uri="{FF2B5EF4-FFF2-40B4-BE49-F238E27FC236}">
                <a16:creationId xmlns:a16="http://schemas.microsoft.com/office/drawing/2014/main" id="{5BE71E37-C495-44DB-A93E-5931133D8053}"/>
              </a:ext>
            </a:extLst>
          </p:cNvPr>
          <p:cNvSpPr>
            <a:spLocks noGrp="1"/>
          </p:cNvSpPr>
          <p:nvPr>
            <p:ph idx="1"/>
          </p:nvPr>
        </p:nvSpPr>
        <p:spPr>
          <a:xfrm>
            <a:off x="200025" y="408464"/>
            <a:ext cx="8833310" cy="1323632"/>
          </a:xfrm>
        </p:spPr>
        <p:txBody>
          <a:bodyPr/>
          <a:lstStyle/>
          <a:p>
            <a:r>
              <a:rPr lang="en-GB" dirty="0"/>
              <a:t>To create a VM we need to specify the image required as a URN alias, URN, custom image name or ID, custom image version ID, or VHD blob URI. (URN: colon (:) separate </a:t>
            </a:r>
            <a:r>
              <a:rPr lang="en-GB" dirty="0" err="1"/>
              <a:t>Publisher:Offer:Sku:Version</a:t>
            </a:r>
            <a:r>
              <a:rPr lang="en-GB" dirty="0"/>
              <a:t>)</a:t>
            </a:r>
          </a:p>
          <a:p>
            <a:r>
              <a:rPr lang="en-GB" dirty="0"/>
              <a:t>You can find the URNs using the </a:t>
            </a:r>
            <a:r>
              <a:rPr lang="en-GB" i="1" dirty="0" err="1"/>
              <a:t>az</a:t>
            </a:r>
            <a:r>
              <a:rPr lang="en-GB" i="1" dirty="0"/>
              <a:t> </a:t>
            </a:r>
            <a:r>
              <a:rPr lang="en-GB" i="1" dirty="0" err="1"/>
              <a:t>vm</a:t>
            </a:r>
            <a:r>
              <a:rPr lang="en-GB" i="1" dirty="0"/>
              <a:t> image list</a:t>
            </a:r>
            <a:r>
              <a:rPr lang="en-GB" dirty="0"/>
              <a:t> command</a:t>
            </a:r>
          </a:p>
          <a:p>
            <a:pPr lvl="1"/>
            <a:r>
              <a:rPr lang="en-GB" dirty="0">
                <a:solidFill>
                  <a:srgbClr val="FF0000"/>
                </a:solidFill>
              </a:rPr>
              <a:t>Without the --all </a:t>
            </a:r>
            <a:r>
              <a:rPr lang="en-GB" dirty="0"/>
              <a:t>flag it produces a list of the popular locally cached images from the Azure Marketplace. (Note: a </a:t>
            </a:r>
            <a:r>
              <a:rPr lang="en-GB" dirty="0" err="1"/>
              <a:t>UrnAlias</a:t>
            </a:r>
            <a:r>
              <a:rPr lang="en-GB" dirty="0"/>
              <a:t> is provided for local images)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r>
              <a:rPr lang="en-GB" dirty="0">
                <a:solidFill>
                  <a:srgbClr val="FF0000"/>
                </a:solidFill>
              </a:rPr>
              <a:t>With the --all flag </a:t>
            </a:r>
            <a:r>
              <a:rPr lang="en-GB" dirty="0"/>
              <a:t>the list is obtained from the live Azure service (SLOW!!)</a:t>
            </a:r>
          </a:p>
          <a:p>
            <a:pPr lvl="1"/>
            <a:endParaRPr lang="en-GB" dirty="0"/>
          </a:p>
        </p:txBody>
      </p:sp>
      <p:sp>
        <p:nvSpPr>
          <p:cNvPr id="4" name="Footer Placeholder 3">
            <a:extLst>
              <a:ext uri="{FF2B5EF4-FFF2-40B4-BE49-F238E27FC236}">
                <a16:creationId xmlns:a16="http://schemas.microsoft.com/office/drawing/2014/main" id="{FECE38C5-F49E-42D2-9004-AF89BB7B581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F9A1D35-0765-410A-A8DF-C72446B9EA71}"/>
              </a:ext>
            </a:extLst>
          </p:cNvPr>
          <p:cNvSpPr txBox="1"/>
          <p:nvPr/>
        </p:nvSpPr>
        <p:spPr>
          <a:xfrm>
            <a:off x="91614" y="4755219"/>
            <a:ext cx="8941721" cy="1846659"/>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a:t>
            </a:r>
            <a:r>
              <a:rPr lang="en-GB" dirty="0">
                <a:solidFill>
                  <a:srgbClr val="FF0000"/>
                </a:solidFill>
              </a:rPr>
              <a:t>--all </a:t>
            </a:r>
            <a:r>
              <a:rPr lang="en-GB" dirty="0">
                <a:solidFill>
                  <a:schemeClr val="accent1">
                    <a:lumMod val="50000"/>
                  </a:schemeClr>
                </a:solidFill>
              </a:rPr>
              <a:t>--output table</a:t>
            </a:r>
          </a:p>
          <a:p>
            <a:r>
              <a:rPr lang="en-GB" sz="1600" dirty="0">
                <a:solidFill>
                  <a:schemeClr val="bg1"/>
                </a:solidFill>
              </a:rPr>
              <a:t>Offer                 Publisher    </a:t>
            </a:r>
            <a:r>
              <a:rPr lang="en-GB" sz="1600" dirty="0" err="1">
                <a:solidFill>
                  <a:schemeClr val="bg1"/>
                </a:solidFill>
              </a:rPr>
              <a:t>Sku</a:t>
            </a:r>
            <a:r>
              <a:rPr lang="en-GB" sz="1600" dirty="0">
                <a:solidFill>
                  <a:schemeClr val="bg1"/>
                </a:solidFill>
              </a:rPr>
              <a:t>                   Urn                                                              Version</a:t>
            </a:r>
          </a:p>
          <a:p>
            <a:r>
              <a:rPr lang="en-GB" sz="1600" dirty="0">
                <a:solidFill>
                  <a:schemeClr val="bg1"/>
                </a:solidFill>
              </a:rPr>
              <a:t>------------          -----------       -----------------   -------------------------------------------------------  --------------</a:t>
            </a:r>
          </a:p>
          <a:p>
            <a:r>
              <a:rPr lang="en-GB" sz="1600" dirty="0" err="1">
                <a:solidFill>
                  <a:schemeClr val="bg1"/>
                </a:solidFill>
              </a:rPr>
              <a:t>UbuntuServer</a:t>
            </a:r>
            <a:r>
              <a:rPr lang="en-GB" sz="1600" dirty="0">
                <a:solidFill>
                  <a:schemeClr val="bg1"/>
                </a:solidFill>
              </a:rPr>
              <a:t>  Canonical    12.04.3-LTS     </a:t>
            </a:r>
            <a:r>
              <a:rPr lang="en-GB" sz="1200" dirty="0">
                <a:solidFill>
                  <a:schemeClr val="bg1"/>
                </a:solidFill>
              </a:rPr>
              <a:t>Canonical:UbuntuServer:12.04.3-LTS:12.04.201401270</a:t>
            </a:r>
            <a:r>
              <a:rPr lang="en-GB" sz="1600" dirty="0">
                <a:solidFill>
                  <a:schemeClr val="bg1"/>
                </a:solidFill>
              </a:rPr>
              <a:t>  </a:t>
            </a:r>
            <a:r>
              <a:rPr lang="en-GB" sz="1000" dirty="0">
                <a:solidFill>
                  <a:schemeClr val="bg1"/>
                </a:solidFill>
              </a:rPr>
              <a:t>12.04.201401270</a:t>
            </a:r>
          </a:p>
          <a:p>
            <a:r>
              <a:rPr lang="en-GB" sz="1600" dirty="0">
                <a:solidFill>
                  <a:schemeClr val="bg1"/>
                </a:solidFill>
              </a:rPr>
              <a:t>……</a:t>
            </a:r>
          </a:p>
          <a:p>
            <a:r>
              <a:rPr lang="en-GB" sz="1600" dirty="0" err="1">
                <a:solidFill>
                  <a:schemeClr val="bg1"/>
                </a:solidFill>
              </a:rPr>
              <a:t>UbuntuServer</a:t>
            </a:r>
            <a:r>
              <a:rPr lang="en-GB" sz="1600" dirty="0">
                <a:solidFill>
                  <a:schemeClr val="bg1"/>
                </a:solidFill>
              </a:rPr>
              <a:t>  Canonical    19_04-gen2     </a:t>
            </a:r>
            <a:r>
              <a:rPr lang="en-GB" sz="1200" dirty="0">
                <a:solidFill>
                  <a:schemeClr val="bg1"/>
                </a:solidFill>
              </a:rPr>
              <a:t>Canonical:UbuntuServer:19_04-gen2:19.04.202001220</a:t>
            </a:r>
            <a:r>
              <a:rPr lang="en-GB" sz="1600" dirty="0">
                <a:solidFill>
                  <a:schemeClr val="bg1"/>
                </a:solidFill>
              </a:rPr>
              <a:t>   </a:t>
            </a:r>
            <a:r>
              <a:rPr lang="en-GB" sz="1000" dirty="0">
                <a:solidFill>
                  <a:schemeClr val="bg1"/>
                </a:solidFill>
              </a:rPr>
              <a:t>19.04.202001220</a:t>
            </a:r>
          </a:p>
          <a:p>
            <a:r>
              <a:rPr lang="en-GB" sz="1600" dirty="0">
                <a:solidFill>
                  <a:schemeClr val="bg1"/>
                </a:solidFill>
              </a:rPr>
              <a:t>….</a:t>
            </a:r>
          </a:p>
        </p:txBody>
      </p:sp>
      <p:sp>
        <p:nvSpPr>
          <p:cNvPr id="6" name="TextBox 5">
            <a:extLst>
              <a:ext uri="{FF2B5EF4-FFF2-40B4-BE49-F238E27FC236}">
                <a16:creationId xmlns:a16="http://schemas.microsoft.com/office/drawing/2014/main" id="{BA9DC1F1-55A8-4E18-AE31-960BE98D0A02}"/>
              </a:ext>
            </a:extLst>
          </p:cNvPr>
          <p:cNvSpPr txBox="1"/>
          <p:nvPr/>
        </p:nvSpPr>
        <p:spPr>
          <a:xfrm>
            <a:off x="91614" y="2453766"/>
            <a:ext cx="8941721" cy="1723549"/>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--output table</a:t>
            </a:r>
          </a:p>
          <a:p>
            <a:r>
              <a:rPr lang="en-GB" dirty="0">
                <a:solidFill>
                  <a:schemeClr val="bg2"/>
                </a:solidFill>
              </a:rPr>
              <a:t>You are viewing an offline list of images, use --all to retrieve an up-to-date list</a:t>
            </a:r>
          </a:p>
          <a:p>
            <a:r>
              <a:rPr lang="en-GB" sz="1400" dirty="0">
                <a:solidFill>
                  <a:schemeClr val="bg1"/>
                </a:solidFill>
              </a:rPr>
              <a:t>Offer                    Publisher        </a:t>
            </a:r>
            <a:r>
              <a:rPr lang="en-GB" sz="1400" dirty="0" err="1">
                <a:solidFill>
                  <a:schemeClr val="bg1"/>
                </a:solidFill>
              </a:rPr>
              <a:t>Sku</a:t>
            </a:r>
            <a:r>
              <a:rPr lang="en-GB" sz="1400" dirty="0">
                <a:solidFill>
                  <a:schemeClr val="bg1"/>
                </a:solidFill>
              </a:rPr>
              <a:t>                 Urn                                                              </a:t>
            </a:r>
            <a:r>
              <a:rPr lang="en-GB" sz="1400" dirty="0" err="1">
                <a:solidFill>
                  <a:schemeClr val="bg1"/>
                </a:solidFill>
              </a:rPr>
              <a:t>UrnAlias</a:t>
            </a:r>
            <a:r>
              <a:rPr lang="en-GB" sz="1400" dirty="0">
                <a:solidFill>
                  <a:schemeClr val="bg1"/>
                </a:solidFill>
              </a:rPr>
              <a:t>        Version</a:t>
            </a:r>
          </a:p>
          <a:p>
            <a:r>
              <a:rPr lang="en-GB" sz="1400" dirty="0">
                <a:solidFill>
                  <a:schemeClr val="bg1"/>
                </a:solidFill>
              </a:rPr>
              <a:t>---------------------  --------------       ---------------    --------------------------------------------------------   ---------------   ---------</a:t>
            </a:r>
          </a:p>
          <a:p>
            <a:r>
              <a:rPr lang="en-GB" sz="1400" dirty="0">
                <a:solidFill>
                  <a:schemeClr val="bg1"/>
                </a:solidFill>
              </a:rPr>
              <a:t>…….</a:t>
            </a:r>
          </a:p>
          <a:p>
            <a:r>
              <a:rPr lang="en-GB" sz="1400" dirty="0">
                <a:solidFill>
                  <a:schemeClr val="bg1"/>
                </a:solidFill>
              </a:rPr>
              <a:t>SLES                   SUSE             15                  SUSE:SLES:15:latest                                   SLES            latest</a:t>
            </a:r>
          </a:p>
          <a:p>
            <a:r>
              <a:rPr lang="en-GB" sz="1400" dirty="0" err="1">
                <a:solidFill>
                  <a:schemeClr val="bg1"/>
                </a:solidFill>
              </a:rPr>
              <a:t>UbuntuServer</a:t>
            </a:r>
            <a:r>
              <a:rPr lang="en-GB" sz="1400" dirty="0">
                <a:solidFill>
                  <a:schemeClr val="bg1"/>
                </a:solidFill>
              </a:rPr>
              <a:t>      Canonical       18.04-LTS     Canonical:UbuntuServer:18.04-LTS:latest    </a:t>
            </a:r>
            <a:r>
              <a:rPr lang="en-GB" sz="1400" dirty="0" err="1">
                <a:solidFill>
                  <a:schemeClr val="bg1"/>
                </a:solidFill>
              </a:rPr>
              <a:t>UbuntuLTS</a:t>
            </a:r>
            <a:r>
              <a:rPr lang="en-GB" sz="1400" dirty="0">
                <a:solidFill>
                  <a:schemeClr val="bg1"/>
                </a:solidFill>
              </a:rPr>
              <a:t>   latest</a:t>
            </a:r>
            <a:endParaRPr lang="en-GB" sz="1200" dirty="0">
              <a:solidFill>
                <a:schemeClr val="bg1"/>
              </a:solidFill>
            </a:endParaRPr>
          </a:p>
        </p:txBody>
      </p:sp>
      <p:sp>
        <p:nvSpPr>
          <p:cNvPr id="7" name="Rectangle 6">
            <a:extLst>
              <a:ext uri="{FF2B5EF4-FFF2-40B4-BE49-F238E27FC236}">
                <a16:creationId xmlns:a16="http://schemas.microsoft.com/office/drawing/2014/main" id="{CDC4F3D5-6667-470F-8EBE-5282245BEB0A}"/>
              </a:ext>
            </a:extLst>
          </p:cNvPr>
          <p:cNvSpPr/>
          <p:nvPr/>
        </p:nvSpPr>
        <p:spPr bwMode="auto">
          <a:xfrm>
            <a:off x="7097044" y="3026345"/>
            <a:ext cx="1062932" cy="1113990"/>
          </a:xfrm>
          <a:prstGeom prst="rect">
            <a:avLst/>
          </a:prstGeom>
          <a:noFill/>
          <a:ln w="28575" cap="flat" cmpd="sng" algn="ctr">
            <a:solidFill>
              <a:srgbClr val="FF0000"/>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a:extLst>
              <a:ext uri="{FF2B5EF4-FFF2-40B4-BE49-F238E27FC236}">
                <a16:creationId xmlns:a16="http://schemas.microsoft.com/office/drawing/2014/main" id="{12B835B8-B03B-4E89-89C2-AAA1D2ECA78C}"/>
              </a:ext>
            </a:extLst>
          </p:cNvPr>
          <p:cNvSpPr txBox="1"/>
          <p:nvPr/>
        </p:nvSpPr>
        <p:spPr>
          <a:xfrm>
            <a:off x="6864962" y="4140335"/>
            <a:ext cx="1707519" cy="307777"/>
          </a:xfrm>
          <a:prstGeom prst="rect">
            <a:avLst/>
          </a:prstGeom>
          <a:noFill/>
        </p:spPr>
        <p:txBody>
          <a:bodyPr wrap="none" rtlCol="0">
            <a:spAutoFit/>
          </a:bodyPr>
          <a:lstStyle/>
          <a:p>
            <a:r>
              <a:rPr lang="en-GB" sz="1400" i="1" dirty="0">
                <a:solidFill>
                  <a:srgbClr val="FF0000"/>
                </a:solidFill>
              </a:rPr>
              <a:t>Shorthand for URN</a:t>
            </a:r>
          </a:p>
        </p:txBody>
      </p:sp>
      <p:sp>
        <p:nvSpPr>
          <p:cNvPr id="9" name="TextBox 8">
            <a:extLst>
              <a:ext uri="{FF2B5EF4-FFF2-40B4-BE49-F238E27FC236}">
                <a16:creationId xmlns:a16="http://schemas.microsoft.com/office/drawing/2014/main" id="{098C4BD7-36AE-42F6-9565-BEC5A2103E92}"/>
              </a:ext>
            </a:extLst>
          </p:cNvPr>
          <p:cNvSpPr txBox="1"/>
          <p:nvPr/>
        </p:nvSpPr>
        <p:spPr>
          <a:xfrm>
            <a:off x="4776715" y="6417212"/>
            <a:ext cx="3014671" cy="369332"/>
          </a:xfrm>
          <a:prstGeom prst="rect">
            <a:avLst/>
          </a:prstGeom>
          <a:solidFill>
            <a:schemeClr val="bg1"/>
          </a:solidFill>
        </p:spPr>
        <p:txBody>
          <a:bodyPr wrap="none" rtlCol="0">
            <a:spAutoFit/>
          </a:bodyPr>
          <a:lstStyle/>
          <a:p>
            <a:r>
              <a:rPr lang="en-GB" dirty="0" err="1">
                <a:solidFill>
                  <a:srgbClr val="FF0000"/>
                </a:solidFill>
              </a:rPr>
              <a:t>Publisher:Offer:Sku:Version</a:t>
            </a:r>
            <a:endParaRPr lang="en-GB" dirty="0">
              <a:solidFill>
                <a:srgbClr val="FF0000"/>
              </a:solidFill>
            </a:endParaRPr>
          </a:p>
        </p:txBody>
      </p:sp>
      <p:cxnSp>
        <p:nvCxnSpPr>
          <p:cNvPr id="11" name="Straight Arrow Connector 10">
            <a:extLst>
              <a:ext uri="{FF2B5EF4-FFF2-40B4-BE49-F238E27FC236}">
                <a16:creationId xmlns:a16="http://schemas.microsoft.com/office/drawing/2014/main" id="{4292F18D-EE37-4B53-8047-9197DFFFDF25}"/>
              </a:ext>
            </a:extLst>
          </p:cNvPr>
          <p:cNvCxnSpPr/>
          <p:nvPr/>
        </p:nvCxnSpPr>
        <p:spPr bwMode="auto">
          <a:xfrm flipH="1" flipV="1">
            <a:off x="4526507" y="6259774"/>
            <a:ext cx="464024" cy="227462"/>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B27C06D5-04EF-4AAD-87F2-7426C4DF475D}"/>
              </a:ext>
            </a:extLst>
          </p:cNvPr>
          <p:cNvCxnSpPr/>
          <p:nvPr/>
        </p:nvCxnSpPr>
        <p:spPr bwMode="auto">
          <a:xfrm flipH="1" flipV="1">
            <a:off x="5240739" y="6300962"/>
            <a:ext cx="750628" cy="186274"/>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a:extLst>
              <a:ext uri="{FF2B5EF4-FFF2-40B4-BE49-F238E27FC236}">
                <a16:creationId xmlns:a16="http://schemas.microsoft.com/office/drawing/2014/main" id="{AB01486D-D815-4D28-B566-8A481CF54DF6}"/>
              </a:ext>
            </a:extLst>
          </p:cNvPr>
          <p:cNvCxnSpPr/>
          <p:nvPr/>
        </p:nvCxnSpPr>
        <p:spPr bwMode="auto">
          <a:xfrm flipH="1" flipV="1">
            <a:off x="6418997" y="6300962"/>
            <a:ext cx="73160" cy="186274"/>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a:extLst>
              <a:ext uri="{FF2B5EF4-FFF2-40B4-BE49-F238E27FC236}">
                <a16:creationId xmlns:a16="http://schemas.microsoft.com/office/drawing/2014/main" id="{DFD99900-E9FD-4A8F-8BC8-AC7D18315717}"/>
              </a:ext>
            </a:extLst>
          </p:cNvPr>
          <p:cNvCxnSpPr/>
          <p:nvPr/>
        </p:nvCxnSpPr>
        <p:spPr bwMode="auto">
          <a:xfrm flipH="1" flipV="1">
            <a:off x="7178722" y="6300962"/>
            <a:ext cx="109183" cy="186274"/>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53240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D14B-7DBF-434D-8D17-C6C19C477763}"/>
              </a:ext>
            </a:extLst>
          </p:cNvPr>
          <p:cNvSpPr>
            <a:spLocks noGrp="1"/>
          </p:cNvSpPr>
          <p:nvPr>
            <p:ph type="title"/>
          </p:nvPr>
        </p:nvSpPr>
        <p:spPr/>
        <p:txBody>
          <a:bodyPr/>
          <a:lstStyle/>
          <a:p>
            <a:r>
              <a:rPr lang="en-GB" dirty="0"/>
              <a:t>Example</a:t>
            </a:r>
          </a:p>
        </p:txBody>
      </p:sp>
      <p:sp>
        <p:nvSpPr>
          <p:cNvPr id="4" name="Footer Placeholder 3">
            <a:extLst>
              <a:ext uri="{FF2B5EF4-FFF2-40B4-BE49-F238E27FC236}">
                <a16:creationId xmlns:a16="http://schemas.microsoft.com/office/drawing/2014/main" id="{C09787BF-5CDE-4BFE-8521-83F125B389F7}"/>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068195CE-B907-4985-B263-7BE2532783D1}"/>
              </a:ext>
            </a:extLst>
          </p:cNvPr>
          <p:cNvSpPr txBox="1"/>
          <p:nvPr/>
        </p:nvSpPr>
        <p:spPr>
          <a:xfrm>
            <a:off x="79373" y="1201989"/>
            <a:ext cx="8941721" cy="2862322"/>
          </a:xfrm>
          <a:prstGeom prst="rect">
            <a:avLst/>
          </a:prstGeom>
          <a:solidFill>
            <a:srgbClr val="000000"/>
          </a:solidFill>
        </p:spPr>
        <p:txBody>
          <a:bodyPr wrap="square" rtlCol="0">
            <a:spAutoFit/>
          </a:bodyPr>
          <a:lstStyle/>
          <a:p>
            <a:r>
              <a:rPr lang="en-GB" u="sng" dirty="0">
                <a:solidFill>
                  <a:schemeClr val="bg1"/>
                </a:solidFill>
              </a:rPr>
              <a:t>USING THE FULL URN</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a:t>
            </a:r>
            <a:r>
              <a:rPr lang="en-GB" b="1" dirty="0">
                <a:solidFill>
                  <a:srgbClr val="FF0000"/>
                </a:solidFill>
              </a:rPr>
              <a:t>--all </a:t>
            </a:r>
            <a:r>
              <a:rPr lang="en-GB" dirty="0">
                <a:solidFill>
                  <a:schemeClr val="accent1">
                    <a:lumMod val="50000"/>
                  </a:schemeClr>
                </a:solidFill>
              </a:rPr>
              <a:t>--output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b="1" dirty="0">
                <a:solidFill>
                  <a:srgbClr val="FFC000"/>
                </a:solidFill>
              </a:rPr>
              <a:t>Canonical:UbuntuServer:19_04-gen2:19.04.202001220</a:t>
            </a:r>
            <a:r>
              <a:rPr lang="en-GB" b="1" dirty="0">
                <a:solidFill>
                  <a:schemeClr val="accent1">
                    <a:lumMod val="50000"/>
                  </a:schemeClr>
                </a:solidFill>
              </a:rPr>
              <a:t> </a:t>
            </a:r>
            <a:r>
              <a:rPr lang="en-GB" dirty="0">
                <a:solidFill>
                  <a:schemeClr val="accent1">
                    <a:lumMod val="50000"/>
                  </a:schemeClr>
                </a:solidFill>
              </a:rPr>
              <a:t>--admin-username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a:t>
            </a:r>
          </a:p>
          <a:p>
            <a:endParaRPr lang="en-GB" dirty="0">
              <a:solidFill>
                <a:schemeClr val="bg1"/>
              </a:solidFill>
            </a:endParaRPr>
          </a:p>
          <a:p>
            <a:r>
              <a:rPr lang="en-GB" u="sng" dirty="0">
                <a:solidFill>
                  <a:schemeClr val="bg1"/>
                </a:solidFill>
              </a:rPr>
              <a:t>ALTERNATIVE (List local images and use the URN alias)</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b="1" dirty="0" err="1">
                <a:solidFill>
                  <a:srgbClr val="FFC000"/>
                </a:solidFill>
              </a:rPr>
              <a:t>UbuntuLTS</a:t>
            </a:r>
            <a:r>
              <a:rPr lang="en-GB" dirty="0">
                <a:solidFill>
                  <a:schemeClr val="accent1">
                    <a:lumMod val="50000"/>
                  </a:schemeClr>
                </a:solidFill>
              </a:rPr>
              <a:t>--admin-username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a:t>
            </a:r>
          </a:p>
        </p:txBody>
      </p:sp>
      <p:sp>
        <p:nvSpPr>
          <p:cNvPr id="7" name="TextBox 6">
            <a:extLst>
              <a:ext uri="{FF2B5EF4-FFF2-40B4-BE49-F238E27FC236}">
                <a16:creationId xmlns:a16="http://schemas.microsoft.com/office/drawing/2014/main" id="{E28F8261-AEF1-4264-9579-E9933EC1C9F1}"/>
              </a:ext>
            </a:extLst>
          </p:cNvPr>
          <p:cNvSpPr txBox="1"/>
          <p:nvPr/>
        </p:nvSpPr>
        <p:spPr>
          <a:xfrm>
            <a:off x="79373" y="4304290"/>
            <a:ext cx="8941721" cy="2277547"/>
          </a:xfrm>
          <a:prstGeom prst="rect">
            <a:avLst/>
          </a:prstGeom>
          <a:solidFill>
            <a:srgbClr val="000000"/>
          </a:solidFill>
        </p:spPr>
        <p:txBody>
          <a:bodyPr wrap="square" rtlCol="0">
            <a:spAutoFit/>
          </a:bodyPr>
          <a:lstStyle/>
          <a:p>
            <a:r>
              <a:rPr lang="en-GB" u="sng" dirty="0">
                <a:solidFill>
                  <a:schemeClr val="bg1"/>
                </a:solidFill>
              </a:rPr>
              <a:t>HINT: Nicer way to list the URN aliases for local images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--query "[].{</a:t>
            </a:r>
            <a:r>
              <a:rPr lang="en-GB" dirty="0" err="1">
                <a:solidFill>
                  <a:schemeClr val="accent1">
                    <a:lumMod val="50000"/>
                  </a:schemeClr>
                </a:solidFill>
              </a:rPr>
              <a:t>Alias:urnAlias,Version:version</a:t>
            </a:r>
            <a:r>
              <a:rPr lang="en-GB" dirty="0">
                <a:solidFill>
                  <a:schemeClr val="accent1">
                    <a:lumMod val="50000"/>
                  </a:schemeClr>
                </a:solidFill>
              </a:rPr>
              <a:t>}" --output table</a:t>
            </a:r>
          </a:p>
          <a:p>
            <a:r>
              <a:rPr lang="en-GB" sz="1600" dirty="0">
                <a:solidFill>
                  <a:schemeClr val="bg2"/>
                </a:solidFill>
              </a:rPr>
              <a:t>You are viewing an offline list of images, use --all to retrieve an up-to-date list</a:t>
            </a:r>
          </a:p>
          <a:p>
            <a:r>
              <a:rPr lang="es-ES" dirty="0">
                <a:solidFill>
                  <a:schemeClr val="bg1"/>
                </a:solidFill>
              </a:rPr>
              <a:t>Alias                   </a:t>
            </a:r>
            <a:r>
              <a:rPr lang="es-ES" dirty="0" err="1">
                <a:solidFill>
                  <a:schemeClr val="bg1"/>
                </a:solidFill>
              </a:rPr>
              <a:t>Version</a:t>
            </a:r>
            <a:endParaRPr lang="es-ES" dirty="0">
              <a:solidFill>
                <a:schemeClr val="bg1"/>
              </a:solidFill>
            </a:endParaRPr>
          </a:p>
          <a:p>
            <a:r>
              <a:rPr lang="es-ES" dirty="0">
                <a:solidFill>
                  <a:schemeClr val="bg1"/>
                </a:solidFill>
              </a:rPr>
              <a:t>-------------------    ---------</a:t>
            </a:r>
          </a:p>
          <a:p>
            <a:r>
              <a:rPr lang="es-ES" dirty="0">
                <a:solidFill>
                  <a:schemeClr val="bg1"/>
                </a:solidFill>
              </a:rPr>
              <a:t>CentOS              </a:t>
            </a:r>
            <a:r>
              <a:rPr lang="es-ES" dirty="0" err="1">
                <a:solidFill>
                  <a:schemeClr val="bg1"/>
                </a:solidFill>
              </a:rPr>
              <a:t>latest</a:t>
            </a:r>
            <a:endParaRPr lang="es-ES" dirty="0">
              <a:solidFill>
                <a:schemeClr val="bg1"/>
              </a:solidFill>
            </a:endParaRPr>
          </a:p>
          <a:p>
            <a:r>
              <a:rPr lang="es-ES" dirty="0">
                <a:solidFill>
                  <a:schemeClr val="bg1"/>
                </a:solidFill>
              </a:rPr>
              <a:t>…..etc.</a:t>
            </a:r>
          </a:p>
          <a:p>
            <a:r>
              <a:rPr lang="es-ES" dirty="0" err="1">
                <a:solidFill>
                  <a:schemeClr val="bg1"/>
                </a:solidFill>
              </a:rPr>
              <a:t>UbuntuLTS</a:t>
            </a:r>
            <a:r>
              <a:rPr lang="es-ES" dirty="0">
                <a:solidFill>
                  <a:schemeClr val="bg1"/>
                </a:solidFill>
              </a:rPr>
              <a:t>         </a:t>
            </a:r>
            <a:r>
              <a:rPr lang="es-ES" dirty="0" err="1">
                <a:solidFill>
                  <a:schemeClr val="bg1"/>
                </a:solidFill>
              </a:rPr>
              <a:t>latest</a:t>
            </a:r>
            <a:endParaRPr lang="en-GB" dirty="0">
              <a:solidFill>
                <a:schemeClr val="bg1"/>
              </a:solidFill>
            </a:endParaRPr>
          </a:p>
        </p:txBody>
      </p:sp>
      <p:sp>
        <p:nvSpPr>
          <p:cNvPr id="3" name="TextBox 2">
            <a:extLst>
              <a:ext uri="{FF2B5EF4-FFF2-40B4-BE49-F238E27FC236}">
                <a16:creationId xmlns:a16="http://schemas.microsoft.com/office/drawing/2014/main" id="{8EB05004-A75B-460A-A286-E7748C7D7937}"/>
              </a:ext>
            </a:extLst>
          </p:cNvPr>
          <p:cNvSpPr txBox="1"/>
          <p:nvPr/>
        </p:nvSpPr>
        <p:spPr>
          <a:xfrm>
            <a:off x="5773746" y="6014105"/>
            <a:ext cx="3170229" cy="523220"/>
          </a:xfrm>
          <a:prstGeom prst="rect">
            <a:avLst/>
          </a:prstGeom>
          <a:noFill/>
        </p:spPr>
        <p:txBody>
          <a:bodyPr wrap="square" rtlCol="0">
            <a:spAutoFit/>
          </a:bodyPr>
          <a:lstStyle/>
          <a:p>
            <a:r>
              <a:rPr lang="en-GB" sz="1400" dirty="0">
                <a:solidFill>
                  <a:srgbClr val="FF0000"/>
                </a:solidFill>
              </a:rPr>
              <a:t>If you don’t care about column names</a:t>
            </a:r>
            <a:br>
              <a:rPr lang="en-GB" sz="1400" dirty="0">
                <a:solidFill>
                  <a:srgbClr val="FF0000"/>
                </a:solidFill>
              </a:rPr>
            </a:br>
            <a:r>
              <a:rPr lang="en-GB" sz="1400" dirty="0">
                <a:solidFill>
                  <a:srgbClr val="FF0000"/>
                </a:solidFill>
              </a:rPr>
              <a:t>--query [].[</a:t>
            </a:r>
            <a:r>
              <a:rPr lang="en-GB" sz="1400" dirty="0" err="1">
                <a:solidFill>
                  <a:srgbClr val="FF0000"/>
                </a:solidFill>
              </a:rPr>
              <a:t>urnAlias,version</a:t>
            </a:r>
            <a:r>
              <a:rPr lang="en-GB" sz="1400" dirty="0">
                <a:solidFill>
                  <a:srgbClr val="FF0000"/>
                </a:solidFill>
              </a:rPr>
              <a:t>]</a:t>
            </a:r>
          </a:p>
        </p:txBody>
      </p:sp>
      <p:cxnSp>
        <p:nvCxnSpPr>
          <p:cNvPr id="9" name="Connector: Elbow 8">
            <a:extLst>
              <a:ext uri="{FF2B5EF4-FFF2-40B4-BE49-F238E27FC236}">
                <a16:creationId xmlns:a16="http://schemas.microsoft.com/office/drawing/2014/main" id="{5CF3B6B1-F7B8-4836-BF89-3AE2B426A02F}"/>
              </a:ext>
            </a:extLst>
          </p:cNvPr>
          <p:cNvCxnSpPr/>
          <p:nvPr/>
        </p:nvCxnSpPr>
        <p:spPr bwMode="auto">
          <a:xfrm rot="10800000" flipV="1">
            <a:off x="6108379" y="3309478"/>
            <a:ext cx="1791667" cy="1262522"/>
          </a:xfrm>
          <a:prstGeom prst="bentConnector3">
            <a:avLst>
              <a:gd name="adj1" fmla="val -25389"/>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6208FE1B-F52E-4FAE-8977-83180F23D93D}"/>
              </a:ext>
            </a:extLst>
          </p:cNvPr>
          <p:cNvCxnSpPr/>
          <p:nvPr/>
        </p:nvCxnSpPr>
        <p:spPr bwMode="auto">
          <a:xfrm flipH="1" flipV="1">
            <a:off x="2749099" y="5397910"/>
            <a:ext cx="2955577" cy="796413"/>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33260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ED412-C842-4E50-81D6-FE16E5D20242}"/>
              </a:ext>
            </a:extLst>
          </p:cNvPr>
          <p:cNvSpPr>
            <a:spLocks noGrp="1"/>
          </p:cNvSpPr>
          <p:nvPr>
            <p:ph type="title"/>
          </p:nvPr>
        </p:nvSpPr>
        <p:spPr>
          <a:xfrm>
            <a:off x="257175" y="0"/>
            <a:ext cx="8686800" cy="624348"/>
          </a:xfrm>
        </p:spPr>
        <p:txBody>
          <a:bodyPr/>
          <a:lstStyle/>
          <a:p>
            <a:r>
              <a:rPr lang="en-GB" dirty="0"/>
              <a:t>Purchase Plan</a:t>
            </a:r>
          </a:p>
        </p:txBody>
      </p:sp>
      <p:sp>
        <p:nvSpPr>
          <p:cNvPr id="3" name="Content Placeholder 2">
            <a:extLst>
              <a:ext uri="{FF2B5EF4-FFF2-40B4-BE49-F238E27FC236}">
                <a16:creationId xmlns:a16="http://schemas.microsoft.com/office/drawing/2014/main" id="{27C931E8-5FA4-49B7-B093-FE2E200CC385}"/>
              </a:ext>
            </a:extLst>
          </p:cNvPr>
          <p:cNvSpPr>
            <a:spLocks noGrp="1"/>
          </p:cNvSpPr>
          <p:nvPr>
            <p:ph idx="1"/>
          </p:nvPr>
        </p:nvSpPr>
        <p:spPr>
          <a:xfrm>
            <a:off x="1047750" y="1646688"/>
            <a:ext cx="7029450" cy="4114800"/>
          </a:xfrm>
        </p:spPr>
        <p:txBody>
          <a:bodyPr/>
          <a:lstStyle/>
          <a:p>
            <a:endParaRPr lang="en-GB" dirty="0"/>
          </a:p>
        </p:txBody>
      </p:sp>
      <p:sp>
        <p:nvSpPr>
          <p:cNvPr id="4" name="Footer Placeholder 3">
            <a:extLst>
              <a:ext uri="{FF2B5EF4-FFF2-40B4-BE49-F238E27FC236}">
                <a16:creationId xmlns:a16="http://schemas.microsoft.com/office/drawing/2014/main" id="{C44CA7ED-3B60-4FB7-962A-C194D84E4A1E}"/>
              </a:ext>
            </a:extLst>
          </p:cNvPr>
          <p:cNvSpPr>
            <a:spLocks noGrp="1"/>
          </p:cNvSpPr>
          <p:nvPr>
            <p:ph type="ftr" sz="quarter" idx="10"/>
          </p:nvPr>
        </p:nvSpPr>
        <p:spPr>
          <a:xfrm>
            <a:off x="79375" y="6459988"/>
            <a:ext cx="2895600" cy="320675"/>
          </a:xfrm>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B1F43D1-F33D-4B63-8394-D6B5704D4E3A}"/>
              </a:ext>
            </a:extLst>
          </p:cNvPr>
          <p:cNvSpPr txBox="1"/>
          <p:nvPr/>
        </p:nvSpPr>
        <p:spPr>
          <a:xfrm>
            <a:off x="79375" y="594354"/>
            <a:ext cx="8941721" cy="6186309"/>
          </a:xfrm>
          <a:prstGeom prst="rect">
            <a:avLst/>
          </a:prstGeom>
          <a:solidFill>
            <a:srgbClr val="000000"/>
          </a:solidFill>
        </p:spPr>
        <p:txBody>
          <a:bodyPr wrap="square" rtlCol="0">
            <a:spAutoFit/>
          </a:bodyPr>
          <a:lstStyle/>
          <a:p>
            <a:r>
              <a:rPr lang="en-GB" dirty="0">
                <a:solidFill>
                  <a:schemeClr val="bg1"/>
                </a:solidFill>
              </a:rPr>
              <a:t>CHECK PURCHASE PLAN</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show --location </a:t>
            </a:r>
            <a:r>
              <a:rPr lang="en-GB" dirty="0" err="1">
                <a:solidFill>
                  <a:schemeClr val="accent1">
                    <a:lumMod val="50000"/>
                  </a:schemeClr>
                </a:solidFill>
              </a:rPr>
              <a:t>westus</a:t>
            </a:r>
            <a:r>
              <a:rPr lang="en-GB" dirty="0">
                <a:solidFill>
                  <a:schemeClr val="accent1">
                    <a:lumMod val="50000"/>
                  </a:schemeClr>
                </a:solidFill>
              </a:rPr>
              <a:t> --urn </a:t>
            </a:r>
            <a:r>
              <a:rPr lang="en-GB" dirty="0" err="1">
                <a:solidFill>
                  <a:schemeClr val="accent1">
                    <a:lumMod val="50000"/>
                  </a:schemeClr>
                </a:solidFill>
              </a:rPr>
              <a:t>bitnami:rabbitmq:rabbitmq:latest</a:t>
            </a:r>
            <a:endParaRPr lang="en-GB" dirty="0">
              <a:solidFill>
                <a:schemeClr val="accent1">
                  <a:lumMod val="50000"/>
                </a:schemeClr>
              </a:solidFill>
            </a:endParaRPr>
          </a:p>
          <a:p>
            <a:r>
              <a:rPr lang="en-GB" dirty="0">
                <a:solidFill>
                  <a:schemeClr val="bg1"/>
                </a:solidFill>
              </a:rPr>
              <a:t>{</a:t>
            </a:r>
          </a:p>
          <a:p>
            <a:r>
              <a:rPr lang="en-GB" dirty="0">
                <a:solidFill>
                  <a:schemeClr val="bg1"/>
                </a:solidFill>
              </a:rPr>
              <a:t>  …….</a:t>
            </a:r>
          </a:p>
          <a:p>
            <a:r>
              <a:rPr lang="en-GB" dirty="0">
                <a:solidFill>
                  <a:schemeClr val="bg1"/>
                </a:solidFill>
              </a:rPr>
              <a:t>  "plan": {</a:t>
            </a:r>
          </a:p>
          <a:p>
            <a:r>
              <a:rPr lang="en-GB" dirty="0">
                <a:solidFill>
                  <a:schemeClr val="bg1"/>
                </a:solidFill>
              </a:rPr>
              <a:t>    "name": "</a:t>
            </a:r>
            <a:r>
              <a:rPr lang="en-GB" dirty="0" err="1">
                <a:solidFill>
                  <a:schemeClr val="bg1"/>
                </a:solidFill>
              </a:rPr>
              <a:t>rabbitmq</a:t>
            </a:r>
            <a:r>
              <a:rPr lang="en-GB" dirty="0">
                <a:solidFill>
                  <a:schemeClr val="bg1"/>
                </a:solidFill>
              </a:rPr>
              <a:t>",</a:t>
            </a:r>
          </a:p>
          <a:p>
            <a:r>
              <a:rPr lang="en-GB" dirty="0">
                <a:solidFill>
                  <a:schemeClr val="bg1"/>
                </a:solidFill>
              </a:rPr>
              <a:t>    "product": "</a:t>
            </a:r>
            <a:r>
              <a:rPr lang="en-GB" dirty="0" err="1">
                <a:solidFill>
                  <a:schemeClr val="bg1"/>
                </a:solidFill>
              </a:rPr>
              <a:t>rabbitmq</a:t>
            </a:r>
            <a:r>
              <a:rPr lang="en-GB" dirty="0">
                <a:solidFill>
                  <a:schemeClr val="bg1"/>
                </a:solidFill>
              </a:rPr>
              <a:t>",</a:t>
            </a:r>
          </a:p>
          <a:p>
            <a:r>
              <a:rPr lang="en-GB" dirty="0">
                <a:solidFill>
                  <a:schemeClr val="bg1"/>
                </a:solidFill>
              </a:rPr>
              <a:t>    "publisher": "</a:t>
            </a:r>
            <a:r>
              <a:rPr lang="en-GB" dirty="0" err="1">
                <a:solidFill>
                  <a:schemeClr val="bg1"/>
                </a:solidFill>
              </a:rPr>
              <a:t>bitnami</a:t>
            </a:r>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a:t>
            </a:r>
          </a:p>
          <a:p>
            <a:r>
              <a:rPr lang="en-GB" dirty="0">
                <a:solidFill>
                  <a:schemeClr val="bg1"/>
                </a:solidFill>
              </a:rPr>
              <a:t>SINCE THE PLAN IS </a:t>
            </a:r>
            <a:r>
              <a:rPr lang="en-GB" b="1" dirty="0">
                <a:solidFill>
                  <a:schemeClr val="bg1"/>
                </a:solidFill>
              </a:rPr>
              <a:t>NOT</a:t>
            </a:r>
            <a:r>
              <a:rPr lang="en-GB" dirty="0">
                <a:solidFill>
                  <a:schemeClr val="bg1"/>
                </a:solidFill>
              </a:rPr>
              <a:t> NULL, VIEW AND ACCEPT THE TERMS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terms show --urn </a:t>
            </a:r>
            <a:r>
              <a:rPr lang="en-GB" dirty="0" err="1">
                <a:solidFill>
                  <a:schemeClr val="accent1">
                    <a:lumMod val="50000"/>
                  </a:schemeClr>
                </a:solidFill>
              </a:rPr>
              <a:t>bitnami:rabbitmq:rabbitmq:latest</a:t>
            </a:r>
            <a:endParaRPr lang="en-GB" dirty="0">
              <a:solidFill>
                <a:schemeClr val="accent1">
                  <a:lumMod val="50000"/>
                </a:schemeClr>
              </a:solidFill>
            </a:endParaRPr>
          </a:p>
          <a:p>
            <a:r>
              <a:rPr lang="en-GB" dirty="0">
                <a:solidFill>
                  <a:schemeClr val="bg1"/>
                </a:solidFill>
              </a:rPr>
              <a:t>{</a:t>
            </a:r>
          </a:p>
          <a:p>
            <a:r>
              <a:rPr lang="en-GB" dirty="0">
                <a:solidFill>
                  <a:schemeClr val="bg1"/>
                </a:solidFill>
              </a:rPr>
              <a:t>  …….</a:t>
            </a:r>
          </a:p>
          <a:p>
            <a:r>
              <a:rPr lang="en-GB" dirty="0">
                <a:solidFill>
                  <a:schemeClr val="bg1"/>
                </a:solidFill>
              </a:rPr>
              <a:t>  "name": "</a:t>
            </a:r>
            <a:r>
              <a:rPr lang="en-GB" dirty="0" err="1">
                <a:solidFill>
                  <a:schemeClr val="bg1"/>
                </a:solidFill>
              </a:rPr>
              <a:t>rabbitmq</a:t>
            </a:r>
            <a:r>
              <a:rPr lang="en-GB" dirty="0">
                <a:solidFill>
                  <a:schemeClr val="bg1"/>
                </a:solidFill>
              </a:rPr>
              <a:t>",</a:t>
            </a:r>
          </a:p>
          <a:p>
            <a:r>
              <a:rPr lang="en-GB" dirty="0">
                <a:solidFill>
                  <a:schemeClr val="bg1"/>
                </a:solidFill>
              </a:rPr>
              <a:t>  "product": "</a:t>
            </a:r>
            <a:r>
              <a:rPr lang="en-GB" dirty="0" err="1">
                <a:solidFill>
                  <a:schemeClr val="bg1"/>
                </a:solidFill>
              </a:rPr>
              <a:t>rabbitmq</a:t>
            </a:r>
            <a:r>
              <a:rPr lang="en-GB" dirty="0">
                <a:solidFill>
                  <a:schemeClr val="bg1"/>
                </a:solidFill>
              </a:rPr>
              <a:t>",</a:t>
            </a:r>
          </a:p>
          <a:p>
            <a:r>
              <a:rPr lang="en-GB" dirty="0">
                <a:solidFill>
                  <a:schemeClr val="bg1"/>
                </a:solidFill>
              </a:rPr>
              <a:t>  "publisher": "</a:t>
            </a:r>
            <a:r>
              <a:rPr lang="en-GB" dirty="0" err="1">
                <a:solidFill>
                  <a:schemeClr val="bg1"/>
                </a:solidFill>
              </a:rPr>
              <a:t>bitnami</a:t>
            </a:r>
            <a:r>
              <a:rPr lang="en-GB" dirty="0">
                <a:solidFill>
                  <a:schemeClr val="bg1"/>
                </a:solidFill>
              </a:rPr>
              <a:t>",</a:t>
            </a:r>
          </a:p>
          <a:p>
            <a:r>
              <a:rPr lang="en-GB" dirty="0">
                <a:solidFill>
                  <a:schemeClr val="bg1"/>
                </a:solidFill>
              </a:rPr>
              <a:t>  …..</a:t>
            </a:r>
          </a:p>
          <a:p>
            <a:r>
              <a:rPr lang="en-GB"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terms accept --urn </a:t>
            </a:r>
            <a:r>
              <a:rPr lang="en-GB" dirty="0" err="1">
                <a:solidFill>
                  <a:schemeClr val="accent1">
                    <a:lumMod val="50000"/>
                  </a:schemeClr>
                </a:solidFill>
              </a:rPr>
              <a:t>bitnami:rabbitmq:rabbitmq:latest</a:t>
            </a:r>
            <a:endParaRPr lang="en-GB" dirty="0">
              <a:solidFill>
                <a:schemeClr val="accent1">
                  <a:lumMod val="50000"/>
                </a:schemeClr>
              </a:solidFill>
            </a:endParaRPr>
          </a:p>
          <a:p>
            <a:r>
              <a:rPr lang="en-GB" dirty="0">
                <a:solidFill>
                  <a:schemeClr val="bg1"/>
                </a:solidFill>
              </a:rPr>
              <a:t>{   "accepted": true,  ……..  }</a:t>
            </a:r>
          </a:p>
        </p:txBody>
      </p:sp>
      <p:sp>
        <p:nvSpPr>
          <p:cNvPr id="7" name="Right Brace 6">
            <a:extLst>
              <a:ext uri="{FF2B5EF4-FFF2-40B4-BE49-F238E27FC236}">
                <a16:creationId xmlns:a16="http://schemas.microsoft.com/office/drawing/2014/main" id="{398B072C-6CCE-4D10-95AC-96FF6A5814F1}"/>
              </a:ext>
            </a:extLst>
          </p:cNvPr>
          <p:cNvSpPr/>
          <p:nvPr/>
        </p:nvSpPr>
        <p:spPr bwMode="auto">
          <a:xfrm>
            <a:off x="2625213" y="4804379"/>
            <a:ext cx="349762" cy="781665"/>
          </a:xfrm>
          <a:prstGeom prst="rightBrac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a:extLst>
              <a:ext uri="{FF2B5EF4-FFF2-40B4-BE49-F238E27FC236}">
                <a16:creationId xmlns:a16="http://schemas.microsoft.com/office/drawing/2014/main" id="{422D00C2-B1BE-4044-8518-564EA9329D45}"/>
              </a:ext>
            </a:extLst>
          </p:cNvPr>
          <p:cNvSpPr txBox="1"/>
          <p:nvPr/>
        </p:nvSpPr>
        <p:spPr>
          <a:xfrm>
            <a:off x="3099977" y="4747581"/>
            <a:ext cx="4298797" cy="923330"/>
          </a:xfrm>
          <a:prstGeom prst="rect">
            <a:avLst/>
          </a:prstGeom>
          <a:noFill/>
        </p:spPr>
        <p:txBody>
          <a:bodyPr wrap="square" rtlCol="0">
            <a:spAutoFit/>
          </a:bodyPr>
          <a:lstStyle/>
          <a:p>
            <a:r>
              <a:rPr lang="en-GB" dirty="0">
                <a:solidFill>
                  <a:srgbClr val="FF0000"/>
                </a:solidFill>
              </a:rPr>
              <a:t>Make a note of these purchase plan parameters, we need them when we create the VM using this image</a:t>
            </a:r>
          </a:p>
        </p:txBody>
      </p:sp>
      <p:sp>
        <p:nvSpPr>
          <p:cNvPr id="9" name="Right Brace 8">
            <a:extLst>
              <a:ext uri="{FF2B5EF4-FFF2-40B4-BE49-F238E27FC236}">
                <a16:creationId xmlns:a16="http://schemas.microsoft.com/office/drawing/2014/main" id="{DF6BCDBD-1C02-4EE6-BACB-8556B1D0442A}"/>
              </a:ext>
            </a:extLst>
          </p:cNvPr>
          <p:cNvSpPr/>
          <p:nvPr/>
        </p:nvSpPr>
        <p:spPr bwMode="auto">
          <a:xfrm>
            <a:off x="2689123" y="1763615"/>
            <a:ext cx="349762" cy="1305371"/>
          </a:xfrm>
          <a:prstGeom prst="rightBrac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07C33523-98F3-45F3-8CFD-3FD2276650FC}"/>
              </a:ext>
            </a:extLst>
          </p:cNvPr>
          <p:cNvSpPr txBox="1"/>
          <p:nvPr/>
        </p:nvSpPr>
        <p:spPr>
          <a:xfrm>
            <a:off x="3207081" y="1677636"/>
            <a:ext cx="4190642" cy="1477328"/>
          </a:xfrm>
          <a:prstGeom prst="rect">
            <a:avLst/>
          </a:prstGeom>
          <a:noFill/>
        </p:spPr>
        <p:txBody>
          <a:bodyPr wrap="square" rtlCol="0">
            <a:spAutoFit/>
          </a:bodyPr>
          <a:lstStyle/>
          <a:p>
            <a:r>
              <a:rPr lang="en-GB" dirty="0">
                <a:solidFill>
                  <a:srgbClr val="FF0000"/>
                </a:solidFill>
              </a:rPr>
              <a:t>Since “plan” exists (i.e. it is not set  to null), we need to read the terms and accept them. You only need to accept terms once per subscription for the image</a:t>
            </a:r>
          </a:p>
        </p:txBody>
      </p:sp>
      <p:sp>
        <p:nvSpPr>
          <p:cNvPr id="11" name="TextBox 10">
            <a:extLst>
              <a:ext uri="{FF2B5EF4-FFF2-40B4-BE49-F238E27FC236}">
                <a16:creationId xmlns:a16="http://schemas.microsoft.com/office/drawing/2014/main" id="{4A2E9CD3-BA3A-402E-9C38-0ACF440A5A76}"/>
              </a:ext>
            </a:extLst>
          </p:cNvPr>
          <p:cNvSpPr txBox="1"/>
          <p:nvPr/>
        </p:nvSpPr>
        <p:spPr>
          <a:xfrm>
            <a:off x="3222880" y="6345323"/>
            <a:ext cx="2946147" cy="369332"/>
          </a:xfrm>
          <a:prstGeom prst="rect">
            <a:avLst/>
          </a:prstGeom>
          <a:noFill/>
        </p:spPr>
        <p:txBody>
          <a:bodyPr wrap="square" rtlCol="0">
            <a:spAutoFit/>
          </a:bodyPr>
          <a:lstStyle/>
          <a:p>
            <a:r>
              <a:rPr lang="en-GB" dirty="0">
                <a:solidFill>
                  <a:srgbClr val="FF0000"/>
                </a:solidFill>
              </a:rPr>
              <a:t>Make sure it is accepted !!</a:t>
            </a:r>
          </a:p>
        </p:txBody>
      </p:sp>
    </p:spTree>
    <p:extLst>
      <p:ext uri="{BB962C8B-B14F-4D97-AF65-F5344CB8AC3E}">
        <p14:creationId xmlns:p14="http://schemas.microsoft.com/office/powerpoint/2010/main" val="580620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191069"/>
            <a:ext cx="8686800" cy="6059606"/>
          </a:xfrm>
        </p:spPr>
        <p:txBody>
          <a:bodyPr/>
          <a:lstStyle/>
          <a:p>
            <a:r>
              <a:rPr lang="en-US" altLang="en-US" sz="4000" dirty="0"/>
              <a:t>PostgreSQL</a:t>
            </a:r>
            <a:br>
              <a:rPr lang="en-US" altLang="en-US" sz="4000" dirty="0"/>
            </a:br>
            <a:r>
              <a:rPr lang="en-US" altLang="en-US" sz="4000" dirty="0"/>
              <a:t>Database</a:t>
            </a:r>
          </a:p>
        </p:txBody>
      </p:sp>
      <p:sp>
        <p:nvSpPr>
          <p:cNvPr id="2" name="TextBox 1">
            <a:extLst>
              <a:ext uri="{FF2B5EF4-FFF2-40B4-BE49-F238E27FC236}">
                <a16:creationId xmlns:a16="http://schemas.microsoft.com/office/drawing/2014/main" id="{7493BF40-46DF-3334-5AFD-3896837C8542}"/>
              </a:ext>
            </a:extLst>
          </p:cNvPr>
          <p:cNvSpPr txBox="1"/>
          <p:nvPr/>
        </p:nvSpPr>
        <p:spPr>
          <a:xfrm>
            <a:off x="101139" y="4639674"/>
            <a:ext cx="8941721" cy="1754326"/>
          </a:xfrm>
          <a:prstGeom prst="rect">
            <a:avLst/>
          </a:prstGeom>
          <a:solidFill>
            <a:srgbClr val="000000"/>
          </a:solidFill>
        </p:spPr>
        <p:txBody>
          <a:bodyPr wrap="square" rtlCol="0">
            <a:spAutoFit/>
          </a:bodyPr>
          <a:lstStyle/>
          <a:p>
            <a:r>
              <a:rPr lang="en-GB" u="sng" dirty="0">
                <a:solidFill>
                  <a:schemeClr val="bg1"/>
                </a:solidFill>
              </a:rPr>
              <a:t>CREATE A VM USING A POSTGRESQL DATABASE IMAGE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dbVM</a:t>
            </a:r>
            <a:r>
              <a:rPr lang="en-GB" dirty="0">
                <a:solidFill>
                  <a:schemeClr val="accent1">
                    <a:lumMod val="50000"/>
                  </a:schemeClr>
                </a:solidFill>
              </a:rPr>
              <a:t> --image </a:t>
            </a:r>
            <a:r>
              <a:rPr lang="en-GB" b="1" dirty="0">
                <a:solidFill>
                  <a:srgbClr val="FFC000"/>
                </a:solidFill>
              </a:rPr>
              <a:t>cloud-infrastructure-services:postgresql-ubuntu:postgresql-ubuntu:0.0.1</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mainVNet</a:t>
            </a:r>
            <a:r>
              <a:rPr lang="en-GB" dirty="0">
                <a:solidFill>
                  <a:schemeClr val="accent1">
                    <a:lumMod val="50000"/>
                  </a:schemeClr>
                </a:solidFill>
              </a:rPr>
              <a:t> --subnet </a:t>
            </a:r>
            <a:r>
              <a:rPr lang="en-GB" dirty="0" err="1">
                <a:solidFill>
                  <a:srgbClr val="FFC000"/>
                </a:solidFill>
              </a:rPr>
              <a:t>dbSubnet</a:t>
            </a:r>
            <a:r>
              <a:rPr lang="en-GB" dirty="0">
                <a:solidFill>
                  <a:schemeClr val="accent1">
                    <a:lumMod val="50000"/>
                  </a:schemeClr>
                </a:solidFill>
              </a:rPr>
              <a:t> --subnet-address-prefix </a:t>
            </a:r>
            <a:r>
              <a:rPr lang="en-GB" dirty="0">
                <a:solidFill>
                  <a:srgbClr val="FFC000"/>
                </a:solidFill>
              </a:rPr>
              <a:t>10.0.1.0/24</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-address </a:t>
            </a:r>
            <a:r>
              <a:rPr lang="en-GB" dirty="0" err="1">
                <a:solidFill>
                  <a:srgbClr val="FFC000"/>
                </a:solidFill>
              </a:rPr>
              <a:t>dbVMPublicIP</a:t>
            </a:r>
            <a:r>
              <a:rPr lang="en-GB" dirty="0">
                <a:solidFill>
                  <a:srgbClr val="FFC000"/>
                </a:solidFill>
              </a:rPr>
              <a:t> </a:t>
            </a:r>
            <a:r>
              <a:rPr lang="en-GB" dirty="0">
                <a:solidFill>
                  <a:schemeClr val="accent1">
                    <a:lumMod val="50000"/>
                  </a:schemeClr>
                </a:solidFill>
              </a:rPr>
              <a:t>--</a:t>
            </a:r>
            <a:r>
              <a:rPr lang="en-GB" dirty="0" err="1">
                <a:solidFill>
                  <a:schemeClr val="accent1">
                    <a:lumMod val="50000"/>
                  </a:schemeClr>
                </a:solidFill>
              </a:rPr>
              <a:t>nsg</a:t>
            </a:r>
            <a:r>
              <a:rPr lang="en-GB" dirty="0">
                <a:solidFill>
                  <a:schemeClr val="accent1">
                    <a:lumMod val="50000"/>
                  </a:schemeClr>
                </a:solidFill>
              </a:rPr>
              <a:t> </a:t>
            </a:r>
            <a:r>
              <a:rPr lang="en-GB" dirty="0" err="1">
                <a:solidFill>
                  <a:srgbClr val="FFC000"/>
                </a:solidFill>
              </a:rPr>
              <a:t>dbDefNSG</a:t>
            </a:r>
            <a:r>
              <a:rPr lang="en-GB" dirty="0">
                <a:solidFill>
                  <a:srgbClr val="FFC000"/>
                </a:solidFill>
              </a:rPr>
              <a:t> </a:t>
            </a:r>
            <a:r>
              <a:rPr lang="en-GB" dirty="0">
                <a:solidFill>
                  <a:schemeClr val="accent1">
                    <a:lumMod val="50000"/>
                  </a:schemeClr>
                </a:solidFill>
              </a:rPr>
              <a:t>--admin-username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 --size </a:t>
            </a:r>
            <a:r>
              <a:rPr lang="en-GB" dirty="0">
                <a:solidFill>
                  <a:srgbClr val="FFC000"/>
                </a:solidFill>
              </a:rPr>
              <a:t>Standard_B2s</a:t>
            </a:r>
          </a:p>
        </p:txBody>
      </p:sp>
    </p:spTree>
    <p:extLst>
      <p:ext uri="{BB962C8B-B14F-4D97-AF65-F5344CB8AC3E}">
        <p14:creationId xmlns:p14="http://schemas.microsoft.com/office/powerpoint/2010/main" val="1820472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000B-A7F2-2EF0-A837-42AF92F08FE4}"/>
              </a:ext>
            </a:extLst>
          </p:cNvPr>
          <p:cNvSpPr>
            <a:spLocks noGrp="1"/>
          </p:cNvSpPr>
          <p:nvPr>
            <p:ph type="title"/>
          </p:nvPr>
        </p:nvSpPr>
        <p:spPr/>
        <p:txBody>
          <a:bodyPr/>
          <a:lstStyle/>
          <a:p>
            <a:r>
              <a:rPr lang="en-GB" dirty="0"/>
              <a:t>FYI: Getting a Test PostgreSQL Database</a:t>
            </a:r>
          </a:p>
        </p:txBody>
      </p:sp>
      <p:sp>
        <p:nvSpPr>
          <p:cNvPr id="4" name="Footer Placeholder 3">
            <a:extLst>
              <a:ext uri="{FF2B5EF4-FFF2-40B4-BE49-F238E27FC236}">
                <a16:creationId xmlns:a16="http://schemas.microsoft.com/office/drawing/2014/main" id="{D3C10B7F-D86D-8941-3200-D3B985C1B3E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2A2557E-B667-A3F3-ECBE-5E529817D3E3}"/>
              </a:ext>
            </a:extLst>
          </p:cNvPr>
          <p:cNvSpPr txBox="1"/>
          <p:nvPr/>
        </p:nvSpPr>
        <p:spPr>
          <a:xfrm>
            <a:off x="91614" y="1068481"/>
            <a:ext cx="8941721" cy="5109091"/>
          </a:xfrm>
          <a:prstGeom prst="rect">
            <a:avLst/>
          </a:prstGeom>
          <a:solidFill>
            <a:srgbClr val="000000"/>
          </a:solidFill>
        </p:spPr>
        <p:txBody>
          <a:bodyPr wrap="square" rtlCol="0">
            <a:spAutoFit/>
          </a:bodyPr>
          <a:lstStyle/>
          <a:p>
            <a:r>
              <a:rPr lang="en-GB" b="1" dirty="0">
                <a:solidFill>
                  <a:schemeClr val="bg1"/>
                </a:solidFill>
              </a:rPr>
              <a:t>DOWNLOAD dvdrental.zip FROM MOODLE</a:t>
            </a:r>
          </a:p>
          <a:p>
            <a:r>
              <a:rPr lang="en-GB" sz="1400" i="1" dirty="0">
                <a:solidFill>
                  <a:schemeClr val="bg1"/>
                </a:solidFill>
              </a:rPr>
              <a:t>OR from here https://www.postgresqltutorial.com/postgresql-getting-started/postgresql-sample-database/</a:t>
            </a:r>
          </a:p>
          <a:p>
            <a:endParaRPr lang="en-GB" dirty="0">
              <a:solidFill>
                <a:schemeClr val="bg1"/>
              </a:solidFill>
            </a:endParaRPr>
          </a:p>
          <a:p>
            <a:r>
              <a:rPr lang="en-GB" b="1" dirty="0">
                <a:solidFill>
                  <a:schemeClr val="bg1"/>
                </a:solidFill>
              </a:rPr>
              <a:t>UPLOAD FILE INTO AZURE</a:t>
            </a:r>
          </a:p>
          <a:p>
            <a:endParaRPr lang="en-GB" dirty="0">
              <a:solidFill>
                <a:schemeClr val="bg1"/>
              </a:solidFill>
            </a:endParaRPr>
          </a:p>
          <a:p>
            <a:r>
              <a:rPr lang="en-GB" u="sng" dirty="0">
                <a:solidFill>
                  <a:schemeClr val="bg1"/>
                </a:solidFill>
              </a:rPr>
              <a:t>ADD AN INBOUND NETWORK SECURITY GROUP RULE TO NSG FOR THE DATABASE VM (IF YOU VM IS NAMED</a:t>
            </a:r>
          </a:p>
          <a:p>
            <a:r>
              <a:rPr lang="en-GB" sz="1200" dirty="0">
                <a:solidFill>
                  <a:schemeClr val="bg1"/>
                </a:solidFill>
              </a:rPr>
              <a:t> If your VM is called “</a:t>
            </a:r>
            <a:r>
              <a:rPr lang="en-GB" sz="1200" dirty="0" err="1">
                <a:solidFill>
                  <a:schemeClr val="bg1"/>
                </a:solidFill>
              </a:rPr>
              <a:t>myVM</a:t>
            </a:r>
            <a:r>
              <a:rPr lang="en-GB" sz="1200" dirty="0">
                <a:solidFill>
                  <a:schemeClr val="bg1"/>
                </a:solidFill>
              </a:rPr>
              <a:t>” then the NSG is “</a:t>
            </a:r>
            <a:r>
              <a:rPr lang="en-GB" sz="1200" b="1" dirty="0" err="1">
                <a:solidFill>
                  <a:schemeClr val="bg1"/>
                </a:solidFill>
              </a:rPr>
              <a:t>myVM</a:t>
            </a:r>
            <a:r>
              <a:rPr lang="en-GB" sz="1200" dirty="0" err="1">
                <a:solidFill>
                  <a:schemeClr val="bg1"/>
                </a:solidFill>
              </a:rPr>
              <a:t>-nsg</a:t>
            </a:r>
            <a:r>
              <a:rPr lang="en-GB" sz="1200" dirty="0">
                <a:solidFill>
                  <a:schemeClr val="bg1"/>
                </a:solidFill>
              </a:rPr>
              <a:t>” unless you gave it a specific name when creating the VM</a:t>
            </a:r>
          </a:p>
          <a:p>
            <a:r>
              <a:rPr lang="en-GB" sz="1200" i="1" dirty="0">
                <a:solidFill>
                  <a:schemeClr val="bg1"/>
                </a:solidFill>
              </a:rPr>
              <a:t>Destination port 5432/TCP priority 1000. Any source or destination IP is the default.</a:t>
            </a:r>
          </a:p>
          <a:p>
            <a:r>
              <a:rPr lang="en-GB" sz="1200" dirty="0">
                <a:solidFill>
                  <a:schemeClr val="bg1"/>
                </a:solidFill>
              </a:rPr>
              <a:t>$</a:t>
            </a:r>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myVM-nsg</a:t>
            </a:r>
            <a:r>
              <a:rPr lang="en-GB" dirty="0">
                <a:solidFill>
                  <a:schemeClr val="accent1">
                    <a:lumMod val="50000"/>
                  </a:schemeClr>
                </a:solidFill>
              </a:rPr>
              <a:t> --name </a:t>
            </a:r>
            <a:r>
              <a:rPr lang="en-GB" dirty="0" err="1">
                <a:solidFill>
                  <a:srgbClr val="FFC000"/>
                </a:solidFill>
              </a:rPr>
              <a:t>postgresqlNSGRule</a:t>
            </a:r>
            <a:r>
              <a:rPr lang="en-GB" dirty="0">
                <a:solidFill>
                  <a:schemeClr val="accent1">
                    <a:lumMod val="50000"/>
                  </a:schemeClr>
                </a:solidFill>
              </a:rPr>
              <a:t> --direction </a:t>
            </a:r>
            <a:r>
              <a:rPr lang="en-GB" dirty="0">
                <a:solidFill>
                  <a:srgbClr val="FFC000"/>
                </a:solidFill>
              </a:rPr>
              <a:t>Inbound</a:t>
            </a:r>
            <a:r>
              <a:rPr lang="en-GB" dirty="0">
                <a:solidFill>
                  <a:schemeClr val="accent1">
                    <a:lumMod val="50000"/>
                  </a:schemeClr>
                </a:solidFill>
              </a:rPr>
              <a:t> --protocol </a:t>
            </a:r>
            <a:r>
              <a:rPr lang="en-GB" dirty="0" err="1">
                <a:solidFill>
                  <a:srgbClr val="FFC000"/>
                </a:solidFill>
              </a:rPr>
              <a:t>tcp</a:t>
            </a:r>
            <a:r>
              <a:rPr lang="en-GB" dirty="0">
                <a:solidFill>
                  <a:schemeClr val="accent1">
                    <a:lumMod val="50000"/>
                  </a:schemeClr>
                </a:solidFill>
              </a:rPr>
              <a:t> --priority </a:t>
            </a:r>
            <a:r>
              <a:rPr lang="en-GB" dirty="0">
                <a:solidFill>
                  <a:srgbClr val="FFC000"/>
                </a:solidFill>
              </a:rPr>
              <a:t>1000</a:t>
            </a:r>
            <a:r>
              <a:rPr lang="en-GB" dirty="0">
                <a:solidFill>
                  <a:schemeClr val="accent1">
                    <a:lumMod val="50000"/>
                  </a:schemeClr>
                </a:solidFill>
              </a:rPr>
              <a:t> --source-port-ranges </a:t>
            </a:r>
            <a:r>
              <a:rPr lang="en-GB" dirty="0">
                <a:solidFill>
                  <a:srgbClr val="FFC000"/>
                </a:solidFill>
              </a:rPr>
              <a:t>’*’ </a:t>
            </a:r>
            <a:r>
              <a:rPr lang="en-GB" dirty="0">
                <a:solidFill>
                  <a:schemeClr val="accent1">
                    <a:lumMod val="50000"/>
                  </a:schemeClr>
                </a:solidFill>
              </a:rPr>
              <a:t>--destination-port-ranges </a:t>
            </a:r>
            <a:r>
              <a:rPr lang="en-GB" dirty="0">
                <a:solidFill>
                  <a:srgbClr val="FFC000"/>
                </a:solidFill>
              </a:rPr>
              <a:t>5432</a:t>
            </a:r>
          </a:p>
          <a:p>
            <a:r>
              <a:rPr lang="en-GB" u="sng" dirty="0">
                <a:solidFill>
                  <a:schemeClr val="bg1"/>
                </a:solidFill>
              </a:rPr>
              <a:t>COPY THE FILE TO THE DIRECTORY /home/</a:t>
            </a:r>
            <a:r>
              <a:rPr lang="en-GB" u="sng" dirty="0" err="1">
                <a:solidFill>
                  <a:schemeClr val="bg1"/>
                </a:solidFill>
              </a:rPr>
              <a:t>azureuser</a:t>
            </a:r>
            <a:r>
              <a:rPr lang="en-GB" u="sng" dirty="0">
                <a:solidFill>
                  <a:schemeClr val="bg1"/>
                </a:solidFill>
              </a:rPr>
              <a:t> IN THE DATABASE VM</a:t>
            </a:r>
          </a:p>
          <a:p>
            <a:r>
              <a:rPr lang="en-GB" dirty="0">
                <a:solidFill>
                  <a:schemeClr val="bg1"/>
                </a:solidFill>
              </a:rPr>
              <a:t>$ </a:t>
            </a:r>
            <a:r>
              <a:rPr lang="en-GB" dirty="0" err="1">
                <a:solidFill>
                  <a:schemeClr val="accent1">
                    <a:lumMod val="50000"/>
                  </a:schemeClr>
                </a:solidFill>
              </a:rPr>
              <a:t>scp</a:t>
            </a:r>
            <a:r>
              <a:rPr lang="en-GB" dirty="0">
                <a:solidFill>
                  <a:schemeClr val="accent1">
                    <a:lumMod val="50000"/>
                  </a:schemeClr>
                </a:solidFill>
              </a:rPr>
              <a:t> </a:t>
            </a:r>
            <a:r>
              <a:rPr lang="en-GB" dirty="0">
                <a:solidFill>
                  <a:srgbClr val="FFC000"/>
                </a:solidFill>
              </a:rPr>
              <a:t>dvdrental.zip  azureuser@20.254.129.231</a:t>
            </a:r>
            <a:r>
              <a:rPr lang="en-GB" dirty="0">
                <a:solidFill>
                  <a:schemeClr val="accent1">
                    <a:lumMod val="50000"/>
                  </a:schemeClr>
                </a:solidFill>
              </a:rPr>
              <a:t>:/home/</a:t>
            </a:r>
            <a:r>
              <a:rPr lang="en-GB" dirty="0" err="1">
                <a:solidFill>
                  <a:schemeClr val="accent1">
                    <a:lumMod val="50000"/>
                  </a:schemeClr>
                </a:solidFill>
              </a:rPr>
              <a:t>azureuser</a:t>
            </a:r>
            <a:endParaRPr lang="en-GB" dirty="0">
              <a:solidFill>
                <a:schemeClr val="accent1">
                  <a:lumMod val="50000"/>
                </a:schemeClr>
              </a:solidFill>
            </a:endParaRPr>
          </a:p>
          <a:p>
            <a:r>
              <a:rPr lang="en-GB" u="sng" dirty="0">
                <a:solidFill>
                  <a:schemeClr val="bg1"/>
                </a:solidFill>
              </a:rPr>
              <a:t>SSH INTO THE DATABASE VM</a:t>
            </a:r>
          </a:p>
          <a:p>
            <a:r>
              <a:rPr lang="en-GB" dirty="0">
                <a:solidFill>
                  <a:schemeClr val="bg1"/>
                </a:solidFill>
              </a:rPr>
              <a:t>$ </a:t>
            </a:r>
            <a:r>
              <a:rPr lang="en-GB" dirty="0" err="1">
                <a:solidFill>
                  <a:schemeClr val="accent1">
                    <a:lumMod val="50000"/>
                  </a:schemeClr>
                </a:solidFill>
              </a:rPr>
              <a:t>ssh</a:t>
            </a:r>
            <a:r>
              <a:rPr lang="en-GB" dirty="0">
                <a:solidFill>
                  <a:schemeClr val="accent1">
                    <a:lumMod val="50000"/>
                  </a:schemeClr>
                </a:solidFill>
              </a:rPr>
              <a:t> </a:t>
            </a:r>
            <a:r>
              <a:rPr lang="en-GB" dirty="0">
                <a:solidFill>
                  <a:srgbClr val="FFC000"/>
                </a:solidFill>
              </a:rPr>
              <a:t>azureuser@20.254.129.231</a:t>
            </a:r>
            <a:endParaRPr lang="en-GB" u="sng" dirty="0">
              <a:solidFill>
                <a:schemeClr val="bg1"/>
              </a:solidFill>
            </a:endParaRP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apt install unzip</a:t>
            </a:r>
          </a:p>
          <a:p>
            <a:r>
              <a:rPr lang="en-GB" dirty="0" err="1">
                <a:solidFill>
                  <a:schemeClr val="bg1"/>
                </a:solidFill>
              </a:rPr>
              <a:t>azureuser@dbVM</a:t>
            </a:r>
            <a:r>
              <a:rPr lang="en-GB" dirty="0">
                <a:solidFill>
                  <a:schemeClr val="bg1"/>
                </a:solidFill>
              </a:rPr>
              <a:t>:~$ </a:t>
            </a:r>
            <a:r>
              <a:rPr lang="en-GB" dirty="0">
                <a:solidFill>
                  <a:schemeClr val="accent1">
                    <a:lumMod val="50000"/>
                  </a:schemeClr>
                </a:solidFill>
              </a:rPr>
              <a:t>unzip dvdrental.zip</a:t>
            </a:r>
          </a:p>
          <a:p>
            <a:endParaRPr lang="en-GB" dirty="0">
              <a:solidFill>
                <a:schemeClr val="accent1">
                  <a:lumMod val="50000"/>
                </a:schemeClr>
              </a:solidFill>
            </a:endParaRPr>
          </a:p>
        </p:txBody>
      </p:sp>
      <p:pic>
        <p:nvPicPr>
          <p:cNvPr id="6" name="Picture 5">
            <a:extLst>
              <a:ext uri="{FF2B5EF4-FFF2-40B4-BE49-F238E27FC236}">
                <a16:creationId xmlns:a16="http://schemas.microsoft.com/office/drawing/2014/main" id="{01D05C05-8948-DC1C-99AC-26E7E9CC2668}"/>
              </a:ext>
            </a:extLst>
          </p:cNvPr>
          <p:cNvPicPr>
            <a:picLocks noChangeAspect="1"/>
          </p:cNvPicPr>
          <p:nvPr/>
        </p:nvPicPr>
        <p:blipFill>
          <a:blip r:embed="rId2"/>
          <a:stretch>
            <a:fillRect/>
          </a:stretch>
        </p:blipFill>
        <p:spPr>
          <a:xfrm>
            <a:off x="3529473" y="1677388"/>
            <a:ext cx="1042527" cy="681904"/>
          </a:xfrm>
          <a:prstGeom prst="rect">
            <a:avLst/>
          </a:prstGeom>
        </p:spPr>
      </p:pic>
      <p:sp>
        <p:nvSpPr>
          <p:cNvPr id="7" name="Rectangle 6">
            <a:extLst>
              <a:ext uri="{FF2B5EF4-FFF2-40B4-BE49-F238E27FC236}">
                <a16:creationId xmlns:a16="http://schemas.microsoft.com/office/drawing/2014/main" id="{773CFDAD-464C-2343-3CF3-0AC26A81308A}"/>
              </a:ext>
            </a:extLst>
          </p:cNvPr>
          <p:cNvSpPr/>
          <p:nvPr/>
        </p:nvSpPr>
        <p:spPr bwMode="auto">
          <a:xfrm>
            <a:off x="3535372" y="1651823"/>
            <a:ext cx="275611" cy="27890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77350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000B-A7F2-2EF0-A837-42AF92F08FE4}"/>
              </a:ext>
            </a:extLst>
          </p:cNvPr>
          <p:cNvSpPr>
            <a:spLocks noGrp="1"/>
          </p:cNvSpPr>
          <p:nvPr>
            <p:ph type="title"/>
          </p:nvPr>
        </p:nvSpPr>
        <p:spPr/>
        <p:txBody>
          <a:bodyPr/>
          <a:lstStyle/>
          <a:p>
            <a:r>
              <a:rPr lang="en-GB" dirty="0"/>
              <a:t>FYI: Setting up the PostgreSQL Database</a:t>
            </a:r>
          </a:p>
        </p:txBody>
      </p:sp>
      <p:sp>
        <p:nvSpPr>
          <p:cNvPr id="4" name="Footer Placeholder 3">
            <a:extLst>
              <a:ext uri="{FF2B5EF4-FFF2-40B4-BE49-F238E27FC236}">
                <a16:creationId xmlns:a16="http://schemas.microsoft.com/office/drawing/2014/main" id="{D3C10B7F-D86D-8941-3200-D3B985C1B3E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2A2557E-B667-A3F3-ECBE-5E529817D3E3}"/>
              </a:ext>
            </a:extLst>
          </p:cNvPr>
          <p:cNvSpPr txBox="1"/>
          <p:nvPr/>
        </p:nvSpPr>
        <p:spPr>
          <a:xfrm>
            <a:off x="91614" y="1398844"/>
            <a:ext cx="8941721" cy="3631763"/>
          </a:xfrm>
          <a:prstGeom prst="rect">
            <a:avLst/>
          </a:prstGeom>
          <a:solidFill>
            <a:srgbClr val="000000"/>
          </a:solidFill>
        </p:spPr>
        <p:txBody>
          <a:bodyPr wrap="square" rtlCol="0">
            <a:spAutoFit/>
          </a:bodyPr>
          <a:lstStyle/>
          <a:p>
            <a:r>
              <a:rPr lang="en-GB" u="sng" dirty="0">
                <a:solidFill>
                  <a:schemeClr val="bg1"/>
                </a:solidFill>
              </a:rPr>
              <a:t>CREATE THE EMPTY DATABASE</a:t>
            </a: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a:t>
            </a:r>
            <a:r>
              <a:rPr lang="en-GB" dirty="0" err="1">
                <a:solidFill>
                  <a:schemeClr val="accent1">
                    <a:lumMod val="50000"/>
                  </a:schemeClr>
                </a:solidFill>
              </a:rPr>
              <a:t>i</a:t>
            </a:r>
            <a:r>
              <a:rPr lang="en-GB" dirty="0">
                <a:solidFill>
                  <a:schemeClr val="accent1">
                    <a:lumMod val="50000"/>
                  </a:schemeClr>
                </a:solidFill>
              </a:rPr>
              <a:t> -u </a:t>
            </a:r>
            <a:r>
              <a:rPr lang="en-GB" dirty="0" err="1">
                <a:solidFill>
                  <a:schemeClr val="accent1">
                    <a:lumMod val="50000"/>
                  </a:schemeClr>
                </a:solidFill>
              </a:rPr>
              <a:t>postgres</a:t>
            </a:r>
            <a:r>
              <a:rPr lang="en-GB" dirty="0">
                <a:solidFill>
                  <a:schemeClr val="accent1">
                    <a:lumMod val="50000"/>
                  </a:schemeClr>
                </a:solidFill>
              </a:rPr>
              <a:t> </a:t>
            </a:r>
            <a:r>
              <a:rPr lang="en-GB" dirty="0" err="1">
                <a:solidFill>
                  <a:schemeClr val="accent1">
                    <a:lumMod val="50000"/>
                  </a:schemeClr>
                </a:solidFill>
              </a:rPr>
              <a:t>psql</a:t>
            </a:r>
            <a:endParaRPr lang="en-GB" dirty="0">
              <a:solidFill>
                <a:schemeClr val="accent1">
                  <a:lumMod val="50000"/>
                </a:schemeClr>
              </a:solidFill>
            </a:endParaRPr>
          </a:p>
          <a:p>
            <a:r>
              <a:rPr lang="en-GB" dirty="0" err="1">
                <a:solidFill>
                  <a:schemeClr val="bg1"/>
                </a:solidFill>
              </a:rPr>
              <a:t>postgres</a:t>
            </a:r>
            <a:r>
              <a:rPr lang="en-GB" dirty="0">
                <a:solidFill>
                  <a:schemeClr val="bg1"/>
                </a:solidFill>
              </a:rPr>
              <a:t>=#</a:t>
            </a:r>
            <a:r>
              <a:rPr lang="en-GB" dirty="0">
                <a:solidFill>
                  <a:schemeClr val="accent1">
                    <a:lumMod val="50000"/>
                  </a:schemeClr>
                </a:solidFill>
              </a:rPr>
              <a:t> create database </a:t>
            </a:r>
            <a:r>
              <a:rPr lang="en-GB" dirty="0" err="1">
                <a:solidFill>
                  <a:schemeClr val="accent1">
                    <a:lumMod val="50000"/>
                  </a:schemeClr>
                </a:solidFill>
              </a:rPr>
              <a:t>dvdrental</a:t>
            </a:r>
            <a:r>
              <a:rPr lang="en-GB" dirty="0">
                <a:solidFill>
                  <a:schemeClr val="accent1">
                    <a:lumMod val="50000"/>
                  </a:schemeClr>
                </a:solidFill>
              </a:rPr>
              <a:t>;</a:t>
            </a:r>
          </a:p>
          <a:p>
            <a:r>
              <a:rPr lang="en-GB" dirty="0" err="1">
                <a:solidFill>
                  <a:schemeClr val="bg1"/>
                </a:solidFill>
              </a:rPr>
              <a:t>postgres</a:t>
            </a:r>
            <a:r>
              <a:rPr lang="en-GB" dirty="0">
                <a:solidFill>
                  <a:schemeClr val="bg1"/>
                </a:solidFill>
              </a:rPr>
              <a:t>=#</a:t>
            </a:r>
            <a:r>
              <a:rPr lang="en-GB" dirty="0">
                <a:solidFill>
                  <a:schemeClr val="accent1">
                    <a:lumMod val="50000"/>
                  </a:schemeClr>
                </a:solidFill>
              </a:rPr>
              <a:t> \q</a:t>
            </a:r>
          </a:p>
          <a:p>
            <a:r>
              <a:rPr lang="en-GB" u="sng" dirty="0">
                <a:solidFill>
                  <a:schemeClr val="bg1"/>
                </a:solidFill>
              </a:rPr>
              <a:t>RESTORE THE DATABASE DATA WE DOWNLOADED</a:t>
            </a: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a:t>
            </a:r>
            <a:r>
              <a:rPr lang="en-GB" dirty="0" err="1">
                <a:solidFill>
                  <a:schemeClr val="accent1">
                    <a:lumMod val="50000"/>
                  </a:schemeClr>
                </a:solidFill>
              </a:rPr>
              <a:t>i</a:t>
            </a:r>
            <a:r>
              <a:rPr lang="en-GB" dirty="0">
                <a:solidFill>
                  <a:schemeClr val="accent1">
                    <a:lumMod val="50000"/>
                  </a:schemeClr>
                </a:solidFill>
              </a:rPr>
              <a:t> -u </a:t>
            </a:r>
            <a:r>
              <a:rPr lang="en-GB" dirty="0" err="1">
                <a:solidFill>
                  <a:schemeClr val="accent1">
                    <a:lumMod val="50000"/>
                  </a:schemeClr>
                </a:solidFill>
              </a:rPr>
              <a:t>postgres</a:t>
            </a:r>
            <a:r>
              <a:rPr lang="en-GB" dirty="0">
                <a:solidFill>
                  <a:schemeClr val="accent1">
                    <a:lumMod val="50000"/>
                  </a:schemeClr>
                </a:solidFill>
              </a:rPr>
              <a:t> </a:t>
            </a:r>
            <a:r>
              <a:rPr lang="en-GB" dirty="0">
                <a:solidFill>
                  <a:schemeClr val="bg1"/>
                </a:solidFill>
              </a:rPr>
              <a:t> </a:t>
            </a:r>
            <a:r>
              <a:rPr lang="en-GB" dirty="0" err="1">
                <a:solidFill>
                  <a:schemeClr val="accent1">
                    <a:lumMod val="50000"/>
                  </a:schemeClr>
                </a:solidFill>
              </a:rPr>
              <a:t>pg_restore</a:t>
            </a:r>
            <a:r>
              <a:rPr lang="en-GB" dirty="0">
                <a:solidFill>
                  <a:schemeClr val="accent1">
                    <a:lumMod val="50000"/>
                  </a:schemeClr>
                </a:solidFill>
              </a:rPr>
              <a:t> --verbose --</a:t>
            </a:r>
            <a:r>
              <a:rPr lang="en-GB" dirty="0" err="1">
                <a:solidFill>
                  <a:schemeClr val="accent1">
                    <a:lumMod val="50000"/>
                  </a:schemeClr>
                </a:solidFill>
              </a:rPr>
              <a:t>dbname</a:t>
            </a:r>
            <a:r>
              <a:rPr lang="en-GB" dirty="0">
                <a:solidFill>
                  <a:schemeClr val="accent1">
                    <a:lumMod val="50000"/>
                  </a:schemeClr>
                </a:solidFill>
              </a:rPr>
              <a:t>=</a:t>
            </a:r>
            <a:r>
              <a:rPr lang="en-GB" dirty="0" err="1">
                <a:solidFill>
                  <a:schemeClr val="accent1">
                    <a:lumMod val="50000"/>
                  </a:schemeClr>
                </a:solidFill>
              </a:rPr>
              <a:t>dvdrental</a:t>
            </a:r>
            <a:r>
              <a:rPr lang="en-GB" dirty="0">
                <a:solidFill>
                  <a:schemeClr val="accent1">
                    <a:lumMod val="50000"/>
                  </a:schemeClr>
                </a:solidFill>
              </a:rPr>
              <a:t> \</a:t>
            </a:r>
          </a:p>
          <a:p>
            <a:r>
              <a:rPr lang="en-GB" dirty="0">
                <a:solidFill>
                  <a:schemeClr val="accent1">
                    <a:lumMod val="50000"/>
                  </a:schemeClr>
                </a:solidFill>
              </a:rPr>
              <a:t>/home/</a:t>
            </a:r>
            <a:r>
              <a:rPr lang="en-GB" dirty="0" err="1">
                <a:solidFill>
                  <a:schemeClr val="accent1">
                    <a:lumMod val="50000"/>
                  </a:schemeClr>
                </a:solidFill>
              </a:rPr>
              <a:t>azureuser</a:t>
            </a:r>
            <a:r>
              <a:rPr lang="en-GB" dirty="0">
                <a:solidFill>
                  <a:schemeClr val="accent1">
                    <a:lumMod val="50000"/>
                  </a:schemeClr>
                </a:solidFill>
              </a:rPr>
              <a:t>/dvdrental.tar</a:t>
            </a:r>
          </a:p>
          <a:p>
            <a:r>
              <a:rPr lang="en-GB" u="sng" dirty="0">
                <a:solidFill>
                  <a:schemeClr val="bg1"/>
                </a:solidFill>
              </a:rPr>
              <a:t>TEST THE DATABASE</a:t>
            </a: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a:t>
            </a:r>
            <a:r>
              <a:rPr lang="en-GB" dirty="0" err="1">
                <a:solidFill>
                  <a:schemeClr val="accent1">
                    <a:lumMod val="50000"/>
                  </a:schemeClr>
                </a:solidFill>
              </a:rPr>
              <a:t>i</a:t>
            </a:r>
            <a:r>
              <a:rPr lang="en-GB" dirty="0">
                <a:solidFill>
                  <a:schemeClr val="accent1">
                    <a:lumMod val="50000"/>
                  </a:schemeClr>
                </a:solidFill>
              </a:rPr>
              <a:t> -u </a:t>
            </a:r>
            <a:r>
              <a:rPr lang="en-GB" dirty="0" err="1">
                <a:solidFill>
                  <a:schemeClr val="accent1">
                    <a:lumMod val="50000"/>
                  </a:schemeClr>
                </a:solidFill>
              </a:rPr>
              <a:t>postgres</a:t>
            </a:r>
            <a:r>
              <a:rPr lang="en-GB" dirty="0">
                <a:solidFill>
                  <a:schemeClr val="accent1">
                    <a:lumMod val="50000"/>
                  </a:schemeClr>
                </a:solidFill>
              </a:rPr>
              <a:t> </a:t>
            </a:r>
            <a:r>
              <a:rPr lang="en-GB" dirty="0" err="1">
                <a:solidFill>
                  <a:schemeClr val="accent1">
                    <a:lumMod val="50000"/>
                  </a:schemeClr>
                </a:solidFill>
              </a:rPr>
              <a:t>psql</a:t>
            </a:r>
            <a:endParaRPr lang="en-GB" dirty="0">
              <a:solidFill>
                <a:schemeClr val="accent1">
                  <a:lumMod val="50000"/>
                </a:schemeClr>
              </a:solidFill>
            </a:endParaRPr>
          </a:p>
          <a:p>
            <a:r>
              <a:rPr lang="en-GB" dirty="0" err="1">
                <a:solidFill>
                  <a:schemeClr val="bg1"/>
                </a:solidFill>
              </a:rPr>
              <a:t>postgres</a:t>
            </a:r>
            <a:r>
              <a:rPr lang="en-GB" dirty="0">
                <a:solidFill>
                  <a:schemeClr val="bg1"/>
                </a:solidFill>
              </a:rPr>
              <a:t>=#</a:t>
            </a:r>
            <a:r>
              <a:rPr lang="en-GB" dirty="0">
                <a:solidFill>
                  <a:schemeClr val="accent1">
                    <a:lumMod val="50000"/>
                  </a:schemeClr>
                </a:solidFill>
              </a:rPr>
              <a:t> \c </a:t>
            </a:r>
            <a:r>
              <a:rPr lang="en-GB" dirty="0" err="1">
                <a:solidFill>
                  <a:schemeClr val="accent1">
                    <a:lumMod val="50000"/>
                  </a:schemeClr>
                </a:solidFill>
              </a:rPr>
              <a:t>dvdrental</a:t>
            </a:r>
            <a:endParaRPr lang="en-GB" dirty="0">
              <a:solidFill>
                <a:schemeClr val="accent1">
                  <a:lumMod val="50000"/>
                </a:schemeClr>
              </a:solidFill>
            </a:endParaRPr>
          </a:p>
          <a:p>
            <a:r>
              <a:rPr lang="en-GB" sz="1400" i="1" dirty="0">
                <a:solidFill>
                  <a:schemeClr val="bg1"/>
                </a:solidFill>
              </a:rPr>
              <a:t>You are now connected to database "</a:t>
            </a:r>
            <a:r>
              <a:rPr lang="en-GB" sz="1400" i="1" dirty="0" err="1">
                <a:solidFill>
                  <a:schemeClr val="bg1"/>
                </a:solidFill>
              </a:rPr>
              <a:t>dvdrental</a:t>
            </a:r>
            <a:r>
              <a:rPr lang="en-GB" sz="1400" i="1" dirty="0">
                <a:solidFill>
                  <a:schemeClr val="bg1"/>
                </a:solidFill>
              </a:rPr>
              <a:t>" as user "</a:t>
            </a:r>
            <a:r>
              <a:rPr lang="en-GB" sz="1400" i="1" dirty="0" err="1">
                <a:solidFill>
                  <a:schemeClr val="bg1"/>
                </a:solidFill>
              </a:rPr>
              <a:t>postgres</a:t>
            </a:r>
            <a:r>
              <a:rPr lang="en-GB" sz="1400" i="1" dirty="0">
                <a:solidFill>
                  <a:schemeClr val="bg1"/>
                </a:solidFill>
              </a:rPr>
              <a:t>".</a:t>
            </a:r>
          </a:p>
          <a:p>
            <a:r>
              <a:rPr lang="en-GB" dirty="0" err="1">
                <a:solidFill>
                  <a:schemeClr val="bg1"/>
                </a:solidFill>
              </a:rPr>
              <a:t>postgres</a:t>
            </a:r>
            <a:r>
              <a:rPr lang="en-GB" dirty="0">
                <a:solidFill>
                  <a:schemeClr val="bg1"/>
                </a:solidFill>
              </a:rPr>
              <a:t>=#</a:t>
            </a:r>
            <a:r>
              <a:rPr lang="en-GB" dirty="0">
                <a:solidFill>
                  <a:schemeClr val="accent1">
                    <a:lumMod val="50000"/>
                  </a:schemeClr>
                </a:solidFill>
              </a:rPr>
              <a:t> select count(*) from film;</a:t>
            </a:r>
          </a:p>
          <a:p>
            <a:r>
              <a:rPr lang="en-GB" dirty="0" err="1">
                <a:solidFill>
                  <a:schemeClr val="bg1"/>
                </a:solidFill>
              </a:rPr>
              <a:t>dvdrental</a:t>
            </a:r>
            <a:r>
              <a:rPr lang="en-GB" dirty="0">
                <a:solidFill>
                  <a:schemeClr val="bg1"/>
                </a:solidFill>
              </a:rPr>
              <a:t>-# </a:t>
            </a:r>
            <a:r>
              <a:rPr lang="en-GB" dirty="0">
                <a:solidFill>
                  <a:schemeClr val="accent1">
                    <a:lumMod val="50000"/>
                  </a:schemeClr>
                </a:solidFill>
              </a:rPr>
              <a:t>\q</a:t>
            </a:r>
          </a:p>
        </p:txBody>
      </p:sp>
    </p:spTree>
    <p:extLst>
      <p:ext uri="{BB962C8B-B14F-4D97-AF65-F5344CB8AC3E}">
        <p14:creationId xmlns:p14="http://schemas.microsoft.com/office/powerpoint/2010/main" val="1776496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C1A25-CB75-BEA8-7B7B-7F3E14996224}"/>
              </a:ext>
            </a:extLst>
          </p:cNvPr>
          <p:cNvSpPr>
            <a:spLocks noGrp="1"/>
          </p:cNvSpPr>
          <p:nvPr>
            <p:ph type="title"/>
          </p:nvPr>
        </p:nvSpPr>
        <p:spPr/>
        <p:txBody>
          <a:bodyPr/>
          <a:lstStyle/>
          <a:p>
            <a:r>
              <a:rPr lang="en-GB" dirty="0"/>
              <a:t>FYI: Allow Remote Access to the Database</a:t>
            </a:r>
          </a:p>
        </p:txBody>
      </p:sp>
      <p:sp>
        <p:nvSpPr>
          <p:cNvPr id="4" name="Footer Placeholder 3">
            <a:extLst>
              <a:ext uri="{FF2B5EF4-FFF2-40B4-BE49-F238E27FC236}">
                <a16:creationId xmlns:a16="http://schemas.microsoft.com/office/drawing/2014/main" id="{2A73BF79-FE43-E1E8-1C56-CBC3C559FFF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0D84C0C-2DDD-5AF4-CD20-D86F827D4CD9}"/>
              </a:ext>
            </a:extLst>
          </p:cNvPr>
          <p:cNvSpPr txBox="1"/>
          <p:nvPr/>
        </p:nvSpPr>
        <p:spPr>
          <a:xfrm>
            <a:off x="7201801" y="2887600"/>
            <a:ext cx="1649352" cy="430887"/>
          </a:xfrm>
          <a:prstGeom prst="rect">
            <a:avLst/>
          </a:prstGeom>
          <a:noFill/>
        </p:spPr>
        <p:txBody>
          <a:bodyPr wrap="square" rtlCol="0">
            <a:spAutoFit/>
          </a:bodyPr>
          <a:lstStyle/>
          <a:p>
            <a:r>
              <a:rPr lang="en-GB" sz="1100" i="1" dirty="0"/>
              <a:t>Depends on the version you are using</a:t>
            </a:r>
          </a:p>
        </p:txBody>
      </p:sp>
      <p:cxnSp>
        <p:nvCxnSpPr>
          <p:cNvPr id="7" name="Connector: Elbow 6">
            <a:extLst>
              <a:ext uri="{FF2B5EF4-FFF2-40B4-BE49-F238E27FC236}">
                <a16:creationId xmlns:a16="http://schemas.microsoft.com/office/drawing/2014/main" id="{5C749B86-6CF8-7604-8E51-F98DEE475255}"/>
              </a:ext>
            </a:extLst>
          </p:cNvPr>
          <p:cNvCxnSpPr>
            <a:cxnSpLocks/>
            <a:stCxn id="5" idx="1"/>
          </p:cNvCxnSpPr>
          <p:nvPr/>
        </p:nvCxnSpPr>
        <p:spPr bwMode="auto">
          <a:xfrm rot="10800000">
            <a:off x="3585883" y="2976282"/>
            <a:ext cx="3615919" cy="126762"/>
          </a:xfrm>
          <a:prstGeom prst="bentConnector3">
            <a:avLst>
              <a:gd name="adj1" fmla="val 9991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47ABB7A7-23DE-3B61-5258-0F41F0DDCA22}"/>
              </a:ext>
            </a:extLst>
          </p:cNvPr>
          <p:cNvSpPr txBox="1"/>
          <p:nvPr/>
        </p:nvSpPr>
        <p:spPr>
          <a:xfrm>
            <a:off x="79375" y="1144019"/>
            <a:ext cx="8941721" cy="4832092"/>
          </a:xfrm>
          <a:prstGeom prst="rect">
            <a:avLst/>
          </a:prstGeom>
          <a:solidFill>
            <a:srgbClr val="000000"/>
          </a:solidFill>
        </p:spPr>
        <p:txBody>
          <a:bodyPr wrap="square" rtlCol="0">
            <a:spAutoFit/>
          </a:bodyPr>
          <a:lstStyle/>
          <a:p>
            <a:r>
              <a:rPr lang="en-GB" sz="1400" i="1" dirty="0">
                <a:solidFill>
                  <a:schemeClr val="bg1"/>
                </a:solidFill>
              </a:rPr>
              <a:t>To allow remote connections to the database we need to edit the “</a:t>
            </a:r>
            <a:r>
              <a:rPr lang="en-GB" sz="1400" i="1" dirty="0" err="1">
                <a:solidFill>
                  <a:schemeClr val="bg1"/>
                </a:solidFill>
              </a:rPr>
              <a:t>listen_addresses</a:t>
            </a:r>
            <a:r>
              <a:rPr lang="en-GB" sz="1400" i="1" dirty="0">
                <a:solidFill>
                  <a:schemeClr val="bg1"/>
                </a:solidFill>
              </a:rPr>
              <a:t>” option in the </a:t>
            </a:r>
            <a:r>
              <a:rPr lang="en-GB" sz="1400" i="1" dirty="0" err="1">
                <a:solidFill>
                  <a:schemeClr val="bg1"/>
                </a:solidFill>
              </a:rPr>
              <a:t>postgresql.conf</a:t>
            </a:r>
            <a:r>
              <a:rPr lang="en-GB" sz="1400" i="1" dirty="0">
                <a:solidFill>
                  <a:schemeClr val="bg1"/>
                </a:solidFill>
              </a:rPr>
              <a:t>. In our case, we will listen on all the interfaces on the database VM.</a:t>
            </a: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vi /etc/</a:t>
            </a:r>
            <a:r>
              <a:rPr lang="en-GB" dirty="0" err="1">
                <a:solidFill>
                  <a:schemeClr val="accent1">
                    <a:lumMod val="50000"/>
                  </a:schemeClr>
                </a:solidFill>
              </a:rPr>
              <a:t>postgresql</a:t>
            </a:r>
            <a:r>
              <a:rPr lang="en-GB" dirty="0">
                <a:solidFill>
                  <a:schemeClr val="accent1">
                    <a:lumMod val="50000"/>
                  </a:schemeClr>
                </a:solidFill>
              </a:rPr>
              <a:t>/12/main/</a:t>
            </a:r>
            <a:r>
              <a:rPr lang="en-GB" dirty="0" err="1">
                <a:solidFill>
                  <a:schemeClr val="accent1">
                    <a:lumMod val="50000"/>
                  </a:schemeClr>
                </a:solidFill>
              </a:rPr>
              <a:t>postgresql.conf</a:t>
            </a:r>
            <a:endParaRPr lang="en-GB" dirty="0">
              <a:solidFill>
                <a:schemeClr val="accent1">
                  <a:lumMod val="50000"/>
                </a:schemeClr>
              </a:solidFill>
            </a:endParaRPr>
          </a:p>
          <a:p>
            <a:r>
              <a:rPr lang="en-GB" sz="1400" i="1" dirty="0">
                <a:solidFill>
                  <a:schemeClr val="bg1"/>
                </a:solidFill>
              </a:rPr>
              <a:t>….</a:t>
            </a:r>
          </a:p>
          <a:p>
            <a:r>
              <a:rPr lang="en-GB" sz="1400" i="1" dirty="0">
                <a:solidFill>
                  <a:schemeClr val="bg1"/>
                </a:solidFill>
              </a:rPr>
              <a:t># - Connection Settings -</a:t>
            </a:r>
          </a:p>
          <a:p>
            <a:r>
              <a:rPr lang="en-GB" sz="1400" i="1" dirty="0" err="1">
                <a:solidFill>
                  <a:srgbClr val="FFFF00"/>
                </a:solidFill>
              </a:rPr>
              <a:t>listen_addresses</a:t>
            </a:r>
            <a:r>
              <a:rPr lang="en-GB" sz="1400" i="1" dirty="0">
                <a:solidFill>
                  <a:srgbClr val="FFFF00"/>
                </a:solidFill>
              </a:rPr>
              <a:t> = '*'</a:t>
            </a:r>
          </a:p>
          <a:p>
            <a:r>
              <a:rPr lang="en-GB" sz="1400" i="1" dirty="0">
                <a:solidFill>
                  <a:schemeClr val="bg1"/>
                </a:solidFill>
              </a:rPr>
              <a:t>……</a:t>
            </a:r>
          </a:p>
          <a:p>
            <a:r>
              <a:rPr lang="en-GB" sz="1600" i="1" dirty="0">
                <a:solidFill>
                  <a:schemeClr val="bg1"/>
                </a:solidFill>
              </a:rPr>
              <a:t>Add a line to the host based access (</a:t>
            </a:r>
            <a:r>
              <a:rPr lang="en-GB" sz="1600" i="1" dirty="0" err="1">
                <a:solidFill>
                  <a:schemeClr val="bg1"/>
                </a:solidFill>
              </a:rPr>
              <a:t>hba</a:t>
            </a:r>
            <a:r>
              <a:rPr lang="en-GB" sz="1600" i="1" dirty="0">
                <a:solidFill>
                  <a:schemeClr val="bg1"/>
                </a:solidFill>
              </a:rPr>
              <a:t>) file </a:t>
            </a:r>
            <a:r>
              <a:rPr lang="en-GB" sz="1600" i="1" dirty="0" err="1">
                <a:solidFill>
                  <a:schemeClr val="bg1"/>
                </a:solidFill>
              </a:rPr>
              <a:t>pg_hba.conf</a:t>
            </a:r>
            <a:r>
              <a:rPr lang="en-GB" sz="1600" i="1" dirty="0">
                <a:solidFill>
                  <a:schemeClr val="bg1"/>
                </a:solidFill>
              </a:rPr>
              <a:t> to allow the user “</a:t>
            </a:r>
            <a:r>
              <a:rPr lang="en-GB" sz="1600" i="1" dirty="0" err="1">
                <a:solidFill>
                  <a:schemeClr val="bg1"/>
                </a:solidFill>
              </a:rPr>
              <a:t>postgres</a:t>
            </a:r>
            <a:r>
              <a:rPr lang="en-GB" sz="1600" i="1" dirty="0">
                <a:solidFill>
                  <a:schemeClr val="bg1"/>
                </a:solidFill>
              </a:rPr>
              <a:t>” to access just the database “</a:t>
            </a:r>
            <a:r>
              <a:rPr lang="en-GB" sz="1600" i="1" dirty="0" err="1">
                <a:solidFill>
                  <a:schemeClr val="bg1"/>
                </a:solidFill>
              </a:rPr>
              <a:t>dvdrental</a:t>
            </a:r>
            <a:r>
              <a:rPr lang="en-GB" sz="1600" i="1" dirty="0">
                <a:solidFill>
                  <a:schemeClr val="bg1"/>
                </a:solidFill>
              </a:rPr>
              <a:t>” and only from the app VM.</a:t>
            </a: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vi /etc/</a:t>
            </a:r>
            <a:r>
              <a:rPr lang="en-GB" dirty="0" err="1">
                <a:solidFill>
                  <a:schemeClr val="accent1">
                    <a:lumMod val="50000"/>
                  </a:schemeClr>
                </a:solidFill>
              </a:rPr>
              <a:t>postgresql</a:t>
            </a:r>
            <a:r>
              <a:rPr lang="en-GB" dirty="0">
                <a:solidFill>
                  <a:schemeClr val="accent1">
                    <a:lumMod val="50000"/>
                  </a:schemeClr>
                </a:solidFill>
              </a:rPr>
              <a:t>/12/main/</a:t>
            </a:r>
            <a:r>
              <a:rPr lang="en-GB" dirty="0" err="1">
                <a:solidFill>
                  <a:schemeClr val="accent1">
                    <a:lumMod val="50000"/>
                  </a:schemeClr>
                </a:solidFill>
              </a:rPr>
              <a:t>pg_hba.conf</a:t>
            </a:r>
            <a:endParaRPr lang="en-GB" dirty="0">
              <a:solidFill>
                <a:schemeClr val="accent1">
                  <a:lumMod val="50000"/>
                </a:schemeClr>
              </a:solidFill>
            </a:endParaRPr>
          </a:p>
          <a:p>
            <a:r>
              <a:rPr lang="en-GB" sz="1400" i="1" dirty="0">
                <a:solidFill>
                  <a:schemeClr val="bg1"/>
                </a:solidFill>
              </a:rPr>
              <a:t>….</a:t>
            </a:r>
          </a:p>
          <a:p>
            <a:r>
              <a:rPr lang="en-GB" sz="1400" i="1" dirty="0">
                <a:solidFill>
                  <a:schemeClr val="bg1"/>
                </a:solidFill>
              </a:rPr>
              <a:t># IPv4 local connections:</a:t>
            </a:r>
          </a:p>
          <a:p>
            <a:r>
              <a:rPr lang="en-GB" sz="1400" i="1" dirty="0">
                <a:solidFill>
                  <a:schemeClr val="bg1"/>
                </a:solidFill>
              </a:rPr>
              <a:t>host    all                  </a:t>
            </a:r>
            <a:r>
              <a:rPr lang="en-GB" sz="1400" i="1" dirty="0" err="1">
                <a:solidFill>
                  <a:schemeClr val="bg1"/>
                </a:solidFill>
              </a:rPr>
              <a:t>all</a:t>
            </a:r>
            <a:r>
              <a:rPr lang="en-GB" sz="1400" i="1" dirty="0">
                <a:solidFill>
                  <a:schemeClr val="bg1"/>
                </a:solidFill>
              </a:rPr>
              <a:t>                  127.0.0.1/32           md5</a:t>
            </a:r>
          </a:p>
          <a:p>
            <a:r>
              <a:rPr lang="en-GB" sz="1400" i="1" dirty="0">
                <a:solidFill>
                  <a:srgbClr val="FFFF00"/>
                </a:solidFill>
              </a:rPr>
              <a:t>host    </a:t>
            </a:r>
            <a:r>
              <a:rPr lang="en-GB" sz="1400" i="1" dirty="0" err="1">
                <a:solidFill>
                  <a:srgbClr val="FFFF00"/>
                </a:solidFill>
              </a:rPr>
              <a:t>dvdrental</a:t>
            </a:r>
            <a:r>
              <a:rPr lang="en-GB" sz="1400" i="1" dirty="0">
                <a:solidFill>
                  <a:srgbClr val="FFFF00"/>
                </a:solidFill>
              </a:rPr>
              <a:t>       </a:t>
            </a:r>
            <a:r>
              <a:rPr lang="en-GB" sz="1400" i="1" dirty="0" err="1">
                <a:solidFill>
                  <a:srgbClr val="FFFF00"/>
                </a:solidFill>
              </a:rPr>
              <a:t>postgres</a:t>
            </a:r>
            <a:r>
              <a:rPr lang="en-GB" sz="1400" i="1" dirty="0">
                <a:solidFill>
                  <a:srgbClr val="FFFF00"/>
                </a:solidFill>
              </a:rPr>
              <a:t>        10.0.0.4/32             trust</a:t>
            </a:r>
          </a:p>
          <a:p>
            <a:r>
              <a:rPr lang="en-GB" sz="1400" i="1" dirty="0">
                <a:solidFill>
                  <a:schemeClr val="bg1"/>
                </a:solidFill>
              </a:rPr>
              <a:t>……</a:t>
            </a:r>
          </a:p>
          <a:p>
            <a:endParaRPr lang="en-GB" sz="1400" i="1" dirty="0">
              <a:solidFill>
                <a:schemeClr val="bg1"/>
              </a:solidFill>
            </a:endParaRPr>
          </a:p>
          <a:p>
            <a:r>
              <a:rPr lang="en-GB" u="sng" dirty="0">
                <a:solidFill>
                  <a:schemeClr val="bg1"/>
                </a:solidFill>
              </a:rPr>
              <a:t>RESTART THE DATABASE SERVICE TO RELOAD FILES</a:t>
            </a:r>
          </a:p>
          <a:p>
            <a:r>
              <a:rPr lang="en-GB" dirty="0" err="1">
                <a:solidFill>
                  <a:schemeClr val="bg1"/>
                </a:solidFill>
              </a:rPr>
              <a:t>azureuser@dbVM</a:t>
            </a:r>
            <a:r>
              <a:rPr lang="en-GB" dirty="0">
                <a:solidFill>
                  <a:schemeClr val="bg1"/>
                </a:solidFill>
              </a:rPr>
              <a:t>:~$ </a:t>
            </a:r>
            <a:r>
              <a:rPr lang="en-GB" dirty="0" err="1">
                <a:solidFill>
                  <a:schemeClr val="accent1">
                    <a:lumMod val="50000"/>
                  </a:schemeClr>
                </a:solidFill>
              </a:rPr>
              <a:t>sudo</a:t>
            </a:r>
            <a:r>
              <a:rPr lang="en-GB" dirty="0">
                <a:solidFill>
                  <a:schemeClr val="accent1">
                    <a:lumMod val="50000"/>
                  </a:schemeClr>
                </a:solidFill>
              </a:rPr>
              <a:t> service </a:t>
            </a:r>
            <a:r>
              <a:rPr lang="en-GB" dirty="0" err="1">
                <a:solidFill>
                  <a:schemeClr val="accent1">
                    <a:lumMod val="50000"/>
                  </a:schemeClr>
                </a:solidFill>
              </a:rPr>
              <a:t>postgresql</a:t>
            </a:r>
            <a:r>
              <a:rPr lang="en-GB" dirty="0">
                <a:solidFill>
                  <a:schemeClr val="accent1">
                    <a:lumMod val="50000"/>
                  </a:schemeClr>
                </a:solidFill>
              </a:rPr>
              <a:t> restart</a:t>
            </a:r>
          </a:p>
          <a:p>
            <a:endParaRPr lang="en-GB" dirty="0">
              <a:solidFill>
                <a:schemeClr val="bg1"/>
              </a:solidFill>
            </a:endParaRPr>
          </a:p>
          <a:p>
            <a:r>
              <a:rPr lang="en-GB" dirty="0" err="1">
                <a:solidFill>
                  <a:schemeClr val="bg1"/>
                </a:solidFill>
              </a:rPr>
              <a:t>azureuser@dbVM</a:t>
            </a:r>
            <a:r>
              <a:rPr lang="en-GB" dirty="0">
                <a:solidFill>
                  <a:schemeClr val="bg1"/>
                </a:solidFill>
              </a:rPr>
              <a:t>:~$ </a:t>
            </a:r>
            <a:r>
              <a:rPr lang="en-GB" dirty="0">
                <a:solidFill>
                  <a:schemeClr val="accent1">
                    <a:lumMod val="50000"/>
                  </a:schemeClr>
                </a:solidFill>
              </a:rPr>
              <a:t>exit</a:t>
            </a:r>
            <a:endParaRPr lang="en-GB" i="1" dirty="0">
              <a:solidFill>
                <a:schemeClr val="bg1"/>
              </a:solidFill>
            </a:endParaRPr>
          </a:p>
        </p:txBody>
      </p:sp>
    </p:spTree>
    <p:extLst>
      <p:ext uri="{BB962C8B-B14F-4D97-AF65-F5344CB8AC3E}">
        <p14:creationId xmlns:p14="http://schemas.microsoft.com/office/powerpoint/2010/main" val="352876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191069"/>
            <a:ext cx="8686800" cy="6059606"/>
          </a:xfrm>
        </p:spPr>
        <p:txBody>
          <a:bodyPr/>
          <a:lstStyle/>
          <a:p>
            <a:r>
              <a:rPr lang="en-US" altLang="en-US" sz="4000" dirty="0"/>
              <a:t>Snapshots</a:t>
            </a:r>
          </a:p>
        </p:txBody>
      </p:sp>
    </p:spTree>
    <p:extLst>
      <p:ext uri="{BB962C8B-B14F-4D97-AF65-F5344CB8AC3E}">
        <p14:creationId xmlns:p14="http://schemas.microsoft.com/office/powerpoint/2010/main" val="2390320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04731-7650-40A9-8706-0C7D364DEBCA}"/>
              </a:ext>
            </a:extLst>
          </p:cNvPr>
          <p:cNvSpPr>
            <a:spLocks noGrp="1"/>
          </p:cNvSpPr>
          <p:nvPr>
            <p:ph type="title"/>
          </p:nvPr>
        </p:nvSpPr>
        <p:spPr/>
        <p:txBody>
          <a:bodyPr/>
          <a:lstStyle/>
          <a:p>
            <a:r>
              <a:rPr lang="en-GB" dirty="0"/>
              <a:t>Image Vs Snapshot</a:t>
            </a:r>
          </a:p>
        </p:txBody>
      </p:sp>
      <p:sp>
        <p:nvSpPr>
          <p:cNvPr id="3" name="Content Placeholder 2">
            <a:extLst>
              <a:ext uri="{FF2B5EF4-FFF2-40B4-BE49-F238E27FC236}">
                <a16:creationId xmlns:a16="http://schemas.microsoft.com/office/drawing/2014/main" id="{6CCFC4F6-74F4-4695-8468-6EC96165E93F}"/>
              </a:ext>
            </a:extLst>
          </p:cNvPr>
          <p:cNvSpPr>
            <a:spLocks noGrp="1"/>
          </p:cNvSpPr>
          <p:nvPr>
            <p:ph idx="1"/>
          </p:nvPr>
        </p:nvSpPr>
        <p:spPr>
          <a:xfrm>
            <a:off x="1047750" y="967494"/>
            <a:ext cx="7029450" cy="5427407"/>
          </a:xfrm>
        </p:spPr>
        <p:txBody>
          <a:bodyPr/>
          <a:lstStyle/>
          <a:p>
            <a:r>
              <a:rPr lang="en-GB" dirty="0"/>
              <a:t>With </a:t>
            </a:r>
            <a:r>
              <a:rPr lang="en-GB" b="1" dirty="0"/>
              <a:t>managed</a:t>
            </a:r>
            <a:r>
              <a:rPr lang="en-GB" dirty="0"/>
              <a:t> disks, you can take an image of a generalized VM that has been deallocated. This image includes </a:t>
            </a:r>
            <a:r>
              <a:rPr lang="en-GB" b="1" dirty="0"/>
              <a:t>all of the disks attached </a:t>
            </a:r>
            <a:r>
              <a:rPr lang="en-GB" dirty="0"/>
              <a:t>to the VM. </a:t>
            </a:r>
          </a:p>
          <a:p>
            <a:pPr lvl="1"/>
            <a:r>
              <a:rPr lang="en-GB" dirty="0"/>
              <a:t>You can use this image to create a VM, and it </a:t>
            </a:r>
            <a:r>
              <a:rPr lang="en-GB" b="1" dirty="0"/>
              <a:t>includes all of the disks</a:t>
            </a:r>
            <a:r>
              <a:rPr lang="en-GB" dirty="0"/>
              <a:t>.</a:t>
            </a:r>
          </a:p>
          <a:p>
            <a:r>
              <a:rPr lang="en-GB" dirty="0"/>
              <a:t>A snapshot is a copy of a disk at the point in time the snapshot is taken</a:t>
            </a:r>
            <a:r>
              <a:rPr lang="en-GB" b="1" dirty="0"/>
              <a:t>. It applies only to one disk</a:t>
            </a:r>
            <a:r>
              <a:rPr lang="en-GB" dirty="0"/>
              <a:t>. A snapshot doesn't have awareness of any disk except the one it contains.</a:t>
            </a:r>
          </a:p>
          <a:p>
            <a:pPr lvl="1"/>
            <a:r>
              <a:rPr lang="en-GB" u="sng" dirty="0"/>
              <a:t>However, if you have a VM that </a:t>
            </a:r>
            <a:r>
              <a:rPr lang="en-GB" b="1" u="sng" dirty="0"/>
              <a:t>only has the OS disk</a:t>
            </a:r>
            <a:r>
              <a:rPr lang="en-GB" dirty="0"/>
              <a:t>, you can take a snapshot OR an image of it and create a VM from either.</a:t>
            </a:r>
          </a:p>
          <a:p>
            <a:r>
              <a:rPr lang="en-GB" dirty="0"/>
              <a:t>Snapshots are essentially backups of the current disk state....this definitely not the best way to back up data (these would be big even if you only have a small amount of data and you really want to archive the data using Azure Archive Blob storage)</a:t>
            </a:r>
          </a:p>
        </p:txBody>
      </p:sp>
      <p:sp>
        <p:nvSpPr>
          <p:cNvPr id="4" name="Footer Placeholder 3">
            <a:extLst>
              <a:ext uri="{FF2B5EF4-FFF2-40B4-BE49-F238E27FC236}">
                <a16:creationId xmlns:a16="http://schemas.microsoft.com/office/drawing/2014/main" id="{DFECA509-B153-49F6-95DF-4F9D7390252F}"/>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517864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FA504-E0D0-41B9-B0BB-0857D5E30D31}"/>
              </a:ext>
            </a:extLst>
          </p:cNvPr>
          <p:cNvSpPr>
            <a:spLocks noGrp="1"/>
          </p:cNvSpPr>
          <p:nvPr>
            <p:ph type="title"/>
          </p:nvPr>
        </p:nvSpPr>
        <p:spPr/>
        <p:txBody>
          <a:bodyPr/>
          <a:lstStyle/>
          <a:p>
            <a:r>
              <a:rPr lang="en-GB" dirty="0"/>
              <a:t>Restoring a VM from a snapshot</a:t>
            </a:r>
          </a:p>
        </p:txBody>
      </p:sp>
      <p:sp>
        <p:nvSpPr>
          <p:cNvPr id="3" name="Content Placeholder 2">
            <a:extLst>
              <a:ext uri="{FF2B5EF4-FFF2-40B4-BE49-F238E27FC236}">
                <a16:creationId xmlns:a16="http://schemas.microsoft.com/office/drawing/2014/main" id="{93AEEC9F-418F-4AD6-9F9D-4C58F5C96971}"/>
              </a:ext>
            </a:extLst>
          </p:cNvPr>
          <p:cNvSpPr>
            <a:spLocks noGrp="1"/>
          </p:cNvSpPr>
          <p:nvPr>
            <p:ph idx="1"/>
          </p:nvPr>
        </p:nvSpPr>
        <p:spPr>
          <a:xfrm>
            <a:off x="191069" y="713822"/>
            <a:ext cx="8873556" cy="2088519"/>
          </a:xfrm>
        </p:spPr>
        <p:txBody>
          <a:bodyPr/>
          <a:lstStyle/>
          <a:p>
            <a:pPr marL="457200" indent="-457200">
              <a:buFont typeface="+mj-lt"/>
              <a:buAutoNum type="arabicPeriod"/>
            </a:pPr>
            <a:r>
              <a:rPr lang="en-GB" dirty="0"/>
              <a:t>Create snapshot of the OS disk and a new managed disk from this snapshot </a:t>
            </a:r>
          </a:p>
          <a:p>
            <a:pPr marL="457200" indent="-457200">
              <a:buFont typeface="+mj-lt"/>
              <a:buAutoNum type="arabicPeriod"/>
            </a:pPr>
            <a:r>
              <a:rPr lang="en-GB" dirty="0"/>
              <a:t>List all the data disks associated with the VM and not their names</a:t>
            </a:r>
          </a:p>
          <a:p>
            <a:pPr marL="457200" indent="-457200">
              <a:buFont typeface="+mj-lt"/>
              <a:buAutoNum type="arabicPeriod"/>
            </a:pPr>
            <a:r>
              <a:rPr lang="en-GB" dirty="0"/>
              <a:t>Delete the VM </a:t>
            </a:r>
          </a:p>
          <a:p>
            <a:pPr marL="457200" indent="-457200">
              <a:buFont typeface="+mj-lt"/>
              <a:buAutoNum type="arabicPeriod"/>
            </a:pPr>
            <a:r>
              <a:rPr lang="en-GB" dirty="0"/>
              <a:t>Create a new VM using the new managed disk as the OS disk</a:t>
            </a:r>
          </a:p>
          <a:p>
            <a:pPr marL="457200" indent="-457200">
              <a:buFont typeface="+mj-lt"/>
              <a:buAutoNum type="arabicPeriod"/>
            </a:pPr>
            <a:r>
              <a:rPr lang="en-GB" dirty="0"/>
              <a:t>Attach the data disk to the new VM </a:t>
            </a:r>
          </a:p>
        </p:txBody>
      </p:sp>
      <p:sp>
        <p:nvSpPr>
          <p:cNvPr id="4" name="Footer Placeholder 3">
            <a:extLst>
              <a:ext uri="{FF2B5EF4-FFF2-40B4-BE49-F238E27FC236}">
                <a16:creationId xmlns:a16="http://schemas.microsoft.com/office/drawing/2014/main" id="{89C92D6C-AD48-4DA0-8FAC-B24AC90E168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FDF1684-917E-46DE-845E-1AA3024464A9}"/>
              </a:ext>
            </a:extLst>
          </p:cNvPr>
          <p:cNvSpPr txBox="1"/>
          <p:nvPr/>
        </p:nvSpPr>
        <p:spPr>
          <a:xfrm>
            <a:off x="79375" y="3070013"/>
            <a:ext cx="8941721" cy="369331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6">
                    <a:lumMod val="60000"/>
                    <a:lumOff val="40000"/>
                  </a:schemeClr>
                </a:solidFill>
              </a:rPr>
              <a:t>osdisk</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r>
              <a:rPr lang="en-GB" dirty="0">
                <a:solidFill>
                  <a:schemeClr val="accent1">
                    <a:lumMod val="50000"/>
                  </a:schemeClr>
                </a:solidFill>
              </a:rPr>
              <a:t> --query "storageProfile.osDisk.name"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snapshot create --name </a:t>
            </a:r>
            <a:r>
              <a:rPr lang="en-GB" dirty="0" err="1">
                <a:solidFill>
                  <a:srgbClr val="FFC000"/>
                </a:solidFill>
              </a:rPr>
              <a:t>mySnapshot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--source $</a:t>
            </a:r>
            <a:r>
              <a:rPr lang="en-GB" dirty="0" err="1">
                <a:solidFill>
                  <a:schemeClr val="accent6">
                    <a:lumMod val="60000"/>
                    <a:lumOff val="40000"/>
                  </a:schemeClr>
                </a:solidFill>
              </a:rPr>
              <a:t>osdisk</a:t>
            </a:r>
            <a:r>
              <a:rPr lang="en-GB" dirty="0">
                <a:solidFill>
                  <a:schemeClr val="accent1">
                    <a:lumMod val="50000"/>
                  </a:schemeClr>
                </a:solidFill>
              </a:rPr>
              <a:t> </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mySnapshotDisk</a:t>
            </a:r>
            <a:r>
              <a:rPr lang="en-GB" dirty="0">
                <a:solidFill>
                  <a:schemeClr val="accent1">
                    <a:lumMod val="50000"/>
                  </a:schemeClr>
                </a:solidFill>
              </a:rPr>
              <a:t> --source </a:t>
            </a:r>
            <a:r>
              <a:rPr lang="en-GB" dirty="0" err="1">
                <a:solidFill>
                  <a:srgbClr val="FFC000"/>
                </a:solidFill>
              </a:rPr>
              <a:t>mySnapshot</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"[?contains(name,'</a:t>
            </a:r>
            <a:r>
              <a:rPr lang="en-GB" dirty="0" err="1">
                <a:solidFill>
                  <a:srgbClr val="FFC000"/>
                </a:solidFill>
              </a:rPr>
              <a:t>myVM</a:t>
            </a:r>
            <a:r>
              <a:rPr lang="en-GB" dirty="0">
                <a:solidFill>
                  <a:schemeClr val="accent1">
                    <a:lumMod val="50000"/>
                  </a:schemeClr>
                </a:solidFill>
              </a:rPr>
              <a:t>')].[name]“ --output </a:t>
            </a:r>
            <a:r>
              <a:rPr lang="en-GB" dirty="0" err="1">
                <a:solidFill>
                  <a:schemeClr val="accent1">
                    <a:lumMod val="50000"/>
                  </a:schemeClr>
                </a:solidFill>
              </a:rPr>
              <a:t>tsv</a:t>
            </a:r>
            <a:endParaRPr lang="en-GB" dirty="0">
              <a:solidFill>
                <a:schemeClr val="accent1">
                  <a:lumMod val="50000"/>
                </a:schemeClr>
              </a:solidFill>
            </a:endParaRPr>
          </a:p>
          <a:p>
            <a:r>
              <a:rPr lang="en-GB" dirty="0" err="1">
                <a:solidFill>
                  <a:schemeClr val="bg1"/>
                </a:solidFill>
              </a:rPr>
              <a:t>myDataDisk</a:t>
            </a:r>
            <a:r>
              <a:rPr lang="en-GB" dirty="0">
                <a:solidFill>
                  <a:schemeClr val="bg1"/>
                </a:solidFill>
              </a:rPr>
              <a:t>   </a:t>
            </a:r>
            <a:r>
              <a:rPr lang="en-GB" dirty="0">
                <a:solidFill>
                  <a:srgbClr val="FF0000"/>
                </a:solidFill>
                <a:sym typeface="Wingdings" panose="05000000000000000000" pitchFamily="2" charset="2"/>
              </a:rPr>
              <a:t> We could have multiple data disks</a:t>
            </a:r>
            <a:endParaRPr lang="en-GB" dirty="0">
              <a:solidFill>
                <a:srgbClr val="FF0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--attach-</a:t>
            </a:r>
            <a:r>
              <a:rPr lang="en-GB" dirty="0" err="1">
                <a:solidFill>
                  <a:schemeClr val="accent1">
                    <a:lumMod val="50000"/>
                  </a:schemeClr>
                </a:solidFill>
              </a:rPr>
              <a:t>os</a:t>
            </a:r>
            <a:r>
              <a:rPr lang="en-GB" dirty="0">
                <a:solidFill>
                  <a:schemeClr val="accent1">
                    <a:lumMod val="50000"/>
                  </a:schemeClr>
                </a:solidFill>
              </a:rPr>
              <a:t>-disk </a:t>
            </a:r>
            <a:r>
              <a:rPr lang="en-GB" dirty="0" err="1">
                <a:solidFill>
                  <a:srgbClr val="FFC000"/>
                </a:solidFill>
              </a:rPr>
              <a:t>mySnapshotDisk</a:t>
            </a:r>
            <a:r>
              <a:rPr lang="en-GB" dirty="0">
                <a:solidFill>
                  <a:schemeClr val="accent1">
                    <a:lumMod val="50000"/>
                  </a:schemeClr>
                </a:solidFill>
              </a:rPr>
              <a:t> --</a:t>
            </a:r>
            <a:r>
              <a:rPr lang="en-GB" dirty="0" err="1">
                <a:solidFill>
                  <a:schemeClr val="accent1">
                    <a:lumMod val="50000"/>
                  </a:schemeClr>
                </a:solidFill>
              </a:rPr>
              <a:t>os</a:t>
            </a:r>
            <a:r>
              <a:rPr lang="en-GB" dirty="0">
                <a:solidFill>
                  <a:schemeClr val="accent1">
                    <a:lumMod val="50000"/>
                  </a:schemeClr>
                </a:solidFill>
              </a:rPr>
              <a:t>-type </a:t>
            </a:r>
            <a:r>
              <a:rPr lang="en-GB" dirty="0" err="1">
                <a:solidFill>
                  <a:srgbClr val="FFC000"/>
                </a:solidFill>
              </a:rPr>
              <a:t>linux</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disk attach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--name </a:t>
            </a:r>
            <a:r>
              <a:rPr lang="en-GB" dirty="0" err="1">
                <a:solidFill>
                  <a:srgbClr val="FFC000"/>
                </a:solidFill>
              </a:rPr>
              <a:t>myDataDisk</a:t>
            </a:r>
            <a:r>
              <a:rPr lang="en-GB" dirty="0">
                <a:solidFill>
                  <a:srgbClr val="FFC000"/>
                </a:solidFill>
              </a:rPr>
              <a:t>    </a:t>
            </a:r>
            <a:r>
              <a:rPr lang="en-GB" dirty="0">
                <a:solidFill>
                  <a:srgbClr val="FF0000"/>
                </a:solidFill>
                <a:sym typeface="Wingdings" panose="05000000000000000000" pitchFamily="2" charset="2"/>
              </a:rPr>
              <a:t> Repeat for each data disk</a:t>
            </a:r>
            <a:endParaRPr lang="en-GB" dirty="0">
              <a:solidFill>
                <a:schemeClr val="accent6">
                  <a:lumMod val="40000"/>
                  <a:lumOff val="60000"/>
                </a:schemeClr>
              </a:solidFill>
            </a:endParaRPr>
          </a:p>
        </p:txBody>
      </p:sp>
      <p:sp>
        <p:nvSpPr>
          <p:cNvPr id="6" name="TextBox 5">
            <a:extLst>
              <a:ext uri="{FF2B5EF4-FFF2-40B4-BE49-F238E27FC236}">
                <a16:creationId xmlns:a16="http://schemas.microsoft.com/office/drawing/2014/main" id="{679806A7-0CD6-4769-BC05-38255BF8F380}"/>
              </a:ext>
            </a:extLst>
          </p:cNvPr>
          <p:cNvSpPr txBox="1"/>
          <p:nvPr/>
        </p:nvSpPr>
        <p:spPr>
          <a:xfrm>
            <a:off x="5185373" y="2588065"/>
            <a:ext cx="3958627" cy="523220"/>
          </a:xfrm>
          <a:prstGeom prst="rect">
            <a:avLst/>
          </a:prstGeom>
          <a:noFill/>
        </p:spPr>
        <p:txBody>
          <a:bodyPr wrap="square" rtlCol="0">
            <a:spAutoFit/>
          </a:bodyPr>
          <a:lstStyle/>
          <a:p>
            <a:r>
              <a:rPr lang="en-GB" sz="1400" i="1" dirty="0"/>
              <a:t>https://docs.microsoft.com/en-us/azure/virtual-machines/linux/tutorial-manage-disks</a:t>
            </a:r>
          </a:p>
        </p:txBody>
      </p:sp>
      <p:sp>
        <p:nvSpPr>
          <p:cNvPr id="7" name="TextBox 6">
            <a:extLst>
              <a:ext uri="{FF2B5EF4-FFF2-40B4-BE49-F238E27FC236}">
                <a16:creationId xmlns:a16="http://schemas.microsoft.com/office/drawing/2014/main" id="{0D32298F-A10F-14A1-4085-EFF756C950B5}"/>
              </a:ext>
            </a:extLst>
          </p:cNvPr>
          <p:cNvSpPr txBox="1"/>
          <p:nvPr/>
        </p:nvSpPr>
        <p:spPr>
          <a:xfrm>
            <a:off x="7297271" y="4762978"/>
            <a:ext cx="1723826" cy="646331"/>
          </a:xfrm>
          <a:prstGeom prst="rect">
            <a:avLst/>
          </a:prstGeom>
          <a:noFill/>
        </p:spPr>
        <p:txBody>
          <a:bodyPr wrap="square" rtlCol="0">
            <a:spAutoFit/>
          </a:bodyPr>
          <a:lstStyle/>
          <a:p>
            <a:r>
              <a:rPr lang="en-GB" sz="1200" i="1" dirty="0">
                <a:solidFill>
                  <a:schemeClr val="bg1"/>
                </a:solidFill>
              </a:rPr>
              <a:t>I would manually detach each data disk before deleting the VM</a:t>
            </a:r>
          </a:p>
        </p:txBody>
      </p:sp>
      <p:cxnSp>
        <p:nvCxnSpPr>
          <p:cNvPr id="9" name="Straight Arrow Connector 8">
            <a:extLst>
              <a:ext uri="{FF2B5EF4-FFF2-40B4-BE49-F238E27FC236}">
                <a16:creationId xmlns:a16="http://schemas.microsoft.com/office/drawing/2014/main" id="{57874F2C-BCB8-64EB-8BED-8C1B3F501369}"/>
              </a:ext>
            </a:extLst>
          </p:cNvPr>
          <p:cNvCxnSpPr/>
          <p:nvPr/>
        </p:nvCxnSpPr>
        <p:spPr bwMode="auto">
          <a:xfrm flipH="1">
            <a:off x="6926729" y="5074024"/>
            <a:ext cx="370542" cy="335285"/>
          </a:xfrm>
          <a:prstGeom prst="straightConnector1">
            <a:avLst/>
          </a:prstGeom>
          <a:solidFill>
            <a:schemeClr val="accent1"/>
          </a:solidFill>
          <a:ln w="19050" cap="flat" cmpd="sng" algn="ctr">
            <a:solidFill>
              <a:schemeClr val="bg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A361DF85-F934-D803-16B1-4C11333FF795}"/>
              </a:ext>
            </a:extLst>
          </p:cNvPr>
          <p:cNvSpPr txBox="1"/>
          <p:nvPr/>
        </p:nvSpPr>
        <p:spPr>
          <a:xfrm>
            <a:off x="2247938" y="3945910"/>
            <a:ext cx="5318274" cy="276999"/>
          </a:xfrm>
          <a:prstGeom prst="rect">
            <a:avLst/>
          </a:prstGeom>
          <a:noFill/>
        </p:spPr>
        <p:txBody>
          <a:bodyPr wrap="square" rtlCol="0">
            <a:spAutoFit/>
          </a:bodyPr>
          <a:lstStyle/>
          <a:p>
            <a:r>
              <a:rPr lang="en-GB" sz="1200" i="1" dirty="0">
                <a:solidFill>
                  <a:schemeClr val="bg1"/>
                </a:solidFill>
              </a:rPr>
              <a:t>It’s the same process for data disks, just provide the name of the data disk</a:t>
            </a:r>
          </a:p>
        </p:txBody>
      </p:sp>
      <p:cxnSp>
        <p:nvCxnSpPr>
          <p:cNvPr id="11" name="Straight Arrow Connector 10">
            <a:extLst>
              <a:ext uri="{FF2B5EF4-FFF2-40B4-BE49-F238E27FC236}">
                <a16:creationId xmlns:a16="http://schemas.microsoft.com/office/drawing/2014/main" id="{A66046D7-0249-A5C6-53AB-FEC46677153E}"/>
              </a:ext>
            </a:extLst>
          </p:cNvPr>
          <p:cNvCxnSpPr>
            <a:cxnSpLocks/>
            <a:stCxn id="10" idx="1"/>
          </p:cNvCxnSpPr>
          <p:nvPr/>
        </p:nvCxnSpPr>
        <p:spPr bwMode="auto">
          <a:xfrm flipH="1">
            <a:off x="1785863" y="4084410"/>
            <a:ext cx="462075" cy="0"/>
          </a:xfrm>
          <a:prstGeom prst="straightConnector1">
            <a:avLst/>
          </a:prstGeom>
          <a:solidFill>
            <a:schemeClr val="accent1"/>
          </a:solidFill>
          <a:ln w="19050" cap="flat" cmpd="sng" algn="ctr">
            <a:solidFill>
              <a:schemeClr val="bg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40923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FA504-E0D0-41B9-B0BB-0857D5E30D31}"/>
              </a:ext>
            </a:extLst>
          </p:cNvPr>
          <p:cNvSpPr>
            <a:spLocks noGrp="1"/>
          </p:cNvSpPr>
          <p:nvPr>
            <p:ph type="title"/>
          </p:nvPr>
        </p:nvSpPr>
        <p:spPr>
          <a:xfrm>
            <a:off x="257175" y="0"/>
            <a:ext cx="8686800" cy="582940"/>
          </a:xfrm>
        </p:spPr>
        <p:txBody>
          <a:bodyPr/>
          <a:lstStyle/>
          <a:p>
            <a:r>
              <a:rPr lang="en-GB" dirty="0"/>
              <a:t>Restoring a Data Disk from a snapshot</a:t>
            </a:r>
          </a:p>
        </p:txBody>
      </p:sp>
      <p:sp>
        <p:nvSpPr>
          <p:cNvPr id="3" name="Content Placeholder 2">
            <a:extLst>
              <a:ext uri="{FF2B5EF4-FFF2-40B4-BE49-F238E27FC236}">
                <a16:creationId xmlns:a16="http://schemas.microsoft.com/office/drawing/2014/main" id="{93AEEC9F-418F-4AD6-9F9D-4C58F5C96971}"/>
              </a:ext>
            </a:extLst>
          </p:cNvPr>
          <p:cNvSpPr>
            <a:spLocks noGrp="1"/>
          </p:cNvSpPr>
          <p:nvPr>
            <p:ph idx="1"/>
          </p:nvPr>
        </p:nvSpPr>
        <p:spPr>
          <a:xfrm>
            <a:off x="191069" y="755118"/>
            <a:ext cx="8873556" cy="2047224"/>
          </a:xfrm>
        </p:spPr>
        <p:txBody>
          <a:bodyPr/>
          <a:lstStyle/>
          <a:p>
            <a:pPr marL="0" indent="0">
              <a:buNone/>
            </a:pPr>
            <a:r>
              <a:rPr lang="en-GB" sz="1400" u="sng" dirty="0"/>
              <a:t>Create snapshot</a:t>
            </a:r>
          </a:p>
          <a:p>
            <a:pPr marL="457200" indent="-457200">
              <a:buFont typeface="+mj-lt"/>
              <a:buAutoNum type="arabicPeriod"/>
            </a:pPr>
            <a:r>
              <a:rPr lang="en-GB" sz="1400" dirty="0"/>
              <a:t>Deallocate the VM (stopping it) and create a snapshot of the data disk</a:t>
            </a:r>
          </a:p>
          <a:p>
            <a:pPr marL="0" indent="0">
              <a:buNone/>
            </a:pPr>
            <a:endParaRPr lang="en-GB" sz="1400" u="sng" dirty="0"/>
          </a:p>
          <a:p>
            <a:pPr marL="0" indent="0">
              <a:buNone/>
            </a:pPr>
            <a:endParaRPr lang="en-GB" sz="1400" u="sng" dirty="0"/>
          </a:p>
          <a:p>
            <a:pPr marL="0" indent="0">
              <a:buNone/>
            </a:pPr>
            <a:endParaRPr lang="en-GB" sz="1400" u="sng" dirty="0"/>
          </a:p>
          <a:p>
            <a:pPr marL="0" indent="0">
              <a:buNone/>
            </a:pPr>
            <a:endParaRPr lang="en-GB" sz="1400" u="sng" dirty="0"/>
          </a:p>
          <a:p>
            <a:pPr marL="0" indent="0">
              <a:buNone/>
            </a:pPr>
            <a:endParaRPr lang="en-GB" sz="1400" u="sng" dirty="0"/>
          </a:p>
          <a:p>
            <a:pPr marL="0" indent="0">
              <a:buNone/>
            </a:pPr>
            <a:endParaRPr lang="en-GB" sz="1400" u="sng" dirty="0"/>
          </a:p>
          <a:p>
            <a:pPr marL="0" indent="0">
              <a:buNone/>
            </a:pPr>
            <a:endParaRPr lang="en-GB" sz="1400" u="sng" dirty="0"/>
          </a:p>
          <a:p>
            <a:pPr marL="0" indent="0">
              <a:buNone/>
            </a:pPr>
            <a:endParaRPr lang="en-GB" sz="1400" u="sng" dirty="0"/>
          </a:p>
          <a:p>
            <a:pPr marL="0" indent="0">
              <a:buNone/>
            </a:pPr>
            <a:endParaRPr lang="en-GB" sz="700" u="sng" dirty="0"/>
          </a:p>
          <a:p>
            <a:pPr marL="0" indent="0">
              <a:buNone/>
            </a:pPr>
            <a:r>
              <a:rPr lang="en-GB" sz="1400" u="sng" dirty="0"/>
              <a:t>Restore Data Disk</a:t>
            </a:r>
          </a:p>
          <a:p>
            <a:pPr marL="457200" indent="-457200">
              <a:buFont typeface="+mj-lt"/>
              <a:buAutoNum type="arabicPeriod"/>
            </a:pPr>
            <a:r>
              <a:rPr lang="en-GB" sz="1400" dirty="0"/>
              <a:t>Deallocate the VM (not shown)  and detach the current data disk we are replacing</a:t>
            </a:r>
          </a:p>
          <a:p>
            <a:pPr marL="457200" indent="-457200">
              <a:buFont typeface="+mj-lt"/>
              <a:buAutoNum type="arabicPeriod"/>
            </a:pPr>
            <a:r>
              <a:rPr lang="en-GB" sz="1400" dirty="0"/>
              <a:t>Create a new data disk from the snapshot</a:t>
            </a:r>
          </a:p>
          <a:p>
            <a:pPr marL="457200" indent="-457200">
              <a:buFont typeface="+mj-lt"/>
              <a:buAutoNum type="arabicPeriod"/>
            </a:pPr>
            <a:r>
              <a:rPr lang="en-GB" sz="1400" dirty="0"/>
              <a:t>Attach the new data disk to the VM </a:t>
            </a:r>
          </a:p>
        </p:txBody>
      </p:sp>
      <p:sp>
        <p:nvSpPr>
          <p:cNvPr id="4" name="Footer Placeholder 3">
            <a:extLst>
              <a:ext uri="{FF2B5EF4-FFF2-40B4-BE49-F238E27FC236}">
                <a16:creationId xmlns:a16="http://schemas.microsoft.com/office/drawing/2014/main" id="{89C92D6C-AD48-4DA0-8FAC-B24AC90E168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FDF1684-917E-46DE-845E-1AA3024464A9}"/>
              </a:ext>
            </a:extLst>
          </p:cNvPr>
          <p:cNvSpPr txBox="1"/>
          <p:nvPr/>
        </p:nvSpPr>
        <p:spPr>
          <a:xfrm>
            <a:off x="101139" y="1347682"/>
            <a:ext cx="8941721" cy="2031325"/>
          </a:xfrm>
          <a:prstGeom prst="rect">
            <a:avLst/>
          </a:prstGeom>
          <a:solidFill>
            <a:srgbClr val="000000"/>
          </a:solidFill>
        </p:spPr>
        <p:txBody>
          <a:bodyPr wrap="square" rtlCol="0">
            <a:spAutoFit/>
          </a:bodyPr>
          <a:lstStyle/>
          <a:p>
            <a:r>
              <a:rPr lang="en-GB" u="sng" dirty="0">
                <a:solidFill>
                  <a:schemeClr val="bg1"/>
                </a:solidFill>
              </a:rPr>
              <a:t>LIST THE DATA DISKS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"[?contains(name,'</a:t>
            </a:r>
            <a:r>
              <a:rPr lang="en-GB" dirty="0" err="1">
                <a:solidFill>
                  <a:srgbClr val="FFC000"/>
                </a:solidFill>
              </a:rPr>
              <a:t>myVM</a:t>
            </a:r>
            <a:r>
              <a:rPr lang="en-GB" dirty="0">
                <a:solidFill>
                  <a:schemeClr val="accent1">
                    <a:lumMod val="50000"/>
                  </a:schemeClr>
                </a:solidFill>
              </a:rPr>
              <a:t>')].[name]“ --output </a:t>
            </a:r>
            <a:r>
              <a:rPr lang="en-GB" dirty="0" err="1">
                <a:solidFill>
                  <a:schemeClr val="accent1">
                    <a:lumMod val="50000"/>
                  </a:schemeClr>
                </a:solidFill>
              </a:rPr>
              <a:t>tsv</a:t>
            </a:r>
            <a:endParaRPr lang="en-GB" dirty="0">
              <a:solidFill>
                <a:schemeClr val="accent1">
                  <a:lumMod val="50000"/>
                </a:schemeClr>
              </a:solidFill>
            </a:endParaRPr>
          </a:p>
          <a:p>
            <a:r>
              <a:rPr lang="en-GB" dirty="0" err="1">
                <a:solidFill>
                  <a:schemeClr val="bg1"/>
                </a:solidFill>
              </a:rPr>
              <a:t>myDataDisk</a:t>
            </a:r>
            <a:r>
              <a:rPr lang="en-GB" dirty="0">
                <a:solidFill>
                  <a:schemeClr val="bg1"/>
                </a:solidFill>
              </a:rPr>
              <a:t>   </a:t>
            </a:r>
          </a:p>
          <a:p>
            <a:r>
              <a:rPr lang="en-GB" u="sng" dirty="0">
                <a:solidFill>
                  <a:schemeClr val="bg1"/>
                </a:solidFill>
              </a:rPr>
              <a:t>CREATE THE SNAPSHOT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deallocate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snapshot create --name </a:t>
            </a:r>
            <a:r>
              <a:rPr lang="en-GB" dirty="0" err="1">
                <a:solidFill>
                  <a:srgbClr val="FFC000"/>
                </a:solidFill>
              </a:rPr>
              <a:t>mySnapshot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--source </a:t>
            </a:r>
            <a:r>
              <a:rPr lang="en-GB" dirty="0" err="1">
                <a:solidFill>
                  <a:srgbClr val="FFC000"/>
                </a:solidFill>
              </a:rPr>
              <a:t>myDataDisk</a:t>
            </a:r>
            <a:r>
              <a:rPr lang="en-GB" dirty="0">
                <a:solidFill>
                  <a:schemeClr val="accent1">
                    <a:lumMod val="50000"/>
                  </a:schemeClr>
                </a:solidFill>
              </a:rPr>
              <a:t> </a:t>
            </a:r>
          </a:p>
        </p:txBody>
      </p:sp>
      <p:sp>
        <p:nvSpPr>
          <p:cNvPr id="6" name="TextBox 5">
            <a:extLst>
              <a:ext uri="{FF2B5EF4-FFF2-40B4-BE49-F238E27FC236}">
                <a16:creationId xmlns:a16="http://schemas.microsoft.com/office/drawing/2014/main" id="{679806A7-0CD6-4769-BC05-38255BF8F380}"/>
              </a:ext>
            </a:extLst>
          </p:cNvPr>
          <p:cNvSpPr txBox="1"/>
          <p:nvPr/>
        </p:nvSpPr>
        <p:spPr>
          <a:xfrm>
            <a:off x="5084233" y="582940"/>
            <a:ext cx="3958627" cy="523220"/>
          </a:xfrm>
          <a:prstGeom prst="rect">
            <a:avLst/>
          </a:prstGeom>
          <a:noFill/>
        </p:spPr>
        <p:txBody>
          <a:bodyPr wrap="square" rtlCol="0">
            <a:spAutoFit/>
          </a:bodyPr>
          <a:lstStyle/>
          <a:p>
            <a:r>
              <a:rPr lang="en-GB" sz="1400" i="1" dirty="0"/>
              <a:t>https://docs.microsoft.com/en-us/azure/virtual-machines/linux/tutorial-manage-disks</a:t>
            </a:r>
          </a:p>
        </p:txBody>
      </p:sp>
      <p:sp>
        <p:nvSpPr>
          <p:cNvPr id="8" name="TextBox 7">
            <a:extLst>
              <a:ext uri="{FF2B5EF4-FFF2-40B4-BE49-F238E27FC236}">
                <a16:creationId xmlns:a16="http://schemas.microsoft.com/office/drawing/2014/main" id="{CA678314-2893-D3F9-0D43-21252AF3FD50}"/>
              </a:ext>
            </a:extLst>
          </p:cNvPr>
          <p:cNvSpPr txBox="1"/>
          <p:nvPr/>
        </p:nvSpPr>
        <p:spPr>
          <a:xfrm>
            <a:off x="79374" y="4530216"/>
            <a:ext cx="8941721" cy="2308324"/>
          </a:xfrm>
          <a:prstGeom prst="rect">
            <a:avLst/>
          </a:prstGeom>
          <a:solidFill>
            <a:srgbClr val="000000"/>
          </a:solidFill>
        </p:spPr>
        <p:txBody>
          <a:bodyPr wrap="square" rtlCol="0">
            <a:spAutoFit/>
          </a:bodyPr>
          <a:lstStyle/>
          <a:p>
            <a:r>
              <a:rPr lang="en-GB" u="sng" dirty="0">
                <a:solidFill>
                  <a:schemeClr val="bg1"/>
                </a:solidFill>
              </a:rPr>
              <a:t>DETACH THE CURRENT DATA DISK FROM THE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disk detach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--name </a:t>
            </a:r>
            <a:r>
              <a:rPr lang="en-GB" dirty="0" err="1">
                <a:solidFill>
                  <a:srgbClr val="FFC000"/>
                </a:solidFill>
              </a:rPr>
              <a:t>myDataDisk</a:t>
            </a:r>
            <a:endParaRPr lang="en-GB" dirty="0">
              <a:solidFill>
                <a:schemeClr val="accent1">
                  <a:lumMod val="50000"/>
                </a:schemeClr>
              </a:solidFill>
            </a:endParaRPr>
          </a:p>
          <a:p>
            <a:r>
              <a:rPr lang="en-GB" u="sng" dirty="0">
                <a:solidFill>
                  <a:schemeClr val="bg1"/>
                </a:solidFill>
              </a:rPr>
              <a:t>CREATE A NEW DATA DISK FROM THE SNAPSHOT AND ATTACH IT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rgbClr val="FFC000"/>
                </a:solidFill>
              </a:rPr>
              <a:t>myDataDisk2</a:t>
            </a:r>
            <a:r>
              <a:rPr lang="en-GB" dirty="0">
                <a:solidFill>
                  <a:schemeClr val="accent1">
                    <a:lumMod val="50000"/>
                  </a:schemeClr>
                </a:solidFill>
              </a:rPr>
              <a:t> --source </a:t>
            </a:r>
            <a:r>
              <a:rPr lang="en-GB" dirty="0" err="1">
                <a:solidFill>
                  <a:srgbClr val="FFC000"/>
                </a:solidFill>
              </a:rPr>
              <a:t>mySnapshot</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disk attach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--name </a:t>
            </a:r>
            <a:r>
              <a:rPr lang="en-GB" dirty="0" err="1">
                <a:solidFill>
                  <a:srgbClr val="FFC000"/>
                </a:solidFill>
              </a:rPr>
              <a:t>myDataDisk</a:t>
            </a:r>
            <a:endParaRPr lang="en-GB" dirty="0">
              <a:solidFill>
                <a:schemeClr val="accent6">
                  <a:lumMod val="40000"/>
                  <a:lumOff val="60000"/>
                </a:schemeClr>
              </a:solidFill>
            </a:endParaRPr>
          </a:p>
        </p:txBody>
      </p:sp>
      <p:sp>
        <p:nvSpPr>
          <p:cNvPr id="12" name="TextBox 11">
            <a:extLst>
              <a:ext uri="{FF2B5EF4-FFF2-40B4-BE49-F238E27FC236}">
                <a16:creationId xmlns:a16="http://schemas.microsoft.com/office/drawing/2014/main" id="{2EBEB16B-C259-53F8-006F-AEA265A4D7C2}"/>
              </a:ext>
            </a:extLst>
          </p:cNvPr>
          <p:cNvSpPr txBox="1"/>
          <p:nvPr/>
        </p:nvSpPr>
        <p:spPr>
          <a:xfrm>
            <a:off x="1527175" y="5117980"/>
            <a:ext cx="6493829" cy="307777"/>
          </a:xfrm>
          <a:prstGeom prst="rect">
            <a:avLst/>
          </a:prstGeom>
          <a:noFill/>
        </p:spPr>
        <p:txBody>
          <a:bodyPr wrap="none" rtlCol="0">
            <a:spAutoFit/>
          </a:bodyPr>
          <a:lstStyle/>
          <a:p>
            <a:r>
              <a:rPr lang="en-GB" sz="1400" i="1" dirty="0">
                <a:solidFill>
                  <a:schemeClr val="bg1"/>
                </a:solidFill>
              </a:rPr>
              <a:t>You can now delete the this disk if you wish, remember you all still paying for it!!</a:t>
            </a:r>
          </a:p>
        </p:txBody>
      </p:sp>
    </p:spTree>
    <p:extLst>
      <p:ext uri="{BB962C8B-B14F-4D97-AF65-F5344CB8AC3E}">
        <p14:creationId xmlns:p14="http://schemas.microsoft.com/office/powerpoint/2010/main" val="1596183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191069"/>
            <a:ext cx="8686800" cy="6059606"/>
          </a:xfrm>
        </p:spPr>
        <p:txBody>
          <a:bodyPr/>
          <a:lstStyle/>
          <a:p>
            <a:r>
              <a:rPr lang="en-US" altLang="en-US" sz="4000" dirty="0"/>
              <a:t>Building an Image</a:t>
            </a:r>
          </a:p>
        </p:txBody>
      </p:sp>
    </p:spTree>
    <p:extLst>
      <p:ext uri="{BB962C8B-B14F-4D97-AF65-F5344CB8AC3E}">
        <p14:creationId xmlns:p14="http://schemas.microsoft.com/office/powerpoint/2010/main" val="417301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503C-DCAE-D3ED-A745-4420B4737734}"/>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6DF19B0D-9DAA-A227-0EFE-C93D4D8CB20D}"/>
              </a:ext>
            </a:extLst>
          </p:cNvPr>
          <p:cNvSpPr>
            <a:spLocks noGrp="1"/>
          </p:cNvSpPr>
          <p:nvPr>
            <p:ph idx="1"/>
          </p:nvPr>
        </p:nvSpPr>
        <p:spPr>
          <a:xfrm>
            <a:off x="464820" y="844550"/>
            <a:ext cx="8328660" cy="4994275"/>
          </a:xfrm>
        </p:spPr>
        <p:txBody>
          <a:bodyPr/>
          <a:lstStyle/>
          <a:p>
            <a:r>
              <a:rPr lang="en-GB" dirty="0"/>
              <a:t>If you have ever installed an Operating System (OS) before you may have come across “ISO” files</a:t>
            </a:r>
          </a:p>
          <a:p>
            <a:r>
              <a:rPr lang="en-GB" dirty="0"/>
              <a:t>You </a:t>
            </a:r>
            <a:r>
              <a:rPr lang="en-GB" b="1" u="sng" dirty="0"/>
              <a:t>cannot </a:t>
            </a:r>
            <a:r>
              <a:rPr lang="en-GB" dirty="0"/>
              <a:t>create an Azure VM from an ISO file. </a:t>
            </a:r>
          </a:p>
          <a:p>
            <a:r>
              <a:rPr lang="en-GB" dirty="0"/>
              <a:t>You can only create VMs from:</a:t>
            </a:r>
          </a:p>
          <a:p>
            <a:pPr lvl="1"/>
            <a:r>
              <a:rPr lang="en-GB" dirty="0"/>
              <a:t>Virtual Hard Drive (VHD) files</a:t>
            </a:r>
          </a:p>
          <a:p>
            <a:pPr lvl="1"/>
            <a:r>
              <a:rPr lang="en-GB" dirty="0"/>
              <a:t>Managed Disks</a:t>
            </a:r>
          </a:p>
          <a:p>
            <a:pPr lvl="1"/>
            <a:r>
              <a:rPr lang="en-GB" dirty="0"/>
              <a:t>Managed Disk Images/Snapshots.</a:t>
            </a:r>
          </a:p>
          <a:p>
            <a:endParaRPr lang="en-GB" dirty="0"/>
          </a:p>
          <a:p>
            <a:r>
              <a:rPr lang="en-GB" dirty="0"/>
              <a:t>If you want to use an ISO file in Azure you would need to:</a:t>
            </a:r>
          </a:p>
          <a:p>
            <a:pPr lvl="1"/>
            <a:r>
              <a:rPr lang="en-GB" dirty="0"/>
              <a:t>Use something like </a:t>
            </a:r>
            <a:r>
              <a:rPr lang="en-GB" dirty="0" err="1"/>
              <a:t>HyperV</a:t>
            </a:r>
            <a:r>
              <a:rPr lang="en-GB" dirty="0"/>
              <a:t> on premises to create a VM.</a:t>
            </a:r>
          </a:p>
          <a:p>
            <a:pPr lvl="1"/>
            <a:r>
              <a:rPr lang="en-GB" dirty="0"/>
              <a:t>Export the VHD</a:t>
            </a:r>
          </a:p>
          <a:p>
            <a:pPr lvl="1"/>
            <a:r>
              <a:rPr lang="en-GB" dirty="0"/>
              <a:t>Convert the VHD to Azure format</a:t>
            </a:r>
          </a:p>
          <a:p>
            <a:pPr lvl="1"/>
            <a:r>
              <a:rPr lang="en-GB" dirty="0"/>
              <a:t>Import the VHD file into Azure</a:t>
            </a:r>
          </a:p>
          <a:p>
            <a:endParaRPr lang="en-GB" dirty="0"/>
          </a:p>
          <a:p>
            <a:r>
              <a:rPr lang="en-GB" dirty="0">
                <a:solidFill>
                  <a:srgbClr val="FF0000"/>
                </a:solidFill>
              </a:rPr>
              <a:t>Typically, the marketplace contains images for all the OSs you will ever need to use</a:t>
            </a:r>
          </a:p>
        </p:txBody>
      </p:sp>
      <p:sp>
        <p:nvSpPr>
          <p:cNvPr id="4" name="Footer Placeholder 3">
            <a:extLst>
              <a:ext uri="{FF2B5EF4-FFF2-40B4-BE49-F238E27FC236}">
                <a16:creationId xmlns:a16="http://schemas.microsoft.com/office/drawing/2014/main" id="{890BF899-F84B-5BAF-9FD8-93DAE7FDECE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852167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3A270-0788-429C-A694-F39174483C22}"/>
              </a:ext>
            </a:extLst>
          </p:cNvPr>
          <p:cNvSpPr>
            <a:spLocks noGrp="1"/>
          </p:cNvSpPr>
          <p:nvPr>
            <p:ph type="title"/>
          </p:nvPr>
        </p:nvSpPr>
        <p:spPr>
          <a:xfrm>
            <a:off x="257175" y="0"/>
            <a:ext cx="8686800" cy="573206"/>
          </a:xfrm>
        </p:spPr>
        <p:txBody>
          <a:bodyPr/>
          <a:lstStyle/>
          <a:p>
            <a:r>
              <a:rPr lang="en-GB" dirty="0"/>
              <a:t>Making a Custom Image</a:t>
            </a:r>
          </a:p>
        </p:txBody>
      </p:sp>
      <p:sp>
        <p:nvSpPr>
          <p:cNvPr id="3" name="Content Placeholder 2">
            <a:extLst>
              <a:ext uri="{FF2B5EF4-FFF2-40B4-BE49-F238E27FC236}">
                <a16:creationId xmlns:a16="http://schemas.microsoft.com/office/drawing/2014/main" id="{90DEF07A-5C6B-434A-B15B-E719F2FDEAAE}"/>
              </a:ext>
            </a:extLst>
          </p:cNvPr>
          <p:cNvSpPr>
            <a:spLocks noGrp="1"/>
          </p:cNvSpPr>
          <p:nvPr>
            <p:ph idx="1"/>
          </p:nvPr>
        </p:nvSpPr>
        <p:spPr>
          <a:xfrm>
            <a:off x="322997" y="573206"/>
            <a:ext cx="8529851" cy="5265620"/>
          </a:xfrm>
        </p:spPr>
        <p:txBody>
          <a:bodyPr/>
          <a:lstStyle/>
          <a:p>
            <a:r>
              <a:rPr lang="en-GB" dirty="0"/>
              <a:t>You can create images from any OS disk source from the same region, including a virtual machine ID (or name), OS disk blob URI, managed OS disk ID (or name) or an OS snapshot ID (or name)</a:t>
            </a:r>
          </a:p>
          <a:p>
            <a:r>
              <a:rPr lang="en-GB" dirty="0"/>
              <a:t>Techniques:</a:t>
            </a:r>
          </a:p>
          <a:p>
            <a:pPr marL="457200" indent="-457200">
              <a:buFont typeface="+mj-lt"/>
              <a:buAutoNum type="arabicPeriod"/>
            </a:pPr>
            <a:r>
              <a:rPr lang="en-GB" dirty="0"/>
              <a:t>Create a </a:t>
            </a:r>
            <a:r>
              <a:rPr lang="en-GB" b="1" dirty="0"/>
              <a:t>generalised image </a:t>
            </a:r>
            <a:r>
              <a:rPr lang="en-GB" dirty="0"/>
              <a:t>from a virtual machine</a:t>
            </a:r>
          </a:p>
          <a:p>
            <a:pPr marL="857250" lvl="1" indent="-457200">
              <a:buFont typeface="Wingdings" panose="05000000000000000000" pitchFamily="2" charset="2"/>
              <a:buChar char="v"/>
            </a:pPr>
            <a:r>
              <a:rPr lang="en-GB" dirty="0"/>
              <a:t>These are used to make multiple VMs</a:t>
            </a:r>
          </a:p>
          <a:p>
            <a:pPr marL="457200" indent="-457200">
              <a:buFont typeface="+mj-lt"/>
              <a:buAutoNum type="arabicPeriod"/>
            </a:pPr>
            <a:r>
              <a:rPr lang="en-GB" dirty="0"/>
              <a:t>Create a </a:t>
            </a:r>
            <a:r>
              <a:rPr lang="en-GB" b="1" dirty="0"/>
              <a:t>specialised image </a:t>
            </a:r>
            <a:r>
              <a:rPr lang="en-GB" dirty="0"/>
              <a:t>from a snapshot or managed disk</a:t>
            </a:r>
          </a:p>
          <a:p>
            <a:pPr marL="857250" lvl="1" indent="-457200">
              <a:buFont typeface="Wingdings" panose="05000000000000000000" pitchFamily="2" charset="2"/>
              <a:buChar char="v"/>
            </a:pPr>
            <a:r>
              <a:rPr lang="en-GB" dirty="0"/>
              <a:t>These are typically used to create just one VM, such as replacing a dead VM. </a:t>
            </a:r>
          </a:p>
          <a:p>
            <a:pPr marL="857250" lvl="1" indent="-457200">
              <a:buFont typeface="Wingdings" panose="05000000000000000000" pitchFamily="2" charset="2"/>
              <a:buChar char="v"/>
            </a:pPr>
            <a:r>
              <a:rPr lang="en-GB" dirty="0"/>
              <a:t>If you create multiple VMs with this image you have fiddle with the config of each of these VMs to make them unique such as changing the hostnames and network settings</a:t>
            </a:r>
          </a:p>
        </p:txBody>
      </p:sp>
      <p:sp>
        <p:nvSpPr>
          <p:cNvPr id="4" name="Footer Placeholder 3">
            <a:extLst>
              <a:ext uri="{FF2B5EF4-FFF2-40B4-BE49-F238E27FC236}">
                <a16:creationId xmlns:a16="http://schemas.microsoft.com/office/drawing/2014/main" id="{0FF5B4C4-9968-43D2-8A4B-6F4B03C9961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28B6041-6266-44B4-B2D6-769E9AE992E3}"/>
              </a:ext>
            </a:extLst>
          </p:cNvPr>
          <p:cNvSpPr txBox="1"/>
          <p:nvPr/>
        </p:nvSpPr>
        <p:spPr>
          <a:xfrm>
            <a:off x="101139" y="4467789"/>
            <a:ext cx="8941721" cy="2308324"/>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myVm</a:t>
            </a:r>
            <a:r>
              <a:rPr lang="en-GB" dirty="0">
                <a:solidFill>
                  <a:srgbClr val="FFC000"/>
                </a:solidFill>
              </a:rPr>
              <a:t>    </a:t>
            </a:r>
            <a:r>
              <a:rPr lang="en-GB" dirty="0">
                <a:solidFill>
                  <a:srgbClr val="FF0000"/>
                </a:solidFill>
                <a:sym typeface="Wingdings" panose="05000000000000000000" pitchFamily="2" charset="2"/>
              </a:rPr>
              <a:t> from a VM</a:t>
            </a:r>
            <a:endParaRPr lang="en-GB" dirty="0">
              <a:solidFill>
                <a:srgbClr val="FF0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mySnapshot</a:t>
            </a:r>
            <a:r>
              <a:rPr lang="en-GB" dirty="0">
                <a:solidFill>
                  <a:srgbClr val="FFC000"/>
                </a:solidFill>
              </a:rPr>
              <a:t>   </a:t>
            </a:r>
            <a:r>
              <a:rPr lang="en-GB" dirty="0">
                <a:solidFill>
                  <a:srgbClr val="FF0000"/>
                </a:solidFill>
                <a:sym typeface="Wingdings" panose="05000000000000000000" pitchFamily="2" charset="2"/>
              </a:rPr>
              <a:t> from a Snapshot of an OS VHD</a:t>
            </a:r>
            <a:endParaRPr lang="en-GB" dirty="0">
              <a:solidFill>
                <a:srgbClr val="FFC000"/>
              </a:solidFill>
            </a:endParaRPr>
          </a:p>
          <a:p>
            <a:r>
              <a:rPr lang="en-GB" dirty="0">
                <a:solidFill>
                  <a:schemeClr val="bg1"/>
                </a:solidFill>
              </a:rPr>
              <a:t>$ </a:t>
            </a:r>
            <a:r>
              <a:rPr lang="en-GB" dirty="0" err="1">
                <a:solidFill>
                  <a:schemeClr val="accent6">
                    <a:lumMod val="60000"/>
                    <a:lumOff val="40000"/>
                  </a:schemeClr>
                </a:solidFill>
              </a:rPr>
              <a:t>osdiskId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r>
              <a:rPr lang="en-GB" dirty="0">
                <a:solidFill>
                  <a:schemeClr val="accent1">
                    <a:lumMod val="50000"/>
                  </a:schemeClr>
                </a:solidFill>
              </a:rPr>
              <a:t> –query "storageProfile.osDisk.managedDisk.id"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chemeClr val="accent6">
                    <a:lumMod val="60000"/>
                    <a:lumOff val="40000"/>
                  </a:schemeClr>
                </a:solidFill>
              </a:rPr>
              <a:t>osdiskId</a:t>
            </a:r>
            <a:r>
              <a:rPr lang="en-GB" dirty="0">
                <a:solidFill>
                  <a:schemeClr val="accent6">
                    <a:lumMod val="60000"/>
                    <a:lumOff val="40000"/>
                  </a:schemeClr>
                </a:solidFill>
              </a:rPr>
              <a:t>    </a:t>
            </a:r>
            <a:r>
              <a:rPr lang="en-GB" dirty="0">
                <a:solidFill>
                  <a:srgbClr val="FF0000"/>
                </a:solidFill>
                <a:sym typeface="Wingdings" panose="05000000000000000000" pitchFamily="2" charset="2"/>
              </a:rPr>
              <a:t> from a disk (in this example we use the Id rather than the name)</a:t>
            </a:r>
            <a:endParaRPr lang="en-GB" dirty="0">
              <a:solidFill>
                <a:srgbClr val="FF0000"/>
              </a:solidFill>
            </a:endParaRPr>
          </a:p>
        </p:txBody>
      </p:sp>
    </p:spTree>
    <p:extLst>
      <p:ext uri="{BB962C8B-B14F-4D97-AF65-F5344CB8AC3E}">
        <p14:creationId xmlns:p14="http://schemas.microsoft.com/office/powerpoint/2010/main" val="21391708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943E7-ED1C-4236-A274-09FFCE8DF796}"/>
              </a:ext>
            </a:extLst>
          </p:cNvPr>
          <p:cNvSpPr>
            <a:spLocks noGrp="1"/>
          </p:cNvSpPr>
          <p:nvPr>
            <p:ph type="title"/>
          </p:nvPr>
        </p:nvSpPr>
        <p:spPr/>
        <p:txBody>
          <a:bodyPr/>
          <a:lstStyle/>
          <a:p>
            <a:r>
              <a:rPr lang="en-GB" dirty="0"/>
              <a:t>Create Image from Existing VM</a:t>
            </a:r>
          </a:p>
        </p:txBody>
      </p:sp>
      <p:sp>
        <p:nvSpPr>
          <p:cNvPr id="3" name="Content Placeholder 2">
            <a:extLst>
              <a:ext uri="{FF2B5EF4-FFF2-40B4-BE49-F238E27FC236}">
                <a16:creationId xmlns:a16="http://schemas.microsoft.com/office/drawing/2014/main" id="{79866531-D91C-4AEF-B080-D0D7577E8CA6}"/>
              </a:ext>
            </a:extLst>
          </p:cNvPr>
          <p:cNvSpPr>
            <a:spLocks noGrp="1"/>
          </p:cNvSpPr>
          <p:nvPr>
            <p:ph idx="1"/>
          </p:nvPr>
        </p:nvSpPr>
        <p:spPr>
          <a:xfrm>
            <a:off x="1047750" y="1415845"/>
            <a:ext cx="7029450" cy="4422980"/>
          </a:xfrm>
        </p:spPr>
        <p:txBody>
          <a:bodyPr/>
          <a:lstStyle/>
          <a:p>
            <a:r>
              <a:rPr lang="en-GB" dirty="0"/>
              <a:t>The best way to create your own image is to create a VM using the OS of your choice from an existing image</a:t>
            </a:r>
          </a:p>
          <a:p>
            <a:r>
              <a:rPr lang="en-GB" dirty="0"/>
              <a:t>Install the software you require</a:t>
            </a:r>
          </a:p>
          <a:p>
            <a:r>
              <a:rPr lang="en-GB" dirty="0"/>
              <a:t>Test the software to make sure it all works</a:t>
            </a:r>
          </a:p>
          <a:p>
            <a:r>
              <a:rPr lang="en-GB" dirty="0"/>
              <a:t>Building the image:</a:t>
            </a:r>
          </a:p>
          <a:p>
            <a:pPr marL="857250" lvl="1" indent="-457200">
              <a:buFont typeface="+mj-lt"/>
              <a:buAutoNum type="arabicPeriod"/>
            </a:pPr>
            <a:r>
              <a:rPr lang="en-GB" sz="2000" dirty="0"/>
              <a:t>Generalise the installed OS</a:t>
            </a:r>
          </a:p>
          <a:p>
            <a:pPr marL="857250" lvl="1" indent="-457200">
              <a:buFont typeface="+mj-lt"/>
              <a:buAutoNum type="arabicPeriod"/>
            </a:pPr>
            <a:r>
              <a:rPr lang="en-GB" sz="2000" dirty="0"/>
              <a:t>Deallocate the VM</a:t>
            </a:r>
          </a:p>
          <a:p>
            <a:pPr marL="857250" lvl="1" indent="-457200">
              <a:buFont typeface="+mj-lt"/>
              <a:buAutoNum type="arabicPeriod"/>
            </a:pPr>
            <a:r>
              <a:rPr lang="en-GB" sz="2000" dirty="0"/>
              <a:t>Generalise the VM</a:t>
            </a:r>
          </a:p>
          <a:p>
            <a:pPr marL="857250" lvl="1" indent="-457200">
              <a:buFont typeface="+mj-lt"/>
              <a:buAutoNum type="arabicPeriod"/>
            </a:pPr>
            <a:r>
              <a:rPr lang="en-GB" sz="2000" dirty="0"/>
              <a:t>Create the image</a:t>
            </a:r>
          </a:p>
          <a:p>
            <a:pPr marL="457200" indent="-457200">
              <a:buFont typeface="+mj-lt"/>
              <a:buAutoNum type="arabicPeriod"/>
            </a:pPr>
            <a:endParaRPr lang="en-GB" dirty="0"/>
          </a:p>
        </p:txBody>
      </p:sp>
      <p:sp>
        <p:nvSpPr>
          <p:cNvPr id="4" name="Footer Placeholder 3">
            <a:extLst>
              <a:ext uri="{FF2B5EF4-FFF2-40B4-BE49-F238E27FC236}">
                <a16:creationId xmlns:a16="http://schemas.microsoft.com/office/drawing/2014/main" id="{FA17B2B4-8DD2-43C0-96B3-67C4B43C13A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4FD9257-5C74-495D-B985-31A3EF597525}"/>
              </a:ext>
            </a:extLst>
          </p:cNvPr>
          <p:cNvSpPr txBox="1"/>
          <p:nvPr/>
        </p:nvSpPr>
        <p:spPr>
          <a:xfrm>
            <a:off x="2722400" y="6054670"/>
            <a:ext cx="6221575" cy="307777"/>
          </a:xfrm>
          <a:prstGeom prst="rect">
            <a:avLst/>
          </a:prstGeom>
          <a:noFill/>
        </p:spPr>
        <p:txBody>
          <a:bodyPr wrap="none" rtlCol="0">
            <a:spAutoFit/>
          </a:bodyPr>
          <a:lstStyle/>
          <a:p>
            <a:r>
              <a:rPr lang="en-GB" sz="1400" i="1" dirty="0"/>
              <a:t>https://docs.microsoft.com/en-us/azure/virtual-machines/linux/capture-image</a:t>
            </a:r>
          </a:p>
        </p:txBody>
      </p:sp>
      <p:sp>
        <p:nvSpPr>
          <p:cNvPr id="6" name="TextBox 5">
            <a:extLst>
              <a:ext uri="{FF2B5EF4-FFF2-40B4-BE49-F238E27FC236}">
                <a16:creationId xmlns:a16="http://schemas.microsoft.com/office/drawing/2014/main" id="{EFA54518-4C1E-427E-8B3B-DFA0B7A880E5}"/>
              </a:ext>
            </a:extLst>
          </p:cNvPr>
          <p:cNvSpPr txBox="1"/>
          <p:nvPr/>
        </p:nvSpPr>
        <p:spPr>
          <a:xfrm>
            <a:off x="5960008" y="3102314"/>
            <a:ext cx="2983967" cy="1477328"/>
          </a:xfrm>
          <a:prstGeom prst="rect">
            <a:avLst/>
          </a:prstGeom>
          <a:noFill/>
        </p:spPr>
        <p:txBody>
          <a:bodyPr wrap="square" rtlCol="0">
            <a:spAutoFit/>
          </a:bodyPr>
          <a:lstStyle/>
          <a:p>
            <a:r>
              <a:rPr lang="en-GB" u="sng" dirty="0">
                <a:solidFill>
                  <a:srgbClr val="FF0000"/>
                </a:solidFill>
              </a:rPr>
              <a:t>WARNING: </a:t>
            </a:r>
          </a:p>
          <a:p>
            <a:r>
              <a:rPr lang="en-GB" dirty="0">
                <a:solidFill>
                  <a:srgbClr val="FF0000"/>
                </a:solidFill>
              </a:rPr>
              <a:t>Generalising an OS makes the VM unusable.</a:t>
            </a:r>
          </a:p>
          <a:p>
            <a:r>
              <a:rPr lang="en-GB" dirty="0">
                <a:solidFill>
                  <a:srgbClr val="FF0000"/>
                </a:solidFill>
              </a:rPr>
              <a:t>Take a snapshot of the OS first (see later note)</a:t>
            </a:r>
          </a:p>
        </p:txBody>
      </p:sp>
    </p:spTree>
    <p:extLst>
      <p:ext uri="{BB962C8B-B14F-4D97-AF65-F5344CB8AC3E}">
        <p14:creationId xmlns:p14="http://schemas.microsoft.com/office/powerpoint/2010/main" val="1051126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A2AA-17A5-4DA9-B475-F09FB614A5D6}"/>
              </a:ext>
            </a:extLst>
          </p:cNvPr>
          <p:cNvSpPr>
            <a:spLocks noGrp="1"/>
          </p:cNvSpPr>
          <p:nvPr>
            <p:ph type="title"/>
          </p:nvPr>
        </p:nvSpPr>
        <p:spPr/>
        <p:txBody>
          <a:bodyPr/>
          <a:lstStyle/>
          <a:p>
            <a:r>
              <a:rPr lang="en-GB" dirty="0"/>
              <a:t>Generalising an Image</a:t>
            </a:r>
          </a:p>
        </p:txBody>
      </p:sp>
      <p:sp>
        <p:nvSpPr>
          <p:cNvPr id="3" name="Content Placeholder 2">
            <a:extLst>
              <a:ext uri="{FF2B5EF4-FFF2-40B4-BE49-F238E27FC236}">
                <a16:creationId xmlns:a16="http://schemas.microsoft.com/office/drawing/2014/main" id="{F50FFC57-D3F3-4FFC-A87B-4DE4D98864FA}"/>
              </a:ext>
            </a:extLst>
          </p:cNvPr>
          <p:cNvSpPr>
            <a:spLocks noGrp="1"/>
          </p:cNvSpPr>
          <p:nvPr>
            <p:ph idx="1"/>
          </p:nvPr>
        </p:nvSpPr>
        <p:spPr>
          <a:xfrm>
            <a:off x="257175" y="791497"/>
            <a:ext cx="8629650" cy="2536722"/>
          </a:xfrm>
        </p:spPr>
        <p:txBody>
          <a:bodyPr/>
          <a:lstStyle/>
          <a:p>
            <a:r>
              <a:rPr lang="en-GB" dirty="0"/>
              <a:t>Generalising removes machine specific information from an OS installation, such as all your personal account and security information, so that the image can be safely used to create multiple VMs.</a:t>
            </a:r>
          </a:p>
          <a:p>
            <a:pPr lvl="1"/>
            <a:r>
              <a:rPr lang="en-GB" dirty="0"/>
              <a:t>Although, optional when creating an image for an Azure Shared Image Gallery typically you want to create a generalised image anyway. Specialised images can start quicker since they are not booting up from scratch, but they come with a number of limitations. </a:t>
            </a:r>
          </a:p>
          <a:p>
            <a:pPr lvl="1"/>
            <a:r>
              <a:rPr lang="en-GB" dirty="0"/>
              <a:t>Mandatory when creating a managed image outside of a gallery.</a:t>
            </a:r>
          </a:p>
          <a:p>
            <a:pPr lvl="1"/>
            <a:r>
              <a:rPr lang="en-GB" b="1" dirty="0">
                <a:solidFill>
                  <a:srgbClr val="FF0000"/>
                </a:solidFill>
              </a:rPr>
              <a:t>CAREFUL:</a:t>
            </a:r>
            <a:r>
              <a:rPr lang="en-GB" dirty="0"/>
              <a:t> </a:t>
            </a:r>
            <a:r>
              <a:rPr lang="en-GB" dirty="0">
                <a:solidFill>
                  <a:srgbClr val="FF0000"/>
                </a:solidFill>
              </a:rPr>
              <a:t>Once generalised the VM can only be used to create an image</a:t>
            </a:r>
          </a:p>
        </p:txBody>
      </p:sp>
      <p:sp>
        <p:nvSpPr>
          <p:cNvPr id="4" name="Footer Placeholder 3">
            <a:extLst>
              <a:ext uri="{FF2B5EF4-FFF2-40B4-BE49-F238E27FC236}">
                <a16:creationId xmlns:a16="http://schemas.microsoft.com/office/drawing/2014/main" id="{46528311-9863-4467-9DEE-FDA8C6D8B08C}"/>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E1107397-7325-4AA1-9AA5-F2C9743C054A}"/>
              </a:ext>
            </a:extLst>
          </p:cNvPr>
          <p:cNvSpPr txBox="1"/>
          <p:nvPr/>
        </p:nvSpPr>
        <p:spPr>
          <a:xfrm>
            <a:off x="3303320" y="6477994"/>
            <a:ext cx="5485797" cy="307777"/>
          </a:xfrm>
          <a:prstGeom prst="rect">
            <a:avLst/>
          </a:prstGeom>
          <a:noFill/>
        </p:spPr>
        <p:txBody>
          <a:bodyPr wrap="none" rtlCol="0">
            <a:spAutoFit/>
          </a:bodyPr>
          <a:lstStyle/>
          <a:p>
            <a:r>
              <a:rPr lang="en-GB" sz="1400" i="1" dirty="0"/>
              <a:t>https://docs.microsoft.com/en-us/azure/virtual-machines/generalize</a:t>
            </a:r>
          </a:p>
        </p:txBody>
      </p:sp>
      <p:sp>
        <p:nvSpPr>
          <p:cNvPr id="7" name="TextBox 6">
            <a:extLst>
              <a:ext uri="{FF2B5EF4-FFF2-40B4-BE49-F238E27FC236}">
                <a16:creationId xmlns:a16="http://schemas.microsoft.com/office/drawing/2014/main" id="{BC6E7688-FF7F-4E17-A3CE-D2482B88CDCA}"/>
              </a:ext>
            </a:extLst>
          </p:cNvPr>
          <p:cNvSpPr txBox="1"/>
          <p:nvPr/>
        </p:nvSpPr>
        <p:spPr>
          <a:xfrm>
            <a:off x="154241" y="3693531"/>
            <a:ext cx="4493343" cy="1477328"/>
          </a:xfrm>
          <a:prstGeom prst="rect">
            <a:avLst/>
          </a:prstGeom>
          <a:solidFill>
            <a:schemeClr val="accent6">
              <a:lumMod val="20000"/>
              <a:lumOff val="80000"/>
            </a:schemeClr>
          </a:solidFill>
          <a:ln w="19050">
            <a:solidFill>
              <a:schemeClr val="tx1"/>
            </a:solidFill>
          </a:ln>
        </p:spPr>
        <p:txBody>
          <a:bodyPr wrap="square" rtlCol="0">
            <a:spAutoFit/>
          </a:bodyPr>
          <a:lstStyle/>
          <a:p>
            <a:pPr marL="342900" indent="-342900">
              <a:buFont typeface="+mj-lt"/>
              <a:buAutoNum type="arabicPeriod"/>
            </a:pPr>
            <a:r>
              <a:rPr lang="en-GB" dirty="0"/>
              <a:t>Login to the Windows OS as admin</a:t>
            </a:r>
          </a:p>
          <a:p>
            <a:pPr marL="342900" indent="-342900">
              <a:buFont typeface="+mj-lt"/>
              <a:buAutoNum type="arabicPeriod"/>
            </a:pPr>
            <a:r>
              <a:rPr lang="en-GB" dirty="0"/>
              <a:t>Delete C:\Windows\Panther</a:t>
            </a:r>
          </a:p>
          <a:p>
            <a:pPr marL="342900" indent="-342900">
              <a:buFont typeface="+mj-lt"/>
              <a:buAutoNum type="arabicPeriod"/>
            </a:pPr>
            <a:r>
              <a:rPr lang="en-GB" dirty="0"/>
              <a:t>Use the </a:t>
            </a:r>
            <a:r>
              <a:rPr lang="en-GB" i="1" dirty="0" err="1"/>
              <a:t>sysprep</a:t>
            </a:r>
            <a:r>
              <a:rPr lang="en-GB" dirty="0"/>
              <a:t> command</a:t>
            </a:r>
            <a:br>
              <a:rPr lang="en-GB" dirty="0"/>
            </a:br>
            <a:r>
              <a:rPr lang="en-GB" dirty="0">
                <a:solidFill>
                  <a:schemeClr val="bg1"/>
                </a:solidFill>
                <a:highlight>
                  <a:srgbClr val="000000"/>
                </a:highlight>
              </a:rPr>
              <a:t>C:&gt; </a:t>
            </a:r>
            <a:r>
              <a:rPr lang="en-GB" dirty="0" err="1">
                <a:solidFill>
                  <a:schemeClr val="bg1"/>
                </a:solidFill>
                <a:highlight>
                  <a:srgbClr val="000000"/>
                </a:highlight>
              </a:rPr>
              <a:t>sysprep</a:t>
            </a:r>
            <a:r>
              <a:rPr lang="en-GB" dirty="0">
                <a:solidFill>
                  <a:schemeClr val="bg1"/>
                </a:solidFill>
                <a:highlight>
                  <a:srgbClr val="000000"/>
                </a:highlight>
              </a:rPr>
              <a:t> /generalize /</a:t>
            </a:r>
            <a:r>
              <a:rPr lang="en-GB" dirty="0" err="1">
                <a:solidFill>
                  <a:schemeClr val="bg1"/>
                </a:solidFill>
                <a:highlight>
                  <a:srgbClr val="000000"/>
                </a:highlight>
              </a:rPr>
              <a:t>oobe</a:t>
            </a:r>
            <a:r>
              <a:rPr lang="en-GB" dirty="0">
                <a:solidFill>
                  <a:schemeClr val="bg1"/>
                </a:solidFill>
                <a:highlight>
                  <a:srgbClr val="000000"/>
                </a:highlight>
              </a:rPr>
              <a:t> /shutdown</a:t>
            </a:r>
          </a:p>
        </p:txBody>
      </p:sp>
      <p:sp>
        <p:nvSpPr>
          <p:cNvPr id="8" name="TextBox 7">
            <a:extLst>
              <a:ext uri="{FF2B5EF4-FFF2-40B4-BE49-F238E27FC236}">
                <a16:creationId xmlns:a16="http://schemas.microsoft.com/office/drawing/2014/main" id="{677BD7B3-A3E9-4813-A446-7E29DFF133A5}"/>
              </a:ext>
            </a:extLst>
          </p:cNvPr>
          <p:cNvSpPr txBox="1"/>
          <p:nvPr/>
        </p:nvSpPr>
        <p:spPr>
          <a:xfrm>
            <a:off x="4647584" y="3693531"/>
            <a:ext cx="4045973" cy="1477328"/>
          </a:xfrm>
          <a:prstGeom prst="rect">
            <a:avLst/>
          </a:prstGeom>
          <a:solidFill>
            <a:schemeClr val="accent6">
              <a:lumMod val="20000"/>
              <a:lumOff val="80000"/>
            </a:schemeClr>
          </a:solidFill>
          <a:ln w="19050">
            <a:solidFill>
              <a:schemeClr val="tx1"/>
            </a:solidFill>
          </a:ln>
        </p:spPr>
        <p:txBody>
          <a:bodyPr wrap="square" rtlCol="0">
            <a:spAutoFit/>
          </a:bodyPr>
          <a:lstStyle/>
          <a:p>
            <a:pPr marL="342900" indent="-342900">
              <a:buFont typeface="+mj-lt"/>
              <a:buAutoNum type="arabicPeriod"/>
            </a:pPr>
            <a:r>
              <a:rPr lang="en-GB" dirty="0"/>
              <a:t>SSH into the Linux OS</a:t>
            </a:r>
          </a:p>
          <a:p>
            <a:pPr marL="342900" indent="-342900">
              <a:buFont typeface="+mj-lt"/>
              <a:buAutoNum type="arabicPeriod"/>
            </a:pPr>
            <a:r>
              <a:rPr lang="en-GB" dirty="0"/>
              <a:t>Execute </a:t>
            </a:r>
            <a:r>
              <a:rPr lang="en-GB" dirty="0">
                <a:solidFill>
                  <a:schemeClr val="bg1"/>
                </a:solidFill>
                <a:highlight>
                  <a:srgbClr val="000000"/>
                </a:highlight>
              </a:rPr>
              <a:t>$ </a:t>
            </a:r>
            <a:r>
              <a:rPr lang="en-GB" dirty="0" err="1">
                <a:solidFill>
                  <a:schemeClr val="bg1"/>
                </a:solidFill>
                <a:highlight>
                  <a:srgbClr val="000000"/>
                </a:highlight>
              </a:rPr>
              <a:t>sudo</a:t>
            </a:r>
            <a:r>
              <a:rPr lang="en-GB" dirty="0">
                <a:solidFill>
                  <a:schemeClr val="bg1"/>
                </a:solidFill>
                <a:highlight>
                  <a:srgbClr val="000000"/>
                </a:highlight>
              </a:rPr>
              <a:t> </a:t>
            </a:r>
            <a:r>
              <a:rPr lang="en-GB" dirty="0" err="1">
                <a:solidFill>
                  <a:schemeClr val="bg1"/>
                </a:solidFill>
                <a:highlight>
                  <a:srgbClr val="000000"/>
                </a:highlight>
              </a:rPr>
              <a:t>waagent</a:t>
            </a:r>
            <a:r>
              <a:rPr lang="en-GB" dirty="0">
                <a:solidFill>
                  <a:schemeClr val="bg1"/>
                </a:solidFill>
                <a:highlight>
                  <a:srgbClr val="000000"/>
                </a:highlight>
              </a:rPr>
              <a:t> -</a:t>
            </a:r>
            <a:r>
              <a:rPr lang="en-GB" dirty="0" err="1">
                <a:solidFill>
                  <a:schemeClr val="bg1"/>
                </a:solidFill>
                <a:highlight>
                  <a:srgbClr val="000000"/>
                </a:highlight>
              </a:rPr>
              <a:t>deprovision+user</a:t>
            </a:r>
            <a:endParaRPr lang="en-GB" dirty="0">
              <a:solidFill>
                <a:schemeClr val="bg1"/>
              </a:solidFill>
              <a:highlight>
                <a:srgbClr val="000000"/>
              </a:highlight>
            </a:endParaRPr>
          </a:p>
          <a:p>
            <a:pPr marL="342900" indent="-342900">
              <a:buFont typeface="+mj-lt"/>
              <a:buAutoNum type="arabicPeriod"/>
            </a:pPr>
            <a:r>
              <a:rPr lang="en-GB" dirty="0"/>
              <a:t>Exit</a:t>
            </a:r>
          </a:p>
          <a:p>
            <a:pPr marL="342900" indent="-342900">
              <a:buFont typeface="+mj-lt"/>
              <a:buAutoNum type="arabicPeriod"/>
            </a:pPr>
            <a:endParaRPr lang="en-GB" dirty="0"/>
          </a:p>
        </p:txBody>
      </p:sp>
      <p:grpSp>
        <p:nvGrpSpPr>
          <p:cNvPr id="15" name="Group 14">
            <a:extLst>
              <a:ext uri="{FF2B5EF4-FFF2-40B4-BE49-F238E27FC236}">
                <a16:creationId xmlns:a16="http://schemas.microsoft.com/office/drawing/2014/main" id="{37D31F23-11AE-48D3-90FD-B53A5E84EA98}"/>
              </a:ext>
            </a:extLst>
          </p:cNvPr>
          <p:cNvGrpSpPr/>
          <p:nvPr/>
        </p:nvGrpSpPr>
        <p:grpSpPr>
          <a:xfrm>
            <a:off x="154241" y="5179291"/>
            <a:ext cx="8539316" cy="1298703"/>
            <a:chOff x="457200" y="4900536"/>
            <a:chExt cx="8539316" cy="1298703"/>
          </a:xfrm>
        </p:grpSpPr>
        <p:sp>
          <p:nvSpPr>
            <p:cNvPr id="13" name="Rectangle 12">
              <a:extLst>
                <a:ext uri="{FF2B5EF4-FFF2-40B4-BE49-F238E27FC236}">
                  <a16:creationId xmlns:a16="http://schemas.microsoft.com/office/drawing/2014/main" id="{9B94F82F-7907-4487-85BB-F2EE9CBDDE56}"/>
                </a:ext>
              </a:extLst>
            </p:cNvPr>
            <p:cNvSpPr/>
            <p:nvPr/>
          </p:nvSpPr>
          <p:spPr bwMode="auto">
            <a:xfrm>
              <a:off x="457200" y="4900536"/>
              <a:ext cx="8539316" cy="1298703"/>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342900" indent="-342900">
                <a:buFont typeface="+mj-lt"/>
                <a:buAutoNum type="arabicPeriod"/>
              </a:pPr>
              <a:endParaRPr lang="en-GB" dirty="0"/>
            </a:p>
          </p:txBody>
        </p:sp>
        <p:sp>
          <p:nvSpPr>
            <p:cNvPr id="10" name="TextBox 9">
              <a:extLst>
                <a:ext uri="{FF2B5EF4-FFF2-40B4-BE49-F238E27FC236}">
                  <a16:creationId xmlns:a16="http://schemas.microsoft.com/office/drawing/2014/main" id="{B6A94DB4-BB88-41E4-89A9-BDF1A78615E7}"/>
                </a:ext>
              </a:extLst>
            </p:cNvPr>
            <p:cNvSpPr txBox="1"/>
            <p:nvPr/>
          </p:nvSpPr>
          <p:spPr>
            <a:xfrm>
              <a:off x="3116826" y="4953567"/>
              <a:ext cx="5827149"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deallocate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generalize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myVM</a:t>
              </a:r>
              <a:endParaRPr lang="en-GB" dirty="0">
                <a:solidFill>
                  <a:srgbClr val="FFC000"/>
                </a:solidFill>
              </a:endParaRPr>
            </a:p>
          </p:txBody>
        </p:sp>
        <p:sp>
          <p:nvSpPr>
            <p:cNvPr id="14" name="TextBox 13">
              <a:extLst>
                <a:ext uri="{FF2B5EF4-FFF2-40B4-BE49-F238E27FC236}">
                  <a16:creationId xmlns:a16="http://schemas.microsoft.com/office/drawing/2014/main" id="{56A5773A-8990-4D53-B3CA-34681EE9AB1A}"/>
                </a:ext>
              </a:extLst>
            </p:cNvPr>
            <p:cNvSpPr txBox="1"/>
            <p:nvPr/>
          </p:nvSpPr>
          <p:spPr>
            <a:xfrm>
              <a:off x="533281" y="4953567"/>
              <a:ext cx="2441694" cy="923330"/>
            </a:xfrm>
            <a:prstGeom prst="rect">
              <a:avLst/>
            </a:prstGeom>
            <a:noFill/>
          </p:spPr>
          <p:txBody>
            <a:bodyPr wrap="none" rtlCol="0">
              <a:spAutoFit/>
            </a:bodyPr>
            <a:lstStyle/>
            <a:p>
              <a:pPr marL="342900" indent="-342900">
                <a:buFont typeface="+mj-lt"/>
                <a:buAutoNum type="arabicPeriod" startAt="4"/>
              </a:pPr>
              <a:r>
                <a:rPr lang="en-GB" dirty="0"/>
                <a:t>Deallocate the VM</a:t>
              </a:r>
            </a:p>
            <a:p>
              <a:pPr marL="342900" indent="-342900">
                <a:buFont typeface="+mj-lt"/>
                <a:buAutoNum type="arabicPeriod" startAt="4"/>
              </a:pPr>
              <a:r>
                <a:rPr lang="en-GB" dirty="0"/>
                <a:t>Generalise the VM</a:t>
              </a:r>
            </a:p>
            <a:p>
              <a:pPr marL="342900" indent="-342900">
                <a:buFont typeface="+mj-lt"/>
                <a:buAutoNum type="arabicPeriod" startAt="4"/>
              </a:pPr>
              <a:r>
                <a:rPr lang="en-GB" dirty="0"/>
                <a:t>Create the image</a:t>
              </a:r>
            </a:p>
          </p:txBody>
        </p:sp>
      </p:grpSp>
    </p:spTree>
    <p:extLst>
      <p:ext uri="{BB962C8B-B14F-4D97-AF65-F5344CB8AC3E}">
        <p14:creationId xmlns:p14="http://schemas.microsoft.com/office/powerpoint/2010/main" val="3726195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5B53-9BC4-4C89-9091-2025E63FBAC3}"/>
              </a:ext>
            </a:extLst>
          </p:cNvPr>
          <p:cNvSpPr>
            <a:spLocks noGrp="1"/>
          </p:cNvSpPr>
          <p:nvPr>
            <p:ph type="title"/>
          </p:nvPr>
        </p:nvSpPr>
        <p:spPr/>
        <p:txBody>
          <a:bodyPr/>
          <a:lstStyle/>
          <a:p>
            <a:r>
              <a:rPr lang="en-GB" dirty="0"/>
              <a:t>Note 1: Out-of-Box Experience </a:t>
            </a:r>
          </a:p>
        </p:txBody>
      </p:sp>
      <p:sp>
        <p:nvSpPr>
          <p:cNvPr id="3" name="Content Placeholder 2">
            <a:extLst>
              <a:ext uri="{FF2B5EF4-FFF2-40B4-BE49-F238E27FC236}">
                <a16:creationId xmlns:a16="http://schemas.microsoft.com/office/drawing/2014/main" id="{FF4C9F57-808F-4D8B-9ECA-EE3D6F9C1B5B}"/>
              </a:ext>
            </a:extLst>
          </p:cNvPr>
          <p:cNvSpPr>
            <a:spLocks noGrp="1"/>
          </p:cNvSpPr>
          <p:nvPr>
            <p:ph idx="1"/>
          </p:nvPr>
        </p:nvSpPr>
        <p:spPr/>
        <p:txBody>
          <a:bodyPr/>
          <a:lstStyle/>
          <a:p>
            <a:r>
              <a:rPr lang="en-GB" dirty="0"/>
              <a:t>For Windows the reference to an Out-of-Box Experience (OOBE), refers to the experience a user has when they first install an OS</a:t>
            </a:r>
          </a:p>
          <a:p>
            <a:pPr lvl="1"/>
            <a:r>
              <a:rPr lang="en-GB" dirty="0"/>
              <a:t>Users have to customize their Windows operating system by creating user accounts, naming the computer, and other such configuration tasks</a:t>
            </a:r>
          </a:p>
          <a:p>
            <a:r>
              <a:rPr lang="en-GB" dirty="0"/>
              <a:t>Hence, </a:t>
            </a:r>
            <a:r>
              <a:rPr lang="en-GB" dirty="0" err="1"/>
              <a:t>sysprep</a:t>
            </a:r>
            <a:r>
              <a:rPr lang="en-GB" dirty="0"/>
              <a:t> /</a:t>
            </a:r>
            <a:r>
              <a:rPr lang="en-GB" dirty="0" err="1"/>
              <a:t>oobe</a:t>
            </a:r>
            <a:r>
              <a:rPr lang="en-GB" dirty="0"/>
              <a:t> is taking us back to the first day we booted up the OS</a:t>
            </a:r>
          </a:p>
        </p:txBody>
      </p:sp>
      <p:sp>
        <p:nvSpPr>
          <p:cNvPr id="4" name="Footer Placeholder 3">
            <a:extLst>
              <a:ext uri="{FF2B5EF4-FFF2-40B4-BE49-F238E27FC236}">
                <a16:creationId xmlns:a16="http://schemas.microsoft.com/office/drawing/2014/main" id="{0E8C035B-54A2-4CE1-8730-7F94FCE5552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480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495CE-6286-44BB-91A3-855604C6B25E}"/>
              </a:ext>
            </a:extLst>
          </p:cNvPr>
          <p:cNvSpPr>
            <a:spLocks noGrp="1"/>
          </p:cNvSpPr>
          <p:nvPr>
            <p:ph type="title"/>
          </p:nvPr>
        </p:nvSpPr>
        <p:spPr/>
        <p:txBody>
          <a:bodyPr/>
          <a:lstStyle/>
          <a:p>
            <a:r>
              <a:rPr lang="en-GB" dirty="0"/>
              <a:t>Note 2: Generalizing the VM</a:t>
            </a:r>
          </a:p>
        </p:txBody>
      </p:sp>
      <p:sp>
        <p:nvSpPr>
          <p:cNvPr id="3" name="Content Placeholder 2">
            <a:extLst>
              <a:ext uri="{FF2B5EF4-FFF2-40B4-BE49-F238E27FC236}">
                <a16:creationId xmlns:a16="http://schemas.microsoft.com/office/drawing/2014/main" id="{3B20FD84-8968-4008-BA6F-86144DB8A6B1}"/>
              </a:ext>
            </a:extLst>
          </p:cNvPr>
          <p:cNvSpPr>
            <a:spLocks noGrp="1"/>
          </p:cNvSpPr>
          <p:nvPr>
            <p:ph idx="1"/>
          </p:nvPr>
        </p:nvSpPr>
        <p:spPr/>
        <p:txBody>
          <a:bodyPr/>
          <a:lstStyle/>
          <a:p>
            <a:r>
              <a:rPr lang="en-GB" dirty="0"/>
              <a:t>If you have generalised the OS why do we need to execute the command </a:t>
            </a:r>
            <a:r>
              <a:rPr lang="en-GB" b="1" i="1" dirty="0" err="1">
                <a:solidFill>
                  <a:schemeClr val="bg1"/>
                </a:solidFill>
                <a:highlight>
                  <a:srgbClr val="000000"/>
                </a:highlight>
              </a:rPr>
              <a:t>az</a:t>
            </a:r>
            <a:r>
              <a:rPr lang="en-GB" b="1" i="1" dirty="0">
                <a:solidFill>
                  <a:schemeClr val="bg1"/>
                </a:solidFill>
                <a:highlight>
                  <a:srgbClr val="000000"/>
                </a:highlight>
              </a:rPr>
              <a:t> </a:t>
            </a:r>
            <a:r>
              <a:rPr lang="en-GB" b="1" i="1" dirty="0" err="1">
                <a:solidFill>
                  <a:schemeClr val="bg1"/>
                </a:solidFill>
                <a:highlight>
                  <a:srgbClr val="000000"/>
                </a:highlight>
              </a:rPr>
              <a:t>vm</a:t>
            </a:r>
            <a:r>
              <a:rPr lang="en-GB" b="1" i="1" dirty="0">
                <a:solidFill>
                  <a:schemeClr val="bg1"/>
                </a:solidFill>
                <a:highlight>
                  <a:srgbClr val="000000"/>
                </a:highlight>
              </a:rPr>
              <a:t> generalize</a:t>
            </a:r>
            <a:r>
              <a:rPr lang="en-GB" b="1" dirty="0">
                <a:solidFill>
                  <a:schemeClr val="bg1"/>
                </a:solidFill>
                <a:highlight>
                  <a:srgbClr val="000000"/>
                </a:highlight>
              </a:rPr>
              <a:t> </a:t>
            </a:r>
            <a:r>
              <a:rPr lang="en-GB" dirty="0"/>
              <a:t>???</a:t>
            </a:r>
          </a:p>
          <a:p>
            <a:endParaRPr lang="en-GB" dirty="0"/>
          </a:p>
          <a:p>
            <a:r>
              <a:rPr lang="en-GB" dirty="0"/>
              <a:t>This command marks the VM as generalised because Azure has no way of knowing what we did to the OS running in the VM.</a:t>
            </a:r>
          </a:p>
          <a:p>
            <a:pPr lvl="1"/>
            <a:r>
              <a:rPr lang="en-GB" dirty="0"/>
              <a:t>Azure will stop us from performing certain actions if we do not mark the VM as being generalised. </a:t>
            </a:r>
          </a:p>
          <a:p>
            <a:pPr lvl="1"/>
            <a:r>
              <a:rPr lang="en-GB" dirty="0"/>
              <a:t>It also stops us from performing certain actions with a generalised VM. For example, a VM that has been generalized can no longer be restarted</a:t>
            </a:r>
          </a:p>
        </p:txBody>
      </p:sp>
      <p:sp>
        <p:nvSpPr>
          <p:cNvPr id="4" name="Footer Placeholder 3">
            <a:extLst>
              <a:ext uri="{FF2B5EF4-FFF2-40B4-BE49-F238E27FC236}">
                <a16:creationId xmlns:a16="http://schemas.microsoft.com/office/drawing/2014/main" id="{600D0800-9F37-4184-B090-BA25AA4B88E5}"/>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85345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E6F1-BB58-41CD-8371-977D920457DA}"/>
              </a:ext>
            </a:extLst>
          </p:cNvPr>
          <p:cNvSpPr>
            <a:spLocks noGrp="1"/>
          </p:cNvSpPr>
          <p:nvPr>
            <p:ph type="title"/>
          </p:nvPr>
        </p:nvSpPr>
        <p:spPr>
          <a:xfrm>
            <a:off x="257175" y="0"/>
            <a:ext cx="8686800" cy="400334"/>
          </a:xfrm>
        </p:spPr>
        <p:txBody>
          <a:bodyPr/>
          <a:lstStyle/>
          <a:p>
            <a:r>
              <a:rPr lang="en-GB" dirty="0"/>
              <a:t>Further Reading: …but…</a:t>
            </a:r>
          </a:p>
        </p:txBody>
      </p:sp>
      <p:sp>
        <p:nvSpPr>
          <p:cNvPr id="3" name="Content Placeholder 2">
            <a:extLst>
              <a:ext uri="{FF2B5EF4-FFF2-40B4-BE49-F238E27FC236}">
                <a16:creationId xmlns:a16="http://schemas.microsoft.com/office/drawing/2014/main" id="{F74E3C84-9AE8-4C66-BA6E-641888CA7549}"/>
              </a:ext>
            </a:extLst>
          </p:cNvPr>
          <p:cNvSpPr>
            <a:spLocks noGrp="1"/>
          </p:cNvSpPr>
          <p:nvPr>
            <p:ph idx="1"/>
          </p:nvPr>
        </p:nvSpPr>
        <p:spPr>
          <a:xfrm>
            <a:off x="159224" y="464024"/>
            <a:ext cx="8839200" cy="5374801"/>
          </a:xfrm>
        </p:spPr>
        <p:txBody>
          <a:bodyPr/>
          <a:lstStyle/>
          <a:p>
            <a:r>
              <a:rPr lang="en-GB" dirty="0"/>
              <a:t>Once you generalise the OS, the VM essentially has to be configured from scratch again. You may not want this. </a:t>
            </a:r>
          </a:p>
          <a:p>
            <a:r>
              <a:rPr lang="en-GB" dirty="0"/>
              <a:t>BEFORE you generalise the OS, do the following:</a:t>
            </a:r>
          </a:p>
          <a:p>
            <a:pPr marL="857250" lvl="1" indent="-457200">
              <a:buFont typeface="+mj-lt"/>
              <a:buAutoNum type="arabicPeriod"/>
            </a:pPr>
            <a:r>
              <a:rPr lang="en-GB" dirty="0"/>
              <a:t>Take a snapshot of OS disk</a:t>
            </a:r>
          </a:p>
          <a:p>
            <a:pPr marL="857250" lvl="1" indent="-457200">
              <a:buFont typeface="+mj-lt"/>
              <a:buAutoNum type="arabicPeriod"/>
            </a:pPr>
            <a:r>
              <a:rPr lang="en-GB" dirty="0"/>
              <a:t>Create a new managed disk from the snapshot.</a:t>
            </a:r>
          </a:p>
          <a:p>
            <a:pPr marL="857250" lvl="1" indent="-457200">
              <a:buFont typeface="+mj-lt"/>
              <a:buAutoNum type="arabicPeriod"/>
            </a:pPr>
            <a:endParaRPr lang="en-GB" dirty="0"/>
          </a:p>
          <a:p>
            <a:pPr marL="457200" indent="-457200">
              <a:buFont typeface="+mj-lt"/>
              <a:buAutoNum type="arabicPeriod"/>
            </a:pPr>
            <a:endParaRPr lang="en-GB" dirty="0"/>
          </a:p>
          <a:p>
            <a:endParaRPr lang="en-GB" dirty="0"/>
          </a:p>
          <a:p>
            <a:endParaRPr lang="en-GB" dirty="0"/>
          </a:p>
          <a:p>
            <a:endParaRPr lang="en-GB" dirty="0"/>
          </a:p>
          <a:p>
            <a:r>
              <a:rPr lang="en-GB" dirty="0"/>
              <a:t>AFTER you have created the image, do the following:</a:t>
            </a:r>
          </a:p>
          <a:p>
            <a:pPr marL="857250" lvl="1" indent="-457200">
              <a:buFont typeface="+mj-lt"/>
              <a:buAutoNum type="arabicPeriod"/>
            </a:pPr>
            <a:r>
              <a:rPr lang="en-GB" dirty="0"/>
              <a:t>Swap the OS disk of the VM with the new disk</a:t>
            </a:r>
          </a:p>
          <a:p>
            <a:pPr marL="857250" lvl="1" indent="-457200">
              <a:buFont typeface="+mj-lt"/>
              <a:buAutoNum type="arabicPeriod"/>
            </a:pPr>
            <a:r>
              <a:rPr lang="en-GB" dirty="0"/>
              <a:t>Delete the old disk (otherwise you will still be paying for this storage)</a:t>
            </a:r>
          </a:p>
        </p:txBody>
      </p:sp>
      <p:sp>
        <p:nvSpPr>
          <p:cNvPr id="4" name="Footer Placeholder 3">
            <a:extLst>
              <a:ext uri="{FF2B5EF4-FFF2-40B4-BE49-F238E27FC236}">
                <a16:creationId xmlns:a16="http://schemas.microsoft.com/office/drawing/2014/main" id="{006A41D7-B10E-425F-843B-9C27E085F51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FED3078-EE59-42A4-A8C5-FDF1CF901071}"/>
              </a:ext>
            </a:extLst>
          </p:cNvPr>
          <p:cNvSpPr txBox="1"/>
          <p:nvPr/>
        </p:nvSpPr>
        <p:spPr>
          <a:xfrm>
            <a:off x="95372" y="5059997"/>
            <a:ext cx="8941721"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a:t>
            </a:r>
            <a:r>
              <a:rPr lang="en-GB" b="1" dirty="0">
                <a:solidFill>
                  <a:schemeClr val="accent1">
                    <a:lumMod val="50000"/>
                  </a:schemeClr>
                </a:solidFill>
              </a:rPr>
              <a:t>update</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b="1" dirty="0">
                <a:solidFill>
                  <a:schemeClr val="accent1">
                    <a:lumMod val="50000"/>
                  </a:schemeClr>
                </a:solidFill>
              </a:rPr>
              <a:t>--</a:t>
            </a:r>
            <a:r>
              <a:rPr lang="en-GB" b="1" dirty="0" err="1">
                <a:solidFill>
                  <a:schemeClr val="accent1">
                    <a:lumMod val="50000"/>
                  </a:schemeClr>
                </a:solidFill>
              </a:rPr>
              <a:t>os</a:t>
            </a:r>
            <a:r>
              <a:rPr lang="en-GB" b="1" dirty="0">
                <a:solidFill>
                  <a:schemeClr val="accent1">
                    <a:lumMod val="50000"/>
                  </a:schemeClr>
                </a:solidFill>
              </a:rPr>
              <a:t>-disk </a:t>
            </a:r>
            <a:r>
              <a:rPr lang="en-GB" dirty="0" err="1">
                <a:solidFill>
                  <a:srgbClr val="FFC000"/>
                </a:solidFill>
              </a:rPr>
              <a:t>mySnapshotDisk</a:t>
            </a:r>
            <a:r>
              <a:rPr lang="en-GB" dirty="0">
                <a:solidFill>
                  <a:srgbClr val="FFC000"/>
                </a:solidFill>
              </a:rPr>
              <a:t>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delete --name $</a:t>
            </a:r>
            <a:r>
              <a:rPr lang="en-GB" dirty="0" err="1">
                <a:solidFill>
                  <a:schemeClr val="accent6">
                    <a:lumMod val="60000"/>
                    <a:lumOff val="40000"/>
                  </a:schemeClr>
                </a:solidFill>
              </a:rPr>
              <a:t>osdisk</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snapshot delete --name </a:t>
            </a:r>
            <a:r>
              <a:rPr lang="en-GB" dirty="0" err="1">
                <a:solidFill>
                  <a:srgbClr val="FFC000"/>
                </a:solidFill>
              </a:rPr>
              <a:t>mySnapshotDisk</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p:txBody>
      </p:sp>
      <p:sp>
        <p:nvSpPr>
          <p:cNvPr id="7" name="TextBox 6">
            <a:extLst>
              <a:ext uri="{FF2B5EF4-FFF2-40B4-BE49-F238E27FC236}">
                <a16:creationId xmlns:a16="http://schemas.microsoft.com/office/drawing/2014/main" id="{1EFA2347-968B-41E1-B1A7-0BF31B5E601C}"/>
              </a:ext>
            </a:extLst>
          </p:cNvPr>
          <p:cNvSpPr txBox="1"/>
          <p:nvPr/>
        </p:nvSpPr>
        <p:spPr>
          <a:xfrm>
            <a:off x="101139" y="2224290"/>
            <a:ext cx="8941721"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6">
                    <a:lumMod val="60000"/>
                    <a:lumOff val="40000"/>
                  </a:schemeClr>
                </a:solidFill>
              </a:rPr>
              <a:t>osdisk</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r>
              <a:rPr lang="en-GB" dirty="0">
                <a:solidFill>
                  <a:schemeClr val="accent1">
                    <a:lumMod val="50000"/>
                  </a:schemeClr>
                </a:solidFill>
              </a:rPr>
              <a:t> --query "storageProfile.osDisk.name"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b="1" dirty="0">
                <a:solidFill>
                  <a:schemeClr val="accent1">
                    <a:lumMod val="50000"/>
                  </a:schemeClr>
                </a:solidFill>
              </a:rPr>
              <a:t>snapshot create </a:t>
            </a:r>
            <a:r>
              <a:rPr lang="en-GB" dirty="0">
                <a:solidFill>
                  <a:schemeClr val="accent1">
                    <a:lumMod val="50000"/>
                  </a:schemeClr>
                </a:solidFill>
              </a:rPr>
              <a:t>--name </a:t>
            </a:r>
            <a:r>
              <a:rPr lang="en-GB" dirty="0" err="1">
                <a:solidFill>
                  <a:srgbClr val="FFC000"/>
                </a:solidFill>
              </a:rPr>
              <a:t>mySnapshot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--source $</a:t>
            </a:r>
            <a:r>
              <a:rPr lang="en-GB" dirty="0" err="1">
                <a:solidFill>
                  <a:schemeClr val="accent6">
                    <a:lumMod val="60000"/>
                    <a:lumOff val="40000"/>
                  </a:schemeClr>
                </a:solidFill>
              </a:rPr>
              <a:t>osdisk</a:t>
            </a:r>
            <a:r>
              <a:rPr lang="en-GB" dirty="0">
                <a:solidFill>
                  <a:schemeClr val="accent1">
                    <a:lumMod val="50000"/>
                  </a:schemeClr>
                </a:solidFill>
              </a:rPr>
              <a:t> </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mySnapshotDisk</a:t>
            </a:r>
            <a:r>
              <a:rPr lang="en-GB" dirty="0">
                <a:solidFill>
                  <a:schemeClr val="accent1">
                    <a:lumMod val="50000"/>
                  </a:schemeClr>
                </a:solidFill>
              </a:rPr>
              <a:t> --source </a:t>
            </a:r>
            <a:r>
              <a:rPr lang="en-GB" dirty="0" err="1">
                <a:solidFill>
                  <a:srgbClr val="FFC000"/>
                </a:solidFill>
              </a:rPr>
              <a:t>mySnapshot</a:t>
            </a:r>
            <a:endParaRPr lang="en-GB" dirty="0">
              <a:solidFill>
                <a:schemeClr val="accent1">
                  <a:lumMod val="50000"/>
                </a:schemeClr>
              </a:solidFill>
            </a:endParaRPr>
          </a:p>
        </p:txBody>
      </p:sp>
      <p:sp>
        <p:nvSpPr>
          <p:cNvPr id="8" name="TextBox 7">
            <a:extLst>
              <a:ext uri="{FF2B5EF4-FFF2-40B4-BE49-F238E27FC236}">
                <a16:creationId xmlns:a16="http://schemas.microsoft.com/office/drawing/2014/main" id="{E8A61AD1-1FD6-48B3-80F5-6D8CB172A4DB}"/>
              </a:ext>
            </a:extLst>
          </p:cNvPr>
          <p:cNvSpPr txBox="1"/>
          <p:nvPr/>
        </p:nvSpPr>
        <p:spPr>
          <a:xfrm>
            <a:off x="2154937" y="6067863"/>
            <a:ext cx="6789038" cy="738664"/>
          </a:xfrm>
          <a:prstGeom prst="rect">
            <a:avLst/>
          </a:prstGeom>
          <a:noFill/>
        </p:spPr>
        <p:txBody>
          <a:bodyPr wrap="none" rtlCol="0">
            <a:spAutoFit/>
          </a:bodyPr>
          <a:lstStyle/>
          <a:p>
            <a:r>
              <a:rPr lang="en-GB" sz="1400" i="1" dirty="0"/>
              <a:t>https://docs.microsoft.com/en-us/azure/virtual-machines/linux/tutorial-manage-disks</a:t>
            </a:r>
          </a:p>
          <a:p>
            <a:r>
              <a:rPr lang="en-GB" sz="1400" i="1" dirty="0"/>
              <a:t>https://docs.microsoft.com/en-us/azure/virtual-machines/linux/os-disk-swap</a:t>
            </a:r>
          </a:p>
          <a:p>
            <a:r>
              <a:rPr lang="en-GB" sz="1400" i="1" dirty="0"/>
              <a:t>https://docs.microsoft.com/en-us/cli/azure/disk?view=azure-cli-latest</a:t>
            </a:r>
          </a:p>
        </p:txBody>
      </p:sp>
      <p:sp>
        <p:nvSpPr>
          <p:cNvPr id="9" name="TextBox 8">
            <a:extLst>
              <a:ext uri="{FF2B5EF4-FFF2-40B4-BE49-F238E27FC236}">
                <a16:creationId xmlns:a16="http://schemas.microsoft.com/office/drawing/2014/main" id="{F26D0F36-B96D-423E-8D4B-923F31FF5A72}"/>
              </a:ext>
            </a:extLst>
          </p:cNvPr>
          <p:cNvSpPr txBox="1"/>
          <p:nvPr/>
        </p:nvSpPr>
        <p:spPr>
          <a:xfrm>
            <a:off x="6314364" y="839295"/>
            <a:ext cx="2742144" cy="1384995"/>
          </a:xfrm>
          <a:prstGeom prst="rect">
            <a:avLst/>
          </a:prstGeom>
          <a:noFill/>
        </p:spPr>
        <p:txBody>
          <a:bodyPr wrap="square" rtlCol="0">
            <a:spAutoFit/>
          </a:bodyPr>
          <a:lstStyle/>
          <a:p>
            <a:r>
              <a:rPr lang="en-GB" sz="1400" dirty="0">
                <a:solidFill>
                  <a:srgbClr val="FF0000"/>
                </a:solidFill>
              </a:rPr>
              <a:t>Note: to be extra safe you may want swap to the new disk, generalise the OS, make the image, swap back to the original disk you haven’t touched and then delete the new disk</a:t>
            </a:r>
          </a:p>
        </p:txBody>
      </p:sp>
    </p:spTree>
    <p:extLst>
      <p:ext uri="{BB962C8B-B14F-4D97-AF65-F5344CB8AC3E}">
        <p14:creationId xmlns:p14="http://schemas.microsoft.com/office/powerpoint/2010/main" val="15615445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0422-3624-4AEB-93A0-1EDFB016D2A4}"/>
              </a:ext>
            </a:extLst>
          </p:cNvPr>
          <p:cNvSpPr>
            <a:spLocks noGrp="1"/>
          </p:cNvSpPr>
          <p:nvPr>
            <p:ph type="title"/>
          </p:nvPr>
        </p:nvSpPr>
        <p:spPr>
          <a:xfrm>
            <a:off x="257175" y="0"/>
            <a:ext cx="8686800" cy="404884"/>
          </a:xfrm>
        </p:spPr>
        <p:txBody>
          <a:bodyPr/>
          <a:lstStyle/>
          <a:p>
            <a:r>
              <a:rPr lang="en-GB" dirty="0"/>
              <a:t>Shared Image Galleries</a:t>
            </a:r>
          </a:p>
        </p:txBody>
      </p:sp>
      <p:sp>
        <p:nvSpPr>
          <p:cNvPr id="3" name="Content Placeholder 2">
            <a:extLst>
              <a:ext uri="{FF2B5EF4-FFF2-40B4-BE49-F238E27FC236}">
                <a16:creationId xmlns:a16="http://schemas.microsoft.com/office/drawing/2014/main" id="{7A13B1C5-6B41-42E5-9A90-0035E15EBA41}"/>
              </a:ext>
            </a:extLst>
          </p:cNvPr>
          <p:cNvSpPr>
            <a:spLocks noGrp="1"/>
          </p:cNvSpPr>
          <p:nvPr>
            <p:ph idx="1"/>
          </p:nvPr>
        </p:nvSpPr>
        <p:spPr>
          <a:xfrm>
            <a:off x="211601" y="404885"/>
            <a:ext cx="8513868" cy="1533098"/>
          </a:xfrm>
        </p:spPr>
        <p:txBody>
          <a:bodyPr/>
          <a:lstStyle/>
          <a:p>
            <a:r>
              <a:rPr lang="en-GB" dirty="0"/>
              <a:t>For management purposes, it is helpful to place any images you create into a “gallery” or collection to make them easier to find and use</a:t>
            </a:r>
          </a:p>
          <a:p>
            <a:r>
              <a:rPr lang="en-GB" dirty="0"/>
              <a:t>Remember: The gallery can contain both generalised and specialised images. (--</a:t>
            </a:r>
            <a:r>
              <a:rPr lang="en-GB" dirty="0" err="1"/>
              <a:t>os</a:t>
            </a:r>
            <a:r>
              <a:rPr lang="en-GB" dirty="0"/>
              <a:t>-type is either Linux or Windows)</a:t>
            </a:r>
          </a:p>
        </p:txBody>
      </p:sp>
      <p:sp>
        <p:nvSpPr>
          <p:cNvPr id="4" name="Footer Placeholder 3">
            <a:extLst>
              <a:ext uri="{FF2B5EF4-FFF2-40B4-BE49-F238E27FC236}">
                <a16:creationId xmlns:a16="http://schemas.microsoft.com/office/drawing/2014/main" id="{BAA309F8-06AE-4CC6-9C92-0E3183372D4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E9C9395-6009-47F7-9369-9BB50B5D4671}"/>
              </a:ext>
            </a:extLst>
          </p:cNvPr>
          <p:cNvSpPr txBox="1"/>
          <p:nvPr/>
        </p:nvSpPr>
        <p:spPr>
          <a:xfrm>
            <a:off x="40943" y="1779687"/>
            <a:ext cx="9103057" cy="5078313"/>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chemeClr val="accent1">
                  <a:lumMod val="50000"/>
                </a:schemeClr>
              </a:solidFill>
            </a:endParaRPr>
          </a:p>
          <a:p>
            <a:r>
              <a:rPr lang="en-GB" u="sng" dirty="0">
                <a:solidFill>
                  <a:schemeClr val="bg1"/>
                </a:solidFill>
              </a:rPr>
              <a:t>CREATE THE SHARED IMAGE GALLERY (sig)</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endParaRPr lang="en-GB" dirty="0">
              <a:solidFill>
                <a:srgbClr val="FFC000"/>
              </a:solidFill>
            </a:endParaRPr>
          </a:p>
          <a:p>
            <a:r>
              <a:rPr lang="en-GB" u="sng" dirty="0">
                <a:solidFill>
                  <a:schemeClr val="bg1"/>
                </a:solidFill>
              </a:rPr>
              <a:t>WE CAN CREATE A SHARED IMAGE DIRECTLY FROM A VM OR A MANAGED IMAGE BY SUPPLYING A VM OR MANAGED IMAGE ID</a:t>
            </a:r>
            <a:endParaRPr lang="en-GB" dirty="0">
              <a:solidFill>
                <a:schemeClr val="bg1"/>
              </a:solidFill>
            </a:endParaRPr>
          </a:p>
          <a:p>
            <a:r>
              <a:rPr lang="en-GB" dirty="0">
                <a:solidFill>
                  <a:schemeClr val="bg1"/>
                </a:solidFill>
              </a:rPr>
              <a:t>$</a:t>
            </a:r>
            <a:r>
              <a:rPr lang="en-GB" dirty="0">
                <a:solidFill>
                  <a:schemeClr val="accent6">
                    <a:lumMod val="60000"/>
                    <a:lumOff val="40000"/>
                  </a:schemeClr>
                </a:solidFill>
              </a:rPr>
              <a:t>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get-instance-view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   </a:t>
            </a:r>
            <a:r>
              <a:rPr lang="en-GB" u="sng" dirty="0">
                <a:solidFill>
                  <a:schemeClr val="bg1"/>
                </a:solidFill>
              </a:rPr>
              <a:t>OR</a:t>
            </a:r>
          </a:p>
          <a:p>
            <a:r>
              <a:rPr lang="en-GB" dirty="0">
                <a:solidFill>
                  <a:schemeClr val="bg1"/>
                </a:solidFill>
              </a:rPr>
              <a:t>$</a:t>
            </a:r>
            <a:r>
              <a:rPr lang="en-GB" dirty="0">
                <a:solidFill>
                  <a:schemeClr val="accent6">
                    <a:lumMod val="60000"/>
                    <a:lumOff val="40000"/>
                  </a:schemeClr>
                </a:solidFill>
              </a:rPr>
              <a:t>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image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  </a:t>
            </a:r>
            <a:endParaRPr lang="en-GB" dirty="0">
              <a:solidFill>
                <a:srgbClr val="FF0000"/>
              </a:solidFill>
            </a:endParaRPr>
          </a:p>
          <a:p>
            <a:r>
              <a:rPr lang="en-GB" u="sng" dirty="0">
                <a:solidFill>
                  <a:schemeClr val="bg1"/>
                </a:solidFill>
              </a:rPr>
              <a:t>CREATE AN IMAGE DEFINITION -- DESCRIBES THE IMAGE AND REQUIREMENTS</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image-definition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myImageDefinition</a:t>
            </a:r>
            <a:r>
              <a:rPr lang="en-GB" dirty="0">
                <a:solidFill>
                  <a:schemeClr val="accent1">
                    <a:lumMod val="50000"/>
                  </a:schemeClr>
                </a:solidFill>
              </a:rPr>
              <a:t> --publisher </a:t>
            </a:r>
            <a:r>
              <a:rPr lang="en-GB" dirty="0" err="1">
                <a:solidFill>
                  <a:srgbClr val="FFC000"/>
                </a:solidFill>
              </a:rPr>
              <a:t>myPublisher</a:t>
            </a:r>
            <a:r>
              <a:rPr lang="en-GB" dirty="0">
                <a:solidFill>
                  <a:schemeClr val="accent1">
                    <a:lumMod val="50000"/>
                  </a:schemeClr>
                </a:solidFill>
              </a:rPr>
              <a:t> --offer </a:t>
            </a:r>
            <a:r>
              <a:rPr lang="en-GB" dirty="0" err="1">
                <a:solidFill>
                  <a:srgbClr val="FFC000"/>
                </a:solidFill>
              </a:rPr>
              <a:t>myOffer</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mySKU</a:t>
            </a:r>
            <a:r>
              <a:rPr lang="en-GB" dirty="0">
                <a:solidFill>
                  <a:schemeClr val="accent1">
                    <a:lumMod val="50000"/>
                  </a:schemeClr>
                </a:solidFill>
              </a:rPr>
              <a:t> </a:t>
            </a:r>
            <a:r>
              <a:rPr lang="en-GB" dirty="0">
                <a:solidFill>
                  <a:srgbClr val="FFC000"/>
                </a:solidFill>
              </a:rPr>
              <a:t>Linux</a:t>
            </a:r>
            <a:r>
              <a:rPr lang="en-GB" dirty="0">
                <a:solidFill>
                  <a:schemeClr val="accent1">
                    <a:lumMod val="50000"/>
                  </a:schemeClr>
                </a:solidFill>
              </a:rPr>
              <a:t>  --description </a:t>
            </a:r>
            <a:r>
              <a:rPr lang="en-GB" dirty="0">
                <a:solidFill>
                  <a:srgbClr val="FFC000"/>
                </a:solidFill>
              </a:rPr>
              <a:t>“My lovely image” </a:t>
            </a:r>
            <a:r>
              <a:rPr lang="en-GB" dirty="0">
                <a:solidFill>
                  <a:schemeClr val="accent1">
                    <a:lumMod val="50000"/>
                  </a:schemeClr>
                </a:solidFill>
              </a:rPr>
              <a:t>--</a:t>
            </a:r>
            <a:r>
              <a:rPr lang="en-GB" dirty="0" err="1">
                <a:solidFill>
                  <a:schemeClr val="accent1">
                    <a:lumMod val="50000"/>
                  </a:schemeClr>
                </a:solidFill>
              </a:rPr>
              <a:t>os</a:t>
            </a:r>
            <a:r>
              <a:rPr lang="en-GB" dirty="0">
                <a:solidFill>
                  <a:schemeClr val="accent1">
                    <a:lumMod val="50000"/>
                  </a:schemeClr>
                </a:solidFill>
              </a:rPr>
              <a:t>-type </a:t>
            </a:r>
            <a:r>
              <a:rPr lang="en-GB" dirty="0">
                <a:solidFill>
                  <a:srgbClr val="FFC000"/>
                </a:solidFill>
              </a:rPr>
              <a:t>Linux</a:t>
            </a:r>
            <a:r>
              <a:rPr lang="en-GB" dirty="0">
                <a:solidFill>
                  <a:schemeClr val="accent1">
                    <a:lumMod val="50000"/>
                  </a:schemeClr>
                </a:solidFill>
              </a:rPr>
              <a:t>  --</a:t>
            </a:r>
            <a:r>
              <a:rPr lang="en-GB" dirty="0" err="1">
                <a:solidFill>
                  <a:schemeClr val="accent1">
                    <a:lumMod val="50000"/>
                  </a:schemeClr>
                </a:solidFill>
              </a:rPr>
              <a:t>os</a:t>
            </a:r>
            <a:r>
              <a:rPr lang="en-GB" dirty="0">
                <a:solidFill>
                  <a:schemeClr val="accent1">
                    <a:lumMod val="50000"/>
                  </a:schemeClr>
                </a:solidFill>
              </a:rPr>
              <a:t>-state </a:t>
            </a:r>
            <a:r>
              <a:rPr lang="en-GB" dirty="0">
                <a:solidFill>
                  <a:srgbClr val="FFC000"/>
                </a:solidFill>
              </a:rPr>
              <a:t>Specialized   </a:t>
            </a:r>
            <a:r>
              <a:rPr lang="en-GB" dirty="0">
                <a:solidFill>
                  <a:srgbClr val="FF0000"/>
                </a:solidFill>
                <a:sym typeface="Wingdings" panose="05000000000000000000" pitchFamily="2" charset="2"/>
              </a:rPr>
              <a:t> A number of options can be add here e.g. --minimum-</a:t>
            </a:r>
            <a:r>
              <a:rPr lang="en-GB" dirty="0" err="1">
                <a:solidFill>
                  <a:srgbClr val="FF0000"/>
                </a:solidFill>
                <a:sym typeface="Wingdings" panose="05000000000000000000" pitchFamily="2" charset="2"/>
              </a:rPr>
              <a:t>cpu</a:t>
            </a:r>
            <a:r>
              <a:rPr lang="en-GB" dirty="0">
                <a:solidFill>
                  <a:srgbClr val="FF0000"/>
                </a:solidFill>
                <a:sym typeface="Wingdings" panose="05000000000000000000" pitchFamily="2" charset="2"/>
              </a:rPr>
              <a:t>-core</a:t>
            </a:r>
            <a:endParaRPr lang="en-GB" dirty="0">
              <a:solidFill>
                <a:srgbClr val="FF0000"/>
              </a:solidFill>
            </a:endParaRPr>
          </a:p>
          <a:p>
            <a:r>
              <a:rPr lang="en-GB" u="sng" dirty="0">
                <a:solidFill>
                  <a:schemeClr val="bg1"/>
                </a:solidFill>
              </a:rPr>
              <a:t>ADD THE IMAGE TO THE IMAGE DEFINITION</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image-version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myImageDefinition</a:t>
            </a:r>
            <a:r>
              <a:rPr lang="en-GB" dirty="0">
                <a:solidFill>
                  <a:srgbClr val="FFC000"/>
                </a:solidFill>
              </a:rPr>
              <a:t> </a:t>
            </a:r>
            <a:r>
              <a:rPr lang="en-GB" dirty="0">
                <a:solidFill>
                  <a:schemeClr val="accent1">
                    <a:lumMod val="50000"/>
                  </a:schemeClr>
                </a:solidFill>
              </a:rPr>
              <a:t>--gallery-image-version </a:t>
            </a:r>
            <a:r>
              <a:rPr lang="en-GB" dirty="0">
                <a:solidFill>
                  <a:srgbClr val="FFC000"/>
                </a:solidFill>
              </a:rPr>
              <a:t>1.0.0 </a:t>
            </a:r>
            <a:r>
              <a:rPr lang="en-GB" dirty="0">
                <a:solidFill>
                  <a:schemeClr val="accent1">
                    <a:lumMod val="50000"/>
                  </a:schemeClr>
                </a:solidFill>
              </a:rPr>
              <a:t>--target-regions "</a:t>
            </a:r>
            <a:r>
              <a:rPr lang="en-GB" dirty="0">
                <a:solidFill>
                  <a:srgbClr val="FFC000"/>
                </a:solidFill>
              </a:rPr>
              <a:t> </a:t>
            </a:r>
            <a:r>
              <a:rPr lang="en-GB" dirty="0" err="1">
                <a:solidFill>
                  <a:srgbClr val="FFC000"/>
                </a:solidFill>
              </a:rPr>
              <a:t>ukwest</a:t>
            </a:r>
            <a:r>
              <a:rPr lang="en-GB" dirty="0">
                <a:solidFill>
                  <a:srgbClr val="FFC000"/>
                </a:solidFill>
              </a:rPr>
              <a:t> </a:t>
            </a:r>
            <a:r>
              <a:rPr lang="en-GB" dirty="0">
                <a:solidFill>
                  <a:schemeClr val="accent1">
                    <a:lumMod val="50000"/>
                  </a:schemeClr>
                </a:solidFill>
              </a:rPr>
              <a:t>" --replica-count </a:t>
            </a:r>
            <a:r>
              <a:rPr lang="en-GB" dirty="0">
                <a:solidFill>
                  <a:srgbClr val="FFC000"/>
                </a:solidFill>
              </a:rPr>
              <a:t>2</a:t>
            </a:r>
            <a:r>
              <a:rPr lang="en-GB" dirty="0">
                <a:solidFill>
                  <a:schemeClr val="accent1">
                    <a:lumMod val="50000"/>
                  </a:schemeClr>
                </a:solidFill>
              </a:rPr>
              <a:t> --managed-image </a:t>
            </a:r>
            <a:r>
              <a:rPr lang="en-GB" dirty="0">
                <a:solidFill>
                  <a:schemeClr val="bg1"/>
                </a:solidFill>
              </a:rPr>
              <a:t>$</a:t>
            </a:r>
            <a:r>
              <a:rPr lang="en-GB" dirty="0">
                <a:solidFill>
                  <a:schemeClr val="accent6">
                    <a:lumMod val="60000"/>
                    <a:lumOff val="40000"/>
                  </a:schemeClr>
                </a:solidFill>
              </a:rPr>
              <a:t>id</a:t>
            </a:r>
            <a:r>
              <a:rPr lang="en-GB" dirty="0">
                <a:solidFill>
                  <a:schemeClr val="accent1">
                    <a:lumMod val="50000"/>
                  </a:schemeClr>
                </a:solidFill>
              </a:rPr>
              <a:t> </a:t>
            </a:r>
            <a:endParaRPr lang="en-GB" dirty="0">
              <a:solidFill>
                <a:srgbClr val="FFC000"/>
              </a:solidFill>
            </a:endParaRPr>
          </a:p>
        </p:txBody>
      </p:sp>
    </p:spTree>
    <p:extLst>
      <p:ext uri="{BB962C8B-B14F-4D97-AF65-F5344CB8AC3E}">
        <p14:creationId xmlns:p14="http://schemas.microsoft.com/office/powerpoint/2010/main" val="175983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C28F-487B-B4C2-9994-C6CAC8B34CE8}"/>
              </a:ext>
            </a:extLst>
          </p:cNvPr>
          <p:cNvSpPr>
            <a:spLocks noGrp="1"/>
          </p:cNvSpPr>
          <p:nvPr>
            <p:ph type="title"/>
          </p:nvPr>
        </p:nvSpPr>
        <p:spPr/>
        <p:txBody>
          <a:bodyPr/>
          <a:lstStyle/>
          <a:p>
            <a:r>
              <a:rPr lang="en-GB" dirty="0"/>
              <a:t>Create VM Using Shared Image Gallery</a:t>
            </a:r>
          </a:p>
        </p:txBody>
      </p:sp>
      <p:sp>
        <p:nvSpPr>
          <p:cNvPr id="3" name="Content Placeholder 2">
            <a:extLst>
              <a:ext uri="{FF2B5EF4-FFF2-40B4-BE49-F238E27FC236}">
                <a16:creationId xmlns:a16="http://schemas.microsoft.com/office/drawing/2014/main" id="{246B2F8C-5471-F939-A2B0-42F0747A5E0B}"/>
              </a:ext>
            </a:extLst>
          </p:cNvPr>
          <p:cNvSpPr>
            <a:spLocks noGrp="1"/>
          </p:cNvSpPr>
          <p:nvPr>
            <p:ph idx="1"/>
          </p:nvPr>
        </p:nvSpPr>
        <p:spPr>
          <a:xfrm>
            <a:off x="1047750" y="844550"/>
            <a:ext cx="7029450" cy="814101"/>
          </a:xfrm>
        </p:spPr>
        <p:txBody>
          <a:bodyPr/>
          <a:lstStyle/>
          <a:p>
            <a:r>
              <a:rPr lang="en-GB" dirty="0"/>
              <a:t>Find the image you require from the shared gallery</a:t>
            </a:r>
          </a:p>
          <a:p>
            <a:r>
              <a:rPr lang="en-GB" dirty="0"/>
              <a:t>Use the ID of the image definition to create the VM</a:t>
            </a:r>
          </a:p>
        </p:txBody>
      </p:sp>
      <p:sp>
        <p:nvSpPr>
          <p:cNvPr id="4" name="Footer Placeholder 3">
            <a:extLst>
              <a:ext uri="{FF2B5EF4-FFF2-40B4-BE49-F238E27FC236}">
                <a16:creationId xmlns:a16="http://schemas.microsoft.com/office/drawing/2014/main" id="{3C0A897F-168F-303F-37C7-B2BB520F8F1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538C5D4-233F-A85D-8730-A49BD06090BE}"/>
              </a:ext>
            </a:extLst>
          </p:cNvPr>
          <p:cNvSpPr txBox="1"/>
          <p:nvPr/>
        </p:nvSpPr>
        <p:spPr>
          <a:xfrm>
            <a:off x="40943" y="1779687"/>
            <a:ext cx="9103057" cy="3170099"/>
          </a:xfrm>
          <a:prstGeom prst="rect">
            <a:avLst/>
          </a:prstGeom>
          <a:solidFill>
            <a:srgbClr val="000000"/>
          </a:solidFill>
        </p:spPr>
        <p:txBody>
          <a:bodyPr wrap="square" rtlCol="0">
            <a:spAutoFit/>
          </a:bodyPr>
          <a:lstStyle/>
          <a:p>
            <a:r>
              <a:rPr lang="en-GB" u="sng" dirty="0">
                <a:solidFill>
                  <a:schemeClr val="bg1"/>
                </a:solidFill>
              </a:rPr>
              <a:t>LIST THE IMAGE DEFINITION IN THE GALLERY</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image-definition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--gallery-name </a:t>
            </a:r>
            <a:r>
              <a:rPr lang="en-GB" dirty="0" err="1">
                <a:solidFill>
                  <a:srgbClr val="FFC000"/>
                </a:solidFill>
              </a:rPr>
              <a:t>myGallery</a:t>
            </a:r>
            <a:r>
              <a:rPr lang="en-GB" dirty="0">
                <a:solidFill>
                  <a:srgbClr val="FFC000"/>
                </a:solidFill>
              </a:rPr>
              <a:t> </a:t>
            </a:r>
            <a:r>
              <a:rPr lang="en-GB" dirty="0">
                <a:solidFill>
                  <a:schemeClr val="accent1">
                    <a:lumMod val="50000"/>
                  </a:schemeClr>
                </a:solidFill>
              </a:rPr>
              <a:t>--query "[].{</a:t>
            </a:r>
            <a:r>
              <a:rPr lang="en-GB" dirty="0" err="1">
                <a:solidFill>
                  <a:schemeClr val="accent1">
                    <a:lumMod val="50000"/>
                  </a:schemeClr>
                </a:solidFill>
              </a:rPr>
              <a:t>Name:name,Id:id</a:t>
            </a:r>
            <a:r>
              <a:rPr lang="en-GB" dirty="0">
                <a:solidFill>
                  <a:schemeClr val="accent1">
                    <a:lumMod val="50000"/>
                  </a:schemeClr>
                </a:solidFill>
              </a:rPr>
              <a:t>}" --output table</a:t>
            </a:r>
          </a:p>
          <a:p>
            <a:r>
              <a:rPr lang="en-GB" sz="1400" dirty="0">
                <a:solidFill>
                  <a:schemeClr val="bg1"/>
                </a:solidFill>
              </a:rPr>
              <a:t>Name                       Id</a:t>
            </a:r>
          </a:p>
          <a:p>
            <a:r>
              <a:rPr lang="en-GB" sz="1400" dirty="0">
                <a:solidFill>
                  <a:schemeClr val="bg1"/>
                </a:solidFill>
              </a:rPr>
              <a:t>-------------------------   --------------------------------------------------------------------------------------</a:t>
            </a:r>
          </a:p>
          <a:p>
            <a:r>
              <a:rPr lang="en-GB" sz="1400" dirty="0" err="1">
                <a:solidFill>
                  <a:srgbClr val="00B0F0"/>
                </a:solidFill>
              </a:rPr>
              <a:t>myImageDefinition</a:t>
            </a:r>
            <a:r>
              <a:rPr lang="en-GB" sz="1400" dirty="0">
                <a:solidFill>
                  <a:schemeClr val="bg1"/>
                </a:solidFill>
              </a:rPr>
              <a:t>   /subscriptions/bd…7/</a:t>
            </a:r>
            <a:r>
              <a:rPr lang="en-GB" sz="1400" dirty="0" err="1">
                <a:solidFill>
                  <a:schemeClr val="bg1"/>
                </a:solidFill>
              </a:rPr>
              <a:t>resourceGroups</a:t>
            </a:r>
            <a:r>
              <a:rPr lang="en-GB" sz="1400" dirty="0">
                <a:solidFill>
                  <a:schemeClr val="bg1"/>
                </a:solidFill>
              </a:rPr>
              <a:t>/</a:t>
            </a:r>
            <a:r>
              <a:rPr lang="en-GB" sz="1400" dirty="0" err="1">
                <a:solidFill>
                  <a:schemeClr val="bg1"/>
                </a:solidFill>
              </a:rPr>
              <a:t>myvm</a:t>
            </a:r>
            <a:r>
              <a:rPr lang="en-GB" sz="1400" dirty="0">
                <a:solidFill>
                  <a:schemeClr val="bg1"/>
                </a:solidFill>
              </a:rPr>
              <a:t>-resource-</a:t>
            </a:r>
            <a:r>
              <a:rPr lang="en-GB" sz="1400" dirty="0" err="1">
                <a:solidFill>
                  <a:schemeClr val="bg1"/>
                </a:solidFill>
              </a:rPr>
              <a:t>gp</a:t>
            </a:r>
            <a:r>
              <a:rPr lang="en-GB" sz="1400" dirty="0">
                <a:solidFill>
                  <a:schemeClr val="bg1"/>
                </a:solidFill>
              </a:rPr>
              <a:t>/providers/</a:t>
            </a:r>
            <a:r>
              <a:rPr lang="en-GB" sz="1400" dirty="0" err="1">
                <a:solidFill>
                  <a:schemeClr val="bg1"/>
                </a:solidFill>
              </a:rPr>
              <a:t>Microsoft.Compute</a:t>
            </a:r>
            <a:r>
              <a:rPr lang="en-GB" sz="1400" dirty="0">
                <a:solidFill>
                  <a:schemeClr val="bg1"/>
                </a:solidFill>
              </a:rPr>
              <a:t>/galleries/</a:t>
            </a:r>
            <a:r>
              <a:rPr lang="en-GB" sz="1400" dirty="0" err="1">
                <a:solidFill>
                  <a:schemeClr val="bg1"/>
                </a:solidFill>
              </a:rPr>
              <a:t>myGallery</a:t>
            </a:r>
            <a:r>
              <a:rPr lang="en-GB" sz="1400" dirty="0">
                <a:solidFill>
                  <a:schemeClr val="bg1"/>
                </a:solidFill>
              </a:rPr>
              <a:t>/images/</a:t>
            </a:r>
            <a:r>
              <a:rPr lang="en-GB" sz="1400" dirty="0" err="1">
                <a:solidFill>
                  <a:schemeClr val="bg1"/>
                </a:solidFill>
              </a:rPr>
              <a:t>myImageDefinition</a:t>
            </a:r>
            <a:endParaRPr lang="en-GB" sz="1400" dirty="0">
              <a:solidFill>
                <a:schemeClr val="bg1"/>
              </a:solidFill>
            </a:endParaRPr>
          </a:p>
          <a:p>
            <a:r>
              <a:rPr lang="en-GB" u="sng" dirty="0">
                <a:solidFill>
                  <a:schemeClr val="bg1"/>
                </a:solidFill>
              </a:rPr>
              <a:t>USE THE ID OF THE IMAGE DEFINITION TO CREATE VM</a:t>
            </a:r>
            <a:endParaRPr lang="en-GB" dirty="0">
              <a:solidFill>
                <a:schemeClr val="bg1"/>
              </a:solidFill>
            </a:endParaRPr>
          </a:p>
          <a:p>
            <a:r>
              <a:rPr lang="en-GB" dirty="0">
                <a:solidFill>
                  <a:schemeClr val="bg1"/>
                </a:solidFill>
              </a:rPr>
              <a:t>$ </a:t>
            </a:r>
            <a:r>
              <a:rPr lang="en-GB" dirty="0">
                <a:solidFill>
                  <a:schemeClr val="accent6">
                    <a:lumMod val="60000"/>
                    <a:lumOff val="40000"/>
                  </a:schemeClr>
                </a:solidFill>
              </a:rPr>
              <a:t>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sig image-definition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00B0F0"/>
                </a:solidFill>
              </a:rPr>
              <a:t>myImageDefinition</a:t>
            </a:r>
            <a:r>
              <a:rPr lang="en-GB" dirty="0">
                <a:solidFill>
                  <a:schemeClr val="accent1">
                    <a:lumMod val="50000"/>
                  </a:schemeClr>
                </a:solidFill>
              </a:rPr>
              <a:t> --query id)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a:solidFill>
                  <a:schemeClr val="accent6">
                    <a:lumMod val="60000"/>
                    <a:lumOff val="40000"/>
                  </a:schemeClr>
                </a:solidFill>
              </a:rPr>
              <a:t>$id </a:t>
            </a:r>
            <a:r>
              <a:rPr lang="en-GB" dirty="0">
                <a:solidFill>
                  <a:schemeClr val="accent1">
                    <a:lumMod val="50000"/>
                  </a:schemeClr>
                </a:solidFill>
              </a:rPr>
              <a:t>--admin-username </a:t>
            </a:r>
            <a:r>
              <a:rPr lang="en-GB" dirty="0" err="1">
                <a:solidFill>
                  <a:srgbClr val="FFC000"/>
                </a:solidFill>
              </a:rPr>
              <a:t>azureuser</a:t>
            </a:r>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p>
        </p:txBody>
      </p:sp>
      <p:sp>
        <p:nvSpPr>
          <p:cNvPr id="6" name="TextBox 5">
            <a:extLst>
              <a:ext uri="{FF2B5EF4-FFF2-40B4-BE49-F238E27FC236}">
                <a16:creationId xmlns:a16="http://schemas.microsoft.com/office/drawing/2014/main" id="{58C33B94-9232-9B73-4F85-4D260BEE7BD3}"/>
              </a:ext>
            </a:extLst>
          </p:cNvPr>
          <p:cNvSpPr txBox="1"/>
          <p:nvPr/>
        </p:nvSpPr>
        <p:spPr>
          <a:xfrm>
            <a:off x="4966409" y="2708112"/>
            <a:ext cx="3226717" cy="276999"/>
          </a:xfrm>
          <a:prstGeom prst="rect">
            <a:avLst/>
          </a:prstGeom>
          <a:noFill/>
        </p:spPr>
        <p:txBody>
          <a:bodyPr wrap="none" rtlCol="0">
            <a:spAutoFit/>
          </a:bodyPr>
          <a:lstStyle/>
          <a:p>
            <a:r>
              <a:rPr lang="en-GB" sz="1200" i="1" dirty="0">
                <a:solidFill>
                  <a:srgbClr val="FF0000"/>
                </a:solidFill>
              </a:rPr>
              <a:t>You can also include ,</a:t>
            </a:r>
            <a:r>
              <a:rPr lang="en-GB" sz="1200" i="1" dirty="0" err="1">
                <a:solidFill>
                  <a:srgbClr val="FF0000"/>
                </a:solidFill>
              </a:rPr>
              <a:t>Description:description</a:t>
            </a:r>
            <a:endParaRPr lang="en-GB" sz="1200" i="1" dirty="0">
              <a:solidFill>
                <a:srgbClr val="FF0000"/>
              </a:solidFill>
            </a:endParaRPr>
          </a:p>
        </p:txBody>
      </p:sp>
      <p:cxnSp>
        <p:nvCxnSpPr>
          <p:cNvPr id="8" name="Connector: Elbow 7">
            <a:extLst>
              <a:ext uri="{FF2B5EF4-FFF2-40B4-BE49-F238E27FC236}">
                <a16:creationId xmlns:a16="http://schemas.microsoft.com/office/drawing/2014/main" id="{F214A5FE-2632-B588-B7DF-628632069DFF}"/>
              </a:ext>
            </a:extLst>
          </p:cNvPr>
          <p:cNvCxnSpPr>
            <a:stCxn id="6" idx="1"/>
          </p:cNvCxnSpPr>
          <p:nvPr/>
        </p:nvCxnSpPr>
        <p:spPr bwMode="auto">
          <a:xfrm rot="10800000">
            <a:off x="4105835" y="2593788"/>
            <a:ext cx="860574" cy="252824"/>
          </a:xfrm>
          <a:prstGeom prst="bentConnector3">
            <a:avLst>
              <a:gd name="adj1" fmla="val 99308"/>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1925F3C0-CD18-58F6-36E3-3D7ABC356288}"/>
              </a:ext>
            </a:extLst>
          </p:cNvPr>
          <p:cNvSpPr txBox="1"/>
          <p:nvPr/>
        </p:nvSpPr>
        <p:spPr>
          <a:xfrm>
            <a:off x="4249271" y="5117556"/>
            <a:ext cx="4775200" cy="646331"/>
          </a:xfrm>
          <a:prstGeom prst="rect">
            <a:avLst/>
          </a:prstGeom>
          <a:noFill/>
        </p:spPr>
        <p:txBody>
          <a:bodyPr wrap="square" rtlCol="0">
            <a:spAutoFit/>
          </a:bodyPr>
          <a:lstStyle/>
          <a:p>
            <a:r>
              <a:rPr lang="en-GB" dirty="0"/>
              <a:t>I’ve recovered the ID into a Bash variable but obviously you could just copy and paste it</a:t>
            </a:r>
          </a:p>
        </p:txBody>
      </p:sp>
    </p:spTree>
    <p:extLst>
      <p:ext uri="{BB962C8B-B14F-4D97-AF65-F5344CB8AC3E}">
        <p14:creationId xmlns:p14="http://schemas.microsoft.com/office/powerpoint/2010/main" val="393819827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75838</TotalTime>
  <Words>3767</Words>
  <Application>Microsoft Office PowerPoint</Application>
  <PresentationFormat>On-screen Show (4:3)</PresentationFormat>
  <Paragraphs>376</Paragraphs>
  <Slides>26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Helvetica-Narrow</vt:lpstr>
      <vt:lpstr>Monotype Sorts</vt:lpstr>
      <vt:lpstr>Arial</vt:lpstr>
      <vt:lpstr>Helvetica</vt:lpstr>
      <vt:lpstr>Impact</vt:lpstr>
      <vt:lpstr>Times New Roman</vt:lpstr>
      <vt:lpstr>Wingdings</vt:lpstr>
      <vt:lpstr>os-slides</vt:lpstr>
      <vt:lpstr>Azure VM Images</vt:lpstr>
      <vt:lpstr>Cloud Shell</vt:lpstr>
      <vt:lpstr>Images</vt:lpstr>
      <vt:lpstr>Terminology</vt:lpstr>
      <vt:lpstr>Other Examples</vt:lpstr>
      <vt:lpstr>Note: Image Uniform Resource Name (URN)</vt:lpstr>
      <vt:lpstr>Example</vt:lpstr>
      <vt:lpstr>Purchase Plan</vt:lpstr>
      <vt:lpstr>PostgreSQL Database</vt:lpstr>
      <vt:lpstr>FYI: Getting a Test PostgreSQL Database</vt:lpstr>
      <vt:lpstr>FYI: Setting up the PostgreSQL Database</vt:lpstr>
      <vt:lpstr>FYI: Allow Remote Access to the Database</vt:lpstr>
      <vt:lpstr>Snapshots</vt:lpstr>
      <vt:lpstr>Image Vs Snapshot</vt:lpstr>
      <vt:lpstr>Restoring a VM from a snapshot</vt:lpstr>
      <vt:lpstr>Restoring a Data Disk from a snapshot</vt:lpstr>
      <vt:lpstr>Building an Image</vt:lpstr>
      <vt:lpstr>Note</vt:lpstr>
      <vt:lpstr>Making a Custom Image</vt:lpstr>
      <vt:lpstr>Create Image from Existing VM</vt:lpstr>
      <vt:lpstr>Generalising an Image</vt:lpstr>
      <vt:lpstr>Note 1: Out-of-Box Experience </vt:lpstr>
      <vt:lpstr>Note 2: Generalizing the VM</vt:lpstr>
      <vt:lpstr>Further Reading: …but…</vt:lpstr>
      <vt:lpstr>Shared Image Galleries</vt:lpstr>
      <vt:lpstr>Create VM Using Shared Image Gallery</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2333</cp:revision>
  <cp:lastPrinted>2001-06-14T13:58:17Z</cp:lastPrinted>
  <dcterms:created xsi:type="dcterms:W3CDTF">1999-06-25T18:38:26Z</dcterms:created>
  <dcterms:modified xsi:type="dcterms:W3CDTF">2022-11-10T11:27:14Z</dcterms:modified>
</cp:coreProperties>
</file>