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83" r:id="rId6"/>
    <p:sldId id="319" r:id="rId7"/>
    <p:sldId id="321" r:id="rId8"/>
    <p:sldId id="322" r:id="rId9"/>
    <p:sldId id="323" r:id="rId10"/>
    <p:sldId id="324" r:id="rId11"/>
    <p:sldId id="326" r:id="rId12"/>
    <p:sldId id="340" r:id="rId13"/>
    <p:sldId id="339" r:id="rId14"/>
    <p:sldId id="327" r:id="rId15"/>
    <p:sldId id="328" r:id="rId16"/>
    <p:sldId id="329" r:id="rId17"/>
    <p:sldId id="337" r:id="rId18"/>
    <p:sldId id="330" r:id="rId19"/>
    <p:sldId id="331" r:id="rId20"/>
    <p:sldId id="332" r:id="rId21"/>
    <p:sldId id="333" r:id="rId22"/>
    <p:sldId id="334" r:id="rId23"/>
    <p:sldId id="335" r:id="rId24"/>
    <p:sldId id="336" r:id="rId25"/>
    <p:sldId id="381" r:id="rId26"/>
    <p:sldId id="315" r:id="rId27"/>
  </p:sldIdLst>
  <p:sldSz cx="9144000" cy="6858000" type="screen4x3"/>
  <p:notesSz cx="6865938" cy="95408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 userDrawn="1">
          <p15:clr>
            <a:srgbClr val="A4A3A4"/>
          </p15:clr>
        </p15:guide>
        <p15:guide id="2" pos="2163" userDrawn="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30380A8-C3F2-5036-232D-0FB57855080F}" name="Laila Surani" initials="LS" userId="S::lsurani2@uel.ac.uk::2b313381-eb71-4008-bb2e-b5d1f67f800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F7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4A5F8B-2450-400D-B093-DE5D4CC486DD}" v="2" dt="2026-10-06T10:58:10.8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12"/>
    <p:restoredTop sz="86013" autoAdjust="0"/>
  </p:normalViewPr>
  <p:slideViewPr>
    <p:cSldViewPr>
      <p:cViewPr varScale="1">
        <p:scale>
          <a:sx n="71" d="100"/>
          <a:sy n="71" d="100"/>
        </p:scale>
        <p:origin x="147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36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la surani" userId="0c89b7dc58ba05c7" providerId="LiveId" clId="{633D0E4D-177C-4605-947F-312036DBBE28}"/>
    <pc:docChg chg="undo custSel addSld delSld modSld sldOrd">
      <pc:chgData name="laila surani" userId="0c89b7dc58ba05c7" providerId="LiveId" clId="{633D0E4D-177C-4605-947F-312036DBBE28}" dt="2026-10-06T10:58:35.249" v="316" actId="20577"/>
      <pc:docMkLst>
        <pc:docMk/>
      </pc:docMkLst>
      <pc:sldChg chg="addSp delSp modSp mod">
        <pc:chgData name="laila surani" userId="0c89b7dc58ba05c7" providerId="LiveId" clId="{633D0E4D-177C-4605-947F-312036DBBE28}" dt="2026-10-06T10:58:35.249" v="316" actId="20577"/>
        <pc:sldMkLst>
          <pc:docMk/>
          <pc:sldMk cId="253203086" sldId="326"/>
        </pc:sldMkLst>
        <pc:spChg chg="add mod">
          <ac:chgData name="laila surani" userId="0c89b7dc58ba05c7" providerId="LiveId" clId="{633D0E4D-177C-4605-947F-312036DBBE28}" dt="2026-10-06T10:58:35.249" v="316" actId="20577"/>
          <ac:spMkLst>
            <pc:docMk/>
            <pc:sldMk cId="253203086" sldId="326"/>
            <ac:spMk id="7" creationId="{D3A6457B-3A4A-B783-F511-16803E356302}"/>
          </ac:spMkLst>
        </pc:spChg>
        <pc:spChg chg="add del mod">
          <ac:chgData name="laila surani" userId="0c89b7dc58ba05c7" providerId="LiveId" clId="{633D0E4D-177C-4605-947F-312036DBBE28}" dt="2026-10-06T10:56:20.043" v="297"/>
          <ac:spMkLst>
            <pc:docMk/>
            <pc:sldMk cId="253203086" sldId="326"/>
            <ac:spMk id="8" creationId="{7C722CF2-3E37-D2AE-4E8F-C05B96AAE654}"/>
          </ac:spMkLst>
        </pc:spChg>
        <pc:picChg chg="mod modCrop">
          <ac:chgData name="laila surani" userId="0c89b7dc58ba05c7" providerId="LiveId" clId="{633D0E4D-177C-4605-947F-312036DBBE28}" dt="2026-10-06T10:58:27.159" v="314" actId="1076"/>
          <ac:picMkLst>
            <pc:docMk/>
            <pc:sldMk cId="253203086" sldId="326"/>
            <ac:picMk id="6" creationId="{00430DCF-EB3F-A1F7-C07B-03607E205973}"/>
          </ac:picMkLst>
        </pc:picChg>
        <pc:inkChg chg="del">
          <ac:chgData name="laila surani" userId="0c89b7dc58ba05c7" providerId="LiveId" clId="{633D0E4D-177C-4605-947F-312036DBBE28}" dt="2026-10-06T10:56:37.307" v="300" actId="478"/>
          <ac:inkMkLst>
            <pc:docMk/>
            <pc:sldMk cId="253203086" sldId="326"/>
            <ac:inkMk id="5" creationId="{498FB55C-9A56-C537-807F-B6CA15AB9CD5}"/>
          </ac:inkMkLst>
        </pc:inkChg>
        <pc:cxnChg chg="del">
          <ac:chgData name="laila surani" userId="0c89b7dc58ba05c7" providerId="LiveId" clId="{633D0E4D-177C-4605-947F-312036DBBE28}" dt="2026-10-06T10:56:25.175" v="299" actId="478"/>
          <ac:cxnSpMkLst>
            <pc:docMk/>
            <pc:sldMk cId="253203086" sldId="326"/>
            <ac:cxnSpMk id="4" creationId="{2D58A6D3-0A47-999F-1587-C0FF95E802DF}"/>
          </ac:cxnSpMkLst>
        </pc:cxnChg>
      </pc:sldChg>
      <pc:sldChg chg="addSp modSp mod">
        <pc:chgData name="laila surani" userId="0c89b7dc58ba05c7" providerId="LiveId" clId="{633D0E4D-177C-4605-947F-312036DBBE28}" dt="2026-10-06T10:54:51.598" v="289" actId="255"/>
        <pc:sldMkLst>
          <pc:docMk/>
          <pc:sldMk cId="4002284066" sldId="328"/>
        </pc:sldMkLst>
        <pc:spChg chg="add mod">
          <ac:chgData name="laila surani" userId="0c89b7dc58ba05c7" providerId="LiveId" clId="{633D0E4D-177C-4605-947F-312036DBBE28}" dt="2026-10-06T10:54:51.598" v="289" actId="255"/>
          <ac:spMkLst>
            <pc:docMk/>
            <pc:sldMk cId="4002284066" sldId="328"/>
            <ac:spMk id="4" creationId="{5FBA36E0-7832-1A33-7B7A-6CB9A9F6E327}"/>
          </ac:spMkLst>
        </pc:spChg>
        <pc:picChg chg="mod modCrop">
          <ac:chgData name="laila surani" userId="0c89b7dc58ba05c7" providerId="LiveId" clId="{633D0E4D-177C-4605-947F-312036DBBE28}" dt="2026-10-06T10:54:20.259" v="270" actId="732"/>
          <ac:picMkLst>
            <pc:docMk/>
            <pc:sldMk cId="4002284066" sldId="328"/>
            <ac:picMk id="5" creationId="{B9316BFA-298F-4107-F07C-058FF4A12AD8}"/>
          </ac:picMkLst>
        </pc:picChg>
      </pc:sldChg>
      <pc:sldChg chg="addSp delSp modSp mod">
        <pc:chgData name="laila surani" userId="0c89b7dc58ba05c7" providerId="LiveId" clId="{633D0E4D-177C-4605-947F-312036DBBE28}" dt="2026-10-06T10:51:41.120" v="250" actId="1076"/>
        <pc:sldMkLst>
          <pc:docMk/>
          <pc:sldMk cId="3017173547" sldId="332"/>
        </pc:sldMkLst>
        <pc:spChg chg="add mod">
          <ac:chgData name="laila surani" userId="0c89b7dc58ba05c7" providerId="LiveId" clId="{633D0E4D-177C-4605-947F-312036DBBE28}" dt="2026-10-06T10:51:41.120" v="250" actId="1076"/>
          <ac:spMkLst>
            <pc:docMk/>
            <pc:sldMk cId="3017173547" sldId="332"/>
            <ac:spMk id="5" creationId="{604F3D63-E6C6-2550-4F9D-1B1C37E12CAA}"/>
          </ac:spMkLst>
        </pc:spChg>
        <pc:picChg chg="mod modCrop">
          <ac:chgData name="laila surani" userId="0c89b7dc58ba05c7" providerId="LiveId" clId="{633D0E4D-177C-4605-947F-312036DBBE28}" dt="2026-10-06T10:51:38.150" v="249" actId="14100"/>
          <ac:picMkLst>
            <pc:docMk/>
            <pc:sldMk cId="3017173547" sldId="332"/>
            <ac:picMk id="6" creationId="{31145C9D-5748-6A38-78DE-88EA933CE2E3}"/>
          </ac:picMkLst>
        </pc:picChg>
        <pc:inkChg chg="del">
          <ac:chgData name="laila surani" userId="0c89b7dc58ba05c7" providerId="LiveId" clId="{633D0E4D-177C-4605-947F-312036DBBE28}" dt="2026-10-06T10:51:06.605" v="230" actId="478"/>
          <ac:inkMkLst>
            <pc:docMk/>
            <pc:sldMk cId="3017173547" sldId="332"/>
            <ac:inkMk id="4" creationId="{6828D5AF-4645-71F1-BCB3-7E56BAE4F945}"/>
          </ac:inkMkLst>
        </pc:inkChg>
        <pc:inkChg chg="del">
          <ac:chgData name="laila surani" userId="0c89b7dc58ba05c7" providerId="LiveId" clId="{633D0E4D-177C-4605-947F-312036DBBE28}" dt="2026-10-06T10:51:09.189" v="231" actId="478"/>
          <ac:inkMkLst>
            <pc:docMk/>
            <pc:sldMk cId="3017173547" sldId="332"/>
            <ac:inkMk id="7" creationId="{AE6319C8-F02F-765B-7EE8-BC31AF83646C}"/>
          </ac:inkMkLst>
        </pc:inkChg>
        <pc:inkChg chg="del">
          <ac:chgData name="laila surani" userId="0c89b7dc58ba05c7" providerId="LiveId" clId="{633D0E4D-177C-4605-947F-312036DBBE28}" dt="2026-10-06T10:51:11.232" v="232" actId="478"/>
          <ac:inkMkLst>
            <pc:docMk/>
            <pc:sldMk cId="3017173547" sldId="332"/>
            <ac:inkMk id="9" creationId="{7B4AC3B9-FF09-49A0-EF44-5F409B38707F}"/>
          </ac:inkMkLst>
        </pc:inkChg>
      </pc:sldChg>
      <pc:sldChg chg="addSp delSp modSp mod">
        <pc:chgData name="laila surani" userId="0c89b7dc58ba05c7" providerId="LiveId" clId="{633D0E4D-177C-4605-947F-312036DBBE28}" dt="2026-10-06T10:52:13.038" v="257" actId="6549"/>
        <pc:sldMkLst>
          <pc:docMk/>
          <pc:sldMk cId="2640258875" sldId="333"/>
        </pc:sldMkLst>
        <pc:spChg chg="add mod">
          <ac:chgData name="laila surani" userId="0c89b7dc58ba05c7" providerId="LiveId" clId="{633D0E4D-177C-4605-947F-312036DBBE28}" dt="2026-10-06T10:52:13.038" v="257" actId="6549"/>
          <ac:spMkLst>
            <pc:docMk/>
            <pc:sldMk cId="2640258875" sldId="333"/>
            <ac:spMk id="5" creationId="{2AD4E387-97B7-198C-14DE-B761D3F3AFBD}"/>
          </ac:spMkLst>
        </pc:spChg>
        <pc:picChg chg="mod modCrop">
          <ac:chgData name="laila surani" userId="0c89b7dc58ba05c7" providerId="LiveId" clId="{633D0E4D-177C-4605-947F-312036DBBE28}" dt="2026-10-06T10:02:47.198" v="184" actId="732"/>
          <ac:picMkLst>
            <pc:docMk/>
            <pc:sldMk cId="2640258875" sldId="333"/>
            <ac:picMk id="6" creationId="{F4C71947-628D-8DE6-9D2A-22884778E516}"/>
          </ac:picMkLst>
        </pc:picChg>
        <pc:inkChg chg="del">
          <ac:chgData name="laila surani" userId="0c89b7dc58ba05c7" providerId="LiveId" clId="{633D0E4D-177C-4605-947F-312036DBBE28}" dt="2026-10-06T10:52:01.036" v="252" actId="478"/>
          <ac:inkMkLst>
            <pc:docMk/>
            <pc:sldMk cId="2640258875" sldId="333"/>
            <ac:inkMk id="8" creationId="{7BFD41DF-F598-C24F-2AEC-66BD2FC3911F}"/>
          </ac:inkMkLst>
        </pc:inkChg>
      </pc:sldChg>
      <pc:sldChg chg="addSp delSp modSp mod">
        <pc:chgData name="laila surani" userId="0c89b7dc58ba05c7" providerId="LiveId" clId="{633D0E4D-177C-4605-947F-312036DBBE28}" dt="2026-10-06T10:52:27.579" v="260" actId="1076"/>
        <pc:sldMkLst>
          <pc:docMk/>
          <pc:sldMk cId="3204665919" sldId="334"/>
        </pc:sldMkLst>
        <pc:spChg chg="add mod">
          <ac:chgData name="laila surani" userId="0c89b7dc58ba05c7" providerId="LiveId" clId="{633D0E4D-177C-4605-947F-312036DBBE28}" dt="2026-10-06T10:52:27.579" v="260" actId="1076"/>
          <ac:spMkLst>
            <pc:docMk/>
            <pc:sldMk cId="3204665919" sldId="334"/>
            <ac:spMk id="5" creationId="{ECD21E52-4632-5172-9775-391CE0F8D2E3}"/>
          </ac:spMkLst>
        </pc:spChg>
        <pc:picChg chg="mod modCrop">
          <ac:chgData name="laila surani" userId="0c89b7dc58ba05c7" providerId="LiveId" clId="{633D0E4D-177C-4605-947F-312036DBBE28}" dt="2026-10-06T10:01:55.420" v="179" actId="732"/>
          <ac:picMkLst>
            <pc:docMk/>
            <pc:sldMk cId="3204665919" sldId="334"/>
            <ac:picMk id="6" creationId="{44115250-7DE6-DD44-1811-6359993D61B3}"/>
          </ac:picMkLst>
        </pc:picChg>
        <pc:inkChg chg="del">
          <ac:chgData name="laila surani" userId="0c89b7dc58ba05c7" providerId="LiveId" clId="{633D0E4D-177C-4605-947F-312036DBBE28}" dt="2026-10-06T10:52:23.992" v="259" actId="478"/>
          <ac:inkMkLst>
            <pc:docMk/>
            <pc:sldMk cId="3204665919" sldId="334"/>
            <ac:inkMk id="4" creationId="{C67D9004-0CA8-E963-ED53-6A46CE5E0D78}"/>
          </ac:inkMkLst>
        </pc:inkChg>
      </pc:sldChg>
      <pc:sldChg chg="addSp modSp mod">
        <pc:chgData name="laila surani" userId="0c89b7dc58ba05c7" providerId="LiveId" clId="{633D0E4D-177C-4605-947F-312036DBBE28}" dt="2026-10-06T10:50:02.455" v="228" actId="20577"/>
        <pc:sldMkLst>
          <pc:docMk/>
          <pc:sldMk cId="348488328" sldId="335"/>
        </pc:sldMkLst>
        <pc:spChg chg="add mod">
          <ac:chgData name="laila surani" userId="0c89b7dc58ba05c7" providerId="LiveId" clId="{633D0E4D-177C-4605-947F-312036DBBE28}" dt="2026-10-06T10:50:02.455" v="228" actId="20577"/>
          <ac:spMkLst>
            <pc:docMk/>
            <pc:sldMk cId="348488328" sldId="335"/>
            <ac:spMk id="4" creationId="{3B12F067-2590-972A-62B8-53925951F61A}"/>
          </ac:spMkLst>
        </pc:spChg>
        <pc:picChg chg="mod modCrop">
          <ac:chgData name="laila surani" userId="0c89b7dc58ba05c7" providerId="LiveId" clId="{633D0E4D-177C-4605-947F-312036DBBE28}" dt="2026-10-06T10:49:45.083" v="210" actId="732"/>
          <ac:picMkLst>
            <pc:docMk/>
            <pc:sldMk cId="348488328" sldId="335"/>
            <ac:picMk id="6" creationId="{90F63912-6470-5113-0DC2-BA48B842184E}"/>
          </ac:picMkLst>
        </pc:picChg>
      </pc:sldChg>
      <pc:sldChg chg="addSp delSp modSp mod">
        <pc:chgData name="laila surani" userId="0c89b7dc58ba05c7" providerId="LiveId" clId="{633D0E4D-177C-4605-947F-312036DBBE28}" dt="2026-10-06T10:53:40.377" v="268" actId="14100"/>
        <pc:sldMkLst>
          <pc:docMk/>
          <pc:sldMk cId="4077730002" sldId="336"/>
        </pc:sldMkLst>
        <pc:spChg chg="add mod">
          <ac:chgData name="laila surani" userId="0c89b7dc58ba05c7" providerId="LiveId" clId="{633D0E4D-177C-4605-947F-312036DBBE28}" dt="2026-10-06T10:53:40.377" v="268" actId="14100"/>
          <ac:spMkLst>
            <pc:docMk/>
            <pc:sldMk cId="4077730002" sldId="336"/>
            <ac:spMk id="4" creationId="{B431F25F-2D54-E468-762C-E8BCA6D5448B}"/>
          </ac:spMkLst>
        </pc:spChg>
        <pc:picChg chg="add del mod modCrop">
          <ac:chgData name="laila surani" userId="0c89b7dc58ba05c7" providerId="LiveId" clId="{633D0E4D-177C-4605-947F-312036DBBE28}" dt="2026-10-06T10:53:33.259" v="265" actId="1076"/>
          <ac:picMkLst>
            <pc:docMk/>
            <pc:sldMk cId="4077730002" sldId="336"/>
            <ac:picMk id="6" creationId="{F9E9BAD5-9792-052D-F504-E1E11AAC42BD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9109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9109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8T17:22:13.59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92 24575,'424'-18'0,"-188"9"0,-55 5 0,-71-10 0,-67 7 0,48-1 0,3 9 0,45-3 0,-67-12 0,-53 10 0,-1 0 0,22-2 0,322 3 0,-186 6 0,899-3 0,-1045 1 0,0 2 0,34 8 0,10 1 0,92 16 0,-99-15 0,1-3 0,90 3 0,562-15 0,-681 4 0,60 10 0,11 2 0,-5-9 0,132 11 0,-37 14 0,-154-23 0,0-2 0,0-2 0,78-5 0,-31 0 0,345 2 0,-418-1 22,0-2 0,0 0 0,0-1 0,-1-1-1,25-9 1,-23 6-396,1 2 0,1 0 0,35-4 0,-32 9-6452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8T17:22:32.78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18 23787,'10969'0'0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8T17:22:43.55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32 24575,'1288'0'0,"-1244"2"0,63 11 0,-63-6 0,60 2 0,-6-8 0,231-4 0,-286-2 0,80-19 0,-83 14 0,1 2 0,56-4 0,340 10 0,-213 4 0,911-2-1365,-1109 0-5461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8T17:23:06.10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 23778,'7569'0'0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8T17:23:13.39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12 22982,'7270'0'0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8T17:23:47.45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24575,'0'1466'-1365,"0"-1441"-5461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8T17:23:52.015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24159,'2003'89'0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8T17:24:40.58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62 24575,'65'0'0,"0"-2"0,73-14 0,-61 7 0,0 4 0,121 5 0,-70 3 0,-2-1 0,139-5 0,-150-11 0,46-2 0,578 15 0,-354 3 0,603-2-1365,-963 0-5461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8T17:24:48.769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21389,'1614'0'0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8T17:24:51.46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24575,'1285'0'0,"-1272"1"0,0 0 0,1 0 0,-1 1 0,0 1 0,0 0 0,0 1 0,-1 0 0,1 1 0,11 7 0,-9-6-151,-1-1-1,1-1 0,0 0 0,1-1 1,-1 0-1,0-2 0,1 0 1,21-1-1,-11 0-6674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8T17:25:00.59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24221,'4095'30'0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8T17:25:26.62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24375,'9716'0'0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8T17:30:52.62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9109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6594" y="4531916"/>
            <a:ext cx="5492750" cy="4293394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9109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79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230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0" Type="http://schemas.openxmlformats.org/officeDocument/2006/relationships/image" Target="../media/image8.png"/><Relationship Id="rId4" Type="http://schemas.openxmlformats.org/officeDocument/2006/relationships/image" Target="../media/image50.png"/><Relationship Id="rId9" Type="http://schemas.openxmlformats.org/officeDocument/2006/relationships/customXml" Target="../ink/ink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6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customXml" Target="../ink/ink7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customXml" Target="../ink/ink8.xml"/><Relationship Id="rId7" Type="http://schemas.openxmlformats.org/officeDocument/2006/relationships/customXml" Target="../ink/ink10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customXml" Target="../ink/ink9.xml"/><Relationship Id="rId10" Type="http://schemas.openxmlformats.org/officeDocument/2006/relationships/image" Target="../media/image17.png"/><Relationship Id="rId4" Type="http://schemas.openxmlformats.org/officeDocument/2006/relationships/image" Target="../media/image14.png"/><Relationship Id="rId9" Type="http://schemas.openxmlformats.org/officeDocument/2006/relationships/customXml" Target="../ink/ink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ustomXml" Target="../ink/ink12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ustomXml" Target="../ink/ink13.xm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bopedia.com/definitions/boolean-search/" TargetMode="External"/><Relationship Id="rId2" Type="http://schemas.openxmlformats.org/officeDocument/2006/relationships/hyperlink" Target="https://www.health.org.uk/publications/long-reads/www.health.org.uk/publications/what-makes-us-health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52132B1-FCD7-49F3-B7D9-19162CB79F30}"/>
              </a:ext>
            </a:extLst>
          </p:cNvPr>
          <p:cNvSpPr/>
          <p:nvPr/>
        </p:nvSpPr>
        <p:spPr>
          <a:xfrm>
            <a:off x="755576" y="3429000"/>
            <a:ext cx="7560840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8352928" cy="4608512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Changemakers: Creativity and Value Creation 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(BMHP5014)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u="sng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Week 2 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Unit 1: What’s the problem?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  <a:t>Topic 3: Known knowns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  <a:t>Topic 4: The problem is</a:t>
            </a:r>
            <a:endParaRPr lang="en-GB" altLang="en-US" sz="28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Objectives of session…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507288" cy="42484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Discuss and understand Unit 1 topics:</a:t>
            </a:r>
          </a:p>
          <a:p>
            <a:pPr lvl="1"/>
            <a:r>
              <a:rPr lang="en-GB" dirty="0"/>
              <a:t>The Known and the Unknown</a:t>
            </a:r>
          </a:p>
          <a:p>
            <a:pPr lvl="1"/>
            <a:r>
              <a:rPr lang="en-GB" dirty="0"/>
              <a:t>Database in research</a:t>
            </a:r>
          </a:p>
          <a:p>
            <a:pPr lvl="1"/>
            <a:r>
              <a:rPr lang="en-GB" dirty="0"/>
              <a:t>Develop a systematic approach</a:t>
            </a:r>
          </a:p>
          <a:p>
            <a:pPr lvl="1"/>
            <a:r>
              <a:rPr lang="en-GB" dirty="0"/>
              <a:t>Concept Map</a:t>
            </a:r>
          </a:p>
          <a:p>
            <a:pPr lvl="1"/>
            <a:r>
              <a:rPr lang="en-GB" dirty="0"/>
              <a:t>Hypothesis</a:t>
            </a:r>
          </a:p>
          <a:p>
            <a:pPr lvl="1"/>
            <a:r>
              <a:rPr lang="en-GB" dirty="0"/>
              <a:t>Feedback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b="1" dirty="0"/>
          </a:p>
          <a:p>
            <a:pPr lvl="1"/>
            <a:endParaRPr lang="en-GB" b="1" dirty="0"/>
          </a:p>
          <a:p>
            <a:pPr lvl="1"/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49665-37F3-B4DC-F79E-809E14054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Known and Unknown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E01F43-1294-1963-3473-E896FD7F31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692" y="1081836"/>
            <a:ext cx="8754615" cy="4694327"/>
          </a:xfrm>
          <a:prstGeom prst="rect">
            <a:avLst/>
          </a:prstGeom>
          <a:solidFill>
            <a:srgbClr val="ECF7FF"/>
          </a:solidFill>
          <a:ln>
            <a:solidFill>
              <a:srgbClr val="FFFFFF"/>
            </a:solidFill>
          </a:ln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99ED32B-6717-C375-F87D-8D34EBF780C2}"/>
                  </a:ext>
                </a:extLst>
              </p14:cNvPr>
              <p14:cNvContentPartPr/>
              <p14:nvPr/>
            </p14:nvContentPartPr>
            <p14:xfrm>
              <a:off x="2753725" y="2570188"/>
              <a:ext cx="2279880" cy="673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99ED32B-6717-C375-F87D-8D34EBF780C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747605" y="2564068"/>
                <a:ext cx="2292120" cy="79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0CB8C5C1-3289-0038-1548-6C6BCF192863}"/>
                  </a:ext>
                </a:extLst>
              </p14:cNvPr>
              <p14:cNvContentPartPr/>
              <p14:nvPr/>
            </p14:nvContentPartPr>
            <p14:xfrm>
              <a:off x="892525" y="3399268"/>
              <a:ext cx="3949200" cy="7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0CB8C5C1-3289-0038-1548-6C6BCF19286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86405" y="3387028"/>
                <a:ext cx="3961440" cy="2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4A4059D7-2977-B37C-4A57-A48E8E988FDF}"/>
                  </a:ext>
                </a:extLst>
              </p14:cNvPr>
              <p14:cNvContentPartPr/>
              <p14:nvPr/>
            </p14:nvContentPartPr>
            <p14:xfrm>
              <a:off x="924925" y="3603028"/>
              <a:ext cx="1505160" cy="2340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4A4059D7-2977-B37C-4A57-A48E8E988FD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918805" y="3596908"/>
                <a:ext cx="1517400" cy="3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66E2F557-EDA8-6676-C9F8-A23C1F123773}"/>
                  </a:ext>
                </a:extLst>
              </p14:cNvPr>
              <p14:cNvContentPartPr/>
              <p14:nvPr/>
            </p14:nvContentPartPr>
            <p14:xfrm>
              <a:off x="2140645" y="4453348"/>
              <a:ext cx="2725200" cy="72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66E2F557-EDA8-6676-C9F8-A23C1F123773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134525" y="4441108"/>
                <a:ext cx="2737440" cy="2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5CAD555E-3D89-F31F-078A-9E39E35FF923}"/>
                  </a:ext>
                </a:extLst>
              </p14:cNvPr>
              <p14:cNvContentPartPr/>
              <p14:nvPr/>
            </p14:nvContentPartPr>
            <p14:xfrm>
              <a:off x="871285" y="4657468"/>
              <a:ext cx="2617560" cy="72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5CAD555E-3D89-F31F-078A-9E39E35FF923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64805" y="4645228"/>
                <a:ext cx="2629800" cy="25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6946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1828F-59DB-D0A8-E97A-CFD0A6954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324296"/>
            <a:ext cx="8686800" cy="1143000"/>
          </a:xfrm>
        </p:spPr>
        <p:txBody>
          <a:bodyPr>
            <a:noAutofit/>
          </a:bodyPr>
          <a:lstStyle/>
          <a:p>
            <a:pPr algn="l"/>
            <a:r>
              <a:rPr lang="en-GB" sz="3600" b="1" dirty="0"/>
              <a:t>Known and unknown</a:t>
            </a:r>
            <a:br>
              <a:rPr lang="en-GB" sz="3600" b="1" dirty="0"/>
            </a:br>
            <a:endParaRPr lang="en-GB" sz="36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E6C05E1-CF22-C7DE-9719-F3DCCB4032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161" y="1368373"/>
            <a:ext cx="8821677" cy="4121253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0E14CB8A-0945-EF1A-D9CA-A9ECBF4DFD85}"/>
                  </a:ext>
                </a:extLst>
              </p14:cNvPr>
              <p14:cNvContentPartPr/>
              <p14:nvPr/>
            </p14:nvContentPartPr>
            <p14:xfrm>
              <a:off x="3883405" y="2882626"/>
              <a:ext cx="360" cy="53748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0E14CB8A-0945-EF1A-D9CA-A9ECBF4DFD8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877285" y="2876506"/>
                <a:ext cx="12600" cy="54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BF666CEB-80A7-400E-A92B-AC7ECAAE6348}"/>
                  </a:ext>
                </a:extLst>
              </p14:cNvPr>
              <p14:cNvContentPartPr/>
              <p14:nvPr/>
            </p14:nvContentPartPr>
            <p14:xfrm>
              <a:off x="4829845" y="4841026"/>
              <a:ext cx="721440" cy="324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BF666CEB-80A7-400E-A92B-AC7ECAAE6348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823365" y="4834546"/>
                <a:ext cx="733680" cy="44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52050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7799A-7BCA-5ED1-40E2-F6555B9A2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Database in research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B5D96D-0B75-F4DE-8C8C-1C788CE5B8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35" t="9643" r="6285" b="32323"/>
          <a:stretch/>
        </p:blipFill>
        <p:spPr>
          <a:xfrm>
            <a:off x="457199" y="1628800"/>
            <a:ext cx="8435281" cy="2820683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AFBA0EB3-B22D-7F59-726E-19AE8CF03E0E}"/>
                  </a:ext>
                </a:extLst>
              </p14:cNvPr>
              <p14:cNvContentPartPr/>
              <p14:nvPr/>
            </p14:nvContentPartPr>
            <p14:xfrm>
              <a:off x="935725" y="2580946"/>
              <a:ext cx="1279440" cy="223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AFBA0EB3-B22D-7F59-726E-19AE8CF03E0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29605" y="2574826"/>
                <a:ext cx="1291680" cy="34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57922D9B-F69D-CE1B-B9F1-8FCDAE178C15}"/>
                  </a:ext>
                </a:extLst>
              </p14:cNvPr>
              <p14:cNvContentPartPr/>
              <p14:nvPr/>
            </p14:nvContentPartPr>
            <p14:xfrm>
              <a:off x="3173485" y="2571226"/>
              <a:ext cx="58140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57922D9B-F69D-CE1B-B9F1-8FCDAE178C1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167365" y="2565106"/>
                <a:ext cx="59364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CEA3BB15-A3C4-A041-8F45-B996EBFBCBD7}"/>
                  </a:ext>
                </a:extLst>
              </p14:cNvPr>
              <p14:cNvContentPartPr/>
              <p14:nvPr/>
            </p14:nvContentPartPr>
            <p14:xfrm>
              <a:off x="2377165" y="2560066"/>
              <a:ext cx="579960" cy="230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CEA3BB15-A3C4-A041-8F45-B996EBFBCBD7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371045" y="2553946"/>
                <a:ext cx="592200" cy="3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D9F9D15A-29D0-CE5C-3AB2-193A1523AC34}"/>
                  </a:ext>
                </a:extLst>
              </p14:cNvPr>
              <p14:cNvContentPartPr/>
              <p14:nvPr/>
            </p14:nvContentPartPr>
            <p14:xfrm>
              <a:off x="731245" y="2807386"/>
              <a:ext cx="1474200" cy="111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D9F9D15A-29D0-CE5C-3AB2-193A1523AC34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25125" y="2801266"/>
                <a:ext cx="1486440" cy="23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22236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F3A69-DFB2-4CA7-BF4C-FBE46FBF7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Thinking about your topic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9B0B5C-6D5E-D8B0-2448-450AD8201C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312" y="1188526"/>
            <a:ext cx="8297375" cy="448094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2BCB834F-2111-868D-1E65-46A5C294C1E5}"/>
                  </a:ext>
                </a:extLst>
              </p14:cNvPr>
              <p14:cNvContentPartPr/>
              <p14:nvPr/>
            </p14:nvContentPartPr>
            <p14:xfrm>
              <a:off x="3990685" y="2742946"/>
              <a:ext cx="3498120" cy="7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BCB834F-2111-868D-1E65-46A5C294C1E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84565" y="2729986"/>
                <a:ext cx="3510360" cy="25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954731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6A8F3-42C0-1FFF-D9CF-BFAFD1A9E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Boolean search with key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A32A1-09E6-6D7F-D858-43D77A6717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0" i="0" dirty="0">
                <a:effectLst/>
                <a:cs typeface="Times New Roman" panose="02020603050405020304" pitchFamily="18" charset="0"/>
              </a:rPr>
              <a:t>Boolean search is a type of search allowing users to combine keywords with </a:t>
            </a:r>
            <a:r>
              <a:rPr lang="en-GB" sz="2000" b="0" i="0" u="none" strike="noStrike" dirty="0">
                <a:effectLst/>
                <a:cs typeface="Times New Roman" panose="02020603050405020304" pitchFamily="18" charset="0"/>
              </a:rPr>
              <a:t>operators</a:t>
            </a:r>
            <a:r>
              <a:rPr lang="en-GB" sz="2000" b="0" i="0" dirty="0">
                <a:effectLst/>
                <a:cs typeface="Times New Roman" panose="02020603050405020304" pitchFamily="18" charset="0"/>
              </a:rPr>
              <a:t> (or modifiers) such as AND, NOT, and OR to further produce more relevant results.</a:t>
            </a:r>
          </a:p>
          <a:p>
            <a:endParaRPr lang="en-GB" sz="2000" dirty="0">
              <a:cs typeface="Times New Roman" panose="02020603050405020304" pitchFamily="18" charset="0"/>
            </a:endParaRPr>
          </a:p>
          <a:p>
            <a:r>
              <a:rPr lang="en-GB" sz="2000" b="0" i="0" dirty="0">
                <a:effectLst/>
                <a:cs typeface="Times New Roman" panose="02020603050405020304" pitchFamily="18" charset="0"/>
              </a:rPr>
              <a:t>For example, a Boolean search could be “care” AND “UK”. This would limit the search results to only those documents containing the two keywords.</a:t>
            </a:r>
          </a:p>
          <a:p>
            <a:endParaRPr lang="en-GB" sz="2000" dirty="0">
              <a:cs typeface="Times New Roman" panose="02020603050405020304" pitchFamily="18" charset="0"/>
            </a:endParaRPr>
          </a:p>
          <a:p>
            <a:r>
              <a:rPr lang="en-GB" sz="2000" dirty="0">
                <a:cs typeface="Times New Roman" panose="02020603050405020304" pitchFamily="18" charset="0"/>
              </a:rPr>
              <a:t>If you add ‘Care’ AND ‘Mental’ AND ‘Wellbeing’ AND ‘London’ you will get more relevant results.</a:t>
            </a:r>
          </a:p>
          <a:p>
            <a:pPr marL="3657600" lvl="8" indent="0" algn="r">
              <a:buNone/>
            </a:pPr>
            <a:r>
              <a:rPr lang="en-GB" dirty="0">
                <a:cs typeface="Times New Roman" panose="02020603050405020304" pitchFamily="18" charset="0"/>
              </a:rPr>
              <a:t>(Beal, 2021)</a:t>
            </a:r>
          </a:p>
        </p:txBody>
      </p:sp>
    </p:spTree>
    <p:extLst>
      <p:ext uri="{BB962C8B-B14F-4D97-AF65-F5344CB8AC3E}">
        <p14:creationId xmlns:p14="http://schemas.microsoft.com/office/powerpoint/2010/main" val="29515793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D0034-8075-2E54-4B35-F6D7AC775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Understanding concept map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430DCF-EB3F-A1F7-C07B-03607E2059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202" r="9161" b="18140"/>
          <a:stretch>
            <a:fillRect/>
          </a:stretch>
        </p:blipFill>
        <p:spPr>
          <a:xfrm>
            <a:off x="5508104" y="1052736"/>
            <a:ext cx="3384376" cy="39026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3A6457B-3A4A-B783-F511-16803E356302}"/>
              </a:ext>
            </a:extLst>
          </p:cNvPr>
          <p:cNvSpPr txBox="1"/>
          <p:nvPr/>
        </p:nvSpPr>
        <p:spPr>
          <a:xfrm>
            <a:off x="512316" y="917912"/>
            <a:ext cx="463574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Mind map:</a:t>
            </a:r>
            <a:r>
              <a:rPr lang="en-GB" sz="2000" dirty="0"/>
              <a:t> starts with one main idea in the </a:t>
            </a:r>
            <a:r>
              <a:rPr lang="en-GB" sz="2000" b="1" dirty="0"/>
              <a:t>centre</a:t>
            </a:r>
            <a:r>
              <a:rPr lang="en-GB" sz="2000" dirty="0"/>
              <a:t> and branches out.</a:t>
            </a:r>
          </a:p>
          <a:p>
            <a:endParaRPr lang="en-GB" sz="2000" dirty="0"/>
          </a:p>
          <a:p>
            <a:r>
              <a:rPr lang="en-GB" sz="2000" dirty="0"/>
              <a:t>A </a:t>
            </a:r>
            <a:r>
              <a:rPr lang="en-GB" sz="2000" b="1" dirty="0"/>
              <a:t>mind map helps research</a:t>
            </a:r>
            <a:r>
              <a:rPr lang="en-GB" sz="2000" dirty="0"/>
              <a:t> by helping you </a:t>
            </a:r>
            <a:r>
              <a:rPr lang="en-GB" sz="2000" b="1" dirty="0"/>
              <a:t>organise and develop your ideas visually</a:t>
            </a:r>
            <a:r>
              <a:rPr lang="en-GB" sz="2000" dirty="0"/>
              <a:t>.</a:t>
            </a:r>
          </a:p>
          <a:p>
            <a:endParaRPr lang="en-GB" sz="2000" dirty="0"/>
          </a:p>
          <a:p>
            <a:r>
              <a:rPr lang="en-GB" sz="2000" dirty="0"/>
              <a:t>For example, if your research topic is </a:t>
            </a:r>
            <a:r>
              <a:rPr lang="en-GB" sz="2000" b="1" dirty="0"/>
              <a:t>“Mental Health in Older Adults”</a:t>
            </a:r>
            <a:r>
              <a:rPr lang="en-GB" sz="2000" dirty="0"/>
              <a:t>, you can put this in the centre and create branches for:</a:t>
            </a:r>
          </a:p>
          <a:p>
            <a:r>
              <a:rPr lang="en-GB" sz="2000" b="1" dirty="0"/>
              <a:t>Causes → Loneliness → Social support → Physical health → Services → Interventions</a:t>
            </a: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3203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itle 1">
            <a:extLst>
              <a:ext uri="{FF2B5EF4-FFF2-40B4-BE49-F238E27FC236}">
                <a16:creationId xmlns:a16="http://schemas.microsoft.com/office/drawing/2014/main" id="{C1F7F6BC-0F22-30AC-3E9B-587BE08E8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43097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Example of mind map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337A75-EA92-8A5A-E454-C8899C992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864096"/>
            <a:ext cx="7260299" cy="5445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0318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07678-9E30-62EB-7D06-3A78A1A62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Group Activity: 30 mins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A074B-1D20-B55D-2E93-C5427A56F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b="1" dirty="0"/>
              <a:t>TASK</a:t>
            </a:r>
          </a:p>
          <a:p>
            <a:r>
              <a:rPr lang="en-GB" sz="2800" dirty="0"/>
              <a:t>Each group will be given one topic.</a:t>
            </a:r>
          </a:p>
          <a:p>
            <a:r>
              <a:rPr lang="en-GB" sz="2800" dirty="0"/>
              <a:t>You need to create a mind map about a topic or an idea that you want to develop a project on, using your creativity as a group, and present it in the class. </a:t>
            </a:r>
          </a:p>
          <a:p>
            <a:r>
              <a:rPr lang="en-GB" sz="2800" dirty="0"/>
              <a:t>You can post your ideas on the Forum. </a:t>
            </a:r>
          </a:p>
          <a:p>
            <a:endParaRPr lang="en-GB" sz="2800" dirty="0"/>
          </a:p>
          <a:p>
            <a:r>
              <a:rPr lang="en-GB" sz="2800" dirty="0"/>
              <a:t>Examples of topics: </a:t>
            </a:r>
          </a:p>
          <a:p>
            <a:pPr lvl="2"/>
            <a:r>
              <a:rPr lang="en-GB" sz="2000" dirty="0"/>
              <a:t>Domestic violence on women in Redbridge</a:t>
            </a:r>
          </a:p>
          <a:p>
            <a:pPr lvl="2"/>
            <a:r>
              <a:rPr lang="en-GB" sz="2000" dirty="0"/>
              <a:t>Drug abuse in Kennington</a:t>
            </a:r>
          </a:p>
          <a:p>
            <a:pPr lvl="2"/>
            <a:r>
              <a:rPr lang="en-GB" sz="2000" dirty="0"/>
              <a:t>High prevalence of cardiovascular disease in Newham</a:t>
            </a:r>
          </a:p>
          <a:p>
            <a:pPr lvl="2"/>
            <a:r>
              <a:rPr lang="en-GB" sz="2000" dirty="0"/>
              <a:t>High childhood obesity in Barking and Dagenham.</a:t>
            </a:r>
          </a:p>
          <a:p>
            <a:pPr lvl="2"/>
            <a:endParaRPr lang="en-GB" sz="2000" dirty="0"/>
          </a:p>
          <a:p>
            <a:pPr lvl="2"/>
            <a:endParaRPr lang="en-GB" sz="2000" dirty="0"/>
          </a:p>
          <a:p>
            <a:pPr lvl="2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1922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12F3D-2DBF-848C-9EAC-9409A381B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4: The problem is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3793AF-8190-EE0D-A20F-9B2423FB51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776" y="1772816"/>
            <a:ext cx="3879874" cy="3862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7274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A057B-A22C-D1D6-0DAA-3A4E34B27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Questions framing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316BFA-298F-4107-F07C-058FF4A12A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938" r="5000" b="11719"/>
          <a:stretch>
            <a:fillRect/>
          </a:stretch>
        </p:blipFill>
        <p:spPr>
          <a:xfrm>
            <a:off x="4932040" y="1171745"/>
            <a:ext cx="3754760" cy="39854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FBA36E0-7832-1A33-7B7A-6CB9A9F6E327}"/>
              </a:ext>
            </a:extLst>
          </p:cNvPr>
          <p:cNvSpPr txBox="1"/>
          <p:nvPr/>
        </p:nvSpPr>
        <p:spPr>
          <a:xfrm>
            <a:off x="360040" y="1951672"/>
            <a:ext cx="457200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 good research project starts with a clear and focused research question.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Don’t try to research everything. Narrow your topic and decide exactly what you want to answer.</a:t>
            </a:r>
          </a:p>
        </p:txBody>
      </p:sp>
    </p:spTree>
    <p:extLst>
      <p:ext uri="{BB962C8B-B14F-4D97-AF65-F5344CB8AC3E}">
        <p14:creationId xmlns:p14="http://schemas.microsoft.com/office/powerpoint/2010/main" val="40022840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F130C-7E27-EA6E-82F3-EF9504270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/>
              <a:t>What does hypothesis mean?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08183-14F2-F986-1BAA-91B3EAFA03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186808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b="0" i="0" dirty="0">
                <a:solidFill>
                  <a:srgbClr val="212529"/>
                </a:solidFill>
                <a:effectLst/>
              </a:rPr>
              <a:t>A </a:t>
            </a:r>
            <a:r>
              <a:rPr lang="en-GB" sz="3000" b="0" i="0" u="none" strike="noStrike" dirty="0">
                <a:solidFill>
                  <a:srgbClr val="0074CC"/>
                </a:solidFill>
                <a:effectLst/>
              </a:rPr>
              <a:t>hypothesis</a:t>
            </a:r>
            <a:r>
              <a:rPr lang="en-GB" sz="3000" b="0" i="0" dirty="0">
                <a:solidFill>
                  <a:srgbClr val="212529"/>
                </a:solidFill>
                <a:effectLst/>
              </a:rPr>
              <a:t> is an </a:t>
            </a:r>
            <a:r>
              <a:rPr lang="en-GB" sz="3000" b="1" i="0" dirty="0">
                <a:solidFill>
                  <a:srgbClr val="212529"/>
                </a:solidFill>
                <a:effectLst/>
              </a:rPr>
              <a:t>assumption, an idea </a:t>
            </a:r>
            <a:r>
              <a:rPr lang="en-GB" sz="3000" b="0" i="0" dirty="0">
                <a:solidFill>
                  <a:srgbClr val="212529"/>
                </a:solidFill>
                <a:effectLst/>
              </a:rPr>
              <a:t>that is proposed for the sake of argument so that it can be tested to see if it </a:t>
            </a:r>
            <a:r>
              <a:rPr lang="en-GB" sz="3000" b="1" i="0" dirty="0">
                <a:solidFill>
                  <a:srgbClr val="212529"/>
                </a:solidFill>
                <a:effectLst/>
              </a:rPr>
              <a:t>might be true.  </a:t>
            </a:r>
          </a:p>
          <a:p>
            <a:pPr marL="0" indent="0">
              <a:buNone/>
            </a:pPr>
            <a:endParaRPr lang="en-GB" b="1" dirty="0">
              <a:solidFill>
                <a:srgbClr val="212529"/>
              </a:solidFill>
              <a:latin typeface="Open Sans" panose="020B0606030504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12529"/>
                </a:solidFill>
                <a:latin typeface="Open Sans" panose="020B0606030504020204" pitchFamily="34" charset="0"/>
              </a:rPr>
              <a:t>		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                                   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(Winter, 2001)</a:t>
            </a:r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5A9A73-DCE9-5E15-7DF9-3E59713788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1772816"/>
            <a:ext cx="3886186" cy="21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8077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537FD-5AE7-FCD9-6AEC-462ABB9A1B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Examples of hypothesis in health and social care could be…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D2600-4DC1-35F2-AB3C-A940381D35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456384"/>
          </a:xfrm>
        </p:spPr>
        <p:txBody>
          <a:bodyPr>
            <a:normAutofit/>
          </a:bodyPr>
          <a:lstStyle/>
          <a:p>
            <a:r>
              <a:rPr lang="en-GB" dirty="0"/>
              <a:t>There are gender differences in terms of wellbeing among South Asian population living in the UK.</a:t>
            </a:r>
          </a:p>
          <a:p>
            <a:endParaRPr lang="en-GB" dirty="0"/>
          </a:p>
          <a:p>
            <a:r>
              <a:rPr lang="en-GB" dirty="0"/>
              <a:t>Care services are not efficient in large cities.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32016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7E53A-72A9-4DF0-E0F3-83831CD04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Activity: Individual task 20 mins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24055-DA5A-4ACD-54D3-A003AE55DE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Make one question and one hypothesis around health and social care. </a:t>
            </a:r>
          </a:p>
          <a:p>
            <a:r>
              <a:rPr lang="en-GB" dirty="0"/>
              <a:t>Post your answer to the Forum.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312EB5-FA05-90EB-A968-D65381B968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040" y="2204864"/>
            <a:ext cx="3854182" cy="32831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060368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EE743-267C-ACAF-93D2-5D018DD9D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What does feedback mean?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6C08D4-146A-F303-EC74-E8360835EE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174" y="1600201"/>
            <a:ext cx="7425651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075264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EB02F-01A2-5C0A-386B-0A24E45C4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Feedback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1145C9D-5748-6A38-78DE-88EA933CE2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1595"/>
          <a:stretch>
            <a:fillRect/>
          </a:stretch>
        </p:blipFill>
        <p:spPr>
          <a:xfrm>
            <a:off x="57521" y="1118415"/>
            <a:ext cx="3794399" cy="40120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04F3D63-E6C6-2550-4F9D-1B1C37E12CAA}"/>
              </a:ext>
            </a:extLst>
          </p:cNvPr>
          <p:cNvSpPr txBox="1"/>
          <p:nvPr/>
        </p:nvSpPr>
        <p:spPr>
          <a:xfrm>
            <a:off x="4149004" y="1988840"/>
            <a:ext cx="4572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Feedback is important for improving your ideas, but receiving it can sometimes be difficult.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Learn both </a:t>
            </a:r>
            <a:r>
              <a:rPr lang="en-GB" b="1" dirty="0"/>
              <a:t>how to give feedback kindly</a:t>
            </a:r>
            <a:r>
              <a:rPr lang="en-GB" dirty="0"/>
              <a:t> and </a:t>
            </a:r>
            <a:r>
              <a:rPr lang="en-GB" b="1" dirty="0"/>
              <a:t>how to receive feedback positively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71735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6E2F0-D97F-979E-4497-338BDA9DD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787208" cy="49006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Receiving feedback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C71947-628D-8DE6-9D2A-22884778E5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600"/>
          <a:stretch>
            <a:fillRect/>
          </a:stretch>
        </p:blipFill>
        <p:spPr>
          <a:xfrm>
            <a:off x="4356336" y="1154995"/>
            <a:ext cx="4708805" cy="454801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AAAC6A88-5AB8-3EDF-D750-3439A2FF6AC0}"/>
                  </a:ext>
                </a:extLst>
              </p14:cNvPr>
              <p14:cNvContentPartPr/>
              <p14:nvPr/>
            </p14:nvContentPartPr>
            <p14:xfrm>
              <a:off x="2560045" y="4507666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AAAC6A88-5AB8-3EDF-D750-3439A2FF6AC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553925" y="4501546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2AD4E387-97B7-198C-14DE-B761D3F3AFBD}"/>
              </a:ext>
            </a:extLst>
          </p:cNvPr>
          <p:cNvSpPr txBox="1"/>
          <p:nvPr/>
        </p:nvSpPr>
        <p:spPr>
          <a:xfrm>
            <a:off x="453150" y="1582340"/>
            <a:ext cx="382919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 When developing a research question or idea, </a:t>
            </a:r>
            <a:r>
              <a:rPr lang="en-GB" b="1" dirty="0"/>
              <a:t>ask other people for feedback</a:t>
            </a:r>
            <a:r>
              <a:rPr lang="en-GB" dirty="0"/>
              <a:t>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Their comments may not always be what you expect, but </a:t>
            </a:r>
            <a:r>
              <a:rPr lang="en-GB" b="1" dirty="0"/>
              <a:t>learning to accept feedback helps improve your research.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2588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17733-EBCE-0196-9E96-A2A576A9E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Improving mindset on feedback of your idea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115250-7DE6-DD44-1811-6359993D61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4477" b="2996"/>
          <a:stretch>
            <a:fillRect/>
          </a:stretch>
        </p:blipFill>
        <p:spPr>
          <a:xfrm>
            <a:off x="434751" y="1398016"/>
            <a:ext cx="3777210" cy="41811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D21E52-4632-5172-9775-391CE0F8D2E3}"/>
              </a:ext>
            </a:extLst>
          </p:cNvPr>
          <p:cNvSpPr txBox="1"/>
          <p:nvPr/>
        </p:nvSpPr>
        <p:spPr>
          <a:xfrm>
            <a:off x="4397152" y="2060848"/>
            <a:ext cx="4572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Simple meaning:</a:t>
            </a:r>
            <a:r>
              <a:rPr lang="en-GB" dirty="0"/>
              <a:t> Feedback helps improve our ideas, but sometimes it can feel personal.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b="1" dirty="0"/>
              <a:t>Key message:</a:t>
            </a:r>
            <a:r>
              <a:rPr lang="en-GB" dirty="0"/>
              <a:t> Don’t see feedback as criticism. </a:t>
            </a:r>
            <a:r>
              <a:rPr lang="en-GB" b="1" dirty="0"/>
              <a:t>Listen, learn, and use it to make your idea better.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46659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E3D6D-BCA9-D5D1-1B5D-AEEE36894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Not all feedbacks are good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F63912-6470-5113-0DC2-BA48B84218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9143" b="11096"/>
          <a:stretch>
            <a:fillRect/>
          </a:stretch>
        </p:blipFill>
        <p:spPr>
          <a:xfrm>
            <a:off x="240417" y="1115367"/>
            <a:ext cx="3539496" cy="41138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B12F067-2590-972A-62B8-53925951F61A}"/>
              </a:ext>
            </a:extLst>
          </p:cNvPr>
          <p:cNvSpPr txBox="1"/>
          <p:nvPr/>
        </p:nvSpPr>
        <p:spPr>
          <a:xfrm>
            <a:off x="4105973" y="2006386"/>
            <a:ext cx="45720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Not all feedback is useful or right for you.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Listen to feedback, but </a:t>
            </a:r>
            <a:r>
              <a:rPr lang="en-GB" b="1" dirty="0"/>
              <a:t>think carefully before accepting it</a:t>
            </a:r>
            <a:r>
              <a:rPr lang="en-GB" dirty="0"/>
              <a:t>. Use the feedback that helps improve your work.</a:t>
            </a:r>
          </a:p>
        </p:txBody>
      </p:sp>
    </p:spTree>
    <p:extLst>
      <p:ext uri="{BB962C8B-B14F-4D97-AF65-F5344CB8AC3E}">
        <p14:creationId xmlns:p14="http://schemas.microsoft.com/office/powerpoint/2010/main" val="3484883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22E71-BD30-A81E-CCE8-72A2B9D54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Conclusion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E9BAD5-9792-052D-F504-E1E11AAC42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763" b="2907"/>
          <a:stretch>
            <a:fillRect/>
          </a:stretch>
        </p:blipFill>
        <p:spPr>
          <a:xfrm>
            <a:off x="5136586" y="1700808"/>
            <a:ext cx="4007414" cy="32403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431F25F-2D54-E468-762C-E8BCA6D5448B}"/>
              </a:ext>
            </a:extLst>
          </p:cNvPr>
          <p:cNvSpPr txBox="1"/>
          <p:nvPr/>
        </p:nvSpPr>
        <p:spPr>
          <a:xfrm>
            <a:off x="755576" y="2348880"/>
            <a:ext cx="338437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Feedback is someone’s </a:t>
            </a:r>
            <a:r>
              <a:rPr lang="en-GB" b="1" dirty="0"/>
              <a:t>opinion</a:t>
            </a:r>
            <a:r>
              <a:rPr lang="en-GB" dirty="0"/>
              <a:t>, so you do not have to accept everything.</a:t>
            </a:r>
          </a:p>
          <a:p>
            <a:pPr>
              <a:buNone/>
            </a:pPr>
            <a:r>
              <a:rPr lang="en-GB" b="1" dirty="0"/>
              <a:t>Key message:</a:t>
            </a:r>
            <a:r>
              <a:rPr lang="en-GB" dirty="0"/>
              <a:t> </a:t>
            </a:r>
            <a:r>
              <a:rPr lang="en-GB" b="1" dirty="0"/>
              <a:t>Thank them, think about it, and use what is helpful</a:t>
            </a:r>
            <a:r>
              <a:rPr lang="en-GB" dirty="0"/>
              <a:t> to improve your work.</a:t>
            </a:r>
          </a:p>
        </p:txBody>
      </p:sp>
    </p:spTree>
    <p:extLst>
      <p:ext uri="{BB962C8B-B14F-4D97-AF65-F5344CB8AC3E}">
        <p14:creationId xmlns:p14="http://schemas.microsoft.com/office/powerpoint/2010/main" val="40777300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A5444-4606-F1E0-1CF4-B0AEEDD6D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A79F43-B587-7FC0-0EE1-4061C7616B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9792" y="1700808"/>
            <a:ext cx="3556992" cy="35569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358544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2B569-DEBF-FCAA-FDE9-0FCA96359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Autofit/>
          </a:bodyPr>
          <a:lstStyle/>
          <a:p>
            <a:r>
              <a:rPr lang="en-GB" sz="4000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0F862-995D-EC60-4BDF-F437E055B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752528"/>
          </a:xfrm>
        </p:spPr>
        <p:txBody>
          <a:bodyPr>
            <a:normAutofit/>
          </a:bodyPr>
          <a:lstStyle/>
          <a:p>
            <a:r>
              <a:rPr lang="en-GB" sz="2000" b="0" i="0" dirty="0">
                <a:solidFill>
                  <a:srgbClr val="43423E"/>
                </a:solidFill>
                <a:effectLst/>
                <a:cs typeface="Times New Roman" panose="02020603050405020304" pitchFamily="18" charset="0"/>
              </a:rPr>
              <a:t>Bibby J, Lovell N. (2018)  What makes us healthy? An introduction to the social determinants of health. The Health Foundation;  URL Available at; (</a:t>
            </a:r>
            <a:r>
              <a:rPr lang="en-GB" sz="2000" b="0" i="0" dirty="0">
                <a:solidFill>
                  <a:srgbClr val="267979"/>
                </a:solidFill>
                <a:effectLst/>
                <a:cs typeface="Times New Roman" panose="02020603050405020304" pitchFamily="18" charset="0"/>
                <a:hlinkClick r:id="rId2"/>
              </a:rPr>
              <a:t>www.health.org.uk/publications/what-makes-us-healthy</a:t>
            </a:r>
            <a:r>
              <a:rPr lang="en-GB" sz="2000" b="0" i="0" dirty="0">
                <a:solidFill>
                  <a:srgbClr val="43423E"/>
                </a:solidFill>
                <a:effectLst/>
                <a:cs typeface="Times New Roman" panose="02020603050405020304" pitchFamily="18" charset="0"/>
              </a:rPr>
              <a:t>). </a:t>
            </a:r>
          </a:p>
          <a:p>
            <a:endParaRPr lang="en-GB" sz="2000" dirty="0">
              <a:cs typeface="Times New Roman" panose="02020603050405020304" pitchFamily="18" charset="0"/>
            </a:endParaRPr>
          </a:p>
          <a:p>
            <a:r>
              <a:rPr lang="en-GB" sz="2000" dirty="0">
                <a:cs typeface="Times New Roman" panose="02020603050405020304" pitchFamily="18" charset="0"/>
              </a:rPr>
              <a:t>Vangie Beal  (2021)URL Available at ; </a:t>
            </a:r>
            <a:r>
              <a:rPr lang="en-GB" sz="2000" dirty="0">
                <a:cs typeface="Times New Roman" panose="02020603050405020304" pitchFamily="18" charset="0"/>
                <a:hlinkClick r:id="rId3"/>
              </a:rPr>
              <a:t>What is Boolean Search? | </a:t>
            </a:r>
            <a:r>
              <a:rPr lang="en-GB" sz="2000" dirty="0" err="1">
                <a:cs typeface="Times New Roman" panose="02020603050405020304" pitchFamily="18" charset="0"/>
                <a:hlinkClick r:id="rId3"/>
              </a:rPr>
              <a:t>Webopedia</a:t>
            </a:r>
            <a:endParaRPr lang="en-GB" sz="2000" dirty="0">
              <a:cs typeface="Times New Roman" panose="02020603050405020304" pitchFamily="18" charset="0"/>
            </a:endParaRPr>
          </a:p>
          <a:p>
            <a:endParaRPr lang="en-GB" sz="2000" dirty="0">
              <a:cs typeface="Times New Roman" panose="02020603050405020304" pitchFamily="18" charset="0"/>
            </a:endParaRPr>
          </a:p>
          <a:p>
            <a:r>
              <a:rPr lang="en-GB" sz="2000" b="0" i="0" dirty="0">
                <a:solidFill>
                  <a:srgbClr val="222222"/>
                </a:solidFill>
                <a:effectLst/>
                <a:cs typeface="Times New Roman" panose="02020603050405020304" pitchFamily="18" charset="0"/>
              </a:rPr>
              <a:t>Winter, Y., (2001) Plural predication and the strongest meaning hypothesis. </a:t>
            </a:r>
            <a:r>
              <a:rPr lang="en-GB" sz="2000" b="0" i="1" dirty="0">
                <a:solidFill>
                  <a:srgbClr val="222222"/>
                </a:solidFill>
                <a:effectLst/>
                <a:cs typeface="Times New Roman" panose="02020603050405020304" pitchFamily="18" charset="0"/>
              </a:rPr>
              <a:t>Journal of Semantics</a:t>
            </a:r>
            <a:r>
              <a:rPr lang="en-GB" sz="2000" b="0" i="0" dirty="0">
                <a:solidFill>
                  <a:srgbClr val="222222"/>
                </a:solidFill>
                <a:effectLst/>
                <a:cs typeface="Times New Roman" panose="02020603050405020304" pitchFamily="18" charset="0"/>
              </a:rPr>
              <a:t>, </a:t>
            </a:r>
            <a:r>
              <a:rPr lang="en-GB" sz="2000" b="0" i="1" dirty="0">
                <a:solidFill>
                  <a:srgbClr val="222222"/>
                </a:solidFill>
                <a:effectLst/>
                <a:cs typeface="Times New Roman" panose="02020603050405020304" pitchFamily="18" charset="0"/>
              </a:rPr>
              <a:t>18</a:t>
            </a:r>
            <a:r>
              <a:rPr lang="en-GB" sz="2000" b="0" i="0" dirty="0">
                <a:solidFill>
                  <a:srgbClr val="222222"/>
                </a:solidFill>
                <a:effectLst/>
                <a:cs typeface="Times New Roman" panose="02020603050405020304" pitchFamily="18" charset="0"/>
              </a:rPr>
              <a:t>(4), pp.333-365.</a:t>
            </a:r>
            <a:endParaRPr lang="en-GB" sz="20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88766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234</TotalTime>
  <Words>765</Words>
  <Application>Microsoft Office PowerPoint</Application>
  <PresentationFormat>On-screen Show (4:3)</PresentationFormat>
  <Paragraphs>99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Myriad Pro</vt:lpstr>
      <vt:lpstr>Open Sans</vt:lpstr>
      <vt:lpstr>Rockwell Condensed</vt:lpstr>
      <vt:lpstr>Times New Roman</vt:lpstr>
      <vt:lpstr>20140311PresentationUWTSDTemplate</vt:lpstr>
      <vt:lpstr>   Changemakers: Creativity and Value Creation  (BMHP5014)  Week 2  Unit 1: What’s the problem? Topic 3: Known knowns Topic 4: The problem is</vt:lpstr>
      <vt:lpstr>Objectives of session…</vt:lpstr>
      <vt:lpstr>Known and Unknown</vt:lpstr>
      <vt:lpstr>Known and unknown </vt:lpstr>
      <vt:lpstr>Database in research</vt:lpstr>
      <vt:lpstr>Thinking about your topic</vt:lpstr>
      <vt:lpstr>Boolean search with key words</vt:lpstr>
      <vt:lpstr>Understanding concept map</vt:lpstr>
      <vt:lpstr>Example of mind map </vt:lpstr>
      <vt:lpstr>Group Activity: 30 mins </vt:lpstr>
      <vt:lpstr>Topic 4: The problem is </vt:lpstr>
      <vt:lpstr>Questions framing</vt:lpstr>
      <vt:lpstr>What does hypothesis mean?</vt:lpstr>
      <vt:lpstr>Examples of hypothesis in health and social care could be…</vt:lpstr>
      <vt:lpstr>Activity: Individual task 20 mins</vt:lpstr>
      <vt:lpstr>What does feedback mean?</vt:lpstr>
      <vt:lpstr>Feedback</vt:lpstr>
      <vt:lpstr>Receiving feedback</vt:lpstr>
      <vt:lpstr>Improving mindset on feedback of your idea</vt:lpstr>
      <vt:lpstr>Not all feedbacks are good</vt:lpstr>
      <vt:lpstr>Conclusion</vt:lpstr>
      <vt:lpstr>Any Questions?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laila surani</cp:lastModifiedBy>
  <cp:revision>130</cp:revision>
  <cp:lastPrinted>2021-01-18T19:39:53Z</cp:lastPrinted>
  <dcterms:created xsi:type="dcterms:W3CDTF">2020-06-13T21:56:47Z</dcterms:created>
  <dcterms:modified xsi:type="dcterms:W3CDTF">2026-10-06T10:58:44Z</dcterms:modified>
</cp:coreProperties>
</file>